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embeddedFontLst>
    <p:embeddedFont>
      <p:font typeface="Poppins" panose="00000500000000000000" pitchFamily="2" charset="0"/>
      <p:regular r:id="rId8"/>
      <p:bold r:id="rId9"/>
      <p:italic r:id="rId10"/>
      <p:boldItalic r:id="rId11"/>
    </p:embeddedFont>
    <p:embeddedFont>
      <p:font typeface="Poppins ExtraBold" panose="00000900000000000000" pitchFamily="2" charset="0"/>
      <p:bold r:id="rId12"/>
      <p:boldItalic r:id="rId1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8" roundtripDataSignature="AMtx7mhXEwGn2gOcSxabiDtNL10a8yrN/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09" autoAdjust="0"/>
    <p:restoredTop sz="94660"/>
  </p:normalViewPr>
  <p:slideViewPr>
    <p:cSldViewPr snapToGrid="0">
      <p:cViewPr>
        <p:scale>
          <a:sx n="74" d="100"/>
          <a:sy n="74" d="100"/>
        </p:scale>
        <p:origin x="116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customschemas.google.com/relationships/presentationmetadata" Target="meta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12" Type="http://schemas.openxmlformats.org/officeDocument/2006/relationships/font" Target="fonts/font5.fntdata"/><Relationship Id="rId2" Type="http://schemas.openxmlformats.org/officeDocument/2006/relationships/slide" Target="slides/slide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0" Type="http://schemas.openxmlformats.org/officeDocument/2006/relationships/font" Target="fonts/font3.fntdata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96" name="Google Shape;9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18" name="Google Shape;11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38" name="Google Shape;13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60" name="Google Shape;16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9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9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1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1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1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3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3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13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3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1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5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5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5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1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6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6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4" name="Google Shape;64;p16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7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8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8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4558" y="-1080045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"/>
          <p:cNvSpPr txBox="1"/>
          <p:nvPr/>
        </p:nvSpPr>
        <p:spPr>
          <a:xfrm>
            <a:off x="335491" y="1685552"/>
            <a:ext cx="8801100" cy="190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999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625"/>
              <a:buFont typeface="Arial"/>
              <a:buNone/>
            </a:pPr>
            <a:r>
              <a:rPr lang="en-US" sz="5625" b="0" i="0" u="none" strike="noStrike" cap="none" dirty="0">
                <a:solidFill>
                  <a:srgbClr val="FFFFFF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DIGITAL SKILLS &amp;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5625" b="0" i="0" u="none" strike="noStrike" cap="none" dirty="0">
                <a:solidFill>
                  <a:srgbClr val="FFFFFF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 RESEARCH METHODS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7" name="Google Shape;87;p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-171450" y="1003845"/>
            <a:ext cx="600075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"/>
          <p:cNvSpPr txBox="1"/>
          <p:nvPr/>
        </p:nvSpPr>
        <p:spPr>
          <a:xfrm>
            <a:off x="428625" y="3620856"/>
            <a:ext cx="8382000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2000" b="1" i="0" u="none" strike="noStrike" cap="none" dirty="0">
                <a:solidFill>
                  <a:srgbClr val="FFFFFF"/>
                </a:solidFill>
                <a:latin typeface="+mj-lt"/>
                <a:ea typeface="Poppins"/>
                <a:cs typeface="Poppins"/>
                <a:sym typeface="Poppins"/>
              </a:rPr>
              <a:t>TOPIC</a:t>
            </a:r>
            <a:r>
              <a:rPr lang="en-US" sz="20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: </a:t>
            </a:r>
            <a:r>
              <a:rPr lang="en-US" sz="2000" b="1" i="0" u="none" strike="noStrike" cap="none" dirty="0">
                <a:solidFill>
                  <a:srgbClr val="FFFFFF"/>
                </a:solidFill>
                <a:latin typeface="+mn-lt"/>
                <a:ea typeface="Poppins"/>
                <a:cs typeface="Poppins"/>
                <a:sym typeface="Poppins"/>
              </a:rPr>
              <a:t>Staff Communication MS Teams</a:t>
            </a:r>
            <a:endParaRPr lang="en-US" sz="2000" b="0" i="0" u="none" strike="noStrike" cap="none" dirty="0">
              <a:solidFill>
                <a:srgbClr val="000000"/>
              </a:solidFill>
              <a:latin typeface="+mn-lt"/>
              <a:ea typeface="Arial"/>
              <a:cs typeface="Arial"/>
              <a:sym typeface="Arial"/>
            </a:endParaRPr>
          </a:p>
        </p:txBody>
      </p:sp>
      <p:sp>
        <p:nvSpPr>
          <p:cNvPr id="91" name="Google Shape;91;p1"/>
          <p:cNvSpPr txBox="1"/>
          <p:nvPr/>
        </p:nvSpPr>
        <p:spPr>
          <a:xfrm>
            <a:off x="428625" y="4209689"/>
            <a:ext cx="8382000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20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Module: </a:t>
            </a:r>
            <a:r>
              <a:rPr lang="en-US" sz="2000" b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LCHS4007</a:t>
            </a:r>
            <a:endParaRPr sz="20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2" name="Google Shape;92;p1"/>
          <p:cNvSpPr txBox="1"/>
          <p:nvPr/>
        </p:nvSpPr>
        <p:spPr>
          <a:xfrm>
            <a:off x="428625" y="4874486"/>
            <a:ext cx="8382000" cy="24375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8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20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PRESENTED BY: Marta Yarychkivska </a:t>
            </a:r>
            <a:br>
              <a:rPr lang="en-US" sz="20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</a:br>
            <a:r>
              <a:rPr lang="en-US" sz="20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Student ID:2554691 </a:t>
            </a:r>
            <a:br>
              <a:rPr lang="en-US" sz="2000" b="1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</a:br>
            <a:r>
              <a:rPr lang="en-US" sz="20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Lecturer: </a:t>
            </a:r>
            <a:r>
              <a:rPr lang="en-US" sz="2000" b="1" i="0" u="none" strike="noStrike" cap="none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Amitave</a:t>
            </a:r>
            <a:r>
              <a:rPr lang="en-US" sz="20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Banik</a:t>
            </a:r>
            <a:br>
              <a:rPr lang="en-US" sz="2800" b="1" i="0" u="none" strike="noStrike" cap="none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</a:br>
            <a:endParaRPr sz="2800" b="1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BFBC18-B1C6-B062-AB7E-5FA50BF60A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491" y="436946"/>
            <a:ext cx="2597490" cy="86456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Google Shape;98;p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186378" y="179212"/>
            <a:ext cx="12378377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-171450" y="1003845"/>
            <a:ext cx="600075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2"/>
          <p:cNvSpPr txBox="1"/>
          <p:nvPr/>
        </p:nvSpPr>
        <p:spPr>
          <a:xfrm>
            <a:off x="666750" y="3502458"/>
            <a:ext cx="67271" cy="2585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0C8DD0"/>
                </a:solidFill>
                <a:latin typeface="Poppins"/>
                <a:ea typeface="Poppins"/>
                <a:cs typeface="Poppins"/>
                <a:sym typeface="Poppins"/>
              </a:rPr>
              <a:t>■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5A525D-CF37-4B14-B99E-C82CE7EF71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587" y="267413"/>
            <a:ext cx="2857500" cy="9429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B5CD23-2BB4-281B-81B7-725810EBD323}"/>
              </a:ext>
            </a:extLst>
          </p:cNvPr>
          <p:cNvSpPr txBox="1"/>
          <p:nvPr/>
        </p:nvSpPr>
        <p:spPr>
          <a:xfrm>
            <a:off x="285221" y="1265206"/>
            <a:ext cx="623183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2"/>
                </a:solidFill>
              </a:rPr>
              <a:t>WORKPLACE CONTEXT &amp; COMMUNICATION CHALLENGES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596BB2-FFD7-3EC4-6CBF-B74CA8036278}"/>
              </a:ext>
            </a:extLst>
          </p:cNvPr>
          <p:cNvSpPr txBox="1"/>
          <p:nvPr/>
        </p:nvSpPr>
        <p:spPr>
          <a:xfrm>
            <a:off x="485246" y="3423546"/>
            <a:ext cx="60318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68133B-D9F7-DE06-9489-13961793D021}"/>
              </a:ext>
            </a:extLst>
          </p:cNvPr>
          <p:cNvSpPr txBox="1"/>
          <p:nvPr/>
        </p:nvSpPr>
        <p:spPr>
          <a:xfrm>
            <a:off x="285221" y="2134662"/>
            <a:ext cx="6183084" cy="3284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60000"/>
              </a:lnSpc>
              <a:buSzPts val="1200"/>
            </a:pPr>
            <a:r>
              <a:rPr lang="en-GB" sz="2400" b="1" i="0" u="none" strike="noStrike" cap="none" dirty="0">
                <a:solidFill>
                  <a:schemeClr val="tx2"/>
                </a:solidFill>
                <a:latin typeface="Arial"/>
                <a:ea typeface="Arial"/>
                <a:cs typeface="Arial"/>
                <a:sym typeface="Arial"/>
              </a:rPr>
              <a:t>Workplace Communication </a:t>
            </a:r>
            <a:r>
              <a:rPr lang="en-GB" sz="180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Issues:Riverdale Care Home operates across two separate buildings, where care workers, senior carers, nurses, and administrative staff often face missed messages, repeated </a:t>
            </a:r>
            <a:r>
              <a:rPr lang="en-GB" sz="1800" i="0" u="none" strike="noStrike" cap="non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information,and</a:t>
            </a:r>
            <a:r>
              <a:rPr lang="en-GB" sz="180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delayed updates that affect the quality of care.</a:t>
            </a:r>
            <a:br>
              <a:rPr lang="en-GB" sz="1800" i="0" u="none" strike="noStrike" cap="non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lang="en-US" sz="180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16220A-C9B3-DDF7-F98C-E65D0B20F5FF}"/>
              </a:ext>
            </a:extLst>
          </p:cNvPr>
          <p:cNvSpPr txBox="1"/>
          <p:nvPr/>
        </p:nvSpPr>
        <p:spPr>
          <a:xfrm>
            <a:off x="148811" y="4933623"/>
            <a:ext cx="6223000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Impact on Daily Operations</a:t>
            </a:r>
            <a:r>
              <a:rPr lang="en-GB" dirty="0"/>
              <a:t>:</a:t>
            </a:r>
            <a:br>
              <a:rPr lang="en-GB" dirty="0"/>
            </a:br>
            <a:r>
              <a:rPr lang="en-GB" sz="1800" dirty="0"/>
              <a:t>Unclear communication causes confusion during handovers, slows decision‑making, and makes it difficult to coordinate resident care between both buildings.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66E5A84-7C06-6AD9-11D1-FA784052F9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5571" y="1210388"/>
            <a:ext cx="4339680" cy="502999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ome">
            <a:extLst>
              <a:ext uri="{FF2B5EF4-FFF2-40B4-BE49-F238E27FC236}">
                <a16:creationId xmlns:a16="http://schemas.microsoft.com/office/drawing/2014/main" id="{1A211360-AC61-353D-9C80-BB46935730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792" y="322867"/>
            <a:ext cx="2857143" cy="94285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326718-D519-1CDD-EFC5-11E7C63CC754}"/>
              </a:ext>
            </a:extLst>
          </p:cNvPr>
          <p:cNvSpPr txBox="1"/>
          <p:nvPr/>
        </p:nvSpPr>
        <p:spPr>
          <a:xfrm>
            <a:off x="622312" y="1252328"/>
            <a:ext cx="609760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2"/>
                </a:solidFill>
              </a:rPr>
              <a:t>MICROSOFT TEAMS: THE SOLUTION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9C82140-7157-DDF8-3129-6A11934889FA}"/>
              </a:ext>
            </a:extLst>
          </p:cNvPr>
          <p:cNvSpPr txBox="1"/>
          <p:nvPr/>
        </p:nvSpPr>
        <p:spPr>
          <a:xfrm>
            <a:off x="491067" y="2509334"/>
            <a:ext cx="6096000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Why Microsoft </a:t>
            </a:r>
            <a:r>
              <a:rPr lang="en-GB" sz="2400" b="1" dirty="0" err="1">
                <a:solidFill>
                  <a:schemeClr val="tx2"/>
                </a:solidFill>
              </a:rPr>
              <a:t>Teams</a:t>
            </a:r>
            <a:r>
              <a:rPr lang="en-GB" dirty="0" err="1"/>
              <a:t>:</a:t>
            </a:r>
            <a:r>
              <a:rPr lang="en-GB" sz="1800" dirty="0" err="1"/>
              <a:t>Microsoft</a:t>
            </a:r>
            <a:r>
              <a:rPr lang="en-GB" sz="1800" dirty="0"/>
              <a:t> Teams provides a secure and organised digital platform that supports fast communication across both buildings using mobile phones or computers.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67B80F0-D4F7-2977-4C35-6E618BBCAF10}"/>
              </a:ext>
            </a:extLst>
          </p:cNvPr>
          <p:cNvSpPr txBox="1"/>
          <p:nvPr/>
        </p:nvSpPr>
        <p:spPr>
          <a:xfrm>
            <a:off x="491067" y="4104895"/>
            <a:ext cx="6096000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Core </a:t>
            </a:r>
            <a:r>
              <a:rPr lang="en-GB" sz="2400" b="1" dirty="0" err="1">
                <a:solidFill>
                  <a:schemeClr val="tx2"/>
                </a:solidFill>
              </a:rPr>
              <a:t>Features</a:t>
            </a:r>
            <a:r>
              <a:rPr lang="en-GB" dirty="0" err="1"/>
              <a:t>:</a:t>
            </a:r>
            <a:r>
              <a:rPr lang="en-GB" sz="1800" dirty="0" err="1"/>
              <a:t>Instant</a:t>
            </a:r>
            <a:r>
              <a:rPr lang="en-GB" sz="1800" dirty="0"/>
              <a:t> messaging, group chats, file and photo sharing, and video or audio calls allow staff to maintain consistent, real‑time communication in a busy care environment.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54B1AC2-3257-E519-F65D-A4B6CF200D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9857" y="1367406"/>
            <a:ext cx="5587067" cy="417826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Google Shape;140;p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2025044" y="-10541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2" name="Google Shape;152;p4"/>
          <p:cNvSpPr txBox="1"/>
          <p:nvPr/>
        </p:nvSpPr>
        <p:spPr>
          <a:xfrm>
            <a:off x="8509099" y="5255716"/>
            <a:ext cx="2867077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5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4"/>
          <p:cNvSpPr txBox="1"/>
          <p:nvPr/>
        </p:nvSpPr>
        <p:spPr>
          <a:xfrm>
            <a:off x="8509099" y="5760541"/>
            <a:ext cx="2730549" cy="3447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" name="Picture 1" descr="Home">
            <a:extLst>
              <a:ext uri="{FF2B5EF4-FFF2-40B4-BE49-F238E27FC236}">
                <a16:creationId xmlns:a16="http://schemas.microsoft.com/office/drawing/2014/main" id="{ADC52E88-4FBC-77BC-FF63-F042CB8497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906" y="291252"/>
            <a:ext cx="2857143" cy="94285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457499E-179E-A807-72EE-27D357F22253}"/>
              </a:ext>
            </a:extLst>
          </p:cNvPr>
          <p:cNvSpPr txBox="1"/>
          <p:nvPr/>
        </p:nvSpPr>
        <p:spPr>
          <a:xfrm>
            <a:off x="450909" y="1326769"/>
            <a:ext cx="73781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ADVANTAGES &amp; LIMITATIONS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355664-5BE9-4F9B-2F89-A81E34362658}"/>
              </a:ext>
            </a:extLst>
          </p:cNvPr>
          <p:cNvSpPr txBox="1"/>
          <p:nvPr/>
        </p:nvSpPr>
        <p:spPr>
          <a:xfrm>
            <a:off x="450909" y="2030928"/>
            <a:ext cx="6409188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Key </a:t>
            </a:r>
            <a:r>
              <a:rPr lang="en-GB" sz="2400" b="1" dirty="0" err="1">
                <a:solidFill>
                  <a:schemeClr val="tx2"/>
                </a:solidFill>
              </a:rPr>
              <a:t>Advantages:</a:t>
            </a:r>
            <a:r>
              <a:rPr lang="en-GB" sz="1800" dirty="0" err="1">
                <a:solidFill>
                  <a:schemeClr val="tx1"/>
                </a:solidFill>
              </a:rPr>
              <a:t>Microsoft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/>
              <a:t>Teams centralises communication, reduces duplicated information, improves teamwork, and integrates smoothly with Outlook and OneDrive for easy file access</a:t>
            </a:r>
            <a:r>
              <a:rPr lang="en-GB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BC6B77D-E5B9-151F-0F4F-D8B36B85702D}"/>
              </a:ext>
            </a:extLst>
          </p:cNvPr>
          <p:cNvSpPr txBox="1"/>
          <p:nvPr/>
        </p:nvSpPr>
        <p:spPr>
          <a:xfrm>
            <a:off x="450909" y="3714379"/>
            <a:ext cx="6409188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Potential </a:t>
            </a:r>
            <a:r>
              <a:rPr lang="en-GB" sz="2400" b="1" dirty="0" err="1">
                <a:solidFill>
                  <a:schemeClr val="tx2"/>
                </a:solidFill>
              </a:rPr>
              <a:t>Limitations</a:t>
            </a:r>
            <a:r>
              <a:rPr lang="en-GB" dirty="0" err="1"/>
              <a:t>:</a:t>
            </a:r>
            <a:r>
              <a:rPr lang="en-GB" sz="1800" dirty="0" err="1"/>
              <a:t>Staff</a:t>
            </a:r>
            <a:r>
              <a:rPr lang="en-GB" sz="1800" dirty="0"/>
              <a:t> require digital skills and stable internet; missed notifications and multiple chats may cause confusion, and some employees need training to use the tool confidently.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25FAAF4-907B-CCEB-D19C-A29CFCA764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0097" y="810653"/>
            <a:ext cx="4880994" cy="471914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D85B5FB-2844-9515-11B2-5974F8249FCF}"/>
              </a:ext>
            </a:extLst>
          </p:cNvPr>
          <p:cNvSpPr txBox="1"/>
          <p:nvPr/>
        </p:nvSpPr>
        <p:spPr>
          <a:xfrm>
            <a:off x="114537" y="2019031"/>
            <a:ext cx="640918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✅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C7331F5-62A9-B862-3BA0-914F50059B3B}"/>
              </a:ext>
            </a:extLst>
          </p:cNvPr>
          <p:cNvSpPr txBox="1"/>
          <p:nvPr/>
        </p:nvSpPr>
        <p:spPr>
          <a:xfrm>
            <a:off x="114537" y="3566780"/>
            <a:ext cx="715129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⚠️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C8DD0"/>
        </a:solidFill>
        <a:effectLst/>
      </p:bgPr>
    </p:bg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Google Shape;162;p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-171450" y="1003845"/>
            <a:ext cx="600075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 descr="Home">
            <a:extLst>
              <a:ext uri="{FF2B5EF4-FFF2-40B4-BE49-F238E27FC236}">
                <a16:creationId xmlns:a16="http://schemas.microsoft.com/office/drawing/2014/main" id="{A6DB9E3D-DEED-2BDC-783E-6FC7DD366D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60116"/>
            <a:ext cx="2857143" cy="9428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104479-E5B7-D5C0-F313-ED917900678F}"/>
              </a:ext>
            </a:extLst>
          </p:cNvPr>
          <p:cNvSpPr txBox="1"/>
          <p:nvPr/>
        </p:nvSpPr>
        <p:spPr>
          <a:xfrm>
            <a:off x="600075" y="1241970"/>
            <a:ext cx="26661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Reference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2D2AC4-7EC3-DD82-C628-18D7C7A08AB9}"/>
              </a:ext>
            </a:extLst>
          </p:cNvPr>
          <p:cNvSpPr txBox="1"/>
          <p:nvPr/>
        </p:nvSpPr>
        <p:spPr>
          <a:xfrm>
            <a:off x="509052" y="2210771"/>
            <a:ext cx="62230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NHS England (2025) Use of digital tools to support communication and information sharing in health and social care. Available </a:t>
            </a:r>
            <a:r>
              <a:rPr lang="en-GB" sz="1600" dirty="0" err="1"/>
              <a:t>at:https</a:t>
            </a:r>
            <a:r>
              <a:rPr lang="en-GB" sz="1600" dirty="0"/>
              <a:t>://www.england.nhs.uk/digitaltechnology/ (england.nhs.uk in Bing) (Accessed: 9 July 2026).</a:t>
            </a:r>
            <a:br>
              <a:rPr lang="en-GB" sz="1600" dirty="0"/>
            </a:br>
            <a:br>
              <a:rPr lang="en-GB" sz="1600" dirty="0"/>
            </a:br>
            <a:r>
              <a:rPr lang="en-GB" sz="1600" dirty="0"/>
              <a:t>Microsoft (2023) Overview of Microsoft Cloud for Healthcare and digital collaboration tools. Available at: https://learn.microsoft.com/en-us/microsoft-cloud/healthcare/ (learn.microsoft.com in Bing) (Accessed: 9 July 2026).</a:t>
            </a:r>
            <a:br>
              <a:rPr lang="en-GB" sz="1600" dirty="0"/>
            </a:br>
            <a:br>
              <a:rPr lang="en-GB" sz="1600" dirty="0"/>
            </a:br>
            <a:r>
              <a:rPr lang="en-GB" sz="1600" dirty="0"/>
              <a:t>Digitising Social Care (2023) Government guidance on digital transformation within adult social care services. Available </a:t>
            </a:r>
            <a:r>
              <a:rPr lang="en-GB" sz="1600" dirty="0" err="1"/>
              <a:t>at:https</a:t>
            </a:r>
            <a:r>
              <a:rPr lang="en-GB" sz="1600" dirty="0"/>
              <a:t>://www.gov.uk/government/collections/digitising-social-care (gov.uk in Bing) (Accessed: 9 July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394</Words>
  <Application>Microsoft Office PowerPoint</Application>
  <PresentationFormat>Widescreen</PresentationFormat>
  <Paragraphs>19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Poppins</vt:lpstr>
      <vt:lpstr>Calibri</vt:lpstr>
      <vt:lpstr>Poppins ExtraBold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Marta Yarychkivska (2544691)</cp:lastModifiedBy>
  <cp:revision>1</cp:revision>
  <dcterms:modified xsi:type="dcterms:W3CDTF">2026-07-09T21:07:36Z</dcterms:modified>
</cp:coreProperties>
</file>