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60" r:id="rId5"/>
  </p:sldMasterIdLst>
  <p:notesMasterIdLst>
    <p:notesMasterId r:id="rId43"/>
  </p:notesMasterIdLst>
  <p:sldIdLst>
    <p:sldId id="299" r:id="rId6"/>
    <p:sldId id="300" r:id="rId7"/>
    <p:sldId id="301" r:id="rId8"/>
    <p:sldId id="305" r:id="rId9"/>
    <p:sldId id="308" r:id="rId10"/>
    <p:sldId id="259" r:id="rId11"/>
    <p:sldId id="262" r:id="rId12"/>
    <p:sldId id="264" r:id="rId13"/>
    <p:sldId id="265" r:id="rId14"/>
    <p:sldId id="266" r:id="rId15"/>
    <p:sldId id="304" r:id="rId16"/>
    <p:sldId id="268" r:id="rId17"/>
    <p:sldId id="271" r:id="rId18"/>
    <p:sldId id="290" r:id="rId19"/>
    <p:sldId id="291" r:id="rId20"/>
    <p:sldId id="292" r:id="rId21"/>
    <p:sldId id="293" r:id="rId22"/>
    <p:sldId id="272" r:id="rId23"/>
    <p:sldId id="273" r:id="rId24"/>
    <p:sldId id="274" r:id="rId25"/>
    <p:sldId id="275" r:id="rId26"/>
    <p:sldId id="276" r:id="rId27"/>
    <p:sldId id="277" r:id="rId28"/>
    <p:sldId id="278" r:id="rId29"/>
    <p:sldId id="279" r:id="rId30"/>
    <p:sldId id="295" r:id="rId31"/>
    <p:sldId id="294" r:id="rId32"/>
    <p:sldId id="280" r:id="rId33"/>
    <p:sldId id="281" r:id="rId34"/>
    <p:sldId id="282" r:id="rId35"/>
    <p:sldId id="297" r:id="rId36"/>
    <p:sldId id="284" r:id="rId37"/>
    <p:sldId id="298" r:id="rId38"/>
    <p:sldId id="285" r:id="rId39"/>
    <p:sldId id="286" r:id="rId40"/>
    <p:sldId id="309" r:id="rId41"/>
    <p:sldId id="289"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0A1EA3-9FAD-4E74-8B6A-40487D5417E7}" v="8" dt="2023-10-05T19:18:19.191"/>
    <p1510:client id="{13F14CDE-709B-4E02-96FF-E051CD3C5388}" v="48" dt="2023-09-28T12:56:55.093"/>
    <p1510:client id="{59E86366-92EB-468E-BBD6-6FB23E446866}" v="131" dt="2023-10-05T19:33:30"/>
    <p1510:client id="{6015F8BC-F2BD-4FD8-9601-C5AD95E1F97E}" v="1" dt="2023-09-28T13:13:02.3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91" autoAdjust="0"/>
  </p:normalViewPr>
  <p:slideViewPr>
    <p:cSldViewPr>
      <p:cViewPr varScale="1">
        <p:scale>
          <a:sx n="105" d="100"/>
          <a:sy n="105" d="100"/>
        </p:scale>
        <p:origin x="72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C514210-EE1A-4ACE-809C-CBF303A77AF6}" type="datetimeFigureOut">
              <a:rPr lang="en-GB" smtClean="0"/>
              <a:t>05/10/2023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898645-9473-4C2B-8FD2-197F68B40C78}" type="slidenum">
              <a:rPr lang="en-GB" smtClean="0"/>
              <a:t>‹#›</a:t>
            </a:fld>
            <a:endParaRPr lang="en-GB"/>
          </a:p>
        </p:txBody>
      </p:sp>
    </p:spTree>
    <p:extLst>
      <p:ext uri="{BB962C8B-B14F-4D97-AF65-F5344CB8AC3E}">
        <p14:creationId xmlns:p14="http://schemas.microsoft.com/office/powerpoint/2010/main" val="148280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591637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4</a:t>
            </a:fld>
            <a:endParaRPr lang="en-GB"/>
          </a:p>
        </p:txBody>
      </p:sp>
    </p:spTree>
    <p:extLst>
      <p:ext uri="{BB962C8B-B14F-4D97-AF65-F5344CB8AC3E}">
        <p14:creationId xmlns:p14="http://schemas.microsoft.com/office/powerpoint/2010/main" val="3599942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6</a:t>
            </a:fld>
            <a:endParaRPr lang="en-GB"/>
          </a:p>
        </p:txBody>
      </p:sp>
    </p:spTree>
    <p:extLst>
      <p:ext uri="{BB962C8B-B14F-4D97-AF65-F5344CB8AC3E}">
        <p14:creationId xmlns:p14="http://schemas.microsoft.com/office/powerpoint/2010/main" val="3023228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8</a:t>
            </a:fld>
            <a:endParaRPr lang="en-GB"/>
          </a:p>
        </p:txBody>
      </p:sp>
    </p:spTree>
    <p:extLst>
      <p:ext uri="{BB962C8B-B14F-4D97-AF65-F5344CB8AC3E}">
        <p14:creationId xmlns:p14="http://schemas.microsoft.com/office/powerpoint/2010/main" val="3270274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9</a:t>
            </a:fld>
            <a:endParaRPr lang="en-GB"/>
          </a:p>
        </p:txBody>
      </p:sp>
    </p:spTree>
    <p:extLst>
      <p:ext uri="{BB962C8B-B14F-4D97-AF65-F5344CB8AC3E}">
        <p14:creationId xmlns:p14="http://schemas.microsoft.com/office/powerpoint/2010/main" val="2399798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10</a:t>
            </a:fld>
            <a:endParaRPr lang="en-GB"/>
          </a:p>
        </p:txBody>
      </p:sp>
    </p:spTree>
    <p:extLst>
      <p:ext uri="{BB962C8B-B14F-4D97-AF65-F5344CB8AC3E}">
        <p14:creationId xmlns:p14="http://schemas.microsoft.com/office/powerpoint/2010/main" val="1713711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11</a:t>
            </a:fld>
            <a:endParaRPr lang="en-GB"/>
          </a:p>
        </p:txBody>
      </p:sp>
    </p:spTree>
    <p:extLst>
      <p:ext uri="{BB962C8B-B14F-4D97-AF65-F5344CB8AC3E}">
        <p14:creationId xmlns:p14="http://schemas.microsoft.com/office/powerpoint/2010/main" val="3327840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14</a:t>
            </a:fld>
            <a:endParaRPr lang="en-GB"/>
          </a:p>
        </p:txBody>
      </p:sp>
    </p:spTree>
    <p:extLst>
      <p:ext uri="{BB962C8B-B14F-4D97-AF65-F5344CB8AC3E}">
        <p14:creationId xmlns:p14="http://schemas.microsoft.com/office/powerpoint/2010/main" val="4143443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19</a:t>
            </a:fld>
            <a:endParaRPr lang="en-GB"/>
          </a:p>
        </p:txBody>
      </p:sp>
    </p:spTree>
    <p:extLst>
      <p:ext uri="{BB962C8B-B14F-4D97-AF65-F5344CB8AC3E}">
        <p14:creationId xmlns:p14="http://schemas.microsoft.com/office/powerpoint/2010/main" val="24356928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25</a:t>
            </a:fld>
            <a:endParaRPr lang="en-GB"/>
          </a:p>
        </p:txBody>
      </p:sp>
    </p:spTree>
    <p:extLst>
      <p:ext uri="{BB962C8B-B14F-4D97-AF65-F5344CB8AC3E}">
        <p14:creationId xmlns:p14="http://schemas.microsoft.com/office/powerpoint/2010/main" val="1385860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28</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29</a:t>
            </a:fld>
            <a:endParaRPr lang="en-GB"/>
          </a:p>
        </p:txBody>
      </p:sp>
    </p:spTree>
    <p:extLst>
      <p:ext uri="{BB962C8B-B14F-4D97-AF65-F5344CB8AC3E}">
        <p14:creationId xmlns:p14="http://schemas.microsoft.com/office/powerpoint/2010/main" val="34412962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33</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35</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37</a:t>
            </a:fld>
            <a:endParaRPr lang="en-GB"/>
          </a:p>
        </p:txBody>
      </p:sp>
    </p:spTree>
    <p:extLst>
      <p:ext uri="{BB962C8B-B14F-4D97-AF65-F5344CB8AC3E}">
        <p14:creationId xmlns:p14="http://schemas.microsoft.com/office/powerpoint/2010/main" val="1586558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solidFill>
                <a:srgbClr val="464646"/>
              </a:solidFill>
            </a:endParaRPr>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5698672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9" name="Slide Number Placeholder 8"/>
          <p:cNvSpPr>
            <a:spLocks noGrp="1"/>
          </p:cNvSpPr>
          <p:nvPr>
            <p:ph type="sldNum" sz="quarter" idx="15"/>
          </p:nvPr>
        </p:nvSpPr>
        <p:spPr/>
        <p:txBody>
          <a:bodyPr rtlCol="0"/>
          <a:lstStyle/>
          <a:p>
            <a:fld id="{3CF19CE5-3B6D-4CDB-A886-C88CF57D7E52}"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755041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solidFill>
                  <a:srgbClr val="DEF5FA"/>
                </a:solidFill>
              </a:rPr>
              <a:pPr/>
              <a:t>05/10/2023</a:t>
            </a:fld>
            <a:endParaRPr lang="en-GB">
              <a:solidFill>
                <a:srgbClr val="DEF5FA"/>
              </a:solidFill>
            </a:endParaRPr>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solidFill>
                <a:srgbClr val="DEF5FA"/>
              </a:solidFill>
            </a:endParaRPr>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6976483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6" name="Footer Placeholder 5"/>
          <p:cNvSpPr>
            <a:spLocks noGrp="1"/>
          </p:cNvSpPr>
          <p:nvPr>
            <p:ph type="ftr" sz="quarter" idx="11"/>
          </p:nvPr>
        </p:nvSpPr>
        <p:spPr/>
        <p:txBody>
          <a:bodyPr/>
          <a:lstStyle/>
          <a:p>
            <a:endParaRPr lang="en-GB">
              <a:solidFill>
                <a:srgbClr val="464646"/>
              </a:solidFill>
            </a:endParaRPr>
          </a:p>
        </p:txBody>
      </p:sp>
      <p:sp>
        <p:nvSpPr>
          <p:cNvPr id="7" name="Slide Number Placeholder 6"/>
          <p:cNvSpPr>
            <a:spLocks noGrp="1"/>
          </p:cNvSpPr>
          <p:nvPr>
            <p:ph type="sldNum" sz="quarter" idx="12"/>
          </p:nvPr>
        </p:nvSpPr>
        <p:spPr/>
        <p:txBody>
          <a:bodyPr/>
          <a:lstStyle/>
          <a:p>
            <a:fld id="{3CF19CE5-3B6D-4CDB-A886-C88CF57D7E52}"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861823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8" name="Footer Placeholder 7"/>
          <p:cNvSpPr>
            <a:spLocks noGrp="1"/>
          </p:cNvSpPr>
          <p:nvPr>
            <p:ph type="ftr" sz="quarter" idx="11"/>
          </p:nvPr>
        </p:nvSpPr>
        <p:spPr/>
        <p:txBody>
          <a:bodyPr/>
          <a:lstStyle/>
          <a:p>
            <a:endParaRPr lang="en-GB">
              <a:solidFill>
                <a:srgbClr val="464646"/>
              </a:solidFill>
            </a:endParaRPr>
          </a:p>
        </p:txBody>
      </p:sp>
      <p:sp>
        <p:nvSpPr>
          <p:cNvPr id="9" name="Slide Number Placeholder 8"/>
          <p:cNvSpPr>
            <a:spLocks noGrp="1"/>
          </p:cNvSpPr>
          <p:nvPr>
            <p:ph type="sldNum" sz="quarter" idx="12"/>
          </p:nvPr>
        </p:nvSpPr>
        <p:spPr/>
        <p:txBody>
          <a:bodyPr/>
          <a:lstStyle/>
          <a:p>
            <a:fld id="{3CF19CE5-3B6D-4CDB-A886-C88CF57D7E52}"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extLst>
      <p:ext uri="{BB962C8B-B14F-4D97-AF65-F5344CB8AC3E}">
        <p14:creationId xmlns:p14="http://schemas.microsoft.com/office/powerpoint/2010/main" val="3763820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7" name="Slide Number Placeholder 6"/>
          <p:cNvSpPr>
            <a:spLocks noGrp="1"/>
          </p:cNvSpPr>
          <p:nvPr>
            <p:ph type="sldNum" sz="quarter" idx="11"/>
          </p:nvPr>
        </p:nvSpPr>
        <p:spPr/>
        <p:txBody>
          <a:bodyPr rtlCol="0"/>
          <a:lstStyle/>
          <a:p>
            <a:fld id="{3CF19CE5-3B6D-4CDB-A886-C88CF57D7E52}"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2975214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3" name="Footer Placeholder 2"/>
          <p:cNvSpPr>
            <a:spLocks noGrp="1"/>
          </p:cNvSpPr>
          <p:nvPr>
            <p:ph type="ftr" sz="quarter" idx="11"/>
          </p:nvPr>
        </p:nvSpPr>
        <p:spPr/>
        <p:txBody>
          <a:bodyPr/>
          <a:lstStyle/>
          <a:p>
            <a:endParaRPr lang="en-GB">
              <a:solidFill>
                <a:srgbClr val="464646"/>
              </a:solidFill>
            </a:endParaRPr>
          </a:p>
        </p:txBody>
      </p:sp>
      <p:sp>
        <p:nvSpPr>
          <p:cNvPr id="4" name="Slide Number Placeholder 3"/>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016690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22" name="Slide Number Placeholder 21"/>
          <p:cNvSpPr>
            <a:spLocks noGrp="1"/>
          </p:cNvSpPr>
          <p:nvPr>
            <p:ph type="sldNum" sz="quarter" idx="15"/>
          </p:nvPr>
        </p:nvSpPr>
        <p:spPr/>
        <p:txBody>
          <a:bodyPr rtlCol="0"/>
          <a:lstStyle/>
          <a:p>
            <a:fld id="{3CF19CE5-3B6D-4CDB-A886-C88CF57D7E52}"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71362239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7" name="Date Placeholder 16"/>
          <p:cNvSpPr>
            <a:spLocks noGrp="1"/>
          </p:cNvSpPr>
          <p:nvPr>
            <p:ph type="dt" sz="half" idx="10"/>
          </p:nvPr>
        </p:nvSpPr>
        <p:spPr/>
        <p:txBody>
          <a:bodyPr rtlCol="0"/>
          <a:lstStyle/>
          <a:p>
            <a:fld id="{BD910256-AA1F-45E7-9332-174294B017E0}" type="datetimeFigureOut">
              <a:rPr lang="en-GB" smtClean="0">
                <a:solidFill>
                  <a:srgbClr val="464646"/>
                </a:solidFill>
              </a:rPr>
              <a:pPr/>
              <a:t>05/10/2023</a:t>
            </a:fld>
            <a:endParaRPr lang="en-GB">
              <a:solidFill>
                <a:srgbClr val="464646"/>
              </a:solidFill>
            </a:endParaRPr>
          </a:p>
        </p:txBody>
      </p:sp>
      <p:sp>
        <p:nvSpPr>
          <p:cNvPr id="18" name="Slide Number Placeholder 17"/>
          <p:cNvSpPr>
            <a:spLocks noGrp="1"/>
          </p:cNvSpPr>
          <p:nvPr>
            <p:ph type="sldNum" sz="quarter" idx="11"/>
          </p:nvPr>
        </p:nvSpPr>
        <p:spPr/>
        <p:txBody>
          <a:bodyPr rtlCol="0"/>
          <a:lstStyle/>
          <a:p>
            <a:fld id="{3CF19CE5-3B6D-4CDB-A886-C88CF57D7E52}"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517844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830374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900923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t>05/10/2023</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t>05/10/2023</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t>05/10/2023</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t>05/10/2023</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t>05/10/2023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t>05/10/2023</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t>05/10/2023</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solidFill>
                  <a:srgbClr val="464646"/>
                </a:solidFill>
              </a:rPr>
              <a:pPr/>
              <a:t>05/10/2023</a:t>
            </a:fld>
            <a:endParaRPr lang="en-GB">
              <a:solidFill>
                <a:srgbClr val="464646"/>
              </a:solidFill>
            </a:endParaRPr>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solidFill>
                <a:srgbClr val="464646"/>
              </a:solidFill>
            </a:endParaRPr>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pPr/>
              <a:t>‹#›</a:t>
            </a:fld>
            <a:endParaRPr lang="en-GB"/>
          </a:p>
        </p:txBody>
      </p:sp>
    </p:spTree>
    <p:extLst>
      <p:ext uri="{BB962C8B-B14F-4D97-AF65-F5344CB8AC3E}">
        <p14:creationId xmlns:p14="http://schemas.microsoft.com/office/powerpoint/2010/main" val="34336503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t>05/10/2023</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ted.com/talks/rita_pierson_every_kid_needs_a_champion"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aZsI1h51eSY" TargetMode="External"/><Relationship Id="rId2" Type="http://schemas.openxmlformats.org/officeDocument/2006/relationships/hyperlink" Target="https://journals.sagepub.com/doi/abs/10.1177/0267323118760319" TargetMode="External"/><Relationship Id="rId1" Type="http://schemas.openxmlformats.org/officeDocument/2006/relationships/slideLayout" Target="../slideLayouts/slideLayout2.xml"/><Relationship Id="rId4" Type="http://schemas.openxmlformats.org/officeDocument/2006/relationships/hyperlink" Target="https://whel-primo.hosted.exlibrisgroup.com/primo-explore/fulldisplay?docid=TN_hus_34839125&amp;context=Ebsco&amp;vid=44WHELF_UWTSD_VU1&amp;lang=en_US&amp;search_scope=CSCOP_EVERYTHING&amp;adaptor=44WHELF_UWTSD_Ebsco&amp;tab=tab1&amp;query=any,contains,academic%20writing%20subjectivity&amp;offset=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vert="horz" lIns="91440" tIns="45720" rIns="91440" bIns="45720" anchor="b">
            <a:normAutofit/>
          </a:bodyPr>
          <a:lstStyle/>
          <a:p>
            <a:pPr algn="ctr"/>
            <a:r>
              <a:rPr lang="en-GB" sz="3600" dirty="0">
                <a:solidFill>
                  <a:schemeClr val="accent1"/>
                </a:solidFill>
                <a:latin typeface="Arial"/>
                <a:cs typeface="Arial"/>
              </a:rPr>
              <a:t>ECES4012/C</a:t>
            </a:r>
            <a:br>
              <a:rPr lang="en-GB" sz="3600" dirty="0">
                <a:latin typeface="Arial" panose="020B0604020202020204" pitchFamily="34" charset="0"/>
                <a:cs typeface="Arial" panose="020B0604020202020204" pitchFamily="34" charset="0"/>
              </a:rPr>
            </a:br>
            <a:r>
              <a:rPr lang="en-GB" sz="3600" dirty="0" err="1">
                <a:solidFill>
                  <a:schemeClr val="accent1"/>
                </a:solidFill>
                <a:latin typeface="Arial"/>
                <a:cs typeface="Arial"/>
              </a:rPr>
              <a:t>Sicrhau</a:t>
            </a:r>
            <a:r>
              <a:rPr lang="en-GB" sz="3600" dirty="0">
                <a:solidFill>
                  <a:schemeClr val="accent1"/>
                </a:solidFill>
                <a:latin typeface="Arial"/>
                <a:cs typeface="Arial"/>
              </a:rPr>
              <a:t> </a:t>
            </a:r>
            <a:r>
              <a:rPr lang="en-GB" sz="3600" dirty="0" err="1">
                <a:solidFill>
                  <a:schemeClr val="accent1"/>
                </a:solidFill>
                <a:latin typeface="Arial"/>
                <a:cs typeface="Arial"/>
              </a:rPr>
              <a:t>Sgiliau</a:t>
            </a:r>
            <a:r>
              <a:rPr lang="en-GB" sz="3600" dirty="0">
                <a:solidFill>
                  <a:schemeClr val="accent1"/>
                </a:solidFill>
                <a:latin typeface="Arial"/>
                <a:cs typeface="Arial"/>
              </a:rPr>
              <a:t> </a:t>
            </a:r>
            <a:r>
              <a:rPr lang="en-GB" sz="3600" dirty="0" err="1">
                <a:solidFill>
                  <a:schemeClr val="accent1"/>
                </a:solidFill>
                <a:latin typeface="Arial"/>
                <a:cs typeface="Arial"/>
              </a:rPr>
              <a:t>Astudio</a:t>
            </a:r>
            <a:r>
              <a:rPr lang="en-GB" sz="3600" dirty="0">
                <a:solidFill>
                  <a:schemeClr val="accent1"/>
                </a:solidFill>
                <a:latin typeface="Arial"/>
                <a:cs typeface="Arial"/>
              </a:rPr>
              <a:t> </a:t>
            </a:r>
            <a:r>
              <a:rPr lang="en-GB" sz="3600" dirty="0" err="1">
                <a:solidFill>
                  <a:schemeClr val="accent1"/>
                </a:solidFill>
                <a:latin typeface="Arial"/>
                <a:cs typeface="Arial"/>
              </a:rPr>
              <a:t>Llwyddiannus</a:t>
            </a:r>
            <a:br>
              <a:rPr lang="en-GB" sz="3600" dirty="0">
                <a:latin typeface="Arial" panose="020B0604020202020204" pitchFamily="34" charset="0"/>
                <a:cs typeface="Arial" panose="020B0604020202020204" pitchFamily="34" charset="0"/>
              </a:rPr>
            </a:br>
            <a:r>
              <a:rPr lang="en-GB" sz="3600" dirty="0">
                <a:solidFill>
                  <a:schemeClr val="accent1"/>
                </a:solidFill>
                <a:latin typeface="Arial"/>
                <a:cs typeface="Arial"/>
              </a:rPr>
              <a:t>Securing Successful Study Skills</a:t>
            </a:r>
            <a:br>
              <a:rPr lang="en-GB" sz="3600" dirty="0">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vert="horz" lIns="91440" tIns="45720" rIns="91440" bIns="45720" anchor="t">
            <a:normAutofit/>
          </a:bodyPr>
          <a:lstStyle/>
          <a:p>
            <a:r>
              <a:rPr lang="en-GB" dirty="0" err="1">
                <a:solidFill>
                  <a:schemeClr val="accent1"/>
                </a:solidFill>
                <a:latin typeface="Arial"/>
                <a:cs typeface="Arial"/>
              </a:rPr>
              <a:t>Sesiwn</a:t>
            </a:r>
            <a:r>
              <a:rPr lang="en-GB" dirty="0">
                <a:solidFill>
                  <a:schemeClr val="accent1"/>
                </a:solidFill>
                <a:latin typeface="Arial"/>
                <a:cs typeface="Arial"/>
              </a:rPr>
              <a:t> 6  </a:t>
            </a:r>
            <a:r>
              <a:rPr lang="en-GB" dirty="0">
                <a:latin typeface="Arial"/>
                <a:cs typeface="Arial"/>
              </a:rPr>
              <a:t>/ Session 6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1614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a:t>
            </a:r>
            <a:r>
              <a:rPr lang="cy-GB"/>
              <a:t>mgymryd </a:t>
            </a:r>
            <a:r>
              <a:rPr lang="cy-GB" dirty="0"/>
              <a:t>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149561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a:bodyPr>
          <a:lstStyle/>
          <a:p>
            <a:r>
              <a:rPr lang="cy-GB" sz="2000" dirty="0">
                <a:cs typeface="Arial"/>
              </a:rPr>
              <a:t>Datblygu arddulliau a systemau cyfathrebu effeithiol drwy ddatblygu sgiliau cymhwysedd digidol yn unol â gofynion academaidd y rhaglen.</a:t>
            </a:r>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r>
              <a:rPr lang="en-GB" sz="2000">
                <a:cs typeface="Arial"/>
              </a:rPr>
              <a:t>Develop effective </a:t>
            </a:r>
            <a:r>
              <a:rPr lang="en-GB" sz="2000" dirty="0">
                <a:cs typeface="Arial"/>
              </a:rPr>
              <a:t>communication styles and systems and develop digital competency skills in line with the academic demands of the programme.</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435000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467600" cy="1228998"/>
          </a:xfrm>
        </p:spPr>
        <p:txBody>
          <a:bodyPr vert="horz" lIns="91440" tIns="45720" rIns="91440" bIns="45720" anchor="b">
            <a:normAutofit/>
          </a:bodyPr>
          <a:lstStyle/>
          <a:p>
            <a:pPr algn="ctr"/>
            <a:r>
              <a:rPr lang="en-GB" dirty="0" err="1">
                <a:solidFill>
                  <a:schemeClr val="accent1"/>
                </a:solidFill>
              </a:rPr>
              <a:t>Asesiad</a:t>
            </a:r>
            <a:r>
              <a:rPr lang="en-GB" dirty="0">
                <a:solidFill>
                  <a:schemeClr val="accent1"/>
                </a:solidFill>
              </a:rPr>
              <a:t> RHAN 1 </a:t>
            </a:r>
            <a:br>
              <a:rPr lang="en-GB" dirty="0"/>
            </a:br>
            <a:r>
              <a:rPr lang="en-GB" dirty="0"/>
              <a:t>assessment PART 1 </a:t>
            </a:r>
            <a:endParaRPr lang="en-GB" dirty="0">
              <a:solidFill>
                <a:srgbClr val="FF0000"/>
              </a:solidFill>
            </a:endParaRPr>
          </a:p>
        </p:txBody>
      </p:sp>
      <p:sp>
        <p:nvSpPr>
          <p:cNvPr id="3" name="Content Placeholder 2"/>
          <p:cNvSpPr>
            <a:spLocks noGrp="1"/>
          </p:cNvSpPr>
          <p:nvPr>
            <p:ph sz="quarter" idx="1"/>
          </p:nvPr>
        </p:nvSpPr>
        <p:spPr>
          <a:xfrm>
            <a:off x="395536" y="1988840"/>
            <a:ext cx="3657600" cy="360040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fontScale="70000" lnSpcReduction="20000"/>
          </a:bodyPr>
          <a:lstStyle/>
          <a:p>
            <a:pPr marL="0">
              <a:lnSpc>
                <a:spcPct val="115000"/>
              </a:lnSpc>
              <a:spcBef>
                <a:spcPts val="0"/>
              </a:spcBef>
              <a:spcAft>
                <a:spcPts val="1000"/>
              </a:spcAft>
              <a:tabLst>
                <a:tab pos="457200" algn="l"/>
                <a:tab pos="914400" algn="l"/>
                <a:tab pos="1371600" algn="l"/>
                <a:tab pos="1828800" algn="l"/>
              </a:tabLst>
            </a:pPr>
            <a:r>
              <a:rPr lang="en-GB" sz="2600" dirty="0" err="1">
                <a:latin typeface="Arial"/>
                <a:ea typeface="Calibri"/>
                <a:cs typeface="Arial"/>
              </a:rPr>
              <a:t>Cyflwyniad</a:t>
            </a:r>
            <a:r>
              <a:rPr lang="en-GB" sz="2600" dirty="0">
                <a:latin typeface="Arial"/>
                <a:ea typeface="Calibri"/>
                <a:cs typeface="Arial"/>
              </a:rPr>
              <a:t> </a:t>
            </a:r>
            <a:r>
              <a:rPr lang="en-GB" sz="2600" dirty="0" err="1">
                <a:latin typeface="Arial"/>
                <a:ea typeface="Calibri"/>
                <a:cs typeface="Arial"/>
              </a:rPr>
              <a:t>Unigol</a:t>
            </a:r>
            <a:endParaRPr lang="en-GB" sz="2600" dirty="0">
              <a:latin typeface="Arial"/>
              <a:ea typeface="Calibri"/>
              <a:cs typeface="Arial"/>
            </a:endParaRPr>
          </a:p>
          <a:p>
            <a:pPr marL="182880" indent="-457200">
              <a:lnSpc>
                <a:spcPct val="114999"/>
              </a:lnSpc>
              <a:spcBef>
                <a:spcPts val="0"/>
              </a:spcBef>
              <a:spcAft>
                <a:spcPts val="1000"/>
              </a:spcAft>
            </a:pPr>
            <a:r>
              <a:rPr lang="en-GB" sz="2600" err="1">
                <a:ea typeface="Calibri"/>
                <a:cs typeface="Arial"/>
              </a:rPr>
              <a:t>Cyflwynwch</a:t>
            </a:r>
            <a:r>
              <a:rPr lang="en-GB" sz="2600" dirty="0">
                <a:ea typeface="Calibri"/>
                <a:cs typeface="Arial"/>
              </a:rPr>
              <a:t> </a:t>
            </a:r>
            <a:r>
              <a:rPr lang="en-GB" sz="2600" err="1">
                <a:ea typeface="Calibri"/>
                <a:cs typeface="Arial"/>
              </a:rPr>
              <a:t>gyflwyniad</a:t>
            </a:r>
            <a:r>
              <a:rPr lang="en-GB" sz="2600" dirty="0">
                <a:ea typeface="Calibri"/>
                <a:cs typeface="Arial"/>
              </a:rPr>
              <a:t> </a:t>
            </a:r>
            <a:r>
              <a:rPr lang="en-GB" sz="2600" err="1">
                <a:ea typeface="Calibri"/>
                <a:cs typeface="Arial"/>
              </a:rPr>
              <a:t>fideo</a:t>
            </a:r>
            <a:r>
              <a:rPr lang="en-GB" sz="2600" dirty="0">
                <a:ea typeface="Calibri"/>
                <a:cs typeface="Arial"/>
              </a:rPr>
              <a:t> </a:t>
            </a:r>
            <a:r>
              <a:rPr lang="en-GB" sz="2600" err="1">
                <a:ea typeface="Calibri"/>
                <a:cs typeface="Arial"/>
              </a:rPr>
              <a:t>pum</a:t>
            </a:r>
            <a:r>
              <a:rPr lang="en-GB" sz="2600" dirty="0">
                <a:ea typeface="Calibri"/>
                <a:cs typeface="Arial"/>
              </a:rPr>
              <a:t> </a:t>
            </a:r>
            <a:r>
              <a:rPr lang="en-GB" sz="2600" err="1">
                <a:ea typeface="Calibri"/>
                <a:cs typeface="Arial"/>
              </a:rPr>
              <a:t>munud</a:t>
            </a:r>
            <a:r>
              <a:rPr lang="en-GB" sz="2600" dirty="0">
                <a:ea typeface="Calibri"/>
                <a:cs typeface="Arial"/>
              </a:rPr>
              <a:t> a </a:t>
            </a:r>
            <a:r>
              <a:rPr lang="en-GB" sz="2600" err="1">
                <a:ea typeface="Calibri"/>
                <a:cs typeface="Arial"/>
              </a:rPr>
              <a:t>recordiwch</a:t>
            </a:r>
            <a:r>
              <a:rPr lang="en-GB" sz="2600" dirty="0">
                <a:ea typeface="Calibri"/>
                <a:cs typeface="Arial"/>
              </a:rPr>
              <a:t> </a:t>
            </a:r>
            <a:r>
              <a:rPr lang="en-GB" sz="2600" err="1">
                <a:ea typeface="Calibri"/>
                <a:cs typeface="Arial"/>
              </a:rPr>
              <a:t>eich</a:t>
            </a:r>
            <a:r>
              <a:rPr lang="en-GB" sz="2600" dirty="0">
                <a:ea typeface="Calibri"/>
                <a:cs typeface="Arial"/>
              </a:rPr>
              <a:t> </a:t>
            </a:r>
            <a:r>
              <a:rPr lang="en-GB" sz="2600" err="1">
                <a:ea typeface="Calibri"/>
                <a:cs typeface="Arial"/>
              </a:rPr>
              <a:t>hun</a:t>
            </a:r>
            <a:r>
              <a:rPr lang="en-GB" sz="2600" dirty="0">
                <a:ea typeface="Calibri"/>
                <a:cs typeface="Arial"/>
              </a:rPr>
              <a:t> </a:t>
            </a:r>
            <a:r>
              <a:rPr lang="en-GB" sz="2600" err="1">
                <a:ea typeface="Calibri"/>
                <a:cs typeface="Arial"/>
              </a:rPr>
              <a:t>gan</a:t>
            </a:r>
            <a:r>
              <a:rPr lang="en-GB" sz="2600" dirty="0">
                <a:ea typeface="Calibri"/>
                <a:cs typeface="Arial"/>
              </a:rPr>
              <a:t> </a:t>
            </a:r>
            <a:r>
              <a:rPr lang="en-GB" sz="2600" err="1">
                <a:ea typeface="Calibri"/>
                <a:cs typeface="Arial"/>
              </a:rPr>
              <a:t>ddefnyddio</a:t>
            </a:r>
            <a:r>
              <a:rPr lang="en-GB" sz="2600" dirty="0">
                <a:ea typeface="Calibri"/>
                <a:cs typeface="Arial"/>
              </a:rPr>
              <a:t> Microsoft Presenter Coach (</a:t>
            </a:r>
            <a:r>
              <a:rPr lang="en-GB" sz="2600" err="1">
                <a:ea typeface="Calibri"/>
                <a:cs typeface="Arial"/>
              </a:rPr>
              <a:t>darperir</a:t>
            </a:r>
            <a:r>
              <a:rPr lang="en-GB" sz="2600" dirty="0">
                <a:ea typeface="Calibri"/>
                <a:cs typeface="Arial"/>
              </a:rPr>
              <a:t> </a:t>
            </a:r>
            <a:r>
              <a:rPr lang="en-GB" sz="2600" err="1">
                <a:ea typeface="Calibri"/>
                <a:cs typeface="Arial"/>
              </a:rPr>
              <a:t>canllawiau</a:t>
            </a:r>
            <a:r>
              <a:rPr lang="en-GB" sz="2600" dirty="0">
                <a:ea typeface="Calibri"/>
                <a:cs typeface="Arial"/>
              </a:rPr>
              <a:t> </a:t>
            </a:r>
            <a:r>
              <a:rPr lang="en-GB" sz="2600" err="1">
                <a:ea typeface="Calibri"/>
                <a:cs typeface="Arial"/>
              </a:rPr>
              <a:t>manwl</a:t>
            </a:r>
            <a:r>
              <a:rPr lang="en-GB" sz="2600" dirty="0">
                <a:ea typeface="Calibri"/>
                <a:cs typeface="Arial"/>
              </a:rPr>
              <a:t>).  </a:t>
            </a:r>
            <a:r>
              <a:rPr lang="en-GB" sz="2600" err="1">
                <a:ea typeface="Calibri"/>
                <a:cs typeface="Arial"/>
              </a:rPr>
              <a:t>Dewiswch</a:t>
            </a:r>
            <a:r>
              <a:rPr lang="en-GB" sz="2600" dirty="0">
                <a:ea typeface="Calibri"/>
                <a:cs typeface="Arial"/>
              </a:rPr>
              <a:t> un </a:t>
            </a:r>
            <a:r>
              <a:rPr lang="en-GB" sz="2600" err="1">
                <a:ea typeface="Calibri"/>
                <a:cs typeface="Arial"/>
              </a:rPr>
              <a:t>sgil</a:t>
            </a:r>
            <a:r>
              <a:rPr lang="en-GB" sz="2600" dirty="0">
                <a:ea typeface="Calibri"/>
                <a:cs typeface="Arial"/>
              </a:rPr>
              <a:t> </a:t>
            </a:r>
            <a:r>
              <a:rPr lang="en-GB" sz="2600" err="1">
                <a:ea typeface="Calibri"/>
                <a:cs typeface="Arial"/>
              </a:rPr>
              <a:t>astudio</a:t>
            </a:r>
            <a:r>
              <a:rPr lang="en-GB" sz="2600" dirty="0">
                <a:ea typeface="Calibri"/>
                <a:cs typeface="Arial"/>
              </a:rPr>
              <a:t> </a:t>
            </a:r>
            <a:r>
              <a:rPr lang="en-GB" sz="2600" err="1">
                <a:ea typeface="Calibri"/>
                <a:cs typeface="Arial"/>
              </a:rPr>
              <a:t>academaidd</a:t>
            </a:r>
            <a:r>
              <a:rPr lang="en-GB" sz="2600" dirty="0">
                <a:ea typeface="Calibri"/>
                <a:cs typeface="Arial"/>
              </a:rPr>
              <a:t> </a:t>
            </a:r>
            <a:r>
              <a:rPr lang="en-GB" sz="2600" err="1">
                <a:ea typeface="Calibri"/>
                <a:cs typeface="Arial"/>
              </a:rPr>
              <a:t>rydych</a:t>
            </a:r>
            <a:r>
              <a:rPr lang="en-GB" sz="2600" dirty="0">
                <a:ea typeface="Calibri"/>
                <a:cs typeface="Arial"/>
              </a:rPr>
              <a:t> </a:t>
            </a:r>
            <a:r>
              <a:rPr lang="en-GB" sz="2600" err="1">
                <a:ea typeface="Calibri"/>
                <a:cs typeface="Arial"/>
              </a:rPr>
              <a:t>chi'n</a:t>
            </a:r>
            <a:r>
              <a:rPr lang="en-GB" sz="2600" dirty="0">
                <a:ea typeface="Calibri"/>
                <a:cs typeface="Arial"/>
              </a:rPr>
              <a:t> </a:t>
            </a:r>
            <a:r>
              <a:rPr lang="en-GB" sz="2600" err="1">
                <a:ea typeface="Calibri"/>
                <a:cs typeface="Arial"/>
              </a:rPr>
              <a:t>teimlo</a:t>
            </a:r>
            <a:r>
              <a:rPr lang="en-GB" sz="2600" dirty="0">
                <a:ea typeface="Calibri"/>
                <a:cs typeface="Arial"/>
              </a:rPr>
              <a:t> </a:t>
            </a:r>
            <a:r>
              <a:rPr lang="en-GB" sz="2600" err="1">
                <a:ea typeface="Calibri"/>
                <a:cs typeface="Arial"/>
              </a:rPr>
              <a:t>sydd</a:t>
            </a:r>
            <a:r>
              <a:rPr lang="en-GB" sz="2600" dirty="0">
                <a:ea typeface="Calibri"/>
                <a:cs typeface="Arial"/>
              </a:rPr>
              <a:t> </a:t>
            </a:r>
            <a:r>
              <a:rPr lang="en-GB" sz="2600" err="1">
                <a:ea typeface="Calibri"/>
                <a:cs typeface="Arial"/>
              </a:rPr>
              <a:t>bwysicaf</a:t>
            </a:r>
            <a:r>
              <a:rPr lang="en-GB" sz="2600" dirty="0">
                <a:ea typeface="Calibri"/>
                <a:cs typeface="Arial"/>
              </a:rPr>
              <a:t> </a:t>
            </a:r>
            <a:r>
              <a:rPr lang="en-GB" sz="2600" err="1">
                <a:ea typeface="Calibri"/>
                <a:cs typeface="Arial"/>
              </a:rPr>
              <a:t>ar</a:t>
            </a:r>
            <a:r>
              <a:rPr lang="en-GB" sz="2600" dirty="0">
                <a:ea typeface="Calibri"/>
                <a:cs typeface="Arial"/>
              </a:rPr>
              <a:t> </a:t>
            </a:r>
            <a:r>
              <a:rPr lang="en-GB" sz="2600" err="1">
                <a:ea typeface="Calibri"/>
                <a:cs typeface="Arial"/>
              </a:rPr>
              <a:t>gyfer</a:t>
            </a:r>
            <a:r>
              <a:rPr lang="en-GB" sz="2600" dirty="0">
                <a:ea typeface="Calibri"/>
                <a:cs typeface="Arial"/>
              </a:rPr>
              <a:t> </a:t>
            </a:r>
            <a:r>
              <a:rPr lang="en-GB" sz="2600" err="1">
                <a:ea typeface="Calibri"/>
                <a:cs typeface="Arial"/>
              </a:rPr>
              <a:t>eich</a:t>
            </a:r>
            <a:r>
              <a:rPr lang="en-GB" sz="2600" dirty="0">
                <a:ea typeface="Calibri"/>
                <a:cs typeface="Arial"/>
              </a:rPr>
              <a:t> </a:t>
            </a:r>
            <a:r>
              <a:rPr lang="en-GB" sz="2600" err="1">
                <a:ea typeface="Calibri"/>
                <a:cs typeface="Arial"/>
              </a:rPr>
              <a:t>astudiaethau</a:t>
            </a:r>
            <a:r>
              <a:rPr lang="en-GB" sz="2600" dirty="0">
                <a:ea typeface="Calibri"/>
                <a:cs typeface="Arial"/>
              </a:rPr>
              <a:t> </a:t>
            </a:r>
            <a:r>
              <a:rPr lang="en-GB" sz="2600" err="1">
                <a:ea typeface="Calibri"/>
                <a:cs typeface="Arial"/>
              </a:rPr>
              <a:t>yn</a:t>
            </a:r>
            <a:r>
              <a:rPr lang="en-GB" sz="2600" dirty="0">
                <a:ea typeface="Calibri"/>
                <a:cs typeface="Arial"/>
              </a:rPr>
              <a:t> y </a:t>
            </a:r>
            <a:r>
              <a:rPr lang="en-GB" sz="2600" err="1">
                <a:ea typeface="Calibri"/>
                <a:cs typeface="Arial"/>
              </a:rPr>
              <a:t>dyfodol</a:t>
            </a:r>
            <a:r>
              <a:rPr lang="en-GB" sz="2600" dirty="0">
                <a:ea typeface="Calibri"/>
                <a:cs typeface="Arial"/>
              </a:rPr>
              <a:t>. </a:t>
            </a:r>
          </a:p>
          <a:p>
            <a:pPr marL="0">
              <a:lnSpc>
                <a:spcPct val="114999"/>
              </a:lnSpc>
              <a:spcBef>
                <a:spcPts val="0"/>
              </a:spcBef>
              <a:spcAft>
                <a:spcPts val="1000"/>
              </a:spcAft>
            </a:pPr>
            <a:endParaRPr lang="en-GB" sz="2600" dirty="0">
              <a:ea typeface="Calibri"/>
              <a:cs typeface="Arial"/>
            </a:endParaRPr>
          </a:p>
          <a:p>
            <a:endParaRPr lang="en-GB" dirty="0">
              <a:cs typeface="Arial"/>
            </a:endParaRPr>
          </a:p>
        </p:txBody>
      </p:sp>
      <p:sp>
        <p:nvSpPr>
          <p:cNvPr id="4" name="Content Placeholder 3"/>
          <p:cNvSpPr>
            <a:spLocks noGrp="1"/>
          </p:cNvSpPr>
          <p:nvPr>
            <p:ph sz="quarter" idx="2"/>
          </p:nvPr>
        </p:nvSpPr>
        <p:spPr>
          <a:xfrm>
            <a:off x="4338487" y="1985877"/>
            <a:ext cx="3855261" cy="3603363"/>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70000" lnSpcReduction="20000"/>
          </a:bodyPr>
          <a:lstStyle/>
          <a:p>
            <a:pPr marL="182880" indent="-457200">
              <a:lnSpc>
                <a:spcPct val="115000"/>
              </a:lnSpc>
              <a:spcBef>
                <a:spcPts val="0"/>
              </a:spcBef>
              <a:spcAft>
                <a:spcPts val="1000"/>
              </a:spcAft>
              <a:tabLst>
                <a:tab pos="457200" algn="l"/>
                <a:tab pos="914400" algn="l"/>
                <a:tab pos="1371600" algn="l"/>
                <a:tab pos="1828800" algn="l"/>
              </a:tabLst>
            </a:pPr>
            <a:r>
              <a:rPr lang="en-GB" sz="2600" i="1" dirty="0">
                <a:latin typeface="Arial"/>
                <a:ea typeface="Calibri"/>
                <a:cs typeface="Arial"/>
              </a:rPr>
              <a:t>Individual Presentation </a:t>
            </a:r>
            <a:endParaRPr lang="en-GB" sz="2500" i="1" dirty="0">
              <a:latin typeface="Arial"/>
              <a:ea typeface="Calibri"/>
              <a:cs typeface="Times New Roman"/>
            </a:endParaRPr>
          </a:p>
          <a:p>
            <a:pPr marL="182880" indent="-457200">
              <a:lnSpc>
                <a:spcPct val="114999"/>
              </a:lnSpc>
              <a:spcBef>
                <a:spcPts val="0"/>
              </a:spcBef>
              <a:spcAft>
                <a:spcPts val="1000"/>
              </a:spcAft>
              <a:tabLst>
                <a:tab pos="457200" algn="l"/>
                <a:tab pos="914400" algn="l"/>
                <a:tab pos="1371600" algn="l"/>
                <a:tab pos="1828800" algn="l"/>
              </a:tabLst>
            </a:pPr>
            <a:r>
              <a:rPr lang="en-GB" sz="2600" dirty="0">
                <a:latin typeface="Arial"/>
                <a:ea typeface="Calibri"/>
                <a:cs typeface="Arial"/>
              </a:rPr>
              <a:t>Present a five-minute video presentation and record yourself using Microsoft Presentation Coach (detailed guidance will be provided).  Choose one academic study skill that you feel is most important for your future studies.</a:t>
            </a:r>
            <a:endParaRPr lang="en-GB" sz="2500" i="1" dirty="0">
              <a:latin typeface="Arial"/>
              <a:ea typeface="Calibri"/>
              <a:cs typeface="Times New Roman"/>
            </a:endParaRPr>
          </a:p>
          <a:p>
            <a:pPr marL="0">
              <a:lnSpc>
                <a:spcPct val="114999"/>
              </a:lnSpc>
              <a:spcBef>
                <a:spcPts val="0"/>
              </a:spcBef>
              <a:spcAft>
                <a:spcPts val="1000"/>
              </a:spcAft>
              <a:tabLst>
                <a:tab pos="457200" algn="l"/>
                <a:tab pos="914400" algn="l"/>
                <a:tab pos="1371600" algn="l"/>
                <a:tab pos="1828800" algn="l"/>
              </a:tabLst>
            </a:pPr>
            <a:endParaRPr lang="en-GB" sz="2600" i="1" dirty="0">
              <a:latin typeface="Arial"/>
              <a:ea typeface="Calibri"/>
              <a:cs typeface="Arial"/>
            </a:endParaRPr>
          </a:p>
          <a:p>
            <a:endParaRPr lang="en-GB" dirty="0"/>
          </a:p>
          <a:p>
            <a:endParaRPr lang="en-GB" dirty="0"/>
          </a:p>
        </p:txBody>
      </p:sp>
      <p:sp>
        <p:nvSpPr>
          <p:cNvPr id="5" name="Rectangle 4"/>
          <p:cNvSpPr/>
          <p:nvPr/>
        </p:nvSpPr>
        <p:spPr>
          <a:xfrm>
            <a:off x="2349116" y="5733256"/>
            <a:ext cx="3724097" cy="923330"/>
          </a:xfrm>
          <a:prstGeom prst="rect">
            <a:avLst/>
          </a:prstGeom>
          <a:noFill/>
        </p:spPr>
        <p:txBody>
          <a:bodyPr wrap="none" lIns="91440" tIns="45720" rIns="91440" bIns="45720">
            <a:spAutoFit/>
          </a:bodyPr>
          <a:lstStyle/>
          <a:p>
            <a:pPr algn="ctr"/>
            <a:r>
              <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MOODLE!</a:t>
            </a:r>
            <a:endParaRPr lang="en-US"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Tree>
    <p:extLst>
      <p:ext uri="{BB962C8B-B14F-4D97-AF65-F5344CB8AC3E}">
        <p14:creationId xmlns:p14="http://schemas.microsoft.com/office/powerpoint/2010/main" val="3793826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642194"/>
          </a:xfrm>
        </p:spPr>
        <p:txBody>
          <a:bodyPr vert="horz" lIns="91440" tIns="45720" rIns="91440" bIns="45720" anchor="b">
            <a:normAutofit/>
          </a:bodyPr>
          <a:lstStyle/>
          <a:p>
            <a:pPr algn="ctr"/>
            <a:r>
              <a:rPr lang="en-GB" dirty="0" err="1">
                <a:solidFill>
                  <a:schemeClr val="accent1"/>
                </a:solidFill>
                <a:latin typeface="Arial"/>
                <a:cs typeface="Arial"/>
              </a:rPr>
              <a:t>Asesiad</a:t>
            </a:r>
            <a:r>
              <a:rPr lang="en-GB" dirty="0">
                <a:solidFill>
                  <a:schemeClr val="accent1"/>
                </a:solidFill>
                <a:latin typeface="Arial"/>
                <a:cs typeface="Arial"/>
              </a:rPr>
              <a:t> RHAN 2</a:t>
            </a:r>
            <a:br>
              <a:rPr lang="en-GB" dirty="0">
                <a:latin typeface="Arial" panose="020B0604020202020204" pitchFamily="34" charset="0"/>
                <a:cs typeface="Arial" panose="020B0604020202020204" pitchFamily="34" charset="0"/>
              </a:rPr>
            </a:br>
            <a:r>
              <a:rPr lang="en-GB" i="1" dirty="0">
                <a:latin typeface="Arial"/>
                <a:cs typeface="Arial"/>
              </a:rPr>
              <a:t>Assessment PART 2</a:t>
            </a:r>
            <a:br>
              <a:rPr lang="en-GB" i="1" dirty="0">
                <a:latin typeface="Arial" panose="020B0604020202020204" pitchFamily="34" charset="0"/>
                <a:cs typeface="Arial" panose="020B0604020202020204" pitchFamily="34" charset="0"/>
              </a:rPr>
            </a:br>
            <a:endParaRPr lang="en-GB" b="1" dirty="0">
              <a:solidFill>
                <a:srgbClr val="FF000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3657600" cy="457200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fontScale="62500" lnSpcReduction="20000"/>
          </a:bodyPr>
          <a:lstStyle/>
          <a:p>
            <a:pPr marL="0">
              <a:lnSpc>
                <a:spcPct val="115000"/>
              </a:lnSpc>
              <a:spcBef>
                <a:spcPts val="0"/>
              </a:spcBef>
            </a:pPr>
            <a:r>
              <a:rPr lang="en-GB" dirty="0" err="1">
                <a:cs typeface="Arial"/>
              </a:rPr>
              <a:t>Adfyfyriad</a:t>
            </a:r>
            <a:r>
              <a:rPr lang="en-GB" dirty="0">
                <a:cs typeface="Arial"/>
              </a:rPr>
              <a:t> (1000 gair +/- 10%)</a:t>
            </a:r>
            <a:endParaRPr lang="en-US" dirty="0"/>
          </a:p>
          <a:p>
            <a:pPr marL="0">
              <a:lnSpc>
                <a:spcPct val="114999"/>
              </a:lnSpc>
              <a:spcBef>
                <a:spcPts val="0"/>
              </a:spcBef>
            </a:pPr>
            <a:endParaRPr lang="en-GB" dirty="0">
              <a:cs typeface="Arial"/>
            </a:endParaRPr>
          </a:p>
          <a:p>
            <a:pPr marL="68580" indent="-342900">
              <a:lnSpc>
                <a:spcPct val="114999"/>
              </a:lnSpc>
              <a:spcBef>
                <a:spcPts val="0"/>
              </a:spcBef>
            </a:pPr>
            <a:r>
              <a:rPr lang="en-GB" sz="2300" err="1">
                <a:cs typeface="Arial"/>
              </a:rPr>
              <a:t>Bydd</a:t>
            </a:r>
            <a:r>
              <a:rPr lang="en-GB" sz="2300" dirty="0">
                <a:cs typeface="Arial"/>
              </a:rPr>
              <a:t> </a:t>
            </a:r>
            <a:r>
              <a:rPr lang="en-GB" sz="2300" b="1" dirty="0">
                <a:cs typeface="Arial"/>
              </a:rPr>
              <a:t>Microsoft Presenter Coach </a:t>
            </a:r>
            <a:r>
              <a:rPr lang="en-GB" sz="2300" err="1">
                <a:cs typeface="Arial"/>
              </a:rPr>
              <a:t>yn</a:t>
            </a:r>
            <a:r>
              <a:rPr lang="en-GB" sz="2300" dirty="0">
                <a:cs typeface="Arial"/>
              </a:rPr>
              <a:t> </a:t>
            </a:r>
            <a:r>
              <a:rPr lang="en-GB" sz="2300" err="1">
                <a:cs typeface="Arial"/>
              </a:rPr>
              <a:t>rhoi</a:t>
            </a:r>
            <a:r>
              <a:rPr lang="en-GB" sz="2300" dirty="0">
                <a:cs typeface="Arial"/>
              </a:rPr>
              <a:t> </a:t>
            </a:r>
            <a:r>
              <a:rPr lang="en-GB" sz="2300" err="1">
                <a:cs typeface="Arial"/>
              </a:rPr>
              <a:t>adroddiad</a:t>
            </a:r>
            <a:r>
              <a:rPr lang="en-GB" sz="2300" dirty="0">
                <a:cs typeface="Arial"/>
              </a:rPr>
              <a:t> </a:t>
            </a:r>
            <a:r>
              <a:rPr lang="en-GB" sz="2300" err="1">
                <a:cs typeface="Arial"/>
              </a:rPr>
              <a:t>ymarfer</a:t>
            </a:r>
            <a:r>
              <a:rPr lang="en-GB" sz="2300" dirty="0">
                <a:cs typeface="Arial"/>
              </a:rPr>
              <a:t> </a:t>
            </a:r>
            <a:r>
              <a:rPr lang="en-GB" sz="2300" err="1">
                <a:cs typeface="Arial"/>
              </a:rPr>
              <a:t>electronig</a:t>
            </a:r>
            <a:r>
              <a:rPr lang="en-GB" sz="2300" dirty="0">
                <a:cs typeface="Arial"/>
              </a:rPr>
              <a:t> </a:t>
            </a:r>
            <a:r>
              <a:rPr lang="en-GB" sz="2300" err="1">
                <a:cs typeface="Arial"/>
              </a:rPr>
              <a:t>i</a:t>
            </a:r>
            <a:r>
              <a:rPr lang="en-GB" sz="2300" dirty="0">
                <a:cs typeface="Arial"/>
              </a:rPr>
              <a:t> chi. </a:t>
            </a:r>
            <a:r>
              <a:rPr lang="en-GB" sz="2300" err="1">
                <a:cs typeface="Arial"/>
              </a:rPr>
              <a:t>Yr</a:t>
            </a:r>
            <a:r>
              <a:rPr lang="en-GB" sz="2300" dirty="0">
                <a:cs typeface="Arial"/>
              </a:rPr>
              <a:t> </a:t>
            </a:r>
            <a:r>
              <a:rPr lang="en-GB" sz="2300" err="1">
                <a:cs typeface="Arial"/>
              </a:rPr>
              <a:t>adfyfyriad</a:t>
            </a:r>
            <a:r>
              <a:rPr lang="en-GB" sz="2300" dirty="0">
                <a:cs typeface="Arial"/>
              </a:rPr>
              <a:t> </a:t>
            </a:r>
            <a:r>
              <a:rPr lang="en-GB" sz="2300" err="1">
                <a:cs typeface="Arial"/>
              </a:rPr>
              <a:t>yw</a:t>
            </a:r>
            <a:r>
              <a:rPr lang="en-GB" sz="2300" dirty="0">
                <a:cs typeface="Arial"/>
              </a:rPr>
              <a:t> </a:t>
            </a:r>
            <a:r>
              <a:rPr lang="en-GB" sz="2300" err="1">
                <a:cs typeface="Arial"/>
              </a:rPr>
              <a:t>eich</a:t>
            </a:r>
            <a:r>
              <a:rPr lang="en-GB" sz="2300" dirty="0">
                <a:cs typeface="Arial"/>
              </a:rPr>
              <a:t> </a:t>
            </a:r>
            <a:r>
              <a:rPr lang="en-GB" sz="2300" err="1">
                <a:cs typeface="Arial"/>
              </a:rPr>
              <a:t>cyfle</a:t>
            </a:r>
            <a:r>
              <a:rPr lang="en-GB" sz="2300" dirty="0">
                <a:cs typeface="Arial"/>
              </a:rPr>
              <a:t> </a:t>
            </a:r>
            <a:r>
              <a:rPr lang="en-GB" sz="2300" err="1">
                <a:cs typeface="Arial"/>
              </a:rPr>
              <a:t>i</a:t>
            </a:r>
            <a:r>
              <a:rPr lang="en-GB" sz="2300" dirty="0">
                <a:cs typeface="Arial"/>
              </a:rPr>
              <a:t> </a:t>
            </a:r>
            <a:r>
              <a:rPr lang="en-GB" sz="2300" b="1" err="1">
                <a:cs typeface="Arial"/>
              </a:rPr>
              <a:t>fyfyrio</a:t>
            </a:r>
            <a:r>
              <a:rPr lang="en-GB" sz="2300" b="1" dirty="0">
                <a:cs typeface="Arial"/>
              </a:rPr>
              <a:t> </a:t>
            </a:r>
            <a:r>
              <a:rPr lang="en-GB" sz="2300" b="1" err="1">
                <a:cs typeface="Arial"/>
              </a:rPr>
              <a:t>ar</a:t>
            </a:r>
            <a:r>
              <a:rPr lang="en-GB" sz="2300" b="1" dirty="0">
                <a:cs typeface="Arial"/>
              </a:rPr>
              <a:t> </a:t>
            </a:r>
            <a:r>
              <a:rPr lang="en-GB" sz="2300" b="1" err="1">
                <a:cs typeface="Arial"/>
              </a:rPr>
              <a:t>eich</a:t>
            </a:r>
            <a:r>
              <a:rPr lang="en-GB" sz="2300" b="1" dirty="0">
                <a:cs typeface="Arial"/>
              </a:rPr>
              <a:t> </a:t>
            </a:r>
            <a:r>
              <a:rPr lang="en-GB" sz="2300" b="1" err="1">
                <a:cs typeface="Arial"/>
              </a:rPr>
              <a:t>adborth</a:t>
            </a:r>
            <a:r>
              <a:rPr lang="en-GB" sz="2300" dirty="0">
                <a:cs typeface="Arial"/>
              </a:rPr>
              <a:t> </a:t>
            </a:r>
            <a:r>
              <a:rPr lang="en-GB" sz="2300" err="1">
                <a:cs typeface="Arial"/>
              </a:rPr>
              <a:t>o'r</a:t>
            </a:r>
            <a:r>
              <a:rPr lang="en-GB" sz="2300" dirty="0">
                <a:cs typeface="Arial"/>
              </a:rPr>
              <a:t> </a:t>
            </a:r>
            <a:r>
              <a:rPr lang="en-GB" sz="2300" err="1">
                <a:cs typeface="Arial"/>
              </a:rPr>
              <a:t>adroddiad</a:t>
            </a:r>
            <a:r>
              <a:rPr lang="en-GB" sz="2300" dirty="0">
                <a:cs typeface="Arial"/>
              </a:rPr>
              <a:t> </a:t>
            </a:r>
            <a:r>
              <a:rPr lang="en-GB" sz="2300" err="1">
                <a:cs typeface="Arial"/>
              </a:rPr>
              <a:t>hwn</a:t>
            </a:r>
            <a:r>
              <a:rPr lang="en-GB" sz="2300" dirty="0">
                <a:cs typeface="Arial"/>
              </a:rPr>
              <a:t> </a:t>
            </a:r>
            <a:r>
              <a:rPr lang="en-GB" sz="2300" b="1" err="1">
                <a:cs typeface="Arial"/>
              </a:rPr>
              <a:t>a’ch</a:t>
            </a:r>
            <a:r>
              <a:rPr lang="en-GB" sz="2300" b="1" dirty="0">
                <a:cs typeface="Arial"/>
              </a:rPr>
              <a:t> </a:t>
            </a:r>
            <a:r>
              <a:rPr lang="en-GB" sz="2300" b="1" err="1">
                <a:cs typeface="Arial"/>
              </a:rPr>
              <a:t>meddyliau</a:t>
            </a:r>
            <a:r>
              <a:rPr lang="en-GB" sz="2300" b="1" dirty="0">
                <a:cs typeface="Arial"/>
              </a:rPr>
              <a:t> </a:t>
            </a:r>
            <a:r>
              <a:rPr lang="en-GB" sz="2300" b="1" err="1">
                <a:cs typeface="Arial"/>
              </a:rPr>
              <a:t>a’ch</a:t>
            </a:r>
            <a:r>
              <a:rPr lang="en-GB" sz="2300" b="1" dirty="0">
                <a:cs typeface="Arial"/>
              </a:rPr>
              <a:t> </a:t>
            </a:r>
            <a:r>
              <a:rPr lang="en-GB" sz="2300" b="1" err="1">
                <a:cs typeface="Arial"/>
              </a:rPr>
              <a:t>teimladau</a:t>
            </a:r>
            <a:r>
              <a:rPr lang="en-GB" sz="2300" dirty="0">
                <a:cs typeface="Arial"/>
              </a:rPr>
              <a:t> </a:t>
            </a:r>
            <a:r>
              <a:rPr lang="en-GB" sz="2300" err="1">
                <a:cs typeface="Arial"/>
              </a:rPr>
              <a:t>a'u</a:t>
            </a:r>
            <a:r>
              <a:rPr lang="en-GB" sz="2300" dirty="0">
                <a:cs typeface="Arial"/>
              </a:rPr>
              <a:t> </a:t>
            </a:r>
            <a:r>
              <a:rPr lang="en-GB" sz="2300" err="1">
                <a:cs typeface="Arial"/>
              </a:rPr>
              <a:t>trafod</a:t>
            </a:r>
            <a:r>
              <a:rPr lang="en-GB" sz="2300" dirty="0">
                <a:cs typeface="Arial"/>
              </a:rPr>
              <a:t>. </a:t>
            </a:r>
            <a:r>
              <a:rPr lang="en-GB" sz="2300" err="1">
                <a:cs typeface="Arial"/>
              </a:rPr>
              <a:t>Ystyriwch</a:t>
            </a:r>
            <a:r>
              <a:rPr lang="en-GB" sz="2300" dirty="0">
                <a:cs typeface="Arial"/>
              </a:rPr>
              <a:t> </a:t>
            </a:r>
            <a:r>
              <a:rPr lang="en-GB" sz="2300" err="1">
                <a:cs typeface="Arial"/>
              </a:rPr>
              <a:t>gryfderau</a:t>
            </a:r>
            <a:r>
              <a:rPr lang="en-GB" sz="2300" dirty="0">
                <a:cs typeface="Arial"/>
              </a:rPr>
              <a:t> a </a:t>
            </a:r>
            <a:r>
              <a:rPr lang="en-GB" sz="2300" err="1">
                <a:cs typeface="Arial"/>
              </a:rPr>
              <a:t>gwendidau</a:t>
            </a:r>
            <a:r>
              <a:rPr lang="en-GB" sz="2300" dirty="0">
                <a:cs typeface="Arial"/>
              </a:rPr>
              <a:t> </a:t>
            </a:r>
            <a:r>
              <a:rPr lang="en-GB" sz="2300" err="1">
                <a:cs typeface="Arial"/>
              </a:rPr>
              <a:t>eich</a:t>
            </a:r>
            <a:r>
              <a:rPr lang="en-GB" sz="2300" dirty="0">
                <a:cs typeface="Arial"/>
              </a:rPr>
              <a:t> </a:t>
            </a:r>
            <a:r>
              <a:rPr lang="en-GB" sz="2300" err="1">
                <a:cs typeface="Arial"/>
              </a:rPr>
              <a:t>cyflwyniad</a:t>
            </a:r>
            <a:r>
              <a:rPr lang="en-GB" sz="2300" dirty="0">
                <a:cs typeface="Arial"/>
              </a:rPr>
              <a:t> ac </a:t>
            </a:r>
            <a:r>
              <a:rPr lang="en-GB" sz="2300" err="1">
                <a:cs typeface="Arial"/>
              </a:rPr>
              <a:t>unrhyw</a:t>
            </a:r>
            <a:r>
              <a:rPr lang="en-GB" sz="2300" dirty="0">
                <a:cs typeface="Arial"/>
              </a:rPr>
              <a:t> </a:t>
            </a:r>
            <a:r>
              <a:rPr lang="en-GB" sz="2300" err="1">
                <a:cs typeface="Arial"/>
              </a:rPr>
              <a:t>newidiadau</a:t>
            </a:r>
            <a:r>
              <a:rPr lang="en-GB" sz="2300" dirty="0">
                <a:cs typeface="Arial"/>
              </a:rPr>
              <a:t> y </a:t>
            </a:r>
            <a:r>
              <a:rPr lang="en-GB" sz="2300" err="1">
                <a:cs typeface="Arial"/>
              </a:rPr>
              <a:t>byddech</a:t>
            </a:r>
            <a:r>
              <a:rPr lang="en-GB" sz="2300" dirty="0">
                <a:cs typeface="Arial"/>
              </a:rPr>
              <a:t> </a:t>
            </a:r>
            <a:r>
              <a:rPr lang="en-GB" sz="2300" err="1">
                <a:cs typeface="Arial"/>
              </a:rPr>
              <a:t>chi'n</a:t>
            </a:r>
            <a:r>
              <a:rPr lang="en-GB" sz="2300" dirty="0">
                <a:cs typeface="Arial"/>
              </a:rPr>
              <a:t> </a:t>
            </a:r>
            <a:r>
              <a:rPr lang="en-GB" sz="2300" err="1">
                <a:cs typeface="Arial"/>
              </a:rPr>
              <a:t>eu</a:t>
            </a:r>
            <a:r>
              <a:rPr lang="en-GB" sz="2300" dirty="0">
                <a:cs typeface="Arial"/>
              </a:rPr>
              <a:t> </a:t>
            </a:r>
            <a:r>
              <a:rPr lang="en-GB" sz="2300" err="1">
                <a:cs typeface="Arial"/>
              </a:rPr>
              <a:t>gwneud</a:t>
            </a:r>
            <a:r>
              <a:rPr lang="en-GB" sz="2300" dirty="0">
                <a:cs typeface="Arial"/>
              </a:rPr>
              <a:t> </a:t>
            </a:r>
            <a:r>
              <a:rPr lang="en-GB" sz="2300" err="1">
                <a:cs typeface="Arial"/>
              </a:rPr>
              <a:t>i</a:t>
            </a:r>
            <a:r>
              <a:rPr lang="en-GB" sz="2300" dirty="0">
                <a:cs typeface="Arial"/>
              </a:rPr>
              <a:t> </a:t>
            </a:r>
            <a:r>
              <a:rPr lang="en-GB" sz="2300" err="1">
                <a:cs typeface="Arial"/>
              </a:rPr>
              <a:t>gyflwyniadau</a:t>
            </a:r>
            <a:r>
              <a:rPr lang="en-GB" sz="2300" dirty="0">
                <a:cs typeface="Arial"/>
              </a:rPr>
              <a:t> </a:t>
            </a:r>
            <a:r>
              <a:rPr lang="en-GB" sz="2300" err="1">
                <a:cs typeface="Arial"/>
              </a:rPr>
              <a:t>yn</a:t>
            </a:r>
            <a:r>
              <a:rPr lang="en-GB" sz="2300" dirty="0">
                <a:cs typeface="Arial"/>
              </a:rPr>
              <a:t> y </a:t>
            </a:r>
            <a:r>
              <a:rPr lang="en-GB" sz="2300" err="1">
                <a:cs typeface="Arial"/>
              </a:rPr>
              <a:t>dyfodol</a:t>
            </a:r>
            <a:r>
              <a:rPr lang="en-GB" sz="2300" dirty="0">
                <a:cs typeface="Arial"/>
              </a:rPr>
              <a:t>. </a:t>
            </a:r>
            <a:r>
              <a:rPr lang="en-GB" sz="2300" err="1">
                <a:cs typeface="Arial"/>
              </a:rPr>
              <a:t>Bydd</a:t>
            </a:r>
            <a:r>
              <a:rPr lang="en-GB" sz="2300" dirty="0">
                <a:cs typeface="Arial"/>
              </a:rPr>
              <a:t> </a:t>
            </a:r>
            <a:r>
              <a:rPr lang="en-GB" sz="2300" err="1">
                <a:cs typeface="Arial"/>
              </a:rPr>
              <a:t>angen</a:t>
            </a:r>
            <a:r>
              <a:rPr lang="en-GB" sz="2300" dirty="0">
                <a:cs typeface="Arial"/>
              </a:rPr>
              <a:t> </a:t>
            </a:r>
            <a:r>
              <a:rPr lang="en-GB" sz="2300" err="1">
                <a:cs typeface="Arial"/>
              </a:rPr>
              <a:t>i</a:t>
            </a:r>
            <a:r>
              <a:rPr lang="en-GB" sz="2300" dirty="0">
                <a:cs typeface="Arial"/>
              </a:rPr>
              <a:t> chi </a:t>
            </a:r>
            <a:r>
              <a:rPr lang="en-GB" sz="2300" err="1">
                <a:cs typeface="Arial"/>
              </a:rPr>
              <a:t>gefnogi</a:t>
            </a:r>
            <a:r>
              <a:rPr lang="en-GB" sz="2300" dirty="0">
                <a:cs typeface="Arial"/>
              </a:rPr>
              <a:t> </a:t>
            </a:r>
            <a:r>
              <a:rPr lang="en-GB" sz="2300" err="1">
                <a:cs typeface="Arial"/>
              </a:rPr>
              <a:t>eich</a:t>
            </a:r>
            <a:r>
              <a:rPr lang="en-GB" sz="2300" dirty="0">
                <a:cs typeface="Arial"/>
              </a:rPr>
              <a:t> </a:t>
            </a:r>
            <a:r>
              <a:rPr lang="en-GB" sz="2300" err="1">
                <a:cs typeface="Arial"/>
              </a:rPr>
              <a:t>adfyfyriad</a:t>
            </a:r>
            <a:r>
              <a:rPr lang="en-GB" sz="2300" dirty="0">
                <a:cs typeface="Arial"/>
              </a:rPr>
              <a:t> </a:t>
            </a:r>
            <a:r>
              <a:rPr lang="en-GB" sz="2300" err="1">
                <a:cs typeface="Arial"/>
              </a:rPr>
              <a:t>gyda</a:t>
            </a:r>
            <a:r>
              <a:rPr lang="en-GB" sz="2300" dirty="0">
                <a:cs typeface="Arial"/>
              </a:rPr>
              <a:t> </a:t>
            </a:r>
            <a:r>
              <a:rPr lang="en-GB" sz="2300" err="1">
                <a:cs typeface="Arial"/>
              </a:rPr>
              <a:t>thystiolaeth</a:t>
            </a:r>
            <a:r>
              <a:rPr lang="en-GB" sz="2300" dirty="0">
                <a:cs typeface="Arial"/>
              </a:rPr>
              <a:t> o </a:t>
            </a:r>
            <a:r>
              <a:rPr lang="en-GB" sz="2300" err="1">
                <a:cs typeface="Arial"/>
              </a:rPr>
              <a:t>lenyddiaeth</a:t>
            </a:r>
            <a:r>
              <a:rPr lang="en-GB" sz="2300" dirty="0">
                <a:cs typeface="Arial"/>
              </a:rPr>
              <a:t> </a:t>
            </a:r>
            <a:r>
              <a:rPr lang="en-GB" sz="2300" err="1">
                <a:cs typeface="Arial"/>
              </a:rPr>
              <a:t>berthnasol</a:t>
            </a:r>
            <a:r>
              <a:rPr lang="en-GB" sz="2300" dirty="0">
                <a:cs typeface="Arial"/>
              </a:rPr>
              <a:t>. </a:t>
            </a:r>
            <a:r>
              <a:rPr lang="en-GB" sz="1800" dirty="0">
                <a:cs typeface="Arial"/>
              </a:rPr>
              <a:t> </a:t>
            </a:r>
            <a:r>
              <a:rPr lang="en-GB" sz="1400" dirty="0">
                <a:cs typeface="Arial"/>
              </a:rPr>
              <a:t>  </a:t>
            </a:r>
          </a:p>
          <a:p>
            <a:pPr marL="0">
              <a:lnSpc>
                <a:spcPct val="114999"/>
              </a:lnSpc>
              <a:spcBef>
                <a:spcPts val="0"/>
              </a:spcBef>
            </a:pPr>
            <a:endParaRPr lang="en-GB" dirty="0">
              <a:cs typeface="Arial"/>
            </a:endParaRPr>
          </a:p>
        </p:txBody>
      </p:sp>
      <p:sp>
        <p:nvSpPr>
          <p:cNvPr id="4" name="Content Placeholder 3"/>
          <p:cNvSpPr>
            <a:spLocks noGrp="1"/>
          </p:cNvSpPr>
          <p:nvPr>
            <p:ph sz="half" idx="2"/>
          </p:nvPr>
        </p:nvSpPr>
        <p:spPr>
          <a:xfrm>
            <a:off x="4355976" y="2060848"/>
            <a:ext cx="3657600" cy="457200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62500" lnSpcReduction="20000"/>
          </a:bodyPr>
          <a:lstStyle/>
          <a:p>
            <a:pPr>
              <a:lnSpc>
                <a:spcPct val="115000"/>
              </a:lnSpc>
              <a:spcBef>
                <a:spcPts val="0"/>
              </a:spcBef>
              <a:spcAft>
                <a:spcPts val="1000"/>
              </a:spcAft>
              <a:tabLst>
                <a:tab pos="457200" algn="l"/>
                <a:tab pos="914400" algn="l"/>
                <a:tab pos="1371600" algn="l"/>
                <a:tab pos="1828800" algn="l"/>
              </a:tabLst>
            </a:pPr>
            <a:r>
              <a:rPr lang="en-GB" sz="2800" i="1" dirty="0">
                <a:latin typeface="Arial"/>
                <a:ea typeface="Calibri"/>
                <a:cs typeface="Times New Roman"/>
              </a:rPr>
              <a:t>Reflection</a:t>
            </a:r>
            <a:r>
              <a:rPr lang="en-GB" dirty="0"/>
              <a:t> </a:t>
            </a:r>
            <a:r>
              <a:rPr lang="en-GB" i="1" dirty="0">
                <a:latin typeface="Arial"/>
                <a:ea typeface="Calibri"/>
                <a:cs typeface="Times New Roman"/>
              </a:rPr>
              <a:t> 1000 words (+/- 10%)</a:t>
            </a:r>
          </a:p>
          <a:p>
            <a:pPr>
              <a:lnSpc>
                <a:spcPct val="114999"/>
              </a:lnSpc>
              <a:spcBef>
                <a:spcPts val="0"/>
              </a:spcBef>
              <a:spcAft>
                <a:spcPts val="1000"/>
              </a:spcAft>
              <a:tabLst>
                <a:tab pos="457200" algn="l"/>
                <a:tab pos="914400" algn="l"/>
                <a:tab pos="1371600" algn="l"/>
                <a:tab pos="1828800" algn="l"/>
              </a:tabLst>
            </a:pPr>
            <a:r>
              <a:rPr lang="en-GB" b="1" dirty="0">
                <a:latin typeface="Arial"/>
                <a:ea typeface="Calibri"/>
                <a:cs typeface="Arial"/>
              </a:rPr>
              <a:t>Microsoft Presenter Coach</a:t>
            </a:r>
            <a:r>
              <a:rPr lang="en-GB" dirty="0">
                <a:latin typeface="Arial"/>
                <a:ea typeface="Calibri"/>
                <a:cs typeface="Arial"/>
              </a:rPr>
              <a:t> will provide you with an electronic rehearsal report. The reflection is your opportunity to </a:t>
            </a:r>
            <a:r>
              <a:rPr lang="en-GB" b="1" dirty="0">
                <a:latin typeface="Arial"/>
                <a:ea typeface="Calibri"/>
                <a:cs typeface="Arial"/>
              </a:rPr>
              <a:t>reflect on and discuss your feedback</a:t>
            </a:r>
            <a:r>
              <a:rPr lang="en-GB" dirty="0">
                <a:latin typeface="Arial"/>
                <a:ea typeface="Calibri"/>
                <a:cs typeface="Arial"/>
              </a:rPr>
              <a:t> from this report and also your thoughts and feelings about your presentation. Consider the strengths and weaknesses of your presentation and any changes you would make to future presentations. You will need to support your reflection with evidence from relevant literature.</a:t>
            </a:r>
            <a:endParaRPr lang="en-GB" i="1" dirty="0">
              <a:latin typeface="Arial"/>
              <a:ea typeface="Calibri"/>
              <a:cs typeface="Times New Roman"/>
            </a:endParaRPr>
          </a:p>
          <a:p>
            <a:pPr>
              <a:lnSpc>
                <a:spcPct val="114999"/>
              </a:lnSpc>
              <a:spcBef>
                <a:spcPts val="0"/>
              </a:spcBef>
              <a:spcAft>
                <a:spcPts val="1000"/>
              </a:spcAft>
              <a:tabLst>
                <a:tab pos="457200" algn="l"/>
                <a:tab pos="914400" algn="l"/>
                <a:tab pos="1371600" algn="l"/>
                <a:tab pos="1828800" algn="l"/>
              </a:tabLst>
            </a:pPr>
            <a:endParaRPr lang="en-GB" i="1" dirty="0">
              <a:latin typeface="Arial"/>
              <a:ea typeface="Calibri"/>
              <a:cs typeface="Times New Roman"/>
            </a:endParaRPr>
          </a:p>
          <a:p>
            <a:pPr>
              <a:lnSpc>
                <a:spcPct val="114999"/>
              </a:lnSpc>
              <a:spcBef>
                <a:spcPts val="0"/>
              </a:spcBef>
              <a:spcAft>
                <a:spcPts val="1000"/>
              </a:spcAft>
              <a:tabLst>
                <a:tab pos="457200" algn="l"/>
                <a:tab pos="914400" algn="l"/>
                <a:tab pos="1371600" algn="l"/>
                <a:tab pos="1828800" algn="l"/>
              </a:tabLst>
            </a:pPr>
            <a:endParaRPr lang="en-GB" dirty="0">
              <a:latin typeface="Arial"/>
              <a:ea typeface="Calibri"/>
              <a:cs typeface="Arial"/>
            </a:endParaRPr>
          </a:p>
          <a:p>
            <a:pPr>
              <a:lnSpc>
                <a:spcPct val="114999"/>
              </a:lnSpc>
              <a:spcBef>
                <a:spcPts val="0"/>
              </a:spcBef>
              <a:spcAft>
                <a:spcPts val="1000"/>
              </a:spcAft>
              <a:tabLst>
                <a:tab pos="457200" algn="l"/>
                <a:tab pos="914400" algn="l"/>
                <a:tab pos="1371600" algn="l"/>
                <a:tab pos="1828800" algn="l"/>
              </a:tabLst>
            </a:pPr>
            <a:endParaRPr lang="en-GB" i="1" dirty="0">
              <a:latin typeface="Arial"/>
              <a:ea typeface="Calibri"/>
              <a:cs typeface="Times New Roman"/>
            </a:endParaRPr>
          </a:p>
        </p:txBody>
      </p:sp>
    </p:spTree>
    <p:extLst>
      <p:ext uri="{BB962C8B-B14F-4D97-AF65-F5344CB8AC3E}">
        <p14:creationId xmlns:p14="http://schemas.microsoft.com/office/powerpoint/2010/main" val="1282615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err="1">
                <a:solidFill>
                  <a:schemeClr val="accent1"/>
                </a:solidFill>
              </a:rPr>
              <a:t>Gorolwg</a:t>
            </a:r>
            <a:r>
              <a:rPr lang="en-GB" sz="4400" dirty="0">
                <a:solidFill>
                  <a:schemeClr val="accent1"/>
                </a:solidFill>
              </a:rPr>
              <a:t> </a:t>
            </a:r>
            <a:r>
              <a:rPr lang="en-GB" sz="4400" dirty="0" err="1">
                <a:solidFill>
                  <a:schemeClr val="accent1"/>
                </a:solidFill>
              </a:rPr>
              <a:t>Sesiwn</a:t>
            </a:r>
            <a:r>
              <a:rPr lang="en-GB" sz="4400" dirty="0">
                <a:solidFill>
                  <a:schemeClr val="accent1"/>
                </a:solidFill>
              </a:rPr>
              <a:t> </a:t>
            </a:r>
            <a:br>
              <a:rPr lang="en-GB" sz="4400" dirty="0">
                <a:solidFill>
                  <a:schemeClr val="accent1"/>
                </a:solidFill>
              </a:rPr>
            </a:br>
            <a:r>
              <a:rPr lang="en-GB" sz="4400" dirty="0"/>
              <a:t> Session Overview</a:t>
            </a:r>
          </a:p>
        </p:txBody>
      </p:sp>
      <p:sp>
        <p:nvSpPr>
          <p:cNvPr id="4" name="Content Placeholder 3"/>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Ysgrifennu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Goddrychol / </a:t>
            </a:r>
            <a:r>
              <a:rPr lang="en-GB" dirty="0" err="1">
                <a:latin typeface="Arial" panose="020B0604020202020204" pitchFamily="34" charset="0"/>
                <a:cs typeface="Arial" panose="020B0604020202020204" pitchFamily="34" charset="0"/>
              </a:rPr>
              <a:t>gwrthrychol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aseiniad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ysgrifenedig</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a:buFont typeface="Courier New" panose="02070309020205020404" pitchFamily="49" charset="0"/>
              <a:buChar char="o"/>
            </a:pPr>
            <a:r>
              <a:rPr lang="en-GB" i="1" dirty="0">
                <a:latin typeface="Arial" panose="020B0604020202020204" pitchFamily="34" charset="0"/>
                <a:cs typeface="Arial" panose="020B0604020202020204" pitchFamily="34" charset="0"/>
              </a:rPr>
              <a:t>Writing</a:t>
            </a:r>
          </a:p>
          <a:p>
            <a:pPr>
              <a:buFont typeface="Courier New" panose="02070309020205020404" pitchFamily="49" charset="0"/>
              <a:buChar char="o"/>
            </a:pPr>
            <a:r>
              <a:rPr lang="en-GB" i="1" dirty="0">
                <a:latin typeface="Arial" panose="020B0604020202020204" pitchFamily="34" charset="0"/>
                <a:cs typeface="Arial" panose="020B0604020202020204" pitchFamily="34" charset="0"/>
              </a:rPr>
              <a:t>Objective/ subjective</a:t>
            </a:r>
          </a:p>
          <a:p>
            <a:pPr>
              <a:buFont typeface="Courier New" panose="02070309020205020404" pitchFamily="49" charset="0"/>
              <a:buChar char="o"/>
            </a:pPr>
            <a:r>
              <a:rPr lang="en-GB" i="1" dirty="0">
                <a:latin typeface="Arial" panose="020B0604020202020204" pitchFamily="34" charset="0"/>
                <a:cs typeface="Arial" panose="020B0604020202020204" pitchFamily="34" charset="0"/>
              </a:rPr>
              <a:t>Organising a written assignment</a:t>
            </a:r>
          </a:p>
        </p:txBody>
      </p:sp>
      <p:pic>
        <p:nvPicPr>
          <p:cNvPr id="3" name="Picture 2" descr="C:\Users\l.roberts\AppData\Local\Microsoft\Windows\Temporary Internet Files\Content.IE5\VT7L4AUG\MC90015699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5600" y="4114800"/>
            <a:ext cx="2819400" cy="2139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7911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Her!</a:t>
            </a:r>
            <a:br>
              <a:rPr lang="en-GB" dirty="0"/>
            </a:br>
            <a:r>
              <a:rPr lang="en-GB" dirty="0"/>
              <a:t>Challenge! </a:t>
            </a:r>
          </a:p>
        </p:txBody>
      </p:sp>
      <p:sp>
        <p:nvSpPr>
          <p:cNvPr id="4" name="Content Placeholder 3"/>
          <p:cNvSpPr>
            <a:spLocks noGrp="1"/>
          </p:cNvSpPr>
          <p:nvPr>
            <p:ph sz="quarter" idx="2"/>
          </p:nvPr>
        </p:nvSpPr>
        <p:spPr>
          <a:xfrm>
            <a:off x="4283968" y="3725416"/>
            <a:ext cx="3657600" cy="2599184"/>
          </a:xfrm>
        </p:spPr>
        <p:style>
          <a:lnRef idx="2">
            <a:schemeClr val="dk1"/>
          </a:lnRef>
          <a:fillRef idx="1">
            <a:schemeClr val="lt1"/>
          </a:fillRef>
          <a:effectRef idx="0">
            <a:schemeClr val="dk1"/>
          </a:effectRef>
          <a:fontRef idx="minor">
            <a:schemeClr val="dk1"/>
          </a:fontRef>
        </p:style>
        <p:txBody>
          <a:bodyPr/>
          <a:lstStyle/>
          <a:p>
            <a:r>
              <a:rPr lang="en-GB" dirty="0"/>
              <a:t>Write two crossword clues for which the following words would be answers…</a:t>
            </a:r>
          </a:p>
          <a:p>
            <a:pPr lvl="1"/>
            <a:r>
              <a:rPr lang="en-GB" dirty="0"/>
              <a:t>Subjective</a:t>
            </a:r>
          </a:p>
          <a:p>
            <a:pPr lvl="1"/>
            <a:r>
              <a:rPr lang="en-GB" dirty="0"/>
              <a:t>Objective </a:t>
            </a:r>
          </a:p>
        </p:txBody>
      </p:sp>
      <p:pic>
        <p:nvPicPr>
          <p:cNvPr id="1026" name="Picture 2" descr="C:\Users\TERRY\AppData\Local\Microsoft\Windows\INetCache\IE\C75X736V\bill_crossword_puzzle[1].gif"/>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3059832" y="1628800"/>
            <a:ext cx="1906290" cy="189366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txBox="1">
            <a:spLocks/>
          </p:cNvSpPr>
          <p:nvPr/>
        </p:nvSpPr>
        <p:spPr>
          <a:xfrm>
            <a:off x="467544" y="3725416"/>
            <a:ext cx="3657600" cy="2599184"/>
          </a:xfrm>
          <a:prstGeom prst="rect">
            <a:avLst/>
          </a:prstGeom>
        </p:spPr>
        <p:style>
          <a:lnRef idx="2">
            <a:schemeClr val="accent1"/>
          </a:lnRef>
          <a:fillRef idx="1">
            <a:schemeClr val="lt1"/>
          </a:fillRef>
          <a:effectRef idx="0">
            <a:schemeClr val="accent1"/>
          </a:effectRef>
          <a:fontRef idx="minor">
            <a:schemeClr val="dk1"/>
          </a:fontRef>
        </p:style>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dirty="0" err="1"/>
              <a:t>Ysgrifennwch</a:t>
            </a:r>
            <a:r>
              <a:rPr lang="en-GB" dirty="0"/>
              <a:t> </a:t>
            </a:r>
            <a:r>
              <a:rPr lang="en-GB" dirty="0" err="1"/>
              <a:t>ddau</a:t>
            </a:r>
            <a:r>
              <a:rPr lang="en-GB" dirty="0"/>
              <a:t> </a:t>
            </a:r>
            <a:r>
              <a:rPr lang="en-GB" dirty="0" err="1"/>
              <a:t>gliw</a:t>
            </a:r>
            <a:r>
              <a:rPr lang="en-GB" dirty="0"/>
              <a:t> </a:t>
            </a:r>
            <a:r>
              <a:rPr lang="en-GB" dirty="0" err="1"/>
              <a:t>croesair</a:t>
            </a:r>
            <a:r>
              <a:rPr lang="en-GB" dirty="0"/>
              <a:t> a </a:t>
            </a:r>
            <a:r>
              <a:rPr lang="en-GB" dirty="0" err="1"/>
              <a:t>fyddai’n</a:t>
            </a:r>
            <a:r>
              <a:rPr lang="en-GB" dirty="0"/>
              <a:t> </a:t>
            </a:r>
            <a:r>
              <a:rPr lang="en-GB" dirty="0" err="1"/>
              <a:t>arwain</a:t>
            </a:r>
            <a:r>
              <a:rPr lang="en-GB" dirty="0"/>
              <a:t> at </a:t>
            </a:r>
            <a:r>
              <a:rPr lang="en-GB" dirty="0" err="1"/>
              <a:t>yr</a:t>
            </a:r>
            <a:r>
              <a:rPr lang="en-GB" dirty="0"/>
              <a:t> </a:t>
            </a:r>
            <a:r>
              <a:rPr lang="en-GB" dirty="0" err="1"/>
              <a:t>atebion</a:t>
            </a:r>
            <a:r>
              <a:rPr lang="en-GB" dirty="0"/>
              <a:t> </a:t>
            </a:r>
            <a:r>
              <a:rPr lang="en-GB" dirty="0" err="1"/>
              <a:t>yma</a:t>
            </a:r>
            <a:r>
              <a:rPr lang="en-GB" dirty="0"/>
              <a:t>...</a:t>
            </a:r>
          </a:p>
          <a:p>
            <a:pPr lvl="1"/>
            <a:r>
              <a:rPr lang="en-GB" dirty="0"/>
              <a:t>Goddrychol</a:t>
            </a:r>
          </a:p>
          <a:p>
            <a:pPr lvl="1"/>
            <a:r>
              <a:rPr lang="en-GB" dirty="0" err="1"/>
              <a:t>Gwrthrychol</a:t>
            </a:r>
            <a:r>
              <a:rPr lang="en-GB" dirty="0"/>
              <a:t> </a:t>
            </a:r>
          </a:p>
          <a:p>
            <a:endParaRPr lang="en-GB" dirty="0"/>
          </a:p>
        </p:txBody>
      </p:sp>
    </p:spTree>
    <p:extLst>
      <p:ext uri="{BB962C8B-B14F-4D97-AF65-F5344CB8AC3E}">
        <p14:creationId xmlns:p14="http://schemas.microsoft.com/office/powerpoint/2010/main" val="225605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a:solidFill>
                  <a:schemeClr val="accent1"/>
                </a:solidFill>
              </a:rPr>
              <a:t>Gwrthrychol</a:t>
            </a:r>
            <a:r>
              <a:rPr lang="en-GB" dirty="0">
                <a:solidFill>
                  <a:schemeClr val="accent1"/>
                </a:solidFill>
              </a:rPr>
              <a:t>  </a:t>
            </a:r>
            <a:br>
              <a:rPr lang="en-GB" dirty="0">
                <a:solidFill>
                  <a:schemeClr val="accent1"/>
                </a:solidFill>
              </a:rPr>
            </a:br>
            <a:r>
              <a:rPr lang="en-GB" dirty="0"/>
              <a:t> Objective </a:t>
            </a: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55000" lnSpcReduction="20000"/>
          </a:bodyPr>
          <a:lstStyle/>
          <a:p>
            <a:r>
              <a:rPr lang="en-GB" sz="2500" dirty="0">
                <a:latin typeface="Arial" panose="020B0604020202020204" pitchFamily="34" charset="0"/>
                <a:cs typeface="Arial" panose="020B0604020202020204" pitchFamily="34" charset="0"/>
              </a:rPr>
              <a:t>‘Objectivity’ or ‘objective truth’ is a standpoint upon the world from which we have access to the world as it is in itself, in no way mediated by either our human interests or even our mental structure … In other words, objectivity requires the complete absence of subjectivity’ </a:t>
            </a:r>
          </a:p>
          <a:p>
            <a:pPr marL="0" indent="0" algn="r">
              <a:buNone/>
            </a:pPr>
            <a:r>
              <a:rPr lang="en-GB" sz="2900" dirty="0">
                <a:latin typeface="Arial" panose="020B0604020202020204" pitchFamily="34" charset="0"/>
                <a:cs typeface="Arial" panose="020B0604020202020204" pitchFamily="34" charset="0"/>
              </a:rPr>
              <a:t>(Coleman, 2018, p. 158</a:t>
            </a:r>
            <a:r>
              <a:rPr lang="en-GB" sz="25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Mwy</a:t>
            </a:r>
            <a:r>
              <a:rPr lang="en-GB" sz="2900" dirty="0">
                <a:latin typeface="Arial" panose="020B0604020202020204" pitchFamily="34" charset="0"/>
                <a:cs typeface="Arial" panose="020B0604020202020204" pitchFamily="34" charset="0"/>
              </a:rPr>
              <a:t> o </a:t>
            </a:r>
            <a:r>
              <a:rPr lang="en-GB" sz="2900" dirty="0" err="1">
                <a:latin typeface="Arial" panose="020B0604020202020204" pitchFamily="34" charset="0"/>
                <a:cs typeface="Arial" panose="020B0604020202020204" pitchFamily="34" charset="0"/>
              </a:rPr>
              <a:t>bwyslais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wybodaeth</a:t>
            </a:r>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seiliedig</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dystiolaeth</a:t>
            </a:r>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Angen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cyfeirnodi’r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dystiolaeth</a:t>
            </a:r>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Angen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gwerthuso’r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dystiolaeth</a:t>
            </a:r>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endParaRPr lang="en-GB" sz="3100"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55000" lnSpcReduction="20000"/>
          </a:bodyPr>
          <a:lstStyle/>
          <a:p>
            <a:pPr marL="0" indent="0">
              <a:buNone/>
            </a:pPr>
            <a:endParaRPr lang="en-GB" sz="2600" dirty="0"/>
          </a:p>
          <a:p>
            <a:pPr algn="just"/>
            <a:r>
              <a:rPr lang="en-GB" sz="2800" dirty="0">
                <a:latin typeface="Arial" panose="020B0604020202020204" pitchFamily="34" charset="0"/>
                <a:cs typeface="Arial" panose="020B0604020202020204" pitchFamily="34" charset="0"/>
              </a:rPr>
              <a:t>‘Objectivity’ or ‘objective truth’ is a standpoint upon the world from which we have access to the world as it is in itself, in no way mediated by either our human interests or even our mental structure … In other words, objectivity requires the complete absence of subjectivity’ </a:t>
            </a:r>
          </a:p>
          <a:p>
            <a:pPr marL="0" indent="0" algn="r">
              <a:buNone/>
            </a:pPr>
            <a:r>
              <a:rPr lang="en-GB" sz="2800" dirty="0">
                <a:latin typeface="Arial" panose="020B0604020202020204" pitchFamily="34" charset="0"/>
                <a:cs typeface="Arial" panose="020B0604020202020204" pitchFamily="34" charset="0"/>
              </a:rPr>
              <a:t>(Coleman, 2018, p. 158)</a:t>
            </a:r>
            <a:endParaRPr lang="en-GB" sz="2500" dirty="0">
              <a:latin typeface="Arial" panose="020B0604020202020204" pitchFamily="34" charset="0"/>
              <a:cs typeface="Arial" panose="020B0604020202020204" pitchFamily="34" charset="0"/>
            </a:endParaRPr>
          </a:p>
          <a:p>
            <a:pPr marL="0" indent="0">
              <a:buNone/>
            </a:pPr>
            <a:endParaRPr lang="en-GB" sz="2800" i="1" dirty="0">
              <a:latin typeface="Arial" panose="020B0604020202020204" pitchFamily="34" charset="0"/>
              <a:cs typeface="Arial" panose="020B0604020202020204" pitchFamily="34" charset="0"/>
            </a:endParaRPr>
          </a:p>
          <a:p>
            <a:r>
              <a:rPr lang="en-GB" sz="2900" dirty="0"/>
              <a:t>Main emphasis on the information</a:t>
            </a:r>
          </a:p>
          <a:p>
            <a:endParaRPr lang="en-GB" sz="2900" dirty="0">
              <a:cs typeface="Arial" panose="020B0604020202020204" pitchFamily="34" charset="0"/>
            </a:endParaRPr>
          </a:p>
          <a:p>
            <a:r>
              <a:rPr lang="en-GB" sz="2900" dirty="0">
                <a:cs typeface="Arial" panose="020B0604020202020204" pitchFamily="34" charset="0"/>
              </a:rPr>
              <a:t>Evidence based</a:t>
            </a:r>
          </a:p>
          <a:p>
            <a:endParaRPr lang="en-GB" sz="2900" dirty="0">
              <a:cs typeface="Arial" panose="020B0604020202020204" pitchFamily="34" charset="0"/>
            </a:endParaRPr>
          </a:p>
          <a:p>
            <a:r>
              <a:rPr lang="en-GB" sz="2900" dirty="0">
                <a:cs typeface="Arial" panose="020B0604020202020204" pitchFamily="34" charset="0"/>
              </a:rPr>
              <a:t>Reference the evidence </a:t>
            </a:r>
          </a:p>
          <a:p>
            <a:endParaRPr lang="en-GB" sz="2900" dirty="0">
              <a:cs typeface="Arial" panose="020B0604020202020204" pitchFamily="34" charset="0"/>
            </a:endParaRPr>
          </a:p>
          <a:p>
            <a:r>
              <a:rPr lang="en-GB" sz="2900" dirty="0">
                <a:cs typeface="Arial" panose="020B0604020202020204" pitchFamily="34" charset="0"/>
              </a:rPr>
              <a:t>Evaluating the evidence </a:t>
            </a:r>
          </a:p>
          <a:p>
            <a:endParaRPr lang="en-GB" sz="2900" dirty="0">
              <a:cs typeface="Arial" panose="020B0604020202020204" pitchFamily="34" charset="0"/>
            </a:endParaRPr>
          </a:p>
          <a:p>
            <a:endParaRPr lang="en-GB" sz="2900" dirty="0">
              <a:cs typeface="Arial" panose="020B0604020202020204" pitchFamily="34" charset="0"/>
            </a:endParaRPr>
          </a:p>
        </p:txBody>
      </p:sp>
      <p:pic>
        <p:nvPicPr>
          <p:cNvPr id="2050" name="Picture 2" descr="C:\Users\l.roberts\AppData\Local\Microsoft\Windows\Temporary Internet Files\Content.IE5\S9T0P2O1\MC90028695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19213" y="164088"/>
            <a:ext cx="2426158" cy="1182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047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248" y="116632"/>
            <a:ext cx="7467600" cy="1143000"/>
          </a:xfrm>
        </p:spPr>
        <p:txBody>
          <a:bodyPr/>
          <a:lstStyle/>
          <a:p>
            <a:pPr algn="ctr"/>
            <a:r>
              <a:rPr lang="en-GB" dirty="0" err="1">
                <a:solidFill>
                  <a:schemeClr val="accent1"/>
                </a:solidFill>
              </a:rPr>
              <a:t>Gwrthrychol</a:t>
            </a:r>
            <a:r>
              <a:rPr lang="en-GB" dirty="0">
                <a:solidFill>
                  <a:schemeClr val="accent1"/>
                </a:solidFill>
              </a:rPr>
              <a:t> </a:t>
            </a:r>
            <a:br>
              <a:rPr lang="en-GB" dirty="0">
                <a:solidFill>
                  <a:schemeClr val="accent1"/>
                </a:solidFill>
              </a:rPr>
            </a:br>
            <a:r>
              <a:rPr lang="en-GB" dirty="0"/>
              <a:t> Objective</a:t>
            </a:r>
          </a:p>
        </p:txBody>
      </p:sp>
      <p:sp>
        <p:nvSpPr>
          <p:cNvPr id="3" name="Content Placeholder 2"/>
          <p:cNvSpPr>
            <a:spLocks noGrp="1"/>
          </p:cNvSpPr>
          <p:nvPr>
            <p:ph sz="half" idx="1"/>
          </p:nvPr>
        </p:nvSpPr>
        <p:spPr>
          <a:xfrm>
            <a:off x="457200" y="1417638"/>
            <a:ext cx="3657600" cy="4754562"/>
          </a:xfrm>
        </p:spPr>
        <p:style>
          <a:lnRef idx="2">
            <a:schemeClr val="accent1"/>
          </a:lnRef>
          <a:fillRef idx="1">
            <a:schemeClr val="lt1"/>
          </a:fillRef>
          <a:effectRef idx="0">
            <a:schemeClr val="accent1"/>
          </a:effectRef>
          <a:fontRef idx="minor">
            <a:schemeClr val="dk1"/>
          </a:fontRef>
        </p:style>
        <p:txBody>
          <a:bodyPr>
            <a:normAutofit fontScale="55000" lnSpcReduction="20000"/>
          </a:bodyPr>
          <a:lstStyle/>
          <a:p>
            <a:pPr marL="0" indent="0">
              <a:buNone/>
            </a:pPr>
            <a:endParaRPr lang="en-GB" dirty="0">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Esiampl</a:t>
            </a:r>
            <a:r>
              <a:rPr lang="en-GB" sz="2900" dirty="0">
                <a:latin typeface="Arial" panose="020B0604020202020204" pitchFamily="34" charset="0"/>
                <a:cs typeface="Arial" panose="020B0604020202020204" pitchFamily="34" charset="0"/>
              </a:rPr>
              <a:t>-</a:t>
            </a:r>
          </a:p>
          <a:p>
            <a:pPr marL="0" indent="0">
              <a:buNone/>
            </a:pPr>
            <a:endParaRPr lang="en-GB" sz="2900" dirty="0">
              <a:latin typeface="Arial" panose="020B0604020202020204" pitchFamily="34" charset="0"/>
              <a:cs typeface="Arial" panose="020B0604020202020204" pitchFamily="34" charset="0"/>
            </a:endParaRPr>
          </a:p>
          <a:p>
            <a:r>
              <a:rPr lang="en-GB" sz="3200" dirty="0"/>
              <a:t>‘two people undertaking the same research in the same way should arrive at the same results and conclusions’ </a:t>
            </a:r>
          </a:p>
          <a:p>
            <a:pPr marL="0" indent="0" algn="r">
              <a:buNone/>
            </a:pPr>
            <a:r>
              <a:rPr lang="en-GB" sz="2900" dirty="0"/>
              <a:t>(Cottrell, 2013, p. 311)</a:t>
            </a:r>
            <a:endParaRPr lang="en-GB" sz="2900" i="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3300" dirty="0" err="1">
                <a:latin typeface="Arial" panose="020B0604020202020204" pitchFamily="34" charset="0"/>
                <a:cs typeface="Arial" panose="020B0604020202020204" pitchFamily="34" charset="0"/>
              </a:rPr>
              <a:t>Ffeithiau</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gellir</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eu</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gwirio</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gyda</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thystiolaeth</a:t>
            </a:r>
            <a:endParaRPr lang="en-GB" sz="3300" dirty="0">
              <a:latin typeface="Arial" panose="020B0604020202020204" pitchFamily="34" charset="0"/>
              <a:cs typeface="Arial" panose="020B0604020202020204" pitchFamily="34" charset="0"/>
            </a:endParaRPr>
          </a:p>
          <a:p>
            <a:pPr marL="0" indent="0">
              <a:buNone/>
            </a:pPr>
            <a:endParaRPr lang="en-GB" sz="3300" dirty="0">
              <a:latin typeface="Arial" panose="020B0604020202020204" pitchFamily="34" charset="0"/>
              <a:cs typeface="Arial" panose="020B0604020202020204" pitchFamily="34" charset="0"/>
            </a:endParaRPr>
          </a:p>
          <a:p>
            <a:r>
              <a:rPr lang="en-GB" sz="3300" dirty="0" err="1">
                <a:latin typeface="Arial" panose="020B0604020202020204" pitchFamily="34" charset="0"/>
                <a:cs typeface="Arial" panose="020B0604020202020204" pitchFamily="34" charset="0"/>
              </a:rPr>
              <a:t>Dadl</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rhesymau</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sydd</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yn</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medru</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cynnwys</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ffeithiau</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sydd</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yn</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cefnogi</a:t>
            </a:r>
            <a:r>
              <a:rPr lang="en-GB" sz="3300" dirty="0">
                <a:latin typeface="Arial" panose="020B0604020202020204" pitchFamily="34" charset="0"/>
                <a:cs typeface="Arial" panose="020B0604020202020204" pitchFamily="34" charset="0"/>
              </a:rPr>
              <a:t> barn</a:t>
            </a:r>
          </a:p>
          <a:p>
            <a:pPr marL="1280160" lvl="4" indent="0" algn="r">
              <a:buNone/>
            </a:pPr>
            <a:r>
              <a:rPr lang="en-GB" sz="2900" dirty="0">
                <a:latin typeface="Arial" panose="020B0604020202020204" pitchFamily="34" charset="0"/>
                <a:cs typeface="Arial" panose="020B0604020202020204" pitchFamily="34" charset="0"/>
              </a:rPr>
              <a:t>(Cottrell, 2008)</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417638"/>
            <a:ext cx="3657600" cy="4754562"/>
          </a:xfrm>
        </p:spPr>
        <p:style>
          <a:lnRef idx="2">
            <a:schemeClr val="dk1"/>
          </a:lnRef>
          <a:fillRef idx="1">
            <a:schemeClr val="lt1"/>
          </a:fillRef>
          <a:effectRef idx="0">
            <a:schemeClr val="dk1"/>
          </a:effectRef>
          <a:fontRef idx="minor">
            <a:schemeClr val="dk1"/>
          </a:fontRef>
        </p:style>
        <p:txBody>
          <a:bodyPr>
            <a:normAutofit fontScale="55000" lnSpcReduction="20000"/>
          </a:bodyPr>
          <a:lstStyle/>
          <a:p>
            <a:endParaRPr lang="en-GB" sz="2900" dirty="0"/>
          </a:p>
          <a:p>
            <a:r>
              <a:rPr lang="en-GB" sz="3300" dirty="0"/>
              <a:t>For example –</a:t>
            </a:r>
          </a:p>
          <a:p>
            <a:endParaRPr lang="en-GB" sz="3300" dirty="0"/>
          </a:p>
          <a:p>
            <a:r>
              <a:rPr lang="en-GB" sz="3300" dirty="0"/>
              <a:t>‘two people undertaking the same research in the same way should arrive at the same results and conclusions’ </a:t>
            </a:r>
          </a:p>
          <a:p>
            <a:pPr marL="0" indent="0" algn="r">
              <a:buNone/>
            </a:pPr>
            <a:r>
              <a:rPr lang="en-GB" sz="2900" dirty="0"/>
              <a:t>(Cottrell, 2013, p. 311)</a:t>
            </a:r>
            <a:endParaRPr lang="en-GB" sz="2900" i="1" dirty="0">
              <a:latin typeface="Arial" panose="020B0604020202020204" pitchFamily="34" charset="0"/>
              <a:cs typeface="Arial" panose="020B0604020202020204" pitchFamily="34" charset="0"/>
            </a:endParaRPr>
          </a:p>
          <a:p>
            <a:endParaRPr lang="en-GB" sz="2800" i="1" dirty="0">
              <a:latin typeface="Arial" panose="020B0604020202020204" pitchFamily="34" charset="0"/>
              <a:cs typeface="Arial" panose="020B0604020202020204" pitchFamily="34" charset="0"/>
            </a:endParaRPr>
          </a:p>
          <a:p>
            <a:endParaRPr lang="en-GB" sz="2800" i="1"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Facts - can be checked with evidence</a:t>
            </a:r>
          </a:p>
          <a:p>
            <a:r>
              <a:rPr lang="en-GB" sz="3300" dirty="0">
                <a:latin typeface="Arial" panose="020B0604020202020204" pitchFamily="34" charset="0"/>
                <a:cs typeface="Arial" panose="020B0604020202020204" pitchFamily="34" charset="0"/>
              </a:rPr>
              <a:t>Arguments or reasons – can include facts, to support a point of view</a:t>
            </a:r>
            <a:endParaRPr lang="en-GB" sz="3300" i="1" dirty="0">
              <a:latin typeface="Arial" panose="020B0604020202020204" pitchFamily="34" charset="0"/>
              <a:cs typeface="Arial" panose="020B0604020202020204" pitchFamily="34" charset="0"/>
            </a:endParaRPr>
          </a:p>
          <a:p>
            <a:pPr marL="0" indent="0" algn="r">
              <a:buNone/>
            </a:pPr>
            <a:r>
              <a:rPr lang="en-GB" sz="2900" dirty="0">
                <a:latin typeface="Arial" panose="020B0604020202020204" pitchFamily="34" charset="0"/>
                <a:cs typeface="Arial" panose="020B0604020202020204" pitchFamily="34" charset="0"/>
              </a:rPr>
              <a:t>(Cottrell, 2008)</a:t>
            </a:r>
          </a:p>
        </p:txBody>
      </p:sp>
    </p:spTree>
    <p:extLst>
      <p:ext uri="{BB962C8B-B14F-4D97-AF65-F5344CB8AC3E}">
        <p14:creationId xmlns:p14="http://schemas.microsoft.com/office/powerpoint/2010/main" val="892898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Goddrychol</a:t>
            </a:r>
            <a:r>
              <a:rPr lang="en-GB" dirty="0"/>
              <a:t> </a:t>
            </a:r>
            <a:br>
              <a:rPr lang="en-GB" dirty="0"/>
            </a:br>
            <a:r>
              <a:rPr lang="en-GB" dirty="0"/>
              <a:t> Subjective</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Mynegi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eich</a:t>
            </a:r>
            <a:r>
              <a:rPr lang="en-GB" sz="2000" dirty="0">
                <a:latin typeface="Arial" panose="020B0604020202020204" pitchFamily="34" charset="0"/>
                <a:cs typeface="Arial" panose="020B0604020202020204" pitchFamily="34" charset="0"/>
              </a:rPr>
              <a:t> barn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Esbonio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eich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profiadau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personol</a:t>
            </a:r>
            <a:r>
              <a:rPr lang="en-GB" sz="2000" dirty="0">
                <a:latin typeface="Arial" panose="020B0604020202020204" pitchFamily="34" charset="0"/>
                <a:cs typeface="Arial" panose="020B0604020202020204" pitchFamily="34" charset="0"/>
              </a:rPr>
              <a:t> </a:t>
            </a:r>
          </a:p>
          <a:p>
            <a:pPr marL="0" indent="0">
              <a:buNone/>
            </a:pP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Gwerthuso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eich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gwerthoedd</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safbwyntiau</a:t>
            </a:r>
            <a:r>
              <a:rPr lang="en-GB" sz="2000" dirty="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Barn - </a:t>
            </a:r>
            <a:r>
              <a:rPr lang="en-GB" sz="1800" dirty="0" err="1">
                <a:latin typeface="Arial" panose="020B0604020202020204" pitchFamily="34" charset="0"/>
                <a:cs typeface="Arial" panose="020B0604020202020204" pitchFamily="34" charset="0"/>
              </a:rPr>
              <a:t>personol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heb</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seilio</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dystiolaeth</a:t>
            </a:r>
            <a:endParaRPr lang="en-GB" sz="18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sz="2000" dirty="0">
                <a:latin typeface="Arial" panose="020B0604020202020204" pitchFamily="34" charset="0"/>
                <a:cs typeface="Arial" panose="020B0604020202020204" pitchFamily="34" charset="0"/>
              </a:rPr>
              <a:t>Expressing your own opinions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Conveying your own experiences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Writing your own values or perspectives </a:t>
            </a:r>
          </a:p>
          <a:p>
            <a:pPr marL="0" indent="0">
              <a:buNone/>
            </a:pPr>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opinions are not always based on good evidence</a:t>
            </a:r>
          </a:p>
          <a:p>
            <a:pPr marL="0" indent="0" algn="r">
              <a:buNone/>
            </a:pPr>
            <a:r>
              <a:rPr lang="en-GB" sz="1800" dirty="0">
                <a:latin typeface="Arial" panose="020B0604020202020204" pitchFamily="34" charset="0"/>
                <a:cs typeface="Arial" panose="020B0604020202020204" pitchFamily="34" charset="0"/>
              </a:rPr>
              <a:t>(Cottrell, 2013) </a:t>
            </a:r>
            <a:endParaRPr lang="en-GB" sz="1800" dirty="0"/>
          </a:p>
        </p:txBody>
      </p:sp>
      <p:pic>
        <p:nvPicPr>
          <p:cNvPr id="1026" name="Picture 2" descr="C:\Users\l.roberts\AppData\Local\Microsoft\Windows\Temporary Internet Files\Content.IE5\S9T0P2O1\MC900048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6466" y="5157869"/>
            <a:ext cx="1627564" cy="1719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7316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Goddrychol</a:t>
            </a:r>
            <a:r>
              <a:rPr lang="en-GB" dirty="0"/>
              <a:t> </a:t>
            </a:r>
            <a:br>
              <a:rPr lang="en-GB" dirty="0"/>
            </a:br>
            <a:r>
              <a:rPr lang="en-GB" dirty="0"/>
              <a:t> Subjective</a:t>
            </a:r>
          </a:p>
        </p:txBody>
      </p:sp>
      <p:sp>
        <p:nvSpPr>
          <p:cNvPr id="3" name="Content Placeholder 2"/>
          <p:cNvSpPr>
            <a:spLocks noGrp="1"/>
          </p:cNvSpPr>
          <p:nvPr>
            <p:ph sz="quarter" idx="1"/>
          </p:nvPr>
        </p:nvSpPr>
        <p:spPr/>
        <p:txBody>
          <a:bodyPr>
            <a:normAutofit lnSpcReduction="10000"/>
          </a:bodyPr>
          <a:lstStyle/>
          <a:p>
            <a:r>
              <a:rPr lang="en-GB" sz="2000" dirty="0"/>
              <a:t> ‘Feel the emotions, and to 'map' some of the outcomes…which was meant to be about memory and subjectivity or prior knowledge’</a:t>
            </a:r>
          </a:p>
          <a:p>
            <a:pPr marL="0" indent="0" algn="r">
              <a:buNone/>
            </a:pPr>
            <a:r>
              <a:rPr lang="en-GB" sz="1600" dirty="0"/>
              <a:t>(Miller, 2008, p. 101)</a:t>
            </a:r>
          </a:p>
          <a:p>
            <a:pPr marL="0" indent="0" algn="r">
              <a:buNone/>
            </a:pPr>
            <a:endParaRPr lang="en-GB" sz="1600" dirty="0"/>
          </a:p>
          <a:p>
            <a:pPr marL="0" indent="0" algn="r">
              <a:buNone/>
            </a:pPr>
            <a:endParaRPr lang="en-GB" sz="1600" dirty="0"/>
          </a:p>
          <a:p>
            <a:r>
              <a:rPr lang="en-GB" sz="2000" dirty="0"/>
              <a:t> Subjectivity is shifting and contradictory' </a:t>
            </a:r>
          </a:p>
          <a:p>
            <a:pPr marL="0" indent="0" algn="r">
              <a:buNone/>
            </a:pPr>
            <a:r>
              <a:rPr lang="en-GB" sz="1600" dirty="0"/>
              <a:t> </a:t>
            </a:r>
          </a:p>
          <a:p>
            <a:pPr marL="0" indent="0" algn="r">
              <a:buNone/>
            </a:pPr>
            <a:r>
              <a:rPr lang="en-GB" sz="1600" dirty="0"/>
              <a:t>(Richardson &amp; St. Pierre, 2005, </a:t>
            </a:r>
            <a:r>
              <a:rPr lang="en-GB" sz="1600" i="1" dirty="0"/>
              <a:t>cited in, Miller, 2008, p. 94</a:t>
            </a:r>
            <a:r>
              <a:rPr lang="en-GB" sz="1600" dirty="0"/>
              <a:t>)</a:t>
            </a:r>
          </a:p>
          <a:p>
            <a:pPr algn="r"/>
            <a:endParaRPr lang="en-GB" sz="2000" dirty="0"/>
          </a:p>
        </p:txBody>
      </p:sp>
      <p:sp>
        <p:nvSpPr>
          <p:cNvPr id="4" name="Content Placeholder 3"/>
          <p:cNvSpPr>
            <a:spLocks noGrp="1"/>
          </p:cNvSpPr>
          <p:nvPr>
            <p:ph sz="quarter" idx="2"/>
          </p:nvPr>
        </p:nvSpPr>
        <p:spPr>
          <a:xfrm>
            <a:off x="4255008" y="1600200"/>
            <a:ext cx="3657600" cy="4572000"/>
          </a:xfrm>
        </p:spPr>
        <p:txBody>
          <a:bodyPr>
            <a:normAutofit lnSpcReduction="10000"/>
          </a:bodyPr>
          <a:lstStyle/>
          <a:p>
            <a:r>
              <a:rPr lang="en-GB" sz="2200" dirty="0"/>
              <a:t>‘Feel the emotions, and to 'map' some of the outcomes…which was meant to be about memory and subjectivity or prior knowledge’</a:t>
            </a:r>
          </a:p>
          <a:p>
            <a:pPr marL="0" indent="0" algn="r">
              <a:buNone/>
            </a:pPr>
            <a:r>
              <a:rPr lang="en-GB" sz="1600" dirty="0"/>
              <a:t>(Miller, 2008, p. 101)</a:t>
            </a:r>
          </a:p>
          <a:p>
            <a:pPr marL="0" indent="0" algn="r">
              <a:buNone/>
            </a:pPr>
            <a:endParaRPr lang="en-GB" sz="1600" dirty="0"/>
          </a:p>
          <a:p>
            <a:r>
              <a:rPr lang="en-GB" sz="2000" dirty="0"/>
              <a:t>‘Subjectivity is shifting and contradictory' </a:t>
            </a:r>
          </a:p>
          <a:p>
            <a:pPr marL="0" indent="0" algn="r">
              <a:buNone/>
            </a:pPr>
            <a:endParaRPr lang="en-GB" sz="1600" dirty="0"/>
          </a:p>
          <a:p>
            <a:pPr marL="0" indent="0" algn="r">
              <a:buNone/>
            </a:pPr>
            <a:r>
              <a:rPr lang="en-GB" sz="1600" dirty="0"/>
              <a:t>(Richardson &amp; St. Pierre, 2005, </a:t>
            </a:r>
            <a:r>
              <a:rPr lang="en-GB" sz="1600" i="1" dirty="0"/>
              <a:t>cited in, Miller, 2008, p. 94</a:t>
            </a:r>
            <a:r>
              <a:rPr lang="en-GB" sz="1600" dirty="0"/>
              <a:t>)</a:t>
            </a:r>
          </a:p>
          <a:p>
            <a:pPr marL="0" indent="0">
              <a:buNone/>
            </a:pPr>
            <a:r>
              <a:rPr lang="en-GB" sz="2000" dirty="0"/>
              <a:t> </a:t>
            </a:r>
          </a:p>
        </p:txBody>
      </p:sp>
    </p:spTree>
    <p:extLst>
      <p:ext uri="{BB962C8B-B14F-4D97-AF65-F5344CB8AC3E}">
        <p14:creationId xmlns:p14="http://schemas.microsoft.com/office/powerpoint/2010/main" val="1746368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5844" y="256158"/>
            <a:ext cx="5756448" cy="1143000"/>
          </a:xfrm>
        </p:spPr>
        <p:txBody>
          <a:bodyPr/>
          <a:lstStyle/>
          <a:p>
            <a:pPr algn="ctr"/>
            <a:r>
              <a:rPr lang="en-GB" dirty="0">
                <a:solidFill>
                  <a:schemeClr val="accent1"/>
                </a:solidFill>
              </a:rPr>
              <a:t>Dim </a:t>
            </a:r>
            <a:r>
              <a:rPr lang="en-GB" dirty="0" err="1">
                <a:solidFill>
                  <a:schemeClr val="accent1"/>
                </a:solidFill>
              </a:rPr>
              <a:t>wastod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Amlwg</a:t>
            </a:r>
            <a:r>
              <a:rPr lang="en-GB" dirty="0">
                <a:solidFill>
                  <a:schemeClr val="accent1"/>
                </a:solidFill>
              </a:rPr>
              <a:t>…</a:t>
            </a:r>
            <a:br>
              <a:rPr lang="en-GB" dirty="0">
                <a:solidFill>
                  <a:schemeClr val="accent1"/>
                </a:solidFill>
              </a:rPr>
            </a:br>
            <a:r>
              <a:rPr lang="en-GB" dirty="0"/>
              <a:t>Not Always Obvious… </a:t>
            </a:r>
          </a:p>
        </p:txBody>
      </p:sp>
      <p:sp>
        <p:nvSpPr>
          <p:cNvPr id="4" name="Content Placeholder 3"/>
          <p:cNvSpPr>
            <a:spLocks noGrp="1"/>
          </p:cNvSpPr>
          <p:nvPr>
            <p:ph sz="quarter" idx="2"/>
          </p:nvPr>
        </p:nvSpPr>
        <p:spPr>
          <a:xfrm>
            <a:off x="426818" y="1700808"/>
            <a:ext cx="3657600" cy="1152128"/>
          </a:xfrm>
        </p:spPr>
        <p:txBody>
          <a:bodyPr/>
          <a:lstStyle/>
          <a:p>
            <a:r>
              <a:rPr lang="en-GB" dirty="0">
                <a:hlinkClick r:id="rId3"/>
              </a:rPr>
              <a:t>Every Kid Needs a Champion </a:t>
            </a:r>
            <a:endParaRPr lang="en-GB" dirty="0"/>
          </a:p>
        </p:txBody>
      </p:sp>
      <p:pic>
        <p:nvPicPr>
          <p:cNvPr id="5"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31640" y="296392"/>
            <a:ext cx="1196752" cy="119675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p:cNvGraphicFramePr>
            <a:graphicFrameLocks noGrp="1"/>
          </p:cNvGraphicFramePr>
          <p:nvPr>
            <p:extLst>
              <p:ext uri="{D42A27DB-BD31-4B8C-83A1-F6EECF244321}">
                <p14:modId xmlns:p14="http://schemas.microsoft.com/office/powerpoint/2010/main" val="4178826426"/>
              </p:ext>
            </p:extLst>
          </p:nvPr>
        </p:nvGraphicFramePr>
        <p:xfrm>
          <a:off x="1187624" y="2731256"/>
          <a:ext cx="6096000" cy="36576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algn="ctr"/>
                      <a:r>
                        <a:rPr lang="en-GB" sz="2400" dirty="0"/>
                        <a:t>Goddrychol / Subjective</a:t>
                      </a:r>
                    </a:p>
                  </a:txBody>
                  <a:tcPr/>
                </a:tc>
                <a:tc>
                  <a:txBody>
                    <a:bodyPr/>
                    <a:lstStyle/>
                    <a:p>
                      <a:pPr algn="ctr"/>
                      <a:r>
                        <a:rPr lang="en-GB" sz="2400" dirty="0" err="1"/>
                        <a:t>Gwrthrychol</a:t>
                      </a:r>
                      <a:r>
                        <a:rPr lang="en-GB" sz="2400" baseline="0" dirty="0"/>
                        <a:t> / Objective </a:t>
                      </a:r>
                      <a:endParaRPr lang="en-GB" sz="2400"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grpSp>
        <p:nvGrpSpPr>
          <p:cNvPr id="13" name="Group 12"/>
          <p:cNvGrpSpPr/>
          <p:nvPr/>
        </p:nvGrpSpPr>
        <p:grpSpPr>
          <a:xfrm>
            <a:off x="1475656" y="3904028"/>
            <a:ext cx="5489004" cy="2117260"/>
            <a:chOff x="1007921" y="4229256"/>
            <a:chExt cx="5489004" cy="2117260"/>
          </a:xfrm>
        </p:grpSpPr>
        <p:sp>
          <p:nvSpPr>
            <p:cNvPr id="10" name="Folded Corner 9"/>
            <p:cNvSpPr/>
            <p:nvPr/>
          </p:nvSpPr>
          <p:spPr>
            <a:xfrm>
              <a:off x="1007921" y="4229256"/>
              <a:ext cx="2304256" cy="2088232"/>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i="1" dirty="0"/>
                <a:t>Goddrychol</a:t>
              </a:r>
            </a:p>
            <a:p>
              <a:pPr algn="ctr"/>
              <a:endParaRPr lang="en-GB" sz="2400" b="1" dirty="0"/>
            </a:p>
            <a:p>
              <a:pPr algn="ctr"/>
              <a:r>
                <a:rPr lang="en-GB" sz="2400" b="1" dirty="0"/>
                <a:t>Subjective</a:t>
              </a:r>
            </a:p>
          </p:txBody>
        </p:sp>
        <p:sp>
          <p:nvSpPr>
            <p:cNvPr id="12" name="Folded Corner 11"/>
            <p:cNvSpPr/>
            <p:nvPr/>
          </p:nvSpPr>
          <p:spPr>
            <a:xfrm>
              <a:off x="4192669" y="4258284"/>
              <a:ext cx="2304256" cy="2088232"/>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i="1" dirty="0" err="1"/>
                <a:t>Gwrthrychol</a:t>
              </a:r>
              <a:endParaRPr lang="en-GB" sz="2400" b="1" i="1" dirty="0"/>
            </a:p>
            <a:p>
              <a:pPr algn="ctr"/>
              <a:endParaRPr lang="en-GB" sz="2400" b="1" dirty="0"/>
            </a:p>
            <a:p>
              <a:pPr algn="ctr"/>
              <a:r>
                <a:rPr lang="en-GB" sz="2400" b="1" dirty="0"/>
                <a:t>Objective </a:t>
              </a:r>
            </a:p>
          </p:txBody>
        </p:sp>
      </p:grpSp>
    </p:spTree>
    <p:extLst>
      <p:ext uri="{BB962C8B-B14F-4D97-AF65-F5344CB8AC3E}">
        <p14:creationId xmlns:p14="http://schemas.microsoft.com/office/powerpoint/2010/main" val="151176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circle(in)">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Ysgrifennu</a:t>
            </a:r>
            <a:r>
              <a:rPr lang="en-GB" dirty="0">
                <a:solidFill>
                  <a:schemeClr val="accent1"/>
                </a:solidFill>
              </a:rPr>
              <a:t> </a:t>
            </a:r>
            <a:r>
              <a:rPr lang="en-GB" dirty="0" err="1">
                <a:solidFill>
                  <a:schemeClr val="accent1"/>
                </a:solidFill>
              </a:rPr>
              <a:t>dadansoddol</a:t>
            </a:r>
            <a:br>
              <a:rPr lang="en-GB" dirty="0">
                <a:solidFill>
                  <a:schemeClr val="accent1"/>
                </a:solidFill>
              </a:rPr>
            </a:br>
            <a:r>
              <a:rPr lang="en-GB" dirty="0"/>
              <a:t>Analytical writing</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err="1">
                <a:latin typeface="Arial" panose="020B0604020202020204" pitchFamily="34" charset="0"/>
                <a:cs typeface="Arial" panose="020B0604020202020204" pitchFamily="34" charset="0"/>
              </a:rPr>
              <a:t>Nodwch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safle</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Cefnogwch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 </a:t>
            </a:r>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dystiolaeth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ddadleuon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safbwynt</a:t>
            </a:r>
            <a:r>
              <a:rPr lang="en-GB" dirty="0">
                <a:latin typeface="Arial" panose="020B0604020202020204" pitchFamily="34" charset="0"/>
                <a:cs typeface="Arial" panose="020B0604020202020204" pitchFamily="34" charset="0"/>
              </a:rPr>
              <a:t> chi</a:t>
            </a:r>
          </a:p>
          <a:p>
            <a:r>
              <a:rPr lang="en-GB" dirty="0" err="1">
                <a:latin typeface="Arial" panose="020B0604020202020204" pitchFamily="34" charset="0"/>
                <a:cs typeface="Arial" panose="020B0604020202020204" pitchFamily="34" charset="0"/>
              </a:rPr>
              <a:t>Dangoswch</a:t>
            </a:r>
            <a:r>
              <a:rPr lang="en-GB" dirty="0">
                <a:latin typeface="Arial" panose="020B0604020202020204" pitchFamily="34" charset="0"/>
                <a:cs typeface="Arial" panose="020B0604020202020204" pitchFamily="34" charset="0"/>
              </a:rPr>
              <a:t> pam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dadl</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gryfach</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State your position</a:t>
            </a:r>
          </a:p>
          <a:p>
            <a:r>
              <a:rPr lang="en-GB" i="1" dirty="0">
                <a:latin typeface="Arial" panose="020B0604020202020204" pitchFamily="34" charset="0"/>
                <a:cs typeface="Arial" panose="020B0604020202020204" pitchFamily="34" charset="0"/>
              </a:rPr>
              <a:t>Support your argument</a:t>
            </a:r>
          </a:p>
          <a:p>
            <a:r>
              <a:rPr lang="en-GB" i="1" dirty="0">
                <a:latin typeface="Arial" panose="020B0604020202020204" pitchFamily="34" charset="0"/>
                <a:cs typeface="Arial" panose="020B0604020202020204" pitchFamily="34" charset="0"/>
              </a:rPr>
              <a:t>Where is the evidence from?</a:t>
            </a:r>
          </a:p>
          <a:p>
            <a:r>
              <a:rPr lang="en-GB" i="1" dirty="0">
                <a:latin typeface="Arial" panose="020B0604020202020204" pitchFamily="34" charset="0"/>
                <a:cs typeface="Arial" panose="020B0604020202020204" pitchFamily="34" charset="0"/>
              </a:rPr>
              <a:t>Consider any arguments that may contradict yours</a:t>
            </a:r>
          </a:p>
          <a:p>
            <a:r>
              <a:rPr lang="en-GB" i="1" dirty="0">
                <a:latin typeface="Arial" panose="020B0604020202020204" pitchFamily="34" charset="0"/>
                <a:cs typeface="Arial" panose="020B0604020202020204" pitchFamily="34" charset="0"/>
              </a:rPr>
              <a:t>Demonstrate why you think your argument is stronger </a:t>
            </a:r>
            <a:r>
              <a:rPr lang="en-GB" sz="2000" i="1" dirty="0">
                <a:latin typeface="Arial" panose="020B0604020202020204" pitchFamily="34" charset="0"/>
                <a:cs typeface="Arial" panose="020B0604020202020204" pitchFamily="34" charset="0"/>
              </a:rPr>
              <a:t>( Cottrell 2008)</a:t>
            </a:r>
          </a:p>
        </p:txBody>
      </p:sp>
    </p:spTree>
    <p:extLst>
      <p:ext uri="{BB962C8B-B14F-4D97-AF65-F5344CB8AC3E}">
        <p14:creationId xmlns:p14="http://schemas.microsoft.com/office/powerpoint/2010/main" val="2374134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Iaith</a:t>
            </a:r>
            <a:r>
              <a:rPr lang="en-GB" dirty="0">
                <a:solidFill>
                  <a:schemeClr val="accent1"/>
                </a:solidFill>
              </a:rPr>
              <a:t> </a:t>
            </a:r>
            <a:r>
              <a:rPr lang="en-GB" dirty="0" err="1">
                <a:solidFill>
                  <a:schemeClr val="accent1"/>
                </a:solidFill>
              </a:rPr>
              <a:t>Ddadansoddol</a:t>
            </a:r>
            <a:r>
              <a:rPr lang="en-GB" dirty="0">
                <a:solidFill>
                  <a:schemeClr val="accent1"/>
                </a:solidFill>
              </a:rPr>
              <a:t>…</a:t>
            </a:r>
            <a:br>
              <a:rPr lang="en-GB" dirty="0">
                <a:solidFill>
                  <a:schemeClr val="accent1"/>
                </a:solidFill>
              </a:rPr>
            </a:br>
            <a:r>
              <a:rPr lang="en-GB" dirty="0"/>
              <a:t>Language of Analysis …</a:t>
            </a:r>
          </a:p>
        </p:txBody>
      </p:sp>
      <p:sp>
        <p:nvSpPr>
          <p:cNvPr id="4" name="Content Placeholder 3"/>
          <p:cNvSpPr>
            <a:spLocks noGrp="1"/>
          </p:cNvSpPr>
          <p:nvPr>
            <p:ph sz="quarter" idx="2"/>
          </p:nvPr>
        </p:nvSpPr>
        <p:spPr/>
        <p:txBody>
          <a:bodyPr/>
          <a:lstStyle/>
          <a:p>
            <a:r>
              <a:rPr lang="en-GB" dirty="0" err="1"/>
              <a:t>Er</a:t>
            </a:r>
            <a:r>
              <a:rPr lang="en-GB" dirty="0"/>
              <a:t> </a:t>
            </a:r>
            <a:r>
              <a:rPr lang="en-GB" dirty="0" err="1"/>
              <a:t>enghraifft</a:t>
            </a:r>
            <a:r>
              <a:rPr lang="en-GB" dirty="0"/>
              <a:t>, </a:t>
            </a:r>
          </a:p>
          <a:p>
            <a:r>
              <a:rPr lang="en-GB" dirty="0" err="1"/>
              <a:t>Fel</a:t>
            </a:r>
            <a:r>
              <a:rPr lang="en-GB" dirty="0"/>
              <a:t>…</a:t>
            </a:r>
          </a:p>
          <a:p>
            <a:r>
              <a:rPr lang="en-GB" dirty="0" err="1"/>
              <a:t>Fel</a:t>
            </a:r>
            <a:r>
              <a:rPr lang="en-GB" dirty="0"/>
              <a:t> y </a:t>
            </a:r>
            <a:r>
              <a:rPr lang="en-GB" dirty="0" err="1"/>
              <a:t>gweler</a:t>
            </a:r>
            <a:r>
              <a:rPr lang="en-GB" dirty="0"/>
              <a:t>…</a:t>
            </a:r>
          </a:p>
          <a:p>
            <a:r>
              <a:rPr lang="en-GB" dirty="0" err="1"/>
              <a:t>Dengys</a:t>
            </a:r>
            <a:r>
              <a:rPr lang="en-GB" dirty="0"/>
              <a:t> </a:t>
            </a:r>
            <a:r>
              <a:rPr lang="en-GB" dirty="0" err="1"/>
              <a:t>hyn</a:t>
            </a:r>
            <a:r>
              <a:rPr lang="en-GB" dirty="0"/>
              <a:t>…</a:t>
            </a:r>
          </a:p>
          <a:p>
            <a:r>
              <a:rPr lang="en-GB" dirty="0" err="1"/>
              <a:t>Ystyriwch</a:t>
            </a:r>
            <a:r>
              <a:rPr lang="en-GB" dirty="0"/>
              <a:t> </a:t>
            </a:r>
            <a:r>
              <a:rPr lang="en-GB" dirty="0" err="1"/>
              <a:t>achos</a:t>
            </a:r>
            <a:r>
              <a:rPr lang="en-GB" dirty="0"/>
              <a:t>…</a:t>
            </a:r>
          </a:p>
          <a:p>
            <a:r>
              <a:rPr lang="en-GB" dirty="0" err="1"/>
              <a:t>Profir</a:t>
            </a:r>
            <a:r>
              <a:rPr lang="en-GB" dirty="0"/>
              <a:t> </a:t>
            </a:r>
            <a:r>
              <a:rPr lang="en-GB" dirty="0" err="1"/>
              <a:t>hyn</a:t>
            </a:r>
            <a:r>
              <a:rPr lang="en-GB" dirty="0"/>
              <a:t> </a:t>
            </a:r>
            <a:r>
              <a:rPr lang="en-GB" dirty="0" err="1"/>
              <a:t>gan</a:t>
            </a:r>
            <a:r>
              <a:rPr lang="en-GB" dirty="0"/>
              <a:t>…</a:t>
            </a:r>
          </a:p>
          <a:p>
            <a:r>
              <a:rPr lang="en-GB" dirty="0" err="1"/>
              <a:t>Esiampl</a:t>
            </a:r>
            <a:r>
              <a:rPr lang="en-GB" dirty="0"/>
              <a:t> o </a:t>
            </a:r>
            <a:r>
              <a:rPr lang="en-GB" dirty="0" err="1"/>
              <a:t>hyn</a:t>
            </a:r>
            <a:r>
              <a:rPr lang="en-GB" dirty="0"/>
              <a:t> </a:t>
            </a:r>
            <a:r>
              <a:rPr lang="en-GB" dirty="0" err="1"/>
              <a:t>yw</a:t>
            </a:r>
            <a:r>
              <a:rPr lang="en-GB" dirty="0"/>
              <a:t>…</a:t>
            </a:r>
          </a:p>
          <a:p>
            <a:pPr marL="0" indent="0">
              <a:buNone/>
            </a:pPr>
            <a:endParaRPr lang="en-GB" dirty="0"/>
          </a:p>
        </p:txBody>
      </p:sp>
      <p:sp>
        <p:nvSpPr>
          <p:cNvPr id="7" name="Content Placeholder 6"/>
          <p:cNvSpPr>
            <a:spLocks noGrp="1"/>
          </p:cNvSpPr>
          <p:nvPr>
            <p:ph sz="quarter" idx="4"/>
          </p:nvPr>
        </p:nvSpPr>
        <p:spPr/>
        <p:style>
          <a:lnRef idx="2">
            <a:schemeClr val="dk1"/>
          </a:lnRef>
          <a:fillRef idx="1">
            <a:schemeClr val="lt1"/>
          </a:fillRef>
          <a:effectRef idx="0">
            <a:schemeClr val="dk1"/>
          </a:effectRef>
          <a:fontRef idx="minor">
            <a:schemeClr val="dk1"/>
          </a:fontRef>
        </p:style>
        <p:txBody>
          <a:bodyPr/>
          <a:lstStyle/>
          <a:p>
            <a:r>
              <a:rPr lang="en-GB" dirty="0"/>
              <a:t>For example </a:t>
            </a:r>
          </a:p>
          <a:p>
            <a:r>
              <a:rPr lang="en-GB" dirty="0"/>
              <a:t>For instance</a:t>
            </a:r>
          </a:p>
          <a:p>
            <a:r>
              <a:rPr lang="en-GB" dirty="0"/>
              <a:t>Such as</a:t>
            </a:r>
          </a:p>
          <a:p>
            <a:r>
              <a:rPr lang="en-GB" dirty="0"/>
              <a:t>…as can be seen by…</a:t>
            </a:r>
          </a:p>
          <a:p>
            <a:r>
              <a:rPr lang="en-GB" dirty="0"/>
              <a:t>…as is shown by…</a:t>
            </a:r>
          </a:p>
          <a:p>
            <a:r>
              <a:rPr lang="en-GB" dirty="0"/>
              <a:t>Take the case of</a:t>
            </a:r>
          </a:p>
          <a:p>
            <a:r>
              <a:rPr lang="en-GB" dirty="0"/>
              <a:t>This can be proven by</a:t>
            </a:r>
          </a:p>
        </p:txBody>
      </p:sp>
      <p:sp>
        <p:nvSpPr>
          <p:cNvPr id="5" name="Text Placeholder 4"/>
          <p:cNvSpPr>
            <a:spLocks noGrp="1"/>
          </p:cNvSpPr>
          <p:nvPr>
            <p:ph type="body" sz="quarter" idx="1"/>
          </p:nvPr>
        </p:nvSpPr>
        <p:spPr/>
        <p:txBody>
          <a:bodyPr/>
          <a:lstStyle/>
          <a:p>
            <a:pPr algn="ctr"/>
            <a:r>
              <a:rPr lang="en-GB" dirty="0"/>
              <a:t>ESIAMPLAU</a:t>
            </a:r>
          </a:p>
        </p:txBody>
      </p:sp>
      <p:sp>
        <p:nvSpPr>
          <p:cNvPr id="6" name="Text Placeholder 5"/>
          <p:cNvSpPr>
            <a:spLocks noGrp="1"/>
          </p:cNvSpPr>
          <p:nvPr>
            <p:ph type="body" sz="quarter" idx="3"/>
          </p:nvPr>
        </p:nvSpPr>
        <p:spPr/>
        <p:txBody>
          <a:bodyPr/>
          <a:lstStyle/>
          <a:p>
            <a:pPr algn="ctr"/>
            <a:r>
              <a:rPr lang="en-GB" dirty="0"/>
              <a:t>EXAMPLES</a:t>
            </a:r>
          </a:p>
        </p:txBody>
      </p:sp>
    </p:spTree>
    <p:extLst>
      <p:ext uri="{BB962C8B-B14F-4D97-AF65-F5344CB8AC3E}">
        <p14:creationId xmlns:p14="http://schemas.microsoft.com/office/powerpoint/2010/main" val="1510684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7864" y="274638"/>
            <a:ext cx="4576936" cy="1143000"/>
          </a:xfrm>
        </p:spPr>
        <p:txBody>
          <a:bodyPr/>
          <a:lstStyle/>
          <a:p>
            <a:pPr algn="ctr"/>
            <a:r>
              <a:rPr lang="en-GB" dirty="0" err="1">
                <a:solidFill>
                  <a:schemeClr val="accent1"/>
                </a:solidFill>
              </a:rPr>
              <a:t>Cymharu</a:t>
            </a:r>
            <a:br>
              <a:rPr lang="en-GB" dirty="0">
                <a:solidFill>
                  <a:schemeClr val="accent1"/>
                </a:solidFill>
              </a:rPr>
            </a:br>
            <a:r>
              <a:rPr lang="en-GB" dirty="0"/>
              <a:t>Comparing </a:t>
            </a: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lstStyle/>
          <a:p>
            <a:r>
              <a:rPr lang="en-GB" dirty="0" err="1"/>
              <a:t>O’i</a:t>
            </a:r>
            <a:r>
              <a:rPr lang="en-GB" dirty="0"/>
              <a:t> </a:t>
            </a:r>
            <a:r>
              <a:rPr lang="en-GB" dirty="0" err="1"/>
              <a:t>gymharu</a:t>
            </a:r>
            <a:r>
              <a:rPr lang="en-GB" dirty="0"/>
              <a:t> â…</a:t>
            </a:r>
          </a:p>
          <a:p>
            <a:r>
              <a:rPr lang="en-GB" dirty="0" err="1"/>
              <a:t>Yn</a:t>
            </a:r>
            <a:r>
              <a:rPr lang="en-GB" dirty="0"/>
              <a:t> </a:t>
            </a:r>
            <a:r>
              <a:rPr lang="en-GB" dirty="0" err="1"/>
              <a:t>debyg</a:t>
            </a:r>
            <a:r>
              <a:rPr lang="en-GB" dirty="0"/>
              <a:t> </a:t>
            </a:r>
            <a:r>
              <a:rPr lang="en-GB" dirty="0" err="1"/>
              <a:t>i</a:t>
            </a:r>
            <a:r>
              <a:rPr lang="en-GB" dirty="0"/>
              <a:t>…</a:t>
            </a:r>
          </a:p>
          <a:p>
            <a:r>
              <a:rPr lang="en-GB" dirty="0" err="1"/>
              <a:t>Yn</a:t>
            </a:r>
            <a:r>
              <a:rPr lang="en-GB" dirty="0"/>
              <a:t> </a:t>
            </a:r>
            <a:r>
              <a:rPr lang="en-GB" dirty="0" err="1"/>
              <a:t>yr</a:t>
            </a:r>
            <a:r>
              <a:rPr lang="en-GB" dirty="0"/>
              <a:t> un </a:t>
            </a:r>
            <a:r>
              <a:rPr lang="en-GB" dirty="0" err="1"/>
              <a:t>modd</a:t>
            </a:r>
            <a:r>
              <a:rPr lang="en-GB" dirty="0"/>
              <a:t>…</a:t>
            </a:r>
          </a:p>
          <a:p>
            <a:r>
              <a:rPr lang="en-GB" dirty="0"/>
              <a:t>Felly </a:t>
            </a:r>
            <a:r>
              <a:rPr lang="en-GB" dirty="0" err="1"/>
              <a:t>hefyd</a:t>
            </a:r>
            <a:r>
              <a:rPr lang="en-GB" dirty="0"/>
              <a:t>…</a:t>
            </a:r>
          </a:p>
          <a:p>
            <a:r>
              <a:rPr lang="en-GB" dirty="0" err="1"/>
              <a:t>Yn</a:t>
            </a:r>
            <a:r>
              <a:rPr lang="en-GB" dirty="0"/>
              <a:t> </a:t>
            </a:r>
            <a:r>
              <a:rPr lang="en-GB" dirty="0" err="1"/>
              <a:t>hafal</a:t>
            </a:r>
            <a:r>
              <a:rPr lang="en-GB" dirty="0"/>
              <a:t> </a:t>
            </a:r>
            <a:r>
              <a:rPr lang="en-GB" dirty="0" err="1"/>
              <a:t>i</a:t>
            </a:r>
            <a:r>
              <a:rPr lang="en-GB" dirty="0"/>
              <a:t> …</a:t>
            </a:r>
          </a:p>
          <a:p>
            <a:r>
              <a:rPr lang="en-GB" dirty="0" err="1"/>
              <a:t>Fel</a:t>
            </a:r>
            <a:r>
              <a:rPr lang="en-GB" dirty="0"/>
              <a:t> </a:t>
            </a:r>
            <a:r>
              <a:rPr lang="en-GB" dirty="0" err="1"/>
              <a:t>gyda</a:t>
            </a:r>
            <a:r>
              <a:rPr lang="en-GB" dirty="0"/>
              <a:t>…</a:t>
            </a:r>
          </a:p>
          <a:p>
            <a:r>
              <a:rPr lang="en-GB" dirty="0" err="1"/>
              <a:t>Ymhellach</a:t>
            </a:r>
            <a:r>
              <a:rPr lang="en-GB" dirty="0"/>
              <a:t>…</a:t>
            </a:r>
          </a:p>
          <a:p>
            <a:r>
              <a:rPr lang="en-GB" dirty="0" err="1"/>
              <a:t>Cymharir</a:t>
            </a:r>
            <a:r>
              <a:rPr lang="en-GB" dirty="0"/>
              <a:t> </a:t>
            </a:r>
            <a:r>
              <a:rPr lang="en-GB" dirty="0" err="1"/>
              <a:t>hyn</a:t>
            </a:r>
            <a:r>
              <a:rPr lang="en-GB" dirty="0"/>
              <a:t> â…</a:t>
            </a:r>
          </a:p>
          <a:p>
            <a:r>
              <a:rPr lang="en-GB" dirty="0" err="1"/>
              <a:t>Ar</a:t>
            </a:r>
            <a:r>
              <a:rPr lang="en-GB" dirty="0"/>
              <a:t> ben </a:t>
            </a:r>
            <a:r>
              <a:rPr lang="en-GB" dirty="0" err="1"/>
              <a:t>hynny</a:t>
            </a:r>
            <a:r>
              <a:rPr lang="en-GB" dirty="0"/>
              <a:t>…</a:t>
            </a:r>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Compared with</a:t>
            </a:r>
          </a:p>
          <a:p>
            <a:r>
              <a:rPr lang="en-GB" dirty="0"/>
              <a:t>…in comparison with</a:t>
            </a:r>
          </a:p>
          <a:p>
            <a:r>
              <a:rPr lang="en-GB" dirty="0"/>
              <a:t>Similarly</a:t>
            </a:r>
          </a:p>
          <a:p>
            <a:r>
              <a:rPr lang="en-GB" dirty="0"/>
              <a:t>In the same way</a:t>
            </a:r>
          </a:p>
          <a:p>
            <a:r>
              <a:rPr lang="en-GB" dirty="0"/>
              <a:t>Likewise</a:t>
            </a:r>
          </a:p>
          <a:p>
            <a:r>
              <a:rPr lang="en-GB" dirty="0"/>
              <a:t>Equally</a:t>
            </a:r>
          </a:p>
          <a:p>
            <a:r>
              <a:rPr lang="en-GB" dirty="0"/>
              <a:t>As with</a:t>
            </a:r>
          </a:p>
          <a:p>
            <a:r>
              <a:rPr lang="en-GB" dirty="0"/>
              <a:t>…are similar in that…</a:t>
            </a:r>
          </a:p>
          <a:p>
            <a:r>
              <a:rPr lang="en-GB" dirty="0"/>
              <a:t>Just as</a:t>
            </a:r>
          </a:p>
          <a:p>
            <a:r>
              <a:rPr lang="en-GB" dirty="0"/>
              <a:t>Moreover</a:t>
            </a:r>
          </a:p>
          <a:p>
            <a:endParaRPr lang="en-GB" dirty="0"/>
          </a:p>
        </p:txBody>
      </p:sp>
      <p:pic>
        <p:nvPicPr>
          <p:cNvPr id="4099" name="Picture 3" descr="C:\Users\TERRY\AppData\Local\Microsoft\Windows\INetCache\IE\C75X736V\balanz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
            <a:ext cx="1812032" cy="1484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931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Cyferbynnu</a:t>
            </a:r>
            <a:br>
              <a:rPr lang="en-GB" dirty="0">
                <a:solidFill>
                  <a:schemeClr val="accent1"/>
                </a:solidFill>
              </a:rPr>
            </a:br>
            <a:r>
              <a:rPr lang="en-GB" dirty="0"/>
              <a:t>Contrasting </a:t>
            </a:r>
          </a:p>
        </p:txBody>
      </p:sp>
      <p:sp>
        <p:nvSpPr>
          <p:cNvPr id="3" name="Content Placeholder 2"/>
          <p:cNvSpPr>
            <a:spLocks noGrp="1"/>
          </p:cNvSpPr>
          <p:nvPr>
            <p:ph sz="quarter" idx="1"/>
          </p:nvPr>
        </p:nvSpPr>
        <p:spPr>
          <a:xfrm>
            <a:off x="457200" y="1600199"/>
            <a:ext cx="3657600" cy="3003481"/>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err="1"/>
              <a:t>Fodd</a:t>
            </a:r>
            <a:r>
              <a:rPr lang="en-GB" dirty="0"/>
              <a:t> </a:t>
            </a:r>
            <a:r>
              <a:rPr lang="en-GB" dirty="0" err="1"/>
              <a:t>bynnag</a:t>
            </a:r>
            <a:r>
              <a:rPr lang="en-GB" dirty="0"/>
              <a:t>…</a:t>
            </a:r>
          </a:p>
          <a:p>
            <a:r>
              <a:rPr lang="en-GB" dirty="0" err="1"/>
              <a:t>Serch</a:t>
            </a:r>
            <a:r>
              <a:rPr lang="en-GB" dirty="0"/>
              <a:t> </a:t>
            </a:r>
            <a:r>
              <a:rPr lang="en-GB" dirty="0" err="1"/>
              <a:t>hynny</a:t>
            </a:r>
            <a:r>
              <a:rPr lang="en-GB" dirty="0"/>
              <a:t>…</a:t>
            </a:r>
          </a:p>
          <a:p>
            <a:r>
              <a:rPr lang="en-GB" dirty="0" err="1"/>
              <a:t>Er</a:t>
            </a:r>
            <a:r>
              <a:rPr lang="en-GB" dirty="0"/>
              <a:t> </a:t>
            </a:r>
            <a:r>
              <a:rPr lang="en-GB" dirty="0" err="1"/>
              <a:t>hyn</a:t>
            </a:r>
            <a:r>
              <a:rPr lang="en-GB" dirty="0"/>
              <a:t>…</a:t>
            </a:r>
          </a:p>
          <a:p>
            <a:r>
              <a:rPr lang="en-GB" dirty="0" err="1"/>
              <a:t>Yn</a:t>
            </a:r>
            <a:r>
              <a:rPr lang="en-GB" dirty="0"/>
              <a:t> </a:t>
            </a:r>
            <a:r>
              <a:rPr lang="en-GB" dirty="0" err="1"/>
              <a:t>lle</a:t>
            </a:r>
            <a:r>
              <a:rPr lang="en-GB" dirty="0"/>
              <a:t>…</a:t>
            </a:r>
          </a:p>
          <a:p>
            <a:r>
              <a:rPr lang="en-GB" dirty="0" err="1"/>
              <a:t>I’r</a:t>
            </a:r>
            <a:r>
              <a:rPr lang="en-GB" dirty="0"/>
              <a:t> </a:t>
            </a:r>
            <a:r>
              <a:rPr lang="en-GB" dirty="0" err="1"/>
              <a:t>gwrthwyneb</a:t>
            </a:r>
            <a:r>
              <a:rPr lang="en-GB" dirty="0"/>
              <a:t>…</a:t>
            </a:r>
          </a:p>
          <a:p>
            <a:r>
              <a:rPr lang="en-GB" dirty="0" err="1"/>
              <a:t>Ar</a:t>
            </a:r>
            <a:r>
              <a:rPr lang="en-GB" dirty="0"/>
              <a:t> y </a:t>
            </a:r>
            <a:r>
              <a:rPr lang="en-GB" dirty="0" err="1"/>
              <a:t>llaw</a:t>
            </a:r>
            <a:r>
              <a:rPr lang="en-GB" dirty="0"/>
              <a:t> </a:t>
            </a:r>
            <a:r>
              <a:rPr lang="en-GB" dirty="0" err="1"/>
              <a:t>arall</a:t>
            </a:r>
            <a:r>
              <a:rPr lang="en-GB" dirty="0"/>
              <a:t>…</a:t>
            </a:r>
          </a:p>
          <a:p>
            <a:r>
              <a:rPr lang="en-GB" dirty="0"/>
              <a:t>Ac </a:t>
            </a:r>
            <a:r>
              <a:rPr lang="en-GB" dirty="0" err="1"/>
              <a:t>eto</a:t>
            </a:r>
            <a:r>
              <a:rPr lang="en-GB" dirty="0"/>
              <a:t>…</a:t>
            </a:r>
          </a:p>
          <a:p>
            <a:r>
              <a:rPr lang="en-GB" dirty="0" err="1"/>
              <a:t>Eto</a:t>
            </a:r>
            <a:r>
              <a:rPr lang="en-GB" dirty="0"/>
              <a:t> </a:t>
            </a:r>
            <a:r>
              <a:rPr lang="en-GB" dirty="0" err="1"/>
              <a:t>i</a:t>
            </a:r>
            <a:r>
              <a:rPr lang="en-GB" dirty="0"/>
              <a:t> </a:t>
            </a:r>
            <a:r>
              <a:rPr lang="en-GB" dirty="0" err="1"/>
              <a:t>gyd</a:t>
            </a:r>
            <a:r>
              <a:rPr lang="en-GB" dirty="0"/>
              <a:t>…</a:t>
            </a:r>
          </a:p>
          <a:p>
            <a:r>
              <a:rPr lang="en-GB" dirty="0" err="1"/>
              <a:t>Fel</a:t>
            </a:r>
            <a:r>
              <a:rPr lang="en-GB" dirty="0"/>
              <a:t> </a:t>
            </a:r>
            <a:r>
              <a:rPr lang="en-GB" dirty="0" err="1"/>
              <a:t>arall</a:t>
            </a:r>
            <a:r>
              <a:rPr lang="en-GB" dirty="0"/>
              <a:t>…</a:t>
            </a:r>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a:t>However</a:t>
            </a:r>
          </a:p>
          <a:p>
            <a:r>
              <a:rPr lang="en-GB" dirty="0"/>
              <a:t>On the other hand</a:t>
            </a:r>
          </a:p>
          <a:p>
            <a:r>
              <a:rPr lang="en-GB" dirty="0"/>
              <a:t>…although...</a:t>
            </a:r>
          </a:p>
          <a:p>
            <a:r>
              <a:rPr lang="en-GB" dirty="0"/>
              <a:t>Despite this</a:t>
            </a:r>
          </a:p>
          <a:p>
            <a:r>
              <a:rPr lang="en-GB" dirty="0"/>
              <a:t>On the contrary</a:t>
            </a:r>
          </a:p>
          <a:p>
            <a:r>
              <a:rPr lang="en-GB" dirty="0"/>
              <a:t>Instead</a:t>
            </a:r>
          </a:p>
          <a:p>
            <a:r>
              <a:rPr lang="en-GB" dirty="0"/>
              <a:t>As for</a:t>
            </a:r>
          </a:p>
          <a:p>
            <a:r>
              <a:rPr lang="en-GB" dirty="0"/>
              <a:t>…whereas…</a:t>
            </a:r>
          </a:p>
          <a:p>
            <a:r>
              <a:rPr lang="en-GB" dirty="0"/>
              <a:t>…while…</a:t>
            </a:r>
          </a:p>
          <a:p>
            <a:r>
              <a:rPr lang="en-GB" dirty="0"/>
              <a:t>Then again</a:t>
            </a:r>
          </a:p>
          <a:p>
            <a:r>
              <a:rPr lang="en-GB" dirty="0"/>
              <a:t>Conversely</a:t>
            </a:r>
          </a:p>
          <a:p>
            <a:r>
              <a:rPr lang="en-GB" dirty="0"/>
              <a:t>Alternatively</a:t>
            </a:r>
          </a:p>
          <a:p>
            <a:r>
              <a:rPr lang="en-GB" dirty="0"/>
              <a:t>Then again</a:t>
            </a:r>
          </a:p>
          <a:p>
            <a:r>
              <a:rPr lang="en-GB" dirty="0"/>
              <a:t>Yet the other</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4603681"/>
            <a:ext cx="3426768" cy="1640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5619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961" y="1124744"/>
            <a:ext cx="5466184" cy="546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ounded Rectangle 8"/>
          <p:cNvSpPr/>
          <p:nvPr/>
        </p:nvSpPr>
        <p:spPr>
          <a:xfrm rot="18317365">
            <a:off x="1048748" y="3439520"/>
            <a:ext cx="2896401" cy="1170790"/>
          </a:xfrm>
          <a:prstGeom prst="roundRect">
            <a:avLst>
              <a:gd name="adj" fmla="val 9332"/>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rot="18493490">
            <a:off x="947367" y="3504895"/>
            <a:ext cx="3099162" cy="1138773"/>
          </a:xfrm>
          <a:prstGeom prst="rect">
            <a:avLst/>
          </a:prstGeom>
          <a:noFill/>
        </p:spPr>
        <p:txBody>
          <a:bodyPr wrap="square" lIns="91440" tIns="45720" rIns="91440" bIns="45720">
            <a:spAutoFit/>
          </a:bodyPr>
          <a:lstStyle/>
          <a:p>
            <a:pPr algn="ctr"/>
            <a:r>
              <a:rPr lang="en-US" sz="3400" b="1" cap="all" spc="0" dirty="0">
                <a:ln w="9000" cmpd="sng">
                  <a:solidFill>
                    <a:schemeClr val="accent4">
                      <a:shade val="50000"/>
                      <a:satMod val="120000"/>
                    </a:schemeClr>
                  </a:solidFill>
                  <a:prstDash val="solid"/>
                </a:ln>
                <a:solidFill>
                  <a:srgbClr val="7030A0"/>
                </a:solidFill>
                <a:effectLst>
                  <a:reflection blurRad="12700" stA="28000" endPos="45000" dist="1000" dir="5400000" sy="-100000" algn="bl" rotWithShape="0"/>
                </a:effectLst>
                <a:latin typeface="Comic Sans MS" panose="030F0702030302020204" pitchFamily="66" charset="0"/>
              </a:rPr>
              <a:t>TRAETHAWD</a:t>
            </a:r>
          </a:p>
          <a:p>
            <a:pPr algn="ctr"/>
            <a:r>
              <a:rPr lang="en-US" sz="3400" b="1" cap="all" spc="0" dirty="0">
                <a:ln w="9000" cmpd="sng">
                  <a:solidFill>
                    <a:schemeClr val="accent4">
                      <a:shade val="50000"/>
                      <a:satMod val="120000"/>
                    </a:schemeClr>
                  </a:solidFill>
                  <a:prstDash val="solid"/>
                </a:ln>
                <a:solidFill>
                  <a:srgbClr val="7030A0"/>
                </a:solidFill>
                <a:effectLst>
                  <a:reflection blurRad="12700" stA="28000" endPos="45000" dist="1000" dir="5400000" sy="-100000" algn="bl" rotWithShape="0"/>
                </a:effectLst>
                <a:latin typeface="Comic Sans MS" panose="030F0702030302020204" pitchFamily="66" charset="0"/>
              </a:rPr>
              <a:t>Essay </a:t>
            </a:r>
          </a:p>
        </p:txBody>
      </p:sp>
      <p:sp>
        <p:nvSpPr>
          <p:cNvPr id="10" name="Cloud Callout 9"/>
          <p:cNvSpPr/>
          <p:nvPr/>
        </p:nvSpPr>
        <p:spPr>
          <a:xfrm>
            <a:off x="4932040" y="764704"/>
            <a:ext cx="3312368" cy="2448272"/>
          </a:xfrm>
          <a:prstGeom prst="cloudCallout">
            <a:avLst>
              <a:gd name="adj1" fmla="val -22107"/>
              <a:gd name="adj2" fmla="val 107319"/>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t>Sut</a:t>
            </a:r>
            <a:r>
              <a:rPr lang="en-GB" dirty="0"/>
              <a:t> </a:t>
            </a:r>
            <a:r>
              <a:rPr lang="en-GB" dirty="0" err="1"/>
              <a:t>ydych</a:t>
            </a:r>
            <a:r>
              <a:rPr lang="en-GB" dirty="0"/>
              <a:t> </a:t>
            </a:r>
            <a:r>
              <a:rPr lang="en-GB" dirty="0" err="1"/>
              <a:t>chi’n</a:t>
            </a:r>
            <a:r>
              <a:rPr lang="en-GB" dirty="0"/>
              <a:t> </a:t>
            </a:r>
            <a:r>
              <a:rPr lang="en-GB" dirty="0" err="1"/>
              <a:t>cynllunio</a:t>
            </a:r>
            <a:r>
              <a:rPr lang="en-GB" dirty="0"/>
              <a:t> un chi?</a:t>
            </a:r>
          </a:p>
          <a:p>
            <a:pPr algn="ctr"/>
            <a:endParaRPr lang="en-GB" dirty="0"/>
          </a:p>
          <a:p>
            <a:pPr algn="ctr"/>
            <a:r>
              <a:rPr lang="en-GB" dirty="0"/>
              <a:t>How do you plan yours? </a:t>
            </a:r>
          </a:p>
        </p:txBody>
      </p:sp>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16216" y="4869160"/>
            <a:ext cx="1603042" cy="1603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647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Paratoi</a:t>
            </a:r>
            <a:r>
              <a:rPr lang="en-GB" dirty="0">
                <a:solidFill>
                  <a:schemeClr val="accent1"/>
                </a:solidFill>
              </a:rPr>
              <a:t> </a:t>
            </a:r>
            <a:r>
              <a:rPr lang="en-GB" dirty="0" err="1">
                <a:solidFill>
                  <a:schemeClr val="accent1"/>
                </a:solidFill>
              </a:rPr>
              <a:t>aseiniad</a:t>
            </a:r>
            <a:r>
              <a:rPr lang="en-GB" dirty="0">
                <a:solidFill>
                  <a:schemeClr val="accent1"/>
                </a:solidFill>
              </a:rPr>
              <a:t> </a:t>
            </a:r>
            <a:r>
              <a:rPr lang="en-GB" dirty="0" err="1">
                <a:solidFill>
                  <a:schemeClr val="accent1"/>
                </a:solidFill>
              </a:rPr>
              <a:t>ysgrifenedig</a:t>
            </a:r>
            <a:br>
              <a:rPr lang="en-GB" dirty="0">
                <a:solidFill>
                  <a:schemeClr val="accent1"/>
                </a:solidFill>
              </a:rPr>
            </a:br>
            <a:r>
              <a:rPr lang="en-GB" dirty="0"/>
              <a:t>Planning a written assignment</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cy-GB" altLang="en-US" sz="2800" dirty="0">
                <a:latin typeface="Arial" panose="020B0604020202020204" pitchFamily="34" charset="0"/>
                <a:cs typeface="Arial" panose="020B0604020202020204" pitchFamily="34" charset="0"/>
              </a:rPr>
              <a:t>Dadansoddi’r Dasg</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Paratoi Cynllun</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Casglu gwybodaeth berthnasol</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Ysgrifennu lan</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Gwirio’ch ysgrifennu</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altLang="en-US" sz="2800" i="1" dirty="0">
                <a:latin typeface="Arial" panose="020B0604020202020204" pitchFamily="34" charset="0"/>
                <a:cs typeface="Arial" panose="020B0604020202020204" pitchFamily="34" charset="0"/>
              </a:rPr>
              <a:t>Analysing the Task</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Preparing a Plan</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Collecting relevant information</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Writing up</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Checking your writing</a:t>
            </a:r>
          </a:p>
          <a:p>
            <a:endParaRPr lang="en-GB" dirty="0"/>
          </a:p>
        </p:txBody>
      </p:sp>
    </p:spTree>
    <p:extLst>
      <p:ext uri="{BB962C8B-B14F-4D97-AF65-F5344CB8AC3E}">
        <p14:creationId xmlns:p14="http://schemas.microsoft.com/office/powerpoint/2010/main" val="2333297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7467600" cy="1143000"/>
          </a:xfrm>
        </p:spPr>
        <p:txBody>
          <a:bodyPr>
            <a:noAutofit/>
          </a:bodyPr>
          <a:lstStyle/>
          <a:p>
            <a:pPr algn="ctr"/>
            <a:r>
              <a:rPr lang="cy-GB" sz="4000" dirty="0">
                <a:solidFill>
                  <a:schemeClr val="accent1"/>
                </a:solidFill>
              </a:rPr>
              <a:t>Dadansoddi’r Dasg</a:t>
            </a:r>
            <a:br>
              <a:rPr lang="cy-GB" sz="4000" dirty="0">
                <a:solidFill>
                  <a:schemeClr val="accent1"/>
                </a:solidFill>
              </a:rPr>
            </a:br>
            <a:r>
              <a:rPr lang="cy-GB" sz="4000" i="1" dirty="0" err="1"/>
              <a:t>Analysing</a:t>
            </a:r>
            <a:r>
              <a:rPr lang="cy-GB" sz="4000" i="1" dirty="0"/>
              <a:t> the </a:t>
            </a:r>
            <a:r>
              <a:rPr lang="cy-GB" sz="4000" i="1" dirty="0" err="1"/>
              <a:t>Task</a:t>
            </a:r>
            <a:endParaRPr lang="en-GB" sz="1800"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cy-GB" altLang="en-US" sz="2800" dirty="0">
                <a:latin typeface="Arial" panose="020B0604020202020204" pitchFamily="34" charset="0"/>
                <a:cs typeface="Arial" panose="020B0604020202020204" pitchFamily="34" charset="0"/>
              </a:rPr>
              <a:t>Beth yw’r cwestiwn?</a:t>
            </a:r>
          </a:p>
          <a:p>
            <a:r>
              <a:rPr lang="cy-GB" altLang="en-US" sz="2800" dirty="0">
                <a:latin typeface="Arial" panose="020B0604020202020204" pitchFamily="34" charset="0"/>
                <a:cs typeface="Arial" panose="020B0604020202020204" pitchFamily="34" charset="0"/>
              </a:rPr>
              <a:t>Disgrifiad hir</a:t>
            </a:r>
          </a:p>
          <a:p>
            <a:r>
              <a:rPr lang="cy-GB" altLang="en-US" sz="2800" dirty="0">
                <a:latin typeface="Arial" panose="020B0604020202020204" pitchFamily="34" charset="0"/>
                <a:cs typeface="Arial" panose="020B0604020202020204" pitchFamily="34" charset="0"/>
              </a:rPr>
              <a:t>Y cam cyntaf yw lleoli’r cwestiwn ei hun</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altLang="en-US" sz="2800" i="1" dirty="0">
                <a:latin typeface="Arial" panose="020B0604020202020204" pitchFamily="34" charset="0"/>
                <a:cs typeface="Arial" panose="020B0604020202020204" pitchFamily="34" charset="0"/>
              </a:rPr>
              <a:t>What is the question?</a:t>
            </a:r>
          </a:p>
          <a:p>
            <a:r>
              <a:rPr lang="en-GB" altLang="en-US" sz="2800" i="1" dirty="0">
                <a:latin typeface="Arial" panose="020B0604020202020204" pitchFamily="34" charset="0"/>
                <a:cs typeface="Arial" panose="020B0604020202020204" pitchFamily="34" charset="0"/>
              </a:rPr>
              <a:t>Long description</a:t>
            </a:r>
          </a:p>
          <a:p>
            <a:r>
              <a:rPr lang="en-GB" altLang="en-US" sz="2800" i="1" dirty="0">
                <a:latin typeface="Arial" panose="020B0604020202020204" pitchFamily="34" charset="0"/>
                <a:cs typeface="Arial" panose="020B0604020202020204" pitchFamily="34" charset="0"/>
              </a:rPr>
              <a:t>First step is to locate the question itself</a:t>
            </a:r>
          </a:p>
          <a:p>
            <a:endParaRPr lang="en-GB" dirty="0"/>
          </a:p>
        </p:txBody>
      </p:sp>
      <p:pic>
        <p:nvPicPr>
          <p:cNvPr id="2050" name="Picture 2" descr="C:\Users\l.roberts\AppData\Local\Microsoft\Windows\Temporary Internet Files\Content.IE5\N7NKQ001\MP90031559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4741720"/>
            <a:ext cx="2671914" cy="1905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733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Dadansoddi’r</a:t>
            </a:r>
            <a:r>
              <a:rPr lang="en-GB" dirty="0">
                <a:solidFill>
                  <a:schemeClr val="accent1"/>
                </a:solidFill>
              </a:rPr>
              <a:t> </a:t>
            </a:r>
            <a:r>
              <a:rPr lang="en-GB" dirty="0" err="1">
                <a:solidFill>
                  <a:schemeClr val="accent1"/>
                </a:solidFill>
              </a:rPr>
              <a:t>Dasg</a:t>
            </a:r>
            <a:br>
              <a:rPr lang="en-GB" dirty="0">
                <a:solidFill>
                  <a:schemeClr val="accent1"/>
                </a:solidFill>
              </a:rPr>
            </a:br>
            <a:r>
              <a:rPr lang="en-GB" dirty="0"/>
              <a:t>Analysing the Task</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cy-GB" altLang="en-US" sz="2800" dirty="0">
                <a:latin typeface="Arial" panose="020B0604020202020204" pitchFamily="34" charset="0"/>
                <a:cs typeface="Arial" panose="020B0604020202020204" pitchFamily="34" charset="0"/>
              </a:rPr>
              <a:t>Lleoli’r </a:t>
            </a:r>
            <a:r>
              <a:rPr lang="cy-GB" altLang="en-US" sz="2800" b="1" dirty="0">
                <a:solidFill>
                  <a:srgbClr val="FF0000"/>
                </a:solidFill>
                <a:latin typeface="Arial" panose="020B0604020202020204" pitchFamily="34" charset="0"/>
                <a:cs typeface="Arial" panose="020B0604020202020204" pitchFamily="34" charset="0"/>
              </a:rPr>
              <a:t>Pwnc</a:t>
            </a:r>
            <a:r>
              <a:rPr lang="cy-GB" altLang="en-US" sz="2800" b="1" dirty="0">
                <a:latin typeface="Arial" panose="020B0604020202020204" pitchFamily="34" charset="0"/>
                <a:cs typeface="Arial" panose="020B0604020202020204" pitchFamily="34" charset="0"/>
              </a:rPr>
              <a:t> </a:t>
            </a:r>
            <a:r>
              <a:rPr lang="cy-GB" altLang="en-US" sz="2800" dirty="0">
                <a:latin typeface="Arial" panose="020B0604020202020204" pitchFamily="34" charset="0"/>
                <a:cs typeface="Arial" panose="020B0604020202020204" pitchFamily="34" charset="0"/>
              </a:rPr>
              <a:t>a wedyn y </a:t>
            </a:r>
            <a:r>
              <a:rPr lang="cy-GB" altLang="en-US" sz="2800" b="1" dirty="0">
                <a:solidFill>
                  <a:srgbClr val="00FF00"/>
                </a:solidFill>
                <a:latin typeface="Arial" panose="020B0604020202020204" pitchFamily="34" charset="0"/>
                <a:cs typeface="Arial" panose="020B0604020202020204" pitchFamily="34" charset="0"/>
              </a:rPr>
              <a:t>Pwrpas</a:t>
            </a:r>
            <a:r>
              <a:rPr lang="cy-GB" altLang="en-US" sz="2800" b="1" i="1" dirty="0">
                <a:solidFill>
                  <a:srgbClr val="00FF00"/>
                </a:solidFill>
                <a:latin typeface="Arial" panose="020B0604020202020204" pitchFamily="34" charset="0"/>
                <a:cs typeface="Arial" panose="020B0604020202020204" pitchFamily="34" charset="0"/>
              </a:rPr>
              <a:t> </a:t>
            </a:r>
          </a:p>
          <a:p>
            <a:r>
              <a:rPr lang="cy-GB" altLang="en-US" sz="2800" b="1" dirty="0">
                <a:solidFill>
                  <a:srgbClr val="FF0000"/>
                </a:solidFill>
                <a:latin typeface="Arial" panose="020B0604020202020204" pitchFamily="34" charset="0"/>
                <a:cs typeface="Arial" panose="020B0604020202020204" pitchFamily="34" charset="0"/>
              </a:rPr>
              <a:t>Pwnc</a:t>
            </a:r>
            <a:r>
              <a:rPr lang="cy-GB" altLang="en-US" sz="2800" dirty="0">
                <a:solidFill>
                  <a:srgbClr val="FF0000"/>
                </a:solidFill>
                <a:latin typeface="Arial" panose="020B0604020202020204" pitchFamily="34" charset="0"/>
                <a:cs typeface="Arial" panose="020B0604020202020204" pitchFamily="34" charset="0"/>
              </a:rPr>
              <a:t> </a:t>
            </a:r>
            <a:r>
              <a:rPr lang="cy-GB" altLang="en-US" sz="2800" dirty="0">
                <a:latin typeface="Arial" panose="020B0604020202020204" pitchFamily="34" charset="0"/>
                <a:cs typeface="Arial" panose="020B0604020202020204" pitchFamily="34" charset="0"/>
              </a:rPr>
              <a:t>– am beth mae’r cwestiwn yn sôn</a:t>
            </a:r>
          </a:p>
          <a:p>
            <a:r>
              <a:rPr lang="cy-GB" altLang="en-US" sz="2800" b="1" dirty="0">
                <a:solidFill>
                  <a:srgbClr val="00FF00"/>
                </a:solidFill>
                <a:latin typeface="Arial" panose="020B0604020202020204" pitchFamily="34" charset="0"/>
                <a:cs typeface="Arial" panose="020B0604020202020204" pitchFamily="34" charset="0"/>
              </a:rPr>
              <a:t>P</a:t>
            </a:r>
            <a:r>
              <a:rPr lang="cy-GB" altLang="en-US" sz="2800" b="1" i="1" dirty="0">
                <a:solidFill>
                  <a:srgbClr val="00FF00"/>
                </a:solidFill>
                <a:latin typeface="Arial" panose="020B0604020202020204" pitchFamily="34" charset="0"/>
                <a:cs typeface="Arial" panose="020B0604020202020204" pitchFamily="34" charset="0"/>
              </a:rPr>
              <a:t>wrpas</a:t>
            </a:r>
            <a:r>
              <a:rPr lang="cy-GB" altLang="en-US" sz="2800" dirty="0">
                <a:latin typeface="Arial" panose="020B0604020202020204" pitchFamily="34" charset="0"/>
                <a:cs typeface="Arial" panose="020B0604020202020204" pitchFamily="34" charset="0"/>
              </a:rPr>
              <a:t> – y wybodaeth mae angen i chi roi am y pwnc</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altLang="en-US" sz="2800" i="1" dirty="0">
                <a:latin typeface="Arial" panose="020B0604020202020204" pitchFamily="34" charset="0"/>
                <a:cs typeface="Arial" panose="020B0604020202020204" pitchFamily="34" charset="0"/>
              </a:rPr>
              <a:t>Locate the </a:t>
            </a:r>
            <a:r>
              <a:rPr lang="en-GB" altLang="en-US" sz="2800" b="1" i="1" dirty="0">
                <a:solidFill>
                  <a:srgbClr val="FF0000"/>
                </a:solidFill>
                <a:latin typeface="Arial" panose="020B0604020202020204" pitchFamily="34" charset="0"/>
                <a:cs typeface="Arial" panose="020B0604020202020204" pitchFamily="34" charset="0"/>
              </a:rPr>
              <a:t>Topic</a:t>
            </a:r>
            <a:r>
              <a:rPr lang="en-GB" altLang="en-US" sz="2800" b="1" i="1" dirty="0">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and then the </a:t>
            </a:r>
            <a:r>
              <a:rPr lang="en-GB" altLang="en-US" sz="2800" b="1" i="1" dirty="0">
                <a:solidFill>
                  <a:srgbClr val="00FF00"/>
                </a:solidFill>
                <a:latin typeface="Arial" panose="020B0604020202020204" pitchFamily="34" charset="0"/>
                <a:cs typeface="Arial" panose="020B0604020202020204" pitchFamily="34" charset="0"/>
              </a:rPr>
              <a:t>Purpose</a:t>
            </a:r>
            <a:r>
              <a:rPr lang="en-GB" altLang="en-US" sz="2800" b="1" i="1" dirty="0">
                <a:latin typeface="Arial" panose="020B0604020202020204" pitchFamily="34" charset="0"/>
                <a:cs typeface="Arial" panose="020B0604020202020204" pitchFamily="34" charset="0"/>
              </a:rPr>
              <a:t> </a:t>
            </a:r>
          </a:p>
          <a:p>
            <a:r>
              <a:rPr lang="en-GB" altLang="en-US" sz="2800" b="1" i="1" dirty="0">
                <a:solidFill>
                  <a:srgbClr val="FF0000"/>
                </a:solidFill>
                <a:latin typeface="Arial" panose="020B0604020202020204" pitchFamily="34" charset="0"/>
                <a:cs typeface="Arial" panose="020B0604020202020204" pitchFamily="34" charset="0"/>
              </a:rPr>
              <a:t>Topic</a:t>
            </a:r>
            <a:r>
              <a:rPr lang="en-GB" altLang="en-US" sz="2800" i="1" dirty="0">
                <a:latin typeface="Arial" panose="020B0604020202020204" pitchFamily="34" charset="0"/>
                <a:cs typeface="Arial" panose="020B0604020202020204" pitchFamily="34" charset="0"/>
              </a:rPr>
              <a:t> - what the question is about</a:t>
            </a:r>
          </a:p>
          <a:p>
            <a:r>
              <a:rPr lang="en-GB" altLang="en-US" sz="2800" b="1" i="1" dirty="0">
                <a:solidFill>
                  <a:srgbClr val="00FF00"/>
                </a:solidFill>
                <a:latin typeface="Arial" panose="020B0604020202020204" pitchFamily="34" charset="0"/>
                <a:cs typeface="Arial" panose="020B0604020202020204" pitchFamily="34" charset="0"/>
              </a:rPr>
              <a:t>Purpose</a:t>
            </a:r>
            <a:r>
              <a:rPr lang="en-GB" altLang="en-US" sz="2800" i="1" dirty="0">
                <a:latin typeface="Arial" panose="020B0604020202020204" pitchFamily="34" charset="0"/>
                <a:cs typeface="Arial" panose="020B0604020202020204" pitchFamily="34" charset="0"/>
              </a:rPr>
              <a:t> - the information you need to give about the topic</a:t>
            </a:r>
          </a:p>
          <a:p>
            <a:endParaRPr lang="en-GB" dirty="0"/>
          </a:p>
        </p:txBody>
      </p:sp>
    </p:spTree>
    <p:extLst>
      <p:ext uri="{BB962C8B-B14F-4D97-AF65-F5344CB8AC3E}">
        <p14:creationId xmlns:p14="http://schemas.microsoft.com/office/powerpoint/2010/main" val="2514126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pPr marL="566928" indent="-457200">
              <a:buFont typeface="Courier New" panose="02070309020205020404" pitchFamily="49" charset="0"/>
              <a:buChar char="o"/>
              <a:defRPr/>
            </a:pPr>
            <a:r>
              <a:rPr lang="cy-GB" sz="2800" dirty="0">
                <a:latin typeface="Arial" panose="020B0604020202020204" pitchFamily="34" charset="0"/>
                <a:cs typeface="Arial" panose="020B0604020202020204" pitchFamily="34" charset="0"/>
              </a:rPr>
              <a:t>Ar ôl adnabod y pwnc, y cam nesaf yw adnabod y pwrpas.</a:t>
            </a:r>
          </a:p>
          <a:p>
            <a:pPr marL="566928" indent="-457200">
              <a:buFont typeface="Courier New" panose="02070309020205020404" pitchFamily="49" charset="0"/>
              <a:buChar char="o"/>
              <a:defRPr/>
            </a:pPr>
            <a:endParaRPr lang="cy-GB" sz="2800" dirty="0">
              <a:latin typeface="Arial" panose="020B0604020202020204" pitchFamily="34" charset="0"/>
              <a:cs typeface="Arial" panose="020B0604020202020204" pitchFamily="34" charset="0"/>
            </a:endParaRPr>
          </a:p>
          <a:p>
            <a:pPr marL="566928" indent="-457200">
              <a:buFont typeface="Courier New" panose="02070309020205020404" pitchFamily="49" charset="0"/>
              <a:buChar char="o"/>
              <a:defRPr/>
            </a:pPr>
            <a:r>
              <a:rPr lang="cy-GB" sz="2800" dirty="0">
                <a:latin typeface="Arial" panose="020B0604020202020204" pitchFamily="34" charset="0"/>
                <a:cs typeface="Arial" panose="020B0604020202020204" pitchFamily="34" charset="0"/>
              </a:rPr>
              <a:t>Gallwch wneud hyn drwy ofyn y cwestiwn canlynol:</a:t>
            </a:r>
          </a:p>
          <a:p>
            <a:pPr marL="818388" lvl="1" indent="-342900">
              <a:buFont typeface="Courier New" panose="02070309020205020404" pitchFamily="49" charset="0"/>
              <a:buChar char="o"/>
              <a:defRPr/>
            </a:pPr>
            <a:r>
              <a:rPr lang="cy-GB" sz="2500" dirty="0">
                <a:latin typeface="Arial" panose="020B0604020202020204" pitchFamily="34" charset="0"/>
                <a:cs typeface="Arial" panose="020B0604020202020204" pitchFamily="34" charset="0"/>
              </a:rPr>
              <a:t>Beth mae’r cwestiwn hwn yn gofyn imi ei wneud?</a:t>
            </a:r>
          </a:p>
          <a:p>
            <a:pPr>
              <a:buFont typeface="Courier New" panose="02070309020205020404" pitchFamily="49" charset="0"/>
              <a:buChar char="o"/>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pPr marL="566928" indent="-457200">
              <a:buFont typeface="Courier New" panose="02070309020205020404" pitchFamily="49" charset="0"/>
              <a:buChar char="o"/>
              <a:defRPr/>
            </a:pPr>
            <a:r>
              <a:rPr lang="en-GB" sz="2800" i="1" dirty="0">
                <a:latin typeface="Arial" panose="020B0604020202020204" pitchFamily="34" charset="0"/>
                <a:cs typeface="Arial" panose="020B0604020202020204" pitchFamily="34" charset="0"/>
              </a:rPr>
              <a:t>After identifying the topic the next stage is to identify the purpose.</a:t>
            </a:r>
          </a:p>
          <a:p>
            <a:pPr marL="365760" indent="-256032">
              <a:buFont typeface="Wingdings 3"/>
              <a:buChar char=""/>
              <a:defRPr/>
            </a:pPr>
            <a:endParaRPr lang="en-GB" sz="2800" i="1" dirty="0">
              <a:latin typeface="Arial" panose="020B0604020202020204" pitchFamily="34" charset="0"/>
              <a:cs typeface="Arial" panose="020B0604020202020204" pitchFamily="34" charset="0"/>
            </a:endParaRPr>
          </a:p>
          <a:p>
            <a:pPr marL="566928" indent="-457200">
              <a:buFont typeface="Courier New" panose="02070309020205020404" pitchFamily="49" charset="0"/>
              <a:buChar char="o"/>
              <a:defRPr/>
            </a:pPr>
            <a:r>
              <a:rPr lang="en-GB" sz="2800" i="1" dirty="0">
                <a:latin typeface="Arial" panose="020B0604020202020204" pitchFamily="34" charset="0"/>
                <a:cs typeface="Arial" panose="020B0604020202020204" pitchFamily="34" charset="0"/>
              </a:rPr>
              <a:t>You can do this by asking the following question:</a:t>
            </a:r>
          </a:p>
          <a:p>
            <a:pPr marL="818388" lvl="1" indent="-342900">
              <a:buFont typeface="Courier New" panose="02070309020205020404" pitchFamily="49" charset="0"/>
              <a:buChar char="o"/>
              <a:defRPr/>
            </a:pPr>
            <a:r>
              <a:rPr lang="en-GB" sz="2500" i="1" dirty="0">
                <a:latin typeface="Arial" panose="020B0604020202020204" pitchFamily="34" charset="0"/>
                <a:cs typeface="Arial" panose="020B0604020202020204" pitchFamily="34" charset="0"/>
              </a:rPr>
              <a:t>What does this question require me to do?</a:t>
            </a:r>
          </a:p>
          <a:p>
            <a:endParaRPr lang="en-GB" dirty="0"/>
          </a:p>
        </p:txBody>
      </p:sp>
      <p:pic>
        <p:nvPicPr>
          <p:cNvPr id="5122" name="Picture 2" descr="C:\Users\TERRY\AppData\Local\Microsoft\Windows\INetCache\IE\IQSXOLVE\Questionmar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74330" y="122703"/>
            <a:ext cx="1584176" cy="1354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733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anchor="b">
            <a:normAutofit fontScale="90000"/>
          </a:bodyPr>
          <a:lstStyle/>
          <a:p>
            <a:pPr algn="ctr"/>
            <a:r>
              <a:rPr lang="en-GB" sz="3100" err="1">
                <a:solidFill>
                  <a:schemeClr val="accent1"/>
                </a:solidFill>
              </a:rPr>
              <a:t>Enghraifft</a:t>
            </a:r>
            <a:r>
              <a:rPr lang="en-GB" sz="3100" dirty="0">
                <a:solidFill>
                  <a:schemeClr val="accent1"/>
                </a:solidFill>
              </a:rPr>
              <a:t> o </a:t>
            </a:r>
            <a:r>
              <a:rPr lang="en-GB" sz="3100" err="1">
                <a:solidFill>
                  <a:schemeClr val="accent1"/>
                </a:solidFill>
              </a:rPr>
              <a:t>gwestiynau</a:t>
            </a:r>
            <a:r>
              <a:rPr lang="en-GB" sz="3100" dirty="0">
                <a:solidFill>
                  <a:schemeClr val="accent1"/>
                </a:solidFill>
              </a:rPr>
              <a:t> Semester 1</a:t>
            </a:r>
            <a:br>
              <a:rPr lang="en-GB" sz="3600" dirty="0">
                <a:solidFill>
                  <a:schemeClr val="accent1"/>
                </a:solidFill>
              </a:rPr>
            </a:br>
            <a:r>
              <a:rPr lang="en-GB" sz="3600" dirty="0">
                <a:solidFill>
                  <a:srgbClr val="5B6973"/>
                </a:solidFill>
              </a:rPr>
              <a:t>Example of Semester 1 questions</a:t>
            </a:r>
            <a:endParaRPr lang="cy-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buNone/>
            </a:pPr>
            <a:r>
              <a:rPr lang="en-GB" sz="2800" dirty="0" err="1"/>
              <a:t>Amlinellwch</a:t>
            </a:r>
            <a:r>
              <a:rPr lang="en-GB" sz="2800" dirty="0"/>
              <a:t> </a:t>
            </a:r>
            <a:r>
              <a:rPr lang="en-GB" sz="2800" dirty="0" err="1"/>
              <a:t>ddatblygiad</a:t>
            </a:r>
            <a:r>
              <a:rPr lang="en-GB" sz="2800" dirty="0"/>
              <a:t> </a:t>
            </a:r>
            <a:r>
              <a:rPr lang="en-GB" sz="2800" dirty="0" err="1"/>
              <a:t>addysg</a:t>
            </a:r>
            <a:r>
              <a:rPr lang="en-GB" sz="2800" dirty="0"/>
              <a:t> </a:t>
            </a:r>
            <a:r>
              <a:rPr lang="en-GB" sz="2800" dirty="0" err="1"/>
              <a:t>yng</a:t>
            </a:r>
            <a:r>
              <a:rPr lang="en-GB" sz="2800" dirty="0"/>
              <a:t> </a:t>
            </a:r>
            <a:r>
              <a:rPr lang="en-GB" sz="2800" dirty="0" err="1"/>
              <a:t>Nghymru</a:t>
            </a:r>
            <a:r>
              <a:rPr lang="en-GB" sz="2800" dirty="0"/>
              <a:t> </a:t>
            </a:r>
            <a:r>
              <a:rPr lang="en-GB" sz="2800" dirty="0" err="1"/>
              <a:t>ers</a:t>
            </a:r>
            <a:r>
              <a:rPr lang="en-GB" sz="2800" dirty="0"/>
              <a:t> 1840. </a:t>
            </a:r>
            <a:r>
              <a:rPr lang="en-GB" sz="2800" dirty="0" err="1"/>
              <a:t>Dewiswch</a:t>
            </a:r>
            <a:r>
              <a:rPr lang="en-GB" sz="2800" dirty="0"/>
              <a:t> un </a:t>
            </a:r>
            <a:r>
              <a:rPr lang="en-GB" sz="2800" dirty="0" err="1"/>
              <a:t>polisi</a:t>
            </a:r>
            <a:r>
              <a:rPr lang="en-GB" sz="2800" dirty="0"/>
              <a:t> </a:t>
            </a:r>
            <a:r>
              <a:rPr lang="en-GB" sz="2800" dirty="0" err="1"/>
              <a:t>neu</a:t>
            </a:r>
            <a:r>
              <a:rPr lang="en-GB" sz="2800" dirty="0"/>
              <a:t> </a:t>
            </a:r>
            <a:r>
              <a:rPr lang="en-GB" sz="2800" dirty="0" err="1"/>
              <a:t>newid</a:t>
            </a:r>
            <a:r>
              <a:rPr lang="en-GB" sz="2800" dirty="0"/>
              <a:t> a </a:t>
            </a:r>
            <a:r>
              <a:rPr lang="en-GB" sz="2800" dirty="0" err="1"/>
              <a:t>thrafodwch</a:t>
            </a:r>
            <a:r>
              <a:rPr lang="en-GB" sz="2800" dirty="0"/>
              <a:t> </a:t>
            </a:r>
            <a:r>
              <a:rPr lang="en-GB" sz="2800" dirty="0" err="1"/>
              <a:t>ei</a:t>
            </a:r>
            <a:r>
              <a:rPr lang="en-GB" sz="2800" dirty="0"/>
              <a:t> </a:t>
            </a:r>
            <a:r>
              <a:rPr lang="en-GB" sz="2800" dirty="0" err="1"/>
              <a:t>effaith</a:t>
            </a:r>
            <a:r>
              <a:rPr lang="en-GB" sz="2800" dirty="0"/>
              <a:t> </a:t>
            </a:r>
            <a:r>
              <a:rPr lang="en-GB" sz="2800" dirty="0" err="1"/>
              <a:t>ar</a:t>
            </a:r>
            <a:r>
              <a:rPr lang="en-GB" sz="2800" dirty="0"/>
              <a:t> </a:t>
            </a:r>
            <a:r>
              <a:rPr lang="en-GB" sz="2800" dirty="0" err="1"/>
              <a:t>gymdeithas</a:t>
            </a:r>
            <a:r>
              <a:rPr lang="en-GB" sz="2800" dirty="0"/>
              <a:t> ac </a:t>
            </a:r>
            <a:r>
              <a:rPr lang="en-GB" sz="2800" dirty="0" err="1"/>
              <a:t>addysg</a:t>
            </a:r>
            <a:r>
              <a:rPr lang="en-GB" sz="2800" dirty="0"/>
              <a:t> </a:t>
            </a:r>
            <a:r>
              <a:rPr lang="en-GB" sz="2800" dirty="0" err="1"/>
              <a:t>yng</a:t>
            </a:r>
            <a:r>
              <a:rPr lang="en-GB" sz="2800" dirty="0"/>
              <a:t> </a:t>
            </a:r>
            <a:r>
              <a:rPr lang="en-GB" sz="2800" dirty="0" err="1"/>
              <a:t>Nghymru</a:t>
            </a:r>
            <a:r>
              <a:rPr lang="en-GB" sz="2800" dirty="0"/>
              <a:t>.</a:t>
            </a:r>
          </a:p>
          <a:p>
            <a:endParaRPr lang="cy-GB" sz="2800" dirty="0"/>
          </a:p>
          <a:p>
            <a:pPr marL="0" marR="0">
              <a:spcBef>
                <a:spcPts val="0"/>
              </a:spcBef>
              <a:spcAft>
                <a:spcPts val="0"/>
              </a:spcAft>
            </a:pPr>
            <a:r>
              <a:rPr lang="en-GB" sz="2800" b="1" dirty="0" err="1">
                <a:solidFill>
                  <a:srgbClr val="FF0000"/>
                </a:solidFill>
                <a:latin typeface="Arial" panose="020B0604020202020204" pitchFamily="34" charset="0"/>
                <a:cs typeface="Arial" panose="020B0604020202020204" pitchFamily="34" charset="0"/>
              </a:rPr>
              <a:t>Pwnc</a:t>
            </a:r>
            <a:r>
              <a:rPr lang="en-GB" sz="2800" b="1" dirty="0">
                <a:solidFill>
                  <a:srgbClr val="FF0000"/>
                </a:solidFill>
                <a:latin typeface="Arial" panose="020B0604020202020204" pitchFamily="34" charset="0"/>
                <a:cs typeface="Arial" panose="020B0604020202020204" pitchFamily="34" charset="0"/>
              </a:rPr>
              <a:t>?</a:t>
            </a:r>
          </a:p>
          <a:p>
            <a:r>
              <a:rPr lang="en-GB" sz="2800" b="1" dirty="0" err="1">
                <a:solidFill>
                  <a:srgbClr val="00FF00"/>
                </a:solidFill>
                <a:latin typeface="Arial" panose="020B0604020202020204" pitchFamily="34" charset="0"/>
                <a:cs typeface="Arial" panose="020B0604020202020204" pitchFamily="34" charset="0"/>
              </a:rPr>
              <a:t>Pwrpas</a:t>
            </a:r>
            <a:r>
              <a:rPr lang="en-GB" sz="2800" b="1" dirty="0">
                <a:solidFill>
                  <a:srgbClr val="00FF00"/>
                </a:solidFill>
                <a:latin typeface="Arial" panose="020B0604020202020204" pitchFamily="34" charset="0"/>
                <a:cs typeface="Arial" panose="020B0604020202020204" pitchFamily="34" charset="0"/>
              </a:rPr>
              <a:t>?</a:t>
            </a:r>
            <a:endParaRPr lang="cy-GB" sz="2800" b="1" dirty="0">
              <a:solidFill>
                <a:srgbClr val="00FF00"/>
              </a:solidFill>
              <a:latin typeface="Arial" panose="020B0604020202020204" pitchFamily="34" charset="0"/>
              <a:cs typeface="Arial" panose="020B0604020202020204" pitchFamily="34" charset="0"/>
            </a:endParaRPr>
          </a:p>
          <a:p>
            <a:endParaRPr lang="cy-GB" sz="2800" dirty="0"/>
          </a:p>
          <a:p>
            <a:pPr marL="0" marR="0">
              <a:spcBef>
                <a:spcPts val="0"/>
              </a:spcBef>
              <a:spcAft>
                <a:spcPts val="0"/>
              </a:spcAft>
            </a:pPr>
            <a:endParaRPr lang="cy-GB" sz="2800" dirty="0">
              <a:solidFill>
                <a:srgbClr val="000000"/>
              </a:solidFill>
              <a:latin typeface="Times New Roman"/>
              <a:ea typeface="Times New Roman"/>
            </a:endParaRPr>
          </a:p>
          <a:p>
            <a:endParaRPr lang="cy-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GB" sz="2800" dirty="0"/>
              <a:t>Outline the development of education in Wales since 1840. Choose a key policy or reform and discuss its impact on Welsh society and education.</a:t>
            </a:r>
          </a:p>
          <a:p>
            <a:r>
              <a:rPr lang="en-GB" sz="2800" b="1" dirty="0">
                <a:solidFill>
                  <a:srgbClr val="FF0000"/>
                </a:solidFill>
                <a:latin typeface="Arial" panose="020B0604020202020204" pitchFamily="34" charset="0"/>
                <a:cs typeface="Arial" panose="020B0604020202020204" pitchFamily="34" charset="0"/>
              </a:rPr>
              <a:t>Topic?</a:t>
            </a:r>
          </a:p>
          <a:p>
            <a:r>
              <a:rPr lang="en-GB" sz="2800" b="1" dirty="0">
                <a:solidFill>
                  <a:srgbClr val="00FF00"/>
                </a:solidFill>
                <a:latin typeface="Arial" panose="020B0604020202020204" pitchFamily="34" charset="0"/>
                <a:cs typeface="Arial" panose="020B0604020202020204" pitchFamily="34" charset="0"/>
              </a:rPr>
              <a:t>Purpose?</a:t>
            </a:r>
            <a:endParaRPr lang="cy-GB" sz="2800" b="1" dirty="0">
              <a:solidFill>
                <a:srgbClr val="00FF00"/>
              </a:solidFill>
              <a:latin typeface="Arial" panose="020B0604020202020204" pitchFamily="34" charset="0"/>
              <a:cs typeface="Arial" panose="020B0604020202020204" pitchFamily="34" charset="0"/>
            </a:endParaRPr>
          </a:p>
          <a:p>
            <a:pPr marL="0" marR="0" algn="just" fontAlgn="base" hangingPunct="0">
              <a:spcBef>
                <a:spcPts val="0"/>
              </a:spcBef>
              <a:spcAft>
                <a:spcPts val="0"/>
              </a:spcAft>
            </a:pPr>
            <a:endParaRPr lang="cy-GB" sz="2800" dirty="0">
              <a:latin typeface="Tahoma"/>
              <a:ea typeface="Times New Roman"/>
              <a:cs typeface="Times New Roman"/>
            </a:endParaRPr>
          </a:p>
          <a:p>
            <a:endParaRPr lang="cy-GB" dirty="0"/>
          </a:p>
        </p:txBody>
      </p:sp>
    </p:spTree>
    <p:extLst>
      <p:ext uri="{BB962C8B-B14F-4D97-AF65-F5344CB8AC3E}">
        <p14:creationId xmlns:p14="http://schemas.microsoft.com/office/powerpoint/2010/main" val="15777989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Cyfarwyddiadau</a:t>
            </a:r>
            <a:r>
              <a:rPr lang="en-GB" dirty="0"/>
              <a:t> </a:t>
            </a:r>
            <a:br>
              <a:rPr lang="en-GB" dirty="0"/>
            </a:br>
            <a:r>
              <a:rPr lang="en-GB" dirty="0"/>
              <a:t> Instructions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pPr>
              <a:lnSpc>
                <a:spcPct val="90000"/>
              </a:lnSpc>
            </a:pPr>
            <a:r>
              <a:rPr lang="cy-GB" altLang="en-US" dirty="0">
                <a:latin typeface="Arial" panose="020B0604020202020204" pitchFamily="34" charset="0"/>
                <a:cs typeface="Arial" panose="020B0604020202020204" pitchFamily="34" charset="0"/>
              </a:rPr>
              <a:t>Disgrifiwch</a:t>
            </a:r>
          </a:p>
          <a:p>
            <a:pPr>
              <a:lnSpc>
                <a:spcPct val="90000"/>
              </a:lnSpc>
            </a:pPr>
            <a:r>
              <a:rPr lang="cy-GB" altLang="en-US" dirty="0">
                <a:latin typeface="Arial" panose="020B0604020202020204" pitchFamily="34" charset="0"/>
                <a:cs typeface="Arial" panose="020B0604020202020204" pitchFamily="34" charset="0"/>
              </a:rPr>
              <a:t>Trafodwch</a:t>
            </a:r>
          </a:p>
          <a:p>
            <a:pPr>
              <a:lnSpc>
                <a:spcPct val="90000"/>
              </a:lnSpc>
            </a:pPr>
            <a:r>
              <a:rPr lang="cy-GB" altLang="en-US" dirty="0">
                <a:latin typeface="Arial" panose="020B0604020202020204" pitchFamily="34" charset="0"/>
                <a:cs typeface="Arial" panose="020B0604020202020204" pitchFamily="34" charset="0"/>
              </a:rPr>
              <a:t>Gwerthuswch</a:t>
            </a:r>
          </a:p>
          <a:p>
            <a:pPr>
              <a:lnSpc>
                <a:spcPct val="90000"/>
              </a:lnSpc>
            </a:pPr>
            <a:r>
              <a:rPr lang="cy-GB" altLang="en-US" dirty="0">
                <a:latin typeface="Arial" panose="020B0604020202020204" pitchFamily="34" charset="0"/>
                <a:cs typeface="Arial" panose="020B0604020202020204" pitchFamily="34" charset="0"/>
              </a:rPr>
              <a:t>Dadansoddwch</a:t>
            </a:r>
          </a:p>
          <a:p>
            <a:pPr>
              <a:lnSpc>
                <a:spcPct val="90000"/>
              </a:lnSpc>
            </a:pPr>
            <a:r>
              <a:rPr lang="cy-GB" altLang="en-US" dirty="0">
                <a:latin typeface="Arial" panose="020B0604020202020204" pitchFamily="34" charset="0"/>
                <a:cs typeface="Arial" panose="020B0604020202020204" pitchFamily="34" charset="0"/>
              </a:rPr>
              <a:t>Ystyriwch</a:t>
            </a:r>
          </a:p>
          <a:p>
            <a:pPr>
              <a:lnSpc>
                <a:spcPct val="90000"/>
              </a:lnSpc>
            </a:pPr>
            <a:r>
              <a:rPr lang="cy-GB" altLang="en-US" dirty="0">
                <a:latin typeface="Arial" panose="020B0604020202020204" pitchFamily="34" charset="0"/>
                <a:cs typeface="Arial" panose="020B0604020202020204" pitchFamily="34" charset="0"/>
              </a:rPr>
              <a:t>Gwnewch argymhellion</a:t>
            </a:r>
          </a:p>
          <a:p>
            <a:pPr>
              <a:lnSpc>
                <a:spcPct val="90000"/>
              </a:lnSpc>
            </a:pPr>
            <a:r>
              <a:rPr lang="cy-GB" altLang="en-US" dirty="0">
                <a:latin typeface="Arial" panose="020B0604020202020204" pitchFamily="34" charset="0"/>
                <a:cs typeface="Arial" panose="020B0604020202020204" pitchFamily="34" charset="0"/>
              </a:rPr>
              <a:t>Esboniwch</a:t>
            </a:r>
          </a:p>
          <a:p>
            <a:pPr>
              <a:lnSpc>
                <a:spcPct val="90000"/>
              </a:lnSpc>
            </a:pPr>
            <a:r>
              <a:rPr lang="cy-GB" altLang="en-US" dirty="0">
                <a:latin typeface="Arial" panose="020B0604020202020204" pitchFamily="34" charset="0"/>
                <a:cs typeface="Arial" panose="020B0604020202020204" pitchFamily="34" charset="0"/>
              </a:rPr>
              <a:t>Ysgrifennwch adroddiad</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a:lnSpc>
                <a:spcPct val="90000"/>
              </a:lnSpc>
            </a:pPr>
            <a:r>
              <a:rPr lang="en-GB" altLang="en-US" i="1" dirty="0">
                <a:latin typeface="Arial" panose="020B0604020202020204" pitchFamily="34" charset="0"/>
                <a:cs typeface="Arial" panose="020B0604020202020204" pitchFamily="34" charset="0"/>
              </a:rPr>
              <a:t>Describe</a:t>
            </a:r>
          </a:p>
          <a:p>
            <a:pPr>
              <a:lnSpc>
                <a:spcPct val="90000"/>
              </a:lnSpc>
            </a:pPr>
            <a:r>
              <a:rPr lang="en-GB" altLang="en-US" i="1" dirty="0">
                <a:latin typeface="Arial" panose="020B0604020202020204" pitchFamily="34" charset="0"/>
                <a:cs typeface="Arial" panose="020B0604020202020204" pitchFamily="34" charset="0"/>
              </a:rPr>
              <a:t>Discuss</a:t>
            </a:r>
          </a:p>
          <a:p>
            <a:pPr>
              <a:lnSpc>
                <a:spcPct val="90000"/>
              </a:lnSpc>
            </a:pPr>
            <a:r>
              <a:rPr lang="en-GB" altLang="en-US" i="1" dirty="0">
                <a:latin typeface="Arial" panose="020B0604020202020204" pitchFamily="34" charset="0"/>
                <a:cs typeface="Arial" panose="020B0604020202020204" pitchFamily="34" charset="0"/>
              </a:rPr>
              <a:t>Evaluate</a:t>
            </a:r>
          </a:p>
          <a:p>
            <a:pPr>
              <a:lnSpc>
                <a:spcPct val="90000"/>
              </a:lnSpc>
            </a:pPr>
            <a:r>
              <a:rPr lang="en-GB" altLang="en-US" i="1" dirty="0">
                <a:latin typeface="Arial" panose="020B0604020202020204" pitchFamily="34" charset="0"/>
                <a:cs typeface="Arial" panose="020B0604020202020204" pitchFamily="34" charset="0"/>
              </a:rPr>
              <a:t>Analyse</a:t>
            </a:r>
          </a:p>
          <a:p>
            <a:pPr>
              <a:lnSpc>
                <a:spcPct val="90000"/>
              </a:lnSpc>
            </a:pPr>
            <a:r>
              <a:rPr lang="en-GB" altLang="en-US" i="1" dirty="0">
                <a:latin typeface="Arial" panose="020B0604020202020204" pitchFamily="34" charset="0"/>
                <a:cs typeface="Arial" panose="020B0604020202020204" pitchFamily="34" charset="0"/>
              </a:rPr>
              <a:t>Consider</a:t>
            </a:r>
          </a:p>
          <a:p>
            <a:pPr>
              <a:lnSpc>
                <a:spcPct val="90000"/>
              </a:lnSpc>
            </a:pPr>
            <a:r>
              <a:rPr lang="en-GB" altLang="en-US" i="1" dirty="0">
                <a:latin typeface="Arial" panose="020B0604020202020204" pitchFamily="34" charset="0"/>
                <a:cs typeface="Arial" panose="020B0604020202020204" pitchFamily="34" charset="0"/>
              </a:rPr>
              <a:t>Make recommendations</a:t>
            </a:r>
          </a:p>
          <a:p>
            <a:pPr>
              <a:lnSpc>
                <a:spcPct val="90000"/>
              </a:lnSpc>
            </a:pPr>
            <a:r>
              <a:rPr lang="en-GB" altLang="en-US" i="1" dirty="0">
                <a:latin typeface="Arial" panose="020B0604020202020204" pitchFamily="34" charset="0"/>
                <a:cs typeface="Arial" panose="020B0604020202020204" pitchFamily="34" charset="0"/>
              </a:rPr>
              <a:t>Explain</a:t>
            </a:r>
          </a:p>
          <a:p>
            <a:pPr>
              <a:lnSpc>
                <a:spcPct val="90000"/>
              </a:lnSpc>
            </a:pPr>
            <a:r>
              <a:rPr lang="en-GB" altLang="en-US" i="1" dirty="0">
                <a:latin typeface="Arial" panose="020B0604020202020204" pitchFamily="34" charset="0"/>
                <a:cs typeface="Arial" panose="020B0604020202020204" pitchFamily="34" charset="0"/>
              </a:rPr>
              <a:t>Write a report</a:t>
            </a:r>
          </a:p>
          <a:p>
            <a:endParaRPr lang="en-GB" dirty="0"/>
          </a:p>
        </p:txBody>
      </p:sp>
    </p:spTree>
    <p:extLst>
      <p:ext uri="{BB962C8B-B14F-4D97-AF65-F5344CB8AC3E}">
        <p14:creationId xmlns:p14="http://schemas.microsoft.com/office/powerpoint/2010/main" val="37171074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67544" y="2132856"/>
            <a:ext cx="3657600" cy="4572000"/>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365760" indent="-256032">
              <a:buFont typeface="Wingdings 3"/>
              <a:buChar char=""/>
              <a:defRPr/>
            </a:pPr>
            <a:r>
              <a:rPr lang="cy-GB" sz="2000" dirty="0">
                <a:latin typeface="Arial" panose="020B0604020202020204" pitchFamily="34" charset="0"/>
                <a:cs typeface="Arial" panose="020B0604020202020204" pitchFamily="34" charset="0"/>
              </a:rPr>
              <a:t>Atebwch y cwestiwn a osodwyd drwy ddilyn cyfarwyddiadau’r dasg yn fanwl</a:t>
            </a:r>
          </a:p>
          <a:p>
            <a:pPr marL="621792" lvl="1">
              <a:spcBef>
                <a:spcPts val="324"/>
              </a:spcBef>
              <a:buFont typeface="Verdana"/>
              <a:buChar char="◦"/>
              <a:defRPr/>
            </a:pPr>
            <a:r>
              <a:rPr lang="cy-GB" sz="2000" dirty="0">
                <a:solidFill>
                  <a:srgbClr val="FF0000"/>
                </a:solidFill>
                <a:latin typeface="Arial" panose="020B0604020202020204" pitchFamily="34" charset="0"/>
                <a:cs typeface="Arial" panose="020B0604020202020204" pitchFamily="34" charset="0"/>
              </a:rPr>
              <a:t>ysgrifennwch y lleiafswm geiriau y gofynnir amdano +/- 10% </a:t>
            </a:r>
          </a:p>
          <a:p>
            <a:pPr marL="256032">
              <a:spcBef>
                <a:spcPts val="324"/>
              </a:spcBef>
              <a:buFont typeface="Verdana"/>
              <a:buChar char="◦"/>
              <a:defRPr/>
            </a:pPr>
            <a:r>
              <a:rPr lang="cy-GB" sz="2200" dirty="0">
                <a:latin typeface="Arial" panose="020B0604020202020204" pitchFamily="34" charset="0"/>
                <a:cs typeface="Arial" panose="020B0604020202020204" pitchFamily="34" charset="0"/>
              </a:rPr>
              <a:t>Defnyddiwch y ffynonellau gwybodaeth a ddynodwyd yn y dasg:</a:t>
            </a:r>
          </a:p>
          <a:p>
            <a:pPr marL="621792" lvl="1">
              <a:spcBef>
                <a:spcPts val="324"/>
              </a:spcBef>
              <a:buFont typeface="Verdana"/>
              <a:buChar char="◦"/>
              <a:defRPr/>
            </a:pPr>
            <a:r>
              <a:rPr lang="cy-GB" sz="2000" dirty="0">
                <a:latin typeface="Arial" panose="020B0604020202020204" pitchFamily="34" charset="0"/>
                <a:cs typeface="Arial" panose="020B0604020202020204" pitchFamily="34" charset="0"/>
              </a:rPr>
              <a:t>diagramau neu nodiadau, eich gwybodaeth a’ch profiad eich hun a</a:t>
            </a:r>
            <a:r>
              <a:rPr lang="cy-GB" dirty="0">
                <a:latin typeface="Arial" panose="020B0604020202020204" pitchFamily="34" charset="0"/>
                <a:cs typeface="Arial" panose="020B0604020202020204" pitchFamily="34" charset="0"/>
              </a:rPr>
              <a:t> </a:t>
            </a:r>
            <a:r>
              <a:rPr lang="cy-GB" sz="2000" dirty="0">
                <a:latin typeface="Arial" panose="020B0604020202020204" pitchFamily="34" charset="0"/>
                <a:cs typeface="Arial" panose="020B0604020202020204" pitchFamily="34" charset="0"/>
              </a:rPr>
              <a:t>defnyddio rhestr ddarllen lle bo’n addas</a:t>
            </a:r>
          </a:p>
          <a:p>
            <a:endParaRPr lang="en-GB" dirty="0"/>
          </a:p>
        </p:txBody>
      </p:sp>
      <p:sp>
        <p:nvSpPr>
          <p:cNvPr id="4" name="Content Placeholder 3"/>
          <p:cNvSpPr>
            <a:spLocks noGrp="1"/>
          </p:cNvSpPr>
          <p:nvPr>
            <p:ph sz="half" idx="2"/>
          </p:nvPr>
        </p:nvSpPr>
        <p:spPr>
          <a:xfrm>
            <a:off x="4256180" y="2106637"/>
            <a:ext cx="3657600" cy="4572000"/>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pPr marL="365760" lvl="0" indent="-256032">
              <a:lnSpc>
                <a:spcPct val="90000"/>
              </a:lnSpc>
              <a:spcBef>
                <a:spcPts val="400"/>
              </a:spcBef>
              <a:buClr>
                <a:srgbClr val="2DA2BF"/>
              </a:buClr>
              <a:buSzPct val="68000"/>
              <a:buFont typeface="Wingdings 3"/>
              <a:buChar char=""/>
              <a:defRPr/>
            </a:pPr>
            <a:r>
              <a:rPr lang="en-GB" sz="2400" i="1" dirty="0">
                <a:latin typeface="Arial" panose="020B0604020202020204" pitchFamily="34" charset="0"/>
                <a:cs typeface="Arial" panose="020B0604020202020204" pitchFamily="34" charset="0"/>
              </a:rPr>
              <a:t>Answer the question set by following the task instructions exactly</a:t>
            </a:r>
          </a:p>
          <a:p>
            <a:pPr marL="621792" lvl="1" indent="-228600">
              <a:lnSpc>
                <a:spcPct val="90000"/>
              </a:lnSpc>
              <a:spcBef>
                <a:spcPts val="324"/>
              </a:spcBef>
              <a:buClr>
                <a:srgbClr val="2DA2BF"/>
              </a:buClr>
              <a:buSzTx/>
              <a:buFont typeface="Verdana"/>
              <a:buChar char="◦"/>
              <a:defRPr/>
            </a:pPr>
            <a:r>
              <a:rPr lang="en-GB" i="1" dirty="0">
                <a:solidFill>
                  <a:srgbClr val="FF0000"/>
                </a:solidFill>
                <a:latin typeface="Arial" panose="020B0604020202020204" pitchFamily="34" charset="0"/>
                <a:cs typeface="Arial" panose="020B0604020202020204" pitchFamily="34" charset="0"/>
              </a:rPr>
              <a:t>produce the required minimum number of words +/- 10% (2000 words)</a:t>
            </a:r>
          </a:p>
          <a:p>
            <a:pPr marL="393192" lvl="1" indent="0">
              <a:lnSpc>
                <a:spcPct val="90000"/>
              </a:lnSpc>
              <a:spcBef>
                <a:spcPts val="324"/>
              </a:spcBef>
              <a:buClr>
                <a:srgbClr val="2DA2BF"/>
              </a:buClr>
              <a:buSzTx/>
              <a:buNone/>
              <a:defRPr/>
            </a:pPr>
            <a:endParaRPr lang="en-GB" i="1" dirty="0">
              <a:solidFill>
                <a:srgbClr val="FF0000"/>
              </a:solidFill>
              <a:latin typeface="Arial" panose="020B0604020202020204" pitchFamily="34" charset="0"/>
              <a:cs typeface="Arial" panose="020B0604020202020204" pitchFamily="34" charset="0"/>
            </a:endParaRPr>
          </a:p>
          <a:p>
            <a:pPr marL="365760" lvl="0" indent="-256032">
              <a:lnSpc>
                <a:spcPct val="90000"/>
              </a:lnSpc>
              <a:spcBef>
                <a:spcPts val="400"/>
              </a:spcBef>
              <a:buClr>
                <a:srgbClr val="2DA2BF"/>
              </a:buClr>
              <a:buSzPct val="68000"/>
              <a:buFont typeface="Wingdings 3"/>
              <a:buChar char=""/>
              <a:defRPr/>
            </a:pPr>
            <a:r>
              <a:rPr lang="en-GB" sz="2400" i="1" dirty="0">
                <a:latin typeface="Arial" panose="020B0604020202020204" pitchFamily="34" charset="0"/>
                <a:cs typeface="Arial" panose="020B0604020202020204" pitchFamily="34" charset="0"/>
              </a:rPr>
              <a:t>Use the information sources indicated in the task:</a:t>
            </a:r>
          </a:p>
          <a:p>
            <a:pPr marL="621792" lvl="1" indent="-228600">
              <a:lnSpc>
                <a:spcPct val="90000"/>
              </a:lnSpc>
              <a:spcBef>
                <a:spcPts val="324"/>
              </a:spcBef>
              <a:buClr>
                <a:srgbClr val="2DA2BF"/>
              </a:buClr>
              <a:buSzTx/>
              <a:buFont typeface="Verdana"/>
              <a:buChar char="◦"/>
              <a:defRPr/>
            </a:pPr>
            <a:r>
              <a:rPr lang="en-GB" i="1" dirty="0">
                <a:latin typeface="Arial" panose="020B0604020202020204" pitchFamily="34" charset="0"/>
                <a:cs typeface="Arial" panose="020B0604020202020204" pitchFamily="34" charset="0"/>
              </a:rPr>
              <a:t>diagrams or notes, your own knowledge, experience and use of book list where applicable</a:t>
            </a:r>
          </a:p>
          <a:p>
            <a:endParaRPr lang="en-GB" dirty="0"/>
          </a:p>
        </p:txBody>
      </p:sp>
      <p:pic>
        <p:nvPicPr>
          <p:cNvPr id="6147" name="Picture 3" descr="C:\Users\TERRY\AppData\Local\Microsoft\Windows\INetCache\IE\RCMPPI9Y\writing[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116632"/>
            <a:ext cx="3215431" cy="1872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33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000" dirty="0">
                <a:solidFill>
                  <a:schemeClr val="accent1"/>
                </a:solidFill>
              </a:rPr>
              <a:t>Cynllunio Aseiniad</a:t>
            </a:r>
            <a:br>
              <a:rPr lang="cy-GB" sz="4000" dirty="0">
                <a:solidFill>
                  <a:schemeClr val="accent1"/>
                </a:solidFill>
              </a:rPr>
            </a:br>
            <a:r>
              <a:rPr lang="cy-GB" sz="4000" i="1" dirty="0" err="1"/>
              <a:t>Planning</a:t>
            </a:r>
            <a:r>
              <a:rPr lang="cy-GB" sz="4000" i="1" dirty="0"/>
              <a:t> </a:t>
            </a:r>
            <a:r>
              <a:rPr lang="cy-GB" sz="4000" i="1" dirty="0" err="1"/>
              <a:t>an</a:t>
            </a:r>
            <a:r>
              <a:rPr lang="cy-GB" sz="4000" i="1" dirty="0"/>
              <a:t> </a:t>
            </a:r>
            <a:r>
              <a:rPr lang="cy-GB" sz="4000" i="1" dirty="0" err="1"/>
              <a:t>Assignment</a:t>
            </a:r>
            <a:endParaRPr lang="en-GB" sz="1800" dirty="0"/>
          </a:p>
        </p:txBody>
      </p:sp>
      <p:sp>
        <p:nvSpPr>
          <p:cNvPr id="3" name="Content Placeholder 2"/>
          <p:cNvSpPr>
            <a:spLocks noGrp="1"/>
          </p:cNvSpPr>
          <p:nvPr>
            <p:ph sz="half" idx="1"/>
          </p:nvPr>
        </p:nvSpPr>
        <p:spPr>
          <a:xfrm>
            <a:off x="457200" y="1556792"/>
            <a:ext cx="3657600" cy="4615408"/>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Ysgrifennwch y </a:t>
            </a:r>
            <a:r>
              <a:rPr lang="cy-GB" altLang="en-US" sz="2800" b="1" dirty="0">
                <a:solidFill>
                  <a:srgbClr val="FF0000"/>
                </a:solidFill>
                <a:latin typeface="Arial" panose="020B0604020202020204" pitchFamily="34" charset="0"/>
                <a:cs typeface="Arial" panose="020B0604020202020204" pitchFamily="34" charset="0"/>
              </a:rPr>
              <a:t>pwnc</a:t>
            </a:r>
            <a:r>
              <a:rPr lang="cy-GB" altLang="en-US" sz="2800" dirty="0">
                <a:latin typeface="Arial" panose="020B0604020202020204" pitchFamily="34" charset="0"/>
                <a:cs typeface="Arial" panose="020B0604020202020204" pitchFamily="34" charset="0"/>
              </a:rPr>
              <a:t> ar frig y cynllun. </a:t>
            </a:r>
          </a:p>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Ysgrifennwch y gair </a:t>
            </a:r>
            <a:r>
              <a:rPr lang="cy-GB" altLang="en-US" sz="2800" b="1" dirty="0">
                <a:solidFill>
                  <a:srgbClr val="00B0F0"/>
                </a:solidFill>
                <a:latin typeface="Arial" panose="020B0604020202020204" pitchFamily="34" charset="0"/>
                <a:cs typeface="Arial" panose="020B0604020202020204" pitchFamily="34" charset="0"/>
              </a:rPr>
              <a:t>cyflwyniad</a:t>
            </a:r>
            <a:endParaRPr lang="cy-GB" altLang="en-US" sz="2800" dirty="0">
              <a:solidFill>
                <a:srgbClr val="00B0F0"/>
              </a:solidFill>
              <a:latin typeface="Arial" panose="020B0604020202020204" pitchFamily="34" charset="0"/>
              <a:cs typeface="Arial" panose="020B0604020202020204" pitchFamily="34" charset="0"/>
            </a:endParaRPr>
          </a:p>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Defnyddiwch eich dadansoddiad o’r </a:t>
            </a:r>
            <a:r>
              <a:rPr lang="cy-GB" altLang="en-US" sz="2800" b="1" dirty="0">
                <a:solidFill>
                  <a:srgbClr val="00FF00"/>
                </a:solidFill>
                <a:latin typeface="Arial" panose="020B0604020202020204" pitchFamily="34" charset="0"/>
                <a:cs typeface="Arial" panose="020B0604020202020204" pitchFamily="34" charset="0"/>
              </a:rPr>
              <a:t>pwrpas </a:t>
            </a:r>
            <a:r>
              <a:rPr lang="cy-GB" altLang="en-US" sz="2800" dirty="0">
                <a:latin typeface="Arial" panose="020B0604020202020204" pitchFamily="34" charset="0"/>
                <a:cs typeface="Arial" panose="020B0604020202020204" pitchFamily="34" charset="0"/>
              </a:rPr>
              <a:t>i ddarparu’r </a:t>
            </a:r>
            <a:r>
              <a:rPr lang="cy-GB" altLang="en-US" sz="2800" b="1" dirty="0">
                <a:solidFill>
                  <a:srgbClr val="00B0F0"/>
                </a:solidFill>
                <a:latin typeface="Arial" panose="020B0604020202020204" pitchFamily="34" charset="0"/>
                <a:cs typeface="Arial" panose="020B0604020202020204" pitchFamily="34" charset="0"/>
              </a:rPr>
              <a:t>syniadau allweddol</a:t>
            </a:r>
            <a:r>
              <a:rPr lang="cy-GB" altLang="en-US" sz="2800" dirty="0">
                <a:latin typeface="Arial" panose="020B0604020202020204" pitchFamily="34" charset="0"/>
                <a:cs typeface="Arial" panose="020B0604020202020204" pitchFamily="34" charset="0"/>
              </a:rPr>
              <a:t> a fydd yn ffurfio sail eich ateb.</a:t>
            </a:r>
          </a:p>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Ysgrifennwch y gair </a:t>
            </a:r>
            <a:r>
              <a:rPr lang="cy-GB" altLang="en-US" sz="2800" b="1" dirty="0">
                <a:solidFill>
                  <a:srgbClr val="00B0F0"/>
                </a:solidFill>
                <a:latin typeface="Arial" panose="020B0604020202020204" pitchFamily="34" charset="0"/>
                <a:cs typeface="Arial" panose="020B0604020202020204" pitchFamily="34" charset="0"/>
              </a:rPr>
              <a:t>diweddglo</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77500" lnSpcReduction="20000"/>
          </a:bodyPr>
          <a:lstStyle/>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Write the </a:t>
            </a:r>
            <a:r>
              <a:rPr lang="en-GB" altLang="en-US" sz="2800" b="1" i="1" dirty="0">
                <a:solidFill>
                  <a:srgbClr val="FF0000"/>
                </a:solidFill>
                <a:latin typeface="Arial" panose="020B0604020202020204" pitchFamily="34" charset="0"/>
                <a:cs typeface="Arial" panose="020B0604020202020204" pitchFamily="34" charset="0"/>
              </a:rPr>
              <a:t>topic</a:t>
            </a:r>
            <a:r>
              <a:rPr lang="en-GB" altLang="en-US" sz="2800" i="1" dirty="0">
                <a:solidFill>
                  <a:srgbClr val="FF0000"/>
                </a:solidFill>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at the head of the plan. </a:t>
            </a:r>
          </a:p>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Write the word </a:t>
            </a:r>
            <a:r>
              <a:rPr lang="en-GB" altLang="en-US" sz="2800" b="1" i="1" dirty="0">
                <a:solidFill>
                  <a:srgbClr val="00B0F0"/>
                </a:solidFill>
                <a:latin typeface="Arial" panose="020B0604020202020204" pitchFamily="34" charset="0"/>
                <a:cs typeface="Arial" panose="020B0604020202020204" pitchFamily="34" charset="0"/>
              </a:rPr>
              <a:t>introduction</a:t>
            </a:r>
            <a:r>
              <a:rPr lang="en-GB" altLang="en-US" sz="2800" i="1" dirty="0">
                <a:latin typeface="Arial" panose="020B0604020202020204" pitchFamily="34" charset="0"/>
                <a:cs typeface="Arial" panose="020B0604020202020204" pitchFamily="34" charset="0"/>
              </a:rPr>
              <a:t> </a:t>
            </a:r>
          </a:p>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Use your analysis of the </a:t>
            </a:r>
            <a:r>
              <a:rPr lang="en-GB" altLang="en-US" sz="2800" b="1" i="1" dirty="0">
                <a:solidFill>
                  <a:srgbClr val="00FF00"/>
                </a:solidFill>
                <a:latin typeface="Arial" panose="020B0604020202020204" pitchFamily="34" charset="0"/>
                <a:cs typeface="Arial" panose="020B0604020202020204" pitchFamily="34" charset="0"/>
              </a:rPr>
              <a:t>purpose</a:t>
            </a:r>
            <a:r>
              <a:rPr lang="en-GB" altLang="en-US" sz="2800" b="1" i="1" dirty="0">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to</a:t>
            </a:r>
            <a:r>
              <a:rPr lang="en-GB" altLang="en-US" sz="2800" b="1" i="1" dirty="0">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provide the </a:t>
            </a:r>
            <a:r>
              <a:rPr lang="en-GB" altLang="en-US" sz="2800" b="1" i="1" dirty="0">
                <a:solidFill>
                  <a:srgbClr val="00B0F0"/>
                </a:solidFill>
                <a:latin typeface="Arial" panose="020B0604020202020204" pitchFamily="34" charset="0"/>
                <a:cs typeface="Arial" panose="020B0604020202020204" pitchFamily="34" charset="0"/>
              </a:rPr>
              <a:t>key ideas</a:t>
            </a:r>
            <a:r>
              <a:rPr lang="en-GB" altLang="en-US" sz="2800" i="1" dirty="0">
                <a:solidFill>
                  <a:srgbClr val="00B0F0"/>
                </a:solidFill>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that will form the basis of your answer.</a:t>
            </a:r>
          </a:p>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Write the word</a:t>
            </a:r>
            <a:r>
              <a:rPr lang="en-GB" altLang="en-US" sz="2800" i="1" dirty="0">
                <a:solidFill>
                  <a:srgbClr val="00B0F0"/>
                </a:solidFill>
                <a:latin typeface="Arial" panose="020B0604020202020204" pitchFamily="34" charset="0"/>
                <a:cs typeface="Arial" panose="020B0604020202020204" pitchFamily="34" charset="0"/>
              </a:rPr>
              <a:t> </a:t>
            </a:r>
            <a:r>
              <a:rPr lang="en-GB" altLang="en-US" sz="2800" b="1" i="1" dirty="0">
                <a:solidFill>
                  <a:srgbClr val="00B0F0"/>
                </a:solidFill>
                <a:latin typeface="Arial" panose="020B0604020202020204" pitchFamily="34" charset="0"/>
                <a:cs typeface="Arial" panose="020B0604020202020204" pitchFamily="34" charset="0"/>
              </a:rPr>
              <a:t>conclusion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501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4289470" y="3212976"/>
            <a:ext cx="3907290" cy="3273366"/>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Outline the key aspects of the student life and experience in the first four weeks of university. </a:t>
            </a:r>
          </a:p>
        </p:txBody>
      </p:sp>
      <p:sp>
        <p:nvSpPr>
          <p:cNvPr id="6" name="Cloud 5"/>
          <p:cNvSpPr/>
          <p:nvPr/>
        </p:nvSpPr>
        <p:spPr>
          <a:xfrm>
            <a:off x="683568" y="1628800"/>
            <a:ext cx="3800716" cy="341463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a:t>Amlinellwch</a:t>
            </a:r>
            <a:r>
              <a:rPr lang="en-GB" sz="2000" dirty="0"/>
              <a:t> </a:t>
            </a:r>
            <a:r>
              <a:rPr lang="en-GB" sz="2000" dirty="0" err="1"/>
              <a:t>yr</a:t>
            </a:r>
            <a:r>
              <a:rPr lang="en-GB" sz="2000" dirty="0"/>
              <a:t> </a:t>
            </a:r>
            <a:r>
              <a:rPr lang="en-GB" sz="2000" dirty="0" err="1"/>
              <a:t>elfennau</a:t>
            </a:r>
            <a:r>
              <a:rPr lang="en-GB" sz="2000" dirty="0"/>
              <a:t> </a:t>
            </a:r>
            <a:r>
              <a:rPr lang="en-GB" sz="2000" dirty="0" err="1"/>
              <a:t>allweddol</a:t>
            </a:r>
            <a:r>
              <a:rPr lang="en-GB" sz="2000" dirty="0"/>
              <a:t> o </a:t>
            </a:r>
            <a:r>
              <a:rPr lang="en-GB" sz="2000" dirty="0" err="1"/>
              <a:t>fywyd</a:t>
            </a:r>
            <a:r>
              <a:rPr lang="en-GB" sz="2000" dirty="0"/>
              <a:t> a </a:t>
            </a:r>
            <a:r>
              <a:rPr lang="en-GB" sz="2000" dirty="0" err="1"/>
              <a:t>phrofiad</a:t>
            </a:r>
            <a:r>
              <a:rPr lang="en-GB" sz="2000" dirty="0"/>
              <a:t> </a:t>
            </a:r>
            <a:r>
              <a:rPr lang="en-GB" sz="2000" dirty="0" err="1"/>
              <a:t>myfyriwr</a:t>
            </a:r>
            <a:r>
              <a:rPr lang="en-GB" sz="2000" dirty="0"/>
              <a:t> </a:t>
            </a:r>
            <a:r>
              <a:rPr lang="en-GB" sz="2000" dirty="0" err="1"/>
              <a:t>yn</a:t>
            </a:r>
            <a:r>
              <a:rPr lang="en-GB" sz="2000" dirty="0"/>
              <a:t> y </a:t>
            </a:r>
            <a:r>
              <a:rPr lang="en-GB" sz="2000" dirty="0" err="1"/>
              <a:t>bedair</a:t>
            </a:r>
            <a:r>
              <a:rPr lang="en-GB" sz="2000" dirty="0"/>
              <a:t> </a:t>
            </a:r>
            <a:r>
              <a:rPr lang="en-GB" sz="2000" dirty="0" err="1"/>
              <a:t>wythnos</a:t>
            </a:r>
            <a:r>
              <a:rPr lang="en-GB" sz="2000" dirty="0"/>
              <a:t> </a:t>
            </a:r>
            <a:r>
              <a:rPr lang="en-GB" sz="2000" dirty="0" err="1"/>
              <a:t>cyntaf</a:t>
            </a:r>
            <a:r>
              <a:rPr lang="en-GB" sz="2000" dirty="0"/>
              <a:t> o </a:t>
            </a:r>
            <a:r>
              <a:rPr lang="en-GB" sz="2000" dirty="0" err="1"/>
              <a:t>brifysgol</a:t>
            </a:r>
            <a:r>
              <a:rPr lang="en-GB" sz="2000" dirty="0"/>
              <a:t>. </a:t>
            </a:r>
          </a:p>
          <a:p>
            <a:pPr algn="ctr"/>
            <a:endParaRPr lang="en-GB" sz="2400" dirty="0"/>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1663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a:noAutofit/>
          </a:bodyPr>
          <a:lstStyle/>
          <a:p>
            <a:pPr algn="ctr"/>
            <a:r>
              <a:rPr lang="en-GB" sz="3600" dirty="0" err="1">
                <a:solidFill>
                  <a:schemeClr val="accent1"/>
                </a:solidFill>
              </a:rPr>
              <a:t>Ymarfer</a:t>
            </a:r>
            <a:br>
              <a:rPr lang="en-GB" sz="3600" dirty="0">
                <a:solidFill>
                  <a:schemeClr val="accent1"/>
                </a:solidFill>
              </a:rPr>
            </a:br>
            <a:r>
              <a:rPr lang="en-GB" sz="3600" dirty="0"/>
              <a:t>Practise </a:t>
            </a:r>
          </a:p>
        </p:txBody>
      </p:sp>
    </p:spTree>
    <p:extLst>
      <p:ext uri="{BB962C8B-B14F-4D97-AF65-F5344CB8AC3E}">
        <p14:creationId xmlns:p14="http://schemas.microsoft.com/office/powerpoint/2010/main" val="3029886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032" y="197767"/>
            <a:ext cx="7467600" cy="1143000"/>
          </a:xfrm>
        </p:spPr>
        <p:txBody>
          <a:bodyPr>
            <a:normAutofit/>
          </a:bodyPr>
          <a:lstStyle/>
          <a:p>
            <a:pPr algn="ctr"/>
            <a:r>
              <a:rPr lang="en-GB" dirty="0" err="1">
                <a:solidFill>
                  <a:schemeClr val="accent1"/>
                </a:solidFill>
              </a:rPr>
              <a:t>Adeiladu</a:t>
            </a:r>
            <a:r>
              <a:rPr lang="en-GB" dirty="0">
                <a:solidFill>
                  <a:schemeClr val="accent1"/>
                </a:solidFill>
              </a:rPr>
              <a:t> </a:t>
            </a:r>
            <a:r>
              <a:rPr lang="en-GB" dirty="0" err="1">
                <a:solidFill>
                  <a:schemeClr val="accent1"/>
                </a:solidFill>
              </a:rPr>
              <a:t>Dadl</a:t>
            </a:r>
            <a:br>
              <a:rPr lang="en-GB" dirty="0">
                <a:solidFill>
                  <a:schemeClr val="accent1"/>
                </a:solidFill>
              </a:rPr>
            </a:br>
            <a:r>
              <a:rPr lang="en-GB" dirty="0"/>
              <a:t>Argument Building</a:t>
            </a:r>
          </a:p>
        </p:txBody>
      </p:sp>
      <p:sp>
        <p:nvSpPr>
          <p:cNvPr id="5" name="Rectangle 4"/>
          <p:cNvSpPr/>
          <p:nvPr/>
        </p:nvSpPr>
        <p:spPr>
          <a:xfrm>
            <a:off x="467544" y="5337760"/>
            <a:ext cx="7416824"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655676" y="2893607"/>
            <a:ext cx="5040560" cy="244827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grpSp>
        <p:nvGrpSpPr>
          <p:cNvPr id="15" name="Group 14"/>
          <p:cNvGrpSpPr/>
          <p:nvPr/>
        </p:nvGrpSpPr>
        <p:grpSpPr>
          <a:xfrm>
            <a:off x="1636106" y="3573797"/>
            <a:ext cx="5060131" cy="1768082"/>
            <a:chOff x="1636106" y="3573797"/>
            <a:chExt cx="5060131" cy="1768082"/>
          </a:xfrm>
        </p:grpSpPr>
        <p:sp>
          <p:nvSpPr>
            <p:cNvPr id="7" name="Rectangle 6"/>
            <p:cNvSpPr/>
            <p:nvPr/>
          </p:nvSpPr>
          <p:spPr>
            <a:xfrm>
              <a:off x="1655676" y="4509120"/>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8" name="Rectangle 7"/>
            <p:cNvSpPr/>
            <p:nvPr/>
          </p:nvSpPr>
          <p:spPr>
            <a:xfrm>
              <a:off x="3340974" y="4509120"/>
              <a:ext cx="1663073"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9" name="Rectangle 8"/>
            <p:cNvSpPr/>
            <p:nvPr/>
          </p:nvSpPr>
          <p:spPr>
            <a:xfrm>
              <a:off x="5148064" y="4505001"/>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0" name="Rectangle 9"/>
            <p:cNvSpPr/>
            <p:nvPr/>
          </p:nvSpPr>
          <p:spPr>
            <a:xfrm>
              <a:off x="1636106" y="3573797"/>
              <a:ext cx="899635" cy="85677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1" name="Rectangle 10"/>
            <p:cNvSpPr/>
            <p:nvPr/>
          </p:nvSpPr>
          <p:spPr>
            <a:xfrm>
              <a:off x="2648995" y="3584526"/>
              <a:ext cx="1548172" cy="84604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2" name="Rectangle 11"/>
            <p:cNvSpPr/>
            <p:nvPr/>
          </p:nvSpPr>
          <p:spPr>
            <a:xfrm>
              <a:off x="4373978" y="3597813"/>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3" name="Rectangle 12"/>
            <p:cNvSpPr/>
            <p:nvPr/>
          </p:nvSpPr>
          <p:spPr>
            <a:xfrm>
              <a:off x="6084169" y="3597813"/>
              <a:ext cx="612068" cy="85677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grpSp>
      <p:sp>
        <p:nvSpPr>
          <p:cNvPr id="14" name="Isosceles Triangle 13"/>
          <p:cNvSpPr/>
          <p:nvPr/>
        </p:nvSpPr>
        <p:spPr>
          <a:xfrm>
            <a:off x="755576" y="1340767"/>
            <a:ext cx="6768752" cy="16561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792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arn(inVertical)">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a:t>Introduction</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lvl="1"/>
            <a:r>
              <a:rPr lang="cy-GB" altLang="en-US" dirty="0">
                <a:latin typeface="Arial" panose="020B0604020202020204" pitchFamily="34" charset="0"/>
                <a:cs typeface="Arial" panose="020B0604020202020204" pitchFamily="34" charset="0"/>
              </a:rPr>
              <a:t> Esboniwch sut mae dehongli’r cwestiwn</a:t>
            </a:r>
          </a:p>
          <a:p>
            <a:pPr lvl="1"/>
            <a:r>
              <a:rPr lang="cy-GB" altLang="en-US" dirty="0">
                <a:latin typeface="Arial" panose="020B0604020202020204" pitchFamily="34" charset="0"/>
                <a:cs typeface="Arial" panose="020B0604020202020204" pitchFamily="34" charset="0"/>
              </a:rPr>
              <a:t>Sefyllfa (gwybodaeth gefndirol)</a:t>
            </a:r>
          </a:p>
          <a:p>
            <a:pPr lvl="1"/>
            <a:r>
              <a:rPr lang="cy-GB" altLang="en-US" dirty="0">
                <a:latin typeface="Arial" panose="020B0604020202020204" pitchFamily="34" charset="0"/>
                <a:cs typeface="Arial" panose="020B0604020202020204" pitchFamily="34" charset="0"/>
              </a:rPr>
              <a:t>Diffiniad o dermau allweddol</a:t>
            </a:r>
          </a:p>
          <a:p>
            <a:pPr lvl="1"/>
            <a:r>
              <a:rPr lang="en-GB" altLang="en-US" dirty="0">
                <a:latin typeface="Arial" panose="020B0604020202020204" pitchFamily="34" charset="0"/>
                <a:cs typeface="Arial" panose="020B0604020202020204" pitchFamily="34" charset="0"/>
              </a:rPr>
              <a:t>‘Identify issues that you are going to cover’ </a:t>
            </a:r>
            <a:endParaRPr lang="en-GB" sz="1800" dirty="0">
              <a:latin typeface="Arial" panose="020B0604020202020204" pitchFamily="34" charset="0"/>
              <a:cs typeface="Arial" panose="020B0604020202020204" pitchFamily="34" charset="0"/>
            </a:endParaRPr>
          </a:p>
          <a:p>
            <a:pPr marL="365760" lvl="1" indent="0" algn="r">
              <a:buNone/>
            </a:pPr>
            <a:r>
              <a:rPr lang="en-GB" sz="1800" dirty="0">
                <a:latin typeface="Arial" panose="020B0604020202020204" pitchFamily="34" charset="0"/>
                <a:cs typeface="Arial" panose="020B0604020202020204" pitchFamily="34" charset="0"/>
              </a:rPr>
              <a:t>(Cottrell, 2013, p. 290)</a:t>
            </a:r>
            <a:endParaRPr lang="cy-GB" altLang="en-US" dirty="0">
              <a:latin typeface="Arial" panose="020B0604020202020204" pitchFamily="34" charset="0"/>
              <a:cs typeface="Arial" panose="020B0604020202020204" pitchFamily="34" charset="0"/>
            </a:endParaRPr>
          </a:p>
          <a:p>
            <a:pPr lvl="1"/>
            <a:r>
              <a:rPr lang="cy-GB" altLang="en-US" dirty="0">
                <a:latin typeface="Arial" panose="020B0604020202020204" pitchFamily="34" charset="0"/>
                <a:cs typeface="Arial" panose="020B0604020202020204" pitchFamily="34" charset="0"/>
              </a:rPr>
              <a:t>Datganiad o bwrpas</a:t>
            </a:r>
          </a:p>
          <a:p>
            <a:pPr lvl="1"/>
            <a:r>
              <a:rPr lang="cy-GB" altLang="en-US" dirty="0">
                <a:latin typeface="Arial" panose="020B0604020202020204" pitchFamily="34" charset="0"/>
                <a:cs typeface="Arial" panose="020B0604020202020204" pitchFamily="34" charset="0"/>
              </a:rPr>
              <a:t>Crynodeb o’r prif bwyntiau</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lvl="1"/>
            <a:r>
              <a:rPr lang="en-GB" altLang="en-US" dirty="0">
                <a:latin typeface="Arial" panose="020B0604020202020204" pitchFamily="34" charset="0"/>
                <a:cs typeface="Arial" panose="020B0604020202020204" pitchFamily="34" charset="0"/>
              </a:rPr>
              <a:t>‘Explain how you interpret the question’ </a:t>
            </a:r>
          </a:p>
          <a:p>
            <a:pPr lvl="1"/>
            <a:r>
              <a:rPr lang="en-GB" altLang="en-US" dirty="0">
                <a:latin typeface="Arial" panose="020B0604020202020204" pitchFamily="34" charset="0"/>
                <a:cs typeface="Arial" panose="020B0604020202020204" pitchFamily="34" charset="0"/>
              </a:rPr>
              <a:t>Setting (background information)</a:t>
            </a:r>
          </a:p>
          <a:p>
            <a:pPr lvl="1"/>
            <a:r>
              <a:rPr lang="en-GB" altLang="en-US" dirty="0">
                <a:latin typeface="Arial" panose="020B0604020202020204" pitchFamily="34" charset="0"/>
                <a:cs typeface="Arial" panose="020B0604020202020204" pitchFamily="34" charset="0"/>
              </a:rPr>
              <a:t>Definition of key terms</a:t>
            </a:r>
          </a:p>
          <a:p>
            <a:pPr lvl="1"/>
            <a:endParaRPr lang="en-GB" altLang="en-US"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‘Identify issues that you are going to cover’ </a:t>
            </a:r>
          </a:p>
          <a:p>
            <a:pPr marL="365760" lvl="1" indent="0" algn="r">
              <a:buNone/>
            </a:pPr>
            <a:r>
              <a:rPr lang="en-GB" sz="1800" dirty="0">
                <a:latin typeface="Arial" panose="020B0604020202020204" pitchFamily="34" charset="0"/>
                <a:cs typeface="Arial" panose="020B0604020202020204" pitchFamily="34" charset="0"/>
              </a:rPr>
              <a:t>(Cottrell, 2013, p. 290)</a:t>
            </a:r>
            <a:endParaRPr lang="en-GB" altLang="en-US" sz="1800"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Statement of purpose</a:t>
            </a:r>
          </a:p>
          <a:p>
            <a:pPr lvl="1"/>
            <a:r>
              <a:rPr lang="en-GB" altLang="en-US" dirty="0">
                <a:latin typeface="Arial" panose="020B0604020202020204" pitchFamily="34" charset="0"/>
                <a:cs typeface="Arial" panose="020B0604020202020204" pitchFamily="34" charset="0"/>
              </a:rPr>
              <a:t>Summary of main points</a:t>
            </a:r>
          </a:p>
          <a:p>
            <a:endParaRPr lang="en-GB" dirty="0"/>
          </a:p>
        </p:txBody>
      </p:sp>
    </p:spTree>
    <p:extLst>
      <p:ext uri="{BB962C8B-B14F-4D97-AF65-F5344CB8AC3E}">
        <p14:creationId xmlns:p14="http://schemas.microsoft.com/office/powerpoint/2010/main" val="11414234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000" dirty="0">
                <a:solidFill>
                  <a:schemeClr val="accent1"/>
                </a:solidFill>
              </a:rPr>
              <a:t>Ysgrifennu’r Prif Bwyntiau</a:t>
            </a:r>
            <a:br>
              <a:rPr lang="cy-GB" sz="4000" dirty="0"/>
            </a:br>
            <a:r>
              <a:rPr lang="cy-GB" sz="4000" dirty="0"/>
              <a:t> </a:t>
            </a:r>
            <a:r>
              <a:rPr lang="en-GB" sz="4000" i="1" dirty="0"/>
              <a:t>Writing up Main Points</a:t>
            </a:r>
            <a:endParaRPr lang="en-GB" sz="1800" dirty="0"/>
          </a:p>
        </p:txBody>
      </p:sp>
      <p:sp>
        <p:nvSpPr>
          <p:cNvPr id="3" name="Content Placeholder 2"/>
          <p:cNvSpPr>
            <a:spLocks noGrp="1"/>
          </p:cNvSpPr>
          <p:nvPr>
            <p:ph sz="half" idx="1"/>
          </p:nvPr>
        </p:nvSpPr>
        <p:spPr>
          <a:xfrm>
            <a:off x="474392" y="1600200"/>
            <a:ext cx="3970784" cy="4572000"/>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pPr marL="365760" indent="-256032">
              <a:buFont typeface="Wingdings 3"/>
              <a:buChar char=""/>
              <a:defRPr/>
            </a:pPr>
            <a:r>
              <a:rPr lang="cy-GB" sz="2000" dirty="0">
                <a:latin typeface="Arial" panose="020B0604020202020204" pitchFamily="34" charset="0"/>
                <a:cs typeface="Arial" panose="020B0604020202020204" pitchFamily="34" charset="0"/>
              </a:rPr>
              <a:t>Bydd pob </a:t>
            </a:r>
            <a:r>
              <a:rPr lang="cy-GB" sz="2000" dirty="0">
                <a:solidFill>
                  <a:srgbClr val="00B0F0"/>
                </a:solidFill>
                <a:latin typeface="Arial" panose="020B0604020202020204" pitchFamily="34" charset="0"/>
                <a:cs typeface="Arial" panose="020B0604020202020204" pitchFamily="34" charset="0"/>
              </a:rPr>
              <a:t>syniad allweddol</a:t>
            </a:r>
            <a:r>
              <a:rPr lang="cy-GB" sz="2000" dirty="0">
                <a:latin typeface="Arial" panose="020B0604020202020204" pitchFamily="34" charset="0"/>
                <a:cs typeface="Arial" panose="020B0604020202020204" pitchFamily="34" charset="0"/>
              </a:rPr>
              <a:t> yn cyfateb i baragraff</a:t>
            </a:r>
          </a:p>
          <a:p>
            <a:pPr marL="365760" indent="-256032">
              <a:buFont typeface="Wingdings 3"/>
              <a:buChar char=""/>
              <a:defRPr/>
            </a:pPr>
            <a:endParaRPr lang="cy-GB" sz="2000" dirty="0">
              <a:latin typeface="Arial" panose="020B0604020202020204" pitchFamily="34" charset="0"/>
              <a:cs typeface="Arial" panose="020B0604020202020204" pitchFamily="34" charset="0"/>
            </a:endParaRPr>
          </a:p>
          <a:p>
            <a:pPr marL="621792" lvl="1">
              <a:spcBef>
                <a:spcPts val="324"/>
              </a:spcBef>
              <a:buFont typeface="Verdana"/>
              <a:buChar char="◦"/>
              <a:defRPr/>
            </a:pPr>
            <a:r>
              <a:rPr lang="cy-GB" dirty="0">
                <a:latin typeface="Arial" panose="020B0604020202020204" pitchFamily="34" charset="0"/>
                <a:cs typeface="Arial" panose="020B0604020202020204" pitchFamily="34" charset="0"/>
              </a:rPr>
              <a:t>Dechreuwch bob paragraff gyda brawddeg grynhoi – prif bwyntiau</a:t>
            </a:r>
          </a:p>
          <a:p>
            <a:pPr marL="621792" lvl="1">
              <a:spcBef>
                <a:spcPts val="324"/>
              </a:spcBef>
              <a:buFont typeface="Verdana"/>
              <a:buChar char="◦"/>
              <a:defRPr/>
            </a:pPr>
            <a:r>
              <a:rPr lang="cy-GB" dirty="0">
                <a:latin typeface="Arial" panose="020B0604020202020204" pitchFamily="34" charset="0"/>
                <a:cs typeface="Arial" panose="020B0604020202020204" pitchFamily="34" charset="0"/>
              </a:rPr>
              <a:t>Datblygwch baragraff gyda mwy o wybodaeth am y prif bwynt - esboniad; enghraifft; rheswm; manylion ychwanegol</a:t>
            </a:r>
          </a:p>
          <a:p>
            <a:pPr marL="621792" lvl="1">
              <a:spcBef>
                <a:spcPts val="324"/>
              </a:spcBef>
              <a:buFont typeface="Verdana"/>
              <a:buChar char="◦"/>
              <a:defRPr/>
            </a:pPr>
            <a:r>
              <a:rPr lang="cy-GB" dirty="0">
                <a:latin typeface="Arial" panose="020B0604020202020204" pitchFamily="34" charset="0"/>
                <a:cs typeface="Arial" panose="020B0604020202020204" pitchFamily="34" charset="0"/>
              </a:rPr>
              <a:t>Defnyddiwch dyfyniadau yn uniongyrchol neu trwy arall-eirio</a:t>
            </a:r>
          </a:p>
          <a:p>
            <a:pPr marL="621792" lvl="1">
              <a:spcBef>
                <a:spcPts val="324"/>
              </a:spcBef>
              <a:buFont typeface="Verdana"/>
              <a:buChar char="◦"/>
              <a:defRPr/>
            </a:pPr>
            <a:r>
              <a:rPr lang="en-GB" dirty="0">
                <a:latin typeface="Arial" panose="020B0604020202020204" pitchFamily="34" charset="0"/>
                <a:cs typeface="Arial" panose="020B0604020202020204" pitchFamily="34" charset="0"/>
              </a:rPr>
              <a:t>‘Lead up to the next paragraph’ with a linking sentence </a:t>
            </a:r>
          </a:p>
          <a:p>
            <a:pPr marL="347472" lvl="1" indent="0">
              <a:spcBef>
                <a:spcPts val="324"/>
              </a:spcBef>
              <a:buNone/>
              <a:defRPr/>
            </a:pPr>
            <a:endParaRPr lang="cy-GB" dirty="0">
              <a:latin typeface="Arial" panose="020B0604020202020204" pitchFamily="34" charset="0"/>
              <a:cs typeface="Arial" panose="020B0604020202020204" pitchFamily="34" charset="0"/>
            </a:endParaRPr>
          </a:p>
          <a:p>
            <a:pPr marL="365760" lvl="1" indent="0" algn="r">
              <a:buClr>
                <a:srgbClr val="2DA2BF"/>
              </a:buClr>
              <a:buNone/>
            </a:pPr>
            <a:endParaRPr lang="en-GB" sz="1800" dirty="0">
              <a:solidFill>
                <a:prstClr val="black"/>
              </a:solidFill>
              <a:latin typeface="Arial" panose="020B0604020202020204" pitchFamily="34" charset="0"/>
              <a:cs typeface="Arial" panose="020B0604020202020204" pitchFamily="34" charset="0"/>
            </a:endParaRPr>
          </a:p>
          <a:p>
            <a:pPr marL="365760" lvl="1" indent="0" algn="r">
              <a:buClr>
                <a:srgbClr val="2DA2BF"/>
              </a:buClr>
              <a:buNone/>
            </a:pPr>
            <a:r>
              <a:rPr lang="en-GB" sz="1800" dirty="0">
                <a:solidFill>
                  <a:prstClr val="black"/>
                </a:solidFill>
                <a:latin typeface="Arial" panose="020B0604020202020204" pitchFamily="34" charset="0"/>
                <a:cs typeface="Arial" panose="020B0604020202020204" pitchFamily="34" charset="0"/>
              </a:rPr>
              <a:t>(Cottrell, 2013, p. 290)</a:t>
            </a:r>
            <a:endParaRPr lang="en-GB" altLang="en-US" sz="1800" dirty="0">
              <a:solidFill>
                <a:prstClr val="black"/>
              </a:solidFill>
              <a:latin typeface="Arial" panose="020B0604020202020204" pitchFamily="34" charset="0"/>
              <a:cs typeface="Arial" panose="020B0604020202020204" pitchFamily="34" charset="0"/>
            </a:endParaRPr>
          </a:p>
          <a:p>
            <a:pPr marL="621792" lvl="1">
              <a:spcBef>
                <a:spcPts val="324"/>
              </a:spcBef>
              <a:buFont typeface="Verdana"/>
              <a:buChar char="◦"/>
              <a:defRPr/>
            </a:pPr>
            <a:endParaRPr lang="cy-GB" dirty="0">
              <a:latin typeface="Arial" panose="020B0604020202020204" pitchFamily="34" charset="0"/>
              <a:cs typeface="Arial" panose="020B0604020202020204" pitchFamily="34" charset="0"/>
            </a:endParaRPr>
          </a:p>
          <a:p>
            <a:pPr marL="347472" lvl="1" indent="0">
              <a:spcBef>
                <a:spcPts val="324"/>
              </a:spcBef>
              <a:buNone/>
              <a:defRPr/>
            </a:pPr>
            <a:endParaRPr lang="cy-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572000" y="1600200"/>
            <a:ext cx="3888432" cy="4572000"/>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365760" indent="-256032">
              <a:buFont typeface="Wingdings 3"/>
              <a:buChar char=""/>
              <a:defRPr/>
            </a:pPr>
            <a:r>
              <a:rPr lang="en-GB" sz="2000" dirty="0">
                <a:latin typeface="Arial" panose="020B0604020202020204" pitchFamily="34" charset="0"/>
                <a:cs typeface="Arial" panose="020B0604020202020204" pitchFamily="34" charset="0"/>
              </a:rPr>
              <a:t>Each </a:t>
            </a:r>
            <a:r>
              <a:rPr lang="en-GB" sz="2000" dirty="0">
                <a:solidFill>
                  <a:srgbClr val="00B0F0"/>
                </a:solidFill>
                <a:latin typeface="Arial" panose="020B0604020202020204" pitchFamily="34" charset="0"/>
                <a:cs typeface="Arial" panose="020B0604020202020204" pitchFamily="34" charset="0"/>
              </a:rPr>
              <a:t>key idea </a:t>
            </a:r>
            <a:r>
              <a:rPr lang="en-GB" sz="2000" dirty="0">
                <a:latin typeface="Arial" panose="020B0604020202020204" pitchFamily="34" charset="0"/>
                <a:cs typeface="Arial" panose="020B0604020202020204" pitchFamily="34" charset="0"/>
              </a:rPr>
              <a:t>equates to a paragraph</a:t>
            </a:r>
          </a:p>
          <a:p>
            <a:pPr marL="621792" lvl="1">
              <a:spcBef>
                <a:spcPts val="324"/>
              </a:spcBef>
              <a:buFont typeface="Verdana"/>
              <a:buChar char="◦"/>
              <a:defRPr/>
            </a:pPr>
            <a:endParaRPr lang="en-GB" i="1" dirty="0">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Begin each paragraph with a summary sentence - main points</a:t>
            </a: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Develop paragraph with more information about the main point,- explanation; example; reason; additional detail</a:t>
            </a: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Use quotations of information directly and indirectly </a:t>
            </a: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‘Lead up to the next paragraph’ with a linking sentence </a:t>
            </a:r>
          </a:p>
          <a:p>
            <a:pPr marL="365760" lvl="1" indent="0" algn="r">
              <a:buClr>
                <a:srgbClr val="2DA2BF"/>
              </a:buClr>
              <a:buNone/>
            </a:pPr>
            <a:r>
              <a:rPr lang="en-GB" sz="1800" dirty="0">
                <a:solidFill>
                  <a:prstClr val="black"/>
                </a:solidFill>
                <a:latin typeface="Arial" panose="020B0604020202020204" pitchFamily="34" charset="0"/>
                <a:cs typeface="Arial" panose="020B0604020202020204" pitchFamily="34" charset="0"/>
              </a:rPr>
              <a:t>(Cottrell, 2013, p. 290)</a:t>
            </a:r>
            <a:endParaRPr lang="en-GB" altLang="en-US" sz="1800" dirty="0">
              <a:solidFill>
                <a:prstClr val="black"/>
              </a:solidFill>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endParaRPr lang="en-GB" dirty="0">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endParaRPr lang="en-GB" dirty="0">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406763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48680"/>
            <a:ext cx="7467600" cy="1143000"/>
          </a:xfrm>
        </p:spPr>
        <p:txBody>
          <a:bodyPr>
            <a:normAutofit fontScale="90000"/>
          </a:bodyPr>
          <a:lstStyle/>
          <a:p>
            <a:pPr algn="ctr"/>
            <a:r>
              <a:rPr lang="cy-GB" sz="5400" dirty="0">
                <a:solidFill>
                  <a:schemeClr val="accent1"/>
                </a:solidFill>
              </a:rPr>
              <a:t>Ysgrifennu Diweddglo</a:t>
            </a:r>
            <a:br>
              <a:rPr lang="cy-GB" sz="5400" dirty="0">
                <a:solidFill>
                  <a:schemeClr val="accent1"/>
                </a:solidFill>
              </a:rPr>
            </a:br>
            <a:r>
              <a:rPr lang="cy-GB" sz="5400" i="1" dirty="0" err="1"/>
              <a:t>Writing</a:t>
            </a:r>
            <a:r>
              <a:rPr lang="cy-GB" sz="5400" i="1" dirty="0"/>
              <a:t> a </a:t>
            </a:r>
            <a:r>
              <a:rPr lang="cy-GB" sz="5400" i="1" dirty="0" err="1"/>
              <a:t>Conclusion</a:t>
            </a:r>
            <a:endParaRPr lang="en-GB" dirty="0"/>
          </a:p>
        </p:txBody>
      </p:sp>
      <p:sp>
        <p:nvSpPr>
          <p:cNvPr id="3" name="Content Placeholder 2"/>
          <p:cNvSpPr>
            <a:spLocks noGrp="1"/>
          </p:cNvSpPr>
          <p:nvPr>
            <p:ph sz="half" idx="1"/>
          </p:nvPr>
        </p:nvSpPr>
        <p:spPr>
          <a:xfrm>
            <a:off x="467544" y="1936687"/>
            <a:ext cx="3657600" cy="4572000"/>
          </a:xfrm>
        </p:spPr>
        <p:style>
          <a:lnRef idx="2">
            <a:schemeClr val="accent1"/>
          </a:lnRef>
          <a:fillRef idx="1">
            <a:schemeClr val="lt1"/>
          </a:fillRef>
          <a:effectRef idx="0">
            <a:schemeClr val="accent1"/>
          </a:effectRef>
          <a:fontRef idx="minor">
            <a:schemeClr val="dk1"/>
          </a:fontRef>
        </p:style>
        <p:txBody>
          <a:bodyPr>
            <a:normAutofit/>
          </a:bodyPr>
          <a:lstStyle/>
          <a:p>
            <a:r>
              <a:rPr lang="cy-GB" altLang="en-US" sz="2000" dirty="0">
                <a:solidFill>
                  <a:srgbClr val="FF0000"/>
                </a:solidFill>
                <a:latin typeface="Arial" panose="020B0604020202020204" pitchFamily="34" charset="0"/>
                <a:cs typeface="Arial" panose="020B0604020202020204" pitchFamily="34" charset="0"/>
              </a:rPr>
              <a:t>PEIDIWCH</a:t>
            </a:r>
            <a:r>
              <a:rPr lang="cy-GB" altLang="en-US" sz="2000" dirty="0">
                <a:latin typeface="Arial" panose="020B0604020202020204" pitchFamily="34" charset="0"/>
                <a:cs typeface="Arial" panose="020B0604020202020204" pitchFamily="34" charset="0"/>
              </a:rPr>
              <a:t> gorffen </a:t>
            </a:r>
            <a:r>
              <a:rPr lang="cy-GB" altLang="en-US" sz="2000" dirty="0">
                <a:solidFill>
                  <a:srgbClr val="FF0000"/>
                </a:solidFill>
                <a:latin typeface="Arial" panose="020B0604020202020204" pitchFamily="34" charset="0"/>
                <a:cs typeface="Arial" panose="020B0604020202020204" pitchFamily="34" charset="0"/>
              </a:rPr>
              <a:t>YN SYDYN!</a:t>
            </a:r>
          </a:p>
          <a:p>
            <a:r>
              <a:rPr lang="cy-GB" altLang="en-US" sz="2000" dirty="0">
                <a:latin typeface="Arial" panose="020B0604020202020204" pitchFamily="34" charset="0"/>
                <a:cs typeface="Arial" panose="020B0604020202020204" pitchFamily="34" charset="0"/>
              </a:rPr>
              <a:t>Y paragraff olaf yw’r diweddglo</a:t>
            </a:r>
          </a:p>
          <a:p>
            <a:r>
              <a:rPr lang="cy-GB" altLang="en-US" sz="2000" dirty="0">
                <a:latin typeface="Arial" panose="020B0604020202020204" pitchFamily="34" charset="0"/>
                <a:cs typeface="Arial" panose="020B0604020202020204" pitchFamily="34" charset="0"/>
              </a:rPr>
              <a:t> </a:t>
            </a:r>
            <a:r>
              <a:rPr lang="en-GB" altLang="en-US" sz="2000" dirty="0"/>
              <a:t>Summarise your argument and the main’ points </a:t>
            </a:r>
          </a:p>
          <a:p>
            <a:r>
              <a:rPr lang="en-GB" altLang="en-US" sz="2000" dirty="0"/>
              <a:t>‘In your last sentence, sum up argument very briefly, linking it to the title’</a:t>
            </a:r>
            <a:endParaRPr lang="cy-GB" altLang="en-US" sz="2000" dirty="0">
              <a:latin typeface="Arial" panose="020B0604020202020204" pitchFamily="34" charset="0"/>
              <a:cs typeface="Arial" panose="020B0604020202020204" pitchFamily="34" charset="0"/>
            </a:endParaRPr>
          </a:p>
          <a:p>
            <a:pPr marL="0" indent="0" algn="r">
              <a:buNone/>
            </a:pPr>
            <a:r>
              <a:rPr lang="en-GB" sz="1600" dirty="0">
                <a:solidFill>
                  <a:prstClr val="black"/>
                </a:solidFill>
                <a:latin typeface="Arial" panose="020B0604020202020204" pitchFamily="34" charset="0"/>
                <a:cs typeface="Arial" panose="020B0604020202020204" pitchFamily="34" charset="0"/>
              </a:rPr>
              <a:t>(Cottrell, 2013, p. 290)</a:t>
            </a:r>
            <a:endParaRPr lang="en-GB" altLang="en-US" sz="1600" dirty="0">
              <a:solidFill>
                <a:prstClr val="black"/>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355976" y="1936687"/>
            <a:ext cx="3657600" cy="4572000"/>
          </a:xfrm>
        </p:spPr>
        <p:style>
          <a:lnRef idx="2">
            <a:schemeClr val="dk1"/>
          </a:lnRef>
          <a:fillRef idx="1">
            <a:schemeClr val="lt1"/>
          </a:fillRef>
          <a:effectRef idx="0">
            <a:schemeClr val="dk1"/>
          </a:effectRef>
          <a:fontRef idx="minor">
            <a:schemeClr val="dk1"/>
          </a:fontRef>
        </p:style>
        <p:txBody>
          <a:bodyPr>
            <a:normAutofit/>
          </a:bodyPr>
          <a:lstStyle/>
          <a:p>
            <a:r>
              <a:rPr lang="en-GB" altLang="en-US" sz="2000" dirty="0">
                <a:latin typeface="Arial" panose="020B0604020202020204" pitchFamily="34" charset="0"/>
                <a:cs typeface="Arial" panose="020B0604020202020204" pitchFamily="34" charset="0"/>
              </a:rPr>
              <a:t>Do </a:t>
            </a:r>
            <a:r>
              <a:rPr lang="en-GB" altLang="en-US" sz="2000" dirty="0">
                <a:solidFill>
                  <a:srgbClr val="FF0000"/>
                </a:solidFill>
                <a:latin typeface="Arial" panose="020B0604020202020204" pitchFamily="34" charset="0"/>
                <a:cs typeface="Arial" panose="020B0604020202020204" pitchFamily="34" charset="0"/>
              </a:rPr>
              <a:t>NOT</a:t>
            </a:r>
            <a:r>
              <a:rPr lang="en-GB" altLang="en-US" sz="2000" dirty="0">
                <a:latin typeface="Arial" panose="020B0604020202020204" pitchFamily="34" charset="0"/>
                <a:cs typeface="Arial" panose="020B0604020202020204" pitchFamily="34" charset="0"/>
              </a:rPr>
              <a:t> finish </a:t>
            </a:r>
            <a:r>
              <a:rPr lang="en-GB" altLang="en-US" sz="2000" dirty="0">
                <a:solidFill>
                  <a:srgbClr val="FF0000"/>
                </a:solidFill>
                <a:latin typeface="Arial" panose="020B0604020202020204" pitchFamily="34" charset="0"/>
                <a:cs typeface="Arial" panose="020B0604020202020204" pitchFamily="34" charset="0"/>
              </a:rPr>
              <a:t>ABRUPTLY!</a:t>
            </a:r>
          </a:p>
          <a:p>
            <a:r>
              <a:rPr lang="en-GB" altLang="en-US" sz="2000" dirty="0">
                <a:latin typeface="Arial" panose="020B0604020202020204" pitchFamily="34" charset="0"/>
                <a:cs typeface="Arial" panose="020B0604020202020204" pitchFamily="34" charset="0"/>
              </a:rPr>
              <a:t>Final paragraph is the conclusion</a:t>
            </a:r>
          </a:p>
          <a:p>
            <a:r>
              <a:rPr lang="en-GB" altLang="en-US" sz="2000" dirty="0"/>
              <a:t>‘Summarise your argument and the main’ points </a:t>
            </a:r>
          </a:p>
          <a:p>
            <a:r>
              <a:rPr lang="en-GB" altLang="en-US" sz="2000" dirty="0"/>
              <a:t>‘In your last sentence, sum up argument very briefly, linking it to the title’</a:t>
            </a:r>
          </a:p>
          <a:p>
            <a:pPr marL="0" indent="0" algn="r">
              <a:buNone/>
            </a:pPr>
            <a:r>
              <a:rPr lang="en-GB" sz="1600" dirty="0">
                <a:solidFill>
                  <a:prstClr val="black"/>
                </a:solidFill>
                <a:latin typeface="Arial" panose="020B0604020202020204" pitchFamily="34" charset="0"/>
                <a:cs typeface="Arial" panose="020B0604020202020204" pitchFamily="34" charset="0"/>
              </a:rPr>
              <a:t>(Cottrell, 2013, p. 290)</a:t>
            </a:r>
            <a:endParaRPr lang="en-GB" altLang="en-US" sz="1600" dirty="0">
              <a:solidFill>
                <a:prstClr val="black"/>
              </a:solidFill>
              <a:latin typeface="Arial" panose="020B0604020202020204" pitchFamily="34" charset="0"/>
              <a:cs typeface="Arial" panose="020B0604020202020204" pitchFamily="34" charset="0"/>
            </a:endParaRPr>
          </a:p>
          <a:p>
            <a:pPr marL="0" indent="0">
              <a:buNone/>
            </a:pPr>
            <a:endParaRPr lang="en-GB" altLang="en-US" dirty="0"/>
          </a:p>
          <a:p>
            <a:endParaRPr lang="en-GB" dirty="0"/>
          </a:p>
        </p:txBody>
      </p:sp>
      <p:pic>
        <p:nvPicPr>
          <p:cNvPr id="4098" name="Picture 2" descr="C:\Users\l.roberts\AppData\Local\Microsoft\Windows\Temporary Internet Files\Content.IE5\S9T0P2O1\MC90028693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1880" y="5085184"/>
            <a:ext cx="1950931" cy="1423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4374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395536" y="4323350"/>
            <a:ext cx="3191290" cy="2534650"/>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Outline the key aspects of the student life and experience in the first four weeks of university. </a:t>
            </a:r>
          </a:p>
        </p:txBody>
      </p:sp>
      <p:sp>
        <p:nvSpPr>
          <p:cNvPr id="6" name="Cloud 5"/>
          <p:cNvSpPr/>
          <p:nvPr/>
        </p:nvSpPr>
        <p:spPr>
          <a:xfrm>
            <a:off x="198835" y="1484784"/>
            <a:ext cx="3584692" cy="26945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Amlinellwch</a:t>
            </a:r>
            <a:r>
              <a:rPr lang="en-GB" dirty="0"/>
              <a:t> </a:t>
            </a:r>
            <a:r>
              <a:rPr lang="en-GB" dirty="0" err="1"/>
              <a:t>yr</a:t>
            </a:r>
            <a:r>
              <a:rPr lang="en-GB" dirty="0"/>
              <a:t> </a:t>
            </a:r>
            <a:r>
              <a:rPr lang="en-GB" dirty="0" err="1"/>
              <a:t>elfennau</a:t>
            </a:r>
            <a:r>
              <a:rPr lang="en-GB" dirty="0"/>
              <a:t> </a:t>
            </a:r>
            <a:r>
              <a:rPr lang="en-GB" dirty="0" err="1"/>
              <a:t>allweddol</a:t>
            </a:r>
            <a:r>
              <a:rPr lang="en-GB" dirty="0"/>
              <a:t> o </a:t>
            </a:r>
            <a:r>
              <a:rPr lang="en-GB" dirty="0" err="1"/>
              <a:t>fywyd</a:t>
            </a:r>
            <a:r>
              <a:rPr lang="en-GB" dirty="0"/>
              <a:t> a </a:t>
            </a:r>
            <a:r>
              <a:rPr lang="en-GB" dirty="0" err="1"/>
              <a:t>phrofiad</a:t>
            </a:r>
            <a:r>
              <a:rPr lang="en-GB" dirty="0"/>
              <a:t> </a:t>
            </a:r>
            <a:r>
              <a:rPr lang="en-GB" dirty="0" err="1"/>
              <a:t>myfyriwr</a:t>
            </a:r>
            <a:r>
              <a:rPr lang="en-GB" dirty="0"/>
              <a:t> </a:t>
            </a:r>
            <a:r>
              <a:rPr lang="en-GB" dirty="0" err="1"/>
              <a:t>yn</a:t>
            </a:r>
            <a:r>
              <a:rPr lang="en-GB" dirty="0"/>
              <a:t> y </a:t>
            </a:r>
            <a:r>
              <a:rPr lang="en-GB" dirty="0" err="1"/>
              <a:t>bedair</a:t>
            </a:r>
            <a:r>
              <a:rPr lang="en-GB" dirty="0"/>
              <a:t> </a:t>
            </a:r>
            <a:r>
              <a:rPr lang="en-GB" dirty="0" err="1"/>
              <a:t>wythnos</a:t>
            </a:r>
            <a:r>
              <a:rPr lang="en-GB" dirty="0"/>
              <a:t> </a:t>
            </a:r>
            <a:r>
              <a:rPr lang="en-GB" dirty="0" err="1"/>
              <a:t>cyntaf</a:t>
            </a:r>
            <a:r>
              <a:rPr lang="en-GB" dirty="0"/>
              <a:t> o </a:t>
            </a:r>
            <a:r>
              <a:rPr lang="en-GB" dirty="0" err="1"/>
              <a:t>brifysgol</a:t>
            </a:r>
            <a:r>
              <a:rPr lang="en-GB" dirty="0"/>
              <a:t>. </a:t>
            </a:r>
          </a:p>
          <a:p>
            <a:pPr algn="ctr"/>
            <a:endParaRPr lang="en-GB" sz="2400" dirty="0"/>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1663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vert="horz" lIns="91440" tIns="45720" rIns="91440" bIns="45720" anchor="b">
            <a:noAutofit/>
          </a:bodyPr>
          <a:lstStyle/>
          <a:p>
            <a:pPr algn="ctr"/>
            <a:r>
              <a:rPr lang="en-GB" sz="3600" dirty="0" err="1">
                <a:solidFill>
                  <a:schemeClr val="accent1"/>
                </a:solidFill>
              </a:rPr>
              <a:t>Ymarfer</a:t>
            </a:r>
            <a:br>
              <a:rPr lang="en-GB" sz="3600" dirty="0">
                <a:solidFill>
                  <a:schemeClr val="accent1"/>
                </a:solidFill>
              </a:rPr>
            </a:br>
            <a:r>
              <a:rPr lang="en-GB" sz="3600" dirty="0"/>
              <a:t>Practice </a:t>
            </a:r>
          </a:p>
        </p:txBody>
      </p:sp>
      <p:sp>
        <p:nvSpPr>
          <p:cNvPr id="2" name="Content Placeholder 1"/>
          <p:cNvSpPr>
            <a:spLocks noGrp="1"/>
          </p:cNvSpPr>
          <p:nvPr>
            <p:ph sz="quarter" idx="1"/>
          </p:nvPr>
        </p:nvSpPr>
        <p:spPr>
          <a:xfrm>
            <a:off x="4067944" y="2860017"/>
            <a:ext cx="4320480" cy="1900808"/>
          </a:xfrm>
        </p:spPr>
        <p:style>
          <a:lnRef idx="2">
            <a:schemeClr val="accent1"/>
          </a:lnRef>
          <a:fillRef idx="1">
            <a:schemeClr val="lt1"/>
          </a:fillRef>
          <a:effectRef idx="0">
            <a:schemeClr val="accent1"/>
          </a:effectRef>
          <a:fontRef idx="minor">
            <a:schemeClr val="dk1"/>
          </a:fontRef>
        </p:style>
        <p:txBody>
          <a:bodyPr/>
          <a:lstStyle/>
          <a:p>
            <a:pPr marL="0" indent="0">
              <a:buNone/>
            </a:pPr>
            <a:r>
              <a:rPr lang="en-GB" dirty="0"/>
              <a:t>1. </a:t>
            </a:r>
            <a:r>
              <a:rPr lang="en-GB" dirty="0" err="1"/>
              <a:t>Cyflwyniad</a:t>
            </a:r>
            <a:r>
              <a:rPr lang="en-GB" dirty="0"/>
              <a:t> / Introduction</a:t>
            </a:r>
          </a:p>
          <a:p>
            <a:pPr marL="0" indent="0">
              <a:buNone/>
            </a:pPr>
            <a:r>
              <a:rPr lang="en-GB" dirty="0"/>
              <a:t>2. Prif </a:t>
            </a:r>
            <a:r>
              <a:rPr lang="en-GB" dirty="0" err="1"/>
              <a:t>Ddadl</a:t>
            </a:r>
            <a:r>
              <a:rPr lang="en-GB" dirty="0"/>
              <a:t> 1 / Main Body 1</a:t>
            </a:r>
          </a:p>
          <a:p>
            <a:pPr marL="0" indent="0">
              <a:buNone/>
            </a:pPr>
            <a:r>
              <a:rPr lang="en-GB" dirty="0"/>
              <a:t>3. Prif </a:t>
            </a:r>
            <a:r>
              <a:rPr lang="en-GB" dirty="0" err="1"/>
              <a:t>Ddadl</a:t>
            </a:r>
            <a:r>
              <a:rPr lang="en-GB" dirty="0"/>
              <a:t> 2 / Main Body 2</a:t>
            </a:r>
          </a:p>
          <a:p>
            <a:pPr marL="0" indent="0">
              <a:buNone/>
            </a:pPr>
            <a:r>
              <a:rPr lang="en-GB" dirty="0"/>
              <a:t>4. </a:t>
            </a:r>
            <a:r>
              <a:rPr lang="en-GB" dirty="0" err="1"/>
              <a:t>Diweddglo</a:t>
            </a:r>
            <a:r>
              <a:rPr lang="en-GB" dirty="0"/>
              <a:t> / Conclusion</a:t>
            </a:r>
          </a:p>
        </p:txBody>
      </p:sp>
    </p:spTree>
    <p:extLst>
      <p:ext uri="{BB962C8B-B14F-4D97-AF65-F5344CB8AC3E}">
        <p14:creationId xmlns:p14="http://schemas.microsoft.com/office/powerpoint/2010/main" val="5948610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Drafft</a:t>
            </a:r>
            <a:r>
              <a:rPr lang="en-GB" dirty="0">
                <a:solidFill>
                  <a:schemeClr val="accent1"/>
                </a:solidFill>
              </a:rPr>
              <a:t> 1 , </a:t>
            </a:r>
            <a:r>
              <a:rPr lang="en-GB" dirty="0" err="1">
                <a:solidFill>
                  <a:schemeClr val="accent1"/>
                </a:solidFill>
              </a:rPr>
              <a:t>Drafft</a:t>
            </a:r>
            <a:r>
              <a:rPr lang="en-GB" dirty="0">
                <a:solidFill>
                  <a:schemeClr val="accent1"/>
                </a:solidFill>
              </a:rPr>
              <a:t> 2….</a:t>
            </a:r>
            <a:br>
              <a:rPr lang="en-GB" dirty="0">
                <a:solidFill>
                  <a:schemeClr val="accent1"/>
                </a:solidFill>
              </a:rPr>
            </a:br>
            <a:r>
              <a:rPr lang="en-GB" dirty="0"/>
              <a:t>Draft 1, Draft 2…..</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paragraffu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gilydd</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arwyddbyst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glud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p>
          <a:p>
            <a:pPr>
              <a:buFontTx/>
              <a:buChar char="-"/>
            </a:pP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a:t>
            </a:r>
          </a:p>
          <a:p>
            <a:pPr>
              <a:buFontTx/>
              <a:buChar char="-"/>
            </a:pPr>
            <a:r>
              <a:rPr lang="en-GB" dirty="0" err="1">
                <a:latin typeface="Arial" panose="020B0604020202020204" pitchFamily="34" charset="0"/>
                <a:cs typeface="Arial" panose="020B0604020202020204" pitchFamily="34" charset="0"/>
              </a:rPr>
              <a:t>Cyn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a:t>
            </a:r>
          </a:p>
          <a:p>
            <a:pPr>
              <a:buFontTx/>
              <a:buChar char="-"/>
            </a:pP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dadansoddi</a:t>
            </a:r>
            <a:r>
              <a:rPr lang="en-GB" dirty="0">
                <a:latin typeface="Arial" panose="020B0604020202020204" pitchFamily="34" charset="0"/>
                <a:cs typeface="Arial" panose="020B0604020202020204" pitchFamily="34" charset="0"/>
              </a:rPr>
              <a:t>….</a:t>
            </a:r>
          </a:p>
          <a:p>
            <a:pPr>
              <a:buFontTx/>
              <a:buChar char="-"/>
            </a:pPr>
            <a:r>
              <a:rPr lang="en-GB" dirty="0" err="1">
                <a:latin typeface="Arial" panose="020B0604020202020204" pitchFamily="34" charset="0"/>
                <a:cs typeface="Arial" panose="020B0604020202020204" pitchFamily="34" charset="0"/>
              </a:rPr>
              <a:t>Agwedd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pwnc</a:t>
            </a:r>
            <a:r>
              <a:rPr lang="en-GB" dirty="0">
                <a:latin typeface="Arial" panose="020B0604020202020204" pitchFamily="34" charset="0"/>
                <a:cs typeface="Arial" panose="020B0604020202020204" pitchFamily="34" charset="0"/>
              </a:rPr>
              <a:t>…</a:t>
            </a:r>
          </a:p>
          <a:p>
            <a:pPr>
              <a:buFontTx/>
              <a:buChar char="-"/>
            </a:pPr>
            <a:endParaRPr lang="en-GB"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Hopwood, 2012)</a:t>
            </a:r>
          </a:p>
          <a:p>
            <a:pPr>
              <a:buFontTx/>
              <a:buChar char="-"/>
            </a:pPr>
            <a:endParaRPr lang="en-GB" dirty="0"/>
          </a:p>
          <a:p>
            <a:pPr>
              <a:buFontTx/>
              <a:buChar char="-"/>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r>
              <a:rPr lang="en-GB" dirty="0">
                <a:latin typeface="Arial" panose="020B0604020202020204" pitchFamily="34" charset="0"/>
                <a:cs typeface="Arial" panose="020B0604020202020204" pitchFamily="34" charset="0"/>
              </a:rPr>
              <a:t>The importance of paragraphing</a:t>
            </a:r>
          </a:p>
          <a:p>
            <a:r>
              <a:rPr lang="en-GB" dirty="0">
                <a:latin typeface="Arial" panose="020B0604020202020204" pitchFamily="34" charset="0"/>
                <a:cs typeface="Arial" panose="020B0604020202020204" pitchFamily="34" charset="0"/>
              </a:rPr>
              <a:t>Linking ideas together- signposts</a:t>
            </a:r>
          </a:p>
          <a:p>
            <a:r>
              <a:rPr lang="en-GB" dirty="0">
                <a:latin typeface="Arial" panose="020B0604020202020204" pitchFamily="34" charset="0"/>
                <a:cs typeface="Arial" panose="020B0604020202020204" pitchFamily="34" charset="0"/>
              </a:rPr>
              <a:t>The glue that holds ideas e.g.</a:t>
            </a:r>
          </a:p>
          <a:p>
            <a:pPr>
              <a:buFontTx/>
              <a:buChar char="-"/>
            </a:pPr>
            <a:r>
              <a:rPr lang="en-GB" dirty="0">
                <a:latin typeface="Arial" panose="020B0604020202020204" pitchFamily="34" charset="0"/>
                <a:cs typeface="Arial" panose="020B0604020202020204" pitchFamily="34" charset="0"/>
              </a:rPr>
              <a:t>In the first place…</a:t>
            </a:r>
          </a:p>
          <a:p>
            <a:pPr>
              <a:buFontTx/>
              <a:buChar char="-"/>
            </a:pPr>
            <a:r>
              <a:rPr lang="en-GB" dirty="0">
                <a:latin typeface="Arial" panose="020B0604020202020204" pitchFamily="34" charset="0"/>
                <a:cs typeface="Arial" panose="020B0604020202020204" pitchFamily="34" charset="0"/>
              </a:rPr>
              <a:t>Before considering…</a:t>
            </a:r>
          </a:p>
          <a:p>
            <a:pPr>
              <a:buFontTx/>
              <a:buChar char="-"/>
            </a:pPr>
            <a:r>
              <a:rPr lang="en-GB" dirty="0">
                <a:latin typeface="Arial" panose="020B0604020202020204" pitchFamily="34" charset="0"/>
                <a:cs typeface="Arial" panose="020B0604020202020204" pitchFamily="34" charset="0"/>
              </a:rPr>
              <a:t>After having analysed…</a:t>
            </a:r>
          </a:p>
          <a:p>
            <a:pPr>
              <a:buFontTx/>
              <a:buChar char="-"/>
            </a:pPr>
            <a:r>
              <a:rPr lang="en-GB" dirty="0">
                <a:latin typeface="Arial" panose="020B0604020202020204" pitchFamily="34" charset="0"/>
                <a:cs typeface="Arial" panose="020B0604020202020204" pitchFamily="34" charset="0"/>
              </a:rPr>
              <a:t>Another aspect of the topic…</a:t>
            </a:r>
          </a:p>
        </p:txBody>
      </p:sp>
    </p:spTree>
    <p:extLst>
      <p:ext uri="{BB962C8B-B14F-4D97-AF65-F5344CB8AC3E}">
        <p14:creationId xmlns:p14="http://schemas.microsoft.com/office/powerpoint/2010/main" val="4106127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1663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vert="horz" lIns="91440" tIns="45720" rIns="91440" bIns="45720" anchor="b">
            <a:noAutofit/>
          </a:bodyPr>
          <a:lstStyle/>
          <a:p>
            <a:pPr algn="ctr"/>
            <a:r>
              <a:rPr lang="en-GB" sz="3600" dirty="0" err="1">
                <a:solidFill>
                  <a:schemeClr val="accent1"/>
                </a:solidFill>
              </a:rPr>
              <a:t>Ymarfer</a:t>
            </a:r>
            <a:br>
              <a:rPr lang="en-GB" sz="3600" dirty="0">
                <a:solidFill>
                  <a:schemeClr val="accent1"/>
                </a:solidFill>
              </a:rPr>
            </a:br>
            <a:r>
              <a:rPr lang="en-GB" sz="3600" dirty="0"/>
              <a:t>Practice </a:t>
            </a:r>
          </a:p>
        </p:txBody>
      </p:sp>
      <p:sp>
        <p:nvSpPr>
          <p:cNvPr id="2" name="Content Placeholder 1"/>
          <p:cNvSpPr>
            <a:spLocks noGrp="1"/>
          </p:cNvSpPr>
          <p:nvPr>
            <p:ph sz="quarter" idx="1"/>
          </p:nvPr>
        </p:nvSpPr>
        <p:spPr>
          <a:xfrm>
            <a:off x="412696" y="1628800"/>
            <a:ext cx="3657600" cy="4572000"/>
          </a:xfrm>
        </p:spPr>
        <p:style>
          <a:lnRef idx="2">
            <a:schemeClr val="accent1"/>
          </a:lnRef>
          <a:fillRef idx="1">
            <a:schemeClr val="lt1"/>
          </a:fillRef>
          <a:effectRef idx="0">
            <a:schemeClr val="accent1"/>
          </a:effectRef>
          <a:fontRef idx="minor">
            <a:schemeClr val="dk1"/>
          </a:fontRef>
        </p:style>
        <p:txBody>
          <a:bodyPr/>
          <a:lstStyle/>
          <a:p>
            <a:r>
              <a:rPr lang="en-GB" dirty="0" err="1"/>
              <a:t>Fel</a:t>
            </a:r>
            <a:r>
              <a:rPr lang="en-GB" dirty="0"/>
              <a:t> </a:t>
            </a:r>
            <a:r>
              <a:rPr lang="en-GB" dirty="0" err="1"/>
              <a:t>grŵp</a:t>
            </a:r>
            <a:r>
              <a:rPr lang="en-GB" dirty="0"/>
              <a:t>, </a:t>
            </a:r>
            <a:r>
              <a:rPr lang="en-GB" dirty="0" err="1"/>
              <a:t>trefnwch</a:t>
            </a:r>
            <a:r>
              <a:rPr lang="en-GB" dirty="0"/>
              <a:t> </a:t>
            </a:r>
            <a:r>
              <a:rPr lang="en-GB" dirty="0" err="1"/>
              <a:t>eich</a:t>
            </a:r>
            <a:r>
              <a:rPr lang="en-GB" dirty="0"/>
              <a:t> </a:t>
            </a:r>
            <a:r>
              <a:rPr lang="en-GB" dirty="0" err="1"/>
              <a:t>syniadau</a:t>
            </a:r>
            <a:r>
              <a:rPr lang="en-GB" dirty="0"/>
              <a:t> </a:t>
            </a:r>
            <a:r>
              <a:rPr lang="en-GB" dirty="0" err="1"/>
              <a:t>i</a:t>
            </a:r>
            <a:r>
              <a:rPr lang="en-GB" dirty="0"/>
              <a:t> </a:t>
            </a:r>
            <a:r>
              <a:rPr lang="en-GB" dirty="0" err="1"/>
              <a:t>greu</a:t>
            </a:r>
            <a:r>
              <a:rPr lang="en-GB" dirty="0"/>
              <a:t> un </a:t>
            </a:r>
            <a:r>
              <a:rPr lang="en-GB" dirty="0" err="1"/>
              <a:t>traethawd</a:t>
            </a:r>
            <a:r>
              <a:rPr lang="en-GB" dirty="0"/>
              <a:t>. </a:t>
            </a:r>
          </a:p>
          <a:p>
            <a:r>
              <a:rPr lang="en-GB" dirty="0" err="1"/>
              <a:t>Nid</a:t>
            </a:r>
            <a:r>
              <a:rPr lang="en-GB" dirty="0"/>
              <a:t> </a:t>
            </a:r>
            <a:r>
              <a:rPr lang="en-GB" dirty="0" err="1"/>
              <a:t>yw’n</a:t>
            </a:r>
            <a:r>
              <a:rPr lang="en-GB" dirty="0"/>
              <a:t> </a:t>
            </a:r>
            <a:r>
              <a:rPr lang="en-GB" dirty="0" err="1"/>
              <a:t>gyflawn</a:t>
            </a:r>
            <a:r>
              <a:rPr lang="en-GB" dirty="0"/>
              <a:t> </a:t>
            </a:r>
            <a:r>
              <a:rPr lang="en-GB" dirty="0" err="1"/>
              <a:t>eto</a:t>
            </a:r>
            <a:r>
              <a:rPr lang="en-GB" dirty="0"/>
              <a:t>. </a:t>
            </a:r>
            <a:r>
              <a:rPr lang="en-GB" dirty="0" err="1"/>
              <a:t>Gweithiwch</a:t>
            </a:r>
            <a:r>
              <a:rPr lang="en-GB" dirty="0"/>
              <a:t> </a:t>
            </a:r>
            <a:r>
              <a:rPr lang="en-GB" dirty="0" err="1"/>
              <a:t>ar</a:t>
            </a:r>
            <a:r>
              <a:rPr lang="en-GB" dirty="0"/>
              <a:t> y </a:t>
            </a:r>
            <a:r>
              <a:rPr lang="en-GB" dirty="0" err="1"/>
              <a:t>cyd</a:t>
            </a:r>
            <a:r>
              <a:rPr lang="en-GB" dirty="0"/>
              <a:t> </a:t>
            </a:r>
            <a:r>
              <a:rPr lang="en-GB" dirty="0" err="1"/>
              <a:t>i</a:t>
            </a:r>
            <a:r>
              <a:rPr lang="en-GB" dirty="0"/>
              <a:t> </a:t>
            </a:r>
            <a:r>
              <a:rPr lang="en-GB" dirty="0" err="1"/>
              <a:t>ychwanegu</a:t>
            </a:r>
            <a:r>
              <a:rPr lang="en-GB" dirty="0"/>
              <a:t> </a:t>
            </a:r>
            <a:r>
              <a:rPr lang="en-GB" dirty="0" err="1"/>
              <a:t>gwybodaeth</a:t>
            </a:r>
            <a:r>
              <a:rPr lang="en-GB" dirty="0"/>
              <a:t> (</a:t>
            </a:r>
            <a:r>
              <a:rPr lang="en-GB" dirty="0" err="1"/>
              <a:t>e.e</a:t>
            </a:r>
            <a:r>
              <a:rPr lang="en-GB" dirty="0"/>
              <a:t>.. </a:t>
            </a:r>
            <a:r>
              <a:rPr lang="en-GB" dirty="0" err="1"/>
              <a:t>cysylltu</a:t>
            </a:r>
            <a:r>
              <a:rPr lang="en-GB" dirty="0"/>
              <a:t> </a:t>
            </a:r>
            <a:r>
              <a:rPr lang="en-GB" dirty="0" err="1"/>
              <a:t>syniadau</a:t>
            </a:r>
            <a:r>
              <a:rPr lang="en-GB" dirty="0"/>
              <a:t>) </a:t>
            </a:r>
            <a:r>
              <a:rPr lang="en-GB" dirty="0" err="1"/>
              <a:t>i</a:t>
            </a:r>
            <a:r>
              <a:rPr lang="en-GB" dirty="0"/>
              <a:t> </a:t>
            </a:r>
            <a:r>
              <a:rPr lang="en-GB" dirty="0" err="1"/>
              <a:t>ffurfio’r</a:t>
            </a:r>
            <a:r>
              <a:rPr lang="en-GB" dirty="0"/>
              <a:t> </a:t>
            </a:r>
            <a:r>
              <a:rPr lang="en-GB" dirty="0" err="1"/>
              <a:t>traethawd</a:t>
            </a:r>
            <a:r>
              <a:rPr lang="en-GB" dirty="0"/>
              <a:t>. </a:t>
            </a:r>
          </a:p>
          <a:p>
            <a:endParaRPr lang="en-GB" dirty="0"/>
          </a:p>
        </p:txBody>
      </p:sp>
      <p:sp>
        <p:nvSpPr>
          <p:cNvPr id="3" name="Content Placeholder 2"/>
          <p:cNvSpPr>
            <a:spLocks noGrp="1"/>
          </p:cNvSpPr>
          <p:nvPr>
            <p:ph sz="quarter" idx="2"/>
          </p:nvPr>
        </p:nvSpPr>
        <p:spPr>
          <a:xfrm>
            <a:off x="4283968" y="1628800"/>
            <a:ext cx="3657600" cy="4644008"/>
          </a:xfrm>
        </p:spPr>
        <p:style>
          <a:lnRef idx="2">
            <a:schemeClr val="dk1"/>
          </a:lnRef>
          <a:fillRef idx="1">
            <a:schemeClr val="lt1"/>
          </a:fillRef>
          <a:effectRef idx="0">
            <a:schemeClr val="dk1"/>
          </a:effectRef>
          <a:fontRef idx="minor">
            <a:schemeClr val="dk1"/>
          </a:fontRef>
        </p:style>
        <p:txBody>
          <a:bodyPr/>
          <a:lstStyle/>
          <a:p>
            <a:r>
              <a:rPr lang="en-GB" dirty="0"/>
              <a:t>As a group, arrange your sections to create a group essay. </a:t>
            </a:r>
          </a:p>
          <a:p>
            <a:r>
              <a:rPr lang="en-GB" dirty="0"/>
              <a:t>It is not yet cohesive. Work together to add any further information needed (e.g. connectives, link sentences </a:t>
            </a:r>
            <a:r>
              <a:rPr lang="en-GB" dirty="0" err="1"/>
              <a:t>etc</a:t>
            </a:r>
            <a:r>
              <a:rPr lang="en-GB" dirty="0"/>
              <a:t>) to help form the assignment. </a:t>
            </a:r>
          </a:p>
        </p:txBody>
      </p:sp>
    </p:spTree>
    <p:extLst>
      <p:ext uri="{BB962C8B-B14F-4D97-AF65-F5344CB8AC3E}">
        <p14:creationId xmlns:p14="http://schemas.microsoft.com/office/powerpoint/2010/main" val="36059980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Drafft</a:t>
            </a:r>
            <a:r>
              <a:rPr lang="en-GB" dirty="0">
                <a:solidFill>
                  <a:schemeClr val="accent1"/>
                </a:solidFill>
              </a:rPr>
              <a:t> 1 , </a:t>
            </a:r>
            <a:r>
              <a:rPr lang="en-GB" dirty="0" err="1">
                <a:solidFill>
                  <a:schemeClr val="accent1"/>
                </a:solidFill>
              </a:rPr>
              <a:t>Drafft</a:t>
            </a:r>
            <a:r>
              <a:rPr lang="en-GB" dirty="0">
                <a:solidFill>
                  <a:schemeClr val="accent1"/>
                </a:solidFill>
              </a:rPr>
              <a:t> 2….</a:t>
            </a:r>
            <a:br>
              <a:rPr lang="en-GB" dirty="0">
                <a:solidFill>
                  <a:schemeClr val="accent1"/>
                </a:solidFill>
              </a:rPr>
            </a:br>
            <a:r>
              <a:rPr lang="en-GB" dirty="0"/>
              <a:t>Draft 1, Draft 2…..</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a:latin typeface="Arial" panose="020B0604020202020204" pitchFamily="34" charset="0"/>
                <a:cs typeface="Arial" panose="020B0604020202020204" pitchFamily="34" charset="0"/>
              </a:rPr>
              <a:t>Golygu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drafft</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Ystyr</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Trefn</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Tystiolaeth</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Cyfeirnodau</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Cywair</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Atalnodi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gramadeg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sillafu</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Cyflwyniad</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uchel</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Editing your draft</a:t>
            </a:r>
          </a:p>
          <a:p>
            <a:pPr>
              <a:buFontTx/>
              <a:buChar char="-"/>
            </a:pPr>
            <a:r>
              <a:rPr lang="en-GB" i="1" dirty="0">
                <a:latin typeface="Arial" panose="020B0604020202020204" pitchFamily="34" charset="0"/>
                <a:cs typeface="Arial" panose="020B0604020202020204" pitchFamily="34" charset="0"/>
              </a:rPr>
              <a:t>Meaning</a:t>
            </a:r>
          </a:p>
          <a:p>
            <a:pPr>
              <a:buFontTx/>
              <a:buChar char="-"/>
            </a:pPr>
            <a:r>
              <a:rPr lang="en-GB" i="1" dirty="0">
                <a:latin typeface="Arial" panose="020B0604020202020204" pitchFamily="34" charset="0"/>
                <a:cs typeface="Arial" panose="020B0604020202020204" pitchFamily="34" charset="0"/>
              </a:rPr>
              <a:t>Structure</a:t>
            </a:r>
          </a:p>
          <a:p>
            <a:pPr>
              <a:buFontTx/>
              <a:buChar char="-"/>
            </a:pPr>
            <a:r>
              <a:rPr lang="en-GB" i="1" dirty="0">
                <a:latin typeface="Arial" panose="020B0604020202020204" pitchFamily="34" charset="0"/>
                <a:cs typeface="Arial" panose="020B0604020202020204" pitchFamily="34" charset="0"/>
              </a:rPr>
              <a:t>Evidence</a:t>
            </a:r>
          </a:p>
          <a:p>
            <a:pPr>
              <a:buFontTx/>
              <a:buChar char="-"/>
            </a:pPr>
            <a:r>
              <a:rPr lang="en-GB" i="1" dirty="0">
                <a:latin typeface="Arial" panose="020B0604020202020204" pitchFamily="34" charset="0"/>
                <a:cs typeface="Arial" panose="020B0604020202020204" pitchFamily="34" charset="0"/>
              </a:rPr>
              <a:t>References</a:t>
            </a:r>
          </a:p>
          <a:p>
            <a:pPr>
              <a:buFontTx/>
              <a:buChar char="-"/>
            </a:pPr>
            <a:r>
              <a:rPr lang="en-GB" i="1" dirty="0">
                <a:latin typeface="Arial" panose="020B0604020202020204" pitchFamily="34" charset="0"/>
                <a:cs typeface="Arial" panose="020B0604020202020204" pitchFamily="34" charset="0"/>
              </a:rPr>
              <a:t>Style</a:t>
            </a:r>
          </a:p>
          <a:p>
            <a:pPr>
              <a:buFontTx/>
              <a:buChar char="-"/>
            </a:pPr>
            <a:r>
              <a:rPr lang="en-GB" i="1" dirty="0">
                <a:latin typeface="Arial" panose="020B0604020202020204" pitchFamily="34" charset="0"/>
                <a:cs typeface="Arial" panose="020B0604020202020204" pitchFamily="34" charset="0"/>
              </a:rPr>
              <a:t>Punctuation, grammar, spelling</a:t>
            </a:r>
          </a:p>
          <a:p>
            <a:pPr>
              <a:buFontTx/>
              <a:buChar char="-"/>
            </a:pPr>
            <a:r>
              <a:rPr lang="en-GB" i="1" dirty="0">
                <a:latin typeface="Arial" panose="020B0604020202020204" pitchFamily="34" charset="0"/>
                <a:cs typeface="Arial" panose="020B0604020202020204" pitchFamily="34" charset="0"/>
              </a:rPr>
              <a:t>Presentation</a:t>
            </a:r>
          </a:p>
          <a:p>
            <a:pPr>
              <a:buFontTx/>
              <a:buChar char="-"/>
            </a:pPr>
            <a:r>
              <a:rPr lang="en-GB" i="1" dirty="0">
                <a:latin typeface="Arial" panose="020B0604020202020204" pitchFamily="34" charset="0"/>
                <a:cs typeface="Arial" panose="020B0604020202020204" pitchFamily="34" charset="0"/>
              </a:rPr>
              <a:t>Read aloud    </a:t>
            </a:r>
            <a:r>
              <a:rPr lang="en-GB" sz="2200" dirty="0">
                <a:latin typeface="Arial" panose="020B0604020202020204" pitchFamily="34" charset="0"/>
                <a:cs typeface="Arial" panose="020B0604020202020204" pitchFamily="34" charset="0"/>
              </a:rPr>
              <a:t>(Cottrell 2008)</a:t>
            </a:r>
          </a:p>
          <a:p>
            <a:pPr>
              <a:buFontTx/>
              <a:buChar char="-"/>
            </a:pPr>
            <a:endParaRPr lang="en-GB" dirty="0"/>
          </a:p>
        </p:txBody>
      </p:sp>
    </p:spTree>
    <p:extLst>
      <p:ext uri="{BB962C8B-B14F-4D97-AF65-F5344CB8AC3E}">
        <p14:creationId xmlns:p14="http://schemas.microsoft.com/office/powerpoint/2010/main" val="5391471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Cyflwyno</a:t>
            </a:r>
            <a:r>
              <a:rPr lang="en-GB" dirty="0">
                <a:solidFill>
                  <a:schemeClr val="accent1"/>
                </a:solidFill>
              </a:rPr>
              <a:t> </a:t>
            </a:r>
            <a:br>
              <a:rPr lang="en-GB" dirty="0">
                <a:solidFill>
                  <a:schemeClr val="accent1"/>
                </a:solidFill>
              </a:rPr>
            </a:br>
            <a:r>
              <a:rPr lang="en-GB" dirty="0"/>
              <a:t>Submission</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a:latin typeface="Arial" panose="020B0604020202020204" pitchFamily="34" charset="0"/>
                <a:cs typeface="Arial" panose="020B0604020202020204" pitchFamily="34" charset="0"/>
              </a:rPr>
              <a:t>Arial font 12</a:t>
            </a:r>
          </a:p>
          <a:p>
            <a:r>
              <a:rPr lang="en-GB" dirty="0">
                <a:latin typeface="Arial" panose="020B0604020202020204" pitchFamily="34" charset="0"/>
                <a:cs typeface="Arial" panose="020B0604020202020204" pitchFamily="34" charset="0"/>
              </a:rPr>
              <a:t>1.5 / 2 </a:t>
            </a:r>
            <a:r>
              <a:rPr lang="en-GB" dirty="0" err="1">
                <a:latin typeface="Arial" panose="020B0604020202020204" pitchFamily="34" charset="0"/>
                <a:cs typeface="Arial" panose="020B0604020202020204" pitchFamily="34" charset="0"/>
              </a:rPr>
              <a:t>bylchiad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does dim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is-</a:t>
            </a:r>
            <a:r>
              <a:rPr lang="en-GB" dirty="0" err="1">
                <a:latin typeface="Arial" panose="020B0604020202020204" pitchFamily="34" charset="0"/>
                <a:cs typeface="Arial" panose="020B0604020202020204" pitchFamily="34" charset="0"/>
              </a:rPr>
              <a:t>benawdau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Turnitin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a:t>
            </a: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Arial font 12</a:t>
            </a:r>
          </a:p>
          <a:p>
            <a:r>
              <a:rPr lang="en-GB" i="1" dirty="0">
                <a:latin typeface="Arial" panose="020B0604020202020204" pitchFamily="34" charset="0"/>
                <a:cs typeface="Arial" panose="020B0604020202020204" pitchFamily="34" charset="0"/>
              </a:rPr>
              <a:t>1.5 / 2 line spacing</a:t>
            </a:r>
          </a:p>
          <a:p>
            <a:r>
              <a:rPr lang="en-GB" i="1" dirty="0">
                <a:latin typeface="Arial" panose="020B0604020202020204" pitchFamily="34" charset="0"/>
                <a:cs typeface="Arial" panose="020B0604020202020204" pitchFamily="34" charset="0"/>
              </a:rPr>
              <a:t>Usually no need for sub-headings</a:t>
            </a:r>
          </a:p>
          <a:p>
            <a:r>
              <a:rPr lang="en-GB" i="1" dirty="0">
                <a:latin typeface="Arial" panose="020B0604020202020204" pitchFamily="34" charset="0"/>
                <a:cs typeface="Arial" panose="020B0604020202020204" pitchFamily="34" charset="0"/>
              </a:rPr>
              <a:t>Submit through </a:t>
            </a:r>
            <a:r>
              <a:rPr lang="en-GB" i="1" dirty="0" err="1">
                <a:latin typeface="Arial" panose="020B0604020202020204" pitchFamily="34" charset="0"/>
                <a:cs typeface="Arial" panose="020B0604020202020204" pitchFamily="34" charset="0"/>
              </a:rPr>
              <a:t>Turnitin</a:t>
            </a:r>
            <a:r>
              <a:rPr lang="en-GB" i="1" dirty="0">
                <a:latin typeface="Arial" panose="020B0604020202020204" pitchFamily="34" charset="0"/>
                <a:cs typeface="Arial" panose="020B0604020202020204" pitchFamily="34" charset="0"/>
              </a:rPr>
              <a:t> on Moodle</a:t>
            </a:r>
          </a:p>
        </p:txBody>
      </p:sp>
      <p:pic>
        <p:nvPicPr>
          <p:cNvPr id="8194" name="Picture 2" descr="C:\Users\TERRY\AppData\Local\Microsoft\Windows\INetCache\IE\RCMPPI9Y\137171418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9872" y="4509120"/>
            <a:ext cx="1429013" cy="21328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15455" y="296392"/>
            <a:ext cx="1196752" cy="1196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5010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B5455F-B3FD-ACD7-D547-6B71DA56B02C}"/>
              </a:ext>
            </a:extLst>
          </p:cNvPr>
          <p:cNvSpPr>
            <a:spLocks noGrp="1"/>
          </p:cNvSpPr>
          <p:nvPr>
            <p:ph sz="quarter" idx="1"/>
          </p:nvPr>
        </p:nvSpPr>
        <p:spPr>
          <a:xfrm>
            <a:off x="526665" y="2629532"/>
            <a:ext cx="3657600" cy="4572000"/>
          </a:xfrm>
        </p:spPr>
        <p:txBody>
          <a:bodyPr vert="horz" lIns="91440" tIns="45720" rIns="91440" bIns="45720" anchor="t">
            <a:normAutofit/>
          </a:bodyPr>
          <a:lstStyle/>
          <a:p>
            <a:r>
              <a:rPr lang="en-GB" err="1">
                <a:cs typeface="Arial"/>
              </a:rPr>
              <a:t>Prif</a:t>
            </a:r>
            <a:r>
              <a:rPr lang="en-GB" dirty="0">
                <a:cs typeface="Arial"/>
              </a:rPr>
              <a:t> </a:t>
            </a:r>
            <a:r>
              <a:rPr lang="en-GB" err="1">
                <a:cs typeface="Arial"/>
              </a:rPr>
              <a:t>bwyntiau</a:t>
            </a:r>
            <a:r>
              <a:rPr lang="en-GB" dirty="0">
                <a:cs typeface="Arial"/>
              </a:rPr>
              <a:t> </a:t>
            </a:r>
            <a:r>
              <a:rPr lang="en-GB" err="1">
                <a:cs typeface="Arial"/>
              </a:rPr>
              <a:t>i'w</a:t>
            </a:r>
            <a:r>
              <a:rPr lang="en-GB" dirty="0">
                <a:cs typeface="Arial"/>
              </a:rPr>
              <a:t> </a:t>
            </a:r>
            <a:r>
              <a:rPr lang="en-GB" err="1">
                <a:cs typeface="Arial"/>
              </a:rPr>
              <a:t>cofio</a:t>
            </a:r>
            <a:endParaRPr lang="en-GB">
              <a:cs typeface="Arial"/>
            </a:endParaRPr>
          </a:p>
          <a:p>
            <a:r>
              <a:rPr lang="en-GB">
                <a:cs typeface="Arial"/>
              </a:rPr>
              <a:t>.</a:t>
            </a:r>
            <a:endParaRPr lang="en-GB" dirty="0">
              <a:cs typeface="Arial"/>
            </a:endParaRPr>
          </a:p>
          <a:p>
            <a:r>
              <a:rPr lang="en-GB" dirty="0">
                <a:cs typeface="Arial"/>
              </a:rPr>
              <a:t>.</a:t>
            </a:r>
          </a:p>
          <a:p>
            <a:r>
              <a:rPr lang="en-GB">
                <a:cs typeface="Arial"/>
              </a:rPr>
              <a:t>.</a:t>
            </a:r>
            <a:endParaRPr lang="en-GB" dirty="0">
              <a:cs typeface="Arial"/>
            </a:endParaRPr>
          </a:p>
          <a:p>
            <a:r>
              <a:rPr lang="en-GB" dirty="0">
                <a:cs typeface="Arial"/>
              </a:rPr>
              <a:t>.</a:t>
            </a:r>
          </a:p>
          <a:p>
            <a:r>
              <a:rPr lang="en-GB">
                <a:cs typeface="Arial"/>
              </a:rPr>
              <a:t>.</a:t>
            </a:r>
          </a:p>
          <a:p>
            <a:r>
              <a:rPr lang="en-GB" dirty="0">
                <a:cs typeface="Arial"/>
              </a:rPr>
              <a:t>.</a:t>
            </a:r>
          </a:p>
          <a:p>
            <a:r>
              <a:rPr lang="en-GB" dirty="0">
                <a:cs typeface="Arial"/>
              </a:rPr>
              <a:t>.</a:t>
            </a:r>
          </a:p>
        </p:txBody>
      </p:sp>
      <p:sp>
        <p:nvSpPr>
          <p:cNvPr id="4" name="Content Placeholder 3">
            <a:extLst>
              <a:ext uri="{FF2B5EF4-FFF2-40B4-BE49-F238E27FC236}">
                <a16:creationId xmlns:a16="http://schemas.microsoft.com/office/drawing/2014/main" id="{0D8CD2C9-2036-A5A4-735F-F636B35FA857}"/>
              </a:ext>
            </a:extLst>
          </p:cNvPr>
          <p:cNvSpPr>
            <a:spLocks noGrp="1"/>
          </p:cNvSpPr>
          <p:nvPr>
            <p:ph sz="quarter" idx="2"/>
          </p:nvPr>
        </p:nvSpPr>
        <p:spPr>
          <a:xfrm>
            <a:off x="4630198" y="2547438"/>
            <a:ext cx="3657600" cy="4572000"/>
          </a:xfrm>
        </p:spPr>
        <p:txBody>
          <a:bodyPr vert="horz" lIns="91440" tIns="45720" rIns="91440" bIns="45720" anchor="t">
            <a:normAutofit/>
          </a:bodyPr>
          <a:lstStyle/>
          <a:p>
            <a:r>
              <a:rPr lang="en-GB" sz="2800" dirty="0">
                <a:cs typeface="Arial"/>
              </a:rPr>
              <a:t>My take-aways</a:t>
            </a:r>
          </a:p>
          <a:p>
            <a:pPr marL="0" indent="0">
              <a:buNone/>
            </a:pPr>
            <a:r>
              <a:rPr lang="en-GB" sz="3200" dirty="0">
                <a:cs typeface="Arial"/>
              </a:rPr>
              <a:t>.</a:t>
            </a:r>
          </a:p>
          <a:p>
            <a:pPr marL="0" indent="0">
              <a:buNone/>
            </a:pPr>
            <a:r>
              <a:rPr lang="en-GB" sz="3200" dirty="0">
                <a:cs typeface="Arial"/>
              </a:rPr>
              <a:t>.</a:t>
            </a:r>
          </a:p>
          <a:p>
            <a:pPr marL="0" indent="0">
              <a:buNone/>
            </a:pPr>
            <a:r>
              <a:rPr lang="en-GB" sz="3200" dirty="0">
                <a:cs typeface="Arial"/>
              </a:rPr>
              <a:t>.</a:t>
            </a:r>
          </a:p>
          <a:p>
            <a:pPr marL="0" indent="0">
              <a:buNone/>
            </a:pPr>
            <a:r>
              <a:rPr lang="en-GB" sz="3200" dirty="0">
                <a:cs typeface="Arial"/>
              </a:rPr>
              <a:t>.</a:t>
            </a:r>
          </a:p>
          <a:p>
            <a:pPr marL="0" indent="0">
              <a:buNone/>
            </a:pPr>
            <a:r>
              <a:rPr lang="en-GB" sz="3200" dirty="0">
                <a:cs typeface="Arial"/>
              </a:rPr>
              <a:t>.</a:t>
            </a:r>
          </a:p>
          <a:p>
            <a:pPr marL="0" indent="0">
              <a:buNone/>
            </a:pPr>
            <a:r>
              <a:rPr lang="en-GB" sz="3200" dirty="0">
                <a:cs typeface="Arial"/>
              </a:rPr>
              <a:t>.</a:t>
            </a:r>
          </a:p>
        </p:txBody>
      </p:sp>
      <p:pic>
        <p:nvPicPr>
          <p:cNvPr id="5" name="Picture 4" descr="Takeaway Lessons Learned Here Inspirational message written on vintage ...">
            <a:extLst>
              <a:ext uri="{FF2B5EF4-FFF2-40B4-BE49-F238E27FC236}">
                <a16:creationId xmlns:a16="http://schemas.microsoft.com/office/drawing/2014/main" id="{460D0E40-A798-9852-814E-53163EFF3C6B}"/>
              </a:ext>
            </a:extLst>
          </p:cNvPr>
          <p:cNvPicPr>
            <a:picLocks noChangeAspect="1"/>
          </p:cNvPicPr>
          <p:nvPr/>
        </p:nvPicPr>
        <p:blipFill>
          <a:blip r:embed="rId2"/>
          <a:stretch>
            <a:fillRect/>
          </a:stretch>
        </p:blipFill>
        <p:spPr>
          <a:xfrm>
            <a:off x="1223831" y="333638"/>
            <a:ext cx="2743200" cy="1820799"/>
          </a:xfrm>
          <a:prstGeom prst="rect">
            <a:avLst/>
          </a:prstGeom>
        </p:spPr>
      </p:pic>
      <p:pic>
        <p:nvPicPr>
          <p:cNvPr id="6" name="Picture 5" descr="Thumbs Up Smiley Face Emoji - Free vector graphic on Pixabay">
            <a:extLst>
              <a:ext uri="{FF2B5EF4-FFF2-40B4-BE49-F238E27FC236}">
                <a16:creationId xmlns:a16="http://schemas.microsoft.com/office/drawing/2014/main" id="{9612217C-63EF-9094-BD79-A8B81E6D708C}"/>
              </a:ext>
            </a:extLst>
          </p:cNvPr>
          <p:cNvPicPr>
            <a:picLocks noChangeAspect="1"/>
          </p:cNvPicPr>
          <p:nvPr/>
        </p:nvPicPr>
        <p:blipFill>
          <a:blip r:embed="rId3"/>
          <a:stretch>
            <a:fillRect/>
          </a:stretch>
        </p:blipFill>
        <p:spPr>
          <a:xfrm>
            <a:off x="5379047" y="563918"/>
            <a:ext cx="2162227" cy="1505484"/>
          </a:xfrm>
          <a:prstGeom prst="rect">
            <a:avLst/>
          </a:prstGeom>
        </p:spPr>
      </p:pic>
    </p:spTree>
    <p:extLst>
      <p:ext uri="{BB962C8B-B14F-4D97-AF65-F5344CB8AC3E}">
        <p14:creationId xmlns:p14="http://schemas.microsoft.com/office/powerpoint/2010/main" val="7868604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anchor="b">
            <a:normAutofit/>
          </a:bodyPr>
          <a:lstStyle/>
          <a:p>
            <a:pPr algn="ctr"/>
            <a:r>
              <a:rPr lang="en-GB" dirty="0" err="1">
                <a:solidFill>
                  <a:schemeClr val="accent1"/>
                </a:solidFill>
              </a:rPr>
              <a:t>Rhestr</a:t>
            </a:r>
            <a:r>
              <a:rPr lang="en-GB" dirty="0">
                <a:solidFill>
                  <a:schemeClr val="accent1"/>
                </a:solidFill>
              </a:rPr>
              <a:t> </a:t>
            </a:r>
            <a:r>
              <a:rPr lang="en-GB" dirty="0" err="1">
                <a:solidFill>
                  <a:schemeClr val="accent1"/>
                </a:solidFill>
              </a:rPr>
              <a:t>Ddarllen</a:t>
            </a:r>
            <a:r>
              <a:rPr lang="en-GB" dirty="0">
                <a:solidFill>
                  <a:schemeClr val="accent1"/>
                </a:solidFill>
              </a:rPr>
              <a:t> </a:t>
            </a:r>
            <a:br>
              <a:rPr lang="en-GB" dirty="0">
                <a:solidFill>
                  <a:schemeClr val="accent1"/>
                </a:solidFill>
              </a:rPr>
            </a:br>
            <a:r>
              <a:rPr lang="en-GB" dirty="0">
                <a:solidFill>
                  <a:schemeClr val="accent1"/>
                </a:solidFill>
              </a:rPr>
              <a:t>Reference List</a:t>
            </a:r>
          </a:p>
        </p:txBody>
      </p:sp>
      <p:sp>
        <p:nvSpPr>
          <p:cNvPr id="5" name="Content Placeholder 4"/>
          <p:cNvSpPr>
            <a:spLocks noGrp="1"/>
          </p:cNvSpPr>
          <p:nvPr>
            <p:ph idx="1"/>
          </p:nvPr>
        </p:nvSpPr>
        <p:spPr/>
        <p:txBody>
          <a:bodyPr>
            <a:normAutofit lnSpcReduction="10000"/>
          </a:bodyPr>
          <a:lstStyle/>
          <a:p>
            <a:pPr>
              <a:buClr>
                <a:srgbClr val="7F8FA9"/>
              </a:buClr>
            </a:pPr>
            <a:r>
              <a:rPr lang="en-GB" altLang="en-US" sz="1600" dirty="0">
                <a:latin typeface="Arial" panose="020B0604020202020204" pitchFamily="34" charset="0"/>
                <a:cs typeface="Arial" panose="020B0604020202020204" pitchFamily="34" charset="0"/>
              </a:rPr>
              <a:t>Coleman, S (2018) ‘The elusiveness of political truth: From the conceit of objectivity to intersubjective judgement’ </a:t>
            </a:r>
            <a:r>
              <a:rPr lang="en-GB" sz="1600" i="1" dirty="0"/>
              <a:t>European Journal of Communication</a:t>
            </a:r>
            <a:r>
              <a:rPr lang="en-GB" sz="1600" dirty="0"/>
              <a:t>, Vol.33(2), pp.157-171 Available at: </a:t>
            </a:r>
            <a:r>
              <a:rPr lang="en-GB" sz="1600" dirty="0">
                <a:hlinkClick r:id="rId2"/>
              </a:rPr>
              <a:t>https://journals.sagepub.com/doi/abs/10.1177/0267323118760319</a:t>
            </a:r>
            <a:r>
              <a:rPr lang="en-GB" sz="1600" dirty="0"/>
              <a:t>, (Accessed: 14/11/18). </a:t>
            </a:r>
          </a:p>
          <a:p>
            <a:pPr>
              <a:buClr>
                <a:srgbClr val="7F8FA9"/>
              </a:buClr>
            </a:pPr>
            <a:r>
              <a:rPr lang="en-GB" altLang="en-US" sz="1600" dirty="0">
                <a:latin typeface="Arial" panose="020B0604020202020204" pitchFamily="34" charset="0"/>
                <a:cs typeface="Arial" panose="020B0604020202020204" pitchFamily="34" charset="0"/>
              </a:rPr>
              <a:t>Cottrell, S. ( 2013) 4th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 Hampshire: Palgrave N. Macmillan.</a:t>
            </a:r>
          </a:p>
          <a:p>
            <a:pPr>
              <a:buClr>
                <a:srgbClr val="7F8FA9"/>
              </a:buClr>
            </a:pPr>
            <a:r>
              <a:rPr lang="en-GB" altLang="en-US" sz="1600" dirty="0" err="1">
                <a:latin typeface="Arial" panose="020B0604020202020204" pitchFamily="34" charset="0"/>
                <a:cs typeface="Arial" panose="020B0604020202020204" pitchFamily="34" charset="0"/>
              </a:rPr>
              <a:t>Dafydd</a:t>
            </a:r>
            <a:r>
              <a:rPr lang="en-GB" altLang="en-US" sz="1600" dirty="0">
                <a:latin typeface="Arial" panose="020B0604020202020204" pitchFamily="34" charset="0"/>
                <a:cs typeface="Arial" panose="020B0604020202020204" pitchFamily="34" charset="0"/>
              </a:rPr>
              <a:t>, 2011) </a:t>
            </a:r>
            <a:r>
              <a:rPr lang="en-GB" altLang="en-US" sz="1600" i="1" dirty="0">
                <a:latin typeface="Arial" panose="020B0604020202020204" pitchFamily="34" charset="0"/>
                <a:cs typeface="Arial" panose="020B0604020202020204" pitchFamily="34" charset="0"/>
              </a:rPr>
              <a:t>Y </a:t>
            </a:r>
            <a:r>
              <a:rPr lang="en-GB" altLang="en-US" sz="1600" i="1" dirty="0" err="1">
                <a:latin typeface="Arial" panose="020B0604020202020204" pitchFamily="34" charset="0"/>
                <a:cs typeface="Arial" panose="020B0604020202020204" pitchFamily="34" charset="0"/>
              </a:rPr>
              <a:t>Wers</a:t>
            </a:r>
            <a:r>
              <a:rPr lang="en-GB" altLang="en-US" sz="1600" i="1" dirty="0">
                <a:latin typeface="Arial" panose="020B0604020202020204" pitchFamily="34" charset="0"/>
                <a:cs typeface="Arial" panose="020B0604020202020204" pitchFamily="34" charset="0"/>
              </a:rPr>
              <a:t>, available at </a:t>
            </a:r>
            <a:r>
              <a:rPr lang="en-GB" altLang="en-US" sz="1600" i="1" dirty="0">
                <a:latin typeface="Arial" panose="020B0604020202020204" pitchFamily="34" charset="0"/>
                <a:cs typeface="Arial" panose="020B0604020202020204" pitchFamily="34" charset="0"/>
                <a:hlinkClick r:id="rId3"/>
              </a:rPr>
              <a:t>https://www.youtube.com/watch?v=aZsI1h51eSY</a:t>
            </a:r>
            <a:r>
              <a:rPr lang="en-GB" altLang="en-US" sz="1600" i="1" dirty="0">
                <a:latin typeface="Arial" panose="020B0604020202020204" pitchFamily="34" charset="0"/>
                <a:cs typeface="Arial" panose="020B0604020202020204" pitchFamily="34" charset="0"/>
              </a:rPr>
              <a:t> [ Accessed 15/07/14]</a:t>
            </a:r>
          </a:p>
          <a:p>
            <a:pPr>
              <a:buClr>
                <a:srgbClr val="7F8FA9"/>
              </a:buClr>
            </a:pPr>
            <a:r>
              <a:rPr lang="en-GB" altLang="en-US" sz="1600" dirty="0">
                <a:solidFill>
                  <a:prstClr val="black"/>
                </a:solidFill>
                <a:latin typeface="Arial" panose="020B0604020202020204" pitchFamily="34" charset="0"/>
                <a:cs typeface="Arial" panose="020B0604020202020204" pitchFamily="34" charset="0"/>
              </a:rPr>
              <a:t>Hopwood, M. ( 2012) </a:t>
            </a:r>
            <a:r>
              <a:rPr lang="en-GB" altLang="en-US" sz="1600" i="1" dirty="0">
                <a:solidFill>
                  <a:prstClr val="black"/>
                </a:solidFill>
                <a:latin typeface="Arial" panose="020B0604020202020204" pitchFamily="34" charset="0"/>
                <a:cs typeface="Arial" panose="020B0604020202020204" pitchFamily="34" charset="0"/>
              </a:rPr>
              <a:t>ASGY4014C </a:t>
            </a:r>
            <a:r>
              <a:rPr lang="en-GB" altLang="en-US" sz="1600" i="1" dirty="0" err="1">
                <a:solidFill>
                  <a:prstClr val="black"/>
                </a:solidFill>
                <a:latin typeface="Arial" panose="020B0604020202020204" pitchFamily="34" charset="0"/>
                <a:cs typeface="Arial" panose="020B0604020202020204" pitchFamily="34" charset="0"/>
              </a:rPr>
              <a:t>Cymry’r</a:t>
            </a:r>
            <a:r>
              <a:rPr lang="en-GB" altLang="en-US" sz="1600" i="1" dirty="0">
                <a:solidFill>
                  <a:prstClr val="black"/>
                </a:solidFill>
                <a:latin typeface="Arial" panose="020B0604020202020204" pitchFamily="34" charset="0"/>
                <a:cs typeface="Arial" panose="020B0604020202020204" pitchFamily="34" charset="0"/>
              </a:rPr>
              <a:t> </a:t>
            </a:r>
            <a:r>
              <a:rPr lang="en-GB" altLang="en-US" sz="1600" i="1" dirty="0" err="1">
                <a:solidFill>
                  <a:prstClr val="black"/>
                </a:solidFill>
                <a:latin typeface="Arial" panose="020B0604020202020204" pitchFamily="34" charset="0"/>
                <a:cs typeface="Arial" panose="020B0604020202020204" pitchFamily="34" charset="0"/>
              </a:rPr>
              <a:t>Byd</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Caerfyrddin</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Prifysgol</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Cymru</a:t>
            </a:r>
            <a:r>
              <a:rPr lang="en-GB" altLang="en-US" sz="1600" dirty="0">
                <a:solidFill>
                  <a:prstClr val="black"/>
                </a:solidFill>
                <a:latin typeface="Arial" panose="020B0604020202020204" pitchFamily="34" charset="0"/>
                <a:cs typeface="Arial" panose="020B0604020202020204" pitchFamily="34" charset="0"/>
              </a:rPr>
              <a:t> Y </a:t>
            </a:r>
            <a:r>
              <a:rPr lang="en-GB" altLang="en-US" sz="1600" dirty="0" err="1">
                <a:solidFill>
                  <a:prstClr val="black"/>
                </a:solidFill>
                <a:latin typeface="Arial" panose="020B0604020202020204" pitchFamily="34" charset="0"/>
                <a:cs typeface="Arial" panose="020B0604020202020204" pitchFamily="34" charset="0"/>
              </a:rPr>
              <a:t>Drindod</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Dewi</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Sant</a:t>
            </a:r>
            <a:endParaRPr lang="en-GB" altLang="en-US" sz="1600" dirty="0">
              <a:solidFill>
                <a:prstClr val="black"/>
              </a:solidFill>
              <a:latin typeface="Arial" panose="020B0604020202020204" pitchFamily="34" charset="0"/>
              <a:cs typeface="Arial" panose="020B0604020202020204" pitchFamily="34" charset="0"/>
            </a:endParaRPr>
          </a:p>
          <a:p>
            <a:pPr>
              <a:buClr>
                <a:srgbClr val="7F8FA9"/>
              </a:buClr>
            </a:pPr>
            <a:r>
              <a:rPr lang="en-GB" sz="1600" dirty="0"/>
              <a:t>Miller, A. (2008) ‘Personalising Ethnography: On Memory, Evidence, and Subjectivity The Writing &amp; Learning Journey’, </a:t>
            </a:r>
            <a:r>
              <a:rPr lang="en-GB" sz="1600" i="1" dirty="0"/>
              <a:t>New Writing: The International Journal for the Practice &amp; Theory of Creative Writing,</a:t>
            </a:r>
            <a:r>
              <a:rPr lang="en-GB" sz="1600" dirty="0"/>
              <a:t> </a:t>
            </a:r>
            <a:r>
              <a:rPr lang="en-GB" sz="1600" i="1" dirty="0"/>
              <a:t>5,</a:t>
            </a:r>
            <a:r>
              <a:rPr lang="en-GB" sz="1600" dirty="0"/>
              <a:t>(2), pp. 89-114.[Online] Available at: </a:t>
            </a:r>
            <a:r>
              <a:rPr lang="en-GB" sz="1600" dirty="0">
                <a:hlinkClick r:id="rId4"/>
              </a:rPr>
              <a:t>https://whel-primo.hosted.exlibrisgroup.com/primo-explore/fulldisplay?docid=TN_hus_34839125&amp;context=Ebsco&amp;vid=44WHELF_UWTSD_VU1&amp;lang=en_US&amp;search_scope=CSCOP_EVERYTHING&amp;adaptor=44WHELF_UWTSD_Ebsco&amp;tab=tab1&amp;query=any,contains,academic%20writing%20subjectivity&amp;offset=0</a:t>
            </a:r>
            <a:r>
              <a:rPr lang="en-GB" sz="1600" dirty="0"/>
              <a:t>, (Accessed: 12/11/18) </a:t>
            </a:r>
            <a:endParaRPr lang="en-GB" altLang="en-US" sz="1100" dirty="0">
              <a:solidFill>
                <a:prstClr val="black"/>
              </a:solidFill>
              <a:latin typeface="Arial" panose="020B0604020202020204" pitchFamily="34" charset="0"/>
              <a:cs typeface="Arial" panose="020B0604020202020204" pitchFamily="34" charset="0"/>
            </a:endParaRPr>
          </a:p>
          <a:p>
            <a:endParaRPr lang="en-GB" sz="1600" dirty="0"/>
          </a:p>
        </p:txBody>
      </p:sp>
    </p:spTree>
    <p:extLst>
      <p:ext uri="{BB962C8B-B14F-4D97-AF65-F5344CB8AC3E}">
        <p14:creationId xmlns:p14="http://schemas.microsoft.com/office/powerpoint/2010/main" val="36772784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4" ma:contentTypeDescription="Create a new document." ma:contentTypeScope="" ma:versionID="58d143ecd572438048e7a967b25e11d0">
  <xsd:schema xmlns:xsd="http://www.w3.org/2001/XMLSchema" xmlns:xs="http://www.w3.org/2001/XMLSchema" xmlns:p="http://schemas.microsoft.com/office/2006/metadata/properties" xmlns:ns2="f4770729-68ee-4e1e-a757-d7b8c23c3985" targetNamespace="http://schemas.microsoft.com/office/2006/metadata/properties" ma:root="true" ma:fieldsID="8a555952371e19f00607b880fa716385" ns2:_="">
    <xsd:import namespace="f4770729-68ee-4e1e-a757-d7b8c23c398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B4CFB7-A0E1-4A58-8FC4-DB8D5FD0A23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95C571C-F2B6-419D-82A1-1F8BD5D10508}">
  <ds:schemaRefs>
    <ds:schemaRef ds:uri="http://schemas.microsoft.com/sharepoint/v3/contenttype/forms"/>
  </ds:schemaRefs>
</ds:datastoreItem>
</file>

<file path=customXml/itemProps3.xml><?xml version="1.0" encoding="utf-8"?>
<ds:datastoreItem xmlns:ds="http://schemas.openxmlformats.org/officeDocument/2006/customXml" ds:itemID="{FBB59C8C-2BB1-48D9-BB5A-ABB0E89073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434</TotalTime>
  <Words>2558</Words>
  <Application>Microsoft Office PowerPoint</Application>
  <PresentationFormat>On-screen Show (4:3)</PresentationFormat>
  <Paragraphs>478</Paragraphs>
  <Slides>37</Slides>
  <Notes>15</Notes>
  <HiddenSlides>0</HiddenSlides>
  <MMClips>0</MMClips>
  <ScaleCrop>false</ScaleCrop>
  <HeadingPairs>
    <vt:vector size="4" baseType="variant">
      <vt:variant>
        <vt:lpstr>Theme</vt:lpstr>
      </vt:variant>
      <vt:variant>
        <vt:i4>2</vt:i4>
      </vt:variant>
      <vt:variant>
        <vt:lpstr>Slide Titles</vt:lpstr>
      </vt:variant>
      <vt:variant>
        <vt:i4>37</vt:i4>
      </vt:variant>
    </vt:vector>
  </HeadingPairs>
  <TitlesOfParts>
    <vt:vector size="39" baseType="lpstr">
      <vt:lpstr>Oriel</vt:lpstr>
      <vt:lpstr>Oriel</vt:lpstr>
      <vt:lpstr>ECES4012/C Sicrhau Sgiliau Astudio Llwyddiannus Securing Successful Study Skills </vt:lpstr>
      <vt:lpstr>Deilliannau Dysgu  Learning Outcomes </vt:lpstr>
      <vt:lpstr>Deilliannau Dysgu  Learning Outcomes </vt:lpstr>
      <vt:lpstr>Asesiad RHAN 1  assessment PART 1 </vt:lpstr>
      <vt:lpstr>Asesiad RHAN 2 Assessment PART 2 </vt:lpstr>
      <vt:lpstr>Gorolwg Sesiwn   Session Overview</vt:lpstr>
      <vt:lpstr>Her! Challenge! </vt:lpstr>
      <vt:lpstr>Gwrthrychol    Objective </vt:lpstr>
      <vt:lpstr>Gwrthrychol   Objective</vt:lpstr>
      <vt:lpstr>Goddrychol   Subjective</vt:lpstr>
      <vt:lpstr>Goddrychol   Subjective</vt:lpstr>
      <vt:lpstr>Dim wastod yn Amlwg… Not Always Obvious… </vt:lpstr>
      <vt:lpstr>Ysgrifennu dadansoddol Analytical writing</vt:lpstr>
      <vt:lpstr>Iaith Ddadansoddol… Language of Analysis …</vt:lpstr>
      <vt:lpstr>Cymharu Comparing </vt:lpstr>
      <vt:lpstr>Cyferbynnu Contrasting </vt:lpstr>
      <vt:lpstr>PowerPoint Presentation</vt:lpstr>
      <vt:lpstr>Paratoi aseiniad ysgrifenedig Planning a written assignment</vt:lpstr>
      <vt:lpstr>Dadansoddi’r Dasg Analysing the Task</vt:lpstr>
      <vt:lpstr>Dadansoddi’r Dasg Analysing the Task</vt:lpstr>
      <vt:lpstr>PowerPoint Presentation</vt:lpstr>
      <vt:lpstr>Enghraifft o gwestiynau Semester 1 Example of Semester 1 questions</vt:lpstr>
      <vt:lpstr>Cyfarwyddiadau   Instructions </vt:lpstr>
      <vt:lpstr>PowerPoint Presentation</vt:lpstr>
      <vt:lpstr>Cynllunio Aseiniad Planning an Assignment</vt:lpstr>
      <vt:lpstr>Ymarfer Practise </vt:lpstr>
      <vt:lpstr>Adeiladu Dadl Argument Building</vt:lpstr>
      <vt:lpstr>Introduction</vt:lpstr>
      <vt:lpstr>Ysgrifennu’r Prif Bwyntiau  Writing up Main Points</vt:lpstr>
      <vt:lpstr>Ysgrifennu Diweddglo Writing a Conclusion</vt:lpstr>
      <vt:lpstr>Ymarfer Practice </vt:lpstr>
      <vt:lpstr>Drafft 1 , Drafft 2…. Draft 1, Draft 2…..</vt:lpstr>
      <vt:lpstr>Ymarfer Practice </vt:lpstr>
      <vt:lpstr>Drafft 1 , Drafft 2…. Draft 1, Draft 2…..</vt:lpstr>
      <vt:lpstr>Cyflwyno  Submission</vt:lpstr>
      <vt:lpstr>PowerPoint Presentation</vt:lpstr>
      <vt:lpstr>Rhestr Ddarllen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122</cp:revision>
  <dcterms:created xsi:type="dcterms:W3CDTF">2016-08-11T07:33:48Z</dcterms:created>
  <dcterms:modified xsi:type="dcterms:W3CDTF">2023-10-05T19:33:51Z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