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69" r:id="rId3"/>
    <p:sldId id="270" r:id="rId4"/>
    <p:sldId id="271" r:id="rId5"/>
    <p:sldId id="272" r:id="rId6"/>
    <p:sldId id="273" r:id="rId7"/>
    <p:sldId id="274" r:id="rId8"/>
    <p:sldId id="275" r:id="rId9"/>
    <p:sldId id="276" r:id="rId10"/>
    <p:sldId id="28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52443" autoAdjust="0"/>
  </p:normalViewPr>
  <p:slideViewPr>
    <p:cSldViewPr snapToGrid="0">
      <p:cViewPr varScale="1">
        <p:scale>
          <a:sx n="43" d="100"/>
          <a:sy n="43" d="100"/>
        </p:scale>
        <p:origin x="173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929E4F-9DE6-4814-9EE3-2EB2CF144D76}" type="datetimeFigureOut">
              <a:rPr lang="en-GB" smtClean="0"/>
              <a:t>26/02/2023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E9C27F-B654-43BA-825A-FB67EB5A0A59}" type="slidenum">
              <a:rPr lang="en-GB" smtClean="0"/>
              <a:t>‹#›</a:t>
            </a:fld>
            <a:endParaRPr lang="en-GB"/>
          </a:p>
        </p:txBody>
      </p:sp>
    </p:spTree>
    <p:extLst>
      <p:ext uri="{BB962C8B-B14F-4D97-AF65-F5344CB8AC3E}">
        <p14:creationId xmlns:p14="http://schemas.microsoft.com/office/powerpoint/2010/main" val="1691508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26/02/2023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99272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01211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90162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26/02/2023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41998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26/02/2023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62380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26/02/2023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48841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26/02/2023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2163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88118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8726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54308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57194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26/02/2023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781454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D43C688-C2B3-4757-B977-A1FCD110F411}"/>
              </a:ext>
            </a:extLst>
          </p:cNvPr>
          <p:cNvSpPr>
            <a:spLocks noGrp="1"/>
          </p:cNvSpPr>
          <p:nvPr>
            <p:ph type="ctrTitle"/>
          </p:nvPr>
        </p:nvSpPr>
        <p:spPr/>
        <p:style>
          <a:lnRef idx="1">
            <a:schemeClr val="dk1"/>
          </a:lnRef>
          <a:fillRef idx="2">
            <a:schemeClr val="dk1"/>
          </a:fillRef>
          <a:effectRef idx="1">
            <a:schemeClr val="dk1"/>
          </a:effectRef>
          <a:fontRef idx="minor">
            <a:schemeClr val="dk1"/>
          </a:fontRef>
        </p:style>
        <p:txBody>
          <a:bodyPr>
            <a:normAutofit/>
          </a:bodyPr>
          <a:lstStyle/>
          <a:p>
            <a:r>
              <a:rPr lang="en-GB" dirty="0"/>
              <a:t>Introduction to Research</a:t>
            </a:r>
          </a:p>
        </p:txBody>
      </p:sp>
      <p:sp>
        <p:nvSpPr>
          <p:cNvPr id="5" name="Subtitle 4">
            <a:extLst>
              <a:ext uri="{FF2B5EF4-FFF2-40B4-BE49-F238E27FC236}">
                <a16:creationId xmlns:a16="http://schemas.microsoft.com/office/drawing/2014/main" id="{60C457B0-6557-4CF3-AE51-6DA288D008AC}"/>
              </a:ext>
            </a:extLst>
          </p:cNvPr>
          <p:cNvSpPr>
            <a:spLocks noGrp="1"/>
          </p:cNvSpPr>
          <p:nvPr>
            <p:ph type="subTitle" idx="1"/>
          </p:nvPr>
        </p:nvSpPr>
        <p:spPr/>
        <p:txBody>
          <a:bodyPr/>
          <a:lstStyle/>
          <a:p>
            <a:endParaRPr lang="en-GB" dirty="0"/>
          </a:p>
          <a:p>
            <a:pPr algn="l"/>
            <a:r>
              <a:rPr lang="en-GB" dirty="0"/>
              <a:t>Week 1</a:t>
            </a:r>
          </a:p>
        </p:txBody>
      </p:sp>
      <p:pic>
        <p:nvPicPr>
          <p:cNvPr id="6" name="Picture 5">
            <a:extLst>
              <a:ext uri="{FF2B5EF4-FFF2-40B4-BE49-F238E27FC236}">
                <a16:creationId xmlns:a16="http://schemas.microsoft.com/office/drawing/2014/main" id="{0999F4AE-A484-4597-839F-C351183644F3}"/>
              </a:ext>
            </a:extLst>
          </p:cNvPr>
          <p:cNvPicPr>
            <a:picLocks noChangeAspect="1"/>
          </p:cNvPicPr>
          <p:nvPr/>
        </p:nvPicPr>
        <p:blipFill>
          <a:blip r:embed="rId2"/>
          <a:stretch>
            <a:fillRect/>
          </a:stretch>
        </p:blipFill>
        <p:spPr>
          <a:xfrm rot="20570485">
            <a:off x="6242389" y="4363583"/>
            <a:ext cx="3075612" cy="1934484"/>
          </a:xfrm>
          <a:prstGeom prst="rect">
            <a:avLst/>
          </a:prstGeom>
        </p:spPr>
      </p:pic>
    </p:spTree>
    <p:extLst>
      <p:ext uri="{BB962C8B-B14F-4D97-AF65-F5344CB8AC3E}">
        <p14:creationId xmlns:p14="http://schemas.microsoft.com/office/powerpoint/2010/main" val="1292406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29F0F-6CCE-4EB9-82EA-1AE90491F7E1}"/>
              </a:ext>
            </a:extLst>
          </p:cNvPr>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r>
              <a:rPr lang="en-GB" i="1" dirty="0"/>
              <a:t>Research…</a:t>
            </a:r>
          </a:p>
        </p:txBody>
      </p:sp>
      <p:sp>
        <p:nvSpPr>
          <p:cNvPr id="3" name="Content Placeholder 2">
            <a:extLst>
              <a:ext uri="{FF2B5EF4-FFF2-40B4-BE49-F238E27FC236}">
                <a16:creationId xmlns:a16="http://schemas.microsoft.com/office/drawing/2014/main" id="{9181DA95-AE9B-4739-85CF-D04997A83D4E}"/>
              </a:ext>
            </a:extLst>
          </p:cNvPr>
          <p:cNvSpPr>
            <a:spLocks noGrp="1"/>
          </p:cNvSpPr>
          <p:nvPr>
            <p:ph idx="1"/>
          </p:nvPr>
        </p:nvSpPr>
        <p:spPr/>
        <p:txBody>
          <a:bodyPr/>
          <a:lstStyle/>
          <a:p>
            <a:endParaRPr lang="en-GB" dirty="0"/>
          </a:p>
          <a:p>
            <a:pPr marL="0" indent="0">
              <a:buNone/>
            </a:pPr>
            <a:r>
              <a:rPr lang="en-GB" i="1" dirty="0">
                <a:solidFill>
                  <a:srgbClr val="7030A0"/>
                </a:solidFill>
              </a:rPr>
              <a:t>A planned process, in which information is gathered systematically for a specific purpose in a context of existing knowledge and understanding, with the data obtained then analysed and evaluated to enable conclusions to be drawn regarding the new knowledge and understanding acquired.</a:t>
            </a:r>
          </a:p>
        </p:txBody>
      </p:sp>
    </p:spTree>
    <p:extLst>
      <p:ext uri="{BB962C8B-B14F-4D97-AF65-F5344CB8AC3E}">
        <p14:creationId xmlns:p14="http://schemas.microsoft.com/office/powerpoint/2010/main" val="1042466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6E87B-507E-4698-B3F7-CB7CAAB8E274}"/>
              </a:ext>
            </a:extLst>
          </p:cNvPr>
          <p:cNvSpPr>
            <a:spLocks noGrp="1"/>
          </p:cNvSpPr>
          <p:nvPr>
            <p:ph type="title"/>
          </p:nvPr>
        </p:nvSpPr>
        <p:spPr>
          <a:xfrm>
            <a:off x="838200" y="365126"/>
            <a:ext cx="10515600" cy="171770"/>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A6ED8B39-307F-4C63-A743-8E49C62EA9C7}"/>
              </a:ext>
            </a:extLst>
          </p:cNvPr>
          <p:cNvSpPr>
            <a:spLocks noGrp="1"/>
          </p:cNvSpPr>
          <p:nvPr>
            <p:ph idx="1"/>
          </p:nvPr>
        </p:nvSpPr>
        <p:spPr>
          <a:xfrm>
            <a:off x="838200" y="864066"/>
            <a:ext cx="10515600" cy="5312897"/>
          </a:xfrm>
        </p:spPr>
        <p:txBody>
          <a:bodyPr>
            <a:normAutofit fontScale="92500" lnSpcReduction="10000"/>
          </a:bodyPr>
          <a:lstStyle/>
          <a:p>
            <a:endParaRPr lang="en-GB" dirty="0"/>
          </a:p>
          <a:p>
            <a:r>
              <a:rPr lang="en-GB" dirty="0"/>
              <a:t>A large amount of all the research carried out in the UK is either directly or indirectly related to the health and social care sector</a:t>
            </a:r>
          </a:p>
          <a:p>
            <a:r>
              <a:rPr lang="en-GB" dirty="0"/>
              <a:t> Much of this research contributes significantly to the country’s economy. </a:t>
            </a:r>
          </a:p>
          <a:p>
            <a:r>
              <a:rPr lang="en-GB" dirty="0"/>
              <a:t>Although much research focuses on the diagnosis and treatment of specific health conditions, it is expected that all aspects of practice in health and social care should be evidence-based. Therefore, research has a direct or indirect effect on those who work in the sector, as well as those who using health and social care services</a:t>
            </a:r>
          </a:p>
        </p:txBody>
      </p:sp>
    </p:spTree>
    <p:extLst>
      <p:ext uri="{BB962C8B-B14F-4D97-AF65-F5344CB8AC3E}">
        <p14:creationId xmlns:p14="http://schemas.microsoft.com/office/powerpoint/2010/main" val="3608170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736A0-59A5-42BE-9116-665A706F93B9}"/>
              </a:ext>
            </a:extLst>
          </p:cNvPr>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GB" dirty="0"/>
              <a:t>Purpose of research in the HSC sector</a:t>
            </a:r>
          </a:p>
        </p:txBody>
      </p:sp>
      <p:sp>
        <p:nvSpPr>
          <p:cNvPr id="3" name="Content Placeholder 2">
            <a:extLst>
              <a:ext uri="{FF2B5EF4-FFF2-40B4-BE49-F238E27FC236}">
                <a16:creationId xmlns:a16="http://schemas.microsoft.com/office/drawing/2014/main" id="{0DF62D94-098C-41E2-AC19-CB2C549AB782}"/>
              </a:ext>
            </a:extLst>
          </p:cNvPr>
          <p:cNvSpPr>
            <a:spLocks noGrp="1"/>
          </p:cNvSpPr>
          <p:nvPr>
            <p:ph idx="1"/>
          </p:nvPr>
        </p:nvSpPr>
        <p:spPr/>
        <p:txBody>
          <a:bodyPr>
            <a:normAutofit fontScale="92500" lnSpcReduction="20000"/>
          </a:bodyPr>
          <a:lstStyle/>
          <a:p>
            <a:r>
              <a:rPr lang="en-GB" dirty="0"/>
              <a:t>Research in the health and social care sector has a wide range of purposes and is carried out by people who have a very wide range of backgrounds in terms of knowledge, skills and practice expertise.</a:t>
            </a:r>
          </a:p>
          <a:p>
            <a:r>
              <a:rPr lang="en-GB" dirty="0"/>
              <a:t> Research in the sector is almost always collaborative, involving those from different specialisms working together to pool their collective expertise to make advances in knowledge and understanding that may affect individuals, communities and national policies, as well as potentially bringing benefits to the health and wellbeing of individuals across the globe.</a:t>
            </a:r>
          </a:p>
        </p:txBody>
      </p:sp>
    </p:spTree>
    <p:extLst>
      <p:ext uri="{BB962C8B-B14F-4D97-AF65-F5344CB8AC3E}">
        <p14:creationId xmlns:p14="http://schemas.microsoft.com/office/powerpoint/2010/main" val="759193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418A4-42AD-44AD-A3B5-1D03683175EF}"/>
              </a:ext>
            </a:extLst>
          </p:cNvPr>
          <p:cNvSpPr>
            <a:spLocks noGrp="1"/>
          </p:cNvSpPr>
          <p:nvPr>
            <p:ph type="title"/>
          </p:nvPr>
        </p:nvSpPr>
        <p:spPr>
          <a:xfrm>
            <a:off x="838200" y="218115"/>
            <a:ext cx="10515600" cy="1115735"/>
          </a:xfrm>
        </p:spPr>
        <p:style>
          <a:lnRef idx="1">
            <a:schemeClr val="accent2"/>
          </a:lnRef>
          <a:fillRef idx="2">
            <a:schemeClr val="accent2"/>
          </a:fillRef>
          <a:effectRef idx="1">
            <a:schemeClr val="accent2"/>
          </a:effectRef>
          <a:fontRef idx="minor">
            <a:schemeClr val="dk1"/>
          </a:fontRef>
        </p:style>
        <p:txBody>
          <a:bodyPr>
            <a:normAutofit fontScale="90000"/>
          </a:bodyPr>
          <a:lstStyle/>
          <a:p>
            <a:r>
              <a:rPr lang="en-GB" dirty="0"/>
              <a:t>Improving outcomes for people using services</a:t>
            </a:r>
          </a:p>
        </p:txBody>
      </p:sp>
      <p:sp>
        <p:nvSpPr>
          <p:cNvPr id="3" name="Content Placeholder 2">
            <a:extLst>
              <a:ext uri="{FF2B5EF4-FFF2-40B4-BE49-F238E27FC236}">
                <a16:creationId xmlns:a16="http://schemas.microsoft.com/office/drawing/2014/main" id="{F3F8B65F-6436-4CFD-91FC-C9306E123336}"/>
              </a:ext>
            </a:extLst>
          </p:cNvPr>
          <p:cNvSpPr>
            <a:spLocks noGrp="1"/>
          </p:cNvSpPr>
          <p:nvPr>
            <p:ph idx="1"/>
          </p:nvPr>
        </p:nvSpPr>
        <p:spPr>
          <a:xfrm>
            <a:off x="838200" y="1333850"/>
            <a:ext cx="10515600" cy="4843113"/>
          </a:xfrm>
        </p:spPr>
        <p:txBody>
          <a:bodyPr>
            <a:noAutofit/>
          </a:bodyPr>
          <a:lstStyle/>
          <a:p>
            <a:r>
              <a:rPr lang="en-GB" sz="2000" dirty="0"/>
              <a:t>Person-centred care involves continual review of the care received by individuals, to ensure that it is tailored specifically to meet their needs to the fullest extent possible, to ensure the maximum benefit to their health and social care outcomes. </a:t>
            </a:r>
          </a:p>
          <a:p>
            <a:r>
              <a:rPr lang="en-GB" sz="2000" dirty="0"/>
              <a:t>While some needs may be met solely by those caring directly for the individuals, more complex and specialist knowledge and services may be necessary to meet all needs fully.</a:t>
            </a:r>
          </a:p>
          <a:p>
            <a:r>
              <a:rPr lang="en-GB" sz="2000" dirty="0"/>
              <a:t> A service provider may conduct research to help it identify how best to meet the needs of its service users, so it can make improvements to the services offered; providing more benefit to service users. </a:t>
            </a:r>
          </a:p>
          <a:p>
            <a:r>
              <a:rPr lang="en-GB" sz="2000" dirty="0"/>
              <a:t>When an individual accesses a health or social care service for the first time, healthcare professionals conduct informal research, by asking questions to find out about the individual’s health, wellbeing and circumstances,  and to establish an accurate and detailed understanding of the individual’s needs. </a:t>
            </a:r>
          </a:p>
          <a:p>
            <a:r>
              <a:rPr lang="en-GB" sz="2000" dirty="0">
                <a:solidFill>
                  <a:srgbClr val="7030A0"/>
                </a:solidFill>
              </a:rPr>
              <a:t>A GP questions a patient during a surgery appointment, before making decisions about treatment. </a:t>
            </a:r>
          </a:p>
          <a:p>
            <a:r>
              <a:rPr lang="en-GB" sz="2000" dirty="0">
                <a:solidFill>
                  <a:srgbClr val="7030A0"/>
                </a:solidFill>
              </a:rPr>
              <a:t>A residential care manager questions a new resident, possibly with a relative present, to help ensure the home meets the resident’s needs, and to help them settle in to their new surroundings.</a:t>
            </a:r>
          </a:p>
        </p:txBody>
      </p:sp>
    </p:spTree>
    <p:extLst>
      <p:ext uri="{BB962C8B-B14F-4D97-AF65-F5344CB8AC3E}">
        <p14:creationId xmlns:p14="http://schemas.microsoft.com/office/powerpoint/2010/main" val="2800451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022E9-617B-466B-8918-B128B23E69C2}"/>
              </a:ext>
            </a:extLst>
          </p:cNvPr>
          <p:cNvSpPr>
            <a:spLocks noGrp="1"/>
          </p:cNvSpPr>
          <p:nvPr>
            <p:ph type="title"/>
          </p:nvPr>
        </p:nvSpPr>
        <p:spPr>
          <a:xfrm>
            <a:off x="838200" y="365126"/>
            <a:ext cx="10515600" cy="138214"/>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BCD45D18-F8E3-4219-BDCD-546DC45EB6BE}"/>
              </a:ext>
            </a:extLst>
          </p:cNvPr>
          <p:cNvSpPr>
            <a:spLocks noGrp="1"/>
          </p:cNvSpPr>
          <p:nvPr>
            <p:ph idx="1"/>
          </p:nvPr>
        </p:nvSpPr>
        <p:spPr>
          <a:xfrm>
            <a:off x="838200" y="813732"/>
            <a:ext cx="10515600" cy="5363231"/>
          </a:xfrm>
        </p:spPr>
        <p:txBody>
          <a:bodyPr>
            <a:normAutofit fontScale="92500" lnSpcReduction="20000"/>
          </a:bodyPr>
          <a:lstStyle/>
          <a:p>
            <a:endParaRPr lang="en-GB" dirty="0"/>
          </a:p>
          <a:p>
            <a:r>
              <a:rPr lang="en-GB" dirty="0"/>
              <a:t>Even though a professional care worker may deliver care to an individual service user, they work within a larger organisation providing services to many individuals. </a:t>
            </a:r>
          </a:p>
          <a:p>
            <a:r>
              <a:rPr lang="en-GB" dirty="0"/>
              <a:t>Professionals in the organisation may carry out research to investigate the extent to which its services benefit all the people using them.</a:t>
            </a:r>
          </a:p>
          <a:p>
            <a:r>
              <a:rPr lang="en-GB" dirty="0"/>
              <a:t> Other research may be carried out to monitor the pattern of diseases, so that the incidence of the disease across a population can be reduced. </a:t>
            </a:r>
          </a:p>
          <a:p>
            <a:r>
              <a:rPr lang="en-GB" dirty="0">
                <a:solidFill>
                  <a:srgbClr val="7030A0"/>
                </a:solidFill>
              </a:rPr>
              <a:t>Public Health England monitors the incidence of certain infectious diseases to better target appropriate prevention strategies, such as seasonal vaccination against Flu.</a:t>
            </a:r>
          </a:p>
        </p:txBody>
      </p:sp>
    </p:spTree>
    <p:extLst>
      <p:ext uri="{BB962C8B-B14F-4D97-AF65-F5344CB8AC3E}">
        <p14:creationId xmlns:p14="http://schemas.microsoft.com/office/powerpoint/2010/main" val="1520635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78AAE-0CAF-47C9-A2BA-1EF4BA31EB92}"/>
              </a:ext>
            </a:extLst>
          </p:cNvPr>
          <p:cNvSpPr>
            <a:spLocks noGrp="1"/>
          </p:cNvSpPr>
          <p:nvPr>
            <p:ph type="title"/>
          </p:nvPr>
        </p:nvSpPr>
        <p:spPr>
          <a:xfrm>
            <a:off x="838200" y="365126"/>
            <a:ext cx="10515600" cy="188548"/>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C2D6EE90-E343-4525-8495-A6942B79139D}"/>
              </a:ext>
            </a:extLst>
          </p:cNvPr>
          <p:cNvSpPr>
            <a:spLocks noGrp="1"/>
          </p:cNvSpPr>
          <p:nvPr>
            <p:ph idx="1"/>
          </p:nvPr>
        </p:nvSpPr>
        <p:spPr>
          <a:xfrm>
            <a:off x="838200" y="981512"/>
            <a:ext cx="10515600" cy="5195451"/>
          </a:xfrm>
        </p:spPr>
        <p:txBody>
          <a:bodyPr>
            <a:normAutofit/>
          </a:bodyPr>
          <a:lstStyle/>
          <a:p>
            <a:endParaRPr lang="en-GB" dirty="0"/>
          </a:p>
          <a:p>
            <a:r>
              <a:rPr lang="en-GB" dirty="0"/>
              <a:t>Most health and social care services are organised according to the type of service they provide. </a:t>
            </a:r>
          </a:p>
          <a:p>
            <a:pPr lvl="0"/>
            <a:r>
              <a:rPr lang="en-GB" dirty="0">
                <a:solidFill>
                  <a:prstClr val="black"/>
                </a:solidFill>
              </a:rPr>
              <a:t>In each case, the health service offered differs because the needs of the service users differ.</a:t>
            </a:r>
          </a:p>
          <a:p>
            <a:endParaRPr lang="en-GB" dirty="0"/>
          </a:p>
        </p:txBody>
      </p:sp>
    </p:spTree>
    <p:extLst>
      <p:ext uri="{BB962C8B-B14F-4D97-AF65-F5344CB8AC3E}">
        <p14:creationId xmlns:p14="http://schemas.microsoft.com/office/powerpoint/2010/main" val="2905316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6CCC-E1EE-4062-B3CC-4881BDA4E145}"/>
              </a:ext>
            </a:extLst>
          </p:cNvPr>
          <p:cNvSpPr>
            <a:spLocks noGrp="1"/>
          </p:cNvSpPr>
          <p:nvPr>
            <p:ph type="title"/>
          </p:nvPr>
        </p:nvSpPr>
        <p:spPr>
          <a:xfrm>
            <a:off x="838200" y="134225"/>
            <a:ext cx="10515600" cy="1040234"/>
          </a:xfrm>
        </p:spPr>
        <p:style>
          <a:lnRef idx="1">
            <a:schemeClr val="accent3"/>
          </a:lnRef>
          <a:fillRef idx="2">
            <a:schemeClr val="accent3"/>
          </a:fillRef>
          <a:effectRef idx="1">
            <a:schemeClr val="accent3"/>
          </a:effectRef>
          <a:fontRef idx="minor">
            <a:schemeClr val="dk1"/>
          </a:fontRef>
        </p:style>
        <p:txBody>
          <a:bodyPr/>
          <a:lstStyle/>
          <a:p>
            <a:r>
              <a:rPr lang="en-GB" dirty="0"/>
              <a:t>Starting points for research</a:t>
            </a:r>
          </a:p>
        </p:txBody>
      </p:sp>
      <p:sp>
        <p:nvSpPr>
          <p:cNvPr id="3" name="Content Placeholder 2">
            <a:extLst>
              <a:ext uri="{FF2B5EF4-FFF2-40B4-BE49-F238E27FC236}">
                <a16:creationId xmlns:a16="http://schemas.microsoft.com/office/drawing/2014/main" id="{4C9CAD94-21C8-4B51-9E67-1726D42B2E59}"/>
              </a:ext>
            </a:extLst>
          </p:cNvPr>
          <p:cNvSpPr>
            <a:spLocks noGrp="1"/>
          </p:cNvSpPr>
          <p:nvPr>
            <p:ph idx="1"/>
          </p:nvPr>
        </p:nvSpPr>
        <p:spPr>
          <a:xfrm>
            <a:off x="838200" y="1350628"/>
            <a:ext cx="10515600" cy="5310231"/>
          </a:xfrm>
        </p:spPr>
        <p:txBody>
          <a:bodyPr>
            <a:normAutofit fontScale="70000" lnSpcReduction="20000"/>
          </a:bodyPr>
          <a:lstStyle/>
          <a:p>
            <a:r>
              <a:rPr lang="en-GB" dirty="0"/>
              <a:t>Health and social care services cost money to provide, even in the UK where a founding principle of the National Health Service (NHS) is to provide most health services free at the point of delivery. </a:t>
            </a:r>
          </a:p>
          <a:p>
            <a:r>
              <a:rPr lang="en-GB" dirty="0"/>
              <a:t>In times of economic constraint, the cost of services is an influential aspect of judging their effectiveness. </a:t>
            </a:r>
          </a:p>
          <a:p>
            <a:r>
              <a:rPr lang="en-GB" dirty="0"/>
              <a:t>The NHS and some social care services, are paid for by the government from its taxation income. </a:t>
            </a:r>
          </a:p>
          <a:p>
            <a:r>
              <a:rPr lang="en-GB" dirty="0"/>
              <a:t>Governments have to balance the cost of health and social care services with their spending on their other responsibilities such as education, welfare and the environment. </a:t>
            </a:r>
          </a:p>
          <a:p>
            <a:r>
              <a:rPr lang="en-GB" dirty="0"/>
              <a:t>In contrast, social care services are often paid for directly by the individuals using the service, for example purchasing the social care they receive in their own homes. </a:t>
            </a:r>
          </a:p>
          <a:p>
            <a:r>
              <a:rPr lang="en-GB" dirty="0"/>
              <a:t>However health or social care services are funded, research into ways to ensure that their provision is as efficient as possible (gives maximum benefit in terms of outcomes for individuals within reasonable cost boundaries) is currently a significant issue in the UK.</a:t>
            </a:r>
          </a:p>
        </p:txBody>
      </p:sp>
    </p:spTree>
    <p:extLst>
      <p:ext uri="{BB962C8B-B14F-4D97-AF65-F5344CB8AC3E}">
        <p14:creationId xmlns:p14="http://schemas.microsoft.com/office/powerpoint/2010/main" val="1019019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D694E-C866-4CD2-B40D-3AB9E76A900B}"/>
              </a:ext>
            </a:extLst>
          </p:cNvPr>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en-GB" dirty="0"/>
              <a:t>Task </a:t>
            </a:r>
          </a:p>
        </p:txBody>
      </p:sp>
      <p:sp>
        <p:nvSpPr>
          <p:cNvPr id="3" name="Content Placeholder 2">
            <a:extLst>
              <a:ext uri="{FF2B5EF4-FFF2-40B4-BE49-F238E27FC236}">
                <a16:creationId xmlns:a16="http://schemas.microsoft.com/office/drawing/2014/main" id="{E784E698-C662-453F-A905-2E78196706DD}"/>
              </a:ext>
            </a:extLst>
          </p:cNvPr>
          <p:cNvSpPr>
            <a:spLocks noGrp="1"/>
          </p:cNvSpPr>
          <p:nvPr>
            <p:ph idx="1"/>
          </p:nvPr>
        </p:nvSpPr>
        <p:spPr/>
        <p:txBody>
          <a:bodyPr/>
          <a:lstStyle/>
          <a:p>
            <a:pPr marL="0" indent="0">
              <a:buNone/>
            </a:pPr>
            <a:r>
              <a:rPr lang="en-GB" dirty="0"/>
              <a:t>Discuss….</a:t>
            </a:r>
          </a:p>
          <a:p>
            <a:pPr marL="0" indent="0">
              <a:buNone/>
            </a:pPr>
            <a:endParaRPr lang="en-GB" dirty="0"/>
          </a:p>
          <a:p>
            <a:r>
              <a:rPr lang="en-GB" dirty="0"/>
              <a:t>What criteria would you consider makes a health and social care service effective? </a:t>
            </a:r>
          </a:p>
          <a:p>
            <a:r>
              <a:rPr lang="en-GB" dirty="0"/>
              <a:t>In a small group, discuss whether any of the criteria you identify provide a basis for research regarding how effective a service is in your locality. </a:t>
            </a:r>
          </a:p>
        </p:txBody>
      </p:sp>
    </p:spTree>
    <p:extLst>
      <p:ext uri="{BB962C8B-B14F-4D97-AF65-F5344CB8AC3E}">
        <p14:creationId xmlns:p14="http://schemas.microsoft.com/office/powerpoint/2010/main" val="889435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33D64-A205-4558-A80A-4DDEB1434407}"/>
              </a:ext>
            </a:extLst>
          </p:cNvPr>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GB" dirty="0"/>
              <a:t>Re-cap of lesson outcomes</a:t>
            </a:r>
          </a:p>
        </p:txBody>
      </p:sp>
      <p:sp>
        <p:nvSpPr>
          <p:cNvPr id="3" name="Content Placeholder 2">
            <a:extLst>
              <a:ext uri="{FF2B5EF4-FFF2-40B4-BE49-F238E27FC236}">
                <a16:creationId xmlns:a16="http://schemas.microsoft.com/office/drawing/2014/main" id="{B40654C9-4CB0-41F0-8292-B7762941096F}"/>
              </a:ext>
            </a:extLst>
          </p:cNvPr>
          <p:cNvSpPr>
            <a:spLocks noGrp="1"/>
          </p:cNvSpPr>
          <p:nvPr>
            <p:ph idx="1"/>
          </p:nvPr>
        </p:nvSpPr>
        <p:spPr/>
        <p:txBody>
          <a:bodyPr vert="horz" lIns="91440" tIns="45720" rIns="91440" bIns="45720" rtlCol="0" anchor="t">
            <a:normAutofit/>
          </a:bodyPr>
          <a:lstStyle/>
          <a:p>
            <a:endParaRPr lang="en-GB" dirty="0"/>
          </a:p>
          <a:p>
            <a:r>
              <a:rPr lang="en-GB" dirty="0"/>
              <a:t>What are the 3 learning aims?</a:t>
            </a:r>
          </a:p>
          <a:p>
            <a:r>
              <a:rPr lang="en-GB" dirty="0"/>
              <a:t>Do you understand how you will be assessed?</a:t>
            </a:r>
          </a:p>
          <a:p>
            <a:r>
              <a:rPr lang="en-GB" dirty="0"/>
              <a:t>Please ensure that you learn the key terms associated with the unit if you haven’t already done so.</a:t>
            </a:r>
          </a:p>
          <a:p>
            <a:pPr marL="0" indent="0">
              <a:buNone/>
            </a:pPr>
            <a:endParaRPr lang="en-GB" dirty="0"/>
          </a:p>
        </p:txBody>
      </p:sp>
    </p:spTree>
    <p:extLst>
      <p:ext uri="{BB962C8B-B14F-4D97-AF65-F5344CB8AC3E}">
        <p14:creationId xmlns:p14="http://schemas.microsoft.com/office/powerpoint/2010/main" val="13056484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2215</TotalTime>
  <Words>875</Words>
  <Application>Microsoft Office PowerPoint</Application>
  <PresentationFormat>Widescreen</PresentationFormat>
  <Paragraphs>45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Myriad Pro</vt:lpstr>
      <vt:lpstr>20140311PresentationUWTSDTemplate</vt:lpstr>
      <vt:lpstr>Introduction to Research</vt:lpstr>
      <vt:lpstr>Research…</vt:lpstr>
      <vt:lpstr>PowerPoint Presentation</vt:lpstr>
      <vt:lpstr>Purpose of research in the HSC sector</vt:lpstr>
      <vt:lpstr>Improving outcomes for people using services</vt:lpstr>
      <vt:lpstr>PowerPoint Presentation</vt:lpstr>
      <vt:lpstr>PowerPoint Presentation</vt:lpstr>
      <vt:lpstr>Starting points for research</vt:lpstr>
      <vt:lpstr>Task </vt:lpstr>
      <vt:lpstr>Re-cap of lesson outcomes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Quality Assurance and Service Improvements      Dr Fahad Khan PhD (Medical sciences), Msc in Public health BDS (Bachelor of Dentistry) Diploma in Public health, Diploma in Epidemiology </dc:title>
  <dc:creator>Fahad Khan</dc:creator>
  <cp:lastModifiedBy>Fahad Khan</cp:lastModifiedBy>
  <cp:revision>20</cp:revision>
  <dcterms:created xsi:type="dcterms:W3CDTF">2023-02-18T10:26:38Z</dcterms:created>
  <dcterms:modified xsi:type="dcterms:W3CDTF">2023-02-26T12:47:24Z</dcterms:modified>
</cp:coreProperties>
</file>