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4803" r:id="rId3"/>
    <p:sldId id="350" r:id="rId4"/>
    <p:sldId id="4812" r:id="rId5"/>
    <p:sldId id="351" r:id="rId6"/>
    <p:sldId id="4815" r:id="rId7"/>
    <p:sldId id="4817" r:id="rId8"/>
    <p:sldId id="4818" r:id="rId9"/>
    <p:sldId id="4814" r:id="rId10"/>
    <p:sldId id="356" r:id="rId11"/>
    <p:sldId id="4813" r:id="rId12"/>
    <p:sldId id="4802" r:id="rId13"/>
    <p:sldId id="355" r:id="rId14"/>
    <p:sldId id="363" r:id="rId15"/>
    <p:sldId id="4816" r:id="rId16"/>
    <p:sldId id="366" r:id="rId17"/>
    <p:sldId id="357" r:id="rId18"/>
    <p:sldId id="480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4C40D52-51A8-447C-99B2-67F7D3F26F30}">
          <p14:sldIdLst>
            <p14:sldId id="256"/>
            <p14:sldId id="4803"/>
            <p14:sldId id="350"/>
            <p14:sldId id="4812"/>
            <p14:sldId id="351"/>
            <p14:sldId id="4815"/>
            <p14:sldId id="4817"/>
            <p14:sldId id="4818"/>
            <p14:sldId id="4814"/>
            <p14:sldId id="356"/>
            <p14:sldId id="4813"/>
            <p14:sldId id="4802"/>
            <p14:sldId id="355"/>
            <p14:sldId id="363"/>
            <p14:sldId id="4816"/>
            <p14:sldId id="366"/>
            <p14:sldId id="357"/>
            <p14:sldId id="4806"/>
          </p14:sldIdLst>
        </p14:section>
        <p14:section name="Untitled Section" id="{2F23D57F-683A-4C7F-9A13-0324F9C6B69D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3BABA43-0439-AF94-399A-704485BA6581}" name="Christopher Wilkin" initials="CW" userId="S::c.wilkin@uwtsd.ac.uk::10363294-769d-46d1-9962-1839b2820248" providerId="AD"/>
  <p188:author id="{5E2C6981-00D0-720C-AFB0-468F5A5EDB7E}" name="Helen Evans (Institute of Management and Health)" initials="HE(oMaH" userId="S::h.evans1@uwtsd.ac.uk::d9a8b39e-a9d4-4d81-a719-001f6364ef6d" providerId="AD"/>
  <p188:author id="{51D3DEE7-25C9-028C-41A2-87B6CE667C1C}" name="Kathryn Roberts" initials="KR" userId="S::k.roberts@uwtsd.ac.uk::2a6d605b-2b21-4ebe-bf92-690f56d7b04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01AA42-666F-4AF6-813F-725FF09D1F52}" v="17" dt="2025-02-04T17:28:53.9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8/10/relationships/authors" Target="authors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31/01/2026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109953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5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MMB 7025 – Managing people in </a:t>
            </a:r>
          </a:p>
          <a:p>
            <a:r>
              <a:rPr lang="en-GB" sz="54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184731" cy="28931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129004" y="3362281"/>
            <a:ext cx="9923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Spring 2025 - Assignment Brief</a:t>
            </a:r>
          </a:p>
          <a:p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39269-DF73-FBC3-17DD-F5F6743CBA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Content(s)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AA2E6-F31E-C57F-76A5-F1FF40505A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  <a:p>
            <a:r>
              <a:rPr lang="en-GB" dirty="0"/>
              <a:t>Guidelines </a:t>
            </a:r>
          </a:p>
          <a:p>
            <a:r>
              <a:rPr lang="en-GB" dirty="0"/>
              <a:t>Marking Criteria</a:t>
            </a:r>
          </a:p>
          <a:p>
            <a:r>
              <a:rPr lang="en-GB" dirty="0"/>
              <a:t>Q&amp;A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3157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7DB8C-DE5D-ECE6-DBA4-5025BFA2F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854" y="164233"/>
            <a:ext cx="3345873" cy="777875"/>
          </a:xfrm>
        </p:spPr>
        <p:txBody>
          <a:bodyPr/>
          <a:lstStyle/>
          <a:p>
            <a:r>
              <a:rPr lang="en-GB" dirty="0"/>
              <a:t>Assignment 1 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D21EDA-3ED6-5B10-7BDA-931EA7BB1C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3578"/>
          <a:stretch/>
        </p:blipFill>
        <p:spPr>
          <a:xfrm>
            <a:off x="2266801" y="942108"/>
            <a:ext cx="8175304" cy="4581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303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BC33F-519C-3A30-F987-D0DED310DB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B452A-A0B3-8E29-F30B-1B47B3524A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714" b="5092"/>
          <a:stretch/>
        </p:blipFill>
        <p:spPr>
          <a:xfrm>
            <a:off x="1349283" y="1556657"/>
            <a:ext cx="9206190" cy="374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823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31921-FCDC-4699-5717-9BE2E05CCF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029" y="2103437"/>
            <a:ext cx="10563808" cy="2275730"/>
          </a:xfrm>
        </p:spPr>
        <p:txBody>
          <a:bodyPr>
            <a:normAutofit fontScale="90000"/>
          </a:bodyPr>
          <a:lstStyle/>
          <a:p>
            <a:pPr marL="0" marR="0">
              <a:lnSpc>
                <a:spcPct val="150000"/>
              </a:lnSpc>
            </a:pPr>
            <a:r>
              <a:rPr lang="en-GB" b="1" dirty="0"/>
              <a:t>Assignment 1  (Weighting : 50%)</a:t>
            </a:r>
            <a:br>
              <a:rPr lang="en-GB" b="1" dirty="0"/>
            </a:br>
            <a:r>
              <a:rPr lang="en-GB" sz="4000" b="1" dirty="0"/>
              <a:t>C</a:t>
            </a:r>
            <a:r>
              <a:rPr lang="en-GB" sz="31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hoosing an organisation of your choice, conduct a critical evaluation of the current business environments and their influence on Human Resource Management</a:t>
            </a:r>
            <a:b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(Please refer to Module Handbook for details)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436160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649DA-A59A-081F-AE67-DA094D5F6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1 – Action item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10B1F-4DAC-2233-C27B-7C50F2D73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422914"/>
          </a:xfrm>
        </p:spPr>
        <p:txBody>
          <a:bodyPr>
            <a:normAutofit/>
          </a:bodyPr>
          <a:lstStyle/>
          <a:p>
            <a:r>
              <a:rPr lang="en-US" dirty="0"/>
              <a:t>Please send me the name of organization selected by WEEK 7 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10547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D57E4-E219-5DF6-8CF1-893F42370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1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5B8D84D-B5C8-2FFC-CC11-9639F3464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621" y="259715"/>
            <a:ext cx="6637020" cy="6233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62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61021-B787-8710-3B9F-F9ADBC896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Late submission </a:t>
            </a:r>
            <a:endParaRPr lang="en-GB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4BA0B4-FB77-28F9-25A8-8E93C2F873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144" r="11479" b="32651"/>
          <a:stretch/>
        </p:blipFill>
        <p:spPr>
          <a:xfrm>
            <a:off x="509451" y="2386150"/>
            <a:ext cx="11173097" cy="1410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47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185C6712-2920-5ECA-611F-F85970EAACD3}"/>
              </a:ext>
            </a:extLst>
          </p:cNvPr>
          <p:cNvSpPr txBox="1"/>
          <p:nvPr/>
        </p:nvSpPr>
        <p:spPr>
          <a:xfrm>
            <a:off x="802433" y="1728674"/>
            <a:ext cx="10319657" cy="30138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of Generative AI in Assessment</a:t>
            </a:r>
          </a:p>
          <a:p>
            <a:pPr marL="0" marR="0">
              <a:lnSpc>
                <a:spcPct val="150000"/>
              </a:lnSpc>
            </a:pPr>
            <a:r>
              <a:rPr lang="en-GB" sz="4400" b="1" i="1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Demonstrate your own analytical </a:t>
            </a:r>
            <a:r>
              <a:rPr lang="en-GB" sz="4400" b="1" i="1" dirty="0">
                <a:solidFill>
                  <a:srgbClr val="FF0000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capability  !!!!! </a:t>
            </a:r>
          </a:p>
        </p:txBody>
      </p:sp>
    </p:spTree>
    <p:extLst>
      <p:ext uri="{BB962C8B-B14F-4D97-AF65-F5344CB8AC3E}">
        <p14:creationId xmlns:p14="http://schemas.microsoft.com/office/powerpoint/2010/main" val="938493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C6E8C-984D-7EC1-84DC-F9EF5677A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218" y="1300306"/>
            <a:ext cx="3685309" cy="2010929"/>
          </a:xfrm>
        </p:spPr>
        <p:txBody>
          <a:bodyPr>
            <a:normAutofit/>
          </a:bodyPr>
          <a:lstStyle/>
          <a:p>
            <a:r>
              <a:rPr lang="en-GB" dirty="0"/>
              <a:t>Assignment 2</a:t>
            </a:r>
          </a:p>
        </p:txBody>
      </p:sp>
    </p:spTree>
    <p:extLst>
      <p:ext uri="{BB962C8B-B14F-4D97-AF65-F5344CB8AC3E}">
        <p14:creationId xmlns:p14="http://schemas.microsoft.com/office/powerpoint/2010/main" val="9599748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BC33F-519C-3A30-F987-D0DED310D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" y="251914"/>
            <a:ext cx="5170714" cy="1325563"/>
          </a:xfrm>
        </p:spPr>
        <p:txBody>
          <a:bodyPr/>
          <a:lstStyle/>
          <a:p>
            <a:r>
              <a:rPr lang="en-GB" dirty="0"/>
              <a:t>Assignment 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134FFA-6D0A-6B3F-30E5-AF3E1349CA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5345"/>
          <a:stretch/>
        </p:blipFill>
        <p:spPr>
          <a:xfrm>
            <a:off x="3604104" y="1480824"/>
            <a:ext cx="7656542" cy="4179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641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AC33-1B7E-63FD-FB78-F71D5A5DD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Assignment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02EAB-C798-B3A6-A52D-16C63C4FC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08080" cy="1041983"/>
          </a:xfrm>
        </p:spPr>
        <p:txBody>
          <a:bodyPr>
            <a:noAutofit/>
          </a:bodyPr>
          <a:lstStyle/>
          <a:p>
            <a:pPr marL="0" marR="0" indent="0">
              <a:lnSpc>
                <a:spcPct val="150000"/>
              </a:lnSpc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TED TALK Presentation</a:t>
            </a:r>
            <a:r>
              <a:rPr lang="en-GB" sz="32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GB" sz="32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Advanced and Emerging technological issues in HRM and IHRM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7316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B2F44-36B2-B7FA-E543-1F3183797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300" y="124206"/>
            <a:ext cx="11279425" cy="658784"/>
          </a:xfrm>
        </p:spPr>
        <p:txBody>
          <a:bodyPr>
            <a:normAutofit fontScale="90000"/>
          </a:bodyPr>
          <a:lstStyle/>
          <a:p>
            <a:r>
              <a:rPr lang="en-GB" dirty="0"/>
              <a:t>Marking Criteria (Assignment 1 &amp; 2) 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7DD823B-7AA2-9F37-24CE-9FB3043143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3890623"/>
              </p:ext>
            </p:extLst>
          </p:nvPr>
        </p:nvGraphicFramePr>
        <p:xfrm>
          <a:off x="602300" y="782990"/>
          <a:ext cx="9899612" cy="60375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93332">
                  <a:extLst>
                    <a:ext uri="{9D8B030D-6E8A-4147-A177-3AD203B41FA5}">
                      <a16:colId xmlns:a16="http://schemas.microsoft.com/office/drawing/2014/main" val="533605769"/>
                    </a:ext>
                  </a:extLst>
                </a:gridCol>
                <a:gridCol w="1206280">
                  <a:extLst>
                    <a:ext uri="{9D8B030D-6E8A-4147-A177-3AD203B41FA5}">
                      <a16:colId xmlns:a16="http://schemas.microsoft.com/office/drawing/2014/main" val="471174481"/>
                    </a:ext>
                  </a:extLst>
                </a:gridCol>
              </a:tblGrid>
              <a:tr h="504183">
                <a:tc>
                  <a:txBody>
                    <a:bodyPr/>
                    <a:lstStyle/>
                    <a:p>
                      <a:r>
                        <a:rPr lang="en-US" sz="1800" b="1" i="0" u="none" strike="noStrike" kern="1200" cap="small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MARKING CRITERIA AND STUDENT FEEDBACK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Weighting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6717928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/>
                      <a:r>
                        <a:rPr lang="en-US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Research-informed Literature </a:t>
                      </a:r>
                      <a:endParaRPr lang="en-US" b="0" dirty="0">
                        <a:effectLst/>
                      </a:endParaRPr>
                    </a:p>
                    <a:p>
                      <a:pPr rtl="0"/>
                      <a:r>
                        <a:rPr lang="en-US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Extent of research and/or own reading, selection of credible sources, application of appropriate referencing conventions.</a:t>
                      </a:r>
                      <a:endParaRPr lang="en-US" b="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512911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/>
                      <a:r>
                        <a:rPr lang="en-US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Knowledge and Understanding of Subject</a:t>
                      </a:r>
                      <a:endParaRPr lang="en-US" b="0" dirty="0">
                        <a:effectLst/>
                      </a:endParaRPr>
                    </a:p>
                    <a:p>
                      <a:pPr rtl="0"/>
                      <a:r>
                        <a:rPr lang="en-US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Extent of knowledge and understanding of concepts and underlying principles associated with the discipline.</a:t>
                      </a:r>
                      <a:endParaRPr lang="en-US" b="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8320768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/>
                      <a:r>
                        <a:rPr lang="en-US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3. Analysis</a:t>
                      </a:r>
                      <a:endParaRPr lang="en-US" sz="18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rtl="0"/>
                      <a:r>
                        <a:rPr lang="en-US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Analysis, evaluation and synthesis; logic, argument and judgement; analytical reflection; </a:t>
                      </a:r>
                      <a:r>
                        <a:rPr lang="en-US" sz="1800" b="0" i="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organisation</a:t>
                      </a:r>
                      <a:r>
                        <a:rPr lang="en-US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 of ideas and evidence</a:t>
                      </a:r>
                      <a:endParaRPr lang="en-US" b="0" dirty="0">
                        <a:effectLst/>
                      </a:endParaRPr>
                    </a:p>
                    <a:p>
                      <a:endParaRPr lang="en-US" b="0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6999498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 Practical Application and Deployment</a:t>
                      </a:r>
                      <a:endParaRPr lang="en-US" sz="20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Deployment of methods, materials, tools and techniques; application of concepts; formulation of innovative and creative solutions to solve problems.</a:t>
                      </a:r>
                      <a:endParaRPr lang="en-US" sz="2000" dirty="0">
                        <a:effectLst/>
                      </a:endParaRPr>
                    </a:p>
                  </a:txBody>
                  <a:tcPr marL="73025" marR="7302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1807462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5. Skills for Professional Practice </a:t>
                      </a:r>
                      <a:endParaRPr lang="en-US" sz="2000" dirty="0">
                        <a:effectLst/>
                      </a:endParaRPr>
                    </a:p>
                    <a:p>
                      <a:pPr rtl="0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Attributes in professional practice: individual and collaborative working; deployment of appropriate media; presentation and </a:t>
                      </a:r>
                      <a:r>
                        <a:rPr lang="en-US" sz="20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organisation</a:t>
                      </a:r>
                      <a:r>
                        <a:rPr lang="en-US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.</a:t>
                      </a:r>
                      <a:endParaRPr lang="en-US" sz="2000" dirty="0">
                        <a:effectLst/>
                      </a:endParaRPr>
                    </a:p>
                  </a:txBody>
                  <a:tcPr marL="73025" marR="7302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7502574"/>
                  </a:ext>
                </a:extLst>
              </a:tr>
              <a:tr h="504183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US" sz="2000" dirty="0">
                          <a:effectLst/>
                        </a:rPr>
                        <a:t>Total </a:t>
                      </a:r>
                    </a:p>
                  </a:txBody>
                  <a:tcPr marL="73025" marR="7302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82958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74063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89A2C-D1E9-17A4-6B48-AEF53023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Assignment(s)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9B57A-F392-4961-976D-6D0B48171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2436"/>
            <a:ext cx="10515600" cy="48245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000" b="1" i="1" dirty="0">
                <a:solidFill>
                  <a:srgbClr val="FF0000"/>
                </a:solidFill>
              </a:rPr>
              <a:t>Assignment 1 - Due Date : 4</a:t>
            </a:r>
            <a:r>
              <a:rPr lang="en-GB" sz="4000" b="1" i="1" baseline="30000" dirty="0">
                <a:solidFill>
                  <a:srgbClr val="FF0000"/>
                </a:solidFill>
              </a:rPr>
              <a:t>th</a:t>
            </a:r>
            <a:r>
              <a:rPr lang="en-GB" sz="4000" b="1" i="1" dirty="0">
                <a:solidFill>
                  <a:srgbClr val="FF0000"/>
                </a:solidFill>
              </a:rPr>
              <a:t> April 2025 </a:t>
            </a:r>
          </a:p>
          <a:p>
            <a:pPr marL="0" indent="0" algn="ctr">
              <a:buNone/>
            </a:pPr>
            <a:r>
              <a:rPr lang="en-GB" sz="4000" b="1" i="1" dirty="0">
                <a:solidFill>
                  <a:srgbClr val="FF0000"/>
                </a:solidFill>
              </a:rPr>
              <a:t>Assignment 2 - Due Date : 2</a:t>
            </a:r>
            <a:r>
              <a:rPr lang="en-GB" sz="4000" b="1" i="1" baseline="30000" dirty="0">
                <a:solidFill>
                  <a:srgbClr val="FF0000"/>
                </a:solidFill>
              </a:rPr>
              <a:t>nd</a:t>
            </a:r>
            <a:r>
              <a:rPr lang="en-GB" sz="4000" b="1" i="1" dirty="0">
                <a:solidFill>
                  <a:srgbClr val="FF0000"/>
                </a:solidFill>
              </a:rPr>
              <a:t> May 2025 </a:t>
            </a:r>
          </a:p>
          <a:p>
            <a:pPr marL="0" indent="0" algn="ctr">
              <a:buNone/>
            </a:pPr>
            <a:r>
              <a:rPr lang="en-GB" sz="4000" b="1" i="1" dirty="0">
                <a:solidFill>
                  <a:srgbClr val="FF0000"/>
                </a:solidFill>
              </a:rPr>
              <a:t>Please refer to the module handbook for details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Please submit your work ahead of time ! Don’t wait until last minute 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341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11C1C-34EE-8231-0535-5E7226B06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Assignment(s)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3C409-5B92-A9D1-21A5-474B489DCD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1" dirty="0">
                <a:solidFill>
                  <a:srgbClr val="FF0000"/>
                </a:solidFill>
              </a:rPr>
              <a:t>Please refer to the module handbook for details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7144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8D59B-E66B-A905-CBF0-CF111299A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11" y="365125"/>
            <a:ext cx="2956743" cy="2892767"/>
          </a:xfrm>
        </p:spPr>
        <p:txBody>
          <a:bodyPr/>
          <a:lstStyle/>
          <a:p>
            <a:r>
              <a:rPr lang="en-GB" dirty="0"/>
              <a:t>Submission links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ABFEFD-1276-A1D6-D5EE-7C3BC8CD1B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519" t="21818" r="31145" b="43738"/>
          <a:stretch/>
        </p:blipFill>
        <p:spPr>
          <a:xfrm>
            <a:off x="3526604" y="761295"/>
            <a:ext cx="4245421" cy="479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00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Question mark on green pastel background">
            <a:extLst>
              <a:ext uri="{FF2B5EF4-FFF2-40B4-BE49-F238E27FC236}">
                <a16:creationId xmlns:a16="http://schemas.microsoft.com/office/drawing/2014/main" id="{85E76D74-A509-EB44-3F08-31AFDA0786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808" r="5808"/>
          <a:stretch/>
        </p:blipFill>
        <p:spPr>
          <a:xfrm>
            <a:off x="5266539" y="76199"/>
            <a:ext cx="656524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3642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F7D72-1302-40DF-A6BC-23702B650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98410" y="2053292"/>
            <a:ext cx="5743290" cy="102938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Good luck !!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00A2CA-822E-6828-2766-7934D30D7B02}"/>
              </a:ext>
            </a:extLst>
          </p:cNvPr>
          <p:cNvSpPr txBox="1"/>
          <p:nvPr/>
        </p:nvSpPr>
        <p:spPr>
          <a:xfrm>
            <a:off x="3048456" y="3107204"/>
            <a:ext cx="6096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093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339</Words>
  <Application>Microsoft Office PowerPoint</Application>
  <PresentationFormat>Widescreen</PresentationFormat>
  <Paragraphs>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Content(s) </vt:lpstr>
      <vt:lpstr>Assignment 1  </vt:lpstr>
      <vt:lpstr>Assignment 1</vt:lpstr>
      <vt:lpstr>Assignment 1  (Weighting : 50%) Choosing an organisation of your choice, conduct a critical evaluation of the current business environments and their influence on Human Resource Management (Please refer to Module Handbook for details)</vt:lpstr>
      <vt:lpstr>Assignment 1 – Action item </vt:lpstr>
      <vt:lpstr>Assignment 1 </vt:lpstr>
      <vt:lpstr>Late submission </vt:lpstr>
      <vt:lpstr>PowerPoint Presentation</vt:lpstr>
      <vt:lpstr>Assignment 2</vt:lpstr>
      <vt:lpstr>Assignment 2</vt:lpstr>
      <vt:lpstr>Assignment 2 </vt:lpstr>
      <vt:lpstr>Marking Criteria (Assignment 1 &amp; 2)  </vt:lpstr>
      <vt:lpstr>Assignment(s) Submission</vt:lpstr>
      <vt:lpstr>Assignment(s) Submission</vt:lpstr>
      <vt:lpstr>Submission links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Helen Lee</cp:lastModifiedBy>
  <cp:revision>31</cp:revision>
  <dcterms:created xsi:type="dcterms:W3CDTF">2023-09-15T09:31:09Z</dcterms:created>
  <dcterms:modified xsi:type="dcterms:W3CDTF">2026-01-31T17:59:56Z</dcterms:modified>
</cp:coreProperties>
</file>