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333" r:id="rId2"/>
    <p:sldId id="320" r:id="rId3"/>
    <p:sldId id="332" r:id="rId4"/>
    <p:sldId id="327" r:id="rId5"/>
    <p:sldId id="335" r:id="rId6"/>
    <p:sldId id="321" r:id="rId7"/>
    <p:sldId id="322" r:id="rId8"/>
    <p:sldId id="328" r:id="rId9"/>
    <p:sldId id="323" r:id="rId10"/>
    <p:sldId id="329" r:id="rId11"/>
    <p:sldId id="324" r:id="rId12"/>
    <p:sldId id="334" r:id="rId13"/>
    <p:sldId id="331" r:id="rId14"/>
    <p:sldId id="325" r:id="rId15"/>
  </p:sldIdLst>
  <p:sldSz cx="9144000" cy="6858000" type="screen4x3"/>
  <p:notesSz cx="6735763" cy="9869488"/>
  <p:custDataLst>
    <p:tags r:id="rId18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2">
          <p15:clr>
            <a:srgbClr val="A4A3A4"/>
          </p15:clr>
        </p15:guide>
        <p15:guide id="2" orient="horz">
          <p15:clr>
            <a:srgbClr val="A4A3A4"/>
          </p15:clr>
        </p15:guide>
        <p15:guide id="3" orient="horz" pos="1787">
          <p15:clr>
            <a:srgbClr val="A4A3A4"/>
          </p15:clr>
        </p15:guide>
        <p15:guide id="4" orient="horz" pos="2433">
          <p15:clr>
            <a:srgbClr val="A4A3A4"/>
          </p15:clr>
        </p15:guide>
        <p15:guide id="5" pos="158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w-dlf" initials="Q" lastIdx="5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DEDE"/>
    <a:srgbClr val="969696"/>
    <a:srgbClr val="DADADA"/>
    <a:srgbClr val="E0E0E0"/>
    <a:srgbClr val="0066CC"/>
    <a:srgbClr val="0099FF"/>
    <a:srgbClr val="00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44" autoAdjust="0"/>
    <p:restoredTop sz="86447" autoAdjust="0"/>
  </p:normalViewPr>
  <p:slideViewPr>
    <p:cSldViewPr>
      <p:cViewPr varScale="1">
        <p:scale>
          <a:sx n="95" d="100"/>
          <a:sy n="95" d="100"/>
        </p:scale>
        <p:origin x="656" y="176"/>
      </p:cViewPr>
      <p:guideLst>
        <p:guide orient="horz" pos="172"/>
        <p:guide orient="horz"/>
        <p:guide orient="horz" pos="1787"/>
        <p:guide orient="horz" pos="2433"/>
        <p:guide pos="15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2EA884-BE18-4E43-8AD5-BABA986B7AC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07072F-26AC-4A9C-9507-81EFBECB6017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Identification of need and specification development</a:t>
          </a:r>
        </a:p>
      </dgm:t>
    </dgm:pt>
    <dgm:pt modelId="{AA2AD718-FE83-4B42-A4E7-3A98DD0FB22A}" type="parTrans" cxnId="{23E69B72-6421-4859-BCCA-A9A1CDC6B190}">
      <dgm:prSet/>
      <dgm:spPr/>
      <dgm:t>
        <a:bodyPr/>
        <a:lstStyle/>
        <a:p>
          <a:endParaRPr lang="en-GB"/>
        </a:p>
      </dgm:t>
    </dgm:pt>
    <dgm:pt modelId="{184CA2B3-5D9F-4836-B95C-83F2AEF2E752}" type="sibTrans" cxnId="{23E69B72-6421-4859-BCCA-A9A1CDC6B190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A59389DE-CB70-4249-A4DA-6D0C8BF62988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Notification of authority to purchase</a:t>
          </a:r>
        </a:p>
      </dgm:t>
    </dgm:pt>
    <dgm:pt modelId="{766C8539-598F-409A-A27E-C794DD7F244B}" type="parTrans" cxnId="{FB4F71BF-6E6F-4573-B0D5-0FAB938F480C}">
      <dgm:prSet/>
      <dgm:spPr/>
      <dgm:t>
        <a:bodyPr/>
        <a:lstStyle/>
        <a:p>
          <a:endParaRPr lang="en-GB"/>
        </a:p>
      </dgm:t>
    </dgm:pt>
    <dgm:pt modelId="{8F6340E9-13A6-4DE8-9A1C-23D160E9F68B}" type="sibTrans" cxnId="{FB4F71BF-6E6F-4573-B0D5-0FAB938F480C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0854D0E7-8F86-4413-816F-E59276C53C2B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Creating a legally binding contract</a:t>
          </a:r>
        </a:p>
      </dgm:t>
    </dgm:pt>
    <dgm:pt modelId="{E17DD8B3-03F6-483B-950A-5056FBFD5DB8}" type="parTrans" cxnId="{CCF3AB88-42CF-40C3-A2ED-6429FA46BE22}">
      <dgm:prSet/>
      <dgm:spPr/>
      <dgm:t>
        <a:bodyPr/>
        <a:lstStyle/>
        <a:p>
          <a:endParaRPr lang="en-GB"/>
        </a:p>
      </dgm:t>
    </dgm:pt>
    <dgm:pt modelId="{048C2DC5-C748-4168-96DE-7F36E1D6DEE2}" type="sibTrans" cxnId="{CCF3AB88-42CF-40C3-A2ED-6429FA46BE22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DD88EC28-FB61-49E3-9ED4-4BAC4F3AEC9D}">
      <dgm:prSet/>
      <dgm:spPr/>
      <dgm:t>
        <a:bodyPr/>
        <a:lstStyle/>
        <a:p>
          <a:pPr>
            <a:lnSpc>
              <a:spcPct val="200000"/>
            </a:lnSpc>
          </a:pPr>
          <a:r>
            <a:rPr lang="en-GB" dirty="0"/>
            <a:t>The contract management phase</a:t>
          </a:r>
        </a:p>
      </dgm:t>
    </dgm:pt>
    <dgm:pt modelId="{B1E6AA84-7DAF-4924-A86F-F22A94BCC048}" type="parTrans" cxnId="{C0FB626D-B984-4F7A-90A5-AE578E658C1C}">
      <dgm:prSet/>
      <dgm:spPr/>
      <dgm:t>
        <a:bodyPr/>
        <a:lstStyle/>
        <a:p>
          <a:endParaRPr lang="en-GB"/>
        </a:p>
      </dgm:t>
    </dgm:pt>
    <dgm:pt modelId="{9240EE40-A2E1-4968-8032-F0E0336CB909}" type="sibTrans" cxnId="{C0FB626D-B984-4F7A-90A5-AE578E658C1C}">
      <dgm:prSet/>
      <dgm:spPr/>
      <dgm:t>
        <a:bodyPr/>
        <a:lstStyle/>
        <a:p>
          <a:endParaRPr lang="en-GB"/>
        </a:p>
      </dgm:t>
    </dgm:pt>
    <dgm:pt modelId="{2EAFE073-DF69-4C56-BCBF-89304A0943DC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Requests for quotation (RFQs) and invitations to tender (ITTs)</a:t>
          </a:r>
        </a:p>
      </dgm:t>
    </dgm:pt>
    <dgm:pt modelId="{4363E184-86EB-46C6-A615-8B8DBE36F77A}" type="parTrans" cxnId="{27419340-FC65-4AD0-A5BE-0E7937F7F990}">
      <dgm:prSet/>
      <dgm:spPr/>
      <dgm:t>
        <a:bodyPr/>
        <a:lstStyle/>
        <a:p>
          <a:endParaRPr lang="en-GB"/>
        </a:p>
      </dgm:t>
    </dgm:pt>
    <dgm:pt modelId="{DC3B339F-75AC-4A5E-8E4F-F3C52864E7A4}" type="sibTrans" cxnId="{27419340-FC65-4AD0-A5BE-0E7937F7F990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4FB60B9D-A4FC-4ABE-B1B6-825263DF3EC8}" type="pres">
      <dgm:prSet presAssocID="{C02EA884-BE18-4E43-8AD5-BABA986B7AC6}" presName="Name0" presStyleCnt="0">
        <dgm:presLayoutVars>
          <dgm:dir/>
          <dgm:resizeHandles val="exact"/>
        </dgm:presLayoutVars>
      </dgm:prSet>
      <dgm:spPr/>
    </dgm:pt>
    <dgm:pt modelId="{B1A3B6B2-283B-483B-89DD-91C7CE055DE7}" type="pres">
      <dgm:prSet presAssocID="{1B07072F-26AC-4A9C-9507-81EFBECB6017}" presName="node" presStyleLbl="node1" presStyleIdx="0" presStyleCnt="5" custScaleY="211681">
        <dgm:presLayoutVars>
          <dgm:bulletEnabled val="1"/>
        </dgm:presLayoutVars>
      </dgm:prSet>
      <dgm:spPr/>
    </dgm:pt>
    <dgm:pt modelId="{EE0F5D52-E229-44EE-ACB8-8C6166B68E3E}" type="pres">
      <dgm:prSet presAssocID="{184CA2B3-5D9F-4836-B95C-83F2AEF2E752}" presName="sibTrans" presStyleLbl="sibTrans2D1" presStyleIdx="0" presStyleCnt="4"/>
      <dgm:spPr/>
    </dgm:pt>
    <dgm:pt modelId="{086422BE-DD23-4CE1-B416-C574A580B52D}" type="pres">
      <dgm:prSet presAssocID="{184CA2B3-5D9F-4836-B95C-83F2AEF2E752}" presName="connectorText" presStyleLbl="sibTrans2D1" presStyleIdx="0" presStyleCnt="4"/>
      <dgm:spPr/>
    </dgm:pt>
    <dgm:pt modelId="{1234EE9C-CD8A-4B4A-83BD-37C8BCC20A73}" type="pres">
      <dgm:prSet presAssocID="{A59389DE-CB70-4249-A4DA-6D0C8BF62988}" presName="node" presStyleLbl="node1" presStyleIdx="1" presStyleCnt="5" custScaleY="211681">
        <dgm:presLayoutVars>
          <dgm:bulletEnabled val="1"/>
        </dgm:presLayoutVars>
      </dgm:prSet>
      <dgm:spPr/>
    </dgm:pt>
    <dgm:pt modelId="{487CD413-8976-4FEE-8FBF-C8BB832485BE}" type="pres">
      <dgm:prSet presAssocID="{8F6340E9-13A6-4DE8-9A1C-23D160E9F68B}" presName="sibTrans" presStyleLbl="sibTrans2D1" presStyleIdx="1" presStyleCnt="4"/>
      <dgm:spPr/>
    </dgm:pt>
    <dgm:pt modelId="{9189E5B0-D309-4E7B-A724-49BBF73BD5BC}" type="pres">
      <dgm:prSet presAssocID="{8F6340E9-13A6-4DE8-9A1C-23D160E9F68B}" presName="connectorText" presStyleLbl="sibTrans2D1" presStyleIdx="1" presStyleCnt="4"/>
      <dgm:spPr/>
    </dgm:pt>
    <dgm:pt modelId="{E978DB8A-8E2E-4C37-AFFC-897E9B35E817}" type="pres">
      <dgm:prSet presAssocID="{2EAFE073-DF69-4C56-BCBF-89304A0943DC}" presName="node" presStyleLbl="node1" presStyleIdx="2" presStyleCnt="5" custScaleY="211681">
        <dgm:presLayoutVars>
          <dgm:bulletEnabled val="1"/>
        </dgm:presLayoutVars>
      </dgm:prSet>
      <dgm:spPr/>
    </dgm:pt>
    <dgm:pt modelId="{0278B640-385D-4CD1-A6D9-D3CB42E9AFE7}" type="pres">
      <dgm:prSet presAssocID="{DC3B339F-75AC-4A5E-8E4F-F3C52864E7A4}" presName="sibTrans" presStyleLbl="sibTrans2D1" presStyleIdx="2" presStyleCnt="4"/>
      <dgm:spPr/>
    </dgm:pt>
    <dgm:pt modelId="{43FD6C51-4D98-4BFE-B2A2-860E76E641A2}" type="pres">
      <dgm:prSet presAssocID="{DC3B339F-75AC-4A5E-8E4F-F3C52864E7A4}" presName="connectorText" presStyleLbl="sibTrans2D1" presStyleIdx="2" presStyleCnt="4"/>
      <dgm:spPr/>
    </dgm:pt>
    <dgm:pt modelId="{7E8BD60F-C0A7-4C6D-AA0D-391F698639E2}" type="pres">
      <dgm:prSet presAssocID="{0854D0E7-8F86-4413-816F-E59276C53C2B}" presName="node" presStyleLbl="node1" presStyleIdx="3" presStyleCnt="5" custScaleY="213113">
        <dgm:presLayoutVars>
          <dgm:bulletEnabled val="1"/>
        </dgm:presLayoutVars>
      </dgm:prSet>
      <dgm:spPr/>
    </dgm:pt>
    <dgm:pt modelId="{4A43F2F7-C059-4931-B61E-241DAE2D9EE2}" type="pres">
      <dgm:prSet presAssocID="{048C2DC5-C748-4168-96DE-7F36E1D6DEE2}" presName="sibTrans" presStyleLbl="sibTrans2D1" presStyleIdx="3" presStyleCnt="4"/>
      <dgm:spPr/>
    </dgm:pt>
    <dgm:pt modelId="{4F0E2BE5-D357-4371-A632-F68319799C12}" type="pres">
      <dgm:prSet presAssocID="{048C2DC5-C748-4168-96DE-7F36E1D6DEE2}" presName="connectorText" presStyleLbl="sibTrans2D1" presStyleIdx="3" presStyleCnt="4"/>
      <dgm:spPr/>
    </dgm:pt>
    <dgm:pt modelId="{96C2D411-6B4B-4E51-A192-59204786376A}" type="pres">
      <dgm:prSet presAssocID="{DD88EC28-FB61-49E3-9ED4-4BAC4F3AEC9D}" presName="node" presStyleLbl="node1" presStyleIdx="4" presStyleCnt="5" custScaleY="226253">
        <dgm:presLayoutVars>
          <dgm:bulletEnabled val="1"/>
        </dgm:presLayoutVars>
      </dgm:prSet>
      <dgm:spPr/>
    </dgm:pt>
  </dgm:ptLst>
  <dgm:cxnLst>
    <dgm:cxn modelId="{E6F1740B-0ACC-482C-91A9-11FAF020C11F}" type="presOf" srcId="{DD88EC28-FB61-49E3-9ED4-4BAC4F3AEC9D}" destId="{96C2D411-6B4B-4E51-A192-59204786376A}" srcOrd="0" destOrd="0" presId="urn:microsoft.com/office/officeart/2005/8/layout/process1"/>
    <dgm:cxn modelId="{57E7C514-26C1-46D4-AC20-EBC52D1EA544}" type="presOf" srcId="{2EAFE073-DF69-4C56-BCBF-89304A0943DC}" destId="{E978DB8A-8E2E-4C37-AFFC-897E9B35E817}" srcOrd="0" destOrd="0" presId="urn:microsoft.com/office/officeart/2005/8/layout/process1"/>
    <dgm:cxn modelId="{D941381D-1640-4B70-AB3D-D4ABEEED5A5C}" type="presOf" srcId="{C02EA884-BE18-4E43-8AD5-BABA986B7AC6}" destId="{4FB60B9D-A4FC-4ABE-B1B6-825263DF3EC8}" srcOrd="0" destOrd="0" presId="urn:microsoft.com/office/officeart/2005/8/layout/process1"/>
    <dgm:cxn modelId="{A432C526-68C3-401F-9860-3D781CA1D1E8}" type="presOf" srcId="{0854D0E7-8F86-4413-816F-E59276C53C2B}" destId="{7E8BD60F-C0A7-4C6D-AA0D-391F698639E2}" srcOrd="0" destOrd="0" presId="urn:microsoft.com/office/officeart/2005/8/layout/process1"/>
    <dgm:cxn modelId="{27419340-FC65-4AD0-A5BE-0E7937F7F990}" srcId="{C02EA884-BE18-4E43-8AD5-BABA986B7AC6}" destId="{2EAFE073-DF69-4C56-BCBF-89304A0943DC}" srcOrd="2" destOrd="0" parTransId="{4363E184-86EB-46C6-A615-8B8DBE36F77A}" sibTransId="{DC3B339F-75AC-4A5E-8E4F-F3C52864E7A4}"/>
    <dgm:cxn modelId="{35DE0752-99E5-4263-AD97-36B370421A59}" type="presOf" srcId="{DC3B339F-75AC-4A5E-8E4F-F3C52864E7A4}" destId="{0278B640-385D-4CD1-A6D9-D3CB42E9AFE7}" srcOrd="0" destOrd="0" presId="urn:microsoft.com/office/officeart/2005/8/layout/process1"/>
    <dgm:cxn modelId="{C0FB626D-B984-4F7A-90A5-AE578E658C1C}" srcId="{C02EA884-BE18-4E43-8AD5-BABA986B7AC6}" destId="{DD88EC28-FB61-49E3-9ED4-4BAC4F3AEC9D}" srcOrd="4" destOrd="0" parTransId="{B1E6AA84-7DAF-4924-A86F-F22A94BCC048}" sibTransId="{9240EE40-A2E1-4968-8032-F0E0336CB909}"/>
    <dgm:cxn modelId="{23E69B72-6421-4859-BCCA-A9A1CDC6B190}" srcId="{C02EA884-BE18-4E43-8AD5-BABA986B7AC6}" destId="{1B07072F-26AC-4A9C-9507-81EFBECB6017}" srcOrd="0" destOrd="0" parTransId="{AA2AD718-FE83-4B42-A4E7-3A98DD0FB22A}" sibTransId="{184CA2B3-5D9F-4836-B95C-83F2AEF2E752}"/>
    <dgm:cxn modelId="{DDF6DA7C-8335-4789-9F50-BDE387F63F6C}" type="presOf" srcId="{048C2DC5-C748-4168-96DE-7F36E1D6DEE2}" destId="{4F0E2BE5-D357-4371-A632-F68319799C12}" srcOrd="1" destOrd="0" presId="urn:microsoft.com/office/officeart/2005/8/layout/process1"/>
    <dgm:cxn modelId="{CCF3AB88-42CF-40C3-A2ED-6429FA46BE22}" srcId="{C02EA884-BE18-4E43-8AD5-BABA986B7AC6}" destId="{0854D0E7-8F86-4413-816F-E59276C53C2B}" srcOrd="3" destOrd="0" parTransId="{E17DD8B3-03F6-483B-950A-5056FBFD5DB8}" sibTransId="{048C2DC5-C748-4168-96DE-7F36E1D6DEE2}"/>
    <dgm:cxn modelId="{B1831B97-C650-435A-A144-2337016EFF2A}" type="presOf" srcId="{1B07072F-26AC-4A9C-9507-81EFBECB6017}" destId="{B1A3B6B2-283B-483B-89DD-91C7CE055DE7}" srcOrd="0" destOrd="0" presId="urn:microsoft.com/office/officeart/2005/8/layout/process1"/>
    <dgm:cxn modelId="{29AC1E99-53A6-41E7-9D85-F0F54D8DA205}" type="presOf" srcId="{048C2DC5-C748-4168-96DE-7F36E1D6DEE2}" destId="{4A43F2F7-C059-4931-B61E-241DAE2D9EE2}" srcOrd="0" destOrd="0" presId="urn:microsoft.com/office/officeart/2005/8/layout/process1"/>
    <dgm:cxn modelId="{36866EAC-FB41-4FB6-BEB3-DE12C4B21B54}" type="presOf" srcId="{8F6340E9-13A6-4DE8-9A1C-23D160E9F68B}" destId="{487CD413-8976-4FEE-8FBF-C8BB832485BE}" srcOrd="0" destOrd="0" presId="urn:microsoft.com/office/officeart/2005/8/layout/process1"/>
    <dgm:cxn modelId="{2966ABB6-71C1-4205-B12E-10C639147477}" type="presOf" srcId="{184CA2B3-5D9F-4836-B95C-83F2AEF2E752}" destId="{EE0F5D52-E229-44EE-ACB8-8C6166B68E3E}" srcOrd="0" destOrd="0" presId="urn:microsoft.com/office/officeart/2005/8/layout/process1"/>
    <dgm:cxn modelId="{AED581B9-E9F5-4B72-B965-4DE82C4C2187}" type="presOf" srcId="{DC3B339F-75AC-4A5E-8E4F-F3C52864E7A4}" destId="{43FD6C51-4D98-4BFE-B2A2-860E76E641A2}" srcOrd="1" destOrd="0" presId="urn:microsoft.com/office/officeart/2005/8/layout/process1"/>
    <dgm:cxn modelId="{FB4F71BF-6E6F-4573-B0D5-0FAB938F480C}" srcId="{C02EA884-BE18-4E43-8AD5-BABA986B7AC6}" destId="{A59389DE-CB70-4249-A4DA-6D0C8BF62988}" srcOrd="1" destOrd="0" parTransId="{766C8539-598F-409A-A27E-C794DD7F244B}" sibTransId="{8F6340E9-13A6-4DE8-9A1C-23D160E9F68B}"/>
    <dgm:cxn modelId="{A8A17CC1-0F40-4373-9FFA-EEB17C470D76}" type="presOf" srcId="{8F6340E9-13A6-4DE8-9A1C-23D160E9F68B}" destId="{9189E5B0-D309-4E7B-A724-49BBF73BD5BC}" srcOrd="1" destOrd="0" presId="urn:microsoft.com/office/officeart/2005/8/layout/process1"/>
    <dgm:cxn modelId="{6487F3DA-61AC-4BE6-BD12-C9E2C153757A}" type="presOf" srcId="{A59389DE-CB70-4249-A4DA-6D0C8BF62988}" destId="{1234EE9C-CD8A-4B4A-83BD-37C8BCC20A73}" srcOrd="0" destOrd="0" presId="urn:microsoft.com/office/officeart/2005/8/layout/process1"/>
    <dgm:cxn modelId="{51AC81DC-F2D8-4FB1-AB49-351BE28BF999}" type="presOf" srcId="{184CA2B3-5D9F-4836-B95C-83F2AEF2E752}" destId="{086422BE-DD23-4CE1-B416-C574A580B52D}" srcOrd="1" destOrd="0" presId="urn:microsoft.com/office/officeart/2005/8/layout/process1"/>
    <dgm:cxn modelId="{2AE366E8-7F4A-493C-825D-101C3B66BEFD}" type="presParOf" srcId="{4FB60B9D-A4FC-4ABE-B1B6-825263DF3EC8}" destId="{B1A3B6B2-283B-483B-89DD-91C7CE055DE7}" srcOrd="0" destOrd="0" presId="urn:microsoft.com/office/officeart/2005/8/layout/process1"/>
    <dgm:cxn modelId="{4FD4B810-E7ED-46D7-B067-AD493985F27A}" type="presParOf" srcId="{4FB60B9D-A4FC-4ABE-B1B6-825263DF3EC8}" destId="{EE0F5D52-E229-44EE-ACB8-8C6166B68E3E}" srcOrd="1" destOrd="0" presId="urn:microsoft.com/office/officeart/2005/8/layout/process1"/>
    <dgm:cxn modelId="{9FDF1A03-BDD2-4BC3-96AD-AA31EAF7D5E9}" type="presParOf" srcId="{EE0F5D52-E229-44EE-ACB8-8C6166B68E3E}" destId="{086422BE-DD23-4CE1-B416-C574A580B52D}" srcOrd="0" destOrd="0" presId="urn:microsoft.com/office/officeart/2005/8/layout/process1"/>
    <dgm:cxn modelId="{341F0378-0C67-46F2-B4AC-50D6C54BFD8D}" type="presParOf" srcId="{4FB60B9D-A4FC-4ABE-B1B6-825263DF3EC8}" destId="{1234EE9C-CD8A-4B4A-83BD-37C8BCC20A73}" srcOrd="2" destOrd="0" presId="urn:microsoft.com/office/officeart/2005/8/layout/process1"/>
    <dgm:cxn modelId="{B0083A05-EE4B-4079-B352-6013F5353EBA}" type="presParOf" srcId="{4FB60B9D-A4FC-4ABE-B1B6-825263DF3EC8}" destId="{487CD413-8976-4FEE-8FBF-C8BB832485BE}" srcOrd="3" destOrd="0" presId="urn:microsoft.com/office/officeart/2005/8/layout/process1"/>
    <dgm:cxn modelId="{CA8CBAFC-D41F-4E92-B26B-BEC0968FAECA}" type="presParOf" srcId="{487CD413-8976-4FEE-8FBF-C8BB832485BE}" destId="{9189E5B0-D309-4E7B-A724-49BBF73BD5BC}" srcOrd="0" destOrd="0" presId="urn:microsoft.com/office/officeart/2005/8/layout/process1"/>
    <dgm:cxn modelId="{A488032A-F61F-4826-9CD6-8934EFA32F02}" type="presParOf" srcId="{4FB60B9D-A4FC-4ABE-B1B6-825263DF3EC8}" destId="{E978DB8A-8E2E-4C37-AFFC-897E9B35E817}" srcOrd="4" destOrd="0" presId="urn:microsoft.com/office/officeart/2005/8/layout/process1"/>
    <dgm:cxn modelId="{0F37EF96-7AA7-441F-9EA6-5759596A67E8}" type="presParOf" srcId="{4FB60B9D-A4FC-4ABE-B1B6-825263DF3EC8}" destId="{0278B640-385D-4CD1-A6D9-D3CB42E9AFE7}" srcOrd="5" destOrd="0" presId="urn:microsoft.com/office/officeart/2005/8/layout/process1"/>
    <dgm:cxn modelId="{9FF697B9-5F82-49C9-88EE-F0AFFD9BB2FE}" type="presParOf" srcId="{0278B640-385D-4CD1-A6D9-D3CB42E9AFE7}" destId="{43FD6C51-4D98-4BFE-B2A2-860E76E641A2}" srcOrd="0" destOrd="0" presId="urn:microsoft.com/office/officeart/2005/8/layout/process1"/>
    <dgm:cxn modelId="{C5F9CD43-7628-4438-B249-9139E23E3DE9}" type="presParOf" srcId="{4FB60B9D-A4FC-4ABE-B1B6-825263DF3EC8}" destId="{7E8BD60F-C0A7-4C6D-AA0D-391F698639E2}" srcOrd="6" destOrd="0" presId="urn:microsoft.com/office/officeart/2005/8/layout/process1"/>
    <dgm:cxn modelId="{F8D99E04-E3D0-41FB-9467-E253F008AE49}" type="presParOf" srcId="{4FB60B9D-A4FC-4ABE-B1B6-825263DF3EC8}" destId="{4A43F2F7-C059-4931-B61E-241DAE2D9EE2}" srcOrd="7" destOrd="0" presId="urn:microsoft.com/office/officeart/2005/8/layout/process1"/>
    <dgm:cxn modelId="{53C6946C-EEB0-4424-8F82-0F38F8CE951C}" type="presParOf" srcId="{4A43F2F7-C059-4931-B61E-241DAE2D9EE2}" destId="{4F0E2BE5-D357-4371-A632-F68319799C12}" srcOrd="0" destOrd="0" presId="urn:microsoft.com/office/officeart/2005/8/layout/process1"/>
    <dgm:cxn modelId="{B605A884-D08F-4267-9391-9BC91E086C5E}" type="presParOf" srcId="{4FB60B9D-A4FC-4ABE-B1B6-825263DF3EC8}" destId="{96C2D411-6B4B-4E51-A192-59204786376A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3B6B2-283B-483B-89DD-91C7CE055DE7}">
      <dsp:nvSpPr>
        <dsp:cNvPr id="0" name=""/>
        <dsp:cNvSpPr/>
      </dsp:nvSpPr>
      <dsp:spPr>
        <a:xfrm>
          <a:off x="8058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Identification of need and specification development</a:t>
          </a:r>
        </a:p>
      </dsp:txBody>
      <dsp:txXfrm>
        <a:off x="44623" y="36565"/>
        <a:ext cx="1175304" cy="3702838"/>
      </dsp:txXfrm>
    </dsp:sp>
    <dsp:sp modelId="{EE0F5D52-E229-44EE-ACB8-8C6166B68E3E}">
      <dsp:nvSpPr>
        <dsp:cNvPr id="0" name=""/>
        <dsp:cNvSpPr/>
      </dsp:nvSpPr>
      <dsp:spPr>
        <a:xfrm>
          <a:off x="1381336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381336" y="1795100"/>
        <a:ext cx="185268" cy="185767"/>
      </dsp:txXfrm>
    </dsp:sp>
    <dsp:sp modelId="{1234EE9C-CD8A-4B4A-83BD-37C8BCC20A73}">
      <dsp:nvSpPr>
        <dsp:cNvPr id="0" name=""/>
        <dsp:cNvSpPr/>
      </dsp:nvSpPr>
      <dsp:spPr>
        <a:xfrm>
          <a:off x="1755867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Notification of authority to purchase</a:t>
          </a:r>
        </a:p>
      </dsp:txBody>
      <dsp:txXfrm>
        <a:off x="1792432" y="36565"/>
        <a:ext cx="1175304" cy="3702838"/>
      </dsp:txXfrm>
    </dsp:sp>
    <dsp:sp modelId="{487CD413-8976-4FEE-8FBF-C8BB832485BE}">
      <dsp:nvSpPr>
        <dsp:cNvPr id="0" name=""/>
        <dsp:cNvSpPr/>
      </dsp:nvSpPr>
      <dsp:spPr>
        <a:xfrm>
          <a:off x="3129145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3129145" y="1795100"/>
        <a:ext cx="185268" cy="185767"/>
      </dsp:txXfrm>
    </dsp:sp>
    <dsp:sp modelId="{E978DB8A-8E2E-4C37-AFFC-897E9B35E817}">
      <dsp:nvSpPr>
        <dsp:cNvPr id="0" name=""/>
        <dsp:cNvSpPr/>
      </dsp:nvSpPr>
      <dsp:spPr>
        <a:xfrm>
          <a:off x="3503676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Requests for quotation (RFQs) and invitations to tender (ITTs)</a:t>
          </a:r>
        </a:p>
      </dsp:txBody>
      <dsp:txXfrm>
        <a:off x="3540241" y="36565"/>
        <a:ext cx="1175304" cy="3702838"/>
      </dsp:txXfrm>
    </dsp:sp>
    <dsp:sp modelId="{0278B640-385D-4CD1-A6D9-D3CB42E9AFE7}">
      <dsp:nvSpPr>
        <dsp:cNvPr id="0" name=""/>
        <dsp:cNvSpPr/>
      </dsp:nvSpPr>
      <dsp:spPr>
        <a:xfrm>
          <a:off x="4876954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4876954" y="1795100"/>
        <a:ext cx="185268" cy="185767"/>
      </dsp:txXfrm>
    </dsp:sp>
    <dsp:sp modelId="{7E8BD60F-C0A7-4C6D-AA0D-391F698639E2}">
      <dsp:nvSpPr>
        <dsp:cNvPr id="0" name=""/>
        <dsp:cNvSpPr/>
      </dsp:nvSpPr>
      <dsp:spPr>
        <a:xfrm>
          <a:off x="5251484" y="-12772"/>
          <a:ext cx="1248434" cy="38015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Creating a legally binding contract</a:t>
          </a:r>
        </a:p>
      </dsp:txBody>
      <dsp:txXfrm>
        <a:off x="5288049" y="23793"/>
        <a:ext cx="1175304" cy="3728382"/>
      </dsp:txXfrm>
    </dsp:sp>
    <dsp:sp modelId="{4A43F2F7-C059-4931-B61E-241DAE2D9EE2}">
      <dsp:nvSpPr>
        <dsp:cNvPr id="0" name=""/>
        <dsp:cNvSpPr/>
      </dsp:nvSpPr>
      <dsp:spPr>
        <a:xfrm>
          <a:off x="6624763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6624763" y="1795100"/>
        <a:ext cx="185268" cy="185767"/>
      </dsp:txXfrm>
    </dsp:sp>
    <dsp:sp modelId="{96C2D411-6B4B-4E51-A192-59204786376A}">
      <dsp:nvSpPr>
        <dsp:cNvPr id="0" name=""/>
        <dsp:cNvSpPr/>
      </dsp:nvSpPr>
      <dsp:spPr>
        <a:xfrm>
          <a:off x="6999293" y="-129967"/>
          <a:ext cx="1248434" cy="4035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contract management phase</a:t>
          </a:r>
        </a:p>
      </dsp:txBody>
      <dsp:txXfrm>
        <a:off x="7035858" y="-93402"/>
        <a:ext cx="1175304" cy="3962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8757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fld id="{5E20B57E-EABE-4194-8226-CCB6BC686A5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29532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1225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 defTabSz="911225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fld id="{F61D8DBD-D8E3-4BF5-81E5-2E0D2563D0E8}" type="slidenum">
              <a:rPr lang="en-GB" altLang="en-US" sz="1000" b="0" smtClean="0"/>
              <a:pPr/>
              <a:t>14</a:t>
            </a:fld>
            <a:endParaRPr lang="en-GB" altLang="en-US" sz="1000" b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533400" y="6096000"/>
            <a:ext cx="7848600" cy="52322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1400" b="0" i="1" dirty="0"/>
              <a:t>Slides created by Brian Farrington Ltd.</a:t>
            </a:r>
            <a:r>
              <a:rPr lang="en-GB" sz="1600" b="0" i="1" dirty="0"/>
              <a:t> </a:t>
            </a:r>
            <a:r>
              <a:rPr lang="en-GB" sz="1200" b="0" i="1" dirty="0"/>
              <a:t>Procurement and Business Solutions People for use with </a:t>
            </a:r>
            <a:r>
              <a:rPr lang="en-GB" sz="1200" b="0" dirty="0"/>
              <a:t>Lysons and Farrington: Procurement and Supply Chain Management 9th edition © Pearson Education Limited 2015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35125"/>
            <a:ext cx="7772400" cy="1143000"/>
          </a:xfrm>
        </p:spPr>
        <p:txBody>
          <a:bodyPr/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692525"/>
            <a:ext cx="6400800" cy="17526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36917460"/>
      </p:ext>
    </p:extLst>
  </p:cSld>
  <p:clrMapOvr>
    <a:masterClrMapping/>
  </p:clrMapOvr>
  <p:transition advTm="4300"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8217795"/>
      </p:ext>
    </p:extLst>
  </p:cSld>
  <p:clrMapOvr>
    <a:masterClrMapping/>
  </p:clrMapOvr>
  <p:transition advTm="4300"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42815603"/>
      </p:ext>
    </p:extLst>
  </p:cSld>
  <p:clrMapOvr>
    <a:masterClrMapping/>
  </p:clrMapOvr>
  <p:transition advTm="4300"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7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02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2737449"/>
      </p:ext>
    </p:extLst>
  </p:cSld>
  <p:clrMapOvr>
    <a:masterClrMapping/>
  </p:clrMapOvr>
  <p:transition advTm="4300"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75141213"/>
      </p:ext>
    </p:extLst>
  </p:cSld>
  <p:clrMapOvr>
    <a:masterClrMapping/>
  </p:clrMapOvr>
  <p:transition advTm="4300"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65467219"/>
      </p:ext>
    </p:extLst>
  </p:cSld>
  <p:clrMapOvr>
    <a:masterClrMapping/>
  </p:clrMapOvr>
  <p:transition advTm="4300"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32656"/>
            <a:ext cx="7848600" cy="10389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92563"/>
      </p:ext>
    </p:extLst>
  </p:cSld>
  <p:clrMapOvr>
    <a:masterClrMapping/>
  </p:clrMapOvr>
  <p:transition advTm="4300"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91192843"/>
      </p:ext>
    </p:extLst>
  </p:cSld>
  <p:clrMapOvr>
    <a:masterClrMapping/>
  </p:clrMapOvr>
  <p:transition advTm="4300"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932031"/>
      </p:ext>
    </p:extLst>
  </p:cSld>
  <p:clrMapOvr>
    <a:masterClrMapping/>
  </p:clrMapOvr>
  <p:transition advTm="4300"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4653136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63688" y="476672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63688" y="530120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4443011"/>
      </p:ext>
    </p:extLst>
  </p:cSld>
  <p:clrMapOvr>
    <a:masterClrMapping/>
  </p:clrMapOvr>
  <p:transition advTm="4300"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0860853"/>
      </p:ext>
    </p:extLst>
  </p:cSld>
  <p:clrMapOvr>
    <a:masterClrMapping/>
  </p:clrMapOvr>
  <p:transition advTm="4300">
    <p:randomBa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8588" y="228600"/>
            <a:ext cx="1979612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9750" y="228600"/>
            <a:ext cx="5786438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7485184"/>
      </p:ext>
    </p:extLst>
  </p:cSld>
  <p:clrMapOvr>
    <a:masterClrMapping/>
  </p:clrMapOvr>
  <p:transition advTm="4300">
    <p:randomBa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30500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0"/>
            <a:r>
              <a:rPr lang="en-GB" altLang="en-US"/>
              <a:t>Second level</a:t>
            </a:r>
          </a:p>
          <a:p>
            <a:pPr lvl="0"/>
            <a:r>
              <a:rPr lang="en-GB" altLang="en-US"/>
              <a:t>Third level</a:t>
            </a:r>
          </a:p>
          <a:p>
            <a:pPr lvl="0"/>
            <a:r>
              <a:rPr lang="en-GB" altLang="en-US"/>
              <a:t>Fourth level</a:t>
            </a:r>
          </a:p>
          <a:p>
            <a:pPr lvl="0"/>
            <a:r>
              <a:rPr lang="en-GB" altLang="en-US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5.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8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9" r:id="rId13"/>
  </p:sldLayoutIdLst>
  <p:transition advTm="4300">
    <p:randomBa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916832"/>
            <a:ext cx="7848600" cy="1208088"/>
          </a:xfrm>
        </p:spPr>
        <p:txBody>
          <a:bodyPr/>
          <a:lstStyle/>
          <a:p>
            <a:pPr algn="ctr">
              <a:buNone/>
            </a:pPr>
            <a:r>
              <a:rPr lang="en-GB" sz="3400" b="1" dirty="0"/>
              <a:t>Procurement policies, procedures and support tools</a:t>
            </a: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0" y="477043"/>
            <a:ext cx="9144000" cy="411163"/>
            <a:chOff x="0" y="343"/>
            <a:chExt cx="5760" cy="259"/>
          </a:xfrm>
        </p:grpSpPr>
        <p:sp>
          <p:nvSpPr>
            <p:cNvPr id="3079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ln>
              <a:headEnd type="none" w="sm" len="sm"/>
              <a:tailEnd type="none" w="sm" len="sm"/>
            </a:ln>
            <a:extLst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4400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475491" y="476250"/>
            <a:ext cx="632875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</a:t>
            </a:r>
          </a:p>
        </p:txBody>
      </p:sp>
      <p:sp>
        <p:nvSpPr>
          <p:cNvPr id="3076" name="Text Box 24"/>
          <p:cNvSpPr txBox="1">
            <a:spLocks noChangeArrowheads="1"/>
          </p:cNvSpPr>
          <p:nvPr/>
        </p:nvSpPr>
        <p:spPr bwMode="auto">
          <a:xfrm>
            <a:off x="684213" y="1052736"/>
            <a:ext cx="8064500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GB" altLang="en-US" sz="1400" dirty="0"/>
          </a:p>
          <a:p>
            <a:pPr algn="ctr"/>
            <a:r>
              <a:rPr lang="en-GB" altLang="en-US" sz="1800" dirty="0"/>
              <a:t>Exemplar procurement policy</a:t>
            </a:r>
          </a:p>
          <a:p>
            <a:pPr algn="ctr"/>
            <a:endParaRPr lang="en-GB" altLang="en-US" sz="1800" dirty="0"/>
          </a:p>
          <a:p>
            <a:pPr algn="ctr"/>
            <a:r>
              <a:rPr lang="en-GB" altLang="en-US" sz="1800" dirty="0"/>
              <a:t>Purpose of policy 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654366"/>
              </p:ext>
            </p:extLst>
          </p:nvPr>
        </p:nvGraphicFramePr>
        <p:xfrm>
          <a:off x="1152067" y="2420888"/>
          <a:ext cx="7128792" cy="353530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1287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Provide best affordable value in delivering project 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Carry out procurement in a fair, objective and transparent manner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Comply with regulatory framework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Use best practice in application of ethical standards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Align with project vision and values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Adhere to Government procurement policy when appropriate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3079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ln>
              <a:headEnd type="none" w="sm" len="sm"/>
              <a:tailEnd type="none" w="sm" len="sm"/>
            </a:ln>
            <a:extLst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403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475491" y="476250"/>
            <a:ext cx="640076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</a:t>
            </a:r>
          </a:p>
        </p:txBody>
      </p:sp>
      <p:sp>
        <p:nvSpPr>
          <p:cNvPr id="3076" name="Text Box 24"/>
          <p:cNvSpPr txBox="1">
            <a:spLocks noChangeArrowheads="1"/>
          </p:cNvSpPr>
          <p:nvPr/>
        </p:nvSpPr>
        <p:spPr bwMode="auto">
          <a:xfrm>
            <a:off x="712807" y="1064439"/>
            <a:ext cx="80645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Procurement procedures required for key phases of procurement cycle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8666102"/>
              </p:ext>
            </p:extLst>
          </p:nvPr>
        </p:nvGraphicFramePr>
        <p:xfrm>
          <a:off x="684213" y="1772816"/>
          <a:ext cx="8255787" cy="377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5066158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4104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4083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342900" y="476250"/>
            <a:ext cx="617331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</a:t>
            </a:r>
          </a:p>
        </p:txBody>
      </p:sp>
      <p:sp>
        <p:nvSpPr>
          <p:cNvPr id="4100" name="Text Box 24"/>
          <p:cNvSpPr txBox="1">
            <a:spLocks noChangeArrowheads="1"/>
          </p:cNvSpPr>
          <p:nvPr/>
        </p:nvSpPr>
        <p:spPr bwMode="auto">
          <a:xfrm>
            <a:off x="684213" y="1231900"/>
            <a:ext cx="80645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GB" altLang="en-US" sz="1400" dirty="0"/>
          </a:p>
          <a:p>
            <a:pPr algn="ctr"/>
            <a:r>
              <a:rPr lang="en-GB" altLang="en-US" dirty="0"/>
              <a:t>Notification of authority to purchase </a:t>
            </a:r>
          </a:p>
          <a:p>
            <a:endParaRPr lang="en-GB" altLang="en-US" sz="1600" dirty="0"/>
          </a:p>
          <a:p>
            <a:endParaRPr lang="en-GB" altLang="en-US" sz="1600" dirty="0"/>
          </a:p>
          <a:p>
            <a:r>
              <a:rPr lang="en-GB" altLang="en-US" sz="1800" dirty="0"/>
              <a:t>The procedure will set out: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71600" y="2924944"/>
            <a:ext cx="657537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1600" dirty="0"/>
              <a:t>   </a:t>
            </a:r>
            <a:r>
              <a:rPr lang="en-GB" sz="1800" dirty="0"/>
              <a:t>How to raise an appropriate requisition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1800" dirty="0"/>
              <a:t>  Budget approval and appropriate finance code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1800" dirty="0"/>
              <a:t>  Issue of bills of material when these apply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1800" dirty="0"/>
              <a:t>  Management of emergency needs to purchase</a:t>
            </a:r>
            <a:endParaRPr lang="en-US" sz="180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696B80-C503-9843-97D3-33097A6C8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268760"/>
            <a:ext cx="7836364" cy="414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73129"/>
      </p:ext>
    </p:extLst>
  </p:cSld>
  <p:clrMapOvr>
    <a:masterClrMapping/>
  </p:clrMapOvr>
  <p:transition advTm="4300">
    <p:randomBa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51963" y="477043"/>
            <a:ext cx="9144000" cy="411163"/>
            <a:chOff x="0" y="343"/>
            <a:chExt cx="5760" cy="259"/>
          </a:xfrm>
        </p:grpSpPr>
        <p:sp>
          <p:nvSpPr>
            <p:cNvPr id="5133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ln>
              <a:headEnd type="none" w="sm" len="sm"/>
              <a:tailEnd type="none" w="sm" len="sm"/>
            </a:ln>
            <a:extLst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914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302787" y="476250"/>
            <a:ext cx="635744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</a:t>
            </a:r>
          </a:p>
        </p:txBody>
      </p:sp>
      <p:sp>
        <p:nvSpPr>
          <p:cNvPr id="225309" name="AutoShape 29"/>
          <p:cNvSpPr>
            <a:spLocks noChangeArrowheads="1"/>
          </p:cNvSpPr>
          <p:nvPr/>
        </p:nvSpPr>
        <p:spPr bwMode="auto">
          <a:xfrm>
            <a:off x="611560" y="1052513"/>
            <a:ext cx="7920880" cy="504825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E-commerce, E-business, E-SCM and E-procurement definitions</a:t>
            </a:r>
          </a:p>
        </p:txBody>
      </p:sp>
      <p:sp>
        <p:nvSpPr>
          <p:cNvPr id="225314" name="AutoShape 34"/>
          <p:cNvSpPr>
            <a:spLocks noChangeArrowheads="1"/>
          </p:cNvSpPr>
          <p:nvPr/>
        </p:nvSpPr>
        <p:spPr bwMode="auto">
          <a:xfrm>
            <a:off x="2309605" y="1642534"/>
            <a:ext cx="6588705" cy="78137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Any forms of business transaction carried out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electronically over public telephone systems</a:t>
            </a:r>
          </a:p>
        </p:txBody>
      </p:sp>
      <p:sp>
        <p:nvSpPr>
          <p:cNvPr id="225315" name="AutoShape 35"/>
          <p:cNvSpPr>
            <a:spLocks noChangeArrowheads="1"/>
          </p:cNvSpPr>
          <p:nvPr/>
        </p:nvSpPr>
        <p:spPr bwMode="auto">
          <a:xfrm>
            <a:off x="2309605" y="2705570"/>
            <a:ext cx="6588705" cy="78137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IBM defines e-Business as e-Commerce above!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The two terms are used synonymously</a:t>
            </a:r>
          </a:p>
        </p:txBody>
      </p:sp>
      <p:sp>
        <p:nvSpPr>
          <p:cNvPr id="225316" name="AutoShape 36"/>
          <p:cNvSpPr>
            <a:spLocks noChangeArrowheads="1"/>
          </p:cNvSpPr>
          <p:nvPr/>
        </p:nvSpPr>
        <p:spPr bwMode="auto">
          <a:xfrm>
            <a:off x="2309605" y="3703492"/>
            <a:ext cx="6588705" cy="93734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Concerned with streamlining and optimising the whole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supply chain through internal applications with the aim of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ensuring maximum sales growth at the lowest possible cost</a:t>
            </a:r>
          </a:p>
        </p:txBody>
      </p:sp>
      <p:sp>
        <p:nvSpPr>
          <p:cNvPr id="225317" name="AutoShape 37"/>
          <p:cNvSpPr>
            <a:spLocks noChangeArrowheads="1"/>
          </p:cNvSpPr>
          <p:nvPr/>
        </p:nvSpPr>
        <p:spPr bwMode="auto">
          <a:xfrm>
            <a:off x="2309605" y="4833157"/>
            <a:ext cx="6588705" cy="92523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Using the Internet to operate the transactional aspects </a:t>
            </a:r>
          </a:p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of requisitioning, authorising orders, receiving and payment </a:t>
            </a:r>
          </a:p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process for the required services or products (CIPS)</a:t>
            </a:r>
          </a:p>
        </p:txBody>
      </p:sp>
      <p:sp>
        <p:nvSpPr>
          <p:cNvPr id="225310" name="AutoShape 30"/>
          <p:cNvSpPr>
            <a:spLocks noChangeArrowheads="1"/>
          </p:cNvSpPr>
          <p:nvPr/>
        </p:nvSpPr>
        <p:spPr bwMode="auto">
          <a:xfrm>
            <a:off x="244104" y="1710678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E-commerce</a:t>
            </a:r>
          </a:p>
        </p:txBody>
      </p:sp>
      <p:sp>
        <p:nvSpPr>
          <p:cNvPr id="225311" name="AutoShape 31"/>
          <p:cNvSpPr>
            <a:spLocks noChangeArrowheads="1"/>
          </p:cNvSpPr>
          <p:nvPr/>
        </p:nvSpPr>
        <p:spPr bwMode="auto">
          <a:xfrm>
            <a:off x="244104" y="2773714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E-business</a:t>
            </a:r>
          </a:p>
        </p:txBody>
      </p:sp>
      <p:sp>
        <p:nvSpPr>
          <p:cNvPr id="225312" name="AutoShape 32"/>
          <p:cNvSpPr>
            <a:spLocks noChangeArrowheads="1"/>
          </p:cNvSpPr>
          <p:nvPr/>
        </p:nvSpPr>
        <p:spPr bwMode="auto">
          <a:xfrm>
            <a:off x="244104" y="3836750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E-SCM</a:t>
            </a:r>
          </a:p>
        </p:txBody>
      </p:sp>
      <p:sp>
        <p:nvSpPr>
          <p:cNvPr id="225313" name="AutoShape 33"/>
          <p:cNvSpPr>
            <a:spLocks noChangeArrowheads="1"/>
          </p:cNvSpPr>
          <p:nvPr/>
        </p:nvSpPr>
        <p:spPr bwMode="auto">
          <a:xfrm>
            <a:off x="244104" y="4901300"/>
            <a:ext cx="2279017" cy="558776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E-procurement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5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8" grpId="0"/>
      <p:bldP spid="22530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6151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9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6381" name="AutoShape 77"/>
          <p:cNvSpPr>
            <a:spLocks noChangeArrowheads="1"/>
          </p:cNvSpPr>
          <p:nvPr/>
        </p:nvSpPr>
        <p:spPr bwMode="auto">
          <a:xfrm>
            <a:off x="1546225" y="1125538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Comparison of e-procurement models</a:t>
            </a:r>
          </a:p>
          <a:p>
            <a:pPr algn="ctr" eaLnBrk="1" hangingPunct="1">
              <a:defRPr/>
            </a:pPr>
            <a:r>
              <a:rPr lang="en-US" dirty="0"/>
              <a:t>Kalakota and Robinson</a:t>
            </a:r>
            <a:endParaRPr lang="en-GB" dirty="0"/>
          </a:p>
        </p:txBody>
      </p:sp>
      <p:sp>
        <p:nvSpPr>
          <p:cNvPr id="6148" name="Rectangle 80"/>
          <p:cNvSpPr>
            <a:spLocks noChangeArrowheads="1"/>
          </p:cNvSpPr>
          <p:nvPr/>
        </p:nvSpPr>
        <p:spPr bwMode="auto">
          <a:xfrm>
            <a:off x="1997075" y="2924944"/>
            <a:ext cx="5003800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en-US" sz="1900" i="1" dirty="0"/>
              <a:t>Electronic data interchange (EDI) networks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b="0" i="1" dirty="0"/>
              <a:t>Business-to-employees (B2E)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i="1" dirty="0"/>
              <a:t>Corporate procurement portals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b="0" i="1" dirty="0"/>
              <a:t>First-generation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i="1" dirty="0"/>
              <a:t>Second-generation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b="0" i="1" dirty="0"/>
              <a:t>Third-generation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sz="1900" i="1" dirty="0"/>
              <a:t>Industry consortiums</a:t>
            </a:r>
            <a:endParaRPr lang="en-GB" altLang="en-US" sz="1900" i="1" dirty="0"/>
          </a:p>
        </p:txBody>
      </p:sp>
      <p:sp>
        <p:nvSpPr>
          <p:cNvPr id="226380" name="AutoShape 76"/>
          <p:cNvSpPr>
            <a:spLocks noChangeArrowheads="1"/>
          </p:cNvSpPr>
          <p:nvPr/>
        </p:nvSpPr>
        <p:spPr bwMode="auto">
          <a:xfrm>
            <a:off x="2843808" y="2132856"/>
            <a:ext cx="3673475" cy="504825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dirty="0">
                <a:solidFill>
                  <a:schemeClr val="bg1"/>
                </a:solidFill>
              </a:rPr>
              <a:t>Trading models</a:t>
            </a:r>
          </a:p>
        </p:txBody>
      </p: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42899" y="476250"/>
            <a:ext cx="66579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6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6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1" grpId="0"/>
      <p:bldP spid="226380" grpId="0" animBg="1"/>
      <p:bldP spid="2263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7175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ln>
              <a:headEnd type="none" w="sm" len="sm"/>
              <a:tailEnd type="none" w="sm" len="sm"/>
            </a:ln>
            <a:extLst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901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6381" name="AutoShape 77"/>
          <p:cNvSpPr>
            <a:spLocks noChangeArrowheads="1"/>
          </p:cNvSpPr>
          <p:nvPr/>
        </p:nvSpPr>
        <p:spPr bwMode="auto">
          <a:xfrm>
            <a:off x="1546225" y="1125538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EDI (electronic point-of-sale – EPOS) at the supermarket – benefits</a:t>
            </a:r>
            <a:endParaRPr lang="en-GB" dirty="0"/>
          </a:p>
        </p:txBody>
      </p: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250824" y="476250"/>
            <a:ext cx="648141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95513" y="2276475"/>
            <a:ext cx="5545137" cy="3540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Reduction in lead times</a:t>
            </a:r>
          </a:p>
          <a:p>
            <a:pPr marL="28440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tabLst>
                <a:tab pos="180000" algn="l"/>
              </a:tabLst>
              <a:defRPr/>
            </a:pPr>
            <a:r>
              <a:rPr lang="en-GB" sz="1400" dirty="0"/>
              <a:t>   Reduction in cost of inventory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Release of working capital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Better customer service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Facilitation of global procurement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Facilitation of invoice payments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Integration of functions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400" dirty="0"/>
              <a:t>   Enhanced buyer</a:t>
            </a:r>
            <a:r>
              <a:rPr lang="en-GB" sz="1400" dirty="0">
                <a:latin typeface="Arial"/>
                <a:cs typeface="Arial"/>
              </a:rPr>
              <a:t>–</a:t>
            </a:r>
            <a:r>
              <a:rPr lang="en-GB" sz="1400" dirty="0"/>
              <a:t>seller relationships</a:t>
            </a:r>
            <a:endParaRPr lang="en-US" sz="140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6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1" grpId="0"/>
      <p:bldP spid="22638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8199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7345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933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342900" y="476250"/>
            <a:ext cx="624532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227358" name="AutoShape 30"/>
          <p:cNvSpPr>
            <a:spLocks noChangeArrowheads="1"/>
          </p:cNvSpPr>
          <p:nvPr/>
        </p:nvSpPr>
        <p:spPr bwMode="auto">
          <a:xfrm>
            <a:off x="1716088" y="1125538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E-catalogues</a:t>
            </a:r>
            <a:endParaRPr lang="en-GB" dirty="0"/>
          </a:p>
        </p:txBody>
      </p:sp>
      <p:sp>
        <p:nvSpPr>
          <p:cNvPr id="8197" name="Rectangle 31"/>
          <p:cNvSpPr>
            <a:spLocks noChangeArrowheads="1"/>
          </p:cNvSpPr>
          <p:nvPr/>
        </p:nvSpPr>
        <p:spPr bwMode="auto">
          <a:xfrm>
            <a:off x="1547663" y="2924175"/>
            <a:ext cx="6840761" cy="3016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eaLnBrk="1" hangingPunct="1">
              <a:buFont typeface="Wingdings" panose="05000000000000000000" pitchFamily="2" charset="2"/>
              <a:buChar char="v"/>
            </a:pPr>
            <a:r>
              <a:rPr lang="en-US" altLang="en-US" sz="1900" b="0" i="1" dirty="0"/>
              <a:t>Facilitates real-time effective communication between buyers and sellers</a:t>
            </a:r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endParaRPr lang="en-US" altLang="en-US" sz="1900" b="0" i="1" dirty="0"/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r>
              <a:rPr lang="en-US" altLang="en-US" sz="1900" b="0" i="1" dirty="0"/>
              <a:t>Enables closer relationships</a:t>
            </a:r>
          </a:p>
          <a:p>
            <a:pPr eaLnBrk="1" hangingPunct="1"/>
            <a:endParaRPr lang="en-US" altLang="en-US" sz="1900" b="0" i="1" dirty="0"/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r>
              <a:rPr lang="en-US" altLang="en-US" sz="1900" b="0" i="1" dirty="0"/>
              <a:t>Enables suppliers to respond quickly</a:t>
            </a:r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endParaRPr lang="en-US" altLang="en-US" sz="1900" b="0" i="1" dirty="0"/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r>
              <a:rPr lang="en-US" altLang="en-US" sz="1900" b="0" i="1" dirty="0"/>
              <a:t>Virtually eliminates time lag in procurement process</a:t>
            </a:r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endParaRPr lang="en-US" altLang="en-US" sz="1900" b="0" i="1" dirty="0"/>
          </a:p>
          <a:p>
            <a:pPr marL="342900" indent="-342900" eaLnBrk="1" hangingPunct="1">
              <a:buFont typeface="Wingdings" panose="05000000000000000000" pitchFamily="2" charset="2"/>
              <a:buChar char="v"/>
            </a:pPr>
            <a:r>
              <a:rPr lang="en-US" altLang="en-US" sz="1900" b="0" i="1" dirty="0"/>
              <a:t>Reduces maverick procurement</a:t>
            </a:r>
            <a:endParaRPr lang="en-GB" altLang="en-US" b="0" i="1" dirty="0"/>
          </a:p>
        </p:txBody>
      </p:sp>
      <p:sp>
        <p:nvSpPr>
          <p:cNvPr id="227360" name="AutoShape 32"/>
          <p:cNvSpPr>
            <a:spLocks noChangeArrowheads="1"/>
          </p:cNvSpPr>
          <p:nvPr/>
        </p:nvSpPr>
        <p:spPr bwMode="auto">
          <a:xfrm>
            <a:off x="2820258" y="2037807"/>
            <a:ext cx="3673475" cy="504825"/>
          </a:xfrm>
          <a:prstGeom prst="roundRect">
            <a:avLst>
              <a:gd name="adj" fmla="val 16667"/>
            </a:avLst>
          </a:prstGeom>
          <a:solidFill>
            <a:srgbClr val="00B0F0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b="0" dirty="0">
                <a:solidFill>
                  <a:srgbClr val="333399"/>
                </a:solidFill>
              </a:rPr>
              <a:t>Advantages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7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  <p:bldP spid="227358" grpId="0"/>
      <p:bldP spid="22736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9223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7345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992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250824" y="476250"/>
            <a:ext cx="655342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9220" name="TextBox 9"/>
          <p:cNvSpPr txBox="1">
            <a:spLocks noChangeArrowheads="1"/>
          </p:cNvSpPr>
          <p:nvPr/>
        </p:nvSpPr>
        <p:spPr bwMode="auto">
          <a:xfrm>
            <a:off x="1214438" y="2898775"/>
            <a:ext cx="700087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</a:pPr>
            <a:r>
              <a:rPr lang="en-GB" altLang="en-US" sz="1600" dirty="0"/>
              <a:t>An electronic market, which can exist in both business-to-business </a:t>
            </a:r>
          </a:p>
          <a:p>
            <a:pPr>
              <a:lnSpc>
                <a:spcPct val="200000"/>
              </a:lnSpc>
            </a:pPr>
            <a:r>
              <a:rPr lang="en-GB" altLang="en-US" sz="1600" dirty="0"/>
              <a:t>and business-to-consumer contexts. Sellers offer goods or services to buyers through a website with a structured process for price setting and fulfilment. </a:t>
            </a:r>
            <a:endParaRPr lang="en-US" altLang="en-US" sz="1600" dirty="0"/>
          </a:p>
        </p:txBody>
      </p:sp>
      <p:sp>
        <p:nvSpPr>
          <p:cNvPr id="227358" name="AutoShape 30"/>
          <p:cNvSpPr>
            <a:spLocks noChangeArrowheads="1"/>
          </p:cNvSpPr>
          <p:nvPr/>
        </p:nvSpPr>
        <p:spPr bwMode="auto">
          <a:xfrm>
            <a:off x="1762125" y="1484784"/>
            <a:ext cx="59055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E-auction definition</a:t>
            </a:r>
            <a:endParaRPr lang="en-GB" dirty="0"/>
          </a:p>
        </p:txBody>
      </p:sp>
      <p:sp>
        <p:nvSpPr>
          <p:cNvPr id="3" name="Frame 2"/>
          <p:cNvSpPr/>
          <p:nvPr/>
        </p:nvSpPr>
        <p:spPr bwMode="auto">
          <a:xfrm>
            <a:off x="395536" y="2492896"/>
            <a:ext cx="8064895" cy="3096344"/>
          </a:xfrm>
          <a:prstGeom prst="fram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  <p:bldP spid="22735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0250" name="Line 17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8370" name="AutoShape 18"/>
            <p:cNvSpPr>
              <a:spLocks noChangeArrowheads="1"/>
            </p:cNvSpPr>
            <p:nvPr/>
          </p:nvSpPr>
          <p:spPr bwMode="auto">
            <a:xfrm>
              <a:off x="158" y="343"/>
              <a:ext cx="3901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250825" y="476250"/>
            <a:ext cx="6481415" cy="442674"/>
          </a:xfrm>
          <a:prstGeom prst="round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228412" name="AutoShape 60"/>
          <p:cNvSpPr>
            <a:spLocks noChangeArrowheads="1"/>
          </p:cNvSpPr>
          <p:nvPr/>
        </p:nvSpPr>
        <p:spPr bwMode="auto">
          <a:xfrm>
            <a:off x="1716088" y="958850"/>
            <a:ext cx="59055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E-auctions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2051051" y="1628775"/>
            <a:ext cx="5689301" cy="1525588"/>
            <a:chOff x="2051051" y="1628775"/>
            <a:chExt cx="5689301" cy="1525588"/>
          </a:xfrm>
        </p:grpSpPr>
        <p:sp>
          <p:nvSpPr>
            <p:cNvPr id="10248" name="AutoShape 61"/>
            <p:cNvSpPr>
              <a:spLocks noChangeArrowheads="1"/>
            </p:cNvSpPr>
            <p:nvPr/>
          </p:nvSpPr>
          <p:spPr bwMode="auto">
            <a:xfrm>
              <a:off x="2051051" y="1628775"/>
              <a:ext cx="3024188" cy="698500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US" altLang="en-US" b="0" dirty="0">
                  <a:solidFill>
                    <a:srgbClr val="333399"/>
                  </a:solidFill>
                </a:rPr>
                <a:t>Web auctions may be:</a:t>
              </a:r>
            </a:p>
          </p:txBody>
        </p:sp>
        <p:sp>
          <p:nvSpPr>
            <p:cNvPr id="10249" name="Text Box 62"/>
            <p:cNvSpPr txBox="1">
              <a:spLocks noChangeArrowheads="1"/>
            </p:cNvSpPr>
            <p:nvPr/>
          </p:nvSpPr>
          <p:spPr bwMode="auto">
            <a:xfrm>
              <a:off x="5003801" y="1830388"/>
              <a:ext cx="2736551" cy="1323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>
                  <a:solidFill>
                    <a:srgbClr val="333399"/>
                  </a:solidFill>
                </a:rPr>
                <a:t>English bid process </a:t>
              </a:r>
            </a:p>
            <a:p>
              <a:r>
                <a:rPr lang="en-US" altLang="en-US" b="0" dirty="0"/>
                <a:t>Dutch bid process</a:t>
              </a:r>
            </a:p>
            <a:p>
              <a:r>
                <a:rPr lang="en-US" altLang="en-US" b="0" dirty="0"/>
                <a:t>Sealed bid process</a:t>
              </a:r>
            </a:p>
            <a:p>
              <a:r>
                <a:rPr lang="en-US" altLang="en-US" b="0" dirty="0"/>
                <a:t>Reverse bid process</a:t>
              </a:r>
              <a:endParaRPr lang="en-GB" altLang="en-US" b="0" dirty="0"/>
            </a:p>
          </p:txBody>
        </p:sp>
      </p:grp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2284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0250" name="Line 17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8370" name="AutoShape 18"/>
            <p:cNvSpPr>
              <a:spLocks noChangeArrowheads="1"/>
            </p:cNvSpPr>
            <p:nvPr/>
          </p:nvSpPr>
          <p:spPr bwMode="auto">
            <a:xfrm>
              <a:off x="158" y="343"/>
              <a:ext cx="3901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250825" y="476250"/>
            <a:ext cx="6481415" cy="442674"/>
          </a:xfrm>
          <a:prstGeom prst="round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10246" name="AutoShape 64"/>
          <p:cNvSpPr>
            <a:spLocks noChangeArrowheads="1"/>
          </p:cNvSpPr>
          <p:nvPr/>
        </p:nvSpPr>
        <p:spPr bwMode="auto">
          <a:xfrm>
            <a:off x="250825" y="2352257"/>
            <a:ext cx="4321175" cy="283041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Advantages</a:t>
            </a:r>
          </a:p>
          <a:p>
            <a:endParaRPr lang="en-GB" altLang="en-US" dirty="0">
              <a:solidFill>
                <a:schemeClr val="bg1"/>
              </a:solidFill>
            </a:endParaRP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Better savings than through negotiation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Reduction in acquisition lead time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Access to more suppliers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Global supply base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Enhancement of market knowledge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More efficient RFQs and problems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Anonymity</a:t>
            </a:r>
          </a:p>
        </p:txBody>
      </p:sp>
      <p:sp>
        <p:nvSpPr>
          <p:cNvPr id="10247" name="AutoShape 66"/>
          <p:cNvSpPr>
            <a:spLocks noChangeArrowheads="1"/>
          </p:cNvSpPr>
          <p:nvPr/>
        </p:nvSpPr>
        <p:spPr bwMode="auto">
          <a:xfrm>
            <a:off x="4787900" y="2352258"/>
            <a:ext cx="4105275" cy="2830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Disadvantages</a:t>
            </a:r>
          </a:p>
          <a:p>
            <a:endParaRPr lang="en-GB" altLang="en-US" dirty="0">
              <a:solidFill>
                <a:schemeClr val="bg1"/>
              </a:solidFill>
            </a:endParaRP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Based on win</a:t>
            </a:r>
            <a:r>
              <a:rPr lang="en-GB" altLang="en-US" sz="1800" b="0" dirty="0">
                <a:solidFill>
                  <a:schemeClr val="bg1"/>
                </a:solidFill>
                <a:cs typeface="Arial" charset="0"/>
              </a:rPr>
              <a:t>–</a:t>
            </a:r>
            <a:r>
              <a:rPr lang="en-GB" altLang="en-US" sz="1800" b="0" dirty="0">
                <a:solidFill>
                  <a:schemeClr val="bg1"/>
                </a:solidFill>
              </a:rPr>
              <a:t>lose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Adverse shift in relationships</a:t>
            </a:r>
          </a:p>
          <a:p>
            <a:pPr>
              <a:buFontTx/>
              <a:buChar char="•"/>
            </a:pPr>
            <a:r>
              <a:rPr lang="en-GB" altLang="en-US" sz="1800" b="0" dirty="0">
                <a:solidFill>
                  <a:schemeClr val="bg1"/>
                </a:solidFill>
              </a:rPr>
              <a:t> Long-term adverse effects for buyer</a:t>
            </a:r>
          </a:p>
          <a:p>
            <a:r>
              <a:rPr lang="en-GB" altLang="en-US" sz="1800" b="0" dirty="0">
                <a:solidFill>
                  <a:schemeClr val="bg1"/>
                </a:solidFill>
              </a:rPr>
              <a:t>  and seller</a:t>
            </a:r>
          </a:p>
          <a:p>
            <a:endParaRPr lang="en-GB" altLang="en-US" sz="1800" b="0" dirty="0">
              <a:solidFill>
                <a:schemeClr val="bg1"/>
              </a:solidFill>
            </a:endParaRPr>
          </a:p>
          <a:p>
            <a:endParaRPr lang="en-GB" altLang="en-US" sz="1800" b="0" dirty="0">
              <a:solidFill>
                <a:schemeClr val="bg1"/>
              </a:solidFill>
            </a:endParaRPr>
          </a:p>
          <a:p>
            <a:endParaRPr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2" name="AutoShape 60"/>
          <p:cNvSpPr>
            <a:spLocks noChangeArrowheads="1"/>
          </p:cNvSpPr>
          <p:nvPr/>
        </p:nvSpPr>
        <p:spPr bwMode="auto">
          <a:xfrm>
            <a:off x="1237284" y="958850"/>
            <a:ext cx="6863108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GB" dirty="0"/>
              <a:t>Advantages and disadvantages of reverse auctions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2295" name="Line 17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8370" name="AutoShape 18"/>
            <p:cNvSpPr>
              <a:spLocks noChangeArrowheads="1"/>
            </p:cNvSpPr>
            <p:nvPr/>
          </p:nvSpPr>
          <p:spPr bwMode="auto">
            <a:xfrm>
              <a:off x="158" y="343"/>
              <a:ext cx="3901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250826" y="472728"/>
            <a:ext cx="6265542" cy="442674"/>
          </a:xfrm>
          <a:prstGeom prst="round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228412" name="AutoShape 60"/>
          <p:cNvSpPr>
            <a:spLocks noChangeArrowheads="1"/>
          </p:cNvSpPr>
          <p:nvPr/>
        </p:nvSpPr>
        <p:spPr bwMode="auto">
          <a:xfrm>
            <a:off x="1403350" y="958850"/>
            <a:ext cx="65532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GB" dirty="0"/>
              <a:t>Purchase cards </a:t>
            </a:r>
            <a:r>
              <a:rPr lang="en-GB" dirty="0">
                <a:latin typeface="Arial"/>
                <a:cs typeface="Arial"/>
              </a:rPr>
              <a:t>–</a:t>
            </a:r>
            <a:r>
              <a:rPr lang="en-GB" dirty="0"/>
              <a:t> benefits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16013" y="2205038"/>
            <a:ext cx="7272337" cy="32924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Compliance levels can improve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Average transaction costs can drop dramatically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Implementation costs much less than an ERP system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Suppliers are paid faster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There is improved data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sz="1600" dirty="0"/>
              <a:t>   Less procurement employee time spent on paperwork</a:t>
            </a:r>
          </a:p>
          <a:p>
            <a:pPr>
              <a:buSzPct val="200000"/>
              <a:defRPr/>
            </a:pPr>
            <a:endParaRPr lang="en-US" sz="160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2284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3319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901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250824" y="476250"/>
            <a:ext cx="619338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Procurement policies, procedures and support tools   </a:t>
            </a:r>
          </a:p>
        </p:txBody>
      </p:sp>
      <p:sp>
        <p:nvSpPr>
          <p:cNvPr id="229450" name="AutoShape 74"/>
          <p:cNvSpPr>
            <a:spLocks noChangeArrowheads="1"/>
          </p:cNvSpPr>
          <p:nvPr/>
        </p:nvSpPr>
        <p:spPr bwMode="auto">
          <a:xfrm>
            <a:off x="1716088" y="1125538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Procurement manuals</a:t>
            </a:r>
            <a:endParaRPr lang="en-GB" dirty="0"/>
          </a:p>
        </p:txBody>
      </p:sp>
      <p:sp>
        <p:nvSpPr>
          <p:cNvPr id="13317" name="Rectangle 75"/>
          <p:cNvSpPr>
            <a:spLocks noChangeArrowheads="1"/>
          </p:cNvSpPr>
          <p:nvPr/>
        </p:nvSpPr>
        <p:spPr bwMode="auto">
          <a:xfrm>
            <a:off x="2411760" y="3428999"/>
            <a:ext cx="4968875" cy="243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900" b="0" i="1" dirty="0"/>
              <a:t>  </a:t>
            </a:r>
            <a:r>
              <a:rPr lang="en-US" altLang="en-US" sz="1900" i="1" dirty="0"/>
              <a:t>Statement from CEO or similar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Procurement organisation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Policy statements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Procedures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Emergency procurement arrangements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Supplier development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Relationship management</a:t>
            </a:r>
          </a:p>
          <a:p>
            <a:pPr eaLnBrk="1" hangingPunct="1">
              <a:buFontTx/>
              <a:buChar char="•"/>
            </a:pPr>
            <a:r>
              <a:rPr lang="en-US" altLang="en-US" sz="1900" i="1" dirty="0"/>
              <a:t>  Managing risk</a:t>
            </a:r>
            <a:endParaRPr lang="en-GB" altLang="en-US" i="1" dirty="0"/>
          </a:p>
        </p:txBody>
      </p:sp>
      <p:sp>
        <p:nvSpPr>
          <p:cNvPr id="229452" name="AutoShape 76"/>
          <p:cNvSpPr>
            <a:spLocks noChangeArrowheads="1"/>
          </p:cNvSpPr>
          <p:nvPr/>
        </p:nvSpPr>
        <p:spPr bwMode="auto">
          <a:xfrm>
            <a:off x="1160462" y="2420888"/>
            <a:ext cx="3673475" cy="62865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>
                <a:lumMod val="75000"/>
              </a:schemeClr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rgbClr val="333399"/>
                </a:solidFill>
              </a:rPr>
              <a:t>Content may include:</a:t>
            </a:r>
          </a:p>
        </p:txBody>
      </p:sp>
      <p:pic>
        <p:nvPicPr>
          <p:cNvPr id="13321" name="Picture 9" descr="C:\Users\Sandra Small\AppData\Local\Microsoft\Windows\Temporary Internet Files\Content.IE5\7ZCEBS26\manual-98728_6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10625"/>
            <a:ext cx="2484000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29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9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  <p:bldP spid="229450" grpId="0"/>
      <p:bldP spid="229452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3"/>
  <p:tag name="MMPROD_UIDATA" val="&lt;database version=&quot;6.0&quot;&gt;&lt;object type=&quot;1&quot; unique_id=&quot;10001&quot;&gt;&lt;object type=&quot;8&quot; unique_id=&quot;10331&quot;&gt;&lt;/object&gt;&lt;object type=&quot;2&quot; unique_id=&quot;10332&quot;&gt;&lt;object type=&quot;3&quot; unique_id=&quot;10333&quot;&gt;&lt;property id=&quot;20148&quot; value=&quot;5&quot;/&gt;&lt;property id=&quot;20300&quot; value=&quot;Slide 2&quot;/&gt;&lt;property id=&quot;20307&quot; value=&quot;320&quot;/&gt;&lt;/object&gt;&lt;object type=&quot;3&quot; unique_id=&quot;10334&quot;&gt;&lt;property id=&quot;20148&quot; value=&quot;5&quot;/&gt;&lt;property id=&quot;20300&quot; value=&quot;Slide 4&quot;/&gt;&lt;property id=&quot;20307&quot; value=&quot;327&quot;/&gt;&lt;/object&gt;&lt;object type=&quot;3&quot; unique_id=&quot;10335&quot;&gt;&lt;property id=&quot;20148&quot; value=&quot;5&quot;/&gt;&lt;property id=&quot;20300&quot; value=&quot;Slide 5&quot;/&gt;&lt;property id=&quot;20307&quot; value=&quot;321&quot;/&gt;&lt;/object&gt;&lt;object type=&quot;3&quot; unique_id=&quot;10336&quot;&gt;&lt;property id=&quot;20148&quot; value=&quot;5&quot;/&gt;&lt;property id=&quot;20300&quot; value=&quot;Slide 6&quot;/&gt;&lt;property id=&quot;20307&quot; value=&quot;322&quot;/&gt;&lt;/object&gt;&lt;object type=&quot;3&quot; unique_id=&quot;10337&quot;&gt;&lt;property id=&quot;20148&quot; value=&quot;5&quot;/&gt;&lt;property id=&quot;20300&quot; value=&quot;Slide 7&quot;/&gt;&lt;property id=&quot;20307&quot; value=&quot;328&quot;/&gt;&lt;/object&gt;&lt;object type=&quot;3&quot; unique_id=&quot;10338&quot;&gt;&lt;property id=&quot;20148&quot; value=&quot;5&quot;/&gt;&lt;property id=&quot;20300&quot; value=&quot;Slide 8&quot;/&gt;&lt;property id=&quot;20307&quot; value=&quot;323&quot;/&gt;&lt;/object&gt;&lt;object type=&quot;3&quot; unique_id=&quot;10339&quot;&gt;&lt;property id=&quot;20148&quot; value=&quot;5&quot;/&gt;&lt;property id=&quot;20300&quot; value=&quot;Slide 9&quot;/&gt;&lt;property id=&quot;20307&quot; value=&quot;329&quot;/&gt;&lt;/object&gt;&lt;object type=&quot;3&quot; unique_id=&quot;10340&quot;&gt;&lt;property id=&quot;20148&quot; value=&quot;5&quot;/&gt;&lt;property id=&quot;20300&quot; value=&quot;Slide 10&quot;/&gt;&lt;property id=&quot;20307&quot; value=&quot;324&quot;/&gt;&lt;/object&gt;&lt;object type=&quot;3&quot; unique_id=&quot;10342&quot;&gt;&lt;property id=&quot;20148&quot; value=&quot;5&quot;/&gt;&lt;property id=&quot;20300&quot; value=&quot;Slide 12&quot;/&gt;&lt;property id=&quot;20307&quot; value=&quot;331&quot;/&gt;&lt;/object&gt;&lt;object type=&quot;3&quot; unique_id=&quot;10343&quot;&gt;&lt;property id=&quot;20148&quot; value=&quot;5&quot;/&gt;&lt;property id=&quot;20300&quot; value=&quot;Slide 13&quot;/&gt;&lt;property id=&quot;20307&quot; value=&quot;325&quot;/&gt;&lt;/object&gt;&lt;object type=&quot;3&quot; unique_id=&quot;11489&quot;&gt;&lt;property id=&quot;20148&quot; value=&quot;5&quot;/&gt;&lt;property id=&quot;20300&quot; value=&quot;Slide 1 - &amp;quot;Chapter 5&amp;quot;&quot;/&gt;&lt;property id=&quot;20307&quot; value=&quot;333&quot;/&gt;&lt;/object&gt;&lt;object type=&quot;3&quot; unique_id=&quot;11490&quot;&gt;&lt;property id=&quot;20148&quot; value=&quot;5&quot;/&gt;&lt;property id=&quot;20300&quot; value=&quot;Slide 3&quot;/&gt;&lt;property id=&quot;20307&quot; value=&quot;332&quot;/&gt;&lt;/object&gt;&lt;object type=&quot;3&quot; unique_id=&quot;11813&quot;&gt;&lt;property id=&quot;20148&quot; value=&quot;5&quot;/&gt;&lt;property id=&quot;20300&quot; value=&quot;Slide 11&quot;/&gt;&lt;property id=&quot;20307&quot; value=&quot;334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3883</TotalTime>
  <Words>623</Words>
  <Application>Microsoft Macintosh PowerPoint</Application>
  <PresentationFormat>On-screen Show (4:3)</PresentationFormat>
  <Paragraphs>127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Monotype Sorts</vt:lpstr>
      <vt:lpstr>Wingdings</vt:lpstr>
      <vt:lpstr>Double Lines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Microsoft Office User</cp:lastModifiedBy>
  <cp:revision>247</cp:revision>
  <cp:lastPrinted>2001-10-03T13:53:16Z</cp:lastPrinted>
  <dcterms:created xsi:type="dcterms:W3CDTF">1996-02-04T19:37:58Z</dcterms:created>
  <dcterms:modified xsi:type="dcterms:W3CDTF">2018-11-22T10:25:45Z</dcterms:modified>
</cp:coreProperties>
</file>