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handoutMasterIdLst>
    <p:handoutMasterId r:id="rId31"/>
  </p:handoutMasterIdLst>
  <p:sldIdLst>
    <p:sldId id="256" r:id="rId5"/>
    <p:sldId id="257" r:id="rId6"/>
    <p:sldId id="258" r:id="rId7"/>
    <p:sldId id="259" r:id="rId8"/>
    <p:sldId id="260" r:id="rId9"/>
    <p:sldId id="261" r:id="rId10"/>
    <p:sldId id="262" r:id="rId11"/>
    <p:sldId id="272" r:id="rId12"/>
    <p:sldId id="273" r:id="rId13"/>
    <p:sldId id="274" r:id="rId14"/>
    <p:sldId id="275" r:id="rId15"/>
    <p:sldId id="263" r:id="rId16"/>
    <p:sldId id="277" r:id="rId17"/>
    <p:sldId id="264" r:id="rId18"/>
    <p:sldId id="265" r:id="rId19"/>
    <p:sldId id="276" r:id="rId20"/>
    <p:sldId id="266" r:id="rId21"/>
    <p:sldId id="278" r:id="rId22"/>
    <p:sldId id="267" r:id="rId23"/>
    <p:sldId id="268" r:id="rId24"/>
    <p:sldId id="269" r:id="rId25"/>
    <p:sldId id="270" r:id="rId26"/>
    <p:sldId id="279" r:id="rId27"/>
    <p:sldId id="280" r:id="rId28"/>
    <p:sldId id="27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4067"/>
    <a:srgbClr val="F2F2F2"/>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74" autoAdjust="0"/>
  </p:normalViewPr>
  <p:slideViewPr>
    <p:cSldViewPr snapToGrid="0" showGuides="1">
      <p:cViewPr varScale="1">
        <p:scale>
          <a:sx n="67" d="100"/>
          <a:sy n="67" d="100"/>
        </p:scale>
        <p:origin x="644" y="56"/>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12/7/2023</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12/7/2023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hyperlink" Target="https://padlet.com/2208379_/power-koepni5rbyf1skja" TargetMode="Externa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PCcVODWm-oY?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4.xml"/><Relationship Id="rId1" Type="http://schemas.openxmlformats.org/officeDocument/2006/relationships/video" Target="https://www.youtube.com/embed/n0MRSHm2z7M?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www.astranti.com/samples/documents/operational/studytexts/e1/e1chapter1.pdf"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ppz3wY5L3uE?start=209&amp;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www.weforum.org/agenda/2021/01/what-is-the-difference-between-stakeholder-capitalism-shareholder-capitalism-and-state-capitalism-davos-agenda-2021/" TargetMode="External"/><Relationship Id="rId2" Type="http://schemas.openxmlformats.org/officeDocument/2006/relationships/hyperlink" Target="https://hbr.org/2010/01/the-age-of-customer-capitalism" TargetMode="Externa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7.xml"/><Relationship Id="rId1" Type="http://schemas.openxmlformats.org/officeDocument/2006/relationships/video" Target="https://www.youtube.com/embed/nrk-8KfLY98?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75214" y="1414374"/>
            <a:ext cx="4853573" cy="1616252"/>
          </a:xfrm>
        </p:spPr>
        <p:txBody>
          <a:bodyPr>
            <a:normAutofit fontScale="90000"/>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375214" y="3429000"/>
            <a:ext cx="5656365" cy="1469572"/>
          </a:xfrm>
        </p:spPr>
        <p:txBody>
          <a:bodyPr/>
          <a:lstStyle/>
          <a:p>
            <a:r>
              <a:rPr lang="en-US" b="1" dirty="0"/>
              <a:t>Week 7:</a:t>
            </a:r>
          </a:p>
          <a:p>
            <a:r>
              <a:rPr lang="en-US" dirty="0"/>
              <a:t>Business Power</a:t>
            </a:r>
          </a:p>
        </p:txBody>
      </p:sp>
      <p:pic>
        <p:nvPicPr>
          <p:cNvPr id="5" name="Picture 4" descr="A drawing of a person&#10;&#10;Description automatically generated">
            <a:extLst>
              <a:ext uri="{FF2B5EF4-FFF2-40B4-BE49-F238E27FC236}">
                <a16:creationId xmlns:a16="http://schemas.microsoft.com/office/drawing/2014/main" id="{96EFCCC1-35D4-438B-98BF-595528664C56}"/>
              </a:ext>
            </a:extLst>
          </p:cNvPr>
          <p:cNvPicPr>
            <a:picLocks noChangeAspect="1"/>
          </p:cNvPicPr>
          <p:nvPr/>
        </p:nvPicPr>
        <p:blipFill rotWithShape="1">
          <a:blip r:embed="rId3">
            <a:clrChange>
              <a:clrFrom>
                <a:srgbClr val="FFFFFF"/>
              </a:clrFrom>
              <a:clrTo>
                <a:srgbClr val="FFFFFF">
                  <a:alpha val="0"/>
                </a:srgbClr>
              </a:clrTo>
            </a:clrChange>
          </a:blip>
          <a:srcRect l="12509" r="12671"/>
          <a:stretch/>
        </p:blipFill>
        <p:spPr>
          <a:xfrm>
            <a:off x="3299684" y="2668903"/>
            <a:ext cx="1237514" cy="1632055"/>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CE5FE92-9977-4FA6-96DB-5816ACCF2A3A}"/>
              </a:ext>
            </a:extLst>
          </p:cNvPr>
          <p:cNvSpPr>
            <a:spLocks noGrp="1"/>
          </p:cNvSpPr>
          <p:nvPr>
            <p:ph idx="1"/>
          </p:nvPr>
        </p:nvSpPr>
        <p:spPr>
          <a:xfrm>
            <a:off x="531378" y="3196915"/>
            <a:ext cx="4942829" cy="2958275"/>
          </a:xfrm>
        </p:spPr>
        <p:txBody>
          <a:bodyPr>
            <a:normAutofit/>
          </a:bodyPr>
          <a:lstStyle/>
          <a:p>
            <a:pPr marL="0" indent="0" algn="ctr">
              <a:buNone/>
            </a:pPr>
            <a:r>
              <a:rPr lang="en-GB" b="1" i="0" dirty="0">
                <a:solidFill>
                  <a:srgbClr val="373A3C"/>
                </a:solidFill>
                <a:effectLst/>
                <a:latin typeface="-apple-system"/>
              </a:rPr>
              <a:t>The purpose of this weeks session is to appreciate the theories of Business Power, acknowledge the levels of </a:t>
            </a:r>
            <a:r>
              <a:rPr lang="en-GB" b="1" i="0" u="none" strike="noStrike" dirty="0">
                <a:solidFill>
                  <a:srgbClr val="003E5A"/>
                </a:solidFill>
                <a:effectLst/>
                <a:latin typeface="-apple-system"/>
              </a:rPr>
              <a:t>Corporate Power</a:t>
            </a:r>
            <a:r>
              <a:rPr lang="en-GB" b="1" i="0" dirty="0">
                <a:solidFill>
                  <a:srgbClr val="373A3C"/>
                </a:solidFill>
                <a:effectLst/>
                <a:latin typeface="-apple-system"/>
              </a:rPr>
              <a:t>, recognise the various Perspectives, understand Corporations and Capitalism and have an awareness of the Managerial Revolution.</a:t>
            </a:r>
            <a:endParaRPr lang="en-GB" dirty="0"/>
          </a:p>
        </p:txBody>
      </p:sp>
      <p:sp>
        <p:nvSpPr>
          <p:cNvPr id="4" name="Title 3">
            <a:extLst>
              <a:ext uri="{FF2B5EF4-FFF2-40B4-BE49-F238E27FC236}">
                <a16:creationId xmlns:a16="http://schemas.microsoft.com/office/drawing/2014/main" id="{AA66EC6B-78F2-40AD-BF7D-8BB15CB8E895}"/>
              </a:ext>
            </a:extLst>
          </p:cNvPr>
          <p:cNvSpPr>
            <a:spLocks noGrp="1"/>
          </p:cNvSpPr>
          <p:nvPr>
            <p:ph type="title"/>
          </p:nvPr>
        </p:nvSpPr>
        <p:spPr>
          <a:xfrm>
            <a:off x="531378" y="1308484"/>
            <a:ext cx="7342622" cy="1215566"/>
          </a:xfrm>
        </p:spPr>
        <p:txBody>
          <a:bodyPr anchor="b">
            <a:normAutofit/>
          </a:bodyPr>
          <a:lstStyle/>
          <a:p>
            <a:r>
              <a:rPr lang="en-GB" dirty="0"/>
              <a:t>Session Objectives </a:t>
            </a:r>
          </a:p>
        </p:txBody>
      </p:sp>
      <p:pic>
        <p:nvPicPr>
          <p:cNvPr id="7" name="Picture 6" descr="Text&#10;&#10;Description automatically generated">
            <a:extLst>
              <a:ext uri="{FF2B5EF4-FFF2-40B4-BE49-F238E27FC236}">
                <a16:creationId xmlns:a16="http://schemas.microsoft.com/office/drawing/2014/main" id="{A2C4A87E-6BC3-44D4-9C6E-8139CDA0A534}"/>
              </a:ext>
            </a:extLst>
          </p:cNvPr>
          <p:cNvPicPr>
            <a:picLocks noChangeAspect="1"/>
          </p:cNvPicPr>
          <p:nvPr/>
        </p:nvPicPr>
        <p:blipFill rotWithShape="1">
          <a:blip r:embed="rId2"/>
          <a:srcRect l="36651" r="9074"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7242D03F-AB21-4C5B-A909-7483E1CE01EA}"/>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2</a:t>
            </a:fld>
            <a:endParaRPr lang="en-US" noProof="0"/>
          </a:p>
        </p:txBody>
      </p:sp>
    </p:spTree>
    <p:extLst>
      <p:ext uri="{BB962C8B-B14F-4D97-AF65-F5344CB8AC3E}">
        <p14:creationId xmlns:p14="http://schemas.microsoft.com/office/powerpoint/2010/main" val="981657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1DDE37-AA79-9BC3-7E13-2000A728F11D}"/>
              </a:ext>
            </a:extLst>
          </p:cNvPr>
          <p:cNvSpPr txBox="1"/>
          <p:nvPr/>
        </p:nvSpPr>
        <p:spPr>
          <a:xfrm>
            <a:off x="1371600" y="1428750"/>
            <a:ext cx="9410700" cy="4832092"/>
          </a:xfrm>
          <a:prstGeom prst="rect">
            <a:avLst/>
          </a:prstGeom>
          <a:noFill/>
        </p:spPr>
        <p:txBody>
          <a:bodyPr wrap="square" rtlCol="0">
            <a:spAutoFit/>
          </a:bodyPr>
          <a:lstStyle/>
          <a:p>
            <a:r>
              <a:rPr lang="en-GB" sz="4400" dirty="0">
                <a:solidFill>
                  <a:schemeClr val="accent1">
                    <a:lumMod val="90000"/>
                    <a:lumOff val="10000"/>
                  </a:schemeClr>
                </a:solidFill>
              </a:rPr>
              <a:t>What is Power?</a:t>
            </a:r>
          </a:p>
          <a:p>
            <a:endParaRPr lang="en-GB" sz="4400" dirty="0">
              <a:solidFill>
                <a:schemeClr val="accent1">
                  <a:lumMod val="90000"/>
                  <a:lumOff val="10000"/>
                </a:schemeClr>
              </a:solidFill>
            </a:endParaRPr>
          </a:p>
          <a:p>
            <a:r>
              <a:rPr lang="en-GB" sz="4400" dirty="0">
                <a:solidFill>
                  <a:schemeClr val="accent1">
                    <a:lumMod val="90000"/>
                    <a:lumOff val="10000"/>
                  </a:schemeClr>
                </a:solidFill>
              </a:rPr>
              <a:t>What is Business Power?</a:t>
            </a:r>
          </a:p>
          <a:p>
            <a:endParaRPr lang="en-GB" sz="4400" dirty="0">
              <a:solidFill>
                <a:schemeClr val="accent1">
                  <a:lumMod val="90000"/>
                  <a:lumOff val="10000"/>
                </a:schemeClr>
              </a:solidFill>
            </a:endParaRPr>
          </a:p>
          <a:p>
            <a:r>
              <a:rPr lang="en-GB" sz="4400" dirty="0">
                <a:solidFill>
                  <a:schemeClr val="accent1">
                    <a:lumMod val="90000"/>
                    <a:lumOff val="10000"/>
                  </a:schemeClr>
                </a:solidFill>
              </a:rPr>
              <a:t>What is Legitimacy? </a:t>
            </a:r>
          </a:p>
          <a:p>
            <a:endParaRPr lang="en-GB" sz="4400" dirty="0">
              <a:solidFill>
                <a:schemeClr val="accent1">
                  <a:lumMod val="90000"/>
                  <a:lumOff val="10000"/>
                </a:schemeClr>
              </a:solidFill>
            </a:endParaRPr>
          </a:p>
          <a:p>
            <a:r>
              <a:rPr lang="en-GB" sz="4400" dirty="0">
                <a:solidFill>
                  <a:schemeClr val="accent1">
                    <a:lumMod val="90000"/>
                    <a:lumOff val="10000"/>
                  </a:schemeClr>
                </a:solidFill>
                <a:hlinkClick r:id="rId2"/>
              </a:rPr>
              <a:t>Padlet</a:t>
            </a:r>
            <a:endParaRPr lang="en-GB" sz="4400" dirty="0">
              <a:solidFill>
                <a:schemeClr val="accent1">
                  <a:lumMod val="90000"/>
                  <a:lumOff val="10000"/>
                </a:schemeClr>
              </a:solidFill>
            </a:endParaRPr>
          </a:p>
        </p:txBody>
      </p:sp>
    </p:spTree>
    <p:extLst>
      <p:ext uri="{BB962C8B-B14F-4D97-AF65-F5344CB8AC3E}">
        <p14:creationId xmlns:p14="http://schemas.microsoft.com/office/powerpoint/2010/main" val="42293495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2561ABE-C295-4262-AFBD-C89690B19E48}"/>
              </a:ext>
            </a:extLst>
          </p:cNvPr>
          <p:cNvSpPr>
            <a:spLocks noGrp="1"/>
          </p:cNvSpPr>
          <p:nvPr>
            <p:ph idx="1"/>
          </p:nvPr>
        </p:nvSpPr>
        <p:spPr>
          <a:xfrm>
            <a:off x="531378" y="2048933"/>
            <a:ext cx="4942829" cy="4672542"/>
          </a:xfrm>
        </p:spPr>
        <p:txBody>
          <a:bodyPr>
            <a:normAutofit/>
          </a:bodyPr>
          <a:lstStyle/>
          <a:p>
            <a:r>
              <a:rPr lang="en-GB" b="1" dirty="0"/>
              <a:t>Power: </a:t>
            </a:r>
            <a:r>
              <a:rPr lang="en-GB" dirty="0"/>
              <a:t>The force or strength to act or to compel another entity to act.</a:t>
            </a:r>
          </a:p>
          <a:p>
            <a:r>
              <a:rPr lang="en-GB" b="1" dirty="0"/>
              <a:t>Business Power: </a:t>
            </a:r>
            <a:r>
              <a:rPr lang="en-GB" dirty="0"/>
              <a:t>The force behind an act by a company industry or sector.</a:t>
            </a:r>
          </a:p>
          <a:p>
            <a:r>
              <a:rPr lang="en-GB" dirty="0"/>
              <a:t>The social contract legitimizes business power by giving it a moral basis.</a:t>
            </a:r>
          </a:p>
          <a:p>
            <a:r>
              <a:rPr lang="en-GB" b="1" dirty="0"/>
              <a:t>Legitimacy: </a:t>
            </a:r>
            <a:r>
              <a:rPr lang="en-GB" dirty="0"/>
              <a:t>The rightful use of power.</a:t>
            </a:r>
          </a:p>
          <a:p>
            <a:r>
              <a:rPr lang="en-GB" dirty="0"/>
              <a:t>Business Power is legitimate when it is used for the common good. </a:t>
            </a:r>
          </a:p>
          <a:p>
            <a:endParaRPr lang="en-GB" dirty="0"/>
          </a:p>
        </p:txBody>
      </p:sp>
      <p:sp>
        <p:nvSpPr>
          <p:cNvPr id="4" name="Title 3">
            <a:extLst>
              <a:ext uri="{FF2B5EF4-FFF2-40B4-BE49-F238E27FC236}">
                <a16:creationId xmlns:a16="http://schemas.microsoft.com/office/drawing/2014/main" id="{E23ED458-BE44-47D0-BD7B-8E77B4EA3AE6}"/>
              </a:ext>
            </a:extLst>
          </p:cNvPr>
          <p:cNvSpPr>
            <a:spLocks noGrp="1"/>
          </p:cNvSpPr>
          <p:nvPr>
            <p:ph type="title"/>
          </p:nvPr>
        </p:nvSpPr>
        <p:spPr>
          <a:xfrm>
            <a:off x="531378" y="702809"/>
            <a:ext cx="7342622" cy="1215566"/>
          </a:xfrm>
        </p:spPr>
        <p:txBody>
          <a:bodyPr/>
          <a:lstStyle/>
          <a:p>
            <a:r>
              <a:rPr lang="en-GB" dirty="0"/>
              <a:t>Starter Activity </a:t>
            </a:r>
          </a:p>
        </p:txBody>
      </p:sp>
      <p:sp>
        <p:nvSpPr>
          <p:cNvPr id="7" name="Slide Number Placeholder 6">
            <a:extLst>
              <a:ext uri="{FF2B5EF4-FFF2-40B4-BE49-F238E27FC236}">
                <a16:creationId xmlns:a16="http://schemas.microsoft.com/office/drawing/2014/main" id="{06E50936-23EC-4956-826F-71FD2FB94829}"/>
              </a:ext>
            </a:extLst>
          </p:cNvPr>
          <p:cNvSpPr>
            <a:spLocks noGrp="1"/>
          </p:cNvSpPr>
          <p:nvPr>
            <p:ph type="sldNum" sz="quarter" idx="15"/>
          </p:nvPr>
        </p:nvSpPr>
        <p:spPr/>
        <p:txBody>
          <a:bodyPr/>
          <a:lstStyle/>
          <a:p>
            <a:fld id="{8699F50C-BE38-4BD0-BA84-9B090E1F2B9B}" type="slidenum">
              <a:rPr lang="en-US" noProof="0" smtClean="0"/>
              <a:t>4</a:t>
            </a:fld>
            <a:endParaRPr lang="en-US" noProof="0" dirty="0"/>
          </a:p>
        </p:txBody>
      </p:sp>
      <p:pic>
        <p:nvPicPr>
          <p:cNvPr id="1026" name="Picture 2" descr="Starter Activities. -">
            <a:extLst>
              <a:ext uri="{FF2B5EF4-FFF2-40B4-BE49-F238E27FC236}">
                <a16:creationId xmlns:a16="http://schemas.microsoft.com/office/drawing/2014/main" id="{98625086-F8A0-43DE-B37D-57928B437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0250" y="2077508"/>
            <a:ext cx="6381750" cy="47815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4663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7C119C-F747-4901-A030-9698A1E0EF89}"/>
              </a:ext>
            </a:extLst>
          </p:cNvPr>
          <p:cNvSpPr>
            <a:spLocks noGrp="1"/>
          </p:cNvSpPr>
          <p:nvPr>
            <p:ph idx="1"/>
          </p:nvPr>
        </p:nvSpPr>
        <p:spPr>
          <a:xfrm>
            <a:off x="531378" y="3196915"/>
            <a:ext cx="4942829" cy="2958275"/>
          </a:xfrm>
        </p:spPr>
        <p:txBody>
          <a:bodyPr>
            <a:normAutofit/>
          </a:bodyPr>
          <a:lstStyle/>
          <a:p>
            <a:r>
              <a:rPr lang="en-GB" b="1" i="0" dirty="0">
                <a:effectLst/>
              </a:rPr>
              <a:t>1. Surface Level</a:t>
            </a:r>
            <a:r>
              <a:rPr lang="en-GB" b="0" i="0" dirty="0">
                <a:effectLst/>
              </a:rPr>
              <a:t> - Business power is the direct cause of visible, immediate change.</a:t>
            </a:r>
          </a:p>
          <a:p>
            <a:pPr marL="0" indent="0">
              <a:buNone/>
            </a:pPr>
            <a:endParaRPr lang="en-GB" b="0" i="0" dirty="0">
              <a:effectLst/>
            </a:endParaRPr>
          </a:p>
          <a:p>
            <a:r>
              <a:rPr lang="en-GB" b="1" i="0" dirty="0">
                <a:effectLst/>
              </a:rPr>
              <a:t>2. Deep Level</a:t>
            </a:r>
            <a:r>
              <a:rPr lang="en-GB" b="0" i="0" dirty="0">
                <a:effectLst/>
              </a:rPr>
              <a:t> - Business power shapes society over time.</a:t>
            </a:r>
          </a:p>
          <a:p>
            <a:endParaRPr lang="en-GB" dirty="0"/>
          </a:p>
        </p:txBody>
      </p:sp>
      <p:sp>
        <p:nvSpPr>
          <p:cNvPr id="5" name="Title 4">
            <a:extLst>
              <a:ext uri="{FF2B5EF4-FFF2-40B4-BE49-F238E27FC236}">
                <a16:creationId xmlns:a16="http://schemas.microsoft.com/office/drawing/2014/main" id="{AA188F7B-963F-4254-A9D5-6F52D563C012}"/>
              </a:ext>
            </a:extLst>
          </p:cNvPr>
          <p:cNvSpPr>
            <a:spLocks noGrp="1"/>
          </p:cNvSpPr>
          <p:nvPr>
            <p:ph type="title"/>
          </p:nvPr>
        </p:nvSpPr>
        <p:spPr>
          <a:xfrm>
            <a:off x="531378" y="1308484"/>
            <a:ext cx="7342622" cy="1215566"/>
          </a:xfrm>
        </p:spPr>
        <p:txBody>
          <a:bodyPr anchor="b">
            <a:normAutofit/>
          </a:bodyPr>
          <a:lstStyle/>
          <a:p>
            <a:r>
              <a:rPr lang="en-GB" dirty="0"/>
              <a:t>Levels of Corporate Power </a:t>
            </a:r>
          </a:p>
        </p:txBody>
      </p:sp>
      <p:pic>
        <p:nvPicPr>
          <p:cNvPr id="9" name="Picture 8">
            <a:extLst>
              <a:ext uri="{FF2B5EF4-FFF2-40B4-BE49-F238E27FC236}">
                <a16:creationId xmlns:a16="http://schemas.microsoft.com/office/drawing/2014/main" id="{DE62C5B9-36B0-4299-BE91-25B78D08D09F}"/>
              </a:ext>
            </a:extLst>
          </p:cNvPr>
          <p:cNvPicPr>
            <a:picLocks noChangeAspect="1"/>
          </p:cNvPicPr>
          <p:nvPr/>
        </p:nvPicPr>
        <p:blipFill rotWithShape="1">
          <a:blip r:embed="rId2"/>
          <a:srcRect l="13134" r="25880" b="-2"/>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7" name="Slide Number Placeholder 6">
            <a:extLst>
              <a:ext uri="{FF2B5EF4-FFF2-40B4-BE49-F238E27FC236}">
                <a16:creationId xmlns:a16="http://schemas.microsoft.com/office/drawing/2014/main" id="{FE8D6B64-CFD5-481A-90B9-FE60D298BF85}"/>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5</a:t>
            </a:fld>
            <a:endParaRPr lang="en-US" noProof="0"/>
          </a:p>
        </p:txBody>
      </p:sp>
    </p:spTree>
    <p:extLst>
      <p:ext uri="{BB962C8B-B14F-4D97-AF65-F5344CB8AC3E}">
        <p14:creationId xmlns:p14="http://schemas.microsoft.com/office/powerpoint/2010/main" val="41983433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4F361BD7-C719-46FC-BD5F-58D4093E3414}"/>
              </a:ext>
            </a:extLst>
          </p:cNvPr>
          <p:cNvGraphicFramePr>
            <a:graphicFrameLocks noGrp="1"/>
          </p:cNvGraphicFramePr>
          <p:nvPr>
            <p:ph type="tbl" sz="quarter" idx="12"/>
            <p:extLst>
              <p:ext uri="{D42A27DB-BD31-4B8C-83A1-F6EECF244321}">
                <p14:modId xmlns:p14="http://schemas.microsoft.com/office/powerpoint/2010/main" val="2932500941"/>
              </p:ext>
            </p:extLst>
          </p:nvPr>
        </p:nvGraphicFramePr>
        <p:xfrm>
          <a:off x="531813" y="2665413"/>
          <a:ext cx="10993436" cy="2912427"/>
        </p:xfrm>
        <a:graphic>
          <a:graphicData uri="http://schemas.openxmlformats.org/drawingml/2006/table">
            <a:tbl>
              <a:tblPr firstRow="1" bandRow="1">
                <a:tableStyleId>{5C22544A-7EE6-4342-B048-85BDC9FD1C3A}</a:tableStyleId>
              </a:tblPr>
              <a:tblGrid>
                <a:gridCol w="5496718">
                  <a:extLst>
                    <a:ext uri="{9D8B030D-6E8A-4147-A177-3AD203B41FA5}">
                      <a16:colId xmlns:a16="http://schemas.microsoft.com/office/drawing/2014/main" val="1292927997"/>
                    </a:ext>
                  </a:extLst>
                </a:gridCol>
                <a:gridCol w="5496718">
                  <a:extLst>
                    <a:ext uri="{9D8B030D-6E8A-4147-A177-3AD203B41FA5}">
                      <a16:colId xmlns:a16="http://schemas.microsoft.com/office/drawing/2014/main" val="3810227096"/>
                    </a:ext>
                  </a:extLst>
                </a:gridCol>
              </a:tblGrid>
              <a:tr h="370840">
                <a:tc>
                  <a:txBody>
                    <a:bodyPr/>
                    <a:lstStyle/>
                    <a:p>
                      <a:pPr algn="ct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Power</a:t>
                      </a:r>
                    </a:p>
                  </a:txBody>
                  <a:tcPr marL="68580" marR="68580" marT="0" marB="0"/>
                </a:tc>
                <a:tc>
                  <a:txBody>
                    <a:bodyPr/>
                    <a:lstStyle/>
                    <a:p>
                      <a:pPr algn="ctr">
                        <a:lnSpc>
                          <a:spcPct val="107000"/>
                        </a:lnSpc>
                        <a:spcAft>
                          <a:spcPts val="800"/>
                        </a:spcAft>
                      </a:pP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Description</a:t>
                      </a:r>
                    </a:p>
                  </a:txBody>
                  <a:tcPr marL="68580" marR="68580" marT="0" marB="0"/>
                </a:tc>
                <a:extLst>
                  <a:ext uri="{0D108BD9-81ED-4DB2-BD59-A6C34878D82A}">
                    <a16:rowId xmlns:a16="http://schemas.microsoft.com/office/drawing/2014/main" val="3446816903"/>
                  </a:ext>
                </a:extLst>
              </a:tr>
              <a:tr h="316547">
                <a:tc>
                  <a:txBody>
                    <a:bodyPr/>
                    <a:lstStyle/>
                    <a:p>
                      <a:pPr>
                        <a:lnSpc>
                          <a:spcPct val="107000"/>
                        </a:lnSpc>
                        <a:spcAft>
                          <a:spcPts val="800"/>
                        </a:spcAft>
                      </a:pPr>
                      <a:r>
                        <a:rPr lang="en-GB" sz="20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Economic</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Control over resources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2643118"/>
                  </a:ext>
                </a:extLst>
              </a:tr>
              <a:tr h="370840">
                <a:tc>
                  <a:txBody>
                    <a:bodyPr/>
                    <a:lstStyle/>
                    <a:p>
                      <a:pPr>
                        <a:lnSpc>
                          <a:spcPct val="107000"/>
                        </a:lnSpc>
                        <a:spcAft>
                          <a:spcPts val="80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Technological</a:t>
                      </a:r>
                    </a:p>
                  </a:txBody>
                  <a:tcPr marL="68580" marR="68580" marT="0" marB="0"/>
                </a:tc>
                <a:tc>
                  <a:txBody>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Control over innovation</a:t>
                      </a:r>
                    </a:p>
                  </a:txBody>
                  <a:tcPr marL="68580" marR="68580" marT="0" marB="0"/>
                </a:tc>
                <a:extLst>
                  <a:ext uri="{0D108BD9-81ED-4DB2-BD59-A6C34878D82A}">
                    <a16:rowId xmlns:a16="http://schemas.microsoft.com/office/drawing/2014/main" val="3284986202"/>
                  </a:ext>
                </a:extLst>
              </a:tr>
              <a:tr h="370840">
                <a:tc>
                  <a:txBody>
                    <a:bodyPr/>
                    <a:lstStyle/>
                    <a:p>
                      <a:pPr>
                        <a:lnSpc>
                          <a:spcPct val="107000"/>
                        </a:lnSpc>
                        <a:spcAft>
                          <a:spcPts val="800"/>
                        </a:spcAft>
                      </a:pPr>
                      <a:r>
                        <a:rPr lang="en-GB" sz="20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Political</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Control over Government</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480986"/>
                  </a:ext>
                </a:extLst>
              </a:tr>
              <a:tr h="370840">
                <a:tc>
                  <a:txBody>
                    <a:bodyPr/>
                    <a:lstStyle/>
                    <a:p>
                      <a:pPr>
                        <a:lnSpc>
                          <a:spcPct val="107000"/>
                        </a:lnSpc>
                        <a:spcAft>
                          <a:spcPts val="80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Legal</a:t>
                      </a:r>
                    </a:p>
                  </a:txBody>
                  <a:tcPr marL="68580" marR="68580" marT="0" marB="0"/>
                </a:tc>
                <a:tc>
                  <a:txBody>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Control over Laws of Society</a:t>
                      </a:r>
                    </a:p>
                  </a:txBody>
                  <a:tcPr marL="68580" marR="68580" marT="0" marB="0"/>
                </a:tc>
                <a:extLst>
                  <a:ext uri="{0D108BD9-81ED-4DB2-BD59-A6C34878D82A}">
                    <a16:rowId xmlns:a16="http://schemas.microsoft.com/office/drawing/2014/main" val="2770910851"/>
                  </a:ext>
                </a:extLst>
              </a:tr>
              <a:tr h="370840">
                <a:tc>
                  <a:txBody>
                    <a:bodyPr/>
                    <a:lstStyle/>
                    <a:p>
                      <a:pPr>
                        <a:lnSpc>
                          <a:spcPct val="107000"/>
                        </a:lnSpc>
                        <a:spcAft>
                          <a:spcPts val="800"/>
                        </a:spcAft>
                      </a:pPr>
                      <a:r>
                        <a:rPr lang="en-GB" sz="20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Cultural</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Control over cultural values </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379376"/>
                  </a:ext>
                </a:extLst>
              </a:tr>
              <a:tr h="370840">
                <a:tc>
                  <a:txBody>
                    <a:bodyPr/>
                    <a:lstStyle/>
                    <a:p>
                      <a:pPr>
                        <a:lnSpc>
                          <a:spcPct val="107000"/>
                        </a:lnSpc>
                        <a:spcAft>
                          <a:spcPts val="80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Environmental</a:t>
                      </a:r>
                    </a:p>
                  </a:txBody>
                  <a:tcPr marL="68580" marR="68580" marT="0" marB="0"/>
                </a:tc>
                <a:tc>
                  <a:txBody>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Control over nature</a:t>
                      </a:r>
                    </a:p>
                  </a:txBody>
                  <a:tcPr marL="68580" marR="68580" marT="0" marB="0"/>
                </a:tc>
                <a:extLst>
                  <a:ext uri="{0D108BD9-81ED-4DB2-BD59-A6C34878D82A}">
                    <a16:rowId xmlns:a16="http://schemas.microsoft.com/office/drawing/2014/main" val="3987680964"/>
                  </a:ext>
                </a:extLst>
              </a:tr>
              <a:tr h="370840">
                <a:tc>
                  <a:txBody>
                    <a:bodyPr/>
                    <a:lstStyle/>
                    <a:p>
                      <a:pPr>
                        <a:lnSpc>
                          <a:spcPct val="107000"/>
                        </a:lnSpc>
                        <a:spcAft>
                          <a:spcPts val="800"/>
                        </a:spcAft>
                      </a:pPr>
                      <a:r>
                        <a:rPr lang="en-GB" sz="20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Power over Others </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Control over ALL stakeholders </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5554379"/>
                  </a:ext>
                </a:extLst>
              </a:tr>
            </a:tbl>
          </a:graphicData>
        </a:graphic>
      </p:graphicFrame>
      <p:sp>
        <p:nvSpPr>
          <p:cNvPr id="5" name="Slide Number Placeholder 4">
            <a:extLst>
              <a:ext uri="{FF2B5EF4-FFF2-40B4-BE49-F238E27FC236}">
                <a16:creationId xmlns:a16="http://schemas.microsoft.com/office/drawing/2014/main" id="{9681FF06-21ED-4CC6-9696-859EECD9E835}"/>
              </a:ext>
            </a:extLst>
          </p:cNvPr>
          <p:cNvSpPr>
            <a:spLocks noGrp="1"/>
          </p:cNvSpPr>
          <p:nvPr>
            <p:ph type="sldNum" sz="quarter" idx="18"/>
          </p:nvPr>
        </p:nvSpPr>
        <p:spPr/>
        <p:txBody>
          <a:bodyPr/>
          <a:lstStyle/>
          <a:p>
            <a:fld id="{8699F50C-BE38-4BD0-BA84-9B090E1F2B9B}" type="slidenum">
              <a:rPr lang="en-US" noProof="0" smtClean="0"/>
              <a:t>6</a:t>
            </a:fld>
            <a:endParaRPr lang="en-US" noProof="0" dirty="0"/>
          </a:p>
        </p:txBody>
      </p:sp>
      <p:sp>
        <p:nvSpPr>
          <p:cNvPr id="6" name="Title 5">
            <a:extLst>
              <a:ext uri="{FF2B5EF4-FFF2-40B4-BE49-F238E27FC236}">
                <a16:creationId xmlns:a16="http://schemas.microsoft.com/office/drawing/2014/main" id="{D78ABF67-FA5E-4B0F-A549-80C84DEA204A}"/>
              </a:ext>
            </a:extLst>
          </p:cNvPr>
          <p:cNvSpPr>
            <a:spLocks noGrp="1"/>
          </p:cNvSpPr>
          <p:nvPr>
            <p:ph type="title"/>
          </p:nvPr>
        </p:nvSpPr>
        <p:spPr/>
        <p:txBody>
          <a:bodyPr/>
          <a:lstStyle/>
          <a:p>
            <a:r>
              <a:rPr lang="en-GB" dirty="0"/>
              <a:t>Influence </a:t>
            </a:r>
          </a:p>
        </p:txBody>
      </p:sp>
    </p:spTree>
    <p:extLst>
      <p:ext uri="{BB962C8B-B14F-4D97-AF65-F5344CB8AC3E}">
        <p14:creationId xmlns:p14="http://schemas.microsoft.com/office/powerpoint/2010/main" val="26105476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cake, decorated, indoor, birthday&#10;&#10;Description automatically generated">
            <a:extLst>
              <a:ext uri="{FF2B5EF4-FFF2-40B4-BE49-F238E27FC236}">
                <a16:creationId xmlns:a16="http://schemas.microsoft.com/office/drawing/2014/main" id="{C7A4FEAC-440F-4EEF-B60E-91AF09A864C9}"/>
              </a:ext>
            </a:extLst>
          </p:cNvPr>
          <p:cNvPicPr>
            <a:picLocks noChangeAspect="1"/>
          </p:cNvPicPr>
          <p:nvPr/>
        </p:nvPicPr>
        <p:blipFill rotWithShape="1">
          <a:blip r:embed="rId2"/>
          <a:srcRect l="4485" r="18616" b="-1"/>
          <a:stretch/>
        </p:blipFill>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noFill/>
        </p:spPr>
      </p:pic>
      <p:sp>
        <p:nvSpPr>
          <p:cNvPr id="13" name="Content Placeholder 2">
            <a:extLst>
              <a:ext uri="{FF2B5EF4-FFF2-40B4-BE49-F238E27FC236}">
                <a16:creationId xmlns:a16="http://schemas.microsoft.com/office/drawing/2014/main" id="{7AAC0C35-D363-4DCC-BE97-64047CBBA2E4}"/>
              </a:ext>
            </a:extLst>
          </p:cNvPr>
          <p:cNvSpPr>
            <a:spLocks noGrp="1"/>
          </p:cNvSpPr>
          <p:nvPr>
            <p:ph idx="1"/>
          </p:nvPr>
        </p:nvSpPr>
        <p:spPr>
          <a:xfrm>
            <a:off x="531378" y="2673531"/>
            <a:ext cx="4942829" cy="3823063"/>
          </a:xfrm>
        </p:spPr>
        <p:txBody>
          <a:bodyPr>
            <a:normAutofit fontScale="92500" lnSpcReduction="20000"/>
          </a:bodyPr>
          <a:lstStyle/>
          <a:p>
            <a:pPr algn="l"/>
            <a:r>
              <a:rPr lang="en-GB" b="1" i="0" dirty="0">
                <a:solidFill>
                  <a:srgbClr val="373A3C"/>
                </a:solidFill>
                <a:effectLst/>
                <a:latin typeface="-apple-system"/>
              </a:rPr>
              <a:t>1. Dominance Theory</a:t>
            </a:r>
            <a:r>
              <a:rPr lang="en-GB" b="0" i="0" dirty="0">
                <a:solidFill>
                  <a:srgbClr val="373A3C"/>
                </a:solidFill>
                <a:effectLst/>
                <a:latin typeface="-apple-system"/>
              </a:rPr>
              <a:t> - The corporate world authorises so much power that it dominates every aspect of our lives.  For Example, the products that they manufacture, jobs they create, political choices, the resources they control.</a:t>
            </a:r>
          </a:p>
          <a:p>
            <a:pPr marL="0" indent="0" algn="l">
              <a:buNone/>
            </a:pPr>
            <a:endParaRPr lang="en-GB" b="0" i="0" dirty="0">
              <a:solidFill>
                <a:srgbClr val="373A3C"/>
              </a:solidFill>
              <a:effectLst/>
              <a:latin typeface="-apple-system"/>
            </a:endParaRPr>
          </a:p>
          <a:p>
            <a:pPr algn="l"/>
            <a:r>
              <a:rPr lang="en-GB" b="1" i="0" dirty="0">
                <a:solidFill>
                  <a:srgbClr val="373A3C"/>
                </a:solidFill>
                <a:effectLst/>
                <a:latin typeface="-apple-system"/>
              </a:rPr>
              <a:t>2.</a:t>
            </a:r>
            <a:r>
              <a:rPr lang="en-GB" b="0" i="0" dirty="0">
                <a:solidFill>
                  <a:srgbClr val="373A3C"/>
                </a:solidFill>
                <a:effectLst/>
                <a:latin typeface="-apple-system"/>
              </a:rPr>
              <a:t> </a:t>
            </a:r>
            <a:r>
              <a:rPr lang="en-GB" b="1" i="0" dirty="0">
                <a:solidFill>
                  <a:srgbClr val="373A3C"/>
                </a:solidFill>
                <a:effectLst/>
                <a:latin typeface="-apple-system"/>
              </a:rPr>
              <a:t>Pluralist Theory</a:t>
            </a:r>
            <a:r>
              <a:rPr lang="en-GB" b="0" i="0" dirty="0">
                <a:solidFill>
                  <a:srgbClr val="373A3C"/>
                </a:solidFill>
                <a:effectLst/>
                <a:latin typeface="-apple-system"/>
              </a:rPr>
              <a:t> – Pluralists reject corporate dominance and believe that decision making is in Government, but non-government groups use their resources to exert influence.</a:t>
            </a:r>
          </a:p>
          <a:p>
            <a:endParaRPr lang="en-US" dirty="0"/>
          </a:p>
        </p:txBody>
      </p:sp>
      <p:sp>
        <p:nvSpPr>
          <p:cNvPr id="5" name="Title 4">
            <a:extLst>
              <a:ext uri="{FF2B5EF4-FFF2-40B4-BE49-F238E27FC236}">
                <a16:creationId xmlns:a16="http://schemas.microsoft.com/office/drawing/2014/main" id="{59E59146-5757-426A-B456-0281E598F3D7}"/>
              </a:ext>
            </a:extLst>
          </p:cNvPr>
          <p:cNvSpPr>
            <a:spLocks noGrp="1"/>
          </p:cNvSpPr>
          <p:nvPr>
            <p:ph type="title"/>
          </p:nvPr>
        </p:nvSpPr>
        <p:spPr>
          <a:xfrm>
            <a:off x="531378" y="1308484"/>
            <a:ext cx="7342622" cy="1215566"/>
          </a:xfrm>
        </p:spPr>
        <p:txBody>
          <a:bodyPr anchor="b">
            <a:normAutofit/>
          </a:bodyPr>
          <a:lstStyle/>
          <a:p>
            <a:r>
              <a:rPr lang="en-GB" dirty="0"/>
              <a:t>Perspectives </a:t>
            </a:r>
          </a:p>
        </p:txBody>
      </p:sp>
      <p:sp>
        <p:nvSpPr>
          <p:cNvPr id="7" name="Slide Number Placeholder 6">
            <a:extLst>
              <a:ext uri="{FF2B5EF4-FFF2-40B4-BE49-F238E27FC236}">
                <a16:creationId xmlns:a16="http://schemas.microsoft.com/office/drawing/2014/main" id="{BCC82689-B5A5-4F7E-9CD6-B8483A3EFD76}"/>
              </a:ext>
            </a:extLst>
          </p:cNvPr>
          <p:cNvSpPr>
            <a:spLocks noGrp="1"/>
          </p:cNvSpPr>
          <p:nvPr>
            <p:ph type="sldNum" sz="quarter" idx="16"/>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7</a:t>
            </a:fld>
            <a:endParaRPr lang="en-US" noProof="0"/>
          </a:p>
        </p:txBody>
      </p:sp>
    </p:spTree>
    <p:extLst>
      <p:ext uri="{BB962C8B-B14F-4D97-AF65-F5344CB8AC3E}">
        <p14:creationId xmlns:p14="http://schemas.microsoft.com/office/powerpoint/2010/main" val="9593953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title="Game Theory and Oligopoly: Crash Course Economics #26">
            <a:hlinkClick r:id="" action="ppaction://media"/>
            <a:extLst>
              <a:ext uri="{FF2B5EF4-FFF2-40B4-BE49-F238E27FC236}">
                <a16:creationId xmlns:a16="http://schemas.microsoft.com/office/drawing/2014/main" id="{AFC77E2A-2FE7-FF90-801A-552571417AE1}"/>
              </a:ext>
            </a:extLst>
          </p:cNvPr>
          <p:cNvPicPr>
            <a:picLocks noGrp="1" noRot="1" noChangeAspect="1"/>
          </p:cNvPicPr>
          <p:nvPr>
            <p:ph idx="1"/>
            <a:videoFile r:link="rId1"/>
          </p:nvPr>
        </p:nvPicPr>
        <p:blipFill>
          <a:blip r:embed="rId3"/>
          <a:stretch>
            <a:fillRect/>
          </a:stretch>
        </p:blipFill>
        <p:spPr>
          <a:xfrm>
            <a:off x="531813" y="3279775"/>
            <a:ext cx="4941887" cy="2792413"/>
          </a:xfrm>
          <a:prstGeom prst="rect">
            <a:avLst/>
          </a:prstGeom>
        </p:spPr>
      </p:pic>
      <p:sp>
        <p:nvSpPr>
          <p:cNvPr id="4" name="Text Placeholder 3">
            <a:extLst>
              <a:ext uri="{FF2B5EF4-FFF2-40B4-BE49-F238E27FC236}">
                <a16:creationId xmlns:a16="http://schemas.microsoft.com/office/drawing/2014/main" id="{8B1F38B4-B965-2365-1CAD-3E4DA1CF0A36}"/>
              </a:ext>
            </a:extLst>
          </p:cNvPr>
          <p:cNvSpPr>
            <a:spLocks noGrp="1"/>
          </p:cNvSpPr>
          <p:nvPr>
            <p:ph type="body" sz="quarter" idx="13"/>
          </p:nvPr>
        </p:nvSpPr>
        <p:spPr/>
        <p:txBody>
          <a:bodyPr/>
          <a:lstStyle/>
          <a:p>
            <a:r>
              <a:rPr lang="en-GB" dirty="0"/>
              <a:t>How they operate in the product markets!</a:t>
            </a:r>
          </a:p>
        </p:txBody>
      </p:sp>
      <p:sp>
        <p:nvSpPr>
          <p:cNvPr id="5" name="Title 4">
            <a:extLst>
              <a:ext uri="{FF2B5EF4-FFF2-40B4-BE49-F238E27FC236}">
                <a16:creationId xmlns:a16="http://schemas.microsoft.com/office/drawing/2014/main" id="{27B92E34-5D54-EFC1-9D34-CDA4495109B8}"/>
              </a:ext>
            </a:extLst>
          </p:cNvPr>
          <p:cNvSpPr>
            <a:spLocks noGrp="1"/>
          </p:cNvSpPr>
          <p:nvPr>
            <p:ph type="title"/>
          </p:nvPr>
        </p:nvSpPr>
        <p:spPr>
          <a:xfrm>
            <a:off x="531378" y="1771650"/>
            <a:ext cx="7342622" cy="752400"/>
          </a:xfrm>
        </p:spPr>
        <p:txBody>
          <a:bodyPr/>
          <a:lstStyle/>
          <a:p>
            <a:r>
              <a:rPr lang="en-GB" dirty="0"/>
              <a:t>Oligopoly and Game theory!</a:t>
            </a:r>
          </a:p>
        </p:txBody>
      </p:sp>
      <p:sp>
        <p:nvSpPr>
          <p:cNvPr id="6" name="Footer Placeholder 5">
            <a:extLst>
              <a:ext uri="{FF2B5EF4-FFF2-40B4-BE49-F238E27FC236}">
                <a16:creationId xmlns:a16="http://schemas.microsoft.com/office/drawing/2014/main" id="{F4B29C63-85D0-83E5-7919-B8624B259C5F}"/>
              </a:ext>
            </a:extLst>
          </p:cNvPr>
          <p:cNvSpPr>
            <a:spLocks noGrp="1"/>
          </p:cNvSpPr>
          <p:nvPr>
            <p:ph type="ftr" sz="quarter" idx="15"/>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B67864F6-8DDB-0B77-4B11-255475D73D3A}"/>
              </a:ext>
            </a:extLst>
          </p:cNvPr>
          <p:cNvSpPr>
            <a:spLocks noGrp="1"/>
          </p:cNvSpPr>
          <p:nvPr>
            <p:ph type="sldNum" sz="quarter" idx="16"/>
          </p:nvPr>
        </p:nvSpPr>
        <p:spPr/>
        <p:txBody>
          <a:bodyPr/>
          <a:lstStyle/>
          <a:p>
            <a:fld id="{8699F50C-BE38-4BD0-BA84-9B090E1F2B9B}" type="slidenum">
              <a:rPr lang="en-US" noProof="0" smtClean="0"/>
              <a:t>8</a:t>
            </a:fld>
            <a:endParaRPr lang="en-US" noProof="0" dirty="0"/>
          </a:p>
        </p:txBody>
      </p:sp>
    </p:spTree>
    <p:extLst>
      <p:ext uri="{BB962C8B-B14F-4D97-AF65-F5344CB8AC3E}">
        <p14:creationId xmlns:p14="http://schemas.microsoft.com/office/powerpoint/2010/main" val="41980670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98FF7BEA-1CD9-22DF-48BC-E9F3B1BCBE67}"/>
              </a:ext>
            </a:extLst>
          </p:cNvPr>
          <p:cNvPicPr>
            <a:picLocks noGrp="1" noChangeAspect="1"/>
          </p:cNvPicPr>
          <p:nvPr>
            <p:ph idx="1"/>
          </p:nvPr>
        </p:nvPicPr>
        <p:blipFill>
          <a:blip r:embed="rId2"/>
          <a:stretch>
            <a:fillRect/>
          </a:stretch>
        </p:blipFill>
        <p:spPr>
          <a:xfrm>
            <a:off x="3512344" y="2713160"/>
            <a:ext cx="5384006" cy="3241581"/>
          </a:xfrm>
        </p:spPr>
      </p:pic>
      <p:sp>
        <p:nvSpPr>
          <p:cNvPr id="5" name="Title 4">
            <a:extLst>
              <a:ext uri="{FF2B5EF4-FFF2-40B4-BE49-F238E27FC236}">
                <a16:creationId xmlns:a16="http://schemas.microsoft.com/office/drawing/2014/main" id="{0C291166-2555-4281-C83B-440818C044F8}"/>
              </a:ext>
            </a:extLst>
          </p:cNvPr>
          <p:cNvSpPr>
            <a:spLocks noGrp="1"/>
          </p:cNvSpPr>
          <p:nvPr>
            <p:ph type="title"/>
          </p:nvPr>
        </p:nvSpPr>
        <p:spPr/>
        <p:txBody>
          <a:bodyPr/>
          <a:lstStyle/>
          <a:p>
            <a:r>
              <a:rPr lang="en-GB" dirty="0"/>
              <a:t>Oligopoly Examples! </a:t>
            </a:r>
          </a:p>
        </p:txBody>
      </p:sp>
      <p:sp>
        <p:nvSpPr>
          <p:cNvPr id="6" name="Footer Placeholder 5">
            <a:extLst>
              <a:ext uri="{FF2B5EF4-FFF2-40B4-BE49-F238E27FC236}">
                <a16:creationId xmlns:a16="http://schemas.microsoft.com/office/drawing/2014/main" id="{D8DBC4C8-6252-4A87-9E9C-4D702E2B4036}"/>
              </a:ext>
            </a:extLst>
          </p:cNvPr>
          <p:cNvSpPr>
            <a:spLocks noGrp="1"/>
          </p:cNvSpPr>
          <p:nvPr>
            <p:ph type="ftr" sz="quarter" idx="15"/>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E034141C-A85A-8204-A8BB-E465B2BC3ABD}"/>
              </a:ext>
            </a:extLst>
          </p:cNvPr>
          <p:cNvSpPr>
            <a:spLocks noGrp="1"/>
          </p:cNvSpPr>
          <p:nvPr>
            <p:ph type="sldNum" sz="quarter" idx="16"/>
          </p:nvPr>
        </p:nvSpPr>
        <p:spPr/>
        <p:txBody>
          <a:bodyPr/>
          <a:lstStyle/>
          <a:p>
            <a:fld id="{8699F50C-BE38-4BD0-BA84-9B090E1F2B9B}" type="slidenum">
              <a:rPr lang="en-US" noProof="0" smtClean="0"/>
              <a:t>9</a:t>
            </a:fld>
            <a:endParaRPr lang="en-US" noProof="0" dirty="0"/>
          </a:p>
        </p:txBody>
      </p:sp>
    </p:spTree>
    <p:extLst>
      <p:ext uri="{BB962C8B-B14F-4D97-AF65-F5344CB8AC3E}">
        <p14:creationId xmlns:p14="http://schemas.microsoft.com/office/powerpoint/2010/main" val="42020085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EE9B726C-EBAD-304B-766A-CC5C8E8CAA15}"/>
              </a:ext>
            </a:extLst>
          </p:cNvPr>
          <p:cNvPicPr>
            <a:picLocks noGrp="1" noChangeAspect="1"/>
          </p:cNvPicPr>
          <p:nvPr>
            <p:ph idx="1"/>
          </p:nvPr>
        </p:nvPicPr>
        <p:blipFill>
          <a:blip r:embed="rId2"/>
          <a:stretch>
            <a:fillRect/>
          </a:stretch>
        </p:blipFill>
        <p:spPr>
          <a:xfrm>
            <a:off x="1200855" y="849312"/>
            <a:ext cx="9790289" cy="5507038"/>
          </a:xfrm>
        </p:spPr>
      </p:pic>
      <p:sp>
        <p:nvSpPr>
          <p:cNvPr id="6" name="Footer Placeholder 5">
            <a:extLst>
              <a:ext uri="{FF2B5EF4-FFF2-40B4-BE49-F238E27FC236}">
                <a16:creationId xmlns:a16="http://schemas.microsoft.com/office/drawing/2014/main" id="{BF4533C0-681F-BC3B-224B-242A2269E8B1}"/>
              </a:ext>
            </a:extLst>
          </p:cNvPr>
          <p:cNvSpPr>
            <a:spLocks noGrp="1"/>
          </p:cNvSpPr>
          <p:nvPr>
            <p:ph type="ftr" sz="quarter" idx="15"/>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7A849BEE-C42C-9C20-EB9D-72511DBCE0AC}"/>
              </a:ext>
            </a:extLst>
          </p:cNvPr>
          <p:cNvSpPr>
            <a:spLocks noGrp="1"/>
          </p:cNvSpPr>
          <p:nvPr>
            <p:ph type="sldNum" sz="quarter" idx="16"/>
          </p:nvPr>
        </p:nvSpPr>
        <p:spPr/>
        <p:txBody>
          <a:bodyPr/>
          <a:lstStyle/>
          <a:p>
            <a:fld id="{8699F50C-BE38-4BD0-BA84-9B090E1F2B9B}" type="slidenum">
              <a:rPr lang="en-US" noProof="0" smtClean="0"/>
              <a:t>10</a:t>
            </a:fld>
            <a:endParaRPr lang="en-US" noProof="0" dirty="0"/>
          </a:p>
        </p:txBody>
      </p:sp>
    </p:spTree>
    <p:extLst>
      <p:ext uri="{BB962C8B-B14F-4D97-AF65-F5344CB8AC3E}">
        <p14:creationId xmlns:p14="http://schemas.microsoft.com/office/powerpoint/2010/main" val="27115211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title="What is pluralism? | DEFINE">
            <a:hlinkClick r:id="" action="ppaction://media"/>
            <a:extLst>
              <a:ext uri="{FF2B5EF4-FFF2-40B4-BE49-F238E27FC236}">
                <a16:creationId xmlns:a16="http://schemas.microsoft.com/office/drawing/2014/main" id="{A93DD54C-FA95-1504-DB6F-3AFF87257C55}"/>
              </a:ext>
            </a:extLst>
          </p:cNvPr>
          <p:cNvPicPr>
            <a:picLocks noGrp="1" noRot="1" noChangeAspect="1"/>
          </p:cNvPicPr>
          <p:nvPr>
            <p:ph idx="1"/>
            <a:videoFile r:link="rId1"/>
          </p:nvPr>
        </p:nvPicPr>
        <p:blipFill>
          <a:blip r:embed="rId3"/>
          <a:stretch>
            <a:fillRect/>
          </a:stretch>
        </p:blipFill>
        <p:spPr>
          <a:xfrm>
            <a:off x="2486025" y="1922226"/>
            <a:ext cx="7668843" cy="4333280"/>
          </a:xfrm>
          <a:prstGeom prst="rect">
            <a:avLst/>
          </a:prstGeom>
        </p:spPr>
      </p:pic>
      <p:sp>
        <p:nvSpPr>
          <p:cNvPr id="5" name="Title 4">
            <a:extLst>
              <a:ext uri="{FF2B5EF4-FFF2-40B4-BE49-F238E27FC236}">
                <a16:creationId xmlns:a16="http://schemas.microsoft.com/office/drawing/2014/main" id="{D3C6C03E-5440-C57D-CF02-FCAEE845EE8C}"/>
              </a:ext>
            </a:extLst>
          </p:cNvPr>
          <p:cNvSpPr>
            <a:spLocks noGrp="1"/>
          </p:cNvSpPr>
          <p:nvPr>
            <p:ph type="title"/>
          </p:nvPr>
        </p:nvSpPr>
        <p:spPr>
          <a:xfrm>
            <a:off x="531378" y="819150"/>
            <a:ext cx="7342622" cy="695325"/>
          </a:xfrm>
        </p:spPr>
        <p:txBody>
          <a:bodyPr/>
          <a:lstStyle/>
          <a:p>
            <a:r>
              <a:rPr lang="en-GB" dirty="0"/>
              <a:t>What is Pluralism?</a:t>
            </a:r>
          </a:p>
        </p:txBody>
      </p:sp>
      <p:sp>
        <p:nvSpPr>
          <p:cNvPr id="6" name="Footer Placeholder 5">
            <a:extLst>
              <a:ext uri="{FF2B5EF4-FFF2-40B4-BE49-F238E27FC236}">
                <a16:creationId xmlns:a16="http://schemas.microsoft.com/office/drawing/2014/main" id="{12E59185-F544-A2A0-46E3-7E7806C102DE}"/>
              </a:ext>
            </a:extLst>
          </p:cNvPr>
          <p:cNvSpPr>
            <a:spLocks noGrp="1"/>
          </p:cNvSpPr>
          <p:nvPr>
            <p:ph type="ftr" sz="quarter" idx="15"/>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68188387-ED1A-186C-E98E-A57A399FCB1C}"/>
              </a:ext>
            </a:extLst>
          </p:cNvPr>
          <p:cNvSpPr>
            <a:spLocks noGrp="1"/>
          </p:cNvSpPr>
          <p:nvPr>
            <p:ph type="sldNum" sz="quarter" idx="16"/>
          </p:nvPr>
        </p:nvSpPr>
        <p:spPr/>
        <p:txBody>
          <a:bodyPr/>
          <a:lstStyle/>
          <a:p>
            <a:fld id="{8699F50C-BE38-4BD0-BA84-9B090E1F2B9B}" type="slidenum">
              <a:rPr lang="en-US" noProof="0" smtClean="0"/>
              <a:t>11</a:t>
            </a:fld>
            <a:endParaRPr lang="en-US" noProof="0" dirty="0"/>
          </a:p>
        </p:txBody>
      </p:sp>
    </p:spTree>
    <p:extLst>
      <p:ext uri="{BB962C8B-B14F-4D97-AF65-F5344CB8AC3E}">
        <p14:creationId xmlns:p14="http://schemas.microsoft.com/office/powerpoint/2010/main" val="24630088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09070D2-7370-4A6A-81EA-8049FEB0CC2E}"/>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12</a:t>
            </a:fld>
            <a:endParaRPr lang="en-US" noProof="0"/>
          </a:p>
        </p:txBody>
      </p:sp>
      <p:sp>
        <p:nvSpPr>
          <p:cNvPr id="4" name="Title 3">
            <a:extLst>
              <a:ext uri="{FF2B5EF4-FFF2-40B4-BE49-F238E27FC236}">
                <a16:creationId xmlns:a16="http://schemas.microsoft.com/office/drawing/2014/main" id="{D8575350-62B9-4BAF-837D-0A44B5C5FE00}"/>
              </a:ext>
            </a:extLst>
          </p:cNvPr>
          <p:cNvSpPr>
            <a:spLocks noGrp="1"/>
          </p:cNvSpPr>
          <p:nvPr>
            <p:ph type="title"/>
          </p:nvPr>
        </p:nvSpPr>
        <p:spPr>
          <a:xfrm>
            <a:off x="518678" y="209028"/>
            <a:ext cx="8333222" cy="1147969"/>
          </a:xfrm>
        </p:spPr>
        <p:txBody>
          <a:bodyPr anchor="b">
            <a:normAutofit/>
          </a:bodyPr>
          <a:lstStyle/>
          <a:p>
            <a:r>
              <a:rPr lang="en-GB" dirty="0"/>
              <a:t>Boundaries </a:t>
            </a:r>
          </a:p>
        </p:txBody>
      </p:sp>
      <p:pic>
        <p:nvPicPr>
          <p:cNvPr id="2050" name="Picture 2" descr="Blog – Be the Light">
            <a:extLst>
              <a:ext uri="{FF2B5EF4-FFF2-40B4-BE49-F238E27FC236}">
                <a16:creationId xmlns:a16="http://schemas.microsoft.com/office/drawing/2014/main" id="{18B8669E-D5E5-4310-BF15-2FFCBBB089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687" y="2184644"/>
            <a:ext cx="5181600" cy="345871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3800AAFC-6DF6-40F4-9B8C-3FD955B73AB2}"/>
              </a:ext>
            </a:extLst>
          </p:cNvPr>
          <p:cNvSpPr>
            <a:spLocks noGrp="1"/>
          </p:cNvSpPr>
          <p:nvPr>
            <p:ph sz="half" idx="2"/>
          </p:nvPr>
        </p:nvSpPr>
        <p:spPr>
          <a:xfrm>
            <a:off x="6029325" y="2717845"/>
            <a:ext cx="5181600" cy="2406606"/>
          </a:xfrm>
        </p:spPr>
        <p:txBody>
          <a:bodyPr>
            <a:normAutofit/>
          </a:bodyPr>
          <a:lstStyle/>
          <a:p>
            <a:r>
              <a:rPr lang="en-GB" b="0" i="0" dirty="0">
                <a:effectLst/>
              </a:rPr>
              <a:t>Governments and Legislation regulate business activity</a:t>
            </a:r>
          </a:p>
          <a:p>
            <a:pPr marL="0" indent="0">
              <a:buNone/>
            </a:pPr>
            <a:endParaRPr lang="en-GB" b="0" i="0" dirty="0">
              <a:effectLst/>
            </a:endParaRPr>
          </a:p>
          <a:p>
            <a:r>
              <a:rPr lang="en-GB" b="0" i="0" dirty="0">
                <a:effectLst/>
              </a:rPr>
              <a:t>But social interest groups can restrain business activities</a:t>
            </a:r>
          </a:p>
          <a:p>
            <a:pPr marL="0" indent="0">
              <a:buNone/>
            </a:pPr>
            <a:endParaRPr lang="en-GB" dirty="0"/>
          </a:p>
        </p:txBody>
      </p:sp>
    </p:spTree>
    <p:extLst>
      <p:ext uri="{BB962C8B-B14F-4D97-AF65-F5344CB8AC3E}">
        <p14:creationId xmlns:p14="http://schemas.microsoft.com/office/powerpoint/2010/main" val="4249827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DF2746E-2B93-2C09-9438-25E603353A6A}"/>
              </a:ext>
            </a:extLst>
          </p:cNvPr>
          <p:cNvSpPr>
            <a:spLocks noGrp="1"/>
          </p:cNvSpPr>
          <p:nvPr>
            <p:ph type="ftr" sz="quarter" idx="17"/>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1C5B7C8D-29B5-1A45-3AC4-878EA4E54745}"/>
              </a:ext>
            </a:extLst>
          </p:cNvPr>
          <p:cNvSpPr>
            <a:spLocks noGrp="1"/>
          </p:cNvSpPr>
          <p:nvPr>
            <p:ph type="sldNum" sz="quarter" idx="18"/>
          </p:nvPr>
        </p:nvSpPr>
        <p:spPr/>
        <p:txBody>
          <a:bodyPr/>
          <a:lstStyle/>
          <a:p>
            <a:fld id="{8699F50C-BE38-4BD0-BA84-9B090E1F2B9B}" type="slidenum">
              <a:rPr lang="en-US" noProof="0" smtClean="0"/>
              <a:t>13</a:t>
            </a:fld>
            <a:endParaRPr lang="en-US" noProof="0" dirty="0"/>
          </a:p>
        </p:txBody>
      </p:sp>
      <p:sp>
        <p:nvSpPr>
          <p:cNvPr id="4" name="Title 3">
            <a:extLst>
              <a:ext uri="{FF2B5EF4-FFF2-40B4-BE49-F238E27FC236}">
                <a16:creationId xmlns:a16="http://schemas.microsoft.com/office/drawing/2014/main" id="{B996E6DE-E0CB-9B9C-2FCF-17B815FE791D}"/>
              </a:ext>
            </a:extLst>
          </p:cNvPr>
          <p:cNvSpPr>
            <a:spLocks noGrp="1"/>
          </p:cNvSpPr>
          <p:nvPr>
            <p:ph type="title"/>
          </p:nvPr>
        </p:nvSpPr>
        <p:spPr/>
        <p:txBody>
          <a:bodyPr>
            <a:normAutofit/>
          </a:bodyPr>
          <a:lstStyle/>
          <a:p>
            <a:r>
              <a:rPr lang="en-GB" dirty="0"/>
              <a:t>Task!</a:t>
            </a:r>
          </a:p>
        </p:txBody>
      </p:sp>
      <p:sp>
        <p:nvSpPr>
          <p:cNvPr id="5" name="Content Placeholder 4">
            <a:extLst>
              <a:ext uri="{FF2B5EF4-FFF2-40B4-BE49-F238E27FC236}">
                <a16:creationId xmlns:a16="http://schemas.microsoft.com/office/drawing/2014/main" id="{25AB535E-C01C-D78D-D874-79CE2A2ADF37}"/>
              </a:ext>
            </a:extLst>
          </p:cNvPr>
          <p:cNvSpPr>
            <a:spLocks noGrp="1"/>
          </p:cNvSpPr>
          <p:nvPr>
            <p:ph sz="half" idx="1"/>
          </p:nvPr>
        </p:nvSpPr>
        <p:spPr/>
        <p:txBody>
          <a:bodyPr/>
          <a:lstStyle/>
          <a:p>
            <a:r>
              <a:rPr lang="en-GB" sz="4000" dirty="0"/>
              <a:t>What are your concluding observations on corporate power?</a:t>
            </a:r>
          </a:p>
        </p:txBody>
      </p:sp>
    </p:spTree>
    <p:extLst>
      <p:ext uri="{BB962C8B-B14F-4D97-AF65-F5344CB8AC3E}">
        <p14:creationId xmlns:p14="http://schemas.microsoft.com/office/powerpoint/2010/main" val="36821830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6E50936-23EC-4956-826F-71FD2FB94829}"/>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14</a:t>
            </a:fld>
            <a:endParaRPr lang="en-US" noProof="0"/>
          </a:p>
        </p:txBody>
      </p:sp>
      <p:sp>
        <p:nvSpPr>
          <p:cNvPr id="4" name="Title 3">
            <a:extLst>
              <a:ext uri="{FF2B5EF4-FFF2-40B4-BE49-F238E27FC236}">
                <a16:creationId xmlns:a16="http://schemas.microsoft.com/office/drawing/2014/main" id="{E23ED458-BE44-47D0-BD7B-8E77B4EA3AE6}"/>
              </a:ext>
            </a:extLst>
          </p:cNvPr>
          <p:cNvSpPr>
            <a:spLocks noGrp="1"/>
          </p:cNvSpPr>
          <p:nvPr>
            <p:ph type="title"/>
          </p:nvPr>
        </p:nvSpPr>
        <p:spPr>
          <a:xfrm>
            <a:off x="518678" y="209028"/>
            <a:ext cx="8333222" cy="1147969"/>
          </a:xfrm>
        </p:spPr>
        <p:txBody>
          <a:bodyPr anchor="b">
            <a:normAutofit/>
          </a:bodyPr>
          <a:lstStyle/>
          <a:p>
            <a:r>
              <a:rPr lang="en-GB" dirty="0"/>
              <a:t>Conclusions </a:t>
            </a:r>
          </a:p>
        </p:txBody>
      </p:sp>
      <p:sp>
        <p:nvSpPr>
          <p:cNvPr id="73" name="Content Placeholder 4">
            <a:extLst>
              <a:ext uri="{FF2B5EF4-FFF2-40B4-BE49-F238E27FC236}">
                <a16:creationId xmlns:a16="http://schemas.microsoft.com/office/drawing/2014/main" id="{26A64058-7DBC-4D49-9A86-F64F70853785}"/>
              </a:ext>
            </a:extLst>
          </p:cNvPr>
          <p:cNvSpPr>
            <a:spLocks noGrp="1"/>
          </p:cNvSpPr>
          <p:nvPr>
            <p:ph sz="half" idx="1"/>
          </p:nvPr>
        </p:nvSpPr>
        <p:spPr>
          <a:xfrm>
            <a:off x="529687" y="1651044"/>
            <a:ext cx="5181600" cy="4997928"/>
          </a:xfrm>
        </p:spPr>
        <p:txBody>
          <a:bodyPr/>
          <a:lstStyle/>
          <a:p>
            <a:r>
              <a:rPr lang="en-GB" b="0" i="1" dirty="0">
                <a:solidFill>
                  <a:srgbClr val="373A3C"/>
                </a:solidFill>
                <a:effectLst/>
                <a:latin typeface="-apple-system"/>
              </a:rPr>
              <a:t>“Corporate power is a wide topic with many levels, contributions and perspectives to be considered. It can overall be described as the power or authority of people or entities inside the corporation, although there are many aspects to it”.</a:t>
            </a:r>
          </a:p>
          <a:p>
            <a:r>
              <a:rPr lang="en-US" dirty="0"/>
              <a:t>If corporate power remains generally accountable to democratic controls, society will accord it legitimate.</a:t>
            </a:r>
          </a:p>
          <a:p>
            <a:r>
              <a:rPr lang="en-US" dirty="0"/>
              <a:t>If rule by law and a just economy exist, corporate power will broadly and ultimately be directed towards public welfare. </a:t>
            </a:r>
          </a:p>
        </p:txBody>
      </p:sp>
      <p:pic>
        <p:nvPicPr>
          <p:cNvPr id="3074" name="Picture 2" descr="Paragraph Conclusions: Videos, Examples and Practice Questions">
            <a:extLst>
              <a:ext uri="{FF2B5EF4-FFF2-40B4-BE49-F238E27FC236}">
                <a16:creationId xmlns:a16="http://schemas.microsoft.com/office/drawing/2014/main" id="{343B006A-44FB-4625-B1C5-ADDDDD36E4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10400" y="3505200"/>
            <a:ext cx="5181600" cy="3352800"/>
          </a:xfrm>
          <a:prstGeom prst="rect">
            <a:avLst/>
          </a:prstGeom>
          <a:solidFill>
            <a:srgbClr val="FFFFFF"/>
          </a:solidFill>
        </p:spPr>
      </p:pic>
    </p:spTree>
    <p:extLst>
      <p:ext uri="{BB962C8B-B14F-4D97-AF65-F5344CB8AC3E}">
        <p14:creationId xmlns:p14="http://schemas.microsoft.com/office/powerpoint/2010/main" val="23774467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C4C43F-F8DC-4EED-B501-36CA273988C5}"/>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15</a:t>
            </a:fld>
            <a:endParaRPr lang="en-US" noProof="0"/>
          </a:p>
        </p:txBody>
      </p:sp>
      <p:sp>
        <p:nvSpPr>
          <p:cNvPr id="2" name="Title 1">
            <a:extLst>
              <a:ext uri="{FF2B5EF4-FFF2-40B4-BE49-F238E27FC236}">
                <a16:creationId xmlns:a16="http://schemas.microsoft.com/office/drawing/2014/main" id="{39F6BDD6-9B63-4AC5-A390-5DE5EBA74CA1}"/>
              </a:ext>
            </a:extLst>
          </p:cNvPr>
          <p:cNvSpPr>
            <a:spLocks noGrp="1"/>
          </p:cNvSpPr>
          <p:nvPr>
            <p:ph type="title"/>
          </p:nvPr>
        </p:nvSpPr>
        <p:spPr>
          <a:xfrm>
            <a:off x="518678" y="209028"/>
            <a:ext cx="8333222" cy="1147969"/>
          </a:xfrm>
        </p:spPr>
        <p:txBody>
          <a:bodyPr anchor="b">
            <a:normAutofit/>
          </a:bodyPr>
          <a:lstStyle/>
          <a:p>
            <a:r>
              <a:rPr lang="en-GB" dirty="0"/>
              <a:t>Corporate Control </a:t>
            </a:r>
          </a:p>
        </p:txBody>
      </p:sp>
      <p:pic>
        <p:nvPicPr>
          <p:cNvPr id="5" name="Picture 4">
            <a:extLst>
              <a:ext uri="{FF2B5EF4-FFF2-40B4-BE49-F238E27FC236}">
                <a16:creationId xmlns:a16="http://schemas.microsoft.com/office/drawing/2014/main" id="{8F705238-838C-4295-A38D-C568342EDCE5}"/>
              </a:ext>
            </a:extLst>
          </p:cNvPr>
          <p:cNvPicPr>
            <a:picLocks noChangeAspect="1"/>
          </p:cNvPicPr>
          <p:nvPr/>
        </p:nvPicPr>
        <p:blipFill>
          <a:blip r:embed="rId2"/>
          <a:stretch>
            <a:fillRect/>
          </a:stretch>
        </p:blipFill>
        <p:spPr>
          <a:xfrm>
            <a:off x="611157" y="1651044"/>
            <a:ext cx="5018660" cy="4525919"/>
          </a:xfrm>
          <a:prstGeom prst="rect">
            <a:avLst/>
          </a:prstGeom>
          <a:ln>
            <a:noFill/>
          </a:ln>
          <a:effectLst>
            <a:outerShdw blurRad="292100" dist="139700" dir="2700000" algn="tl" rotWithShape="0">
              <a:srgbClr val="333333">
                <a:alpha val="65000"/>
              </a:srgbClr>
            </a:outerShdw>
          </a:effectLst>
        </p:spPr>
      </p:pic>
      <p:sp>
        <p:nvSpPr>
          <p:cNvPr id="12" name="Content Placeholder 5">
            <a:extLst>
              <a:ext uri="{FF2B5EF4-FFF2-40B4-BE49-F238E27FC236}">
                <a16:creationId xmlns:a16="http://schemas.microsoft.com/office/drawing/2014/main" id="{967B377F-1D84-49C5-9BA0-79999081534C}"/>
              </a:ext>
            </a:extLst>
          </p:cNvPr>
          <p:cNvSpPr>
            <a:spLocks noGrp="1"/>
          </p:cNvSpPr>
          <p:nvPr>
            <p:ph sz="half" idx="2"/>
          </p:nvPr>
        </p:nvSpPr>
        <p:spPr>
          <a:xfrm>
            <a:off x="6172200" y="1738134"/>
            <a:ext cx="5181600" cy="4525919"/>
          </a:xfrm>
        </p:spPr>
        <p:style>
          <a:lnRef idx="2">
            <a:schemeClr val="accent1"/>
          </a:lnRef>
          <a:fillRef idx="1">
            <a:schemeClr val="lt1"/>
          </a:fillRef>
          <a:effectRef idx="0">
            <a:schemeClr val="accent1"/>
          </a:effectRef>
          <a:fontRef idx="minor">
            <a:schemeClr val="dk1"/>
          </a:fontRef>
        </p:style>
        <p:txBody>
          <a:bodyPr/>
          <a:lstStyle/>
          <a:p>
            <a:r>
              <a:rPr lang="en-US" dirty="0"/>
              <a:t>Legal entity created to run a business.</a:t>
            </a:r>
          </a:p>
          <a:p>
            <a:r>
              <a:rPr lang="en-US" dirty="0"/>
              <a:t>Limited Liability – assets of the owners are protected.</a:t>
            </a:r>
          </a:p>
          <a:p>
            <a:r>
              <a:rPr lang="en-US" dirty="0"/>
              <a:t>A corporation is treated by law as if it was a person – the corporation can sue and be sued.</a:t>
            </a:r>
          </a:p>
          <a:p>
            <a:r>
              <a:rPr lang="en-US" dirty="0"/>
              <a:t>A corporation sells shares of ownership</a:t>
            </a:r>
          </a:p>
          <a:p>
            <a:r>
              <a:rPr lang="en-US" dirty="0"/>
              <a:t>Board of directors.</a:t>
            </a:r>
          </a:p>
          <a:p>
            <a:r>
              <a:rPr lang="en-US" dirty="0"/>
              <a:t>Longevity – the company can continue after the death of the owner.</a:t>
            </a:r>
          </a:p>
          <a:p>
            <a:endParaRPr lang="en-US" dirty="0"/>
          </a:p>
          <a:p>
            <a:endParaRPr lang="en-US" dirty="0"/>
          </a:p>
        </p:txBody>
      </p:sp>
    </p:spTree>
    <p:extLst>
      <p:ext uri="{BB962C8B-B14F-4D97-AF65-F5344CB8AC3E}">
        <p14:creationId xmlns:p14="http://schemas.microsoft.com/office/powerpoint/2010/main" val="30814315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0342A1AF-F0C1-93C6-3E3F-29BA45446C40}"/>
              </a:ext>
            </a:extLst>
          </p:cNvPr>
          <p:cNvPicPr>
            <a:picLocks noGrp="1" noChangeAspect="1"/>
          </p:cNvPicPr>
          <p:nvPr>
            <p:ph idx="1"/>
          </p:nvPr>
        </p:nvPicPr>
        <p:blipFill>
          <a:blip r:embed="rId2"/>
          <a:stretch>
            <a:fillRect/>
          </a:stretch>
        </p:blipFill>
        <p:spPr>
          <a:xfrm>
            <a:off x="4202689" y="3172372"/>
            <a:ext cx="5941219" cy="3363913"/>
          </a:xfrm>
        </p:spPr>
      </p:pic>
      <p:sp>
        <p:nvSpPr>
          <p:cNvPr id="4" name="Text Placeholder 3">
            <a:extLst>
              <a:ext uri="{FF2B5EF4-FFF2-40B4-BE49-F238E27FC236}">
                <a16:creationId xmlns:a16="http://schemas.microsoft.com/office/drawing/2014/main" id="{388B58BF-D392-6543-EF2D-F3AF1B5F838F}"/>
              </a:ext>
            </a:extLst>
          </p:cNvPr>
          <p:cNvSpPr>
            <a:spLocks noGrp="1"/>
          </p:cNvSpPr>
          <p:nvPr>
            <p:ph type="body" sz="quarter" idx="13"/>
          </p:nvPr>
        </p:nvSpPr>
        <p:spPr/>
        <p:txBody>
          <a:bodyPr/>
          <a:lstStyle/>
          <a:p>
            <a:r>
              <a:rPr lang="en-GB" dirty="0">
                <a:hlinkClick r:id="rId3"/>
              </a:rPr>
              <a:t>Types of organisations in the UK</a:t>
            </a:r>
            <a:endParaRPr lang="en-GB" dirty="0"/>
          </a:p>
        </p:txBody>
      </p:sp>
      <p:sp>
        <p:nvSpPr>
          <p:cNvPr id="5" name="Title 4">
            <a:extLst>
              <a:ext uri="{FF2B5EF4-FFF2-40B4-BE49-F238E27FC236}">
                <a16:creationId xmlns:a16="http://schemas.microsoft.com/office/drawing/2014/main" id="{7739449C-786A-7E26-C6F6-D0B389B7D1A7}"/>
              </a:ext>
            </a:extLst>
          </p:cNvPr>
          <p:cNvSpPr>
            <a:spLocks noGrp="1"/>
          </p:cNvSpPr>
          <p:nvPr>
            <p:ph type="title"/>
          </p:nvPr>
        </p:nvSpPr>
        <p:spPr>
          <a:xfrm>
            <a:off x="531378" y="1308484"/>
            <a:ext cx="7342622" cy="608895"/>
          </a:xfrm>
        </p:spPr>
        <p:txBody>
          <a:bodyPr>
            <a:normAutofit fontScale="90000"/>
          </a:bodyPr>
          <a:lstStyle/>
          <a:p>
            <a:br>
              <a:rPr lang="en-GB" dirty="0"/>
            </a:br>
            <a:r>
              <a:rPr lang="en-GB" dirty="0"/>
              <a:t>Different types of Organisation</a:t>
            </a:r>
          </a:p>
        </p:txBody>
      </p:sp>
      <p:sp>
        <p:nvSpPr>
          <p:cNvPr id="6" name="Footer Placeholder 5">
            <a:extLst>
              <a:ext uri="{FF2B5EF4-FFF2-40B4-BE49-F238E27FC236}">
                <a16:creationId xmlns:a16="http://schemas.microsoft.com/office/drawing/2014/main" id="{CF8E83B1-DDCF-9F44-4CA6-3FF32C8207FB}"/>
              </a:ext>
            </a:extLst>
          </p:cNvPr>
          <p:cNvSpPr>
            <a:spLocks noGrp="1"/>
          </p:cNvSpPr>
          <p:nvPr>
            <p:ph type="ftr" sz="quarter" idx="15"/>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D3B66AEE-E1AA-C1E5-33F4-28EDE12CAE26}"/>
              </a:ext>
            </a:extLst>
          </p:cNvPr>
          <p:cNvSpPr>
            <a:spLocks noGrp="1"/>
          </p:cNvSpPr>
          <p:nvPr>
            <p:ph type="sldNum" sz="quarter" idx="16"/>
          </p:nvPr>
        </p:nvSpPr>
        <p:spPr/>
        <p:txBody>
          <a:bodyPr/>
          <a:lstStyle/>
          <a:p>
            <a:fld id="{8699F50C-BE38-4BD0-BA84-9B090E1F2B9B}" type="slidenum">
              <a:rPr lang="en-US" noProof="0" smtClean="0"/>
              <a:t>16</a:t>
            </a:fld>
            <a:endParaRPr lang="en-US" noProof="0" dirty="0"/>
          </a:p>
        </p:txBody>
      </p:sp>
    </p:spTree>
    <p:extLst>
      <p:ext uri="{BB962C8B-B14F-4D97-AF65-F5344CB8AC3E}">
        <p14:creationId xmlns:p14="http://schemas.microsoft.com/office/powerpoint/2010/main" val="3585360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does corporate governance failure impact your business? | VComply">
            <a:extLst>
              <a:ext uri="{FF2B5EF4-FFF2-40B4-BE49-F238E27FC236}">
                <a16:creationId xmlns:a16="http://schemas.microsoft.com/office/drawing/2014/main" id="{78F3F0F7-3FF0-41C0-8E54-4C13B341C1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276" r="20811" b="1"/>
          <a:stretch/>
        </p:blipFill>
        <p:spPr bwMode="auto">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a:solidFill>
            <a:srgbClr val="FFFFFF"/>
          </a:solidFill>
        </p:spPr>
      </p:pic>
      <p:sp>
        <p:nvSpPr>
          <p:cNvPr id="4" name="Title 3">
            <a:extLst>
              <a:ext uri="{FF2B5EF4-FFF2-40B4-BE49-F238E27FC236}">
                <a16:creationId xmlns:a16="http://schemas.microsoft.com/office/drawing/2014/main" id="{45A402D2-4B89-44DF-B1AF-3451BB6A2F44}"/>
              </a:ext>
            </a:extLst>
          </p:cNvPr>
          <p:cNvSpPr>
            <a:spLocks noGrp="1"/>
          </p:cNvSpPr>
          <p:nvPr>
            <p:ph type="ctrTitle"/>
          </p:nvPr>
        </p:nvSpPr>
        <p:spPr>
          <a:xfrm>
            <a:off x="6375721" y="1500978"/>
            <a:ext cx="4853573" cy="1616252"/>
          </a:xfrm>
        </p:spPr>
        <p:txBody>
          <a:bodyPr anchor="b">
            <a:normAutofit fontScale="90000"/>
          </a:bodyPr>
          <a:lstStyle/>
          <a:p>
            <a:pPr algn="ctr"/>
            <a:r>
              <a:rPr lang="en-GB" dirty="0"/>
              <a:t>Corporate Control </a:t>
            </a:r>
            <a:br>
              <a:rPr lang="en-GB" dirty="0"/>
            </a:br>
            <a:r>
              <a:rPr lang="en-GB" dirty="0">
                <a:solidFill>
                  <a:schemeClr val="accent2"/>
                </a:solidFill>
              </a:rPr>
              <a:t>‘V’ </a:t>
            </a:r>
            <a:br>
              <a:rPr lang="en-GB" dirty="0"/>
            </a:br>
            <a:r>
              <a:rPr lang="en-GB" dirty="0"/>
              <a:t>Governance</a:t>
            </a:r>
          </a:p>
        </p:txBody>
      </p:sp>
      <p:sp>
        <p:nvSpPr>
          <p:cNvPr id="2" name="Content Placeholder 1">
            <a:extLst>
              <a:ext uri="{FF2B5EF4-FFF2-40B4-BE49-F238E27FC236}">
                <a16:creationId xmlns:a16="http://schemas.microsoft.com/office/drawing/2014/main" id="{2CFE9D1C-3235-4815-A27F-146FA86237F5}"/>
              </a:ext>
            </a:extLst>
          </p:cNvPr>
          <p:cNvSpPr>
            <a:spLocks noGrp="1"/>
          </p:cNvSpPr>
          <p:nvPr>
            <p:ph type="subTitle" idx="1"/>
          </p:nvPr>
        </p:nvSpPr>
        <p:spPr>
          <a:xfrm>
            <a:off x="6375214" y="3850009"/>
            <a:ext cx="4854339" cy="1257574"/>
          </a:xfrm>
        </p:spPr>
        <p:txBody>
          <a:bodyPr>
            <a:normAutofit/>
          </a:bodyPr>
          <a:lstStyle/>
          <a:p>
            <a:r>
              <a:rPr lang="en-GB" sz="2200" b="1" dirty="0"/>
              <a:t>Corporate Control </a:t>
            </a:r>
            <a:r>
              <a:rPr lang="en-GB" sz="2200" dirty="0"/>
              <a:t>– Authority</a:t>
            </a:r>
          </a:p>
          <a:p>
            <a:pPr marL="0" indent="0">
              <a:buNone/>
            </a:pPr>
            <a:endParaRPr lang="en-GB" sz="2200" dirty="0"/>
          </a:p>
          <a:p>
            <a:r>
              <a:rPr lang="en-GB" sz="2200" b="1" dirty="0"/>
              <a:t>Corporate Governance </a:t>
            </a:r>
            <a:r>
              <a:rPr lang="en-GB" sz="2200" dirty="0"/>
              <a:t>- How</a:t>
            </a:r>
          </a:p>
          <a:p>
            <a:endParaRPr lang="en-GB" sz="2200" dirty="0"/>
          </a:p>
        </p:txBody>
      </p:sp>
      <p:sp>
        <p:nvSpPr>
          <p:cNvPr id="7" name="Slide Number Placeholder 6" hidden="1">
            <a:extLst>
              <a:ext uri="{FF2B5EF4-FFF2-40B4-BE49-F238E27FC236}">
                <a16:creationId xmlns:a16="http://schemas.microsoft.com/office/drawing/2014/main" id="{8B022F47-EE3D-433E-B237-6A882BB42C90}"/>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17</a:t>
            </a:fld>
            <a:endParaRPr lang="en-US" noProof="0"/>
          </a:p>
        </p:txBody>
      </p:sp>
    </p:spTree>
    <p:extLst>
      <p:ext uri="{BB962C8B-B14F-4D97-AF65-F5344CB8AC3E}">
        <p14:creationId xmlns:p14="http://schemas.microsoft.com/office/powerpoint/2010/main" val="3514645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Corporate Governance Explained">
            <a:hlinkClick r:id="" action="ppaction://media"/>
            <a:extLst>
              <a:ext uri="{FF2B5EF4-FFF2-40B4-BE49-F238E27FC236}">
                <a16:creationId xmlns:a16="http://schemas.microsoft.com/office/drawing/2014/main" id="{4A478E90-63E6-62E2-A63C-499EA44A36C6}"/>
              </a:ext>
            </a:extLst>
          </p:cNvPr>
          <p:cNvPicPr>
            <a:picLocks noRot="1" noChangeAspect="1"/>
          </p:cNvPicPr>
          <p:nvPr>
            <a:videoFile r:link="rId1"/>
          </p:nvPr>
        </p:nvPicPr>
        <p:blipFill>
          <a:blip r:embed="rId3"/>
          <a:stretch>
            <a:fillRect/>
          </a:stretch>
        </p:blipFill>
        <p:spPr>
          <a:xfrm>
            <a:off x="2085975" y="1285099"/>
            <a:ext cx="7289824" cy="4118751"/>
          </a:xfrm>
          <a:prstGeom prst="rect">
            <a:avLst/>
          </a:prstGeom>
        </p:spPr>
      </p:pic>
    </p:spTree>
    <p:extLst>
      <p:ext uri="{BB962C8B-B14F-4D97-AF65-F5344CB8AC3E}">
        <p14:creationId xmlns:p14="http://schemas.microsoft.com/office/powerpoint/2010/main" val="1349720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4800DC-7951-44F5-9BD3-D31CAED89CB4}"/>
              </a:ext>
            </a:extLst>
          </p:cNvPr>
          <p:cNvSpPr>
            <a:spLocks noGrp="1"/>
          </p:cNvSpPr>
          <p:nvPr>
            <p:ph sz="half" idx="13"/>
          </p:nvPr>
        </p:nvSpPr>
        <p:spPr>
          <a:xfrm>
            <a:off x="206373" y="1800226"/>
            <a:ext cx="5475290" cy="4318000"/>
          </a:xfrm>
        </p:spPr>
        <p:txBody>
          <a:bodyPr>
            <a:normAutofit/>
          </a:bodyPr>
          <a:lstStyle/>
          <a:p>
            <a:pPr>
              <a:buClr>
                <a:schemeClr val="accent2"/>
              </a:buClr>
            </a:pPr>
            <a:r>
              <a:rPr lang="en-GB" b="0" i="0" dirty="0">
                <a:effectLst/>
              </a:rPr>
              <a:t>“</a:t>
            </a:r>
            <a:r>
              <a:rPr lang="en-GB" b="1" i="0" dirty="0">
                <a:effectLst/>
              </a:rPr>
              <a:t>Corporate Governance</a:t>
            </a:r>
            <a:r>
              <a:rPr lang="en-GB" b="0" i="0" dirty="0">
                <a:effectLst/>
              </a:rPr>
              <a:t> is the system by which </a:t>
            </a:r>
            <a:r>
              <a:rPr lang="en-GB" b="1" i="0" dirty="0">
                <a:effectLst/>
              </a:rPr>
              <a:t>business corporations</a:t>
            </a:r>
            <a:r>
              <a:rPr lang="en-GB" b="0" i="0" dirty="0">
                <a:effectLst/>
              </a:rPr>
              <a:t> are directed and controlled.”</a:t>
            </a:r>
          </a:p>
          <a:p>
            <a:pPr marL="0" indent="0">
              <a:buClr>
                <a:schemeClr val="accent2"/>
              </a:buClr>
              <a:buNone/>
            </a:pPr>
            <a:endParaRPr lang="en-GB" b="0" i="0" dirty="0">
              <a:effectLst/>
            </a:endParaRPr>
          </a:p>
          <a:p>
            <a:pPr>
              <a:buClr>
                <a:schemeClr val="accent2"/>
              </a:buClr>
            </a:pPr>
            <a:r>
              <a:rPr lang="en-GB" b="0" i="0" dirty="0">
                <a:effectLst/>
              </a:rPr>
              <a:t>Therefore </a:t>
            </a:r>
            <a:r>
              <a:rPr lang="en-GB" b="1" i="0" dirty="0">
                <a:effectLst/>
              </a:rPr>
              <a:t>corporate control</a:t>
            </a:r>
            <a:r>
              <a:rPr lang="en-GB" b="0" i="0" dirty="0">
                <a:effectLst/>
              </a:rPr>
              <a:t> is just one aspect </a:t>
            </a:r>
            <a:r>
              <a:rPr lang="en-GB" b="1" i="0" dirty="0">
                <a:effectLst/>
              </a:rPr>
              <a:t>of corporate governance</a:t>
            </a:r>
            <a:r>
              <a:rPr lang="en-GB" b="0" i="0" dirty="0">
                <a:effectLst/>
              </a:rPr>
              <a:t>. </a:t>
            </a:r>
          </a:p>
          <a:p>
            <a:pPr marL="0" indent="0">
              <a:buClr>
                <a:schemeClr val="accent2"/>
              </a:buClr>
              <a:buNone/>
            </a:pPr>
            <a:endParaRPr lang="en-GB" b="0" i="0" dirty="0">
              <a:effectLst/>
            </a:endParaRPr>
          </a:p>
          <a:p>
            <a:pPr>
              <a:buClr>
                <a:schemeClr val="accent2"/>
              </a:buClr>
            </a:pPr>
            <a:r>
              <a:rPr lang="en-GB" b="0" i="0" dirty="0">
                <a:effectLst/>
              </a:rPr>
              <a:t>The term "</a:t>
            </a:r>
            <a:r>
              <a:rPr lang="en-GB" b="1" i="0" dirty="0">
                <a:effectLst/>
              </a:rPr>
              <a:t>corporate control</a:t>
            </a:r>
            <a:r>
              <a:rPr lang="en-GB" b="0" i="0" dirty="0">
                <a:effectLst/>
              </a:rPr>
              <a:t>" refers to the authority to make the decisions of a </a:t>
            </a:r>
            <a:r>
              <a:rPr lang="en-GB" b="1" i="0" dirty="0">
                <a:effectLst/>
              </a:rPr>
              <a:t>corporation</a:t>
            </a:r>
            <a:endParaRPr lang="en-GB" dirty="0"/>
          </a:p>
        </p:txBody>
      </p:sp>
      <p:pic>
        <p:nvPicPr>
          <p:cNvPr id="5122" name="Picture 2" descr="International Board of Directors | ISPE | International Society for  Pharmaceutical Engineering">
            <a:extLst>
              <a:ext uri="{FF2B5EF4-FFF2-40B4-BE49-F238E27FC236}">
                <a16:creationId xmlns:a16="http://schemas.microsoft.com/office/drawing/2014/main" id="{E9429A95-4307-4FFB-B655-CD18691F56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91437" y="3400425"/>
            <a:ext cx="5932959" cy="186888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Slide Number Placeholder 6">
            <a:extLst>
              <a:ext uri="{FF2B5EF4-FFF2-40B4-BE49-F238E27FC236}">
                <a16:creationId xmlns:a16="http://schemas.microsoft.com/office/drawing/2014/main" id="{A79B5C03-30D9-46D0-9D59-604B55AA699D}"/>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19</a:t>
            </a:fld>
            <a:endParaRPr lang="en-US" noProof="0"/>
          </a:p>
        </p:txBody>
      </p:sp>
      <p:sp>
        <p:nvSpPr>
          <p:cNvPr id="4" name="Title 3">
            <a:extLst>
              <a:ext uri="{FF2B5EF4-FFF2-40B4-BE49-F238E27FC236}">
                <a16:creationId xmlns:a16="http://schemas.microsoft.com/office/drawing/2014/main" id="{88A6DDCB-EAC9-4BA3-9BD4-FC59CECD9843}"/>
              </a:ext>
            </a:extLst>
          </p:cNvPr>
          <p:cNvSpPr>
            <a:spLocks noGrp="1"/>
          </p:cNvSpPr>
          <p:nvPr>
            <p:ph type="title"/>
          </p:nvPr>
        </p:nvSpPr>
        <p:spPr>
          <a:xfrm>
            <a:off x="518678" y="209028"/>
            <a:ext cx="8333222" cy="1147969"/>
          </a:xfrm>
        </p:spPr>
        <p:txBody>
          <a:bodyPr anchor="b">
            <a:normAutofit/>
          </a:bodyPr>
          <a:lstStyle/>
          <a:p>
            <a:r>
              <a:rPr lang="en-GB" dirty="0"/>
              <a:t>Differences</a:t>
            </a:r>
          </a:p>
        </p:txBody>
      </p:sp>
    </p:spTree>
    <p:extLst>
      <p:ext uri="{BB962C8B-B14F-4D97-AF65-F5344CB8AC3E}">
        <p14:creationId xmlns:p14="http://schemas.microsoft.com/office/powerpoint/2010/main" val="18601596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94C6683-31E5-4C4B-A739-19D112851F40}"/>
              </a:ext>
            </a:extLst>
          </p:cNvPr>
          <p:cNvSpPr>
            <a:spLocks noGrp="1"/>
          </p:cNvSpPr>
          <p:nvPr>
            <p:ph type="sldNum" sz="quarter" idx="18"/>
          </p:nvPr>
        </p:nvSpPr>
        <p:spPr/>
        <p:txBody>
          <a:bodyPr/>
          <a:lstStyle/>
          <a:p>
            <a:fld id="{8699F50C-BE38-4BD0-BA84-9B090E1F2B9B}" type="slidenum">
              <a:rPr lang="en-US" noProof="0" smtClean="0"/>
              <a:t>20</a:t>
            </a:fld>
            <a:endParaRPr lang="en-US" noProof="0" dirty="0"/>
          </a:p>
        </p:txBody>
      </p:sp>
      <p:sp>
        <p:nvSpPr>
          <p:cNvPr id="4" name="Title 3">
            <a:extLst>
              <a:ext uri="{FF2B5EF4-FFF2-40B4-BE49-F238E27FC236}">
                <a16:creationId xmlns:a16="http://schemas.microsoft.com/office/drawing/2014/main" id="{67381155-1F8B-446A-8682-9A845C2BA224}"/>
              </a:ext>
            </a:extLst>
          </p:cNvPr>
          <p:cNvSpPr>
            <a:spLocks noGrp="1"/>
          </p:cNvSpPr>
          <p:nvPr>
            <p:ph type="title"/>
          </p:nvPr>
        </p:nvSpPr>
        <p:spPr>
          <a:xfrm>
            <a:off x="222586" y="217737"/>
            <a:ext cx="8333222" cy="1147969"/>
          </a:xfrm>
        </p:spPr>
        <p:txBody>
          <a:bodyPr>
            <a:normAutofit/>
          </a:bodyPr>
          <a:lstStyle/>
          <a:p>
            <a:r>
              <a:rPr lang="en-GB" sz="3500" dirty="0"/>
              <a:t>Corporate Governance in the Public Sector </a:t>
            </a:r>
          </a:p>
        </p:txBody>
      </p:sp>
      <p:sp>
        <p:nvSpPr>
          <p:cNvPr id="7" name="Content Placeholder 6">
            <a:extLst>
              <a:ext uri="{FF2B5EF4-FFF2-40B4-BE49-F238E27FC236}">
                <a16:creationId xmlns:a16="http://schemas.microsoft.com/office/drawing/2014/main" id="{8C5DE9BA-AEFB-4EF4-8480-73B3BC63CB0F}"/>
              </a:ext>
            </a:extLst>
          </p:cNvPr>
          <p:cNvSpPr>
            <a:spLocks noGrp="1"/>
          </p:cNvSpPr>
          <p:nvPr>
            <p:ph sz="quarter" idx="4"/>
          </p:nvPr>
        </p:nvSpPr>
        <p:spPr>
          <a:xfrm>
            <a:off x="6172200" y="2481944"/>
            <a:ext cx="5183188" cy="3004457"/>
          </a:xfrm>
        </p:spPr>
        <p:txBody>
          <a:bodyPr/>
          <a:lstStyle/>
          <a:p>
            <a:r>
              <a:rPr lang="en-GB" b="1" dirty="0"/>
              <a:t>Openness</a:t>
            </a:r>
            <a:r>
              <a:rPr lang="en-GB" dirty="0"/>
              <a:t> - holders of public office should be as open as possible about the decisions they make.</a:t>
            </a:r>
          </a:p>
          <a:p>
            <a:r>
              <a:rPr lang="en-GB" b="1" dirty="0"/>
              <a:t>Honesty</a:t>
            </a:r>
            <a:r>
              <a:rPr lang="en-GB" dirty="0"/>
              <a:t> - they should also act honestly.</a:t>
            </a:r>
          </a:p>
          <a:p>
            <a:r>
              <a:rPr lang="en-GB" b="1" dirty="0"/>
              <a:t>Leadership</a:t>
            </a:r>
            <a:r>
              <a:rPr lang="en-GB" dirty="0"/>
              <a:t> - they should promote the other principles through leadership and by setting an example.</a:t>
            </a:r>
          </a:p>
        </p:txBody>
      </p:sp>
      <p:sp>
        <p:nvSpPr>
          <p:cNvPr id="8" name="Content Placeholder 7">
            <a:extLst>
              <a:ext uri="{FF2B5EF4-FFF2-40B4-BE49-F238E27FC236}">
                <a16:creationId xmlns:a16="http://schemas.microsoft.com/office/drawing/2014/main" id="{4A145A0A-98E2-4618-9F38-BAC788A517FA}"/>
              </a:ext>
            </a:extLst>
          </p:cNvPr>
          <p:cNvSpPr>
            <a:spLocks noGrp="1"/>
          </p:cNvSpPr>
          <p:nvPr>
            <p:ph sz="half" idx="2"/>
          </p:nvPr>
        </p:nvSpPr>
        <p:spPr>
          <a:xfrm>
            <a:off x="518678" y="1602377"/>
            <a:ext cx="5391749" cy="4587286"/>
          </a:xfrm>
        </p:spPr>
        <p:txBody>
          <a:bodyPr/>
          <a:lstStyle/>
          <a:p>
            <a:r>
              <a:rPr lang="en-GB" b="1" dirty="0"/>
              <a:t>Selflessness</a:t>
            </a:r>
            <a:r>
              <a:rPr lang="en-GB" dirty="0"/>
              <a:t> - holders of public office should take decisions in the public interest, not for personal benefit.</a:t>
            </a:r>
          </a:p>
          <a:p>
            <a:r>
              <a:rPr lang="en-GB" b="1" dirty="0"/>
              <a:t>Integrity</a:t>
            </a:r>
            <a:r>
              <a:rPr lang="en-GB" dirty="0"/>
              <a:t> - holders of public office should not place themselves under any obligation to another person, who might use this obligation to exert influence.</a:t>
            </a:r>
          </a:p>
          <a:p>
            <a:r>
              <a:rPr lang="en-GB" b="1" dirty="0"/>
              <a:t>Objectivity</a:t>
            </a:r>
            <a:r>
              <a:rPr lang="en-GB" dirty="0"/>
              <a:t> - decisions should be made for rational reasons, and selections/choices made on merit.</a:t>
            </a:r>
          </a:p>
          <a:p>
            <a:r>
              <a:rPr lang="en-GB" b="1" dirty="0"/>
              <a:t>Accountability</a:t>
            </a:r>
            <a:r>
              <a:rPr lang="en-GB" dirty="0"/>
              <a:t> - holders of public office should be accountable to the public for their actions.</a:t>
            </a:r>
          </a:p>
          <a:p>
            <a:endParaRPr lang="en-GB" dirty="0"/>
          </a:p>
        </p:txBody>
      </p:sp>
    </p:spTree>
    <p:extLst>
      <p:ext uri="{BB962C8B-B14F-4D97-AF65-F5344CB8AC3E}">
        <p14:creationId xmlns:p14="http://schemas.microsoft.com/office/powerpoint/2010/main" val="205025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9D79D8-32D3-4AEE-9A40-7DE7EB4279DA}"/>
              </a:ext>
            </a:extLst>
          </p:cNvPr>
          <p:cNvSpPr>
            <a:spLocks noGrp="1"/>
          </p:cNvSpPr>
          <p:nvPr>
            <p:ph idx="1"/>
          </p:nvPr>
        </p:nvSpPr>
        <p:spPr/>
        <p:txBody>
          <a:bodyPr>
            <a:normAutofit/>
          </a:bodyPr>
          <a:lstStyle/>
          <a:p>
            <a:r>
              <a:rPr lang="en-GB" sz="2000" b="1" i="0" dirty="0">
                <a:effectLst/>
              </a:rPr>
              <a:t>Managerial Capitalism</a:t>
            </a:r>
            <a:r>
              <a:rPr lang="en-GB" sz="2000" b="0" i="0" dirty="0">
                <a:effectLst/>
              </a:rPr>
              <a:t> - markets were dominated by large bureaucratic organisations led by teams of salaried executives.</a:t>
            </a:r>
          </a:p>
          <a:p>
            <a:pPr marL="0" indent="0">
              <a:buNone/>
            </a:pPr>
            <a:endParaRPr lang="en-GB" sz="2000" b="0" i="0" dirty="0">
              <a:effectLst/>
            </a:endParaRPr>
          </a:p>
          <a:p>
            <a:r>
              <a:rPr lang="en-GB" sz="2000" b="1" i="0" dirty="0">
                <a:effectLst/>
              </a:rPr>
              <a:t>State Capitalism</a:t>
            </a:r>
            <a:r>
              <a:rPr lang="en-GB" sz="2000" b="0" i="0" dirty="0">
                <a:effectLst/>
              </a:rPr>
              <a:t> - in which private capitalism is modified by a varying degree of government ownership and control.</a:t>
            </a:r>
          </a:p>
          <a:p>
            <a:endParaRPr lang="en-GB" sz="2000" dirty="0"/>
          </a:p>
        </p:txBody>
      </p:sp>
      <p:sp>
        <p:nvSpPr>
          <p:cNvPr id="4" name="Title 3">
            <a:extLst>
              <a:ext uri="{FF2B5EF4-FFF2-40B4-BE49-F238E27FC236}">
                <a16:creationId xmlns:a16="http://schemas.microsoft.com/office/drawing/2014/main" id="{7922ECED-549B-451E-834C-AA6C7DB32882}"/>
              </a:ext>
            </a:extLst>
          </p:cNvPr>
          <p:cNvSpPr>
            <a:spLocks noGrp="1"/>
          </p:cNvSpPr>
          <p:nvPr>
            <p:ph type="title"/>
          </p:nvPr>
        </p:nvSpPr>
        <p:spPr/>
        <p:txBody>
          <a:bodyPr anchor="b">
            <a:normAutofit/>
          </a:bodyPr>
          <a:lstStyle/>
          <a:p>
            <a:r>
              <a:rPr lang="en-GB" dirty="0"/>
              <a:t>Capitalism </a:t>
            </a:r>
          </a:p>
        </p:txBody>
      </p:sp>
      <p:pic>
        <p:nvPicPr>
          <p:cNvPr id="9" name="Picture Placeholder 8" descr="A close up of a sign&#10;&#10;Description automatically generated">
            <a:extLst>
              <a:ext uri="{FF2B5EF4-FFF2-40B4-BE49-F238E27FC236}">
                <a16:creationId xmlns:a16="http://schemas.microsoft.com/office/drawing/2014/main" id="{53351B5B-4648-48A8-88A7-AD28BB866F34}"/>
              </a:ext>
            </a:extLst>
          </p:cNvPr>
          <p:cNvPicPr>
            <a:picLocks noGrp="1" noChangeAspect="1"/>
          </p:cNvPicPr>
          <p:nvPr>
            <p:ph type="pic" sz="quarter" idx="10"/>
          </p:nvPr>
        </p:nvPicPr>
        <p:blipFill rotWithShape="1">
          <a:blip r:embed="rId2"/>
          <a:srcRect l="9344" r="9344"/>
          <a:stretch/>
        </p:blipFill>
        <p:spPr>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noFill/>
        </p:spPr>
      </p:pic>
      <p:sp>
        <p:nvSpPr>
          <p:cNvPr id="7" name="Slide Number Placeholder 6">
            <a:extLst>
              <a:ext uri="{FF2B5EF4-FFF2-40B4-BE49-F238E27FC236}">
                <a16:creationId xmlns:a16="http://schemas.microsoft.com/office/drawing/2014/main" id="{A3DE8ECD-3FD3-4FCB-9607-3DBD7ACB3F14}"/>
              </a:ext>
            </a:extLst>
          </p:cNvPr>
          <p:cNvSpPr>
            <a:spLocks noGrp="1"/>
          </p:cNvSpPr>
          <p:nvPr>
            <p:ph type="sldNum" sz="quarter" idx="15"/>
          </p:nvPr>
        </p:nvSpPr>
        <p:spPr/>
        <p:txBody>
          <a:bodyPr anchor="ctr">
            <a:normAutofit/>
          </a:bodyPr>
          <a:lstStyle/>
          <a:p>
            <a:pPr>
              <a:spcAft>
                <a:spcPts val="600"/>
              </a:spcAft>
            </a:pPr>
            <a:fld id="{8699F50C-BE38-4BD0-BA84-9B090E1F2B9B}" type="slidenum">
              <a:rPr lang="en-US" noProof="0" smtClean="0"/>
              <a:pPr>
                <a:spcAft>
                  <a:spcPts val="600"/>
                </a:spcAft>
              </a:pPr>
              <a:t>21</a:t>
            </a:fld>
            <a:endParaRPr lang="en-US" noProof="0"/>
          </a:p>
        </p:txBody>
      </p:sp>
    </p:spTree>
    <p:extLst>
      <p:ext uri="{BB962C8B-B14F-4D97-AF65-F5344CB8AC3E}">
        <p14:creationId xmlns:p14="http://schemas.microsoft.com/office/powerpoint/2010/main" val="4756140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3F3F75B-FEB8-41B1-AAD0-34FC388BB83A}"/>
              </a:ext>
            </a:extLst>
          </p:cNvPr>
          <p:cNvSpPr>
            <a:spLocks noGrp="1"/>
          </p:cNvSpPr>
          <p:nvPr>
            <p:ph type="sldNum" sz="quarter" idx="11"/>
          </p:nvPr>
        </p:nvSpPr>
        <p:spPr/>
        <p:txBody>
          <a:bodyPr/>
          <a:lstStyle/>
          <a:p>
            <a:fld id="{8699F50C-BE38-4BD0-BA84-9B090E1F2B9B}" type="slidenum">
              <a:rPr lang="en-US" noProof="0" smtClean="0"/>
              <a:t>22</a:t>
            </a:fld>
            <a:endParaRPr lang="en-US" noProof="0" dirty="0"/>
          </a:p>
        </p:txBody>
      </p:sp>
      <p:pic>
        <p:nvPicPr>
          <p:cNvPr id="4" name="Picture 3">
            <a:extLst>
              <a:ext uri="{FF2B5EF4-FFF2-40B4-BE49-F238E27FC236}">
                <a16:creationId xmlns:a16="http://schemas.microsoft.com/office/drawing/2014/main" id="{C5DF4251-1904-4D84-B9C0-FCF5CAB3910E}"/>
              </a:ext>
            </a:extLst>
          </p:cNvPr>
          <p:cNvPicPr>
            <a:picLocks noChangeAspect="1"/>
          </p:cNvPicPr>
          <p:nvPr/>
        </p:nvPicPr>
        <p:blipFill>
          <a:blip r:embed="rId2"/>
          <a:stretch>
            <a:fillRect/>
          </a:stretch>
        </p:blipFill>
        <p:spPr>
          <a:xfrm>
            <a:off x="494023" y="1000125"/>
            <a:ext cx="8131456" cy="50958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228180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9457BCA-08F7-8846-AC72-A6ECD73D2CC9}"/>
              </a:ext>
            </a:extLst>
          </p:cNvPr>
          <p:cNvSpPr>
            <a:spLocks noGrp="1"/>
          </p:cNvSpPr>
          <p:nvPr>
            <p:ph type="ftr" sz="quarter" idx="10"/>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34A15206-8109-560E-109E-5A4253F7F9A9}"/>
              </a:ext>
            </a:extLst>
          </p:cNvPr>
          <p:cNvSpPr>
            <a:spLocks noGrp="1"/>
          </p:cNvSpPr>
          <p:nvPr>
            <p:ph type="sldNum" sz="quarter" idx="11"/>
          </p:nvPr>
        </p:nvSpPr>
        <p:spPr/>
        <p:txBody>
          <a:bodyPr/>
          <a:lstStyle/>
          <a:p>
            <a:fld id="{8699F50C-BE38-4BD0-BA84-9B090E1F2B9B}" type="slidenum">
              <a:rPr lang="en-US" noProof="0" smtClean="0"/>
              <a:t>23</a:t>
            </a:fld>
            <a:endParaRPr lang="en-US" noProof="0" dirty="0"/>
          </a:p>
        </p:txBody>
      </p:sp>
      <p:sp>
        <p:nvSpPr>
          <p:cNvPr id="4" name="TextBox 3">
            <a:extLst>
              <a:ext uri="{FF2B5EF4-FFF2-40B4-BE49-F238E27FC236}">
                <a16:creationId xmlns:a16="http://schemas.microsoft.com/office/drawing/2014/main" id="{16808058-189C-ADF2-C228-97691D1EA815}"/>
              </a:ext>
            </a:extLst>
          </p:cNvPr>
          <p:cNvSpPr txBox="1"/>
          <p:nvPr/>
        </p:nvSpPr>
        <p:spPr>
          <a:xfrm>
            <a:off x="1457325" y="971550"/>
            <a:ext cx="9201150" cy="4524315"/>
          </a:xfrm>
          <a:prstGeom prst="rect">
            <a:avLst/>
          </a:prstGeom>
          <a:noFill/>
        </p:spPr>
        <p:txBody>
          <a:bodyPr wrap="square" rtlCol="0">
            <a:spAutoFit/>
          </a:bodyPr>
          <a:lstStyle/>
          <a:p>
            <a:r>
              <a:rPr lang="en-GB" sz="3200" dirty="0">
                <a:hlinkClick r:id="rId2"/>
              </a:rPr>
              <a:t>Harvard Business Review call for a new form of capitalism called ‘Customer Capitalism’</a:t>
            </a:r>
            <a:r>
              <a:rPr lang="en-GB" sz="3200" dirty="0"/>
              <a:t>.</a:t>
            </a:r>
          </a:p>
          <a:p>
            <a:endParaRPr lang="en-GB" sz="3200" dirty="0"/>
          </a:p>
          <a:p>
            <a:endParaRPr lang="en-GB" sz="3200" dirty="0"/>
          </a:p>
          <a:p>
            <a:endParaRPr lang="en-GB" sz="3200" dirty="0"/>
          </a:p>
          <a:p>
            <a:endParaRPr lang="en-GB" sz="3200" dirty="0"/>
          </a:p>
          <a:p>
            <a:r>
              <a:rPr lang="en-GB" sz="3200" dirty="0">
                <a:hlinkClick r:id="rId3"/>
              </a:rPr>
              <a:t>The WEF World Economic Forum call for their new form of capitalism which they call ‘Stakeholder Capitalism’.</a:t>
            </a:r>
            <a:endParaRPr lang="en-GB" sz="3200" dirty="0"/>
          </a:p>
        </p:txBody>
      </p:sp>
    </p:spTree>
    <p:extLst>
      <p:ext uri="{BB962C8B-B14F-4D97-AF65-F5344CB8AC3E}">
        <p14:creationId xmlns:p14="http://schemas.microsoft.com/office/powerpoint/2010/main" val="3809411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3E44B42-D7E5-44C6-594C-761732CB2AD3}"/>
              </a:ext>
            </a:extLst>
          </p:cNvPr>
          <p:cNvSpPr>
            <a:spLocks noGrp="1"/>
          </p:cNvSpPr>
          <p:nvPr>
            <p:ph type="ftr" sz="quarter" idx="10"/>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8DE97FBE-A5BD-4A4E-B966-9EC279F86C84}"/>
              </a:ext>
            </a:extLst>
          </p:cNvPr>
          <p:cNvSpPr>
            <a:spLocks noGrp="1"/>
          </p:cNvSpPr>
          <p:nvPr>
            <p:ph type="sldNum" sz="quarter" idx="11"/>
          </p:nvPr>
        </p:nvSpPr>
        <p:spPr/>
        <p:txBody>
          <a:bodyPr/>
          <a:lstStyle/>
          <a:p>
            <a:fld id="{8699F50C-BE38-4BD0-BA84-9B090E1F2B9B}" type="slidenum">
              <a:rPr lang="en-US" noProof="0" smtClean="0"/>
              <a:t>24</a:t>
            </a:fld>
            <a:endParaRPr lang="en-US" noProof="0" dirty="0"/>
          </a:p>
        </p:txBody>
      </p:sp>
      <p:pic>
        <p:nvPicPr>
          <p:cNvPr id="5" name="Online Media 4" title="Is stakeholder capitalism building a better world, or just empowering the rich? | FT Moral Money">
            <a:hlinkClick r:id="" action="ppaction://media"/>
            <a:extLst>
              <a:ext uri="{FF2B5EF4-FFF2-40B4-BE49-F238E27FC236}">
                <a16:creationId xmlns:a16="http://schemas.microsoft.com/office/drawing/2014/main" id="{8AD923C5-0888-370B-BBD4-32B6ABBC33EB}"/>
              </a:ext>
            </a:extLst>
          </p:cNvPr>
          <p:cNvPicPr>
            <a:picLocks noRot="1" noChangeAspect="1"/>
          </p:cNvPicPr>
          <p:nvPr>
            <a:videoFile r:link="rId1"/>
          </p:nvPr>
        </p:nvPicPr>
        <p:blipFill>
          <a:blip r:embed="rId3"/>
          <a:stretch>
            <a:fillRect/>
          </a:stretch>
        </p:blipFill>
        <p:spPr>
          <a:xfrm>
            <a:off x="1016000" y="558800"/>
            <a:ext cx="10160000" cy="5740400"/>
          </a:xfrm>
          <a:prstGeom prst="rect">
            <a:avLst/>
          </a:prstGeom>
        </p:spPr>
      </p:pic>
    </p:spTree>
    <p:extLst>
      <p:ext uri="{BB962C8B-B14F-4D97-AF65-F5344CB8AC3E}">
        <p14:creationId xmlns:p14="http://schemas.microsoft.com/office/powerpoint/2010/main" val="29940894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A75B695-DB8E-4F57-8B00-2F04CBE4427B}"/>
              </a:ext>
            </a:extLst>
          </p:cNvPr>
          <p:cNvSpPr>
            <a:spLocks noGrp="1"/>
          </p:cNvSpPr>
          <p:nvPr>
            <p:ph type="title"/>
          </p:nvPr>
        </p:nvSpPr>
        <p:spPr>
          <a:xfrm>
            <a:off x="457718" y="748960"/>
            <a:ext cx="8333222" cy="1215566"/>
          </a:xfrm>
        </p:spPr>
        <p:txBody>
          <a:bodyPr>
            <a:noAutofit/>
          </a:bodyPr>
          <a:lstStyle/>
          <a:p>
            <a:r>
              <a:rPr lang="en-GB" i="0" dirty="0">
                <a:effectLst/>
              </a:rPr>
              <a:t>The Managerial Revolution – </a:t>
            </a:r>
            <a:br>
              <a:rPr lang="en-GB" i="0" dirty="0">
                <a:effectLst/>
              </a:rPr>
            </a:br>
            <a:r>
              <a:rPr lang="en-GB" i="0" dirty="0">
                <a:effectLst/>
              </a:rPr>
              <a:t>is it ethical or not? </a:t>
            </a:r>
            <a:endParaRPr lang="en-GB" dirty="0"/>
          </a:p>
        </p:txBody>
      </p:sp>
      <p:sp>
        <p:nvSpPr>
          <p:cNvPr id="3" name="Slide Number Placeholder 2">
            <a:extLst>
              <a:ext uri="{FF2B5EF4-FFF2-40B4-BE49-F238E27FC236}">
                <a16:creationId xmlns:a16="http://schemas.microsoft.com/office/drawing/2014/main" id="{88DC5521-0C8C-4DB0-9AD0-FC22A52AE15D}"/>
              </a:ext>
            </a:extLst>
          </p:cNvPr>
          <p:cNvSpPr>
            <a:spLocks noGrp="1"/>
          </p:cNvSpPr>
          <p:nvPr>
            <p:ph type="sldNum" sz="quarter" idx="11"/>
          </p:nvPr>
        </p:nvSpPr>
        <p:spPr/>
        <p:txBody>
          <a:bodyPr/>
          <a:lstStyle/>
          <a:p>
            <a:fld id="{8699F50C-BE38-4BD0-BA84-9B090E1F2B9B}" type="slidenum">
              <a:rPr lang="en-US" noProof="0" smtClean="0"/>
              <a:t>25</a:t>
            </a:fld>
            <a:endParaRPr lang="en-US" noProof="0" dirty="0"/>
          </a:p>
        </p:txBody>
      </p:sp>
      <p:pic>
        <p:nvPicPr>
          <p:cNvPr id="6146" name="Picture 2" descr="Velveteen Rabbi: Yes we said yes we will yes">
            <a:extLst>
              <a:ext uri="{FF2B5EF4-FFF2-40B4-BE49-F238E27FC236}">
                <a16:creationId xmlns:a16="http://schemas.microsoft.com/office/drawing/2014/main" id="{C2D5D8DF-1E29-412B-8854-B085824175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1508" y="2405845"/>
            <a:ext cx="4925241" cy="345502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9218173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7F4215-C6BB-44A3-9A5E-9446E683590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3.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9553</TotalTime>
  <Words>793</Words>
  <Application>Microsoft Office PowerPoint</Application>
  <PresentationFormat>Widescreen</PresentationFormat>
  <Paragraphs>125</Paragraphs>
  <Slides>25</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-apple-system</vt:lpstr>
      <vt:lpstr>Gill Sans SemiBold</vt:lpstr>
      <vt:lpstr>Arial</vt:lpstr>
      <vt:lpstr>Arial Black</vt:lpstr>
      <vt:lpstr>Calibri</vt:lpstr>
      <vt:lpstr>Times New Roman</vt:lpstr>
      <vt:lpstr>Office Theme</vt:lpstr>
      <vt:lpstr>Contemporary Issues in Management </vt:lpstr>
      <vt:lpstr>Session Objectives </vt:lpstr>
      <vt:lpstr>PowerPoint Presentation</vt:lpstr>
      <vt:lpstr>Starter Activity </vt:lpstr>
      <vt:lpstr>Levels of Corporate Power </vt:lpstr>
      <vt:lpstr>Influence </vt:lpstr>
      <vt:lpstr>Perspectives </vt:lpstr>
      <vt:lpstr>Oligopoly and Game theory!</vt:lpstr>
      <vt:lpstr>Oligopoly Examples! </vt:lpstr>
      <vt:lpstr>PowerPoint Presentation</vt:lpstr>
      <vt:lpstr>What is Pluralism?</vt:lpstr>
      <vt:lpstr>Boundaries </vt:lpstr>
      <vt:lpstr>Task!</vt:lpstr>
      <vt:lpstr>Conclusions </vt:lpstr>
      <vt:lpstr>Corporate Control </vt:lpstr>
      <vt:lpstr> Different types of Organisation</vt:lpstr>
      <vt:lpstr>Corporate Control  ‘V’  Governance</vt:lpstr>
      <vt:lpstr>PowerPoint Presentation</vt:lpstr>
      <vt:lpstr>Differences</vt:lpstr>
      <vt:lpstr>Corporate Governance in the Public Sector </vt:lpstr>
      <vt:lpstr>Capitalism </vt:lpstr>
      <vt:lpstr>PowerPoint Presentation</vt:lpstr>
      <vt:lpstr>PowerPoint Presentation</vt:lpstr>
      <vt:lpstr>PowerPoint Presentation</vt:lpstr>
      <vt:lpstr>The Managerial Revolution –  is it ethical or not?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Management</dc:title>
  <dc:creator>Davina Evans</dc:creator>
  <cp:lastModifiedBy>Angela Lewis</cp:lastModifiedBy>
  <cp:revision>7</cp:revision>
  <dcterms:created xsi:type="dcterms:W3CDTF">2020-11-27T09:38:20Z</dcterms:created>
  <dcterms:modified xsi:type="dcterms:W3CDTF">2023-12-07T12:12:37Z</dcterms:modified>
</cp:coreProperties>
</file>