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tags/tag4.xml" ContentType="application/vnd.openxmlformats-officedocument.presentationml.tags+xml"/>
  <Override PartName="/ppt/notesSlides/notesSlide2.xml" ContentType="application/vnd.openxmlformats-officedocument.presentationml.notesSlide+xml"/>
  <Override PartName="/ppt/tags/tag5.xml" ContentType="application/vnd.openxmlformats-officedocument.presentationml.tags+xml"/>
  <Override PartName="/ppt/notesSlides/notesSlide3.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0.xml" ContentType="application/vnd.openxmlformats-officedocument.presentationml.tags+xml"/>
  <Override PartName="/ppt/notesSlides/notesSlide12.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9.xml" ContentType="application/vnd.openxmlformats-officedocument.presentationml.tags+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7"/>
  </p:notesMasterIdLst>
  <p:sldIdLst>
    <p:sldId id="256" r:id="rId3"/>
    <p:sldId id="257" r:id="rId4"/>
    <p:sldId id="296" r:id="rId5"/>
    <p:sldId id="305" r:id="rId6"/>
    <p:sldId id="306" r:id="rId7"/>
    <p:sldId id="308" r:id="rId8"/>
    <p:sldId id="309" r:id="rId9"/>
    <p:sldId id="310" r:id="rId10"/>
    <p:sldId id="311" r:id="rId11"/>
    <p:sldId id="10831" r:id="rId12"/>
    <p:sldId id="260" r:id="rId13"/>
    <p:sldId id="10833" r:id="rId14"/>
    <p:sldId id="10829" r:id="rId15"/>
    <p:sldId id="10832" r:id="rId16"/>
    <p:sldId id="10793" r:id="rId17"/>
    <p:sldId id="10795" r:id="rId18"/>
    <p:sldId id="10802" r:id="rId19"/>
    <p:sldId id="10805" r:id="rId20"/>
    <p:sldId id="10799" r:id="rId21"/>
    <p:sldId id="10807" r:id="rId22"/>
    <p:sldId id="10806" r:id="rId23"/>
    <p:sldId id="261" r:id="rId24"/>
    <p:sldId id="262" r:id="rId25"/>
    <p:sldId id="263" r:id="rId26"/>
    <p:sldId id="264" r:id="rId27"/>
    <p:sldId id="265" r:id="rId28"/>
    <p:sldId id="266" r:id="rId29"/>
    <p:sldId id="267" r:id="rId30"/>
    <p:sldId id="268" r:id="rId31"/>
    <p:sldId id="303" r:id="rId32"/>
    <p:sldId id="302" r:id="rId33"/>
    <p:sldId id="304" r:id="rId34"/>
    <p:sldId id="269" r:id="rId35"/>
    <p:sldId id="270" r:id="rId36"/>
    <p:sldId id="271" r:id="rId37"/>
    <p:sldId id="273" r:id="rId38"/>
    <p:sldId id="274" r:id="rId39"/>
    <p:sldId id="275" r:id="rId40"/>
    <p:sldId id="276" r:id="rId41"/>
    <p:sldId id="277" r:id="rId42"/>
    <p:sldId id="315" r:id="rId43"/>
    <p:sldId id="285" r:id="rId44"/>
    <p:sldId id="278" r:id="rId45"/>
    <p:sldId id="287" r:id="rId4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37514AF-0BE6-40E2-BEA2-3810942E3DFC}">
          <p14:sldIdLst>
            <p14:sldId id="256"/>
            <p14:sldId id="257"/>
            <p14:sldId id="296"/>
            <p14:sldId id="305"/>
            <p14:sldId id="306"/>
            <p14:sldId id="308"/>
            <p14:sldId id="309"/>
            <p14:sldId id="310"/>
            <p14:sldId id="311"/>
            <p14:sldId id="10831"/>
            <p14:sldId id="260"/>
            <p14:sldId id="10833"/>
            <p14:sldId id="10829"/>
            <p14:sldId id="10832"/>
            <p14:sldId id="10793"/>
            <p14:sldId id="10795"/>
            <p14:sldId id="10802"/>
            <p14:sldId id="10805"/>
            <p14:sldId id="10799"/>
            <p14:sldId id="10807"/>
            <p14:sldId id="10806"/>
            <p14:sldId id="261"/>
            <p14:sldId id="262"/>
            <p14:sldId id="263"/>
            <p14:sldId id="264"/>
            <p14:sldId id="265"/>
            <p14:sldId id="266"/>
            <p14:sldId id="267"/>
            <p14:sldId id="268"/>
            <p14:sldId id="303"/>
            <p14:sldId id="302"/>
            <p14:sldId id="304"/>
            <p14:sldId id="269"/>
            <p14:sldId id="270"/>
            <p14:sldId id="271"/>
            <p14:sldId id="273"/>
            <p14:sldId id="274"/>
            <p14:sldId id="275"/>
            <p14:sldId id="276"/>
            <p14:sldId id="277"/>
            <p14:sldId id="315"/>
            <p14:sldId id="285"/>
            <p14:sldId id="278"/>
            <p14:sldId id="287"/>
          </p14:sldIdLst>
        </p14:section>
        <p14:section name="Untitled Section" id="{5E004AB8-4225-4619-98FC-D1B0E63F73D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14BCDA-A3E5-4491-AC69-5BA183BDC952}" v="66" dt="2026-02-08T19:01:01.191"/>
    <p1510:client id="{D37B172B-0944-DFAC-327D-05765F80B691}" v="16" dt="2026-02-09T08:07:40.4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96" autoAdjust="0"/>
    <p:restoredTop sz="69347" autoAdjust="0"/>
  </p:normalViewPr>
  <p:slideViewPr>
    <p:cSldViewPr snapToGrid="0">
      <p:cViewPr varScale="1">
        <p:scale>
          <a:sx n="48" d="100"/>
          <a:sy n="48" d="100"/>
        </p:scale>
        <p:origin x="1434"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_rels/data2.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3BB8EC-2325-4705-B2AA-752F1B446C1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088CFF2-38FA-40E1-AB21-2FECB9198191}">
      <dgm:prSet/>
      <dgm:spPr/>
      <dgm:t>
        <a:bodyPr/>
        <a:lstStyle/>
        <a:p>
          <a:r>
            <a:rPr lang="en-GB"/>
            <a:t>Oxford Dictionaries (2013) defines an investigation as </a:t>
          </a:r>
          <a:r>
            <a:rPr lang="en-GB" i="1"/>
            <a:t>"a systematic inquiry into something so as to establish the truth: research into a subject"</a:t>
          </a:r>
          <a:endParaRPr lang="en-US"/>
        </a:p>
      </dgm:t>
    </dgm:pt>
    <dgm:pt modelId="{A75ED89D-5A97-42F9-96CB-6BB9CE43DC6A}" type="parTrans" cxnId="{B908ABF4-6BDF-4B2F-AE2D-CD9CFC16B3FF}">
      <dgm:prSet/>
      <dgm:spPr/>
      <dgm:t>
        <a:bodyPr/>
        <a:lstStyle/>
        <a:p>
          <a:endParaRPr lang="en-US"/>
        </a:p>
      </dgm:t>
    </dgm:pt>
    <dgm:pt modelId="{474E8269-4F97-4070-A6C5-2B039F246E8F}" type="sibTrans" cxnId="{B908ABF4-6BDF-4B2F-AE2D-CD9CFC16B3FF}">
      <dgm:prSet/>
      <dgm:spPr/>
      <dgm:t>
        <a:bodyPr/>
        <a:lstStyle/>
        <a:p>
          <a:endParaRPr lang="en-US"/>
        </a:p>
      </dgm:t>
    </dgm:pt>
    <dgm:pt modelId="{3B8FCE32-6CC5-4479-B377-8B533091DDE2}">
      <dgm:prSet/>
      <dgm:spPr/>
      <dgm:t>
        <a:bodyPr/>
        <a:lstStyle/>
        <a:p>
          <a:r>
            <a:rPr lang="en-GB" i="1"/>
            <a:t>"The systematic investigation into and study of material and sources in order to establish facts and reach new conclusions"</a:t>
          </a:r>
          <a:endParaRPr lang="en-US"/>
        </a:p>
      </dgm:t>
    </dgm:pt>
    <dgm:pt modelId="{25DD6941-EEDE-4A8D-ACC0-06F255E5D30E}" type="parTrans" cxnId="{C1FF53E6-6C73-4A06-BF77-0E22DD05A9C5}">
      <dgm:prSet/>
      <dgm:spPr/>
      <dgm:t>
        <a:bodyPr/>
        <a:lstStyle/>
        <a:p>
          <a:endParaRPr lang="en-US"/>
        </a:p>
      </dgm:t>
    </dgm:pt>
    <dgm:pt modelId="{8992582C-50B8-4DB1-995C-422DBAC67E2B}" type="sibTrans" cxnId="{C1FF53E6-6C73-4A06-BF77-0E22DD05A9C5}">
      <dgm:prSet/>
      <dgm:spPr/>
      <dgm:t>
        <a:bodyPr/>
        <a:lstStyle/>
        <a:p>
          <a:endParaRPr lang="en-US"/>
        </a:p>
      </dgm:t>
    </dgm:pt>
    <dgm:pt modelId="{7249E337-956E-4017-8C94-7FD68C31485C}" type="pres">
      <dgm:prSet presAssocID="{6E3BB8EC-2325-4705-B2AA-752F1B446C1C}" presName="linear" presStyleCnt="0">
        <dgm:presLayoutVars>
          <dgm:animLvl val="lvl"/>
          <dgm:resizeHandles val="exact"/>
        </dgm:presLayoutVars>
      </dgm:prSet>
      <dgm:spPr/>
    </dgm:pt>
    <dgm:pt modelId="{6A1B07B5-E72D-431B-A044-2479B9BC47A8}" type="pres">
      <dgm:prSet presAssocID="{8088CFF2-38FA-40E1-AB21-2FECB9198191}" presName="parentText" presStyleLbl="node1" presStyleIdx="0" presStyleCnt="2">
        <dgm:presLayoutVars>
          <dgm:chMax val="0"/>
          <dgm:bulletEnabled val="1"/>
        </dgm:presLayoutVars>
      </dgm:prSet>
      <dgm:spPr/>
    </dgm:pt>
    <dgm:pt modelId="{2CC4AF79-74F6-4198-A408-48A63560D082}" type="pres">
      <dgm:prSet presAssocID="{474E8269-4F97-4070-A6C5-2B039F246E8F}" presName="spacer" presStyleCnt="0"/>
      <dgm:spPr/>
    </dgm:pt>
    <dgm:pt modelId="{7BEDB3E7-A95A-415A-91B8-E98D08785C50}" type="pres">
      <dgm:prSet presAssocID="{3B8FCE32-6CC5-4479-B377-8B533091DDE2}" presName="parentText" presStyleLbl="node1" presStyleIdx="1" presStyleCnt="2">
        <dgm:presLayoutVars>
          <dgm:chMax val="0"/>
          <dgm:bulletEnabled val="1"/>
        </dgm:presLayoutVars>
      </dgm:prSet>
      <dgm:spPr/>
    </dgm:pt>
  </dgm:ptLst>
  <dgm:cxnLst>
    <dgm:cxn modelId="{8D0CA513-E978-4C1C-864B-50E7323CF6E8}" type="presOf" srcId="{8088CFF2-38FA-40E1-AB21-2FECB9198191}" destId="{6A1B07B5-E72D-431B-A044-2479B9BC47A8}" srcOrd="0" destOrd="0" presId="urn:microsoft.com/office/officeart/2005/8/layout/vList2"/>
    <dgm:cxn modelId="{C2328F9F-F0F3-40FC-8DFA-7D250F2A7084}" type="presOf" srcId="{3B8FCE32-6CC5-4479-B377-8B533091DDE2}" destId="{7BEDB3E7-A95A-415A-91B8-E98D08785C50}" srcOrd="0" destOrd="0" presId="urn:microsoft.com/office/officeart/2005/8/layout/vList2"/>
    <dgm:cxn modelId="{0F1DDFAE-88D5-45A4-AD7C-3358E4E2B786}" type="presOf" srcId="{6E3BB8EC-2325-4705-B2AA-752F1B446C1C}" destId="{7249E337-956E-4017-8C94-7FD68C31485C}" srcOrd="0" destOrd="0" presId="urn:microsoft.com/office/officeart/2005/8/layout/vList2"/>
    <dgm:cxn modelId="{C1FF53E6-6C73-4A06-BF77-0E22DD05A9C5}" srcId="{6E3BB8EC-2325-4705-B2AA-752F1B446C1C}" destId="{3B8FCE32-6CC5-4479-B377-8B533091DDE2}" srcOrd="1" destOrd="0" parTransId="{25DD6941-EEDE-4A8D-ACC0-06F255E5D30E}" sibTransId="{8992582C-50B8-4DB1-995C-422DBAC67E2B}"/>
    <dgm:cxn modelId="{B908ABF4-6BDF-4B2F-AE2D-CD9CFC16B3FF}" srcId="{6E3BB8EC-2325-4705-B2AA-752F1B446C1C}" destId="{8088CFF2-38FA-40E1-AB21-2FECB9198191}" srcOrd="0" destOrd="0" parTransId="{A75ED89D-5A97-42F9-96CB-6BB9CE43DC6A}" sibTransId="{474E8269-4F97-4070-A6C5-2B039F246E8F}"/>
    <dgm:cxn modelId="{E3550249-74D1-4D30-819D-56253E776387}" type="presParOf" srcId="{7249E337-956E-4017-8C94-7FD68C31485C}" destId="{6A1B07B5-E72D-431B-A044-2479B9BC47A8}" srcOrd="0" destOrd="0" presId="urn:microsoft.com/office/officeart/2005/8/layout/vList2"/>
    <dgm:cxn modelId="{CD874B2F-7724-46DA-AF24-2B08F858CFD6}" type="presParOf" srcId="{7249E337-956E-4017-8C94-7FD68C31485C}" destId="{2CC4AF79-74F6-4198-A408-48A63560D082}" srcOrd="1" destOrd="0" presId="urn:microsoft.com/office/officeart/2005/8/layout/vList2"/>
    <dgm:cxn modelId="{01E0124E-74C3-4490-A718-AC4B300A696D}" type="presParOf" srcId="{7249E337-956E-4017-8C94-7FD68C31485C}" destId="{7BEDB3E7-A95A-415A-91B8-E98D08785C5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53AD41-1748-4470-B067-C31B44FF72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56DE72-BB41-4482-BAF4-206F3868CA01}">
      <dgm:prSet/>
      <dgm:spPr/>
      <dgm:t>
        <a:bodyPr/>
        <a:lstStyle/>
        <a:p>
          <a:pPr>
            <a:lnSpc>
              <a:spcPct val="100000"/>
            </a:lnSpc>
          </a:pPr>
          <a:r>
            <a:rPr lang="en-GB" i="1" dirty="0"/>
            <a:t>"A state of mind or attitude which investigators adopt and which can be developed over time through continued use" </a:t>
          </a:r>
          <a:r>
            <a:rPr lang="en-GB" dirty="0"/>
            <a:t>(ACPO and NPIA, 2012)</a:t>
          </a:r>
          <a:endParaRPr lang="en-US" dirty="0"/>
        </a:p>
      </dgm:t>
    </dgm:pt>
    <dgm:pt modelId="{92EECCA4-4B06-4A79-9CA1-4214877B8766}" type="parTrans" cxnId="{CAEC7BD3-AAA0-4E12-97EA-61204E5165A9}">
      <dgm:prSet/>
      <dgm:spPr/>
      <dgm:t>
        <a:bodyPr/>
        <a:lstStyle/>
        <a:p>
          <a:endParaRPr lang="en-US"/>
        </a:p>
      </dgm:t>
    </dgm:pt>
    <dgm:pt modelId="{02C9A940-80A4-459D-A997-F8BF84371066}" type="sibTrans" cxnId="{CAEC7BD3-AAA0-4E12-97EA-61204E5165A9}">
      <dgm:prSet/>
      <dgm:spPr/>
      <dgm:t>
        <a:bodyPr/>
        <a:lstStyle/>
        <a:p>
          <a:endParaRPr lang="en-US"/>
        </a:p>
      </dgm:t>
    </dgm:pt>
    <dgm:pt modelId="{AAEE631D-5EBB-49CD-BFB0-FF703CA6C88C}">
      <dgm:prSet/>
      <dgm:spPr/>
      <dgm:t>
        <a:bodyPr/>
        <a:lstStyle/>
        <a:p>
          <a:pPr>
            <a:lnSpc>
              <a:spcPct val="100000"/>
            </a:lnSpc>
          </a:pPr>
          <a:r>
            <a:rPr lang="en-GB" dirty="0"/>
            <a:t>1)Planning and preparation- Set an overall direction, identify questions and develop a plan</a:t>
          </a:r>
          <a:endParaRPr lang="en-US" dirty="0"/>
        </a:p>
      </dgm:t>
    </dgm:pt>
    <dgm:pt modelId="{420A6720-0592-435A-8234-6D118CCB6627}" type="parTrans" cxnId="{D762ED2A-8D96-45A6-A81A-3650A0AA76C4}">
      <dgm:prSet/>
      <dgm:spPr/>
      <dgm:t>
        <a:bodyPr/>
        <a:lstStyle/>
        <a:p>
          <a:endParaRPr lang="en-US"/>
        </a:p>
      </dgm:t>
    </dgm:pt>
    <dgm:pt modelId="{781CA643-A085-4702-A21A-AD7DA36F9361}" type="sibTrans" cxnId="{D762ED2A-8D96-45A6-A81A-3650A0AA76C4}">
      <dgm:prSet/>
      <dgm:spPr/>
      <dgm:t>
        <a:bodyPr/>
        <a:lstStyle/>
        <a:p>
          <a:endParaRPr lang="en-US"/>
        </a:p>
      </dgm:t>
    </dgm:pt>
    <dgm:pt modelId="{25D7977C-FB5E-4F8D-AF9A-C978E5510C31}">
      <dgm:prSet/>
      <dgm:spPr/>
      <dgm:t>
        <a:bodyPr/>
        <a:lstStyle/>
        <a:p>
          <a:pPr>
            <a:lnSpc>
              <a:spcPct val="100000"/>
            </a:lnSpc>
          </a:pPr>
          <a:r>
            <a:rPr lang="en-GB" dirty="0"/>
            <a:t>2)Understanding material- Understand the origin of material to assess its validity</a:t>
          </a:r>
          <a:endParaRPr lang="en-US" dirty="0"/>
        </a:p>
      </dgm:t>
    </dgm:pt>
    <dgm:pt modelId="{D301F3CA-CF7B-43B3-A7C0-7BE17A58798E}" type="parTrans" cxnId="{5CAD1443-A570-49FE-AEDF-FC3C3A5C6274}">
      <dgm:prSet/>
      <dgm:spPr/>
      <dgm:t>
        <a:bodyPr/>
        <a:lstStyle/>
        <a:p>
          <a:endParaRPr lang="en-US"/>
        </a:p>
      </dgm:t>
    </dgm:pt>
    <dgm:pt modelId="{26212207-F141-4CBF-B110-7B521D3F7209}" type="sibTrans" cxnId="{5CAD1443-A570-49FE-AEDF-FC3C3A5C6274}">
      <dgm:prSet/>
      <dgm:spPr/>
      <dgm:t>
        <a:bodyPr/>
        <a:lstStyle/>
        <a:p>
          <a:endParaRPr lang="en-US"/>
        </a:p>
      </dgm:t>
    </dgm:pt>
    <dgm:pt modelId="{880A6C10-AB26-4D5B-BAD4-0719A7D74B45}">
      <dgm:prSet/>
      <dgm:spPr/>
      <dgm:t>
        <a:bodyPr/>
        <a:lstStyle/>
        <a:p>
          <a:pPr>
            <a:lnSpc>
              <a:spcPct val="100000"/>
            </a:lnSpc>
          </a:pPr>
          <a:r>
            <a:rPr lang="en-GB" dirty="0"/>
            <a:t>3)Examination- Systematically collect and examine material, be thorough and pay attention</a:t>
          </a:r>
          <a:endParaRPr lang="en-US" dirty="0"/>
        </a:p>
      </dgm:t>
    </dgm:pt>
    <dgm:pt modelId="{4D3C4348-5B1D-47D1-B2B0-0B8EFDBF25FC}" type="parTrans" cxnId="{2F646079-273C-4D38-AEFE-B9688A058DC6}">
      <dgm:prSet/>
      <dgm:spPr/>
      <dgm:t>
        <a:bodyPr/>
        <a:lstStyle/>
        <a:p>
          <a:endParaRPr lang="en-US"/>
        </a:p>
      </dgm:t>
    </dgm:pt>
    <dgm:pt modelId="{1F895014-6BEC-4B9C-8F64-98E44ED02305}" type="sibTrans" cxnId="{2F646079-273C-4D38-AEFE-B9688A058DC6}">
      <dgm:prSet/>
      <dgm:spPr/>
      <dgm:t>
        <a:bodyPr/>
        <a:lstStyle/>
        <a:p>
          <a:endParaRPr lang="en-US"/>
        </a:p>
      </dgm:t>
    </dgm:pt>
    <dgm:pt modelId="{EA3AB9F3-89C5-48C7-ADC3-F325568150D3}">
      <dgm:prSet/>
      <dgm:spPr/>
      <dgm:t>
        <a:bodyPr/>
        <a:lstStyle/>
        <a:p>
          <a:pPr>
            <a:lnSpc>
              <a:spcPct val="100000"/>
            </a:lnSpc>
          </a:pPr>
          <a:r>
            <a:rPr lang="en-GB" dirty="0"/>
            <a:t>4)Recording and Collating- Keep records and manage material that is gathered</a:t>
          </a:r>
          <a:endParaRPr lang="en-US" dirty="0"/>
        </a:p>
      </dgm:t>
    </dgm:pt>
    <dgm:pt modelId="{B3CB4064-2843-49D1-8862-1384660CD880}" type="parTrans" cxnId="{257967E6-9D56-47B3-97D7-D158E956FE85}">
      <dgm:prSet/>
      <dgm:spPr/>
      <dgm:t>
        <a:bodyPr/>
        <a:lstStyle/>
        <a:p>
          <a:endParaRPr lang="en-US"/>
        </a:p>
      </dgm:t>
    </dgm:pt>
    <dgm:pt modelId="{4F6C653B-7262-4C81-8251-AE30E2FC59BA}" type="sibTrans" cxnId="{257967E6-9D56-47B3-97D7-D158E956FE85}">
      <dgm:prSet/>
      <dgm:spPr/>
      <dgm:t>
        <a:bodyPr/>
        <a:lstStyle/>
        <a:p>
          <a:endParaRPr lang="en-US"/>
        </a:p>
      </dgm:t>
    </dgm:pt>
    <dgm:pt modelId="{866112CC-E507-40AB-9BB2-A39BBAE63D90}">
      <dgm:prSet/>
      <dgm:spPr/>
      <dgm:t>
        <a:bodyPr/>
        <a:lstStyle/>
        <a:p>
          <a:pPr>
            <a:lnSpc>
              <a:spcPct val="100000"/>
            </a:lnSpc>
          </a:pPr>
          <a:r>
            <a:rPr lang="en-GB" dirty="0"/>
            <a:t>5)Evaluation- Assess the material gathered and determine its contribution to resolving the issue</a:t>
          </a:r>
          <a:endParaRPr lang="en-US" dirty="0"/>
        </a:p>
      </dgm:t>
    </dgm:pt>
    <dgm:pt modelId="{DDE12E5C-055D-4823-914D-8E860AA6BABA}" type="parTrans" cxnId="{CA1C31B2-D164-41D4-9964-613716DF749A}">
      <dgm:prSet/>
      <dgm:spPr/>
      <dgm:t>
        <a:bodyPr/>
        <a:lstStyle/>
        <a:p>
          <a:endParaRPr lang="en-US"/>
        </a:p>
      </dgm:t>
    </dgm:pt>
    <dgm:pt modelId="{3173510B-5BB5-4C56-82CE-71C732F13318}" type="sibTrans" cxnId="{CA1C31B2-D164-41D4-9964-613716DF749A}">
      <dgm:prSet/>
      <dgm:spPr/>
      <dgm:t>
        <a:bodyPr/>
        <a:lstStyle/>
        <a:p>
          <a:endParaRPr lang="en-US"/>
        </a:p>
      </dgm:t>
    </dgm:pt>
    <dgm:pt modelId="{4C42E66B-7B46-45FF-A36A-367C7C1D1AF7}" type="pres">
      <dgm:prSet presAssocID="{2B53AD41-1748-4470-B067-C31B44FF72F9}" presName="root" presStyleCnt="0">
        <dgm:presLayoutVars>
          <dgm:dir/>
          <dgm:resizeHandles val="exact"/>
        </dgm:presLayoutVars>
      </dgm:prSet>
      <dgm:spPr/>
    </dgm:pt>
    <dgm:pt modelId="{B3F4F5FD-61D3-49D3-83B6-61FA82A7DC5E}" type="pres">
      <dgm:prSet presAssocID="{4356DE72-BB41-4482-BAF4-206F3868CA01}" presName="compNode" presStyleCnt="0"/>
      <dgm:spPr/>
    </dgm:pt>
    <dgm:pt modelId="{0960B758-D219-4535-A5A1-2887659E9CF5}" type="pres">
      <dgm:prSet presAssocID="{4356DE72-BB41-4482-BAF4-206F3868CA01}" presName="bgRect" presStyleLbl="bgShp" presStyleIdx="0" presStyleCnt="6"/>
      <dgm:spPr/>
    </dgm:pt>
    <dgm:pt modelId="{B459EE42-0BFE-4B4E-998E-36434C21C9D6}" type="pres">
      <dgm:prSet presAssocID="{4356DE72-BB41-4482-BAF4-206F3868CA0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23496963-A75E-4C82-9A63-9B9ADFB1E9BE}" type="pres">
      <dgm:prSet presAssocID="{4356DE72-BB41-4482-BAF4-206F3868CA01}" presName="spaceRect" presStyleCnt="0"/>
      <dgm:spPr/>
    </dgm:pt>
    <dgm:pt modelId="{BED11DBD-B1BF-47D0-9159-CE7180564598}" type="pres">
      <dgm:prSet presAssocID="{4356DE72-BB41-4482-BAF4-206F3868CA01}" presName="parTx" presStyleLbl="revTx" presStyleIdx="0" presStyleCnt="6">
        <dgm:presLayoutVars>
          <dgm:chMax val="0"/>
          <dgm:chPref val="0"/>
        </dgm:presLayoutVars>
      </dgm:prSet>
      <dgm:spPr/>
    </dgm:pt>
    <dgm:pt modelId="{A54356C7-0A6B-4379-9D31-6D4E5D18CA32}" type="pres">
      <dgm:prSet presAssocID="{02C9A940-80A4-459D-A997-F8BF84371066}" presName="sibTrans" presStyleCnt="0"/>
      <dgm:spPr/>
    </dgm:pt>
    <dgm:pt modelId="{6BC33548-6545-4BF2-9B61-D17CC18DA190}" type="pres">
      <dgm:prSet presAssocID="{AAEE631D-5EBB-49CD-BFB0-FF703CA6C88C}" presName="compNode" presStyleCnt="0"/>
      <dgm:spPr/>
    </dgm:pt>
    <dgm:pt modelId="{D7F8442B-8EFA-4F6F-865F-5D19B5871CA3}" type="pres">
      <dgm:prSet presAssocID="{AAEE631D-5EBB-49CD-BFB0-FF703CA6C88C}" presName="bgRect" presStyleLbl="bgShp" presStyleIdx="1" presStyleCnt="6"/>
      <dgm:spPr/>
    </dgm:pt>
    <dgm:pt modelId="{4B97074B-85B0-4F40-B65B-1ACD14710928}" type="pres">
      <dgm:prSet presAssocID="{AAEE631D-5EBB-49CD-BFB0-FF703CA6C88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8110D18D-7228-4CE5-8FBA-A969FBC21BAA}" type="pres">
      <dgm:prSet presAssocID="{AAEE631D-5EBB-49CD-BFB0-FF703CA6C88C}" presName="spaceRect" presStyleCnt="0"/>
      <dgm:spPr/>
    </dgm:pt>
    <dgm:pt modelId="{09BF62ED-690A-4854-8F65-60162F94F340}" type="pres">
      <dgm:prSet presAssocID="{AAEE631D-5EBB-49CD-BFB0-FF703CA6C88C}" presName="parTx" presStyleLbl="revTx" presStyleIdx="1" presStyleCnt="6">
        <dgm:presLayoutVars>
          <dgm:chMax val="0"/>
          <dgm:chPref val="0"/>
        </dgm:presLayoutVars>
      </dgm:prSet>
      <dgm:spPr/>
    </dgm:pt>
    <dgm:pt modelId="{7B0D2341-DB8E-4785-94E7-423F8261C9EA}" type="pres">
      <dgm:prSet presAssocID="{781CA643-A085-4702-A21A-AD7DA36F9361}" presName="sibTrans" presStyleCnt="0"/>
      <dgm:spPr/>
    </dgm:pt>
    <dgm:pt modelId="{D0E020CB-C998-4A3E-B188-84E983B560F6}" type="pres">
      <dgm:prSet presAssocID="{25D7977C-FB5E-4F8D-AF9A-C978E5510C31}" presName="compNode" presStyleCnt="0"/>
      <dgm:spPr/>
    </dgm:pt>
    <dgm:pt modelId="{DBF3DC03-5A77-4F18-9911-947471715E20}" type="pres">
      <dgm:prSet presAssocID="{25D7977C-FB5E-4F8D-AF9A-C978E5510C31}" presName="bgRect" presStyleLbl="bgShp" presStyleIdx="2" presStyleCnt="6"/>
      <dgm:spPr/>
    </dgm:pt>
    <dgm:pt modelId="{53B72B1D-1B49-4D86-B625-6056C674CBA5}" type="pres">
      <dgm:prSet presAssocID="{25D7977C-FB5E-4F8D-AF9A-C978E5510C3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6629620E-06B5-4D14-A940-AE93F5F0817A}" type="pres">
      <dgm:prSet presAssocID="{25D7977C-FB5E-4F8D-AF9A-C978E5510C31}" presName="spaceRect" presStyleCnt="0"/>
      <dgm:spPr/>
    </dgm:pt>
    <dgm:pt modelId="{C69DC9AC-5835-4997-B025-A99555B850A6}" type="pres">
      <dgm:prSet presAssocID="{25D7977C-FB5E-4F8D-AF9A-C978E5510C31}" presName="parTx" presStyleLbl="revTx" presStyleIdx="2" presStyleCnt="6">
        <dgm:presLayoutVars>
          <dgm:chMax val="0"/>
          <dgm:chPref val="0"/>
        </dgm:presLayoutVars>
      </dgm:prSet>
      <dgm:spPr/>
    </dgm:pt>
    <dgm:pt modelId="{121747A8-1E8A-4655-8D57-87A63987F5D6}" type="pres">
      <dgm:prSet presAssocID="{26212207-F141-4CBF-B110-7B521D3F7209}" presName="sibTrans" presStyleCnt="0"/>
      <dgm:spPr/>
    </dgm:pt>
    <dgm:pt modelId="{0B01902E-3028-415F-ACED-EAA5E855AEA6}" type="pres">
      <dgm:prSet presAssocID="{880A6C10-AB26-4D5B-BAD4-0719A7D74B45}" presName="compNode" presStyleCnt="0"/>
      <dgm:spPr/>
    </dgm:pt>
    <dgm:pt modelId="{13180EDF-ABCD-4A96-9EA3-4F84B04F3782}" type="pres">
      <dgm:prSet presAssocID="{880A6C10-AB26-4D5B-BAD4-0719A7D74B45}" presName="bgRect" presStyleLbl="bgShp" presStyleIdx="3" presStyleCnt="6"/>
      <dgm:spPr/>
    </dgm:pt>
    <dgm:pt modelId="{C0C82956-E6DF-4C72-8026-C5B9071527D0}" type="pres">
      <dgm:prSet presAssocID="{880A6C10-AB26-4D5B-BAD4-0719A7D74B4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36B798CA-1EEF-4522-8090-EABED84575A7}" type="pres">
      <dgm:prSet presAssocID="{880A6C10-AB26-4D5B-BAD4-0719A7D74B45}" presName="spaceRect" presStyleCnt="0"/>
      <dgm:spPr/>
    </dgm:pt>
    <dgm:pt modelId="{FDC4ACD9-6FDB-49E9-9702-946A6DFB215F}" type="pres">
      <dgm:prSet presAssocID="{880A6C10-AB26-4D5B-BAD4-0719A7D74B45}" presName="parTx" presStyleLbl="revTx" presStyleIdx="3" presStyleCnt="6">
        <dgm:presLayoutVars>
          <dgm:chMax val="0"/>
          <dgm:chPref val="0"/>
        </dgm:presLayoutVars>
      </dgm:prSet>
      <dgm:spPr/>
    </dgm:pt>
    <dgm:pt modelId="{4DED1F15-FDD9-4C6F-8179-7D7555AB9D44}" type="pres">
      <dgm:prSet presAssocID="{1F895014-6BEC-4B9C-8F64-98E44ED02305}" presName="sibTrans" presStyleCnt="0"/>
      <dgm:spPr/>
    </dgm:pt>
    <dgm:pt modelId="{9C2B52C8-2441-4C2C-B9EC-9F2CD0D34AA3}" type="pres">
      <dgm:prSet presAssocID="{EA3AB9F3-89C5-48C7-ADC3-F325568150D3}" presName="compNode" presStyleCnt="0"/>
      <dgm:spPr/>
    </dgm:pt>
    <dgm:pt modelId="{E1D9C2D2-DB10-44DA-B4EA-3C87CA8C92F5}" type="pres">
      <dgm:prSet presAssocID="{EA3AB9F3-89C5-48C7-ADC3-F325568150D3}" presName="bgRect" presStyleLbl="bgShp" presStyleIdx="4" presStyleCnt="6"/>
      <dgm:spPr/>
    </dgm:pt>
    <dgm:pt modelId="{5E6306A2-04C2-4079-A76C-A8A20B8A029F}" type="pres">
      <dgm:prSet presAssocID="{EA3AB9F3-89C5-48C7-ADC3-F325568150D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Folder"/>
        </a:ext>
      </dgm:extLst>
    </dgm:pt>
    <dgm:pt modelId="{8FA54126-E8F0-4C53-B666-6065D8FA8814}" type="pres">
      <dgm:prSet presAssocID="{EA3AB9F3-89C5-48C7-ADC3-F325568150D3}" presName="spaceRect" presStyleCnt="0"/>
      <dgm:spPr/>
    </dgm:pt>
    <dgm:pt modelId="{D649F376-E75D-49BB-AAE2-007F57B9FA68}" type="pres">
      <dgm:prSet presAssocID="{EA3AB9F3-89C5-48C7-ADC3-F325568150D3}" presName="parTx" presStyleLbl="revTx" presStyleIdx="4" presStyleCnt="6">
        <dgm:presLayoutVars>
          <dgm:chMax val="0"/>
          <dgm:chPref val="0"/>
        </dgm:presLayoutVars>
      </dgm:prSet>
      <dgm:spPr/>
    </dgm:pt>
    <dgm:pt modelId="{D127483A-067A-4B0A-8E93-2E8934AAA1DF}" type="pres">
      <dgm:prSet presAssocID="{4F6C653B-7262-4C81-8251-AE30E2FC59BA}" presName="sibTrans" presStyleCnt="0"/>
      <dgm:spPr/>
    </dgm:pt>
    <dgm:pt modelId="{CDC12874-14E9-4FF3-A0DB-54847800200F}" type="pres">
      <dgm:prSet presAssocID="{866112CC-E507-40AB-9BB2-A39BBAE63D90}" presName="compNode" presStyleCnt="0"/>
      <dgm:spPr/>
    </dgm:pt>
    <dgm:pt modelId="{84BD3154-F570-4FE8-B82C-1A8BD89FEBAD}" type="pres">
      <dgm:prSet presAssocID="{866112CC-E507-40AB-9BB2-A39BBAE63D90}" presName="bgRect" presStyleLbl="bgShp" presStyleIdx="5" presStyleCnt="6"/>
      <dgm:spPr/>
    </dgm:pt>
    <dgm:pt modelId="{36FB26FD-4575-466B-ABB9-CB6F2F436C02}" type="pres">
      <dgm:prSet presAssocID="{866112CC-E507-40AB-9BB2-A39BBAE63D9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Judge"/>
        </a:ext>
      </dgm:extLst>
    </dgm:pt>
    <dgm:pt modelId="{2530876A-C4BC-4196-BACF-5594ECB97707}" type="pres">
      <dgm:prSet presAssocID="{866112CC-E507-40AB-9BB2-A39BBAE63D90}" presName="spaceRect" presStyleCnt="0"/>
      <dgm:spPr/>
    </dgm:pt>
    <dgm:pt modelId="{913157A6-50FF-4E19-AE1A-22D7EA3E6825}" type="pres">
      <dgm:prSet presAssocID="{866112CC-E507-40AB-9BB2-A39BBAE63D90}" presName="parTx" presStyleLbl="revTx" presStyleIdx="5" presStyleCnt="6">
        <dgm:presLayoutVars>
          <dgm:chMax val="0"/>
          <dgm:chPref val="0"/>
        </dgm:presLayoutVars>
      </dgm:prSet>
      <dgm:spPr/>
    </dgm:pt>
  </dgm:ptLst>
  <dgm:cxnLst>
    <dgm:cxn modelId="{4AAD2808-F871-4264-BEB8-88ADA288C15C}" type="presOf" srcId="{2B53AD41-1748-4470-B067-C31B44FF72F9}" destId="{4C42E66B-7B46-45FF-A36A-367C7C1D1AF7}" srcOrd="0" destOrd="0" presId="urn:microsoft.com/office/officeart/2018/2/layout/IconVerticalSolidList"/>
    <dgm:cxn modelId="{D762ED2A-8D96-45A6-A81A-3650A0AA76C4}" srcId="{2B53AD41-1748-4470-B067-C31B44FF72F9}" destId="{AAEE631D-5EBB-49CD-BFB0-FF703CA6C88C}" srcOrd="1" destOrd="0" parTransId="{420A6720-0592-435A-8234-6D118CCB6627}" sibTransId="{781CA643-A085-4702-A21A-AD7DA36F9361}"/>
    <dgm:cxn modelId="{FD7C6F2D-D086-4B45-8955-FBD22E52ED98}" type="presOf" srcId="{866112CC-E507-40AB-9BB2-A39BBAE63D90}" destId="{913157A6-50FF-4E19-AE1A-22D7EA3E6825}" srcOrd="0" destOrd="0" presId="urn:microsoft.com/office/officeart/2018/2/layout/IconVerticalSolidList"/>
    <dgm:cxn modelId="{D14F8362-3A32-4D35-A0DE-E0C90EBAAFFC}" type="presOf" srcId="{25D7977C-FB5E-4F8D-AF9A-C978E5510C31}" destId="{C69DC9AC-5835-4997-B025-A99555B850A6}" srcOrd="0" destOrd="0" presId="urn:microsoft.com/office/officeart/2018/2/layout/IconVerticalSolidList"/>
    <dgm:cxn modelId="{5CAD1443-A570-49FE-AEDF-FC3C3A5C6274}" srcId="{2B53AD41-1748-4470-B067-C31B44FF72F9}" destId="{25D7977C-FB5E-4F8D-AF9A-C978E5510C31}" srcOrd="2" destOrd="0" parTransId="{D301F3CA-CF7B-43B3-A7C0-7BE17A58798E}" sibTransId="{26212207-F141-4CBF-B110-7B521D3F7209}"/>
    <dgm:cxn modelId="{2F646079-273C-4D38-AEFE-B9688A058DC6}" srcId="{2B53AD41-1748-4470-B067-C31B44FF72F9}" destId="{880A6C10-AB26-4D5B-BAD4-0719A7D74B45}" srcOrd="3" destOrd="0" parTransId="{4D3C4348-5B1D-47D1-B2B0-0B8EFDBF25FC}" sibTransId="{1F895014-6BEC-4B9C-8F64-98E44ED02305}"/>
    <dgm:cxn modelId="{7B2B0583-06ED-4696-86AC-8E37BD0CFD72}" type="presOf" srcId="{4356DE72-BB41-4482-BAF4-206F3868CA01}" destId="{BED11DBD-B1BF-47D0-9159-CE7180564598}" srcOrd="0" destOrd="0" presId="urn:microsoft.com/office/officeart/2018/2/layout/IconVerticalSolidList"/>
    <dgm:cxn modelId="{CA1C31B2-D164-41D4-9964-613716DF749A}" srcId="{2B53AD41-1748-4470-B067-C31B44FF72F9}" destId="{866112CC-E507-40AB-9BB2-A39BBAE63D90}" srcOrd="5" destOrd="0" parTransId="{DDE12E5C-055D-4823-914D-8E860AA6BABA}" sibTransId="{3173510B-5BB5-4C56-82CE-71C732F13318}"/>
    <dgm:cxn modelId="{CAEC7BD3-AAA0-4E12-97EA-61204E5165A9}" srcId="{2B53AD41-1748-4470-B067-C31B44FF72F9}" destId="{4356DE72-BB41-4482-BAF4-206F3868CA01}" srcOrd="0" destOrd="0" parTransId="{92EECCA4-4B06-4A79-9CA1-4214877B8766}" sibTransId="{02C9A940-80A4-459D-A997-F8BF84371066}"/>
    <dgm:cxn modelId="{FB2EFFDF-A1D8-472D-9AEA-1D2D910C6DD2}" type="presOf" srcId="{880A6C10-AB26-4D5B-BAD4-0719A7D74B45}" destId="{FDC4ACD9-6FDB-49E9-9702-946A6DFB215F}" srcOrd="0" destOrd="0" presId="urn:microsoft.com/office/officeart/2018/2/layout/IconVerticalSolidList"/>
    <dgm:cxn modelId="{257967E6-9D56-47B3-97D7-D158E956FE85}" srcId="{2B53AD41-1748-4470-B067-C31B44FF72F9}" destId="{EA3AB9F3-89C5-48C7-ADC3-F325568150D3}" srcOrd="4" destOrd="0" parTransId="{B3CB4064-2843-49D1-8862-1384660CD880}" sibTransId="{4F6C653B-7262-4C81-8251-AE30E2FC59BA}"/>
    <dgm:cxn modelId="{891230F4-2434-4F66-A9BA-925B60E4AF75}" type="presOf" srcId="{AAEE631D-5EBB-49CD-BFB0-FF703CA6C88C}" destId="{09BF62ED-690A-4854-8F65-60162F94F340}" srcOrd="0" destOrd="0" presId="urn:microsoft.com/office/officeart/2018/2/layout/IconVerticalSolidList"/>
    <dgm:cxn modelId="{80EBE6FF-58CD-41B6-9C5D-106DD33743DE}" type="presOf" srcId="{EA3AB9F3-89C5-48C7-ADC3-F325568150D3}" destId="{D649F376-E75D-49BB-AAE2-007F57B9FA68}" srcOrd="0" destOrd="0" presId="urn:microsoft.com/office/officeart/2018/2/layout/IconVerticalSolidList"/>
    <dgm:cxn modelId="{2A533746-83F7-44C8-8C93-E68A30BD0D99}" type="presParOf" srcId="{4C42E66B-7B46-45FF-A36A-367C7C1D1AF7}" destId="{B3F4F5FD-61D3-49D3-83B6-61FA82A7DC5E}" srcOrd="0" destOrd="0" presId="urn:microsoft.com/office/officeart/2018/2/layout/IconVerticalSolidList"/>
    <dgm:cxn modelId="{CFC55D5E-42B6-458E-9AF7-3D888A02A495}" type="presParOf" srcId="{B3F4F5FD-61D3-49D3-83B6-61FA82A7DC5E}" destId="{0960B758-D219-4535-A5A1-2887659E9CF5}" srcOrd="0" destOrd="0" presId="urn:microsoft.com/office/officeart/2018/2/layout/IconVerticalSolidList"/>
    <dgm:cxn modelId="{E6FE5EE8-678C-4C25-B243-71A0414662BD}" type="presParOf" srcId="{B3F4F5FD-61D3-49D3-83B6-61FA82A7DC5E}" destId="{B459EE42-0BFE-4B4E-998E-36434C21C9D6}" srcOrd="1" destOrd="0" presId="urn:microsoft.com/office/officeart/2018/2/layout/IconVerticalSolidList"/>
    <dgm:cxn modelId="{C4FDF41D-762E-41F9-99C3-33834A8B21D4}" type="presParOf" srcId="{B3F4F5FD-61D3-49D3-83B6-61FA82A7DC5E}" destId="{23496963-A75E-4C82-9A63-9B9ADFB1E9BE}" srcOrd="2" destOrd="0" presId="urn:microsoft.com/office/officeart/2018/2/layout/IconVerticalSolidList"/>
    <dgm:cxn modelId="{B4E8D1B7-0E57-4169-BDB0-8949794EF6A6}" type="presParOf" srcId="{B3F4F5FD-61D3-49D3-83B6-61FA82A7DC5E}" destId="{BED11DBD-B1BF-47D0-9159-CE7180564598}" srcOrd="3" destOrd="0" presId="urn:microsoft.com/office/officeart/2018/2/layout/IconVerticalSolidList"/>
    <dgm:cxn modelId="{046AA489-FEB1-4893-9BC2-56E6F5F565B4}" type="presParOf" srcId="{4C42E66B-7B46-45FF-A36A-367C7C1D1AF7}" destId="{A54356C7-0A6B-4379-9D31-6D4E5D18CA32}" srcOrd="1" destOrd="0" presId="urn:microsoft.com/office/officeart/2018/2/layout/IconVerticalSolidList"/>
    <dgm:cxn modelId="{BEB74144-63E4-44EF-91C6-512BBB47C016}" type="presParOf" srcId="{4C42E66B-7B46-45FF-A36A-367C7C1D1AF7}" destId="{6BC33548-6545-4BF2-9B61-D17CC18DA190}" srcOrd="2" destOrd="0" presId="urn:microsoft.com/office/officeart/2018/2/layout/IconVerticalSolidList"/>
    <dgm:cxn modelId="{20CD5BD1-C94E-4D0B-814A-579090996F18}" type="presParOf" srcId="{6BC33548-6545-4BF2-9B61-D17CC18DA190}" destId="{D7F8442B-8EFA-4F6F-865F-5D19B5871CA3}" srcOrd="0" destOrd="0" presId="urn:microsoft.com/office/officeart/2018/2/layout/IconVerticalSolidList"/>
    <dgm:cxn modelId="{FB84DA56-9682-4344-9740-F514EE1CFE51}" type="presParOf" srcId="{6BC33548-6545-4BF2-9B61-D17CC18DA190}" destId="{4B97074B-85B0-4F40-B65B-1ACD14710928}" srcOrd="1" destOrd="0" presId="urn:microsoft.com/office/officeart/2018/2/layout/IconVerticalSolidList"/>
    <dgm:cxn modelId="{9FCF4DDA-2887-4AE4-A0D1-ACB1707C7395}" type="presParOf" srcId="{6BC33548-6545-4BF2-9B61-D17CC18DA190}" destId="{8110D18D-7228-4CE5-8FBA-A969FBC21BAA}" srcOrd="2" destOrd="0" presId="urn:microsoft.com/office/officeart/2018/2/layout/IconVerticalSolidList"/>
    <dgm:cxn modelId="{0A1F68B0-7B67-4AED-ABF6-18085AAE531C}" type="presParOf" srcId="{6BC33548-6545-4BF2-9B61-D17CC18DA190}" destId="{09BF62ED-690A-4854-8F65-60162F94F340}" srcOrd="3" destOrd="0" presId="urn:microsoft.com/office/officeart/2018/2/layout/IconVerticalSolidList"/>
    <dgm:cxn modelId="{0A0CA305-53E8-4B2D-99FB-9A74D15E32B5}" type="presParOf" srcId="{4C42E66B-7B46-45FF-A36A-367C7C1D1AF7}" destId="{7B0D2341-DB8E-4785-94E7-423F8261C9EA}" srcOrd="3" destOrd="0" presId="urn:microsoft.com/office/officeart/2018/2/layout/IconVerticalSolidList"/>
    <dgm:cxn modelId="{BB8FE1B5-DFD6-4F6D-86D7-96F6E6714ECA}" type="presParOf" srcId="{4C42E66B-7B46-45FF-A36A-367C7C1D1AF7}" destId="{D0E020CB-C998-4A3E-B188-84E983B560F6}" srcOrd="4" destOrd="0" presId="urn:microsoft.com/office/officeart/2018/2/layout/IconVerticalSolidList"/>
    <dgm:cxn modelId="{49230AC3-89D9-4A1B-B89B-932EDFC66852}" type="presParOf" srcId="{D0E020CB-C998-4A3E-B188-84E983B560F6}" destId="{DBF3DC03-5A77-4F18-9911-947471715E20}" srcOrd="0" destOrd="0" presId="urn:microsoft.com/office/officeart/2018/2/layout/IconVerticalSolidList"/>
    <dgm:cxn modelId="{B7F76F52-4BB0-4790-8378-9CE158E56A99}" type="presParOf" srcId="{D0E020CB-C998-4A3E-B188-84E983B560F6}" destId="{53B72B1D-1B49-4D86-B625-6056C674CBA5}" srcOrd="1" destOrd="0" presId="urn:microsoft.com/office/officeart/2018/2/layout/IconVerticalSolidList"/>
    <dgm:cxn modelId="{38E2A1FE-5513-467D-89B9-14DB5999013F}" type="presParOf" srcId="{D0E020CB-C998-4A3E-B188-84E983B560F6}" destId="{6629620E-06B5-4D14-A940-AE93F5F0817A}" srcOrd="2" destOrd="0" presId="urn:microsoft.com/office/officeart/2018/2/layout/IconVerticalSolidList"/>
    <dgm:cxn modelId="{BD40C6DD-9686-437A-AE21-4E1DA204695D}" type="presParOf" srcId="{D0E020CB-C998-4A3E-B188-84E983B560F6}" destId="{C69DC9AC-5835-4997-B025-A99555B850A6}" srcOrd="3" destOrd="0" presId="urn:microsoft.com/office/officeart/2018/2/layout/IconVerticalSolidList"/>
    <dgm:cxn modelId="{D0C9E1B8-7819-4D6B-BA37-87DDEA3044F3}" type="presParOf" srcId="{4C42E66B-7B46-45FF-A36A-367C7C1D1AF7}" destId="{121747A8-1E8A-4655-8D57-87A63987F5D6}" srcOrd="5" destOrd="0" presId="urn:microsoft.com/office/officeart/2018/2/layout/IconVerticalSolidList"/>
    <dgm:cxn modelId="{BD4FF553-FA25-44D1-BDD7-49978CB7F73D}" type="presParOf" srcId="{4C42E66B-7B46-45FF-A36A-367C7C1D1AF7}" destId="{0B01902E-3028-415F-ACED-EAA5E855AEA6}" srcOrd="6" destOrd="0" presId="urn:microsoft.com/office/officeart/2018/2/layout/IconVerticalSolidList"/>
    <dgm:cxn modelId="{5B13B48F-8768-42F6-975E-0F986BCC8E8E}" type="presParOf" srcId="{0B01902E-3028-415F-ACED-EAA5E855AEA6}" destId="{13180EDF-ABCD-4A96-9EA3-4F84B04F3782}" srcOrd="0" destOrd="0" presId="urn:microsoft.com/office/officeart/2018/2/layout/IconVerticalSolidList"/>
    <dgm:cxn modelId="{A3B0B921-DF7D-45B1-AF4F-057194C51DE1}" type="presParOf" srcId="{0B01902E-3028-415F-ACED-EAA5E855AEA6}" destId="{C0C82956-E6DF-4C72-8026-C5B9071527D0}" srcOrd="1" destOrd="0" presId="urn:microsoft.com/office/officeart/2018/2/layout/IconVerticalSolidList"/>
    <dgm:cxn modelId="{1ADFCF3A-0045-45C1-B8CA-AD48E7E6AE8A}" type="presParOf" srcId="{0B01902E-3028-415F-ACED-EAA5E855AEA6}" destId="{36B798CA-1EEF-4522-8090-EABED84575A7}" srcOrd="2" destOrd="0" presId="urn:microsoft.com/office/officeart/2018/2/layout/IconVerticalSolidList"/>
    <dgm:cxn modelId="{E142802E-D050-4A8C-8496-B13982C5E4AA}" type="presParOf" srcId="{0B01902E-3028-415F-ACED-EAA5E855AEA6}" destId="{FDC4ACD9-6FDB-49E9-9702-946A6DFB215F}" srcOrd="3" destOrd="0" presId="urn:microsoft.com/office/officeart/2018/2/layout/IconVerticalSolidList"/>
    <dgm:cxn modelId="{742B081F-8921-48BB-BBC7-593AAD6328A0}" type="presParOf" srcId="{4C42E66B-7B46-45FF-A36A-367C7C1D1AF7}" destId="{4DED1F15-FDD9-4C6F-8179-7D7555AB9D44}" srcOrd="7" destOrd="0" presId="urn:microsoft.com/office/officeart/2018/2/layout/IconVerticalSolidList"/>
    <dgm:cxn modelId="{75204BCE-02AF-4050-8667-24718DDBC759}" type="presParOf" srcId="{4C42E66B-7B46-45FF-A36A-367C7C1D1AF7}" destId="{9C2B52C8-2441-4C2C-B9EC-9F2CD0D34AA3}" srcOrd="8" destOrd="0" presId="urn:microsoft.com/office/officeart/2018/2/layout/IconVerticalSolidList"/>
    <dgm:cxn modelId="{4E5227D5-040F-466E-A310-31858CDC0229}" type="presParOf" srcId="{9C2B52C8-2441-4C2C-B9EC-9F2CD0D34AA3}" destId="{E1D9C2D2-DB10-44DA-B4EA-3C87CA8C92F5}" srcOrd="0" destOrd="0" presId="urn:microsoft.com/office/officeart/2018/2/layout/IconVerticalSolidList"/>
    <dgm:cxn modelId="{EEC8D4B6-7AF9-44CB-AAC7-9F2AF10BF1B8}" type="presParOf" srcId="{9C2B52C8-2441-4C2C-B9EC-9F2CD0D34AA3}" destId="{5E6306A2-04C2-4079-A76C-A8A20B8A029F}" srcOrd="1" destOrd="0" presId="urn:microsoft.com/office/officeart/2018/2/layout/IconVerticalSolidList"/>
    <dgm:cxn modelId="{D609C50E-1641-4A2E-9979-3FE759F34E83}" type="presParOf" srcId="{9C2B52C8-2441-4C2C-B9EC-9F2CD0D34AA3}" destId="{8FA54126-E8F0-4C53-B666-6065D8FA8814}" srcOrd="2" destOrd="0" presId="urn:microsoft.com/office/officeart/2018/2/layout/IconVerticalSolidList"/>
    <dgm:cxn modelId="{6BACF6F1-3CBD-4686-8F7D-AB469990DE88}" type="presParOf" srcId="{9C2B52C8-2441-4C2C-B9EC-9F2CD0D34AA3}" destId="{D649F376-E75D-49BB-AAE2-007F57B9FA68}" srcOrd="3" destOrd="0" presId="urn:microsoft.com/office/officeart/2018/2/layout/IconVerticalSolidList"/>
    <dgm:cxn modelId="{EC73E5D6-FE8B-466F-9305-31315C7422F1}" type="presParOf" srcId="{4C42E66B-7B46-45FF-A36A-367C7C1D1AF7}" destId="{D127483A-067A-4B0A-8E93-2E8934AAA1DF}" srcOrd="9" destOrd="0" presId="urn:microsoft.com/office/officeart/2018/2/layout/IconVerticalSolidList"/>
    <dgm:cxn modelId="{6A6D864C-F408-4870-9980-554F1F385436}" type="presParOf" srcId="{4C42E66B-7B46-45FF-A36A-367C7C1D1AF7}" destId="{CDC12874-14E9-4FF3-A0DB-54847800200F}" srcOrd="10" destOrd="0" presId="urn:microsoft.com/office/officeart/2018/2/layout/IconVerticalSolidList"/>
    <dgm:cxn modelId="{9812FAC4-0E84-4E4D-9EBC-5A9AF179F39E}" type="presParOf" srcId="{CDC12874-14E9-4FF3-A0DB-54847800200F}" destId="{84BD3154-F570-4FE8-B82C-1A8BD89FEBAD}" srcOrd="0" destOrd="0" presId="urn:microsoft.com/office/officeart/2018/2/layout/IconVerticalSolidList"/>
    <dgm:cxn modelId="{9E806133-56DC-47D9-BBAA-94C379B392B7}" type="presParOf" srcId="{CDC12874-14E9-4FF3-A0DB-54847800200F}" destId="{36FB26FD-4575-466B-ABB9-CB6F2F436C02}" srcOrd="1" destOrd="0" presId="urn:microsoft.com/office/officeart/2018/2/layout/IconVerticalSolidList"/>
    <dgm:cxn modelId="{00D4B41A-C5AE-4556-ACE9-92CC1DCA78AE}" type="presParOf" srcId="{CDC12874-14E9-4FF3-A0DB-54847800200F}" destId="{2530876A-C4BC-4196-BACF-5594ECB97707}" srcOrd="2" destOrd="0" presId="urn:microsoft.com/office/officeart/2018/2/layout/IconVerticalSolidList"/>
    <dgm:cxn modelId="{98F10919-970C-4D6C-866A-A4484E8E7184}" type="presParOf" srcId="{CDC12874-14E9-4FF3-A0DB-54847800200F}" destId="{913157A6-50FF-4E19-AE1A-22D7EA3E68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B07B5-E72D-431B-A044-2479B9BC47A8}">
      <dsp:nvSpPr>
        <dsp:cNvPr id="0" name=""/>
        <dsp:cNvSpPr/>
      </dsp:nvSpPr>
      <dsp:spPr>
        <a:xfrm>
          <a:off x="0" y="213899"/>
          <a:ext cx="6581776" cy="21036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Oxford Dictionaries (2013) defines an investigation as </a:t>
          </a:r>
          <a:r>
            <a:rPr lang="en-GB" sz="3100" i="1" kern="1200"/>
            <a:t>"a systematic inquiry into something so as to establish the truth: research into a subject"</a:t>
          </a:r>
          <a:endParaRPr lang="en-US" sz="3100" kern="1200"/>
        </a:p>
      </dsp:txBody>
      <dsp:txXfrm>
        <a:off x="102692" y="316591"/>
        <a:ext cx="6376392" cy="1898276"/>
      </dsp:txXfrm>
    </dsp:sp>
    <dsp:sp modelId="{7BEDB3E7-A95A-415A-91B8-E98D08785C50}">
      <dsp:nvSpPr>
        <dsp:cNvPr id="0" name=""/>
        <dsp:cNvSpPr/>
      </dsp:nvSpPr>
      <dsp:spPr>
        <a:xfrm>
          <a:off x="0" y="2406839"/>
          <a:ext cx="6581776" cy="2103660"/>
        </a:xfrm>
        <a:prstGeom prst="roundRect">
          <a:avLst/>
        </a:prstGeom>
        <a:solidFill>
          <a:schemeClr val="accent5">
            <a:hueOff val="20091630"/>
            <a:satOff val="-171"/>
            <a:lumOff val="-6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i="1" kern="1200"/>
            <a:t>"The systematic investigation into and study of material and sources in order to establish facts and reach new conclusions"</a:t>
          </a:r>
          <a:endParaRPr lang="en-US" sz="3100" kern="1200"/>
        </a:p>
      </dsp:txBody>
      <dsp:txXfrm>
        <a:off x="102692" y="2509531"/>
        <a:ext cx="6376392" cy="1898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0B758-D219-4535-A5A1-2887659E9CF5}">
      <dsp:nvSpPr>
        <dsp:cNvPr id="0" name=""/>
        <dsp:cNvSpPr/>
      </dsp:nvSpPr>
      <dsp:spPr>
        <a:xfrm>
          <a:off x="0" y="177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59EE42-0BFE-4B4E-998E-36434C21C9D6}">
      <dsp:nvSpPr>
        <dsp:cNvPr id="0" name=""/>
        <dsp:cNvSpPr/>
      </dsp:nvSpPr>
      <dsp:spPr>
        <a:xfrm>
          <a:off x="229296" y="172330"/>
          <a:ext cx="416903" cy="4169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D11DBD-B1BF-47D0-9159-CE7180564598}">
      <dsp:nvSpPr>
        <dsp:cNvPr id="0" name=""/>
        <dsp:cNvSpPr/>
      </dsp:nvSpPr>
      <dsp:spPr>
        <a:xfrm>
          <a:off x="875496" y="177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i="1" kern="1200" dirty="0"/>
            <a:t>"A state of mind or attitude which investigators adopt and which can be developed over time through continued use" </a:t>
          </a:r>
          <a:r>
            <a:rPr lang="en-GB" sz="1400" kern="1200" dirty="0"/>
            <a:t>(ACPO and NPIA, 2012)</a:t>
          </a:r>
          <a:endParaRPr lang="en-US" sz="1400" kern="1200" dirty="0"/>
        </a:p>
      </dsp:txBody>
      <dsp:txXfrm>
        <a:off x="875496" y="1778"/>
        <a:ext cx="5296451" cy="758005"/>
      </dsp:txXfrm>
    </dsp:sp>
    <dsp:sp modelId="{D7F8442B-8EFA-4F6F-865F-5D19B5871CA3}">
      <dsp:nvSpPr>
        <dsp:cNvPr id="0" name=""/>
        <dsp:cNvSpPr/>
      </dsp:nvSpPr>
      <dsp:spPr>
        <a:xfrm>
          <a:off x="0" y="949286"/>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97074B-85B0-4F40-B65B-1ACD14710928}">
      <dsp:nvSpPr>
        <dsp:cNvPr id="0" name=""/>
        <dsp:cNvSpPr/>
      </dsp:nvSpPr>
      <dsp:spPr>
        <a:xfrm>
          <a:off x="229296" y="1119837"/>
          <a:ext cx="416903" cy="4169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BF62ED-690A-4854-8F65-60162F94F340}">
      <dsp:nvSpPr>
        <dsp:cNvPr id="0" name=""/>
        <dsp:cNvSpPr/>
      </dsp:nvSpPr>
      <dsp:spPr>
        <a:xfrm>
          <a:off x="875496" y="949286"/>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1)Planning and preparation- Set an overall direction, identify questions and develop a plan</a:t>
          </a:r>
          <a:endParaRPr lang="en-US" sz="1400" kern="1200" dirty="0"/>
        </a:p>
      </dsp:txBody>
      <dsp:txXfrm>
        <a:off x="875496" y="949286"/>
        <a:ext cx="5296451" cy="758005"/>
      </dsp:txXfrm>
    </dsp:sp>
    <dsp:sp modelId="{DBF3DC03-5A77-4F18-9911-947471715E20}">
      <dsp:nvSpPr>
        <dsp:cNvPr id="0" name=""/>
        <dsp:cNvSpPr/>
      </dsp:nvSpPr>
      <dsp:spPr>
        <a:xfrm>
          <a:off x="0" y="1896793"/>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B72B1D-1B49-4D86-B625-6056C674CBA5}">
      <dsp:nvSpPr>
        <dsp:cNvPr id="0" name=""/>
        <dsp:cNvSpPr/>
      </dsp:nvSpPr>
      <dsp:spPr>
        <a:xfrm>
          <a:off x="229296" y="2067344"/>
          <a:ext cx="416903" cy="4169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DC9AC-5835-4997-B025-A99555B850A6}">
      <dsp:nvSpPr>
        <dsp:cNvPr id="0" name=""/>
        <dsp:cNvSpPr/>
      </dsp:nvSpPr>
      <dsp:spPr>
        <a:xfrm>
          <a:off x="875496" y="1896793"/>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2)Understanding material- Understand the origin of material to assess its validity</a:t>
          </a:r>
          <a:endParaRPr lang="en-US" sz="1400" kern="1200" dirty="0"/>
        </a:p>
      </dsp:txBody>
      <dsp:txXfrm>
        <a:off x="875496" y="1896793"/>
        <a:ext cx="5296451" cy="758005"/>
      </dsp:txXfrm>
    </dsp:sp>
    <dsp:sp modelId="{13180EDF-ABCD-4A96-9EA3-4F84B04F3782}">
      <dsp:nvSpPr>
        <dsp:cNvPr id="0" name=""/>
        <dsp:cNvSpPr/>
      </dsp:nvSpPr>
      <dsp:spPr>
        <a:xfrm>
          <a:off x="0" y="2844300"/>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82956-E6DF-4C72-8026-C5B9071527D0}">
      <dsp:nvSpPr>
        <dsp:cNvPr id="0" name=""/>
        <dsp:cNvSpPr/>
      </dsp:nvSpPr>
      <dsp:spPr>
        <a:xfrm>
          <a:off x="229296" y="3014852"/>
          <a:ext cx="416903" cy="4169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4ACD9-6FDB-49E9-9702-946A6DFB215F}">
      <dsp:nvSpPr>
        <dsp:cNvPr id="0" name=""/>
        <dsp:cNvSpPr/>
      </dsp:nvSpPr>
      <dsp:spPr>
        <a:xfrm>
          <a:off x="875496" y="2844300"/>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3)Examination- Systematically collect and examine material, be thorough and pay attention</a:t>
          </a:r>
          <a:endParaRPr lang="en-US" sz="1400" kern="1200" dirty="0"/>
        </a:p>
      </dsp:txBody>
      <dsp:txXfrm>
        <a:off x="875496" y="2844300"/>
        <a:ext cx="5296451" cy="758005"/>
      </dsp:txXfrm>
    </dsp:sp>
    <dsp:sp modelId="{E1D9C2D2-DB10-44DA-B4EA-3C87CA8C92F5}">
      <dsp:nvSpPr>
        <dsp:cNvPr id="0" name=""/>
        <dsp:cNvSpPr/>
      </dsp:nvSpPr>
      <dsp:spPr>
        <a:xfrm>
          <a:off x="0" y="379180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306A2-04C2-4079-A76C-A8A20B8A029F}">
      <dsp:nvSpPr>
        <dsp:cNvPr id="0" name=""/>
        <dsp:cNvSpPr/>
      </dsp:nvSpPr>
      <dsp:spPr>
        <a:xfrm>
          <a:off x="229296" y="3962359"/>
          <a:ext cx="416903" cy="4169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49F376-E75D-49BB-AAE2-007F57B9FA68}">
      <dsp:nvSpPr>
        <dsp:cNvPr id="0" name=""/>
        <dsp:cNvSpPr/>
      </dsp:nvSpPr>
      <dsp:spPr>
        <a:xfrm>
          <a:off x="875496" y="379180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4)Recording and Collating- Keep records and manage material that is gathered</a:t>
          </a:r>
          <a:endParaRPr lang="en-US" sz="1400" kern="1200" dirty="0"/>
        </a:p>
      </dsp:txBody>
      <dsp:txXfrm>
        <a:off x="875496" y="3791808"/>
        <a:ext cx="5296451" cy="758005"/>
      </dsp:txXfrm>
    </dsp:sp>
    <dsp:sp modelId="{84BD3154-F570-4FE8-B82C-1A8BD89FEBAD}">
      <dsp:nvSpPr>
        <dsp:cNvPr id="0" name=""/>
        <dsp:cNvSpPr/>
      </dsp:nvSpPr>
      <dsp:spPr>
        <a:xfrm>
          <a:off x="0" y="4739315"/>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B26FD-4575-466B-ABB9-CB6F2F436C02}">
      <dsp:nvSpPr>
        <dsp:cNvPr id="0" name=""/>
        <dsp:cNvSpPr/>
      </dsp:nvSpPr>
      <dsp:spPr>
        <a:xfrm>
          <a:off x="229296" y="4909866"/>
          <a:ext cx="416903" cy="4169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3157A6-50FF-4E19-AE1A-22D7EA3E6825}">
      <dsp:nvSpPr>
        <dsp:cNvPr id="0" name=""/>
        <dsp:cNvSpPr/>
      </dsp:nvSpPr>
      <dsp:spPr>
        <a:xfrm>
          <a:off x="875496" y="4739315"/>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5)Evaluation- Assess the material gathered and determine its contribution to resolving the issue</a:t>
          </a:r>
          <a:endParaRPr lang="en-US" sz="1400" kern="1200" dirty="0"/>
        </a:p>
      </dsp:txBody>
      <dsp:txXfrm>
        <a:off x="875496" y="4739315"/>
        <a:ext cx="5296451" cy="75800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CE3750-02CF-4A5C-801E-CC62C69DDAC5}" type="datetimeFigureOut">
              <a:t>2/8/2026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FA8546-27D1-4FB8-AC29-14A6183D0D78}" type="slidenum">
              <a:t>‹#›</a:t>
            </a:fld>
            <a:endParaRPr lang="en-GB"/>
          </a:p>
        </p:txBody>
      </p:sp>
    </p:spTree>
    <p:extLst>
      <p:ext uri="{BB962C8B-B14F-4D97-AF65-F5344CB8AC3E}">
        <p14:creationId xmlns:p14="http://schemas.microsoft.com/office/powerpoint/2010/main" val="1766646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ucl.ac.uk/"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a:t>
            </a:r>
            <a:r>
              <a:rPr lang="en-GB" dirty="0" err="1"/>
              <a:t>about</a:t>
            </a:r>
            <a:r>
              <a:rPr lang="en-GB" dirty="0"/>
              <a:t> the differences between traditional policing and evidence based policing in the terms of approach and decision making</a:t>
            </a:r>
            <a:endParaRPr lang="en-US" dirty="0"/>
          </a:p>
        </p:txBody>
      </p:sp>
      <p:sp>
        <p:nvSpPr>
          <p:cNvPr id="4" name="Slide Number Placeholder 3"/>
          <p:cNvSpPr>
            <a:spLocks noGrp="1"/>
          </p:cNvSpPr>
          <p:nvPr>
            <p:ph type="sldNum" sz="quarter" idx="5"/>
          </p:nvPr>
        </p:nvSpPr>
        <p:spPr/>
        <p:txBody>
          <a:bodyPr/>
          <a:lstStyle/>
          <a:p>
            <a:fld id="{4DFA8546-27D1-4FB8-AC29-14A6183D0D78}" type="slidenum">
              <a:rPr lang="en-US" smtClean="0"/>
              <a:t>4</a:t>
            </a:fld>
            <a:endParaRPr lang="en-US"/>
          </a:p>
        </p:txBody>
      </p:sp>
    </p:spTree>
    <p:extLst>
      <p:ext uri="{BB962C8B-B14F-4D97-AF65-F5344CB8AC3E}">
        <p14:creationId xmlns:p14="http://schemas.microsoft.com/office/powerpoint/2010/main" val="2543987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what do you think are the main benefits of data and research approach </a:t>
            </a:r>
            <a:endParaRPr lang="en-US" dirty="0"/>
          </a:p>
        </p:txBody>
      </p:sp>
      <p:sp>
        <p:nvSpPr>
          <p:cNvPr id="4" name="Slide Number Placeholder 3"/>
          <p:cNvSpPr>
            <a:spLocks noGrp="1"/>
          </p:cNvSpPr>
          <p:nvPr>
            <p:ph type="sldNum" sz="quarter" idx="5"/>
          </p:nvPr>
        </p:nvSpPr>
        <p:spPr/>
        <p:txBody>
          <a:bodyPr/>
          <a:lstStyle/>
          <a:p>
            <a:fld id="{4DFA8546-27D1-4FB8-AC29-14A6183D0D78}" type="slidenum">
              <a:rPr lang="en-US" smtClean="0"/>
              <a:t>5</a:t>
            </a:fld>
            <a:endParaRPr lang="en-US"/>
          </a:p>
        </p:txBody>
      </p:sp>
    </p:spTree>
    <p:extLst>
      <p:ext uri="{BB962C8B-B14F-4D97-AF65-F5344CB8AC3E}">
        <p14:creationId xmlns:p14="http://schemas.microsoft.com/office/powerpoint/2010/main" val="479233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a typeface="+mn-lt"/>
                <a:cs typeface="+mn-lt"/>
              </a:rPr>
              <a:t>Transparency and Accountability between public services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a typeface="+mn-lt"/>
                <a:cs typeface="+mn-lt"/>
              </a:rPr>
              <a:t>What is the impact of traditional policing under this area such as with the police and policing</a:t>
            </a:r>
            <a:endParaRPr lang="en-GB" sz="1200" b="1" dirty="0">
              <a:cs typeface="Calibri" panose="020F0502020204030204"/>
            </a:endParaRPr>
          </a:p>
          <a:p>
            <a:endParaRPr lang="en-US" dirty="0"/>
          </a:p>
        </p:txBody>
      </p:sp>
      <p:sp>
        <p:nvSpPr>
          <p:cNvPr id="4" name="Slide Number Placeholder 3"/>
          <p:cNvSpPr>
            <a:spLocks noGrp="1"/>
          </p:cNvSpPr>
          <p:nvPr>
            <p:ph type="sldNum" sz="quarter" idx="5"/>
          </p:nvPr>
        </p:nvSpPr>
        <p:spPr/>
        <p:txBody>
          <a:bodyPr/>
          <a:lstStyle/>
          <a:p>
            <a:fld id="{4DFA8546-27D1-4FB8-AC29-14A6183D0D78}" type="slidenum">
              <a:rPr lang="en-US" smtClean="0"/>
              <a:t>6</a:t>
            </a:fld>
            <a:endParaRPr lang="en-US"/>
          </a:p>
        </p:txBody>
      </p:sp>
    </p:spTree>
    <p:extLst>
      <p:ext uri="{BB962C8B-B14F-4D97-AF65-F5344CB8AC3E}">
        <p14:creationId xmlns:p14="http://schemas.microsoft.com/office/powerpoint/2010/main" val="3834914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2E2C70"/>
                </a:solidFill>
                <a:effectLst/>
                <a:latin typeface="Gotham"/>
              </a:rPr>
              <a:t>Recording decision making</a:t>
            </a:r>
          </a:p>
          <a:p>
            <a:pPr algn="l"/>
            <a:r>
              <a:rPr lang="en-GB" b="0" i="0">
                <a:solidFill>
                  <a:srgbClr val="000000"/>
                </a:solidFill>
                <a:effectLst/>
                <a:latin typeface="Gotham"/>
              </a:rPr>
              <a:t>Decision makers are accountable for their decisions and must be prepared to provide a rationale for what they did and why. In some circumstances the need to document decisions is prescribed by statute, required by organisational strategies, policies or local practices, or left to the decision maker’s discretion.</a:t>
            </a:r>
          </a:p>
          <a:p>
            <a:pPr algn="l"/>
            <a:r>
              <a:rPr lang="en-GB" b="0" i="0">
                <a:solidFill>
                  <a:srgbClr val="000000"/>
                </a:solidFill>
                <a:effectLst/>
                <a:latin typeface="Gotham"/>
              </a:rPr>
              <a:t>Whatever the circumstances, the police service recognises that it is impossible to record every single decision and that not all decisions need to be recorded. In most instances professional judgement should guide officers on whether or not to record the rationale, as well as the nature and extent of any explanation.</a:t>
            </a:r>
          </a:p>
          <a:p>
            <a:pPr algn="l"/>
            <a:r>
              <a:rPr lang="en-GB" b="0" i="0">
                <a:solidFill>
                  <a:srgbClr val="000000"/>
                </a:solidFill>
                <a:effectLst/>
                <a:latin typeface="Gotham"/>
              </a:rPr>
              <a:t>The record should be proportionate to the seriousness of the situation or incident, particularly if this involves a risk of harm to a person.</a:t>
            </a:r>
          </a:p>
          <a:p>
            <a:pPr algn="l"/>
            <a:r>
              <a:rPr lang="en-GB" b="0" i="0">
                <a:solidFill>
                  <a:srgbClr val="000000"/>
                </a:solidFill>
                <a:effectLst/>
                <a:latin typeface="Gotham"/>
              </a:rPr>
              <a:t>Decision makers may find the mnemonic CIAPOAR provides a useful structure for recording the rationale behind their decisions (for example, brief notes in notebooks against individual letters). Any notes should be proportionate to the situation.</a:t>
            </a:r>
          </a:p>
          <a:p>
            <a:pPr algn="l">
              <a:buFont typeface="Arial" panose="020B0604020202020204" pitchFamily="34" charset="0"/>
              <a:buChar char="•"/>
            </a:pPr>
            <a:r>
              <a:rPr lang="en-GB" b="0" i="0">
                <a:solidFill>
                  <a:srgbClr val="000000"/>
                </a:solidFill>
                <a:effectLst/>
                <a:latin typeface="Gotham"/>
              </a:rPr>
              <a:t>C – the principles and standards of the Code of Ethics considered during decision making.</a:t>
            </a:r>
          </a:p>
          <a:p>
            <a:pPr algn="l">
              <a:buFont typeface="Arial" panose="020B0604020202020204" pitchFamily="34" charset="0"/>
              <a:buChar char="•"/>
            </a:pPr>
            <a:r>
              <a:rPr lang="en-GB" b="0" i="0">
                <a:solidFill>
                  <a:srgbClr val="000000"/>
                </a:solidFill>
                <a:effectLst/>
                <a:latin typeface="Gotham"/>
              </a:rPr>
              <a:t>I – information and intelligence known about the situation.</a:t>
            </a:r>
          </a:p>
          <a:p>
            <a:pPr algn="l">
              <a:buFont typeface="Arial" panose="020B0604020202020204" pitchFamily="34" charset="0"/>
              <a:buChar char="•"/>
            </a:pPr>
            <a:r>
              <a:rPr lang="en-GB" b="0" i="0">
                <a:solidFill>
                  <a:srgbClr val="000000"/>
                </a:solidFill>
                <a:effectLst/>
                <a:latin typeface="Gotham"/>
              </a:rPr>
              <a:t>A – how it was assessed and what the working strategy was.</a:t>
            </a:r>
          </a:p>
          <a:p>
            <a:pPr algn="l">
              <a:buFont typeface="Arial" panose="020B0604020202020204" pitchFamily="34" charset="0"/>
              <a:buChar char="•"/>
            </a:pPr>
            <a:r>
              <a:rPr lang="en-GB" b="0" i="0">
                <a:solidFill>
                  <a:srgbClr val="000000"/>
                </a:solidFill>
                <a:effectLst/>
                <a:latin typeface="Gotham"/>
              </a:rPr>
              <a:t>P – any powers, policies, legislation that applied.</a:t>
            </a:r>
          </a:p>
          <a:p>
            <a:pPr algn="l">
              <a:buFont typeface="Arial" panose="020B0604020202020204" pitchFamily="34" charset="0"/>
              <a:buChar char="•"/>
            </a:pPr>
            <a:r>
              <a:rPr lang="en-GB" b="0" i="0">
                <a:solidFill>
                  <a:srgbClr val="000000"/>
                </a:solidFill>
                <a:effectLst/>
                <a:latin typeface="Gotham"/>
              </a:rPr>
              <a:t>O – the main options considered.</a:t>
            </a:r>
          </a:p>
          <a:p>
            <a:pPr algn="l">
              <a:buFont typeface="Arial" panose="020B0604020202020204" pitchFamily="34" charset="0"/>
              <a:buChar char="•"/>
            </a:pPr>
            <a:r>
              <a:rPr lang="en-GB" b="0" i="0">
                <a:solidFill>
                  <a:srgbClr val="000000"/>
                </a:solidFill>
                <a:effectLst/>
                <a:latin typeface="Gotham"/>
              </a:rPr>
              <a:t>A – the decision made or action taken.</a:t>
            </a:r>
          </a:p>
          <a:p>
            <a:pPr algn="l">
              <a:buFont typeface="Arial" panose="020B0604020202020204" pitchFamily="34" charset="0"/>
              <a:buChar char="•"/>
            </a:pPr>
            <a:r>
              <a:rPr lang="en-GB" b="0" i="0">
                <a:solidFill>
                  <a:srgbClr val="000000"/>
                </a:solidFill>
                <a:effectLst/>
                <a:latin typeface="Gotham"/>
              </a:rPr>
              <a:t>R – the resulting outcome.</a:t>
            </a:r>
          </a:p>
          <a:p>
            <a:pPr algn="l"/>
            <a:r>
              <a:rPr lang="en-GB" b="0" i="0">
                <a:solidFill>
                  <a:srgbClr val="000000"/>
                </a:solidFill>
                <a:effectLst/>
                <a:latin typeface="Gotham"/>
              </a:rPr>
              <a:t>CIAPOAR may also be useful when describing or reviewing a decision.</a:t>
            </a:r>
          </a:p>
          <a:p>
            <a:endParaRPr lang="en-GB"/>
          </a:p>
        </p:txBody>
      </p:sp>
      <p:sp>
        <p:nvSpPr>
          <p:cNvPr id="4" name="Slide Number Placeholder 3"/>
          <p:cNvSpPr>
            <a:spLocks noGrp="1"/>
          </p:cNvSpPr>
          <p:nvPr>
            <p:ph type="sldNum" sz="quarter" idx="5"/>
          </p:nvPr>
        </p:nvSpPr>
        <p:spPr/>
        <p:txBody>
          <a:bodyPr/>
          <a:lstStyle/>
          <a:p>
            <a:fld id="{D6C17667-63B7-454F-8589-57A03E2CB4D8}" type="slidenum">
              <a:rPr lang="en-GB" smtClean="0"/>
              <a:t>13</a:t>
            </a:fld>
            <a:endParaRPr lang="en-GB"/>
          </a:p>
        </p:txBody>
      </p:sp>
    </p:spTree>
    <p:extLst>
      <p:ext uri="{BB962C8B-B14F-4D97-AF65-F5344CB8AC3E}">
        <p14:creationId xmlns:p14="http://schemas.microsoft.com/office/powerpoint/2010/main" val="1515471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NDM Scenario 2 – ARREST</a:t>
            </a:r>
            <a:br>
              <a:rPr lang="en-US" sz="1200" b="0" kern="1200" dirty="0">
                <a:solidFill>
                  <a:schemeClr val="tx1"/>
                </a:solidFill>
                <a:latin typeface="+mn-lt"/>
                <a:ea typeface="+mn-ea"/>
                <a:cs typeface="+mn-cs"/>
              </a:rPr>
            </a:br>
            <a:br>
              <a:rPr lang="en-US" sz="1200" b="0" kern="1200" dirty="0">
                <a:solidFill>
                  <a:schemeClr val="tx1"/>
                </a:solidFill>
                <a:latin typeface="+mn-lt"/>
                <a:ea typeface="+mn-ea"/>
                <a:cs typeface="+mn-cs"/>
              </a:rPr>
            </a:br>
            <a:r>
              <a:rPr lang="en-US" sz="1200" b="0" kern="1200" dirty="0">
                <a:solidFill>
                  <a:schemeClr val="tx1"/>
                </a:solidFill>
                <a:latin typeface="+mn-lt"/>
                <a:ea typeface="+mn-ea"/>
                <a:cs typeface="+mn-cs"/>
              </a:rPr>
              <a:t>The time is 0700h on a Tuesday morning. You are at briefing and the Sergeant is briefing an arrest plan for this morning. Address is 17, Dene Grove, Sandford. The suspect is a male person called Gary Evans, 23 years old, and wanted for a violent assault, the previous day. </a:t>
            </a:r>
            <a:br>
              <a:rPr lang="en-US" sz="1200" b="0" kern="1200" dirty="0">
                <a:solidFill>
                  <a:schemeClr val="tx1"/>
                </a:solidFill>
                <a:latin typeface="+mn-lt"/>
                <a:ea typeface="+mn-ea"/>
                <a:cs typeface="+mn-cs"/>
              </a:rPr>
            </a:br>
            <a:br>
              <a:rPr lang="en-US" sz="1200" b="0" kern="1200" dirty="0">
                <a:solidFill>
                  <a:schemeClr val="tx1"/>
                </a:solidFill>
                <a:latin typeface="+mn-lt"/>
                <a:ea typeface="+mn-ea"/>
                <a:cs typeface="+mn-cs"/>
              </a:rPr>
            </a:br>
            <a:r>
              <a:rPr lang="en-US" sz="1200" b="0" kern="1200" dirty="0">
                <a:solidFill>
                  <a:schemeClr val="tx1"/>
                </a:solidFill>
                <a:latin typeface="+mn-lt"/>
                <a:ea typeface="+mn-ea"/>
                <a:cs typeface="+mn-cs"/>
              </a:rPr>
              <a:t>Use NDM to gather information and intelligence.</a:t>
            </a:r>
            <a:br>
              <a:rPr lang="en-US" sz="1200" b="0" kern="1200" dirty="0">
                <a:solidFill>
                  <a:schemeClr val="tx1"/>
                </a:solidFill>
                <a:latin typeface="+mn-lt"/>
                <a:ea typeface="+mn-ea"/>
                <a:cs typeface="+mn-cs"/>
              </a:rPr>
            </a:br>
            <a:br>
              <a:rPr lang="en-US" sz="1200" b="0" kern="1200" dirty="0">
                <a:solidFill>
                  <a:schemeClr val="tx1"/>
                </a:solidFill>
                <a:latin typeface="+mn-lt"/>
                <a:ea typeface="+mn-ea"/>
                <a:cs typeface="+mn-cs"/>
              </a:rPr>
            </a:br>
            <a:r>
              <a:rPr lang="en-US" sz="1200" b="0" dirty="0">
                <a:solidFill>
                  <a:schemeClr val="tx1"/>
                </a:solidFill>
                <a:latin typeface="+mn-lt"/>
              </a:rPr>
              <a:t>What else do you want Know?</a:t>
            </a:r>
            <a:br>
              <a:rPr lang="en-US" sz="1100" b="0" dirty="0">
                <a:solidFill>
                  <a:schemeClr val="bg1"/>
                </a:solidFill>
                <a:latin typeface="+mn-lt"/>
              </a:rPr>
            </a:br>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15</a:t>
            </a:fld>
            <a:endParaRPr lang="en-GB"/>
          </a:p>
        </p:txBody>
      </p:sp>
    </p:spTree>
    <p:extLst>
      <p:ext uri="{BB962C8B-B14F-4D97-AF65-F5344CB8AC3E}">
        <p14:creationId xmlns:p14="http://schemas.microsoft.com/office/powerpoint/2010/main" val="303206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solidFill>
                  <a:schemeClr val="tx1"/>
                </a:solidFill>
                <a:effectLst/>
                <a:ea typeface="Calibri" panose="020F0502020204030204" pitchFamily="34" charset="0"/>
              </a:rPr>
              <a:t>The brief plan is to attend the address</a:t>
            </a:r>
            <a:r>
              <a:rPr lang="en-GB" sz="1200" b="0" dirty="0">
                <a:solidFill>
                  <a:schemeClr val="tx1"/>
                </a:solidFill>
                <a:ea typeface="Calibri" panose="020F0502020204030204" pitchFamily="34" charset="0"/>
              </a:rPr>
              <a:t>. T</a:t>
            </a:r>
            <a:r>
              <a:rPr lang="en-GB" sz="1200" b="0" dirty="0">
                <a:solidFill>
                  <a:schemeClr val="tx1"/>
                </a:solidFill>
                <a:effectLst/>
                <a:ea typeface="Calibri" panose="020F0502020204030204" pitchFamily="34" charset="0"/>
              </a:rPr>
              <a:t>he Sergeant and </a:t>
            </a:r>
            <a:r>
              <a:rPr lang="en-GB" sz="1200" b="0" dirty="0">
                <a:solidFill>
                  <a:schemeClr val="tx1"/>
                </a:solidFill>
                <a:ea typeface="Calibri" panose="020F0502020204030204" pitchFamily="34" charset="0"/>
              </a:rPr>
              <a:t>a colleague</a:t>
            </a:r>
            <a:r>
              <a:rPr lang="en-GB" sz="1200" b="0" dirty="0">
                <a:solidFill>
                  <a:schemeClr val="tx1"/>
                </a:solidFill>
                <a:effectLst/>
                <a:ea typeface="Calibri" panose="020F0502020204030204" pitchFamily="34" charset="0"/>
              </a:rPr>
              <a:t> will knock the front door and </a:t>
            </a:r>
            <a:r>
              <a:rPr lang="en-GB" sz="1200" b="0" dirty="0">
                <a:solidFill>
                  <a:schemeClr val="tx1"/>
                </a:solidFill>
                <a:ea typeface="Calibri" panose="020F0502020204030204" pitchFamily="34" charset="0"/>
              </a:rPr>
              <a:t>another 2 colleagues </a:t>
            </a:r>
            <a:r>
              <a:rPr lang="en-GB" sz="1200" b="0" dirty="0">
                <a:solidFill>
                  <a:schemeClr val="tx1"/>
                </a:solidFill>
                <a:effectLst/>
                <a:ea typeface="Calibri" panose="020F0502020204030204" pitchFamily="34" charset="0"/>
              </a:rPr>
              <a:t>will cut off at the rear of the premises.</a:t>
            </a:r>
            <a:br>
              <a:rPr lang="en-GB" sz="1200" b="0" dirty="0">
                <a:solidFill>
                  <a:schemeClr val="tx1"/>
                </a:solidFill>
                <a:effectLst/>
                <a:ea typeface="Calibri" panose="020F0502020204030204" pitchFamily="34" charset="0"/>
              </a:rPr>
            </a:br>
            <a:br>
              <a:rPr lang="en-GB" sz="1200" b="0" dirty="0">
                <a:solidFill>
                  <a:schemeClr val="tx1"/>
                </a:solidFill>
                <a:effectLst/>
                <a:ea typeface="Calibri" panose="020F0502020204030204" pitchFamily="34" charset="0"/>
              </a:rPr>
            </a:br>
            <a:r>
              <a:rPr lang="en-GB" sz="1200" dirty="0">
                <a:solidFill>
                  <a:schemeClr val="tx1"/>
                </a:solidFill>
                <a:effectLst/>
                <a:ea typeface="Calibri" panose="020F0502020204030204" pitchFamily="34" charset="0"/>
              </a:rPr>
              <a:t>TASK:</a:t>
            </a:r>
            <a:br>
              <a:rPr lang="en-GB" sz="1200" b="0" dirty="0">
                <a:solidFill>
                  <a:schemeClr val="tx1"/>
                </a:solidFill>
                <a:effectLst/>
                <a:ea typeface="Calibri" panose="020F0502020204030204" pitchFamily="34" charset="0"/>
              </a:rPr>
            </a:br>
            <a:r>
              <a:rPr lang="en-US" sz="1200" b="0" dirty="0">
                <a:solidFill>
                  <a:schemeClr val="tx1"/>
                </a:solidFill>
                <a:effectLst/>
              </a:rPr>
              <a:t>What </a:t>
            </a:r>
            <a:r>
              <a:rPr lang="en-US" sz="1200" b="0" dirty="0">
                <a:solidFill>
                  <a:schemeClr val="tx1"/>
                </a:solidFill>
              </a:rPr>
              <a:t>else do you want to know?</a:t>
            </a:r>
            <a:br>
              <a:rPr lang="en-GB" sz="1200" dirty="0">
                <a:solidFill>
                  <a:schemeClr val="bg1"/>
                </a:solidFill>
                <a:effectLst/>
                <a:ea typeface="Calibri" panose="020F0502020204030204" pitchFamily="34" charset="0"/>
              </a:rPr>
            </a:br>
            <a:r>
              <a:rPr lang="en-US" sz="1200" b="0" dirty="0">
                <a:solidFill>
                  <a:schemeClr val="tx1"/>
                </a:solidFill>
              </a:rPr>
              <a:t>Assess the threat and risk.</a:t>
            </a:r>
            <a:br>
              <a:rPr lang="en-US" sz="1200" b="0" dirty="0">
                <a:solidFill>
                  <a:schemeClr val="tx1"/>
                </a:solidFill>
              </a:rPr>
            </a:br>
            <a:r>
              <a:rPr lang="en-US" sz="1200" b="0" dirty="0">
                <a:solidFill>
                  <a:schemeClr val="tx1"/>
                </a:solidFill>
              </a:rPr>
              <a:t>Develop a working strategy.</a:t>
            </a:r>
            <a:br>
              <a:rPr lang="en-US" sz="1200" dirty="0">
                <a:solidFill>
                  <a:schemeClr val="bg1"/>
                </a:solidFill>
              </a:rPr>
            </a:br>
            <a:endParaRPr lang="en-US" dirty="0"/>
          </a:p>
        </p:txBody>
      </p:sp>
      <p:sp>
        <p:nvSpPr>
          <p:cNvPr id="4" name="Slide Number Placeholder 3"/>
          <p:cNvSpPr>
            <a:spLocks noGrp="1"/>
          </p:cNvSpPr>
          <p:nvPr>
            <p:ph type="sldNum" sz="quarter" idx="5"/>
          </p:nvPr>
        </p:nvSpPr>
        <p:spPr/>
        <p:txBody>
          <a:bodyPr/>
          <a:lstStyle/>
          <a:p>
            <a:fld id="{4DFA8546-27D1-4FB8-AC29-14A6183D0D78}" type="slidenum">
              <a:rPr lang="en-US" smtClean="0"/>
              <a:t>16</a:t>
            </a:fld>
            <a:endParaRPr lang="en-US"/>
          </a:p>
        </p:txBody>
      </p:sp>
    </p:spTree>
    <p:extLst>
      <p:ext uri="{BB962C8B-B14F-4D97-AF65-F5344CB8AC3E}">
        <p14:creationId xmlns:p14="http://schemas.microsoft.com/office/powerpoint/2010/main" val="430939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solidFill>
                  <a:schemeClr val="tx1"/>
                </a:solidFill>
                <a:latin typeface="+mn-lt"/>
                <a:ea typeface="Calibri" panose="020F0502020204030204" pitchFamily="34" charset="0"/>
                <a:cs typeface="Times New Roman" panose="02020603050405020304" pitchFamily="18" charset="0"/>
              </a:rPr>
              <a:t>Noise and movement suggest there is another  person upstairs in the house. The Sergeant tells you to contain the bottom of the stairs and she goes through the house to the rear garden.</a:t>
            </a:r>
            <a:br>
              <a:rPr lang="en-US" sz="1200" b="0" dirty="0">
                <a:solidFill>
                  <a:schemeClr val="tx1"/>
                </a:solidFill>
                <a:latin typeface="+mn-lt"/>
              </a:rPr>
            </a:br>
            <a:br>
              <a:rPr lang="en-US" sz="1200" b="0" dirty="0">
                <a:solidFill>
                  <a:schemeClr val="tx1"/>
                </a:solidFill>
                <a:latin typeface="+mn-lt"/>
              </a:rPr>
            </a:br>
            <a:r>
              <a:rPr lang="en-US" sz="1200" b="0" dirty="0">
                <a:solidFill>
                  <a:schemeClr val="tx1"/>
                </a:solidFill>
                <a:latin typeface="+mn-lt"/>
              </a:rPr>
              <a:t>What else do you want to know?</a:t>
            </a:r>
            <a:br>
              <a:rPr lang="en-US" sz="1200" b="0" dirty="0">
                <a:solidFill>
                  <a:schemeClr val="tx1"/>
                </a:solidFill>
                <a:latin typeface="+mn-lt"/>
              </a:rPr>
            </a:br>
            <a:r>
              <a:rPr lang="en-US" sz="1200" b="0" dirty="0">
                <a:solidFill>
                  <a:schemeClr val="tx1"/>
                </a:solidFill>
                <a:latin typeface="+mn-lt"/>
              </a:rPr>
              <a:t>Does this affect your threat &amp; risk assessment?</a:t>
            </a:r>
            <a:br>
              <a:rPr lang="en-US" sz="1200" b="0" dirty="0">
                <a:solidFill>
                  <a:schemeClr val="tx1"/>
                </a:solidFill>
                <a:latin typeface="+mn-lt"/>
              </a:rPr>
            </a:br>
            <a:r>
              <a:rPr lang="en-US" sz="1200" b="0" dirty="0">
                <a:solidFill>
                  <a:schemeClr val="tx1"/>
                </a:solidFill>
                <a:latin typeface="+mn-lt"/>
              </a:rPr>
              <a:t>What is your working strategy?</a:t>
            </a:r>
            <a:br>
              <a:rPr lang="en-US" sz="1200" b="0" dirty="0">
                <a:solidFill>
                  <a:schemeClr val="tx1"/>
                </a:solidFill>
                <a:latin typeface="+mn-lt"/>
              </a:rPr>
            </a:br>
            <a:r>
              <a:rPr lang="en-US" sz="1200" b="0" dirty="0">
                <a:solidFill>
                  <a:schemeClr val="tx1"/>
                </a:solidFill>
                <a:latin typeface="+mn-lt"/>
              </a:rPr>
              <a:t>What are your options and contingencies – what are you going to do?</a:t>
            </a:r>
            <a:br>
              <a:rPr lang="en-US" sz="1200" dirty="0">
                <a:solidFill>
                  <a:schemeClr val="bg1"/>
                </a:solidFill>
              </a:rPr>
            </a:br>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17</a:t>
            </a:fld>
            <a:endParaRPr lang="en-GB"/>
          </a:p>
        </p:txBody>
      </p:sp>
    </p:spTree>
    <p:extLst>
      <p:ext uri="{BB962C8B-B14F-4D97-AF65-F5344CB8AC3E}">
        <p14:creationId xmlns:p14="http://schemas.microsoft.com/office/powerpoint/2010/main" val="2672346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solidFill>
                  <a:schemeClr val="tx1"/>
                </a:solidFill>
                <a:effectLst/>
                <a:latin typeface="+mn-lt"/>
                <a:ea typeface="Calibri" panose="020F0502020204030204" pitchFamily="34" charset="0"/>
                <a:cs typeface="Times New Roman" panose="02020603050405020304" pitchFamily="18" charset="0"/>
              </a:rPr>
              <a:t>A male person comes down the stairs with his hands </a:t>
            </a:r>
            <a:r>
              <a:rPr lang="en-GB" sz="1200" b="0" dirty="0">
                <a:solidFill>
                  <a:schemeClr val="tx1"/>
                </a:solidFill>
                <a:latin typeface="+mn-lt"/>
                <a:ea typeface="Calibri" panose="020F0502020204030204" pitchFamily="34" charset="0"/>
                <a:cs typeface="Times New Roman" panose="02020603050405020304" pitchFamily="18" charset="0"/>
              </a:rPr>
              <a:t>in his pockets </a:t>
            </a:r>
            <a:r>
              <a:rPr lang="en-GB" sz="1200" b="0" dirty="0">
                <a:solidFill>
                  <a:schemeClr val="tx1"/>
                </a:solidFill>
                <a:effectLst/>
                <a:latin typeface="+mn-lt"/>
                <a:ea typeface="Calibri" panose="020F0502020204030204" pitchFamily="34" charset="0"/>
                <a:cs typeface="Times New Roman" panose="02020603050405020304" pitchFamily="18" charset="0"/>
              </a:rPr>
              <a:t>and he looks like the suspect. He is apologising and asking to be arrested.</a:t>
            </a:r>
            <a:br>
              <a:rPr lang="en-GB" sz="1200" b="0" dirty="0">
                <a:solidFill>
                  <a:schemeClr val="tx1"/>
                </a:solidFill>
                <a:effectLst/>
                <a:latin typeface="+mn-lt"/>
                <a:ea typeface="Calibri" panose="020F0502020204030204" pitchFamily="34" charset="0"/>
                <a:cs typeface="Times New Roman" panose="02020603050405020304" pitchFamily="18" charset="0"/>
              </a:rPr>
            </a:br>
            <a:r>
              <a:rPr lang="en-GB" sz="1200" b="0" dirty="0">
                <a:solidFill>
                  <a:schemeClr val="tx1"/>
                </a:solidFill>
                <a:effectLst/>
                <a:latin typeface="+mn-lt"/>
                <a:ea typeface="Calibri" panose="020F0502020204030204" pitchFamily="34" charset="0"/>
                <a:cs typeface="Times New Roman" panose="02020603050405020304" pitchFamily="18" charset="0"/>
              </a:rPr>
              <a:t> </a:t>
            </a:r>
            <a:br>
              <a:rPr lang="en-GB" sz="1200" b="0" dirty="0">
                <a:solidFill>
                  <a:schemeClr val="tx1"/>
                </a:solidFill>
                <a:effectLst/>
                <a:latin typeface="+mn-lt"/>
                <a:ea typeface="Calibri" panose="020F0502020204030204" pitchFamily="34" charset="0"/>
                <a:cs typeface="Times New Roman" panose="02020603050405020304" pitchFamily="18" charset="0"/>
              </a:rPr>
            </a:br>
            <a:r>
              <a:rPr lang="en-US" sz="1200" b="0" dirty="0">
                <a:solidFill>
                  <a:schemeClr val="tx1"/>
                </a:solidFill>
                <a:effectLst/>
                <a:latin typeface="+mn-lt"/>
              </a:rPr>
              <a:t>What </a:t>
            </a:r>
            <a:r>
              <a:rPr lang="en-US" sz="1200" b="0" dirty="0">
                <a:solidFill>
                  <a:schemeClr val="tx1"/>
                </a:solidFill>
                <a:latin typeface="+mn-lt"/>
              </a:rPr>
              <a:t>else do you want to know?</a:t>
            </a:r>
            <a:br>
              <a:rPr lang="en-US" sz="1200" b="0" dirty="0">
                <a:solidFill>
                  <a:schemeClr val="tx1"/>
                </a:solidFill>
                <a:effectLst/>
                <a:latin typeface="+mn-lt"/>
              </a:rPr>
            </a:br>
            <a:r>
              <a:rPr lang="en-US" sz="1200" b="0" dirty="0">
                <a:solidFill>
                  <a:schemeClr val="tx1"/>
                </a:solidFill>
                <a:latin typeface="+mn-lt"/>
              </a:rPr>
              <a:t>Does this affect your threat &amp; risk assessment?</a:t>
            </a:r>
            <a:br>
              <a:rPr lang="en-US" sz="1200" b="0" dirty="0">
                <a:solidFill>
                  <a:schemeClr val="tx1"/>
                </a:solidFill>
                <a:effectLst/>
                <a:latin typeface="+mn-lt"/>
              </a:rPr>
            </a:br>
            <a:r>
              <a:rPr lang="en-US" sz="1200" b="0" dirty="0">
                <a:solidFill>
                  <a:schemeClr val="tx1"/>
                </a:solidFill>
                <a:latin typeface="+mn-lt"/>
              </a:rPr>
              <a:t>What is your working strategy?</a:t>
            </a:r>
            <a:br>
              <a:rPr lang="en-US" sz="1200" b="0" dirty="0">
                <a:solidFill>
                  <a:schemeClr val="tx1"/>
                </a:solidFill>
                <a:latin typeface="+mn-lt"/>
              </a:rPr>
            </a:br>
            <a:r>
              <a:rPr lang="en-US" sz="1200" b="0" dirty="0">
                <a:solidFill>
                  <a:schemeClr val="tx1"/>
                </a:solidFill>
                <a:latin typeface="+mn-lt"/>
              </a:rPr>
              <a:t>Are you going to take action? What are you going to do?</a:t>
            </a:r>
            <a:br>
              <a:rPr lang="en-US" sz="1200" b="0" dirty="0">
                <a:solidFill>
                  <a:schemeClr val="tx1"/>
                </a:solidFill>
                <a:latin typeface="+mn-lt"/>
              </a:rPr>
            </a:br>
            <a:br>
              <a:rPr lang="en-US" sz="1200" b="0" dirty="0">
                <a:solidFill>
                  <a:schemeClr val="tx1"/>
                </a:solidFill>
                <a:latin typeface="+mn-lt"/>
              </a:rPr>
            </a:br>
            <a:r>
              <a:rPr lang="en-US" sz="1200" b="0" dirty="0">
                <a:solidFill>
                  <a:schemeClr val="tx1"/>
                </a:solidFill>
                <a:latin typeface="+mn-lt"/>
              </a:rPr>
              <a:t>Review.</a:t>
            </a:r>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18</a:t>
            </a:fld>
            <a:endParaRPr lang="en-GB"/>
          </a:p>
        </p:txBody>
      </p:sp>
    </p:spTree>
    <p:extLst>
      <p:ext uri="{BB962C8B-B14F-4D97-AF65-F5344CB8AC3E}">
        <p14:creationId xmlns:p14="http://schemas.microsoft.com/office/powerpoint/2010/main" val="2389428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NDM </a:t>
            </a:r>
            <a:r>
              <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Scenario 3 NEIGHBOURHOOD ISSUE</a:t>
            </a:r>
            <a:br>
              <a:rPr lang="en-GB" sz="12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2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2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2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You are part of a Neighbourhood Policing Team (NPT) attending a Partnership Meeting to discuss an increase in Anti-social behaviour and Crime in the </a:t>
            </a:r>
            <a:r>
              <a:rPr lang="en-GB" sz="1200" b="0" dirty="0">
                <a:solidFill>
                  <a:schemeClr val="bg1"/>
                </a:solidFill>
                <a:latin typeface="Calibri" panose="020F0502020204030204" pitchFamily="34" charset="0"/>
                <a:ea typeface="Calibri" panose="020F0502020204030204" pitchFamily="34" charset="0"/>
                <a:cs typeface="Times New Roman" panose="02020603050405020304" pitchFamily="18" charset="0"/>
              </a:rPr>
              <a:t>local area</a:t>
            </a:r>
            <a:r>
              <a:rPr lang="en-GB" sz="12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2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200" b="0" dirty="0">
                <a:solidFill>
                  <a:schemeClr val="bg1"/>
                </a:solidFill>
                <a:latin typeface="Calibri" panose="020F0502020204030204" pitchFamily="34" charset="0"/>
                <a:ea typeface="Calibri" panose="020F0502020204030204" pitchFamily="34" charset="0"/>
                <a:cs typeface="Times New Roman" panose="02020603050405020304" pitchFamily="18" charset="0"/>
              </a:rPr>
            </a:br>
            <a:r>
              <a:rPr lang="en-GB" sz="12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Partner agencies at the meeting include Local Councillors, the Deputy Head from the local high school and a number of representative from the local resident’s association.</a:t>
            </a:r>
            <a:br>
              <a:rPr lang="en-GB" sz="12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2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2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2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Use NDM to critically analyse the situation and decide what to do.</a:t>
            </a:r>
            <a:br>
              <a:rPr lang="en-GB" sz="12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2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2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2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4" name="Slide Number Placeholder 3"/>
          <p:cNvSpPr>
            <a:spLocks noGrp="1"/>
          </p:cNvSpPr>
          <p:nvPr>
            <p:ph type="sldNum" sz="quarter" idx="5"/>
          </p:nvPr>
        </p:nvSpPr>
        <p:spPr/>
        <p:txBody>
          <a:bodyPr/>
          <a:lstStyle/>
          <a:p>
            <a:fld id="{4DFA8546-27D1-4FB8-AC29-14A6183D0D78}" type="slidenum">
              <a:rPr lang="en-US" smtClean="0"/>
              <a:t>19</a:t>
            </a:fld>
            <a:endParaRPr lang="en-US"/>
          </a:p>
        </p:txBody>
      </p:sp>
    </p:spTree>
    <p:extLst>
      <p:ext uri="{BB962C8B-B14F-4D97-AF65-F5344CB8AC3E}">
        <p14:creationId xmlns:p14="http://schemas.microsoft.com/office/powerpoint/2010/main" val="3903953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US" sz="1200" b="0" i="0" u="none" strike="noStrike" kern="1200" cap="none" spc="0" normalizeH="0" baseline="0" noProof="0" dirty="0">
                <a:ln>
                  <a:noFill/>
                </a:ln>
                <a:solidFill>
                  <a:srgbClr val="FFFFFF"/>
                </a:solidFill>
                <a:effectLst/>
                <a:uLnTx/>
                <a:uFillTx/>
                <a:latin typeface="+mn-lt"/>
                <a:ea typeface="+mn-ea"/>
                <a:cs typeface="+mn-cs"/>
              </a:rPr>
              <a:t>The meeting has started, and the police are being blamed for </a:t>
            </a:r>
            <a:r>
              <a:rPr lang="en-US" sz="1200" b="0" kern="1200" dirty="0">
                <a:solidFill>
                  <a:srgbClr val="FFFFFF"/>
                </a:solidFill>
                <a:latin typeface="+mn-lt"/>
                <a:ea typeface="+mn-ea"/>
                <a:cs typeface="+mn-cs"/>
              </a:rPr>
              <a:t>a</a:t>
            </a:r>
            <a:r>
              <a:rPr kumimoji="0" lang="en-US" sz="1200" b="0" i="0" u="none" strike="noStrike" kern="1200" cap="none" spc="0" normalizeH="0" baseline="0" noProof="0" dirty="0">
                <a:ln>
                  <a:noFill/>
                </a:ln>
                <a:solidFill>
                  <a:srgbClr val="FFFFFF"/>
                </a:solidFill>
                <a:effectLst/>
                <a:uLnTx/>
                <a:uFillTx/>
                <a:latin typeface="+mn-lt"/>
                <a:ea typeface="+mn-ea"/>
                <a:cs typeface="+mn-cs"/>
              </a:rPr>
              <a:t> lack of patrols in the area which the partners claim are causing the issues. </a:t>
            </a:r>
            <a:br>
              <a:rPr kumimoji="0" lang="en-US" sz="1200" b="0" i="0" u="none" strike="noStrike" kern="1200" cap="none" spc="0" normalizeH="0" baseline="0" noProof="0" dirty="0">
                <a:ln>
                  <a:noFill/>
                </a:ln>
                <a:solidFill>
                  <a:srgbClr val="FFFFFF"/>
                </a:solidFill>
                <a:effectLst/>
                <a:uLnTx/>
                <a:uFillTx/>
                <a:latin typeface="+mn-lt"/>
                <a:ea typeface="+mn-ea"/>
                <a:cs typeface="+mn-cs"/>
              </a:rPr>
            </a:br>
            <a:br>
              <a:rPr kumimoji="0" lang="en-US" sz="1200" b="0" i="0" u="none" strike="noStrike" kern="1200" cap="none" spc="0" normalizeH="0" baseline="0" noProof="0" dirty="0">
                <a:ln>
                  <a:noFill/>
                </a:ln>
                <a:solidFill>
                  <a:srgbClr val="FFFFFF"/>
                </a:solidFill>
                <a:effectLst/>
                <a:uLnTx/>
                <a:uFillTx/>
                <a:latin typeface="+mn-lt"/>
                <a:ea typeface="+mn-ea"/>
                <a:cs typeface="+mn-cs"/>
              </a:rPr>
            </a:br>
            <a:r>
              <a:rPr kumimoji="0" lang="en-US" sz="1200" b="0" i="0" u="none" strike="noStrike" kern="1200" cap="none" spc="0" normalizeH="0" baseline="0" noProof="0" dirty="0">
                <a:ln>
                  <a:noFill/>
                </a:ln>
                <a:solidFill>
                  <a:srgbClr val="FFFFFF"/>
                </a:solidFill>
                <a:uLnTx/>
                <a:uFillTx/>
                <a:latin typeface="+mn-lt"/>
                <a:ea typeface="+mn-ea"/>
                <a:cs typeface="+mn-cs"/>
              </a:rPr>
              <a:t>You </a:t>
            </a:r>
            <a:r>
              <a:rPr lang="en-US" sz="1200" b="0" kern="1200" dirty="0">
                <a:solidFill>
                  <a:srgbClr val="FFFFFF"/>
                </a:solidFill>
                <a:effectLst/>
                <a:latin typeface="+mn-lt"/>
                <a:ea typeface="+mn-ea"/>
                <a:cs typeface="+mn-cs"/>
              </a:rPr>
              <a:t>provide evidence to suggest that there are regular patrols and also point to a number of other key factors that may be contributing to the issue. Poor street lighting and a refusal by Council to install CCTV cameras in this area, despite adjacent areas having CCTV put in. In addition, the school used to open its hall 2 nights a week for a youth club, supported by local residents, but has recently stopped doing this. </a:t>
            </a:r>
            <a:br>
              <a:rPr lang="en-US" sz="1200" b="0" kern="1200" dirty="0">
                <a:solidFill>
                  <a:srgbClr val="FFFFFF"/>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20</a:t>
            </a:fld>
            <a:endParaRPr lang="en-GB"/>
          </a:p>
        </p:txBody>
      </p:sp>
    </p:spTree>
    <p:extLst>
      <p:ext uri="{BB962C8B-B14F-4D97-AF65-F5344CB8AC3E}">
        <p14:creationId xmlns:p14="http://schemas.microsoft.com/office/powerpoint/2010/main" val="36680862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solidFill>
                  <a:schemeClr val="bg1"/>
                </a:solidFill>
                <a:effectLst/>
                <a:latin typeface="+mn-lt"/>
                <a:ea typeface="Calibri" panose="020F0502020204030204" pitchFamily="34" charset="0"/>
                <a:cs typeface="Times New Roman" panose="02020603050405020304" pitchFamily="18" charset="0"/>
              </a:rPr>
              <a:t>The meeting has been going on for </a:t>
            </a:r>
            <a:r>
              <a:rPr lang="en-GB" sz="1200" b="0" dirty="0">
                <a:solidFill>
                  <a:schemeClr val="bg1"/>
                </a:solidFill>
                <a:latin typeface="+mn-lt"/>
                <a:ea typeface="Calibri" panose="020F0502020204030204" pitchFamily="34" charset="0"/>
                <a:cs typeface="Times New Roman" panose="02020603050405020304" pitchFamily="18" charset="0"/>
              </a:rPr>
              <a:t>over </a:t>
            </a:r>
            <a:r>
              <a:rPr lang="en-GB" sz="1200" b="0" dirty="0">
                <a:solidFill>
                  <a:schemeClr val="bg1"/>
                </a:solidFill>
                <a:effectLst/>
                <a:latin typeface="+mn-lt"/>
                <a:ea typeface="Calibri" panose="020F0502020204030204" pitchFamily="34" charset="0"/>
                <a:cs typeface="Times New Roman" panose="02020603050405020304" pitchFamily="18" charset="0"/>
              </a:rPr>
              <a:t>an hour now with the partners arguing about the situation and pointing the finger at each other for not doing enough.</a:t>
            </a:r>
            <a:br>
              <a:rPr lang="en-GB" sz="1200" b="0" dirty="0">
                <a:solidFill>
                  <a:schemeClr val="bg1"/>
                </a:solidFill>
                <a:effectLst/>
                <a:latin typeface="+mn-lt"/>
                <a:ea typeface="Calibri" panose="020F0502020204030204" pitchFamily="34" charset="0"/>
                <a:cs typeface="Times New Roman" panose="02020603050405020304" pitchFamily="18" charset="0"/>
              </a:rPr>
            </a:br>
            <a:br>
              <a:rPr lang="en-GB" sz="1200" dirty="0">
                <a:effectLst/>
                <a:latin typeface="+mn-lt"/>
                <a:ea typeface="Calibri" panose="020F0502020204030204" pitchFamily="34" charset="0"/>
                <a:cs typeface="Times New Roman" panose="02020603050405020304" pitchFamily="18" charset="0"/>
              </a:rPr>
            </a:br>
            <a:br>
              <a:rPr lang="en-GB" sz="1200" dirty="0">
                <a:effectLst/>
                <a:latin typeface="+mn-lt"/>
                <a:ea typeface="Calibri" panose="020F0502020204030204" pitchFamily="34" charset="0"/>
                <a:cs typeface="Times New Roman" panose="02020603050405020304" pitchFamily="18" charset="0"/>
              </a:rPr>
            </a:br>
            <a:r>
              <a:rPr lang="en-GB" sz="1200" b="0" dirty="0">
                <a:solidFill>
                  <a:schemeClr val="bg1"/>
                </a:solidFill>
                <a:effectLst/>
                <a:latin typeface="+mn-lt"/>
                <a:ea typeface="Calibri" panose="020F0502020204030204" pitchFamily="34" charset="0"/>
                <a:cs typeface="Times New Roman" panose="02020603050405020304" pitchFamily="18" charset="0"/>
              </a:rPr>
              <a:t>Use NDM to critically analyse the situation and decide what to do.</a:t>
            </a:r>
            <a:br>
              <a:rPr lang="en-GB" sz="10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21</a:t>
            </a:fld>
            <a:endParaRPr lang="en-GB"/>
          </a:p>
        </p:txBody>
      </p:sp>
    </p:spTree>
    <p:extLst>
      <p:ext uri="{BB962C8B-B14F-4D97-AF65-F5344CB8AC3E}">
        <p14:creationId xmlns:p14="http://schemas.microsoft.com/office/powerpoint/2010/main" val="32771682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FA8546-27D1-4FB8-AC29-14A6183D0D78}" type="slidenum">
              <a:rPr lang="en-US" smtClean="0"/>
              <a:t>23</a:t>
            </a:fld>
            <a:endParaRPr lang="en-US"/>
          </a:p>
        </p:txBody>
      </p:sp>
    </p:spTree>
    <p:extLst>
      <p:ext uri="{BB962C8B-B14F-4D97-AF65-F5344CB8AC3E}">
        <p14:creationId xmlns:p14="http://schemas.microsoft.com/office/powerpoint/2010/main" val="8573905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the EMMIE Model</a:t>
            </a:r>
            <a:endParaRPr lang="en-US" dirty="0"/>
          </a:p>
        </p:txBody>
      </p:sp>
      <p:sp>
        <p:nvSpPr>
          <p:cNvPr id="4" name="Slide Number Placeholder 3"/>
          <p:cNvSpPr>
            <a:spLocks noGrp="1"/>
          </p:cNvSpPr>
          <p:nvPr>
            <p:ph type="sldNum" sz="quarter" idx="5"/>
          </p:nvPr>
        </p:nvSpPr>
        <p:spPr/>
        <p:txBody>
          <a:bodyPr/>
          <a:lstStyle/>
          <a:p>
            <a:fld id="{4DFA8546-27D1-4FB8-AC29-14A6183D0D78}" type="slidenum">
              <a:rPr lang="en-US" smtClean="0"/>
              <a:t>27</a:t>
            </a:fld>
            <a:endParaRPr lang="en-US"/>
          </a:p>
        </p:txBody>
      </p:sp>
    </p:spTree>
    <p:extLst>
      <p:ext uri="{BB962C8B-B14F-4D97-AF65-F5344CB8AC3E}">
        <p14:creationId xmlns:p14="http://schemas.microsoft.com/office/powerpoint/2010/main" val="12302515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Evidence is presented using the EMMIE framework. EMMIE is a rating and ranking system that was developed by academics at</a:t>
            </a:r>
            <a:r>
              <a:rPr lang="en-GB" b="1" i="0" dirty="0">
                <a:solidFill>
                  <a:srgbClr val="000000"/>
                </a:solidFill>
                <a:effectLst/>
                <a:latin typeface="Gotham"/>
              </a:rPr>
              <a:t> </a:t>
            </a:r>
            <a:r>
              <a:rPr lang="en-GB" b="1" i="0" u="sng" dirty="0">
                <a:solidFill>
                  <a:srgbClr val="2E2C70"/>
                </a:solidFill>
                <a:effectLst/>
                <a:latin typeface="Gotham"/>
                <a:hlinkClick r:id="rId3"/>
              </a:rPr>
              <a:t>University College London(opens an external website in the same tab)</a:t>
            </a:r>
            <a:r>
              <a:rPr lang="en-GB" b="0" i="0" dirty="0">
                <a:solidFill>
                  <a:srgbClr val="000000"/>
                </a:solidFill>
                <a:effectLst/>
                <a:latin typeface="Gotham"/>
              </a:rPr>
              <a:t>. It helps practitioners and decision-makers to access the evidence-base easily and quickly. EMMIE rates each intervention against five dimensions. </a:t>
            </a:r>
          </a:p>
          <a:p>
            <a:pPr algn="l">
              <a:buFont typeface="Arial" panose="020B0604020202020204" pitchFamily="34" charset="0"/>
              <a:buChar char="•"/>
            </a:pPr>
            <a:r>
              <a:rPr lang="en-GB" b="0" i="0" dirty="0">
                <a:solidFill>
                  <a:srgbClr val="000000"/>
                </a:solidFill>
                <a:effectLst/>
                <a:latin typeface="Gotham"/>
              </a:rPr>
              <a:t>Effect – impact on crime. Whether the evidence suggests the intervention led to an increase or decrease in crime, or had no impact.</a:t>
            </a:r>
          </a:p>
          <a:p>
            <a:pPr algn="l">
              <a:buFont typeface="Arial" panose="020B0604020202020204" pitchFamily="34" charset="0"/>
              <a:buChar char="•"/>
            </a:pPr>
            <a:r>
              <a:rPr lang="en-GB" b="0" i="0" dirty="0">
                <a:solidFill>
                  <a:srgbClr val="000000"/>
                </a:solidFill>
                <a:effectLst/>
                <a:latin typeface="Gotham"/>
              </a:rPr>
              <a:t>Mechanism – how it works. What it is about the intervention that could explain its effect.</a:t>
            </a:r>
          </a:p>
          <a:p>
            <a:pPr algn="l">
              <a:buFont typeface="Arial" panose="020B0604020202020204" pitchFamily="34" charset="0"/>
              <a:buChar char="•"/>
            </a:pPr>
            <a:r>
              <a:rPr lang="en-GB" b="0" i="0" dirty="0">
                <a:solidFill>
                  <a:srgbClr val="000000"/>
                </a:solidFill>
                <a:effectLst/>
                <a:latin typeface="Gotham"/>
              </a:rPr>
              <a:t>​Moderators – where it works. ​The circumstances and contexts where the intervention is likely to work or not work.</a:t>
            </a:r>
          </a:p>
          <a:p>
            <a:pPr algn="l">
              <a:buFont typeface="Arial" panose="020B0604020202020204" pitchFamily="34" charset="0"/>
              <a:buChar char="•"/>
            </a:pPr>
            <a:r>
              <a:rPr lang="en-GB" b="0" i="0" dirty="0">
                <a:solidFill>
                  <a:srgbClr val="000000"/>
                </a:solidFill>
                <a:effectLst/>
                <a:latin typeface="Gotham"/>
              </a:rPr>
              <a:t>​Implementation – how to do it. The conditions that should be considered when implementing an intervention locally.</a:t>
            </a:r>
          </a:p>
          <a:p>
            <a:pPr algn="l">
              <a:buFont typeface="Arial" panose="020B0604020202020204" pitchFamily="34" charset="0"/>
              <a:buChar char="•"/>
            </a:pPr>
            <a:r>
              <a:rPr lang="en-GB" b="0" i="0" dirty="0">
                <a:solidFill>
                  <a:srgbClr val="000000"/>
                </a:solidFill>
                <a:effectLst/>
                <a:latin typeface="Gotham"/>
              </a:rPr>
              <a:t>Economic cost – how much it costs. The direct or indirect costs associated with the intervention and any evidence of cost benefits.</a:t>
            </a:r>
          </a:p>
          <a:p>
            <a:endParaRPr lang="en-GB" dirty="0"/>
          </a:p>
        </p:txBody>
      </p:sp>
      <p:sp>
        <p:nvSpPr>
          <p:cNvPr id="4" name="Slide Number Placeholder 3"/>
          <p:cNvSpPr>
            <a:spLocks noGrp="1"/>
          </p:cNvSpPr>
          <p:nvPr>
            <p:ph type="sldNum" sz="quarter" idx="5"/>
          </p:nvPr>
        </p:nvSpPr>
        <p:spPr/>
        <p:txBody>
          <a:bodyPr/>
          <a:lstStyle/>
          <a:p>
            <a:fld id="{4DFA8546-27D1-4FB8-AC29-14A6183D0D78}" type="slidenum">
              <a:rPr lang="en-GB" smtClean="0"/>
              <a:t>28</a:t>
            </a:fld>
            <a:endParaRPr lang="en-GB"/>
          </a:p>
        </p:txBody>
      </p:sp>
    </p:spTree>
    <p:extLst>
      <p:ext uri="{BB962C8B-B14F-4D97-AF65-F5344CB8AC3E}">
        <p14:creationId xmlns:p14="http://schemas.microsoft.com/office/powerpoint/2010/main" val="11096699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Following the review the Ministry of Justice ended SOTP and replaced it with 2 new </a:t>
            </a:r>
            <a:r>
              <a:rPr lang="en-US" dirty="0" err="1">
                <a:ea typeface="Calibri"/>
                <a:cs typeface="Calibri"/>
              </a:rPr>
              <a:t>programmes</a:t>
            </a:r>
            <a:r>
              <a:rPr lang="en-US" dirty="0">
                <a:ea typeface="Calibri"/>
                <a:cs typeface="Calibri"/>
              </a:rPr>
              <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DFA8546-27D1-4FB8-AC29-14A6183D0D78}" type="slidenum">
              <a:t>29</a:t>
            </a:fld>
            <a:endParaRPr lang="en-GB"/>
          </a:p>
        </p:txBody>
      </p:sp>
    </p:spTree>
    <p:extLst>
      <p:ext uri="{BB962C8B-B14F-4D97-AF65-F5344CB8AC3E}">
        <p14:creationId xmlns:p14="http://schemas.microsoft.com/office/powerpoint/2010/main" val="6168177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FA8546-27D1-4FB8-AC29-14A6183D0D78}" type="slidenum">
              <a:rPr lang="en-US" smtClean="0"/>
              <a:t>30</a:t>
            </a:fld>
            <a:endParaRPr lang="en-US"/>
          </a:p>
        </p:txBody>
      </p:sp>
    </p:spTree>
    <p:extLst>
      <p:ext uri="{BB962C8B-B14F-4D97-AF65-F5344CB8AC3E}">
        <p14:creationId xmlns:p14="http://schemas.microsoft.com/office/powerpoint/2010/main" val="22995044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order to understand how research can be viewed as an investigation, it is first important to define what an investigation is and also to define what research is.</a:t>
            </a:r>
          </a:p>
        </p:txBody>
      </p:sp>
      <p:sp>
        <p:nvSpPr>
          <p:cNvPr id="4" name="Slide Number Placeholder 3"/>
          <p:cNvSpPr>
            <a:spLocks noGrp="1"/>
          </p:cNvSpPr>
          <p:nvPr>
            <p:ph type="sldNum" sz="quarter" idx="5"/>
          </p:nvPr>
        </p:nvSpPr>
        <p:spPr/>
        <p:txBody>
          <a:bodyPr/>
          <a:lstStyle/>
          <a:p>
            <a:fld id="{4DFA8546-27D1-4FB8-AC29-14A6183D0D78}" type="slidenum">
              <a:t>33</a:t>
            </a:fld>
            <a:endParaRPr lang="en-GB"/>
          </a:p>
        </p:txBody>
      </p:sp>
    </p:spTree>
    <p:extLst>
      <p:ext uri="{BB962C8B-B14F-4D97-AF65-F5344CB8AC3E}">
        <p14:creationId xmlns:p14="http://schemas.microsoft.com/office/powerpoint/2010/main" val="29436963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 can see from the similarity in words that research and investigation is very closely linked.</a:t>
            </a:r>
          </a:p>
          <a:p>
            <a:r>
              <a:rPr lang="en-US" dirty="0">
                <a:ea typeface="Calibri"/>
                <a:cs typeface="Calibri"/>
              </a:rPr>
              <a:t>These definitions highlight the importance of systematic processes meaning approaches should be ordered and logical.</a:t>
            </a:r>
          </a:p>
        </p:txBody>
      </p:sp>
      <p:sp>
        <p:nvSpPr>
          <p:cNvPr id="4" name="Slide Number Placeholder 3"/>
          <p:cNvSpPr>
            <a:spLocks noGrp="1"/>
          </p:cNvSpPr>
          <p:nvPr>
            <p:ph type="sldNum" sz="quarter" idx="5"/>
          </p:nvPr>
        </p:nvSpPr>
        <p:spPr/>
        <p:txBody>
          <a:bodyPr/>
          <a:lstStyle/>
          <a:p>
            <a:fld id="{4DFA8546-27D1-4FB8-AC29-14A6183D0D78}" type="slidenum">
              <a:rPr lang="en-GB"/>
              <a:t>35</a:t>
            </a:fld>
            <a:endParaRPr lang="en-GB"/>
          </a:p>
        </p:txBody>
      </p:sp>
    </p:spTree>
    <p:extLst>
      <p:ext uri="{BB962C8B-B14F-4D97-AF65-F5344CB8AC3E}">
        <p14:creationId xmlns:p14="http://schemas.microsoft.com/office/powerpoint/2010/main" val="33043593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One of the key similarities between work- based investigation and evidence based research is the mindset that is needed to be adopted.</a:t>
            </a:r>
          </a:p>
          <a:p>
            <a:r>
              <a:rPr lang="en-US" dirty="0">
                <a:ea typeface="Calibri"/>
                <a:cs typeface="Calibri"/>
              </a:rPr>
              <a:t>It is a critical approach where information is not accepted at face value and a questioning mindset is maintained.</a:t>
            </a:r>
          </a:p>
          <a:p>
            <a:r>
              <a:rPr lang="en-US" dirty="0">
                <a:ea typeface="Calibri"/>
                <a:cs typeface="Calibri"/>
              </a:rPr>
              <a:t>Investigators need to adopt a neutral position and objectively assess the information.</a:t>
            </a:r>
          </a:p>
          <a:p>
            <a:r>
              <a:rPr lang="en-US" dirty="0">
                <a:ea typeface="Calibri"/>
                <a:cs typeface="Calibri"/>
              </a:rPr>
              <a:t>Critical thinking and being critical within the research process </a:t>
            </a:r>
            <a:r>
              <a:rPr lang="en-US" dirty="0" err="1">
                <a:ea typeface="Calibri"/>
                <a:cs typeface="Calibri"/>
              </a:rPr>
              <a:t>isnt</a:t>
            </a:r>
            <a:r>
              <a:rPr lang="en-US" dirty="0">
                <a:ea typeface="Calibri"/>
                <a:cs typeface="Calibri"/>
              </a:rPr>
              <a:t> about </a:t>
            </a:r>
            <a:r>
              <a:rPr lang="en-US" dirty="0" err="1">
                <a:ea typeface="Calibri"/>
                <a:cs typeface="Calibri"/>
              </a:rPr>
              <a:t>criticising</a:t>
            </a:r>
            <a:r>
              <a:rPr lang="en-US" dirty="0">
                <a:ea typeface="Calibri"/>
                <a:cs typeface="Calibri"/>
              </a:rPr>
              <a:t>. It is not looking for fault in what you are reading. Rather its about approaching the literature and the research process with an open and questioning mind.</a:t>
            </a:r>
          </a:p>
        </p:txBody>
      </p:sp>
      <p:sp>
        <p:nvSpPr>
          <p:cNvPr id="4" name="Slide Number Placeholder 3"/>
          <p:cNvSpPr>
            <a:spLocks noGrp="1"/>
          </p:cNvSpPr>
          <p:nvPr>
            <p:ph type="sldNum" sz="quarter" idx="5"/>
          </p:nvPr>
        </p:nvSpPr>
        <p:spPr/>
        <p:txBody>
          <a:bodyPr/>
          <a:lstStyle/>
          <a:p>
            <a:fld id="{4DFA8546-27D1-4FB8-AC29-14A6183D0D78}" type="slidenum">
              <a:rPr lang="en-GB"/>
              <a:t>37</a:t>
            </a:fld>
            <a:endParaRPr lang="en-GB"/>
          </a:p>
        </p:txBody>
      </p:sp>
    </p:spTree>
    <p:extLst>
      <p:ext uri="{BB962C8B-B14F-4D97-AF65-F5344CB8AC3E}">
        <p14:creationId xmlns:p14="http://schemas.microsoft.com/office/powerpoint/2010/main" val="1023826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help adopt a critical mindset, it can be useful to use the 5WH rule of questioning. You will often see this throughout your academic journey.</a:t>
            </a:r>
          </a:p>
        </p:txBody>
      </p:sp>
      <p:sp>
        <p:nvSpPr>
          <p:cNvPr id="4" name="Slide Number Placeholder 3"/>
          <p:cNvSpPr>
            <a:spLocks noGrp="1"/>
          </p:cNvSpPr>
          <p:nvPr>
            <p:ph type="sldNum" sz="quarter" idx="5"/>
          </p:nvPr>
        </p:nvSpPr>
        <p:spPr/>
        <p:txBody>
          <a:bodyPr/>
          <a:lstStyle/>
          <a:p>
            <a:fld id="{4DFA8546-27D1-4FB8-AC29-14A6183D0D78}" type="slidenum">
              <a:rPr lang="en-GB"/>
              <a:t>38</a:t>
            </a:fld>
            <a:endParaRPr lang="en-GB"/>
          </a:p>
        </p:txBody>
      </p:sp>
    </p:spTree>
    <p:extLst>
      <p:ext uri="{BB962C8B-B14F-4D97-AF65-F5344CB8AC3E}">
        <p14:creationId xmlns:p14="http://schemas.microsoft.com/office/powerpoint/2010/main" val="7942434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a conscious process which is also known as active thinking. This will also come in handy when you are researching for your dissertation</a:t>
            </a:r>
          </a:p>
        </p:txBody>
      </p:sp>
      <p:sp>
        <p:nvSpPr>
          <p:cNvPr id="4" name="Slide Number Placeholder 3"/>
          <p:cNvSpPr>
            <a:spLocks noGrp="1"/>
          </p:cNvSpPr>
          <p:nvPr>
            <p:ph type="sldNum" sz="quarter" idx="5"/>
          </p:nvPr>
        </p:nvSpPr>
        <p:spPr/>
        <p:txBody>
          <a:bodyPr/>
          <a:lstStyle/>
          <a:p>
            <a:fld id="{4DFA8546-27D1-4FB8-AC29-14A6183D0D78}" type="slidenum">
              <a:rPr lang="en-GB"/>
              <a:t>39</a:t>
            </a:fld>
            <a:endParaRPr lang="en-GB"/>
          </a:p>
        </p:txBody>
      </p:sp>
    </p:spTree>
    <p:extLst>
      <p:ext uri="{BB962C8B-B14F-4D97-AF65-F5344CB8AC3E}">
        <p14:creationId xmlns:p14="http://schemas.microsoft.com/office/powerpoint/2010/main" val="37165256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How can this be done in an investigation? Speaking to victims/ witnesses</a:t>
            </a:r>
          </a:p>
        </p:txBody>
      </p:sp>
      <p:sp>
        <p:nvSpPr>
          <p:cNvPr id="4" name="Slide Number Placeholder 3"/>
          <p:cNvSpPr>
            <a:spLocks noGrp="1"/>
          </p:cNvSpPr>
          <p:nvPr>
            <p:ph type="sldNum" sz="quarter" idx="5"/>
          </p:nvPr>
        </p:nvSpPr>
        <p:spPr/>
        <p:txBody>
          <a:bodyPr/>
          <a:lstStyle/>
          <a:p>
            <a:fld id="{4DFA8546-27D1-4FB8-AC29-14A6183D0D78}" type="slidenum">
              <a:rPr lang="en-GB"/>
              <a:t>42</a:t>
            </a:fld>
            <a:endParaRPr lang="en-GB"/>
          </a:p>
        </p:txBody>
      </p:sp>
    </p:spTree>
    <p:extLst>
      <p:ext uri="{BB962C8B-B14F-4D97-AF65-F5344CB8AC3E}">
        <p14:creationId xmlns:p14="http://schemas.microsoft.com/office/powerpoint/2010/main" val="1443239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2/8/2026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2/8/2026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2/8/2026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2/8/2026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2/8/2026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2/8/2026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2/8/2026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2/8/2026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2/8/2026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2/8/2026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2/8/2026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a:t>TITLE – ARIAL: BOLD. 32 Pt.</a:t>
            </a:r>
            <a:endParaRPr lang="en-US"/>
          </a:p>
        </p:txBody>
      </p:sp>
    </p:spTree>
    <p:extLst>
      <p:ext uri="{BB962C8B-B14F-4D97-AF65-F5344CB8AC3E}">
        <p14:creationId xmlns:p14="http://schemas.microsoft.com/office/powerpoint/2010/main" val="3058083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2/8/2026</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 id="2147483696" r:id="rId12"/>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2.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audio" Target="../media/media2.m4a"/><Relationship Id="rId7" Type="http://schemas.openxmlformats.org/officeDocument/2006/relationships/image" Target="../media/image5.png"/><Relationship Id="rId2" Type="http://schemas.microsoft.com/office/2007/relationships/media" Target="../media/media2.m4a"/><Relationship Id="rId1" Type="http://schemas.openxmlformats.org/officeDocument/2006/relationships/tags" Target="../tags/tag4.xml"/><Relationship Id="rId6" Type="http://schemas.openxmlformats.org/officeDocument/2006/relationships/image" Target="../media/image7.jpe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9.xml"/><Relationship Id="rId6" Type="http://schemas.openxmlformats.org/officeDocument/2006/relationships/image" Target="../media/image5.png"/><Relationship Id="rId5" Type="http://schemas.openxmlformats.org/officeDocument/2006/relationships/image" Target="../media/image11.jpeg"/><Relationship Id="rId4"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3.xml"/><Relationship Id="rId4" Type="http://schemas.openxmlformats.org/officeDocument/2006/relationships/image" Target="../media/image15.jpe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tags" Target="../tags/tag10.xml"/><Relationship Id="rId4" Type="http://schemas.openxmlformats.org/officeDocument/2006/relationships/image" Target="../media/image6.jpeg"/></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tags" Target="../tags/tag13.xml"/><Relationship Id="rId4" Type="http://schemas.openxmlformats.org/officeDocument/2006/relationships/image" Target="../media/image4.jpe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ags" Target="../tags/tag14.xml"/><Relationship Id="rId4" Type="http://schemas.openxmlformats.org/officeDocument/2006/relationships/image" Target="../media/image23.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tags" Target="../tags/tag15.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tags" Target="../tags/tag16.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17.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13.xml"/><Relationship Id="rId1" Type="http://schemas.openxmlformats.org/officeDocument/2006/relationships/tags" Target="../tags/tag18.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13.xml"/><Relationship Id="rId1" Type="http://schemas.openxmlformats.org/officeDocument/2006/relationships/tags" Target="../tags/tag1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theguardian.com/law/2021/oct/31/courts-are-close-to-collapse-over-police-disclosure-failures" TargetMode="Externa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anchor="b">
            <a:normAutofit fontScale="90000"/>
          </a:bodyPr>
          <a:lstStyle/>
          <a:p>
            <a:pPr algn="l"/>
            <a:r>
              <a:rPr lang="en-GB" sz="5000" dirty="0">
                <a:ea typeface="Calibri Light"/>
                <a:cs typeface="Calibri Light"/>
              </a:rPr>
              <a:t>Week 3</a:t>
            </a:r>
            <a:br>
              <a:rPr lang="en-GB" sz="5000" dirty="0">
                <a:ea typeface="Calibri Light"/>
                <a:cs typeface="Calibri Light"/>
              </a:rPr>
            </a:br>
            <a:r>
              <a:rPr lang="en-GB" sz="5000" dirty="0">
                <a:ea typeface="Calibri Light"/>
                <a:cs typeface="Calibri Light"/>
              </a:rPr>
              <a:t>Evidenced based policing</a:t>
            </a:r>
            <a:br>
              <a:rPr lang="en-GB" sz="5000" dirty="0">
                <a:ea typeface="Calibri Light"/>
                <a:cs typeface="Calibri Light"/>
              </a:rPr>
            </a:br>
            <a:r>
              <a:rPr lang="en-GB" sz="5000" dirty="0">
                <a:ea typeface="Calibri Light"/>
                <a:cs typeface="Calibri Light"/>
              </a:rPr>
              <a:t>BMPL4021</a:t>
            </a:r>
            <a:br>
              <a:rPr lang="en-GB" sz="5000" dirty="0">
                <a:ea typeface="Calibri Light"/>
                <a:cs typeface="Calibri Light"/>
              </a:rPr>
            </a:br>
            <a:r>
              <a:rPr lang="en-GB" sz="5000" dirty="0">
                <a:ea typeface="Calibri Light"/>
                <a:cs typeface="Calibri Light"/>
              </a:rPr>
              <a:t>2026</a:t>
            </a:r>
            <a:endParaRPr lang="en-GB" sz="5000" dirty="0"/>
          </a:p>
        </p:txBody>
      </p:sp>
      <p:sp>
        <p:nvSpPr>
          <p:cNvPr id="1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78FE3C1-FA6F-7EAD-FE65-A4A0786AE3B0}"/>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17084"/>
    </mc:Choice>
    <mc:Fallback xmlns="">
      <p:transition spd="slow" advTm="17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BE9C82-8889-25C5-5C61-3D6E3C35961F}"/>
              </a:ext>
            </a:extLst>
          </p:cNvPr>
          <p:cNvSpPr>
            <a:spLocks noGrp="1"/>
          </p:cNvSpPr>
          <p:nvPr>
            <p:ph type="title"/>
          </p:nvPr>
        </p:nvSpPr>
        <p:spPr>
          <a:xfrm>
            <a:off x="6513788" y="365125"/>
            <a:ext cx="4840010" cy="1807305"/>
          </a:xfrm>
        </p:spPr>
        <p:txBody>
          <a:bodyPr>
            <a:normAutofit/>
          </a:bodyPr>
          <a:lstStyle/>
          <a:p>
            <a:r>
              <a:rPr lang="en-GB">
                <a:ln w="22225">
                  <a:solidFill>
                    <a:srgbClr val="FFFFFF"/>
                  </a:solidFill>
                </a:ln>
                <a:ea typeface="Calibri Light"/>
                <a:cs typeface="Calibri Light"/>
              </a:rPr>
              <a:t>RECAP</a:t>
            </a:r>
            <a:endParaRPr lang="en-GB">
              <a:ln w="22225">
                <a:solidFill>
                  <a:srgbClr val="FFFFFF"/>
                </a:solidFill>
              </a:ln>
            </a:endParaRPr>
          </a:p>
        </p:txBody>
      </p:sp>
      <p:pic>
        <p:nvPicPr>
          <p:cNvPr id="5" name="Picture 4" descr="Writing an appointment on a paper agenda">
            <a:extLst>
              <a:ext uri="{FF2B5EF4-FFF2-40B4-BE49-F238E27FC236}">
                <a16:creationId xmlns:a16="http://schemas.microsoft.com/office/drawing/2014/main" id="{1E6F23EC-6F61-30B0-BA32-F198A2BFAA64}"/>
              </a:ext>
            </a:extLst>
          </p:cNvPr>
          <p:cNvPicPr>
            <a:picLocks noChangeAspect="1"/>
          </p:cNvPicPr>
          <p:nvPr/>
        </p:nvPicPr>
        <p:blipFill rotWithShape="1">
          <a:blip r:embed="rId3"/>
          <a:srcRect r="4046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AFC5F075-6EDD-774A-8F84-ED8C2C360A88}"/>
              </a:ext>
            </a:extLst>
          </p:cNvPr>
          <p:cNvSpPr>
            <a:spLocks noGrp="1"/>
          </p:cNvSpPr>
          <p:nvPr>
            <p:ph idx="1"/>
          </p:nvPr>
        </p:nvSpPr>
        <p:spPr>
          <a:xfrm>
            <a:off x="6513788" y="2333297"/>
            <a:ext cx="4840010" cy="3843666"/>
          </a:xfrm>
        </p:spPr>
        <p:txBody>
          <a:bodyPr vert="horz" lIns="91440" tIns="45720" rIns="91440" bIns="45720" rtlCol="0" anchor="t">
            <a:normAutofit/>
          </a:bodyPr>
          <a:lstStyle/>
          <a:p>
            <a:r>
              <a:rPr lang="en-GB" sz="2000">
                <a:ea typeface="Calibri"/>
                <a:cs typeface="Calibri"/>
              </a:rPr>
              <a:t>What we have covered so far:-</a:t>
            </a:r>
          </a:p>
          <a:p>
            <a:r>
              <a:rPr lang="en-GB" sz="2000">
                <a:ea typeface="Calibri"/>
                <a:cs typeface="Calibri"/>
              </a:rPr>
              <a:t>Introduction to the module</a:t>
            </a:r>
          </a:p>
          <a:p>
            <a:r>
              <a:rPr lang="en-GB" sz="2000">
                <a:ea typeface="Calibri"/>
                <a:cs typeface="Calibri"/>
              </a:rPr>
              <a:t>Assignment</a:t>
            </a:r>
          </a:p>
          <a:p>
            <a:pPr marL="0" indent="0">
              <a:buNone/>
            </a:pPr>
            <a:r>
              <a:rPr lang="en-GB" sz="2000">
                <a:ea typeface="Calibri"/>
                <a:cs typeface="Calibri"/>
              </a:rPr>
              <a:t>ATLAS</a:t>
            </a:r>
          </a:p>
          <a:p>
            <a:r>
              <a:rPr lang="en-GB" sz="2000">
                <a:ea typeface="Calibri"/>
                <a:cs typeface="Calibri"/>
              </a:rPr>
              <a:t>OSARA</a:t>
            </a:r>
          </a:p>
          <a:p>
            <a:r>
              <a:rPr lang="en-GB" sz="2000">
                <a:ea typeface="Calibri"/>
                <a:cs typeface="Calibri"/>
              </a:rPr>
              <a:t>Critical thinking</a:t>
            </a:r>
          </a:p>
        </p:txBody>
      </p:sp>
    </p:spTree>
    <p:custDataLst>
      <p:tags r:id="rId1"/>
    </p:custDataLst>
    <p:extLst>
      <p:ext uri="{BB962C8B-B14F-4D97-AF65-F5344CB8AC3E}">
        <p14:creationId xmlns:p14="http://schemas.microsoft.com/office/powerpoint/2010/main" val="2161602392"/>
      </p:ext>
    </p:extLst>
  </p:cSld>
  <p:clrMapOvr>
    <a:masterClrMapping/>
  </p:clrMapOvr>
  <mc:AlternateContent xmlns:mc="http://schemas.openxmlformats.org/markup-compatibility/2006" xmlns:p14="http://schemas.microsoft.com/office/powerpoint/2010/main">
    <mc:Choice Requires="p14">
      <p:transition spd="slow" p14:dur="2000" advTm="53925"/>
    </mc:Choice>
    <mc:Fallback xmlns="">
      <p:transition spd="slow" advTm="5392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4CCA83-080D-14FF-7F02-CF69D7DCE827}"/>
              </a:ext>
            </a:extLst>
          </p:cNvPr>
          <p:cNvSpPr>
            <a:spLocks noGrp="1"/>
          </p:cNvSpPr>
          <p:nvPr>
            <p:ph type="title"/>
          </p:nvPr>
        </p:nvSpPr>
        <p:spPr>
          <a:xfrm>
            <a:off x="838201" y="365125"/>
            <a:ext cx="5251316" cy="1807305"/>
          </a:xfrm>
        </p:spPr>
        <p:txBody>
          <a:bodyPr>
            <a:normAutofit/>
          </a:bodyPr>
          <a:lstStyle/>
          <a:p>
            <a:r>
              <a:rPr lang="en-GB" dirty="0">
                <a:ea typeface="Calibri Light"/>
                <a:cs typeface="Calibri Light"/>
              </a:rPr>
              <a:t>Aims for todays session....</a:t>
            </a:r>
          </a:p>
        </p:txBody>
      </p:sp>
      <p:sp>
        <p:nvSpPr>
          <p:cNvPr id="3" name="Content Placeholder 2">
            <a:extLst>
              <a:ext uri="{FF2B5EF4-FFF2-40B4-BE49-F238E27FC236}">
                <a16:creationId xmlns:a16="http://schemas.microsoft.com/office/drawing/2014/main" id="{6D566524-1FA0-28E4-AD4E-9A06B35B3201}"/>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GB" sz="2000" dirty="0">
                <a:solidFill>
                  <a:srgbClr val="FF0000"/>
                </a:solidFill>
                <a:ea typeface="Calibri"/>
                <a:cs typeface="Calibri"/>
              </a:rPr>
              <a:t>Recap the assignment </a:t>
            </a:r>
          </a:p>
          <a:p>
            <a:r>
              <a:rPr lang="en-GB" sz="2000" dirty="0">
                <a:solidFill>
                  <a:srgbClr val="FF0000"/>
                </a:solidFill>
                <a:ea typeface="Calibri"/>
                <a:cs typeface="Calibri"/>
              </a:rPr>
              <a:t>What is the difference between traditional policing and EBP?</a:t>
            </a:r>
            <a:endParaRPr lang="en-GB" dirty="0">
              <a:solidFill>
                <a:srgbClr val="FF0000"/>
              </a:solidFill>
            </a:endParaRPr>
          </a:p>
          <a:p>
            <a:r>
              <a:rPr lang="en-GB" sz="2000" dirty="0">
                <a:solidFill>
                  <a:srgbClr val="FF0000"/>
                </a:solidFill>
                <a:ea typeface="Calibri"/>
                <a:cs typeface="Calibri"/>
              </a:rPr>
              <a:t>ATLAS</a:t>
            </a:r>
          </a:p>
          <a:p>
            <a:r>
              <a:rPr lang="en-GB" sz="2000" dirty="0">
                <a:solidFill>
                  <a:srgbClr val="FF0000"/>
                </a:solidFill>
                <a:ea typeface="Calibri"/>
                <a:cs typeface="Calibri"/>
              </a:rPr>
              <a:t>OSARA - Refresh</a:t>
            </a:r>
            <a:endParaRPr lang="en-GB" dirty="0">
              <a:solidFill>
                <a:srgbClr val="FF0000"/>
              </a:solidFill>
            </a:endParaRPr>
          </a:p>
          <a:p>
            <a:r>
              <a:rPr lang="en-GB" sz="2000" dirty="0">
                <a:solidFill>
                  <a:srgbClr val="FF0000"/>
                </a:solidFill>
                <a:ea typeface="Calibri"/>
                <a:cs typeface="Calibri"/>
              </a:rPr>
              <a:t>Research as an investigation</a:t>
            </a:r>
          </a:p>
          <a:p>
            <a:r>
              <a:rPr lang="en-GB" sz="2000" dirty="0">
                <a:solidFill>
                  <a:srgbClr val="FF0000"/>
                </a:solidFill>
                <a:ea typeface="Calibri"/>
                <a:cs typeface="Calibri"/>
              </a:rPr>
              <a:t>Critical thinking/ investigative mindset</a:t>
            </a:r>
          </a:p>
          <a:p>
            <a:r>
              <a:rPr lang="en-GB" sz="2000" dirty="0">
                <a:solidFill>
                  <a:srgbClr val="FF0000"/>
                </a:solidFill>
                <a:ea typeface="Calibri"/>
                <a:cs typeface="Calibri"/>
              </a:rPr>
              <a:t>Scenario's to test our knowledge</a:t>
            </a:r>
          </a:p>
          <a:p>
            <a:endParaRPr lang="en-GB" sz="2000" dirty="0">
              <a:ea typeface="Calibri"/>
              <a:cs typeface="Calibri"/>
            </a:endParaRPr>
          </a:p>
        </p:txBody>
      </p:sp>
      <p:pic>
        <p:nvPicPr>
          <p:cNvPr id="5" name="Picture 4" descr="White bulbs with a yellow one standing out">
            <a:extLst>
              <a:ext uri="{FF2B5EF4-FFF2-40B4-BE49-F238E27FC236}">
                <a16:creationId xmlns:a16="http://schemas.microsoft.com/office/drawing/2014/main" id="{D5B27107-F33A-2829-9A12-B7C6E478066B}"/>
              </a:ext>
            </a:extLst>
          </p:cNvPr>
          <p:cNvPicPr>
            <a:picLocks noChangeAspect="1"/>
          </p:cNvPicPr>
          <p:nvPr/>
        </p:nvPicPr>
        <p:blipFill rotWithShape="1">
          <a:blip r:embed="rId5"/>
          <a:srcRect l="30979" r="11068" b="-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15" name="Audio 14">
            <a:hlinkClick r:id="" action="ppaction://media"/>
            <a:extLst>
              <a:ext uri="{FF2B5EF4-FFF2-40B4-BE49-F238E27FC236}">
                <a16:creationId xmlns:a16="http://schemas.microsoft.com/office/drawing/2014/main" id="{83951A87-26B7-4FBC-7E8A-C5CFF070D058}"/>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204287981"/>
      </p:ext>
    </p:extLst>
  </p:cSld>
  <p:clrMapOvr>
    <a:masterClrMapping/>
  </p:clrMapOvr>
  <mc:AlternateContent xmlns:mc="http://schemas.openxmlformats.org/markup-compatibility/2006" xmlns:p14="http://schemas.microsoft.com/office/powerpoint/2010/main">
    <mc:Choice Requires="p14">
      <p:transition spd="slow" p14:dur="2000" advTm="41366"/>
    </mc:Choice>
    <mc:Fallback xmlns="">
      <p:transition spd="slow" advTm="41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15"/>
                </p:tgtEl>
              </p:cMediaNode>
            </p:audio>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8A5558-D74C-1F90-F33F-8C1E54430E40}"/>
              </a:ext>
            </a:extLst>
          </p:cNvPr>
          <p:cNvSpPr>
            <a:spLocks noGrp="1"/>
          </p:cNvSpPr>
          <p:nvPr>
            <p:ph type="title"/>
          </p:nvPr>
        </p:nvSpPr>
        <p:spPr>
          <a:xfrm>
            <a:off x="640080" y="325369"/>
            <a:ext cx="4368602" cy="1956841"/>
          </a:xfrm>
        </p:spPr>
        <p:txBody>
          <a:bodyPr anchor="b">
            <a:normAutofit/>
          </a:bodyPr>
          <a:lstStyle/>
          <a:p>
            <a:r>
              <a:rPr lang="en-GB" sz="5400">
                <a:cs typeface="Calibri Light"/>
              </a:rPr>
              <a:t>Traditional policing V EBP</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39483C-3B4B-DBC0-F5DE-8899F6DCE460}"/>
              </a:ext>
            </a:extLst>
          </p:cNvPr>
          <p:cNvSpPr>
            <a:spLocks noGrp="1"/>
          </p:cNvSpPr>
          <p:nvPr>
            <p:ph idx="1"/>
          </p:nvPr>
        </p:nvSpPr>
        <p:spPr>
          <a:xfrm>
            <a:off x="640080" y="2872899"/>
            <a:ext cx="4243589" cy="3320668"/>
          </a:xfrm>
        </p:spPr>
        <p:txBody>
          <a:bodyPr vert="horz" lIns="91440" tIns="45720" rIns="91440" bIns="45720" rtlCol="0" anchor="t">
            <a:normAutofit fontScale="85000" lnSpcReduction="10000"/>
          </a:bodyPr>
          <a:lstStyle/>
          <a:p>
            <a:r>
              <a:rPr lang="en-GB" sz="2400" b="1" u="sng" dirty="0">
                <a:ea typeface="+mn-lt"/>
                <a:cs typeface="+mn-lt"/>
              </a:rPr>
              <a:t>Approach and Decision-Making:</a:t>
            </a:r>
            <a:endParaRPr lang="en-GB" sz="2400" dirty="0">
              <a:cs typeface="Calibri" panose="020F0502020204030204"/>
            </a:endParaRPr>
          </a:p>
          <a:p>
            <a:r>
              <a:rPr lang="en-GB" sz="2000" b="1" dirty="0">
                <a:ea typeface="+mn-lt"/>
                <a:cs typeface="+mn-lt"/>
              </a:rPr>
              <a:t>Traditional Policing:</a:t>
            </a:r>
            <a:r>
              <a:rPr lang="en-GB" sz="2000" dirty="0">
                <a:ea typeface="+mn-lt"/>
                <a:cs typeface="+mn-lt"/>
              </a:rPr>
              <a:t> Traditional policing often relies on established practices, personal experience, and intuition when making decisions. Police officers may use their judgment and past experiences to guide their actions.</a:t>
            </a:r>
            <a:endParaRPr lang="en-GB" sz="2000">
              <a:cs typeface="Calibri"/>
            </a:endParaRPr>
          </a:p>
          <a:p>
            <a:r>
              <a:rPr lang="en-GB" sz="2000" b="1" dirty="0">
                <a:ea typeface="+mn-lt"/>
                <a:cs typeface="+mn-lt"/>
              </a:rPr>
              <a:t>Evidence-Based Policing:</a:t>
            </a:r>
            <a:r>
              <a:rPr lang="en-GB" sz="2000" dirty="0">
                <a:ea typeface="+mn-lt"/>
                <a:cs typeface="+mn-lt"/>
              </a:rPr>
              <a:t> EBP emphasises the use of scientific research and empirical evidence to inform decision-making. Police agencies and officers are encouraged to base their strategies and practices on data and research findings.</a:t>
            </a:r>
            <a:endParaRPr lang="en-GB" sz="2000" dirty="0"/>
          </a:p>
          <a:p>
            <a:endParaRPr lang="en-GB" sz="1500">
              <a:cs typeface="Calibri"/>
            </a:endParaRPr>
          </a:p>
        </p:txBody>
      </p:sp>
      <p:pic>
        <p:nvPicPr>
          <p:cNvPr id="5" name="Picture 4" descr="Magnifying glass showing decling performance">
            <a:extLst>
              <a:ext uri="{FF2B5EF4-FFF2-40B4-BE49-F238E27FC236}">
                <a16:creationId xmlns:a16="http://schemas.microsoft.com/office/drawing/2014/main" id="{8E716C57-3177-923B-CB20-8CF80C543279}"/>
              </a:ext>
            </a:extLst>
          </p:cNvPr>
          <p:cNvPicPr>
            <a:picLocks noChangeAspect="1"/>
          </p:cNvPicPr>
          <p:nvPr/>
        </p:nvPicPr>
        <p:blipFill rotWithShape="1">
          <a:blip r:embed="rId4"/>
          <a:srcRect l="18543" r="1460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ustDataLst>
      <p:tags r:id="rId1"/>
    </p:custDataLst>
    <p:extLst>
      <p:ext uri="{BB962C8B-B14F-4D97-AF65-F5344CB8AC3E}">
        <p14:creationId xmlns:p14="http://schemas.microsoft.com/office/powerpoint/2010/main" val="929983879"/>
      </p:ext>
    </p:extLst>
  </p:cSld>
  <p:clrMapOvr>
    <a:masterClrMapping/>
  </p:clrMapOvr>
  <mc:AlternateContent xmlns:mc="http://schemas.openxmlformats.org/markup-compatibility/2006" xmlns:p14="http://schemas.microsoft.com/office/powerpoint/2010/main">
    <mc:Choice Requires="p14">
      <p:transition spd="slow" p14:dur="2000" advTm="70887"/>
    </mc:Choice>
    <mc:Fallback xmlns="">
      <p:transition spd="slow" advTm="7088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7516B-3865-052E-607D-9ACFECBEF62D}"/>
              </a:ext>
            </a:extLst>
          </p:cNvPr>
          <p:cNvSpPr>
            <a:spLocks noGrp="1"/>
          </p:cNvSpPr>
          <p:nvPr>
            <p:ph type="title"/>
          </p:nvPr>
        </p:nvSpPr>
        <p:spPr>
          <a:xfrm>
            <a:off x="761803" y="350196"/>
            <a:ext cx="4646904" cy="961769"/>
          </a:xfrm>
        </p:spPr>
        <p:txBody>
          <a:bodyPr anchor="ctr">
            <a:normAutofit fontScale="90000"/>
          </a:bodyPr>
          <a:lstStyle/>
          <a:p>
            <a:r>
              <a:rPr lang="en-GB" sz="4000" dirty="0">
                <a:cs typeface="Calibri Light"/>
              </a:rPr>
              <a:t>Traditional policing V EBP</a:t>
            </a:r>
            <a:endParaRPr lang="en-US" sz="4000" dirty="0"/>
          </a:p>
        </p:txBody>
      </p:sp>
      <p:sp>
        <p:nvSpPr>
          <p:cNvPr id="3" name="Content Placeholder 2">
            <a:extLst>
              <a:ext uri="{FF2B5EF4-FFF2-40B4-BE49-F238E27FC236}">
                <a16:creationId xmlns:a16="http://schemas.microsoft.com/office/drawing/2014/main" id="{3C8BD2BA-A16C-6635-0F15-06437F5B54B4}"/>
              </a:ext>
            </a:extLst>
          </p:cNvPr>
          <p:cNvSpPr>
            <a:spLocks noGrp="1"/>
          </p:cNvSpPr>
          <p:nvPr>
            <p:ph idx="1"/>
          </p:nvPr>
        </p:nvSpPr>
        <p:spPr>
          <a:xfrm>
            <a:off x="278296" y="1662161"/>
            <a:ext cx="5486400" cy="4694189"/>
          </a:xfrm>
        </p:spPr>
        <p:txBody>
          <a:bodyPr vert="horz" lIns="91440" tIns="45720" rIns="91440" bIns="45720" rtlCol="0" anchor="ctr">
            <a:noAutofit/>
          </a:bodyPr>
          <a:lstStyle/>
          <a:p>
            <a:r>
              <a:rPr lang="en-GB" sz="2400" b="1" dirty="0">
                <a:ea typeface="+mn-lt"/>
                <a:cs typeface="+mn-lt"/>
              </a:rPr>
              <a:t>Data and Research:</a:t>
            </a:r>
            <a:endParaRPr lang="en-GB" sz="2400" b="1" dirty="0">
              <a:cs typeface="Calibri" panose="020F0502020204030204"/>
            </a:endParaRPr>
          </a:p>
          <a:p>
            <a:r>
              <a:rPr lang="en-GB" sz="2400" b="1" dirty="0">
                <a:ea typeface="+mn-lt"/>
                <a:cs typeface="+mn-lt"/>
              </a:rPr>
              <a:t>Traditional Policing:</a:t>
            </a:r>
            <a:r>
              <a:rPr lang="en-GB" sz="2400" dirty="0">
                <a:ea typeface="+mn-lt"/>
                <a:cs typeface="+mn-lt"/>
              </a:rPr>
              <a:t> In traditional policing, data analysis and research are not always central to decision-making. Practices may be based on tradition, custom, or what has worked in the past.</a:t>
            </a:r>
            <a:endParaRPr lang="en-GB" sz="2400" dirty="0">
              <a:cs typeface="Calibri"/>
            </a:endParaRPr>
          </a:p>
          <a:p>
            <a:r>
              <a:rPr lang="en-GB" sz="2400" b="1" dirty="0">
                <a:ea typeface="+mn-lt"/>
                <a:cs typeface="+mn-lt"/>
              </a:rPr>
              <a:t>Evidence-Based Policing: </a:t>
            </a:r>
            <a:r>
              <a:rPr lang="en-GB" sz="2400" dirty="0">
                <a:ea typeface="+mn-lt"/>
                <a:cs typeface="+mn-lt"/>
              </a:rPr>
              <a:t>EBP places a strong emphasis on collecting and analysing data related to crime, public safety, and police operations. Research findings and data-driven insights are used to guide policy and practice.</a:t>
            </a:r>
            <a:endParaRPr lang="en-GB" sz="2400" dirty="0"/>
          </a:p>
          <a:p>
            <a:endParaRPr lang="en-GB" sz="1900" dirty="0">
              <a:cs typeface="Calibri"/>
            </a:endParaRPr>
          </a:p>
        </p:txBody>
      </p:sp>
      <p:pic>
        <p:nvPicPr>
          <p:cNvPr id="5" name="Picture 4">
            <a:extLst>
              <a:ext uri="{FF2B5EF4-FFF2-40B4-BE49-F238E27FC236}">
                <a16:creationId xmlns:a16="http://schemas.microsoft.com/office/drawing/2014/main" id="{8C3E757A-6ED4-051F-B8B3-27AC30CA0BC0}"/>
              </a:ext>
            </a:extLst>
          </p:cNvPr>
          <p:cNvPicPr>
            <a:picLocks noChangeAspect="1"/>
          </p:cNvPicPr>
          <p:nvPr/>
        </p:nvPicPr>
        <p:blipFill rotWithShape="1">
          <a:blip r:embed="rId6"/>
          <a:srcRect l="13640" r="39433" b="6250"/>
          <a:stretch/>
        </p:blipFill>
        <p:spPr>
          <a:xfrm>
            <a:off x="6096000" y="1"/>
            <a:ext cx="6102825" cy="6858000"/>
          </a:xfrm>
          <a:prstGeom prst="rect">
            <a:avLst/>
          </a:prstGeom>
        </p:spPr>
      </p:pic>
      <p:pic>
        <p:nvPicPr>
          <p:cNvPr id="7" name="Audio 6">
            <a:hlinkClick r:id="" action="ppaction://media"/>
            <a:extLst>
              <a:ext uri="{FF2B5EF4-FFF2-40B4-BE49-F238E27FC236}">
                <a16:creationId xmlns:a16="http://schemas.microsoft.com/office/drawing/2014/main" id="{1FCF5094-48C2-4F98-F74F-CEC80AC65806}"/>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964130819"/>
      </p:ext>
    </p:extLst>
  </p:cSld>
  <p:clrMapOvr>
    <a:masterClrMapping/>
  </p:clrMapOvr>
  <mc:AlternateContent xmlns:mc="http://schemas.openxmlformats.org/markup-compatibility/2006" xmlns:p14="http://schemas.microsoft.com/office/powerpoint/2010/main">
    <mc:Choice Requires="p14">
      <p:transition spd="slow" p14:dur="2000" advTm="62086"/>
    </mc:Choice>
    <mc:Fallback xmlns="">
      <p:transition spd="slow" advTm="62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7"/>
                </p:tgtEl>
              </p:cMediaNode>
            </p:audio>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023742-D10E-8223-3A06-2AF02DE4D147}"/>
              </a:ext>
            </a:extLst>
          </p:cNvPr>
          <p:cNvSpPr>
            <a:spLocks noGrp="1"/>
          </p:cNvSpPr>
          <p:nvPr>
            <p:ph type="title"/>
          </p:nvPr>
        </p:nvSpPr>
        <p:spPr>
          <a:xfrm>
            <a:off x="640080" y="325369"/>
            <a:ext cx="4368602" cy="1956841"/>
          </a:xfrm>
        </p:spPr>
        <p:txBody>
          <a:bodyPr anchor="b">
            <a:normAutofit/>
          </a:bodyPr>
          <a:lstStyle/>
          <a:p>
            <a:r>
              <a:rPr lang="en-GB" sz="4200">
                <a:cs typeface="Calibri Light"/>
              </a:rPr>
              <a:t>Traditional policing V EBP</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6E98D0-9975-8CCB-73DB-FA72D8AAFE7F}"/>
              </a:ext>
            </a:extLst>
          </p:cNvPr>
          <p:cNvSpPr>
            <a:spLocks noGrp="1"/>
          </p:cNvSpPr>
          <p:nvPr>
            <p:ph idx="1"/>
          </p:nvPr>
        </p:nvSpPr>
        <p:spPr>
          <a:xfrm>
            <a:off x="82296" y="2872899"/>
            <a:ext cx="5227881" cy="3659732"/>
          </a:xfrm>
        </p:spPr>
        <p:txBody>
          <a:bodyPr vert="horz" lIns="91440" tIns="45720" rIns="91440" bIns="45720" rtlCol="0" anchor="t">
            <a:normAutofit/>
          </a:bodyPr>
          <a:lstStyle/>
          <a:p>
            <a:r>
              <a:rPr lang="en-GB" sz="1700" b="1" dirty="0">
                <a:ea typeface="+mn-lt"/>
                <a:cs typeface="+mn-lt"/>
              </a:rPr>
              <a:t>Transparency and Accountability:</a:t>
            </a:r>
            <a:endParaRPr lang="en-GB" sz="1700" b="1" dirty="0">
              <a:cs typeface="Calibri" panose="020F0502020204030204"/>
            </a:endParaRPr>
          </a:p>
          <a:p>
            <a:r>
              <a:rPr lang="en-GB" sz="2000" b="1" dirty="0">
                <a:ea typeface="+mn-lt"/>
                <a:cs typeface="+mn-lt"/>
              </a:rPr>
              <a:t>Traditional Policing:</a:t>
            </a:r>
            <a:r>
              <a:rPr lang="en-GB" sz="2000" dirty="0">
                <a:ea typeface="+mn-lt"/>
                <a:cs typeface="+mn-lt"/>
              </a:rPr>
              <a:t> Traditional policing practices may lack transparency, making it challenging for the public to understand the rationale behind decisions or assess their effectiveness.</a:t>
            </a:r>
            <a:endParaRPr lang="en-GB" sz="2000" dirty="0"/>
          </a:p>
          <a:p>
            <a:r>
              <a:rPr lang="en-GB" sz="2000" b="1" dirty="0">
                <a:ea typeface="+mn-lt"/>
                <a:cs typeface="+mn-lt"/>
              </a:rPr>
              <a:t>Evidence-Based Policing:</a:t>
            </a:r>
            <a:r>
              <a:rPr lang="en-GB" sz="2000" dirty="0">
                <a:ea typeface="+mn-lt"/>
                <a:cs typeface="+mn-lt"/>
              </a:rPr>
              <a:t> EBP promotes transparency and accountability by requiring agencies to justify their actions based on available evidence. This approach helps build public trust and confidence.</a:t>
            </a:r>
            <a:endParaRPr lang="en-GB" sz="2000" dirty="0"/>
          </a:p>
          <a:p>
            <a:endParaRPr lang="en-GB" sz="1700" dirty="0">
              <a:cs typeface="Calibri"/>
            </a:endParaRPr>
          </a:p>
        </p:txBody>
      </p:sp>
      <p:pic>
        <p:nvPicPr>
          <p:cNvPr id="5" name="Picture 4" descr="Magnifying glass showing decling performance">
            <a:extLst>
              <a:ext uri="{FF2B5EF4-FFF2-40B4-BE49-F238E27FC236}">
                <a16:creationId xmlns:a16="http://schemas.microsoft.com/office/drawing/2014/main" id="{B32478EC-0317-10DF-9961-CCC2B7EBE702}"/>
              </a:ext>
            </a:extLst>
          </p:cNvPr>
          <p:cNvPicPr>
            <a:picLocks noChangeAspect="1"/>
          </p:cNvPicPr>
          <p:nvPr/>
        </p:nvPicPr>
        <p:blipFill rotWithShape="1">
          <a:blip r:embed="rId4"/>
          <a:srcRect l="18543" r="1460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ustDataLst>
      <p:tags r:id="rId1"/>
    </p:custDataLst>
    <p:extLst>
      <p:ext uri="{BB962C8B-B14F-4D97-AF65-F5344CB8AC3E}">
        <p14:creationId xmlns:p14="http://schemas.microsoft.com/office/powerpoint/2010/main" val="3160026513"/>
      </p:ext>
    </p:extLst>
  </p:cSld>
  <p:clrMapOvr>
    <a:masterClrMapping/>
  </p:clrMapOvr>
  <mc:AlternateContent xmlns:mc="http://schemas.openxmlformats.org/markup-compatibility/2006" xmlns:p14="http://schemas.microsoft.com/office/powerpoint/2010/main">
    <mc:Choice Requires="p14">
      <p:transition spd="slow" p14:dur="2000" advTm="55803"/>
    </mc:Choice>
    <mc:Fallback xmlns="">
      <p:transition spd="slow" advTm="5580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4B14014-97F0-BA01-87B5-E207DDBEC9E1}"/>
              </a:ext>
            </a:extLst>
          </p:cNvPr>
          <p:cNvPicPr>
            <a:picLocks noChangeAspect="1"/>
          </p:cNvPicPr>
          <p:nvPr/>
        </p:nvPicPr>
        <p:blipFill rotWithShape="1">
          <a:blip r:embed="rId3"/>
          <a:srcRect l="28715" r="24464" b="625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8858" y="2884929"/>
            <a:ext cx="5430415" cy="3374137"/>
          </a:xfrm>
        </p:spPr>
        <p:txBody>
          <a:bodyPr vert="horz" lIns="91440" tIns="45720" rIns="91440" bIns="45720" rtlCol="0" anchor="ctr">
            <a:noAutofit/>
          </a:bodyPr>
          <a:lstStyle/>
          <a:p>
            <a:r>
              <a:rPr lang="en-GB" sz="2400" b="1" dirty="0">
                <a:ea typeface="+mn-lt"/>
                <a:cs typeface="+mn-lt"/>
              </a:rPr>
              <a:t>Problem-Solving:</a:t>
            </a:r>
            <a:endParaRPr lang="en-GB" sz="2400" b="1" dirty="0">
              <a:cs typeface="Calibri" panose="020F0502020204030204"/>
            </a:endParaRPr>
          </a:p>
          <a:p>
            <a:r>
              <a:rPr lang="en-GB" sz="2400" b="1" dirty="0">
                <a:ea typeface="+mn-lt"/>
                <a:cs typeface="+mn-lt"/>
              </a:rPr>
              <a:t>Traditional Policing:</a:t>
            </a:r>
            <a:r>
              <a:rPr lang="en-GB" sz="2400" dirty="0">
                <a:ea typeface="+mn-lt"/>
                <a:cs typeface="+mn-lt"/>
              </a:rPr>
              <a:t> Traditional policing often focuses on reactive responses to crimes and incidents as they occur, with less emphasis on addressing the underlying causes of crime.</a:t>
            </a:r>
            <a:endParaRPr lang="en-GB" sz="2400" dirty="0">
              <a:cs typeface="Calibri"/>
            </a:endParaRPr>
          </a:p>
          <a:p>
            <a:r>
              <a:rPr lang="en-GB" sz="2400" b="1" dirty="0">
                <a:ea typeface="+mn-lt"/>
                <a:cs typeface="+mn-lt"/>
              </a:rPr>
              <a:t>Evidence-Based Policing:</a:t>
            </a:r>
            <a:r>
              <a:rPr lang="en-GB" sz="2400" dirty="0">
                <a:ea typeface="+mn-lt"/>
                <a:cs typeface="+mn-lt"/>
              </a:rPr>
              <a:t> EBP encourages problem-solving and a proactive approach. Police officers and agencies are encouraged to identify the root causes of crime and work collaboratively with communities to implement evidence-based interventions.</a:t>
            </a:r>
            <a:endParaRPr lang="en-GB" sz="2400" dirty="0">
              <a:cs typeface="Calibri"/>
            </a:endParaRPr>
          </a:p>
          <a:p>
            <a:endParaRPr lang="en-GB" sz="1700">
              <a:cs typeface="Calibri"/>
            </a:endParaRPr>
          </a:p>
        </p:txBody>
      </p:sp>
    </p:spTree>
    <p:custDataLst>
      <p:tags r:id="rId1"/>
    </p:custDataLst>
    <p:extLst>
      <p:ext uri="{BB962C8B-B14F-4D97-AF65-F5344CB8AC3E}">
        <p14:creationId xmlns:p14="http://schemas.microsoft.com/office/powerpoint/2010/main" val="2080188184"/>
      </p:ext>
    </p:extLst>
  </p:cSld>
  <p:clrMapOvr>
    <a:masterClrMapping/>
  </p:clrMapOvr>
  <mc:AlternateContent xmlns:mc="http://schemas.openxmlformats.org/markup-compatibility/2006" xmlns:p14="http://schemas.microsoft.com/office/powerpoint/2010/main">
    <mc:Choice Requires="p14">
      <p:transition spd="slow" p14:dur="2000" advTm="41670"/>
    </mc:Choice>
    <mc:Fallback xmlns="">
      <p:transition spd="slow" advTm="4167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B2B99A78-01DF-5065-AFBA-E2DAE543C3CA}"/>
              </a:ext>
            </a:extLst>
          </p:cNvPr>
          <p:cNvPicPr>
            <a:picLocks noChangeAspect="1"/>
          </p:cNvPicPr>
          <p:nvPr/>
        </p:nvPicPr>
        <p:blipFill rotWithShape="1">
          <a:blip r:embed="rId3"/>
          <a:srcRect l="27437" r="13385"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2000" b="1" dirty="0">
                <a:ea typeface="+mn-lt"/>
                <a:cs typeface="+mn-lt"/>
              </a:rPr>
              <a:t>Evaluation and Adaptation:</a:t>
            </a:r>
            <a:endParaRPr lang="en-GB" sz="2000" b="1" dirty="0">
              <a:cs typeface="Calibri" panose="020F0502020204030204"/>
            </a:endParaRPr>
          </a:p>
          <a:p>
            <a:r>
              <a:rPr lang="en-GB" sz="2000" b="1" dirty="0">
                <a:ea typeface="+mn-lt"/>
                <a:cs typeface="+mn-lt"/>
              </a:rPr>
              <a:t>Traditional Policing: </a:t>
            </a:r>
            <a:r>
              <a:rPr lang="en-GB" sz="2000" dirty="0">
                <a:ea typeface="+mn-lt"/>
                <a:cs typeface="+mn-lt"/>
              </a:rPr>
              <a:t>Traditional policing practices can remain largely unchanged for extended periods, with little systematic evaluation and adaptation.</a:t>
            </a:r>
            <a:endParaRPr lang="en-GB" sz="2000" dirty="0"/>
          </a:p>
          <a:p>
            <a:r>
              <a:rPr lang="en-GB" sz="2000" b="1" dirty="0">
                <a:ea typeface="+mn-lt"/>
                <a:cs typeface="+mn-lt"/>
              </a:rPr>
              <a:t>Evidence-Based Policing: </a:t>
            </a:r>
            <a:r>
              <a:rPr lang="en-GB" sz="2000" dirty="0">
                <a:ea typeface="+mn-lt"/>
                <a:cs typeface="+mn-lt"/>
              </a:rPr>
              <a:t>EBP involves continuous evaluation of practices and policies. Law enforcement agencies regularly assess the impact of their strategies and adjust them based on the latest research and data.</a:t>
            </a:r>
            <a:endParaRPr lang="en-GB" sz="2000" dirty="0"/>
          </a:p>
          <a:p>
            <a:endParaRPr lang="en-GB" sz="2000">
              <a:cs typeface="Calibri"/>
            </a:endParaRPr>
          </a:p>
        </p:txBody>
      </p:sp>
    </p:spTree>
    <p:custDataLst>
      <p:tags r:id="rId1"/>
    </p:custDataLst>
    <p:extLst>
      <p:ext uri="{BB962C8B-B14F-4D97-AF65-F5344CB8AC3E}">
        <p14:creationId xmlns:p14="http://schemas.microsoft.com/office/powerpoint/2010/main" val="1558326995"/>
      </p:ext>
    </p:extLst>
  </p:cSld>
  <p:clrMapOvr>
    <a:masterClrMapping/>
  </p:clrMapOvr>
  <mc:AlternateContent xmlns:mc="http://schemas.openxmlformats.org/markup-compatibility/2006" xmlns:p14="http://schemas.microsoft.com/office/powerpoint/2010/main">
    <mc:Choice Requires="p14">
      <p:transition spd="slow" p14:dur="2000" advTm="56377"/>
    </mc:Choice>
    <mc:Fallback xmlns="">
      <p:transition spd="slow" advTm="5637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strings being woven togehter">
            <a:extLst>
              <a:ext uri="{FF2B5EF4-FFF2-40B4-BE49-F238E27FC236}">
                <a16:creationId xmlns:a16="http://schemas.microsoft.com/office/drawing/2014/main" id="{1AEC5682-35CB-C3C2-1A42-82D91ED8EF07}"/>
              </a:ext>
            </a:extLst>
          </p:cNvPr>
          <p:cNvPicPr>
            <a:picLocks noChangeAspect="1"/>
          </p:cNvPicPr>
          <p:nvPr/>
        </p:nvPicPr>
        <p:blipFill rotWithShape="1">
          <a:blip r:embed="rId3"/>
          <a:srcRect l="35305" r="5516"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900" b="1" dirty="0">
                <a:ea typeface="+mn-lt"/>
                <a:cs typeface="+mn-lt"/>
              </a:rPr>
              <a:t>Partnerships:</a:t>
            </a:r>
            <a:endParaRPr lang="en-GB" sz="1900" b="1" dirty="0">
              <a:cs typeface="Calibri"/>
            </a:endParaRPr>
          </a:p>
          <a:p>
            <a:r>
              <a:rPr lang="en-GB" sz="1900" b="1" dirty="0">
                <a:ea typeface="+mn-lt"/>
                <a:cs typeface="+mn-lt"/>
              </a:rPr>
              <a:t>Traditional Policing: </a:t>
            </a:r>
            <a:r>
              <a:rPr lang="en-GB" sz="1900" dirty="0">
                <a:ea typeface="+mn-lt"/>
                <a:cs typeface="+mn-lt"/>
              </a:rPr>
              <a:t>Traditional policing may involve limited collaboration with other organisations, agencies, or community groups.</a:t>
            </a:r>
            <a:endParaRPr lang="en-GB" sz="1900" dirty="0"/>
          </a:p>
          <a:p>
            <a:r>
              <a:rPr lang="en-GB" sz="1900" b="1" dirty="0">
                <a:ea typeface="+mn-lt"/>
                <a:cs typeface="+mn-lt"/>
              </a:rPr>
              <a:t>Evidence-Based Policing:</a:t>
            </a:r>
            <a:r>
              <a:rPr lang="en-GB" sz="1900" dirty="0">
                <a:ea typeface="+mn-lt"/>
                <a:cs typeface="+mn-lt"/>
              </a:rPr>
              <a:t> EBP promotes collaboration with various stakeholders, including social service agencies, community organisations, and researchers, to develop effective strategies for addressing crime and public safety issues.</a:t>
            </a:r>
            <a:endParaRPr lang="en-GB" sz="1900" dirty="0"/>
          </a:p>
          <a:p>
            <a:endParaRPr lang="en-GB" sz="1900">
              <a:cs typeface="Calibri"/>
            </a:endParaRPr>
          </a:p>
          <a:p>
            <a:endParaRPr lang="en-GB" sz="1900">
              <a:cs typeface="Calibri"/>
            </a:endParaRPr>
          </a:p>
        </p:txBody>
      </p:sp>
    </p:spTree>
    <p:custDataLst>
      <p:tags r:id="rId1"/>
    </p:custDataLst>
    <p:extLst>
      <p:ext uri="{BB962C8B-B14F-4D97-AF65-F5344CB8AC3E}">
        <p14:creationId xmlns:p14="http://schemas.microsoft.com/office/powerpoint/2010/main" val="2543046192"/>
      </p:ext>
    </p:extLst>
  </p:cSld>
  <p:clrMapOvr>
    <a:masterClrMapping/>
  </p:clrMapOvr>
  <mc:AlternateContent xmlns:mc="http://schemas.openxmlformats.org/markup-compatibility/2006" xmlns:p14="http://schemas.microsoft.com/office/powerpoint/2010/main">
    <mc:Choice Requires="p14">
      <p:transition spd="slow" p14:dur="2000" advTm="51380"/>
    </mc:Choice>
    <mc:Fallback xmlns="">
      <p:transition spd="slow" advTm="5138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E54D2-1A1D-0D82-4F74-A8D7ADFE9F52}"/>
              </a:ext>
            </a:extLst>
          </p:cNvPr>
          <p:cNvSpPr>
            <a:spLocks noGrp="1"/>
          </p:cNvSpPr>
          <p:nvPr>
            <p:ph type="title"/>
          </p:nvPr>
        </p:nvSpPr>
        <p:spPr/>
        <p:txBody>
          <a:bodyPr/>
          <a:lstStyle/>
          <a:p>
            <a:r>
              <a:rPr lang="en-GB" dirty="0"/>
              <a:t>Refresh?</a:t>
            </a:r>
            <a:endParaRPr lang="en-US" dirty="0"/>
          </a:p>
        </p:txBody>
      </p:sp>
      <p:sp>
        <p:nvSpPr>
          <p:cNvPr id="3" name="Content Placeholder 2">
            <a:extLst>
              <a:ext uri="{FF2B5EF4-FFF2-40B4-BE49-F238E27FC236}">
                <a16:creationId xmlns:a16="http://schemas.microsoft.com/office/drawing/2014/main" id="{4DFC3717-5953-F18B-1645-BDD8B4CE0446}"/>
              </a:ext>
            </a:extLst>
          </p:cNvPr>
          <p:cNvSpPr>
            <a:spLocks noGrp="1"/>
          </p:cNvSpPr>
          <p:nvPr>
            <p:ph sz="half" idx="1"/>
          </p:nvPr>
        </p:nvSpPr>
        <p:spPr/>
        <p:txBody>
          <a:bodyPr/>
          <a:lstStyle/>
          <a:p>
            <a:r>
              <a:rPr lang="en-GB" dirty="0"/>
              <a:t>SARA</a:t>
            </a:r>
            <a:endParaRPr lang="en-US" dirty="0"/>
          </a:p>
        </p:txBody>
      </p:sp>
      <p:sp>
        <p:nvSpPr>
          <p:cNvPr id="4" name="Content Placeholder 3">
            <a:extLst>
              <a:ext uri="{FF2B5EF4-FFF2-40B4-BE49-F238E27FC236}">
                <a16:creationId xmlns:a16="http://schemas.microsoft.com/office/drawing/2014/main" id="{41356D88-988B-636A-0D91-E0F942472F3D}"/>
              </a:ext>
            </a:extLst>
          </p:cNvPr>
          <p:cNvSpPr>
            <a:spLocks noGrp="1"/>
          </p:cNvSpPr>
          <p:nvPr>
            <p:ph sz="half" idx="2"/>
          </p:nvPr>
        </p:nvSpPr>
        <p:spPr/>
        <p:txBody>
          <a:bodyPr/>
          <a:lstStyle/>
          <a:p>
            <a:r>
              <a:rPr lang="en-GB" dirty="0"/>
              <a:t>What does it Mean</a:t>
            </a:r>
            <a:endParaRPr lang="en-US" dirty="0"/>
          </a:p>
        </p:txBody>
      </p:sp>
      <p:sp>
        <p:nvSpPr>
          <p:cNvPr id="5" name="Content Placeholder 3">
            <a:extLst>
              <a:ext uri="{FF2B5EF4-FFF2-40B4-BE49-F238E27FC236}">
                <a16:creationId xmlns:a16="http://schemas.microsoft.com/office/drawing/2014/main" id="{EF197460-D336-364A-3E2F-BD7E5750E680}"/>
              </a:ext>
            </a:extLst>
          </p:cNvPr>
          <p:cNvSpPr txBox="1">
            <a:spLocks/>
          </p:cNvSpPr>
          <p:nvPr/>
        </p:nvSpPr>
        <p:spPr>
          <a:xfrm>
            <a:off x="6324600" y="19780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endParaRPr lang="en-GB" dirty="0"/>
          </a:p>
          <a:p>
            <a:endParaRPr lang="en-US" dirty="0"/>
          </a:p>
          <a:p>
            <a:r>
              <a:rPr lang="en-US" dirty="0"/>
              <a:t>What does each area mean?</a:t>
            </a:r>
          </a:p>
        </p:txBody>
      </p:sp>
    </p:spTree>
    <p:extLst>
      <p:ext uri="{BB962C8B-B14F-4D97-AF65-F5344CB8AC3E}">
        <p14:creationId xmlns:p14="http://schemas.microsoft.com/office/powerpoint/2010/main" val="1170086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2B1A-B714-0FF7-78D7-F8B99C4B133B}"/>
              </a:ext>
            </a:extLst>
          </p:cNvPr>
          <p:cNvSpPr>
            <a:spLocks noGrp="1"/>
          </p:cNvSpPr>
          <p:nvPr>
            <p:ph type="title"/>
          </p:nvPr>
        </p:nvSpPr>
        <p:spPr/>
        <p:txBody>
          <a:bodyPr/>
          <a:lstStyle/>
          <a:p>
            <a:r>
              <a:rPr lang="en-GB" dirty="0"/>
              <a:t>What does sara stand for?</a:t>
            </a:r>
          </a:p>
        </p:txBody>
      </p:sp>
      <p:pic>
        <p:nvPicPr>
          <p:cNvPr id="4" name="Content Placeholder 3" descr="A diagram of a problem solving process&#10;&#10;Description automatically generated">
            <a:extLst>
              <a:ext uri="{FF2B5EF4-FFF2-40B4-BE49-F238E27FC236}">
                <a16:creationId xmlns:a16="http://schemas.microsoft.com/office/drawing/2014/main" id="{DC0371BC-2AD5-13D2-EEB1-7A977BB8A312}"/>
              </a:ext>
            </a:extLst>
          </p:cNvPr>
          <p:cNvPicPr>
            <a:picLocks noGrp="1" noChangeAspect="1"/>
          </p:cNvPicPr>
          <p:nvPr>
            <p:ph idx="1"/>
          </p:nvPr>
        </p:nvPicPr>
        <p:blipFill>
          <a:blip r:embed="rId5"/>
          <a:stretch>
            <a:fillRect/>
          </a:stretch>
        </p:blipFill>
        <p:spPr>
          <a:xfrm>
            <a:off x="3618665" y="2293126"/>
            <a:ext cx="4855205" cy="3636088"/>
          </a:xfrm>
        </p:spPr>
      </p:pic>
      <p:pic>
        <p:nvPicPr>
          <p:cNvPr id="6" name="Audio 5">
            <a:hlinkClick r:id="" action="ppaction://media"/>
            <a:extLst>
              <a:ext uri="{FF2B5EF4-FFF2-40B4-BE49-F238E27FC236}">
                <a16:creationId xmlns:a16="http://schemas.microsoft.com/office/drawing/2014/main" id="{AB759242-85F6-75A9-186D-CB4C5BDF4F6B}"/>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780545993"/>
      </p:ext>
    </p:extLst>
  </p:cSld>
  <p:clrMapOvr>
    <a:masterClrMapping/>
  </p:clrMapOvr>
  <mc:AlternateContent xmlns:mc="http://schemas.openxmlformats.org/markup-compatibility/2006" xmlns:p14="http://schemas.microsoft.com/office/powerpoint/2010/main">
    <mc:Choice Requires="p14">
      <p:transition spd="slow" p14:dur="2000" advTm="92706"/>
    </mc:Choice>
    <mc:Fallback xmlns="">
      <p:transition spd="slow" advTm="92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476D0-33F4-5322-1B1B-629C0D1C216D}"/>
              </a:ext>
            </a:extLst>
          </p:cNvPr>
          <p:cNvSpPr>
            <a:spLocks noGrp="1"/>
          </p:cNvSpPr>
          <p:nvPr>
            <p:ph type="title"/>
          </p:nvPr>
        </p:nvSpPr>
        <p:spPr>
          <a:xfrm>
            <a:off x="700635" y="922096"/>
            <a:ext cx="10691265" cy="4266130"/>
          </a:xfrm>
        </p:spPr>
        <p:txBody>
          <a:bodyPr>
            <a:normAutofit/>
          </a:bodyPr>
          <a:lstStyle/>
          <a:p>
            <a:br>
              <a:rPr lang="en-GB" dirty="0"/>
            </a:br>
            <a:r>
              <a:rPr lang="en-GB" dirty="0"/>
              <a:t>CIAPORE</a:t>
            </a:r>
            <a:br>
              <a:rPr lang="en-GB" dirty="0"/>
            </a:br>
            <a:br>
              <a:rPr lang="en-GB" dirty="0"/>
            </a:br>
            <a:r>
              <a:rPr lang="en-GB" dirty="0"/>
              <a:t>What does it mean?</a:t>
            </a:r>
            <a:br>
              <a:rPr lang="en-GB" dirty="0"/>
            </a:br>
            <a:br>
              <a:rPr lang="en-US" dirty="0"/>
            </a:br>
            <a:r>
              <a:rPr lang="en-US" dirty="0"/>
              <a:t>What does each area mean?</a:t>
            </a:r>
          </a:p>
        </p:txBody>
      </p:sp>
    </p:spTree>
    <p:extLst>
      <p:ext uri="{BB962C8B-B14F-4D97-AF65-F5344CB8AC3E}">
        <p14:creationId xmlns:p14="http://schemas.microsoft.com/office/powerpoint/2010/main" val="2658251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6F706-EE8D-B053-3B7D-DF0C85FDAA51}"/>
              </a:ext>
            </a:extLst>
          </p:cNvPr>
          <p:cNvSpPr>
            <a:spLocks noGrp="1"/>
          </p:cNvSpPr>
          <p:nvPr>
            <p:ph type="title"/>
          </p:nvPr>
        </p:nvSpPr>
        <p:spPr/>
        <p:txBody>
          <a:bodyPr/>
          <a:lstStyle/>
          <a:p>
            <a:pPr algn="ctr"/>
            <a:r>
              <a:rPr lang="en-GB"/>
              <a:t>C I A P O A R</a:t>
            </a:r>
          </a:p>
        </p:txBody>
      </p:sp>
      <p:pic>
        <p:nvPicPr>
          <p:cNvPr id="3" name="Picture 2">
            <a:extLst>
              <a:ext uri="{FF2B5EF4-FFF2-40B4-BE49-F238E27FC236}">
                <a16:creationId xmlns:a16="http://schemas.microsoft.com/office/drawing/2014/main" id="{3C49AF38-82EE-DC32-3BC2-E9823D3030A7}"/>
              </a:ext>
            </a:extLst>
          </p:cNvPr>
          <p:cNvPicPr>
            <a:picLocks noChangeAspect="1"/>
          </p:cNvPicPr>
          <p:nvPr/>
        </p:nvPicPr>
        <p:blipFill>
          <a:blip r:embed="rId3"/>
          <a:stretch>
            <a:fillRect/>
          </a:stretch>
        </p:blipFill>
        <p:spPr>
          <a:xfrm>
            <a:off x="2410942" y="1185548"/>
            <a:ext cx="9297206" cy="5230821"/>
          </a:xfrm>
          <a:prstGeom prst="rect">
            <a:avLst/>
          </a:prstGeom>
        </p:spPr>
      </p:pic>
    </p:spTree>
    <p:extLst>
      <p:ext uri="{BB962C8B-B14F-4D97-AF65-F5344CB8AC3E}">
        <p14:creationId xmlns:p14="http://schemas.microsoft.com/office/powerpoint/2010/main" val="1146353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A77A6C-0041-958B-2179-F658BB211461}"/>
              </a:ext>
            </a:extLst>
          </p:cNvPr>
          <p:cNvSpPr>
            <a:spLocks noGrp="1"/>
          </p:cNvSpPr>
          <p:nvPr>
            <p:ph type="title"/>
          </p:nvPr>
        </p:nvSpPr>
        <p:spPr>
          <a:xfrm>
            <a:off x="640080" y="325369"/>
            <a:ext cx="4368602" cy="1956841"/>
          </a:xfrm>
        </p:spPr>
        <p:txBody>
          <a:bodyPr anchor="b">
            <a:normAutofit/>
          </a:bodyPr>
          <a:lstStyle/>
          <a:p>
            <a:r>
              <a:rPr lang="en-GB" sz="5400"/>
              <a:t>Task</a:t>
            </a:r>
            <a:endParaRPr lang="en-US" sz="5400"/>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EE3DAE-79E7-3780-937C-945716BC30F1}"/>
              </a:ext>
            </a:extLst>
          </p:cNvPr>
          <p:cNvSpPr>
            <a:spLocks noGrp="1"/>
          </p:cNvSpPr>
          <p:nvPr>
            <p:ph idx="1"/>
          </p:nvPr>
        </p:nvSpPr>
        <p:spPr>
          <a:xfrm>
            <a:off x="640080" y="2872899"/>
            <a:ext cx="4243589" cy="3320668"/>
          </a:xfrm>
        </p:spPr>
        <p:txBody>
          <a:bodyPr>
            <a:normAutofit/>
          </a:bodyPr>
          <a:lstStyle/>
          <a:p>
            <a:pPr marL="457200">
              <a:spcAft>
                <a:spcPts val="600"/>
              </a:spcAft>
            </a:pPr>
            <a:r>
              <a:rPr lang="en-US" sz="2200"/>
              <a:t>You will be presented with a series of ‘information feeds’ concerning a policing incident</a:t>
            </a:r>
          </a:p>
          <a:p>
            <a:pPr marL="457200">
              <a:spcAft>
                <a:spcPts val="600"/>
              </a:spcAft>
            </a:pPr>
            <a:r>
              <a:rPr lang="en-US" sz="2200"/>
              <a:t>Your Task is to use NDM to discuss, make decisions and take action.</a:t>
            </a:r>
          </a:p>
          <a:p>
            <a:endParaRPr lang="en-US" sz="2200"/>
          </a:p>
        </p:txBody>
      </p:sp>
      <p:pic>
        <p:nvPicPr>
          <p:cNvPr id="4" name="Picture 3">
            <a:extLst>
              <a:ext uri="{FF2B5EF4-FFF2-40B4-BE49-F238E27FC236}">
                <a16:creationId xmlns:a16="http://schemas.microsoft.com/office/drawing/2014/main" id="{D16E2F55-697A-50FC-83CE-5C30F03AFA3E}"/>
              </a:ext>
            </a:extLst>
          </p:cNvPr>
          <p:cNvPicPr>
            <a:picLocks noChangeAspect="1"/>
          </p:cNvPicPr>
          <p:nvPr/>
        </p:nvPicPr>
        <p:blipFill rotWithShape="1">
          <a:blip r:embed="rId2"/>
          <a:srcRect l="20434" r="2465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044557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55" name="Straight Connector 205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57" name="Straight Connector 205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59" name="Rectangle 2058">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D5C2FF-41B9-4573-8878-79FBCE24DE08}"/>
              </a:ext>
            </a:extLst>
          </p:cNvPr>
          <p:cNvSpPr>
            <a:spLocks noGrp="1"/>
          </p:cNvSpPr>
          <p:nvPr>
            <p:ph type="title"/>
          </p:nvPr>
        </p:nvSpPr>
        <p:spPr>
          <a:xfrm>
            <a:off x="457200" y="914402"/>
            <a:ext cx="6599583" cy="4876796"/>
          </a:xfrm>
        </p:spPr>
        <p:txBody>
          <a:bodyPr vert="horz" lIns="91440" tIns="45720" rIns="91440" bIns="45720" rtlCol="0" anchor="b">
            <a:normAutofit fontScale="90000"/>
          </a:bodyPr>
          <a:lstStyle/>
          <a:p>
            <a:pPr marL="342900" lvl="0" indent="-228600">
              <a:lnSpc>
                <a:spcPct val="90000"/>
              </a:lnSpc>
            </a:pPr>
            <a:br>
              <a:rPr lang="en-US" sz="1400" b="0" dirty="0">
                <a:solidFill>
                  <a:schemeClr val="tx1"/>
                </a:solidFill>
                <a:effectLst/>
                <a:latin typeface="+mj-lt"/>
                <a:cs typeface="+mj-cs"/>
              </a:rPr>
            </a:br>
            <a:br>
              <a:rPr lang="en-US" sz="1400" b="0" dirty="0">
                <a:solidFill>
                  <a:schemeClr val="tx1"/>
                </a:solidFill>
                <a:latin typeface="+mj-lt"/>
                <a:cs typeface="+mj-cs"/>
              </a:rPr>
            </a:br>
            <a:br>
              <a:rPr lang="en-US" sz="1400" b="0" dirty="0">
                <a:solidFill>
                  <a:schemeClr val="tx1"/>
                </a:solidFill>
                <a:latin typeface="+mj-lt"/>
                <a:cs typeface="+mj-cs"/>
              </a:rPr>
            </a:br>
            <a:br>
              <a:rPr lang="en-US" sz="1400" b="0" dirty="0">
                <a:solidFill>
                  <a:schemeClr val="tx1"/>
                </a:solidFill>
                <a:latin typeface="+mj-lt"/>
                <a:cs typeface="+mj-cs"/>
              </a:rPr>
            </a:br>
            <a:r>
              <a:rPr lang="en-US" sz="1400" b="0" dirty="0">
                <a:solidFill>
                  <a:schemeClr val="tx1"/>
                </a:solidFill>
                <a:latin typeface="+mj-lt"/>
                <a:cs typeface="+mj-cs"/>
              </a:rPr>
              <a:t>#</a:t>
            </a:r>
            <a:br>
              <a:rPr lang="en-US" sz="1400" b="0" dirty="0">
                <a:solidFill>
                  <a:schemeClr val="tx1"/>
                </a:solidFill>
                <a:latin typeface="+mj-lt"/>
                <a:cs typeface="+mj-cs"/>
              </a:rPr>
            </a:br>
            <a:br>
              <a:rPr lang="en-US" sz="1400" b="0" dirty="0">
                <a:solidFill>
                  <a:schemeClr val="tx1"/>
                </a:solidFill>
                <a:latin typeface="+mj-lt"/>
                <a:cs typeface="+mj-cs"/>
              </a:rPr>
            </a:br>
            <a:br>
              <a:rPr lang="en-US" sz="1400" b="0" dirty="0">
                <a:solidFill>
                  <a:schemeClr val="tx1"/>
                </a:solidFill>
                <a:latin typeface="+mj-lt"/>
                <a:cs typeface="+mj-cs"/>
              </a:rPr>
            </a:br>
            <a:br>
              <a:rPr lang="en-US" sz="1400" b="0" dirty="0">
                <a:solidFill>
                  <a:schemeClr val="tx1"/>
                </a:solidFill>
                <a:latin typeface="+mj-lt"/>
                <a:cs typeface="+mj-cs"/>
              </a:rPr>
            </a:br>
            <a:br>
              <a:rPr lang="en-US" sz="1400" b="0" dirty="0">
                <a:solidFill>
                  <a:schemeClr val="tx1"/>
                </a:solidFill>
                <a:latin typeface="+mj-lt"/>
                <a:cs typeface="+mj-cs"/>
              </a:rPr>
            </a:br>
            <a:r>
              <a:rPr lang="en-US" sz="2000" dirty="0">
                <a:solidFill>
                  <a:schemeClr val="tx1"/>
                </a:solidFill>
              </a:rPr>
              <a:t>Scenario </a:t>
            </a:r>
            <a:br>
              <a:rPr lang="en-US" sz="2000" b="0" dirty="0">
                <a:solidFill>
                  <a:schemeClr val="tx1"/>
                </a:solidFill>
              </a:rPr>
            </a:br>
            <a:br>
              <a:rPr lang="en-US" sz="2000" b="0" dirty="0">
                <a:solidFill>
                  <a:schemeClr val="tx1"/>
                </a:solidFill>
              </a:rPr>
            </a:br>
            <a:br>
              <a:rPr lang="en-US" sz="2000" b="0" dirty="0">
                <a:solidFill>
                  <a:schemeClr val="tx1"/>
                </a:solidFill>
              </a:rPr>
            </a:br>
            <a:r>
              <a:rPr lang="en-US" sz="2000" b="0" dirty="0">
                <a:solidFill>
                  <a:schemeClr val="tx1"/>
                </a:solidFill>
                <a:latin typeface="Calibri" panose="020F0502020204030204" pitchFamily="34" charset="0"/>
                <a:cs typeface="Calibri" panose="020F0502020204030204" pitchFamily="34" charset="0"/>
              </a:rPr>
              <a:t>The time is 0700h on a Tuesday morning. You are at briefing and the Sergeant is briefing an arrest plan for this morning. Address is 17, Dene Grove, Sandford. The suspect is a male person called Gary Evans, 23 years old, and wanted for a violent assault, the previous day. </a:t>
            </a:r>
            <a:br>
              <a:rPr lang="en-US" sz="2000" b="0" dirty="0">
                <a:solidFill>
                  <a:schemeClr val="tx1"/>
                </a:solidFill>
                <a:latin typeface="Calibri" panose="020F0502020204030204" pitchFamily="34" charset="0"/>
                <a:cs typeface="Calibri" panose="020F0502020204030204" pitchFamily="34" charset="0"/>
              </a:rPr>
            </a:br>
            <a:br>
              <a:rPr lang="en-US" sz="2000" b="0" dirty="0">
                <a:solidFill>
                  <a:schemeClr val="tx1"/>
                </a:solidFill>
                <a:latin typeface="Calibri" panose="020F0502020204030204" pitchFamily="34" charset="0"/>
                <a:cs typeface="Calibri" panose="020F0502020204030204" pitchFamily="34" charset="0"/>
              </a:rPr>
            </a:br>
            <a:r>
              <a:rPr lang="en-US" sz="2000" b="0" dirty="0">
                <a:solidFill>
                  <a:schemeClr val="tx1"/>
                </a:solidFill>
                <a:latin typeface="Calibri" panose="020F0502020204030204" pitchFamily="34" charset="0"/>
                <a:cs typeface="Calibri" panose="020F0502020204030204" pitchFamily="34" charset="0"/>
              </a:rPr>
              <a:t>Use NDM to gather information and intelligence.</a:t>
            </a:r>
            <a:br>
              <a:rPr lang="en-US" sz="2000" b="0" dirty="0">
                <a:solidFill>
                  <a:schemeClr val="tx1"/>
                </a:solidFill>
                <a:latin typeface="Calibri" panose="020F0502020204030204" pitchFamily="34" charset="0"/>
                <a:cs typeface="Calibri" panose="020F0502020204030204" pitchFamily="34" charset="0"/>
              </a:rPr>
            </a:br>
            <a:br>
              <a:rPr lang="en-US" sz="2000" b="0" dirty="0">
                <a:solidFill>
                  <a:schemeClr val="tx1"/>
                </a:solidFill>
                <a:latin typeface="Calibri" panose="020F0502020204030204" pitchFamily="34" charset="0"/>
                <a:cs typeface="Calibri" panose="020F0502020204030204" pitchFamily="34" charset="0"/>
              </a:rPr>
            </a:br>
            <a:r>
              <a:rPr lang="en-US" sz="2000" b="0" dirty="0">
                <a:solidFill>
                  <a:schemeClr val="tx1"/>
                </a:solidFill>
                <a:latin typeface="Calibri" panose="020F0502020204030204" pitchFamily="34" charset="0"/>
                <a:cs typeface="Calibri" panose="020F0502020204030204" pitchFamily="34" charset="0"/>
              </a:rPr>
              <a:t>What else do you want Know?</a:t>
            </a:r>
            <a:br>
              <a:rPr lang="en-US" sz="2000" b="0" dirty="0">
                <a:solidFill>
                  <a:schemeClr val="tx1"/>
                </a:solidFill>
                <a:latin typeface="Calibri" panose="020F0502020204030204" pitchFamily="34" charset="0"/>
                <a:cs typeface="Calibri" panose="020F0502020204030204" pitchFamily="34" charset="0"/>
              </a:rPr>
            </a:br>
            <a:br>
              <a:rPr lang="en-US" sz="2000" b="0" dirty="0">
                <a:solidFill>
                  <a:schemeClr val="tx1"/>
                </a:solidFill>
              </a:rPr>
            </a:br>
            <a:br>
              <a:rPr lang="en-US" sz="1400" dirty="0">
                <a:solidFill>
                  <a:schemeClr val="tx1"/>
                </a:solidFill>
                <a:latin typeface="+mj-lt"/>
                <a:cs typeface="+mj-cs"/>
              </a:rPr>
            </a:br>
            <a:br>
              <a:rPr lang="en-US" sz="1400" dirty="0">
                <a:solidFill>
                  <a:schemeClr val="tx1"/>
                </a:solidFill>
                <a:effectLst/>
                <a:latin typeface="+mj-lt"/>
                <a:cs typeface="+mj-cs"/>
              </a:rPr>
            </a:br>
            <a:br>
              <a:rPr lang="en-US" sz="1400" dirty="0">
                <a:solidFill>
                  <a:schemeClr val="tx1"/>
                </a:solidFill>
                <a:effectLst/>
                <a:latin typeface="+mj-lt"/>
                <a:cs typeface="+mj-cs"/>
              </a:rPr>
            </a:br>
            <a:br>
              <a:rPr lang="en-US" sz="1400" dirty="0">
                <a:solidFill>
                  <a:schemeClr val="tx1"/>
                </a:solidFill>
                <a:effectLst/>
                <a:latin typeface="+mj-lt"/>
                <a:cs typeface="+mj-cs"/>
              </a:rPr>
            </a:br>
            <a:endParaRPr lang="en-US" sz="1400" dirty="0">
              <a:solidFill>
                <a:schemeClr val="tx1"/>
              </a:solidFill>
              <a:latin typeface="+mj-lt"/>
              <a:cs typeface="+mj-cs"/>
            </a:endParaRPr>
          </a:p>
        </p:txBody>
      </p:sp>
      <p:cxnSp>
        <p:nvCxnSpPr>
          <p:cNvPr id="2061" name="Straight Connector 2060">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5219582A-D28C-4C2C-A103-61F791E0EF31}"/>
              </a:ext>
            </a:extLst>
          </p:cNvPr>
          <p:cNvPicPr>
            <a:picLocks noChangeAspect="1"/>
          </p:cNvPicPr>
          <p:nvPr/>
        </p:nvPicPr>
        <p:blipFill rotWithShape="1">
          <a:blip r:embed="rId3"/>
          <a:srcRect t="25625" b="18125"/>
          <a:stretch>
            <a:fillRect/>
          </a:stretch>
        </p:blipFill>
        <p:spPr>
          <a:xfrm>
            <a:off x="7315200" y="10"/>
            <a:ext cx="4876801" cy="3428990"/>
          </a:xfrm>
          <a:prstGeom prst="rect">
            <a:avLst/>
          </a:prstGeom>
        </p:spPr>
      </p:pic>
      <p:cxnSp>
        <p:nvCxnSpPr>
          <p:cNvPr id="2063" name="Straight Connector 2062">
            <a:extLst>
              <a:ext uri="{FF2B5EF4-FFF2-40B4-BE49-F238E27FC236}">
                <a16:creationId xmlns:a16="http://schemas.microsoft.com/office/drawing/2014/main" id="{44B21692-652C-4371-95C5-05248EF342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29337"/>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050" name="Picture 2" descr="See the source image">
            <a:extLst>
              <a:ext uri="{FF2B5EF4-FFF2-40B4-BE49-F238E27FC236}">
                <a16:creationId xmlns:a16="http://schemas.microsoft.com/office/drawing/2014/main" id="{0CA7FAFE-4D27-4B3F-916F-2D9A6F67B960}"/>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441" b="-4"/>
          <a:stretch>
            <a:fillRect/>
          </a:stretch>
        </p:blipFill>
        <p:spPr bwMode="auto">
          <a:xfrm>
            <a:off x="7315200" y="3429000"/>
            <a:ext cx="4876801" cy="3429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684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C30129-5848-4214-A9FF-34BA2F33B620}"/>
              </a:ext>
            </a:extLst>
          </p:cNvPr>
          <p:cNvSpPr>
            <a:spLocks noGrp="1"/>
          </p:cNvSpPr>
          <p:nvPr>
            <p:ph type="title"/>
          </p:nvPr>
        </p:nvSpPr>
        <p:spPr>
          <a:xfrm>
            <a:off x="703400" y="908651"/>
            <a:ext cx="4937004" cy="4058682"/>
          </a:xfrm>
        </p:spPr>
        <p:txBody>
          <a:bodyPr vert="horz" lIns="91440" tIns="45720" rIns="91440" bIns="45720" rtlCol="0" anchor="t">
            <a:normAutofit/>
          </a:bodyPr>
          <a:lstStyle/>
          <a:p>
            <a:pPr marL="114300" lvl="0">
              <a:lnSpc>
                <a:spcPct val="90000"/>
              </a:lnSpc>
            </a:pPr>
            <a:r>
              <a:rPr lang="en-US" sz="2100">
                <a:solidFill>
                  <a:schemeClr val="tx1"/>
                </a:solidFill>
                <a:effectLst/>
                <a:latin typeface="+mj-lt"/>
                <a:cs typeface="+mj-cs"/>
              </a:rPr>
              <a:t>UPDATE:</a:t>
            </a:r>
            <a:br>
              <a:rPr lang="en-US" sz="2100" b="0">
                <a:solidFill>
                  <a:schemeClr val="tx1"/>
                </a:solidFill>
                <a:effectLst/>
                <a:latin typeface="+mj-lt"/>
                <a:cs typeface="+mj-cs"/>
              </a:rPr>
            </a:br>
            <a:r>
              <a:rPr lang="en-US" sz="2100" b="0">
                <a:solidFill>
                  <a:schemeClr val="tx1"/>
                </a:solidFill>
                <a:effectLst/>
                <a:latin typeface="+mj-lt"/>
                <a:cs typeface="+mj-cs"/>
              </a:rPr>
              <a:t>The brief plan is to attend the address</a:t>
            </a:r>
            <a:r>
              <a:rPr lang="en-US" sz="2100" b="0">
                <a:solidFill>
                  <a:schemeClr val="tx1"/>
                </a:solidFill>
                <a:latin typeface="+mj-lt"/>
                <a:cs typeface="+mj-cs"/>
              </a:rPr>
              <a:t>. T</a:t>
            </a:r>
            <a:r>
              <a:rPr lang="en-US" sz="2100" b="0">
                <a:solidFill>
                  <a:schemeClr val="tx1"/>
                </a:solidFill>
                <a:effectLst/>
                <a:latin typeface="+mj-lt"/>
                <a:cs typeface="+mj-cs"/>
              </a:rPr>
              <a:t>he Sergeant and </a:t>
            </a:r>
            <a:r>
              <a:rPr lang="en-US" sz="2100" b="0">
                <a:solidFill>
                  <a:schemeClr val="tx1"/>
                </a:solidFill>
                <a:latin typeface="+mj-lt"/>
                <a:cs typeface="+mj-cs"/>
              </a:rPr>
              <a:t>a colleague</a:t>
            </a:r>
            <a:r>
              <a:rPr lang="en-US" sz="2100" b="0">
                <a:solidFill>
                  <a:schemeClr val="tx1"/>
                </a:solidFill>
                <a:effectLst/>
                <a:latin typeface="+mj-lt"/>
                <a:cs typeface="+mj-cs"/>
              </a:rPr>
              <a:t> will knock the front door and </a:t>
            </a:r>
            <a:r>
              <a:rPr lang="en-US" sz="2100" b="0">
                <a:solidFill>
                  <a:schemeClr val="tx1"/>
                </a:solidFill>
                <a:latin typeface="+mj-lt"/>
                <a:cs typeface="+mj-cs"/>
              </a:rPr>
              <a:t>another 2 colleagues </a:t>
            </a:r>
            <a:r>
              <a:rPr lang="en-US" sz="2100" b="0">
                <a:solidFill>
                  <a:schemeClr val="tx1"/>
                </a:solidFill>
                <a:effectLst/>
                <a:latin typeface="+mj-lt"/>
                <a:cs typeface="+mj-cs"/>
              </a:rPr>
              <a:t>will cut off at the rear of the premises.</a:t>
            </a:r>
            <a:br>
              <a:rPr lang="en-US" sz="2100" b="0">
                <a:solidFill>
                  <a:schemeClr val="tx1"/>
                </a:solidFill>
                <a:effectLst/>
                <a:latin typeface="+mj-lt"/>
                <a:cs typeface="+mj-cs"/>
              </a:rPr>
            </a:br>
            <a:br>
              <a:rPr lang="en-US" sz="2100" b="0">
                <a:solidFill>
                  <a:schemeClr val="tx1"/>
                </a:solidFill>
                <a:effectLst/>
                <a:latin typeface="+mj-lt"/>
                <a:cs typeface="+mj-cs"/>
              </a:rPr>
            </a:br>
            <a:r>
              <a:rPr lang="en-US" sz="2100">
                <a:solidFill>
                  <a:schemeClr val="tx1"/>
                </a:solidFill>
                <a:effectLst/>
                <a:latin typeface="+mj-lt"/>
                <a:cs typeface="+mj-cs"/>
              </a:rPr>
              <a:t>TASK:</a:t>
            </a:r>
            <a:br>
              <a:rPr lang="en-US" sz="2100" b="0">
                <a:solidFill>
                  <a:schemeClr val="tx1"/>
                </a:solidFill>
                <a:effectLst/>
                <a:latin typeface="+mj-lt"/>
                <a:cs typeface="+mj-cs"/>
              </a:rPr>
            </a:br>
            <a:r>
              <a:rPr lang="en-US" sz="2100" b="0">
                <a:solidFill>
                  <a:schemeClr val="tx1"/>
                </a:solidFill>
                <a:effectLst/>
                <a:latin typeface="+mj-lt"/>
                <a:cs typeface="+mj-cs"/>
              </a:rPr>
              <a:t>What </a:t>
            </a:r>
            <a:r>
              <a:rPr lang="en-US" sz="2100" b="0">
                <a:solidFill>
                  <a:schemeClr val="tx1"/>
                </a:solidFill>
                <a:latin typeface="+mj-lt"/>
                <a:cs typeface="+mj-cs"/>
              </a:rPr>
              <a:t>else do you want to know?</a:t>
            </a:r>
            <a:br>
              <a:rPr lang="en-US" sz="2100">
                <a:solidFill>
                  <a:schemeClr val="tx1"/>
                </a:solidFill>
                <a:effectLst/>
                <a:latin typeface="+mj-lt"/>
                <a:cs typeface="+mj-cs"/>
              </a:rPr>
            </a:br>
            <a:r>
              <a:rPr lang="en-US" sz="2100" b="0">
                <a:solidFill>
                  <a:schemeClr val="tx1"/>
                </a:solidFill>
                <a:latin typeface="+mj-lt"/>
                <a:cs typeface="+mj-cs"/>
              </a:rPr>
              <a:t>Assess the threat and risk.</a:t>
            </a:r>
            <a:br>
              <a:rPr lang="en-US" sz="2100" b="0">
                <a:solidFill>
                  <a:schemeClr val="tx1"/>
                </a:solidFill>
                <a:latin typeface="+mj-lt"/>
                <a:cs typeface="+mj-cs"/>
              </a:rPr>
            </a:br>
            <a:r>
              <a:rPr lang="en-US" sz="2100" b="0">
                <a:solidFill>
                  <a:schemeClr val="tx1"/>
                </a:solidFill>
                <a:latin typeface="+mj-lt"/>
                <a:cs typeface="+mj-cs"/>
              </a:rPr>
              <a:t>Develop a working strategy.</a:t>
            </a:r>
            <a:br>
              <a:rPr lang="en-US" sz="2100">
                <a:solidFill>
                  <a:schemeClr val="tx1"/>
                </a:solidFill>
                <a:latin typeface="+mj-lt"/>
                <a:cs typeface="+mj-cs"/>
              </a:rPr>
            </a:br>
            <a:endParaRPr lang="en-US" sz="2100" b="0">
              <a:solidFill>
                <a:schemeClr val="tx1"/>
              </a:solidFill>
              <a:latin typeface="+mj-lt"/>
              <a:cs typeface="+mj-cs"/>
            </a:endParaRPr>
          </a:p>
        </p:txBody>
      </p:sp>
      <p:cxnSp>
        <p:nvCxnSpPr>
          <p:cNvPr id="14" name="Straight Connector 1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FA11CAF0-B72B-426B-B214-85F56C1A391D}"/>
              </a:ext>
            </a:extLst>
          </p:cNvPr>
          <p:cNvPicPr>
            <a:picLocks noChangeAspect="1"/>
          </p:cNvPicPr>
          <p:nvPr/>
        </p:nvPicPr>
        <p:blipFill rotWithShape="1">
          <a:blip r:embed="rId3"/>
          <a:srcRect l="11241" r="20333" b="-1"/>
          <a:stretch>
            <a:fillRect/>
          </a:stretch>
        </p:blipFill>
        <p:spPr>
          <a:xfrm>
            <a:off x="6326272" y="10"/>
            <a:ext cx="5865727" cy="6857990"/>
          </a:xfrm>
          <a:prstGeom prst="rect">
            <a:avLst/>
          </a:prstGeom>
        </p:spPr>
      </p:pic>
    </p:spTree>
    <p:extLst>
      <p:ext uri="{BB962C8B-B14F-4D97-AF65-F5344CB8AC3E}">
        <p14:creationId xmlns:p14="http://schemas.microsoft.com/office/powerpoint/2010/main" val="33735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4916B0-E906-46B7-B85E-71916E578FA9}"/>
              </a:ext>
            </a:extLst>
          </p:cNvPr>
          <p:cNvSpPr>
            <a:spLocks noGrp="1"/>
          </p:cNvSpPr>
          <p:nvPr>
            <p:ph type="title"/>
          </p:nvPr>
        </p:nvSpPr>
        <p:spPr>
          <a:xfrm>
            <a:off x="357809" y="908650"/>
            <a:ext cx="5738191" cy="5531903"/>
          </a:xfrm>
        </p:spPr>
        <p:txBody>
          <a:bodyPr vert="horz" lIns="91440" tIns="45720" rIns="91440" bIns="45720" rtlCol="0" anchor="t">
            <a:normAutofit fontScale="90000"/>
          </a:bodyPr>
          <a:lstStyle/>
          <a:p>
            <a:pPr marL="114300" lvl="0">
              <a:lnSpc>
                <a:spcPct val="90000"/>
              </a:lnSpc>
            </a:pPr>
            <a:r>
              <a:rPr lang="en-US" sz="2000" dirty="0">
                <a:solidFill>
                  <a:schemeClr val="tx1"/>
                </a:solidFill>
                <a:effectLst/>
                <a:latin typeface="Calibri" panose="020F0502020204030204" pitchFamily="34" charset="0"/>
                <a:cs typeface="Calibri" panose="020F0502020204030204" pitchFamily="34" charset="0"/>
              </a:rPr>
              <a:t>UPDATE:</a:t>
            </a:r>
            <a:br>
              <a:rPr lang="en-US" sz="2000" dirty="0">
                <a:solidFill>
                  <a:schemeClr val="tx1"/>
                </a:solidFill>
                <a:effectLst/>
                <a:latin typeface="Calibri" panose="020F0502020204030204" pitchFamily="34" charset="0"/>
                <a:cs typeface="Calibri" panose="020F0502020204030204" pitchFamily="34" charset="0"/>
              </a:rPr>
            </a:br>
            <a:br>
              <a:rPr lang="en-US" sz="2000" dirty="0">
                <a:solidFill>
                  <a:schemeClr val="tx1"/>
                </a:solidFill>
                <a:effectLst/>
                <a:latin typeface="Calibri" panose="020F0502020204030204" pitchFamily="34" charset="0"/>
                <a:cs typeface="Calibri" panose="020F0502020204030204" pitchFamily="34" charset="0"/>
              </a:rPr>
            </a:br>
            <a:r>
              <a:rPr lang="en-US" sz="2000" b="0" dirty="0">
                <a:solidFill>
                  <a:schemeClr val="tx1"/>
                </a:solidFill>
                <a:effectLst/>
                <a:latin typeface="Calibri" panose="020F0502020204030204" pitchFamily="34" charset="0"/>
                <a:cs typeface="Calibri" panose="020F0502020204030204" pitchFamily="34" charset="0"/>
              </a:rPr>
              <a:t>The time is now 0745h. You have arrived at the address and deployed to your respective positions. On knocking the front door, a male has come out of the back door and is contained in the rear garden. He is agitated and holding a crowbar.</a:t>
            </a:r>
            <a:br>
              <a:rPr lang="en-US" sz="2000" b="0" dirty="0">
                <a:solidFill>
                  <a:schemeClr val="tx1"/>
                </a:solidFill>
                <a:effectLst/>
                <a:latin typeface="Calibri" panose="020F0502020204030204" pitchFamily="34" charset="0"/>
                <a:cs typeface="Calibri" panose="020F0502020204030204" pitchFamily="34" charset="0"/>
              </a:rPr>
            </a:br>
            <a:br>
              <a:rPr lang="en-US" sz="2000" b="0" dirty="0">
                <a:solidFill>
                  <a:schemeClr val="tx1"/>
                </a:solidFill>
                <a:latin typeface="Calibri" panose="020F0502020204030204" pitchFamily="34" charset="0"/>
                <a:cs typeface="Calibri" panose="020F0502020204030204" pitchFamily="34" charset="0"/>
              </a:rPr>
            </a:br>
            <a:r>
              <a:rPr lang="en-US" sz="2000" b="0" dirty="0">
                <a:solidFill>
                  <a:schemeClr val="tx1"/>
                </a:solidFill>
                <a:latin typeface="Calibri" panose="020F0502020204030204" pitchFamily="34" charset="0"/>
                <a:cs typeface="Calibri" panose="020F0502020204030204" pitchFamily="34" charset="0"/>
              </a:rPr>
              <a:t>Noise and movement suggest there is another  person upstairs in the house. The Sergeant tells you to contain the bottom of the stairs and she goes through the house to the rear garden.</a:t>
            </a:r>
            <a:br>
              <a:rPr lang="en-US" sz="2000" b="0" dirty="0">
                <a:solidFill>
                  <a:schemeClr val="tx1"/>
                </a:solidFill>
                <a:latin typeface="Calibri" panose="020F0502020204030204" pitchFamily="34" charset="0"/>
                <a:cs typeface="Calibri" panose="020F0502020204030204" pitchFamily="34" charset="0"/>
              </a:rPr>
            </a:br>
            <a:br>
              <a:rPr lang="en-US" sz="2000" b="0" dirty="0">
                <a:solidFill>
                  <a:schemeClr val="tx1"/>
                </a:solidFill>
                <a:latin typeface="Calibri" panose="020F0502020204030204" pitchFamily="34" charset="0"/>
                <a:cs typeface="Calibri" panose="020F0502020204030204" pitchFamily="34" charset="0"/>
              </a:rPr>
            </a:br>
            <a:r>
              <a:rPr lang="en-US" sz="2000" b="0" dirty="0">
                <a:solidFill>
                  <a:schemeClr val="tx1"/>
                </a:solidFill>
                <a:latin typeface="Calibri" panose="020F0502020204030204" pitchFamily="34" charset="0"/>
                <a:cs typeface="Calibri" panose="020F0502020204030204" pitchFamily="34" charset="0"/>
              </a:rPr>
              <a:t>What else do you want to know?</a:t>
            </a:r>
            <a:br>
              <a:rPr lang="en-US" sz="2000" b="0" dirty="0">
                <a:solidFill>
                  <a:schemeClr val="tx1"/>
                </a:solidFill>
                <a:latin typeface="Calibri" panose="020F0502020204030204" pitchFamily="34" charset="0"/>
                <a:cs typeface="Calibri" panose="020F0502020204030204" pitchFamily="34" charset="0"/>
              </a:rPr>
            </a:br>
            <a:r>
              <a:rPr lang="en-US" sz="2000" b="0" dirty="0">
                <a:solidFill>
                  <a:schemeClr val="tx1"/>
                </a:solidFill>
                <a:latin typeface="Calibri" panose="020F0502020204030204" pitchFamily="34" charset="0"/>
                <a:cs typeface="Calibri" panose="020F0502020204030204" pitchFamily="34" charset="0"/>
              </a:rPr>
              <a:t>Does this affect your threat &amp; risk assessment?</a:t>
            </a:r>
            <a:br>
              <a:rPr lang="en-US" sz="2000" b="0" dirty="0">
                <a:solidFill>
                  <a:schemeClr val="tx1"/>
                </a:solidFill>
                <a:latin typeface="Calibri" panose="020F0502020204030204" pitchFamily="34" charset="0"/>
                <a:cs typeface="Calibri" panose="020F0502020204030204" pitchFamily="34" charset="0"/>
              </a:rPr>
            </a:br>
            <a:r>
              <a:rPr lang="en-US" sz="2000" b="0" dirty="0">
                <a:solidFill>
                  <a:schemeClr val="tx1"/>
                </a:solidFill>
                <a:latin typeface="Calibri" panose="020F0502020204030204" pitchFamily="34" charset="0"/>
                <a:cs typeface="Calibri" panose="020F0502020204030204" pitchFamily="34" charset="0"/>
              </a:rPr>
              <a:t>What is your working strategy?</a:t>
            </a:r>
            <a:br>
              <a:rPr lang="en-US" sz="2000" b="0" dirty="0">
                <a:solidFill>
                  <a:schemeClr val="tx1"/>
                </a:solidFill>
                <a:latin typeface="Calibri" panose="020F0502020204030204" pitchFamily="34" charset="0"/>
                <a:cs typeface="Calibri" panose="020F0502020204030204" pitchFamily="34" charset="0"/>
              </a:rPr>
            </a:br>
            <a:r>
              <a:rPr lang="en-US" sz="2000" b="0" dirty="0">
                <a:solidFill>
                  <a:schemeClr val="tx1"/>
                </a:solidFill>
                <a:latin typeface="Calibri" panose="020F0502020204030204" pitchFamily="34" charset="0"/>
                <a:cs typeface="Calibri" panose="020F0502020204030204" pitchFamily="34" charset="0"/>
              </a:rPr>
              <a:t>What are your options and contingencies – what are you going to do?</a:t>
            </a:r>
            <a:br>
              <a:rPr lang="en-US" sz="2000" dirty="0">
                <a:solidFill>
                  <a:schemeClr val="tx1"/>
                </a:solidFill>
                <a:latin typeface="Calibri" panose="020F0502020204030204" pitchFamily="34" charset="0"/>
                <a:cs typeface="Calibri" panose="020F0502020204030204" pitchFamily="34" charset="0"/>
              </a:rPr>
            </a:br>
            <a:br>
              <a:rPr lang="en-US" sz="1600" b="0" dirty="0">
                <a:solidFill>
                  <a:schemeClr val="tx1"/>
                </a:solidFill>
                <a:latin typeface="+mj-lt"/>
                <a:cs typeface="+mj-cs"/>
              </a:rPr>
            </a:br>
            <a:br>
              <a:rPr lang="en-US" sz="1600" b="0" dirty="0">
                <a:solidFill>
                  <a:schemeClr val="tx1"/>
                </a:solidFill>
                <a:effectLst/>
                <a:latin typeface="+mj-lt"/>
                <a:cs typeface="+mj-cs"/>
              </a:rPr>
            </a:br>
            <a:br>
              <a:rPr lang="en-US" sz="1600" b="0" dirty="0">
                <a:solidFill>
                  <a:schemeClr val="tx1"/>
                </a:solidFill>
                <a:effectLst/>
                <a:latin typeface="+mj-lt"/>
                <a:cs typeface="+mj-cs"/>
              </a:rPr>
            </a:br>
            <a:br>
              <a:rPr lang="en-US" sz="1600" dirty="0">
                <a:solidFill>
                  <a:schemeClr val="tx1"/>
                </a:solidFill>
                <a:effectLst/>
                <a:latin typeface="+mj-lt"/>
                <a:cs typeface="+mj-cs"/>
              </a:rPr>
            </a:br>
            <a:endParaRPr lang="en-US" sz="1600" dirty="0">
              <a:solidFill>
                <a:schemeClr val="tx1"/>
              </a:solidFill>
              <a:latin typeface="+mj-lt"/>
              <a:cs typeface="+mj-cs"/>
            </a:endParaRPr>
          </a:p>
        </p:txBody>
      </p:sp>
      <p:cxnSp>
        <p:nvCxnSpPr>
          <p:cNvPr id="14" name="Straight Connector 1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2" descr="See the source image">
            <a:extLst>
              <a:ext uri="{FF2B5EF4-FFF2-40B4-BE49-F238E27FC236}">
                <a16:creationId xmlns:a16="http://schemas.microsoft.com/office/drawing/2014/main" id="{80CFCF7A-3B87-4010-9615-4CC59E0A70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009" r="34120" b="1"/>
          <a:stretch>
            <a:fillRect/>
          </a:stretch>
        </p:blipFill>
        <p:spPr bwMode="auto">
          <a:xfrm>
            <a:off x="6326272" y="10"/>
            <a:ext cx="586572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6262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1D3D98-BDE2-4016-88AA-6BB30AFBC848}"/>
              </a:ext>
            </a:extLst>
          </p:cNvPr>
          <p:cNvSpPr>
            <a:spLocks noGrp="1"/>
          </p:cNvSpPr>
          <p:nvPr>
            <p:ph type="title"/>
          </p:nvPr>
        </p:nvSpPr>
        <p:spPr>
          <a:xfrm>
            <a:off x="8138158" y="1177348"/>
            <a:ext cx="4053841" cy="4810422"/>
          </a:xfrm>
        </p:spPr>
        <p:txBody>
          <a:bodyPr vert="horz" lIns="91440" tIns="45720" rIns="91440" bIns="45720" rtlCol="0" anchor="t">
            <a:normAutofit/>
          </a:bodyPr>
          <a:lstStyle/>
          <a:p>
            <a:pPr marL="114300" lvl="0">
              <a:lnSpc>
                <a:spcPct val="90000"/>
              </a:lnSpc>
            </a:pPr>
            <a:r>
              <a:rPr lang="en-GB" sz="1800" b="0" noProof="0" dirty="0">
                <a:solidFill>
                  <a:schemeClr val="tx1"/>
                </a:solidFill>
                <a:effectLst/>
                <a:latin typeface="Calibri" panose="020F0502020204030204" pitchFamily="34" charset="0"/>
                <a:cs typeface="Calibri" panose="020F0502020204030204" pitchFamily="34" charset="0"/>
              </a:rPr>
              <a:t>A male person comes down the stairs with his hands </a:t>
            </a:r>
            <a:r>
              <a:rPr lang="en-GB" sz="1800" b="0" noProof="0" dirty="0">
                <a:solidFill>
                  <a:schemeClr val="tx1"/>
                </a:solidFill>
                <a:latin typeface="Calibri" panose="020F0502020204030204" pitchFamily="34" charset="0"/>
                <a:cs typeface="Calibri" panose="020F0502020204030204" pitchFamily="34" charset="0"/>
              </a:rPr>
              <a:t>in his pockets </a:t>
            </a:r>
            <a:r>
              <a:rPr lang="en-GB" sz="1800" b="0" noProof="0" dirty="0">
                <a:solidFill>
                  <a:schemeClr val="tx1"/>
                </a:solidFill>
                <a:effectLst/>
                <a:latin typeface="Calibri" panose="020F0502020204030204" pitchFamily="34" charset="0"/>
                <a:cs typeface="Calibri" panose="020F0502020204030204" pitchFamily="34" charset="0"/>
              </a:rPr>
              <a:t>and he looks like the suspect. He is apologising and asking to be arrested.</a:t>
            </a:r>
            <a:br>
              <a:rPr lang="en-GB" sz="1800" b="0" noProof="0" dirty="0">
                <a:solidFill>
                  <a:schemeClr val="tx1"/>
                </a:solidFill>
                <a:effectLst/>
                <a:latin typeface="Calibri" panose="020F0502020204030204" pitchFamily="34" charset="0"/>
                <a:cs typeface="Calibri" panose="020F0502020204030204" pitchFamily="34" charset="0"/>
              </a:rPr>
            </a:br>
            <a:r>
              <a:rPr lang="en-GB" sz="1800" b="0" noProof="0" dirty="0">
                <a:solidFill>
                  <a:schemeClr val="tx1"/>
                </a:solidFill>
                <a:effectLst/>
                <a:latin typeface="Calibri" panose="020F0502020204030204" pitchFamily="34" charset="0"/>
                <a:cs typeface="Calibri" panose="020F0502020204030204" pitchFamily="34" charset="0"/>
              </a:rPr>
              <a:t> </a:t>
            </a:r>
            <a:br>
              <a:rPr lang="en-GB" sz="1800" b="0" noProof="0" dirty="0">
                <a:solidFill>
                  <a:schemeClr val="tx1"/>
                </a:solidFill>
                <a:effectLst/>
                <a:latin typeface="Calibri" panose="020F0502020204030204" pitchFamily="34" charset="0"/>
                <a:cs typeface="Calibri" panose="020F0502020204030204" pitchFamily="34" charset="0"/>
              </a:rPr>
            </a:br>
            <a:r>
              <a:rPr lang="en-GB" sz="1800" b="0" noProof="0" dirty="0">
                <a:solidFill>
                  <a:schemeClr val="tx1"/>
                </a:solidFill>
                <a:effectLst/>
                <a:latin typeface="Calibri" panose="020F0502020204030204" pitchFamily="34" charset="0"/>
                <a:cs typeface="Calibri" panose="020F0502020204030204" pitchFamily="34" charset="0"/>
              </a:rPr>
              <a:t>What </a:t>
            </a:r>
            <a:r>
              <a:rPr lang="en-GB" sz="1800" b="0" noProof="0" dirty="0">
                <a:solidFill>
                  <a:schemeClr val="tx1"/>
                </a:solidFill>
                <a:latin typeface="Calibri" panose="020F0502020204030204" pitchFamily="34" charset="0"/>
                <a:cs typeface="Calibri" panose="020F0502020204030204" pitchFamily="34" charset="0"/>
              </a:rPr>
              <a:t>else do you want to know?</a:t>
            </a:r>
            <a:br>
              <a:rPr lang="en-GB" sz="1800" b="0" noProof="0" dirty="0">
                <a:solidFill>
                  <a:schemeClr val="tx1"/>
                </a:solidFill>
                <a:effectLst/>
                <a:latin typeface="Calibri" panose="020F0502020204030204" pitchFamily="34" charset="0"/>
                <a:cs typeface="Calibri" panose="020F0502020204030204" pitchFamily="34" charset="0"/>
              </a:rPr>
            </a:br>
            <a:r>
              <a:rPr lang="en-GB" sz="1800" b="0" noProof="0" dirty="0">
                <a:solidFill>
                  <a:schemeClr val="tx1"/>
                </a:solidFill>
                <a:latin typeface="Calibri" panose="020F0502020204030204" pitchFamily="34" charset="0"/>
                <a:cs typeface="Calibri" panose="020F0502020204030204" pitchFamily="34" charset="0"/>
              </a:rPr>
              <a:t>Does this affect your threat &amp; risk assessment?</a:t>
            </a:r>
            <a:br>
              <a:rPr lang="en-GB" sz="1800" b="0" noProof="0" dirty="0">
                <a:solidFill>
                  <a:schemeClr val="tx1"/>
                </a:solidFill>
                <a:effectLst/>
                <a:latin typeface="Calibri" panose="020F0502020204030204" pitchFamily="34" charset="0"/>
                <a:cs typeface="Calibri" panose="020F0502020204030204" pitchFamily="34" charset="0"/>
              </a:rPr>
            </a:br>
            <a:r>
              <a:rPr lang="en-GB" sz="1800" b="0" noProof="0" dirty="0">
                <a:solidFill>
                  <a:schemeClr val="tx1"/>
                </a:solidFill>
                <a:latin typeface="Calibri" panose="020F0502020204030204" pitchFamily="34" charset="0"/>
                <a:cs typeface="Calibri" panose="020F0502020204030204" pitchFamily="34" charset="0"/>
              </a:rPr>
              <a:t>What is your working strategy?</a:t>
            </a:r>
            <a:br>
              <a:rPr lang="en-GB" sz="1800" b="0" noProof="0" dirty="0">
                <a:solidFill>
                  <a:schemeClr val="tx1"/>
                </a:solidFill>
                <a:latin typeface="Calibri" panose="020F0502020204030204" pitchFamily="34" charset="0"/>
                <a:cs typeface="Calibri" panose="020F0502020204030204" pitchFamily="34" charset="0"/>
              </a:rPr>
            </a:br>
            <a:r>
              <a:rPr lang="en-GB" sz="1800" b="0" noProof="0" dirty="0">
                <a:solidFill>
                  <a:schemeClr val="tx1"/>
                </a:solidFill>
                <a:latin typeface="Calibri" panose="020F0502020204030204" pitchFamily="34" charset="0"/>
                <a:cs typeface="Calibri" panose="020F0502020204030204" pitchFamily="34" charset="0"/>
              </a:rPr>
              <a:t>Are you going to take action? What are you going to do?</a:t>
            </a:r>
            <a:br>
              <a:rPr lang="en-GB" sz="1800" b="0" noProof="0" dirty="0">
                <a:solidFill>
                  <a:schemeClr val="tx1"/>
                </a:solidFill>
                <a:latin typeface="Calibri" panose="020F0502020204030204" pitchFamily="34" charset="0"/>
                <a:cs typeface="Calibri" panose="020F0502020204030204" pitchFamily="34" charset="0"/>
              </a:rPr>
            </a:br>
            <a:br>
              <a:rPr lang="en-GB" sz="1800" b="0" noProof="0" dirty="0">
                <a:solidFill>
                  <a:schemeClr val="tx1"/>
                </a:solidFill>
                <a:latin typeface="Calibri" panose="020F0502020204030204" pitchFamily="34" charset="0"/>
                <a:cs typeface="Calibri" panose="020F0502020204030204" pitchFamily="34" charset="0"/>
              </a:rPr>
            </a:br>
            <a:r>
              <a:rPr lang="en-GB" sz="1800" b="0" noProof="0" dirty="0">
                <a:solidFill>
                  <a:schemeClr val="tx1"/>
                </a:solidFill>
                <a:latin typeface="Calibri" panose="020F0502020204030204" pitchFamily="34" charset="0"/>
                <a:cs typeface="Calibri" panose="020F0502020204030204" pitchFamily="34" charset="0"/>
              </a:rPr>
              <a:t>Review.</a:t>
            </a:r>
            <a:br>
              <a:rPr lang="en-GB" sz="1800" noProof="0" dirty="0">
                <a:solidFill>
                  <a:schemeClr val="tx1"/>
                </a:solidFill>
                <a:effectLst/>
                <a:latin typeface="Calibri" panose="020F0502020204030204" pitchFamily="34" charset="0"/>
                <a:cs typeface="Calibri" panose="020F0502020204030204" pitchFamily="34" charset="0"/>
              </a:rPr>
            </a:br>
            <a:br>
              <a:rPr lang="en-US" sz="1400" dirty="0">
                <a:solidFill>
                  <a:schemeClr val="tx1"/>
                </a:solidFill>
                <a:effectLst/>
                <a:latin typeface="Calibri" panose="020F0502020204030204" pitchFamily="34" charset="0"/>
                <a:cs typeface="Calibri" panose="020F0502020204030204" pitchFamily="34" charset="0"/>
              </a:rPr>
            </a:br>
            <a:endParaRPr lang="en-US" sz="1400" dirty="0">
              <a:solidFill>
                <a:schemeClr val="tx1"/>
              </a:solidFill>
              <a:latin typeface="Calibri" panose="020F0502020204030204" pitchFamily="34" charset="0"/>
              <a:cs typeface="Calibri" panose="020F0502020204030204" pitchFamily="34" charset="0"/>
            </a:endParaRPr>
          </a:p>
        </p:txBody>
      </p:sp>
      <p:cxnSp>
        <p:nvCxnSpPr>
          <p:cNvPr id="14" name="Straight Connector 1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866BFAC2-81F8-453D-8E16-4597978E0D7C}"/>
              </a:ext>
            </a:extLst>
          </p:cNvPr>
          <p:cNvPicPr>
            <a:picLocks noChangeAspect="1"/>
          </p:cNvPicPr>
          <p:nvPr/>
        </p:nvPicPr>
        <p:blipFill rotWithShape="1">
          <a:blip r:embed="rId3"/>
          <a:srcRect t="4808" r="23412" b="4282"/>
          <a:stretch/>
        </p:blipFill>
        <p:spPr>
          <a:xfrm>
            <a:off x="722935" y="874191"/>
            <a:ext cx="7179970" cy="5113579"/>
          </a:xfrm>
          <a:prstGeom prst="rect">
            <a:avLst/>
          </a:prstGeom>
        </p:spPr>
      </p:pic>
      <p:cxnSp>
        <p:nvCxnSpPr>
          <p:cNvPr id="16" name="Straight Connector 15">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33179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2B24C-8077-434A-B8A7-4ED07DEE29C7}"/>
              </a:ext>
            </a:extLst>
          </p:cNvPr>
          <p:cNvSpPr>
            <a:spLocks noGrp="1"/>
          </p:cNvSpPr>
          <p:nvPr>
            <p:ph type="title"/>
          </p:nvPr>
        </p:nvSpPr>
        <p:spPr>
          <a:xfrm>
            <a:off x="8138159" y="1177348"/>
            <a:ext cx="3330906" cy="3441068"/>
          </a:xfrm>
        </p:spPr>
        <p:txBody>
          <a:bodyPr vert="horz" lIns="91440" tIns="45720" rIns="91440" bIns="45720" rtlCol="0" anchor="t">
            <a:normAutofit/>
          </a:bodyPr>
          <a:lstStyle/>
          <a:p>
            <a:pPr>
              <a:lnSpc>
                <a:spcPct val="90000"/>
              </a:lnSpc>
              <a:spcAft>
                <a:spcPts val="800"/>
              </a:spcAft>
            </a:pPr>
            <a:r>
              <a:rPr lang="en-US" sz="1100">
                <a:solidFill>
                  <a:schemeClr val="tx1"/>
                </a:solidFill>
                <a:latin typeface="+mj-lt"/>
                <a:cs typeface="+mj-cs"/>
              </a:rPr>
              <a:t>NDM </a:t>
            </a:r>
            <a:r>
              <a:rPr lang="en-US" sz="1100">
                <a:solidFill>
                  <a:schemeClr val="tx1"/>
                </a:solidFill>
                <a:effectLst/>
                <a:latin typeface="+mj-lt"/>
                <a:cs typeface="+mj-cs"/>
              </a:rPr>
              <a:t>Scenario 3 NEIGHBOURHOOD ISSUE</a:t>
            </a:r>
            <a:br>
              <a:rPr lang="en-US" sz="1100" b="0">
                <a:solidFill>
                  <a:schemeClr val="tx1"/>
                </a:solidFill>
                <a:effectLst/>
                <a:latin typeface="+mj-lt"/>
                <a:cs typeface="+mj-cs"/>
              </a:rPr>
            </a:br>
            <a:r>
              <a:rPr lang="en-US" sz="1100" b="0">
                <a:solidFill>
                  <a:schemeClr val="tx1"/>
                </a:solidFill>
                <a:effectLst/>
                <a:latin typeface="+mj-lt"/>
                <a:cs typeface="+mj-cs"/>
              </a:rPr>
              <a:t> </a:t>
            </a:r>
            <a:br>
              <a:rPr lang="en-US" sz="1100" b="0">
                <a:solidFill>
                  <a:schemeClr val="tx1"/>
                </a:solidFill>
                <a:effectLst/>
                <a:latin typeface="+mj-lt"/>
                <a:cs typeface="+mj-cs"/>
              </a:rPr>
            </a:br>
            <a:r>
              <a:rPr lang="en-US" sz="1100" b="0">
                <a:solidFill>
                  <a:schemeClr val="tx1"/>
                </a:solidFill>
                <a:effectLst/>
                <a:latin typeface="+mj-lt"/>
                <a:cs typeface="+mj-cs"/>
              </a:rPr>
              <a:t>You are part of a Neighbourhood Policing Team (NPT) attending a Partnership Meeting to discuss an increase in Anti-social behaviour and Crime in the </a:t>
            </a:r>
            <a:r>
              <a:rPr lang="en-US" sz="1100" b="0">
                <a:solidFill>
                  <a:schemeClr val="tx1"/>
                </a:solidFill>
                <a:latin typeface="+mj-lt"/>
                <a:cs typeface="+mj-cs"/>
              </a:rPr>
              <a:t>local area</a:t>
            </a:r>
            <a:r>
              <a:rPr lang="en-US" sz="1100" b="0">
                <a:solidFill>
                  <a:schemeClr val="tx1"/>
                </a:solidFill>
                <a:effectLst/>
                <a:latin typeface="+mj-lt"/>
                <a:cs typeface="+mj-cs"/>
              </a:rPr>
              <a:t>. </a:t>
            </a:r>
            <a:br>
              <a:rPr lang="en-US" sz="1100" b="0">
                <a:solidFill>
                  <a:schemeClr val="tx1"/>
                </a:solidFill>
                <a:effectLst/>
                <a:latin typeface="+mj-lt"/>
                <a:cs typeface="+mj-cs"/>
              </a:rPr>
            </a:br>
            <a:br>
              <a:rPr lang="en-US" sz="1100" b="0">
                <a:solidFill>
                  <a:schemeClr val="tx1"/>
                </a:solidFill>
                <a:latin typeface="+mj-lt"/>
                <a:cs typeface="+mj-cs"/>
              </a:rPr>
            </a:br>
            <a:r>
              <a:rPr lang="en-US" sz="1100" b="0">
                <a:solidFill>
                  <a:schemeClr val="tx1"/>
                </a:solidFill>
                <a:effectLst/>
                <a:latin typeface="+mj-lt"/>
                <a:cs typeface="+mj-cs"/>
              </a:rPr>
              <a:t>Partner agencies at the meeting include Local Councillors, the Deputy Head from the local high school and a number of representative from the local resident’s association.</a:t>
            </a:r>
            <a:br>
              <a:rPr lang="en-US" sz="1100" b="0">
                <a:solidFill>
                  <a:schemeClr val="tx1"/>
                </a:solidFill>
                <a:effectLst/>
                <a:latin typeface="+mj-lt"/>
                <a:cs typeface="+mj-cs"/>
              </a:rPr>
            </a:br>
            <a:r>
              <a:rPr lang="en-US" sz="1100" b="0">
                <a:solidFill>
                  <a:schemeClr val="tx1"/>
                </a:solidFill>
                <a:effectLst/>
                <a:latin typeface="+mj-lt"/>
                <a:cs typeface="+mj-cs"/>
              </a:rPr>
              <a:t> </a:t>
            </a:r>
            <a:br>
              <a:rPr lang="en-US" sz="1100" b="0">
                <a:solidFill>
                  <a:schemeClr val="tx1"/>
                </a:solidFill>
                <a:effectLst/>
                <a:latin typeface="+mj-lt"/>
                <a:cs typeface="+mj-cs"/>
              </a:rPr>
            </a:br>
            <a:r>
              <a:rPr lang="en-US" sz="1100" b="0">
                <a:solidFill>
                  <a:schemeClr val="tx1"/>
                </a:solidFill>
                <a:effectLst/>
                <a:latin typeface="+mj-lt"/>
                <a:cs typeface="+mj-cs"/>
              </a:rPr>
              <a:t>Use NDM to critically analyse the situation and decide what to do.</a:t>
            </a:r>
            <a:br>
              <a:rPr lang="en-US" sz="1100" b="0">
                <a:solidFill>
                  <a:schemeClr val="tx1"/>
                </a:solidFill>
                <a:effectLst/>
                <a:latin typeface="+mj-lt"/>
                <a:cs typeface="+mj-cs"/>
              </a:rPr>
            </a:br>
            <a:r>
              <a:rPr lang="en-US" sz="1100" b="0">
                <a:solidFill>
                  <a:schemeClr val="tx1"/>
                </a:solidFill>
                <a:effectLst/>
                <a:latin typeface="+mj-lt"/>
                <a:cs typeface="+mj-cs"/>
              </a:rPr>
              <a:t> </a:t>
            </a:r>
            <a:br>
              <a:rPr lang="en-US" sz="1100" b="0">
                <a:solidFill>
                  <a:schemeClr val="tx1"/>
                </a:solidFill>
                <a:effectLst/>
                <a:latin typeface="+mj-lt"/>
                <a:cs typeface="+mj-cs"/>
              </a:rPr>
            </a:br>
            <a:r>
              <a:rPr lang="en-US" sz="1100" b="0">
                <a:solidFill>
                  <a:schemeClr val="tx1"/>
                </a:solidFill>
                <a:effectLst/>
                <a:latin typeface="+mj-lt"/>
                <a:cs typeface="+mj-cs"/>
              </a:rPr>
              <a:t> </a:t>
            </a:r>
            <a:br>
              <a:rPr lang="en-US" sz="1100">
                <a:solidFill>
                  <a:schemeClr val="tx1"/>
                </a:solidFill>
                <a:effectLst/>
                <a:latin typeface="+mj-lt"/>
                <a:cs typeface="+mj-cs"/>
              </a:rPr>
            </a:br>
            <a:endParaRPr lang="en-US" sz="1100">
              <a:solidFill>
                <a:schemeClr val="tx1"/>
              </a:solidFill>
              <a:latin typeface="+mj-lt"/>
              <a:cs typeface="+mj-cs"/>
            </a:endParaRPr>
          </a:p>
        </p:txBody>
      </p:sp>
      <p:cxnSp>
        <p:nvCxnSpPr>
          <p:cNvPr id="14" name="Straight Connector 1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4815312E-EDF2-4D73-B201-BB0C288DB6CD}"/>
              </a:ext>
            </a:extLst>
          </p:cNvPr>
          <p:cNvPicPr>
            <a:picLocks noChangeAspect="1"/>
          </p:cNvPicPr>
          <p:nvPr/>
        </p:nvPicPr>
        <p:blipFill>
          <a:blip r:embed="rId3"/>
          <a:stretch>
            <a:fillRect/>
          </a:stretch>
        </p:blipFill>
        <p:spPr>
          <a:xfrm>
            <a:off x="722935" y="1411614"/>
            <a:ext cx="7179970" cy="4038732"/>
          </a:xfrm>
          <a:prstGeom prst="rect">
            <a:avLst/>
          </a:prstGeom>
        </p:spPr>
      </p:pic>
      <p:cxnSp>
        <p:nvCxnSpPr>
          <p:cNvPr id="16" name="Straight Connector 15">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3825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67F030-C2AC-40A3-B6A2-3D4040A813A4}"/>
              </a:ext>
            </a:extLst>
          </p:cNvPr>
          <p:cNvSpPr>
            <a:spLocks noGrp="1"/>
          </p:cNvSpPr>
          <p:nvPr>
            <p:ph type="title"/>
          </p:nvPr>
        </p:nvSpPr>
        <p:spPr>
          <a:xfrm>
            <a:off x="8138159" y="1177348"/>
            <a:ext cx="3330906" cy="3441068"/>
          </a:xfrm>
        </p:spPr>
        <p:txBody>
          <a:bodyPr vert="horz" lIns="91440" tIns="45720" rIns="91440" bIns="45720" rtlCol="0" anchor="t">
            <a:normAutofit fontScale="90000"/>
          </a:bodyPr>
          <a:lstStyle/>
          <a:p>
            <a:pPr>
              <a:lnSpc>
                <a:spcPct val="90000"/>
              </a:lnSpc>
            </a:pPr>
            <a:br>
              <a:rPr lang="en-US" sz="1100" b="0">
                <a:solidFill>
                  <a:schemeClr val="tx1"/>
                </a:solidFill>
                <a:effectLst/>
                <a:latin typeface="+mj-lt"/>
                <a:cs typeface="+mj-cs"/>
              </a:rPr>
            </a:br>
            <a:r>
              <a:rPr kumimoji="0" lang="en-US" sz="1100" b="0" i="0" u="none" strike="noStrike" normalizeH="0" noProof="0">
                <a:ln>
                  <a:noFill/>
                </a:ln>
                <a:solidFill>
                  <a:schemeClr val="tx1"/>
                </a:solidFill>
                <a:effectLst/>
                <a:uLnTx/>
                <a:uFillTx/>
                <a:latin typeface="+mj-lt"/>
                <a:cs typeface="+mj-cs"/>
              </a:rPr>
              <a:t>The meeting has started, and the police are being blamed for </a:t>
            </a:r>
            <a:r>
              <a:rPr lang="en-US" sz="1100" b="0">
                <a:solidFill>
                  <a:schemeClr val="tx1"/>
                </a:solidFill>
                <a:latin typeface="+mj-lt"/>
                <a:cs typeface="+mj-cs"/>
              </a:rPr>
              <a:t>a</a:t>
            </a:r>
            <a:r>
              <a:rPr kumimoji="0" lang="en-US" sz="1100" b="0" i="0" u="none" strike="noStrike" normalizeH="0" noProof="0">
                <a:ln>
                  <a:noFill/>
                </a:ln>
                <a:solidFill>
                  <a:schemeClr val="tx1"/>
                </a:solidFill>
                <a:effectLst/>
                <a:uLnTx/>
                <a:uFillTx/>
                <a:latin typeface="+mj-lt"/>
                <a:cs typeface="+mj-cs"/>
              </a:rPr>
              <a:t> lack of patrols in the area which the partners claim are causing the issues. </a:t>
            </a:r>
            <a:br>
              <a:rPr kumimoji="0" lang="en-US" sz="1100" b="0" i="0" u="none" strike="noStrike" normalizeH="0" noProof="0">
                <a:ln>
                  <a:noFill/>
                </a:ln>
                <a:solidFill>
                  <a:schemeClr val="tx1"/>
                </a:solidFill>
                <a:effectLst/>
                <a:uLnTx/>
                <a:uFillTx/>
                <a:latin typeface="+mj-lt"/>
                <a:cs typeface="+mj-cs"/>
              </a:rPr>
            </a:br>
            <a:br>
              <a:rPr kumimoji="0" lang="en-US" sz="1100" b="0" i="0" u="none" strike="noStrike" normalizeH="0" noProof="0">
                <a:ln>
                  <a:noFill/>
                </a:ln>
                <a:solidFill>
                  <a:schemeClr val="tx1"/>
                </a:solidFill>
                <a:effectLst/>
                <a:uLnTx/>
                <a:uFillTx/>
                <a:latin typeface="+mj-lt"/>
                <a:cs typeface="+mj-cs"/>
              </a:rPr>
            </a:br>
            <a:r>
              <a:rPr kumimoji="0" lang="en-US" sz="1100" b="0" i="0" u="none" strike="noStrike" normalizeH="0" noProof="0">
                <a:ln>
                  <a:noFill/>
                </a:ln>
                <a:solidFill>
                  <a:schemeClr val="tx1"/>
                </a:solidFill>
                <a:uLnTx/>
                <a:uFillTx/>
                <a:latin typeface="+mj-lt"/>
                <a:cs typeface="+mj-cs"/>
              </a:rPr>
              <a:t>You </a:t>
            </a:r>
            <a:r>
              <a:rPr lang="en-US" sz="1100" b="0">
                <a:solidFill>
                  <a:schemeClr val="tx1"/>
                </a:solidFill>
                <a:effectLst/>
                <a:latin typeface="+mj-lt"/>
                <a:cs typeface="+mj-cs"/>
              </a:rPr>
              <a:t>provide evidence to suggest that there are regular patrols and also point to a number of other key factors that may be contributing to the issue. Poor street lighting and a refusal by Council to install CCTV cameras in this area, despite adjacent areas having CCTV put in. In addition, the school used to open its hall 2 nights a week for a youth club, supported by local residents, but has recently stopped doing this. </a:t>
            </a:r>
            <a:br>
              <a:rPr lang="en-US" sz="1100" b="0">
                <a:solidFill>
                  <a:schemeClr val="tx1"/>
                </a:solidFill>
                <a:effectLst/>
                <a:latin typeface="+mj-lt"/>
                <a:cs typeface="+mj-cs"/>
              </a:rPr>
            </a:br>
            <a:br>
              <a:rPr lang="en-US" sz="1100" b="0">
                <a:solidFill>
                  <a:schemeClr val="tx1"/>
                </a:solidFill>
                <a:effectLst/>
                <a:latin typeface="+mj-lt"/>
                <a:cs typeface="+mj-cs"/>
              </a:rPr>
            </a:br>
            <a:br>
              <a:rPr lang="en-US" sz="1100" b="0">
                <a:solidFill>
                  <a:schemeClr val="tx1"/>
                </a:solidFill>
                <a:effectLst/>
                <a:latin typeface="+mj-lt"/>
                <a:cs typeface="+mj-cs"/>
              </a:rPr>
            </a:br>
            <a:r>
              <a:rPr lang="en-US" sz="1100" b="0">
                <a:solidFill>
                  <a:schemeClr val="tx1"/>
                </a:solidFill>
                <a:effectLst/>
                <a:latin typeface="+mj-lt"/>
                <a:cs typeface="+mj-cs"/>
              </a:rPr>
              <a:t>Use NDM to critically analyse the situation and decide what to do.</a:t>
            </a:r>
            <a:br>
              <a:rPr lang="en-US" sz="1100" b="0">
                <a:solidFill>
                  <a:schemeClr val="tx1"/>
                </a:solidFill>
                <a:effectLst/>
                <a:latin typeface="+mj-lt"/>
                <a:cs typeface="+mj-cs"/>
              </a:rPr>
            </a:br>
            <a:br>
              <a:rPr lang="en-US" sz="1100" b="0">
                <a:solidFill>
                  <a:schemeClr val="tx1"/>
                </a:solidFill>
                <a:effectLst/>
                <a:latin typeface="+mj-lt"/>
                <a:cs typeface="+mj-cs"/>
              </a:rPr>
            </a:br>
            <a:br>
              <a:rPr lang="en-US" sz="1100">
                <a:solidFill>
                  <a:schemeClr val="tx1"/>
                </a:solidFill>
                <a:effectLst/>
                <a:latin typeface="+mj-lt"/>
                <a:cs typeface="+mj-cs"/>
              </a:rPr>
            </a:br>
            <a:endParaRPr lang="en-US" sz="1100" b="0">
              <a:solidFill>
                <a:schemeClr val="tx1"/>
              </a:solidFill>
              <a:latin typeface="+mj-lt"/>
              <a:cs typeface="+mj-cs"/>
            </a:endParaRPr>
          </a:p>
        </p:txBody>
      </p:sp>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0CE24771-A1C8-40D8-A73D-4D446EF5757C}"/>
              </a:ext>
            </a:extLst>
          </p:cNvPr>
          <p:cNvPicPr>
            <a:picLocks noChangeAspect="1"/>
          </p:cNvPicPr>
          <p:nvPr/>
        </p:nvPicPr>
        <p:blipFill rotWithShape="1">
          <a:blip r:embed="rId3"/>
          <a:srcRect r="33244"/>
          <a:stretch/>
        </p:blipFill>
        <p:spPr>
          <a:xfrm>
            <a:off x="1266024" y="863602"/>
            <a:ext cx="6093791" cy="5134757"/>
          </a:xfrm>
          <a:prstGeom prst="rect">
            <a:avLst/>
          </a:prstGeom>
        </p:spPr>
      </p:pic>
      <p:cxnSp>
        <p:nvCxnSpPr>
          <p:cNvPr id="17" name="Straight Connector 16">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16572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75" name="Straight Connector 717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77" name="Straight Connector 717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179" name="Rectangle 717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08E0E-A704-4A63-B29C-8D1ADE508A69}"/>
              </a:ext>
            </a:extLst>
          </p:cNvPr>
          <p:cNvSpPr>
            <a:spLocks noGrp="1"/>
          </p:cNvSpPr>
          <p:nvPr>
            <p:ph type="title"/>
          </p:nvPr>
        </p:nvSpPr>
        <p:spPr>
          <a:xfrm>
            <a:off x="8138159" y="1177348"/>
            <a:ext cx="3330906" cy="3441068"/>
          </a:xfrm>
        </p:spPr>
        <p:txBody>
          <a:bodyPr vert="horz" lIns="91440" tIns="45720" rIns="91440" bIns="45720" rtlCol="0" anchor="t">
            <a:normAutofit/>
          </a:bodyPr>
          <a:lstStyle/>
          <a:p>
            <a:pPr>
              <a:lnSpc>
                <a:spcPct val="90000"/>
              </a:lnSpc>
            </a:pPr>
            <a:r>
              <a:rPr lang="en-US" sz="1700" b="0">
                <a:solidFill>
                  <a:schemeClr val="tx1"/>
                </a:solidFill>
                <a:effectLst/>
                <a:latin typeface="+mj-lt"/>
                <a:cs typeface="+mj-cs"/>
              </a:rPr>
              <a:t>The meeting has been going on for </a:t>
            </a:r>
            <a:r>
              <a:rPr lang="en-US" sz="1700" b="0">
                <a:solidFill>
                  <a:schemeClr val="tx1"/>
                </a:solidFill>
                <a:latin typeface="+mj-lt"/>
                <a:cs typeface="+mj-cs"/>
              </a:rPr>
              <a:t>over </a:t>
            </a:r>
            <a:r>
              <a:rPr lang="en-US" sz="1700" b="0">
                <a:solidFill>
                  <a:schemeClr val="tx1"/>
                </a:solidFill>
                <a:effectLst/>
                <a:latin typeface="+mj-lt"/>
                <a:cs typeface="+mj-cs"/>
              </a:rPr>
              <a:t>an hour now with the partners arguing about the situation and pointing the finger at each other for not doing enough.</a:t>
            </a:r>
            <a:br>
              <a:rPr lang="en-US" sz="1700" b="0">
                <a:solidFill>
                  <a:schemeClr val="tx1"/>
                </a:solidFill>
                <a:effectLst/>
                <a:latin typeface="+mj-lt"/>
                <a:cs typeface="+mj-cs"/>
              </a:rPr>
            </a:br>
            <a:br>
              <a:rPr lang="en-US" sz="1700">
                <a:solidFill>
                  <a:schemeClr val="tx1"/>
                </a:solidFill>
                <a:effectLst/>
                <a:latin typeface="+mj-lt"/>
                <a:cs typeface="+mj-cs"/>
              </a:rPr>
            </a:br>
            <a:br>
              <a:rPr lang="en-US" sz="1700">
                <a:solidFill>
                  <a:schemeClr val="tx1"/>
                </a:solidFill>
                <a:effectLst/>
                <a:latin typeface="+mj-lt"/>
                <a:cs typeface="+mj-cs"/>
              </a:rPr>
            </a:br>
            <a:r>
              <a:rPr lang="en-US" sz="1700" b="0">
                <a:solidFill>
                  <a:schemeClr val="tx1"/>
                </a:solidFill>
                <a:effectLst/>
                <a:latin typeface="+mj-lt"/>
                <a:cs typeface="+mj-cs"/>
              </a:rPr>
              <a:t>Use NDM to critically analyse the situation and decide what to do.</a:t>
            </a:r>
            <a:br>
              <a:rPr lang="en-US" sz="1700">
                <a:solidFill>
                  <a:schemeClr val="tx1"/>
                </a:solidFill>
                <a:effectLst/>
                <a:latin typeface="+mj-lt"/>
                <a:cs typeface="+mj-cs"/>
              </a:rPr>
            </a:br>
            <a:endParaRPr lang="en-US" sz="1700" b="0">
              <a:solidFill>
                <a:schemeClr val="tx1"/>
              </a:solidFill>
              <a:latin typeface="+mj-lt"/>
              <a:cs typeface="+mj-cs"/>
            </a:endParaRPr>
          </a:p>
        </p:txBody>
      </p:sp>
      <p:cxnSp>
        <p:nvCxnSpPr>
          <p:cNvPr id="7181" name="Straight Connector 718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170" name="Picture 2" descr="See the source image">
            <a:extLst>
              <a:ext uri="{FF2B5EF4-FFF2-40B4-BE49-F238E27FC236}">
                <a16:creationId xmlns:a16="http://schemas.microsoft.com/office/drawing/2014/main" id="{06811D54-E022-4D3A-84C8-F2DF40962DA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2935" y="1034666"/>
            <a:ext cx="7179970" cy="4792629"/>
          </a:xfrm>
          <a:prstGeom prst="rect">
            <a:avLst/>
          </a:prstGeom>
          <a:noFill/>
          <a:extLst>
            <a:ext uri="{909E8E84-426E-40DD-AFC4-6F175D3DCCD1}">
              <a14:hiddenFill xmlns:a14="http://schemas.microsoft.com/office/drawing/2010/main">
                <a:solidFill>
                  <a:srgbClr val="FFFFFF"/>
                </a:solidFill>
              </a14:hiddenFill>
            </a:ext>
          </a:extLst>
        </p:spPr>
      </p:pic>
      <p:cxnSp>
        <p:nvCxnSpPr>
          <p:cNvPr id="7183" name="Straight Connector 718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34266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2975C-9BF0-597A-BCB4-6BB0EE83E7A7}"/>
              </a:ext>
            </a:extLst>
          </p:cNvPr>
          <p:cNvSpPr>
            <a:spLocks noGrp="1"/>
          </p:cNvSpPr>
          <p:nvPr>
            <p:ph type="title"/>
          </p:nvPr>
        </p:nvSpPr>
        <p:spPr>
          <a:xfrm>
            <a:off x="690587" y="907128"/>
            <a:ext cx="6699564" cy="1378871"/>
          </a:xfrm>
        </p:spPr>
        <p:txBody>
          <a:bodyPr>
            <a:normAutofit/>
          </a:bodyPr>
          <a:lstStyle/>
          <a:p>
            <a:r>
              <a:rPr lang="en-GB" dirty="0"/>
              <a:t>task</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8BA07A-D527-38FD-D529-7D547B1D9F9B}"/>
              </a:ext>
            </a:extLst>
          </p:cNvPr>
          <p:cNvSpPr>
            <a:spLocks noGrp="1"/>
          </p:cNvSpPr>
          <p:nvPr>
            <p:ph idx="1"/>
          </p:nvPr>
        </p:nvSpPr>
        <p:spPr>
          <a:xfrm>
            <a:off x="695326" y="2285999"/>
            <a:ext cx="6766748" cy="3649080"/>
          </a:xfrm>
        </p:spPr>
        <p:txBody>
          <a:bodyPr vert="horz" lIns="91440" tIns="45720" rIns="91440" bIns="45720" rtlCol="0" anchor="t">
            <a:normAutofit/>
          </a:bodyPr>
          <a:lstStyle/>
          <a:p>
            <a:pPr marL="0" indent="0">
              <a:buNone/>
            </a:pPr>
            <a:r>
              <a:rPr lang="en-GB" sz="1900" dirty="0"/>
              <a:t>Concerns have been raised as to whether victims of stalking are being correctly assessed for risk and therefore receiving the right level of support. </a:t>
            </a:r>
          </a:p>
          <a:p>
            <a:pPr marL="0" indent="0">
              <a:buNone/>
            </a:pPr>
            <a:r>
              <a:rPr lang="en-GB" sz="1900" dirty="0"/>
              <a:t>From your own experience, you have noticed within your police station that investigators have difficulty completing the stalking risk assessment forms. </a:t>
            </a:r>
          </a:p>
          <a:p>
            <a:pPr marL="0" indent="0">
              <a:buNone/>
            </a:pPr>
            <a:r>
              <a:rPr lang="en-GB" sz="1900" dirty="0"/>
              <a:t>Using the OSARA model, identify a number of different research projects to improve the level of support to victims of stalking.</a:t>
            </a: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Exclamation mark on a yellow background">
            <a:extLst>
              <a:ext uri="{FF2B5EF4-FFF2-40B4-BE49-F238E27FC236}">
                <a16:creationId xmlns:a16="http://schemas.microsoft.com/office/drawing/2014/main" id="{8075D729-642E-B4BE-2CF8-40C3F1BD87B4}"/>
              </a:ext>
            </a:extLst>
          </p:cNvPr>
          <p:cNvPicPr>
            <a:picLocks noChangeAspect="1"/>
          </p:cNvPicPr>
          <p:nvPr/>
        </p:nvPicPr>
        <p:blipFill rotWithShape="1">
          <a:blip r:embed="rId2"/>
          <a:srcRect l="34243" r="21175" b="4"/>
          <a:stretch/>
        </p:blipFill>
        <p:spPr>
          <a:xfrm>
            <a:off x="8115300" y="10"/>
            <a:ext cx="4076700" cy="6857990"/>
          </a:xfrm>
          <a:prstGeom prst="rect">
            <a:avLst/>
          </a:prstGeom>
        </p:spPr>
      </p:pic>
    </p:spTree>
    <p:extLst>
      <p:ext uri="{BB962C8B-B14F-4D97-AF65-F5344CB8AC3E}">
        <p14:creationId xmlns:p14="http://schemas.microsoft.com/office/powerpoint/2010/main" val="760094046"/>
      </p:ext>
    </p:extLst>
  </p:cSld>
  <p:clrMapOvr>
    <a:masterClrMapping/>
  </p:clrMapOvr>
  <mc:AlternateContent xmlns:mc="http://schemas.openxmlformats.org/markup-compatibility/2006" xmlns:p14="http://schemas.microsoft.com/office/powerpoint/2010/main">
    <mc:Choice Requires="p14">
      <p:transition spd="slow" p14:dur="2000" advTm="71597"/>
    </mc:Choice>
    <mc:Fallback xmlns="">
      <p:transition spd="slow" advTm="7159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6E638F-AB71-A80E-9179-5985131FBA30}"/>
              </a:ext>
            </a:extLst>
          </p:cNvPr>
          <p:cNvSpPr>
            <a:spLocks noGrp="1"/>
          </p:cNvSpPr>
          <p:nvPr>
            <p:ph type="title"/>
          </p:nvPr>
        </p:nvSpPr>
        <p:spPr>
          <a:xfrm>
            <a:off x="5604846" y="860615"/>
            <a:ext cx="5922279" cy="1272986"/>
          </a:xfrm>
        </p:spPr>
        <p:txBody>
          <a:bodyPr>
            <a:normAutofit/>
          </a:bodyPr>
          <a:lstStyle/>
          <a:p>
            <a:r>
              <a:rPr lang="en-GB" dirty="0"/>
              <a:t>Scanning</a:t>
            </a:r>
          </a:p>
        </p:txBody>
      </p:sp>
      <p:pic>
        <p:nvPicPr>
          <p:cNvPr id="5" name="Picture 4" descr="Magnifying glass showing decling performance">
            <a:extLst>
              <a:ext uri="{FF2B5EF4-FFF2-40B4-BE49-F238E27FC236}">
                <a16:creationId xmlns:a16="http://schemas.microsoft.com/office/drawing/2014/main" id="{DC1C74E0-1B20-A219-354D-AEC8DE6B58E1}"/>
              </a:ext>
            </a:extLst>
          </p:cNvPr>
          <p:cNvPicPr>
            <a:picLocks noChangeAspect="1"/>
          </p:cNvPicPr>
          <p:nvPr/>
        </p:nvPicPr>
        <p:blipFill rotWithShape="1">
          <a:blip r:embed="rId4"/>
          <a:srcRect l="28334" r="24391"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8EA500-E6FC-22EE-95EC-B7BC7EC008A2}"/>
              </a:ext>
            </a:extLst>
          </p:cNvPr>
          <p:cNvSpPr>
            <a:spLocks noGrp="1"/>
          </p:cNvSpPr>
          <p:nvPr>
            <p:ph idx="1"/>
          </p:nvPr>
        </p:nvSpPr>
        <p:spPr>
          <a:xfrm>
            <a:off x="5566943" y="2133600"/>
            <a:ext cx="6005933" cy="3774464"/>
          </a:xfrm>
        </p:spPr>
        <p:txBody>
          <a:bodyPr vert="horz" lIns="91440" tIns="45720" rIns="91440" bIns="45720" rtlCol="0">
            <a:normAutofit/>
          </a:bodyPr>
          <a:lstStyle/>
          <a:p>
            <a:pPr>
              <a:lnSpc>
                <a:spcPct val="110000"/>
              </a:lnSpc>
            </a:pPr>
            <a:r>
              <a:rPr lang="en-GB" dirty="0"/>
              <a:t>You could consider a statistical analysis on:- How many are completed compared to how many cases are reported, how many are correctly filled out, how many are incomplete and how many contain the correct risk assessment profile.</a:t>
            </a:r>
            <a:endParaRPr lang="en-GB"/>
          </a:p>
          <a:p>
            <a:pPr>
              <a:lnSpc>
                <a:spcPct val="110000"/>
              </a:lnSpc>
            </a:pPr>
            <a:endParaRPr lang="en-GB"/>
          </a:p>
          <a:p>
            <a:pPr>
              <a:lnSpc>
                <a:spcPct val="110000"/>
              </a:lnSpc>
            </a:pPr>
            <a:r>
              <a:rPr lang="en-GB" dirty="0"/>
              <a:t>This may help you to form an evidence base to support the argument that there is a problem rather than basing it on your own informal observations of what is happening</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2541459956"/>
      </p:ext>
    </p:extLst>
  </p:cSld>
  <p:clrMapOvr>
    <a:masterClrMapping/>
  </p:clrMapOvr>
  <mc:AlternateContent xmlns:mc="http://schemas.openxmlformats.org/markup-compatibility/2006" xmlns:p14="http://schemas.microsoft.com/office/powerpoint/2010/main">
    <mc:Choice Requires="p14">
      <p:transition spd="slow" p14:dur="2000" advTm="31915"/>
    </mc:Choice>
    <mc:Fallback xmlns="">
      <p:transition spd="slow" advTm="3191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6CA21-185A-9BCD-6855-14114710BCE6}"/>
              </a:ext>
            </a:extLst>
          </p:cNvPr>
          <p:cNvSpPr>
            <a:spLocks noGrp="1"/>
          </p:cNvSpPr>
          <p:nvPr>
            <p:ph type="title"/>
          </p:nvPr>
        </p:nvSpPr>
        <p:spPr>
          <a:xfrm>
            <a:off x="5604846" y="860615"/>
            <a:ext cx="5922279" cy="1272986"/>
          </a:xfrm>
        </p:spPr>
        <p:txBody>
          <a:bodyPr>
            <a:normAutofit/>
          </a:bodyPr>
          <a:lstStyle/>
          <a:p>
            <a:r>
              <a:rPr lang="en-GB" dirty="0"/>
              <a:t>ANALYSIS</a:t>
            </a:r>
          </a:p>
        </p:txBody>
      </p:sp>
      <p:pic>
        <p:nvPicPr>
          <p:cNvPr id="5" name="Picture 4" descr="Graph on document with pen">
            <a:extLst>
              <a:ext uri="{FF2B5EF4-FFF2-40B4-BE49-F238E27FC236}">
                <a16:creationId xmlns:a16="http://schemas.microsoft.com/office/drawing/2014/main" id="{9B495C61-ECAB-D4DB-716D-918DE2DF7C29}"/>
              </a:ext>
            </a:extLst>
          </p:cNvPr>
          <p:cNvPicPr>
            <a:picLocks noChangeAspect="1"/>
          </p:cNvPicPr>
          <p:nvPr/>
        </p:nvPicPr>
        <p:blipFill rotWithShape="1">
          <a:blip r:embed="rId3"/>
          <a:srcRect l="33390" r="1933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FF0FD5-FF6A-572E-5254-72B1F5BC2795}"/>
              </a:ext>
            </a:extLst>
          </p:cNvPr>
          <p:cNvSpPr>
            <a:spLocks noGrp="1"/>
          </p:cNvSpPr>
          <p:nvPr>
            <p:ph idx="1"/>
          </p:nvPr>
        </p:nvSpPr>
        <p:spPr>
          <a:xfrm>
            <a:off x="5566943" y="2133600"/>
            <a:ext cx="6005933" cy="3774464"/>
          </a:xfrm>
        </p:spPr>
        <p:txBody>
          <a:bodyPr vert="horz" lIns="91440" tIns="45720" rIns="91440" bIns="45720" rtlCol="0">
            <a:normAutofit/>
          </a:bodyPr>
          <a:lstStyle/>
          <a:p>
            <a:r>
              <a:rPr lang="en-GB" dirty="0"/>
              <a:t>If previous research (</a:t>
            </a:r>
            <a:r>
              <a:rPr lang="en-GB" dirty="0" err="1"/>
              <a:t>Eg</a:t>
            </a:r>
            <a:r>
              <a:rPr lang="en-GB" dirty="0"/>
              <a:t>- HMICFRS report) has identified that there is a problem with the completion of stalking risk assessment forms, then you could undertake some research to explore why it is happening. How might you go about this? </a:t>
            </a:r>
          </a:p>
          <a:p>
            <a:r>
              <a:rPr lang="en-GB" dirty="0"/>
              <a:t>Interview some officers? Ask them what their experience is of completing the forms?</a:t>
            </a:r>
          </a:p>
          <a:p>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4010317574"/>
      </p:ext>
    </p:extLst>
  </p:cSld>
  <p:clrMapOvr>
    <a:masterClrMapping/>
  </p:clrMapOvr>
  <mc:AlternateContent xmlns:mc="http://schemas.openxmlformats.org/markup-compatibility/2006" xmlns:p14="http://schemas.microsoft.com/office/powerpoint/2010/main">
    <mc:Choice Requires="p14">
      <p:transition spd="slow" p14:dur="2000" advTm="45569"/>
    </mc:Choice>
    <mc:Fallback xmlns="">
      <p:transition spd="slow" advTm="4556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E4FAC-77D6-FEAE-9103-90EBB73850C1}"/>
              </a:ext>
            </a:extLst>
          </p:cNvPr>
          <p:cNvSpPr>
            <a:spLocks noGrp="1"/>
          </p:cNvSpPr>
          <p:nvPr>
            <p:ph type="title"/>
          </p:nvPr>
        </p:nvSpPr>
        <p:spPr>
          <a:xfrm>
            <a:off x="5604846" y="860615"/>
            <a:ext cx="5922279" cy="1272986"/>
          </a:xfrm>
        </p:spPr>
        <p:txBody>
          <a:bodyPr>
            <a:normAutofit/>
          </a:bodyPr>
          <a:lstStyle/>
          <a:p>
            <a:r>
              <a:rPr lang="en-GB" dirty="0"/>
              <a:t>response</a:t>
            </a:r>
          </a:p>
        </p:txBody>
      </p:sp>
      <p:pic>
        <p:nvPicPr>
          <p:cNvPr id="5" name="Picture 4" descr="A hand holding a pen and shading circles on a sheet">
            <a:extLst>
              <a:ext uri="{FF2B5EF4-FFF2-40B4-BE49-F238E27FC236}">
                <a16:creationId xmlns:a16="http://schemas.microsoft.com/office/drawing/2014/main" id="{85861D17-F2EB-0DA6-3A15-BAC869DCFC3E}"/>
              </a:ext>
            </a:extLst>
          </p:cNvPr>
          <p:cNvPicPr>
            <a:picLocks noChangeAspect="1"/>
          </p:cNvPicPr>
          <p:nvPr/>
        </p:nvPicPr>
        <p:blipFill rotWithShape="1">
          <a:blip r:embed="rId3"/>
          <a:srcRect l="35153" r="23463" b="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08DF75-A427-72FA-E08A-ABDCBCAB1376}"/>
              </a:ext>
            </a:extLst>
          </p:cNvPr>
          <p:cNvSpPr>
            <a:spLocks noGrp="1"/>
          </p:cNvSpPr>
          <p:nvPr>
            <p:ph idx="1"/>
          </p:nvPr>
        </p:nvSpPr>
        <p:spPr>
          <a:xfrm>
            <a:off x="5566943" y="2133600"/>
            <a:ext cx="6005933" cy="3774464"/>
          </a:xfrm>
        </p:spPr>
        <p:txBody>
          <a:bodyPr vert="horz" lIns="91440" tIns="45720" rIns="91440" bIns="45720" rtlCol="0">
            <a:normAutofit/>
          </a:bodyPr>
          <a:lstStyle/>
          <a:p>
            <a:r>
              <a:rPr lang="en-GB" dirty="0"/>
              <a:t>If previous research has identified that police officers do not complete the forms correctly and they have reported that they never received any training, then you may consider developing an intervention. </a:t>
            </a:r>
            <a:endParaRPr lang="en-US" dirty="0"/>
          </a:p>
          <a:p>
            <a:r>
              <a:rPr lang="en-GB" dirty="0"/>
              <a:t>What may you consider doing here?</a:t>
            </a:r>
          </a:p>
          <a:p>
            <a:r>
              <a:rPr lang="en-GB" dirty="0"/>
              <a:t>Trialling a training course?</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15589357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A19A5-F41C-2426-4D0E-54BC83190B16}"/>
              </a:ext>
            </a:extLst>
          </p:cNvPr>
          <p:cNvSpPr>
            <a:spLocks noGrp="1"/>
          </p:cNvSpPr>
          <p:nvPr>
            <p:ph type="title"/>
          </p:nvPr>
        </p:nvSpPr>
        <p:spPr>
          <a:xfrm>
            <a:off x="690587" y="907128"/>
            <a:ext cx="6699564" cy="1378871"/>
          </a:xfrm>
        </p:spPr>
        <p:txBody>
          <a:bodyPr>
            <a:normAutofit/>
          </a:bodyPr>
          <a:lstStyle/>
          <a:p>
            <a:r>
              <a:rPr lang="en-GB" dirty="0"/>
              <a:t>assessment</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F5EF29-CBD2-A507-0360-7D1FCB323596}"/>
              </a:ext>
            </a:extLst>
          </p:cNvPr>
          <p:cNvSpPr>
            <a:spLocks noGrp="1"/>
          </p:cNvSpPr>
          <p:nvPr>
            <p:ph idx="1"/>
          </p:nvPr>
        </p:nvSpPr>
        <p:spPr>
          <a:xfrm>
            <a:off x="695326" y="2285999"/>
            <a:ext cx="6766748" cy="3649080"/>
          </a:xfrm>
        </p:spPr>
        <p:txBody>
          <a:bodyPr vert="horz" lIns="91440" tIns="45720" rIns="91440" bIns="45720" rtlCol="0">
            <a:normAutofit/>
          </a:bodyPr>
          <a:lstStyle/>
          <a:p>
            <a:r>
              <a:rPr lang="en-GB" dirty="0"/>
              <a:t>This phase fits closely with the previous stage. Having conducted the trial of the new intervention, the training, you would then conduct an evaluation of it to see if it has made a difference. The trial and evaluation could form part of a single project.</a:t>
            </a:r>
          </a:p>
          <a:p>
            <a:endParaRPr lang="en-GB" dirty="0"/>
          </a:p>
          <a:p>
            <a:endParaRPr lang="en-GB" dirty="0"/>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White puzzle with one red piece">
            <a:extLst>
              <a:ext uri="{FF2B5EF4-FFF2-40B4-BE49-F238E27FC236}">
                <a16:creationId xmlns:a16="http://schemas.microsoft.com/office/drawing/2014/main" id="{051B1175-C2A9-8044-0DB0-F4260C5E2194}"/>
              </a:ext>
            </a:extLst>
          </p:cNvPr>
          <p:cNvPicPr>
            <a:picLocks noChangeAspect="1"/>
          </p:cNvPicPr>
          <p:nvPr/>
        </p:nvPicPr>
        <p:blipFill rotWithShape="1">
          <a:blip r:embed="rId2"/>
          <a:srcRect l="34104" r="32458" b="-2"/>
          <a:stretch/>
        </p:blipFill>
        <p:spPr>
          <a:xfrm>
            <a:off x="8115300" y="10"/>
            <a:ext cx="4076700" cy="6857990"/>
          </a:xfrm>
          <a:prstGeom prst="rect">
            <a:avLst/>
          </a:prstGeom>
        </p:spPr>
      </p:pic>
    </p:spTree>
    <p:extLst>
      <p:ext uri="{BB962C8B-B14F-4D97-AF65-F5344CB8AC3E}">
        <p14:creationId xmlns:p14="http://schemas.microsoft.com/office/powerpoint/2010/main" val="179359893"/>
      </p:ext>
    </p:extLst>
  </p:cSld>
  <p:clrMapOvr>
    <a:masterClrMapping/>
  </p:clrMapOvr>
  <mc:AlternateContent xmlns:mc="http://schemas.openxmlformats.org/markup-compatibility/2006" xmlns:p14="http://schemas.microsoft.com/office/powerpoint/2010/main">
    <mc:Choice Requires="p14">
      <p:transition spd="slow" p14:dur="2000" advTm="24460"/>
    </mc:Choice>
    <mc:Fallback xmlns="">
      <p:transition spd="slow" advTm="2446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E52C9-5E0C-1680-D870-78124DE81F6D}"/>
              </a:ext>
            </a:extLst>
          </p:cNvPr>
          <p:cNvSpPr>
            <a:spLocks noGrp="1"/>
          </p:cNvSpPr>
          <p:nvPr>
            <p:ph type="title"/>
          </p:nvPr>
        </p:nvSpPr>
        <p:spPr>
          <a:xfrm>
            <a:off x="690587" y="907128"/>
            <a:ext cx="6699564" cy="1378871"/>
          </a:xfrm>
        </p:spPr>
        <p:txBody>
          <a:bodyPr>
            <a:normAutofit/>
          </a:bodyPr>
          <a:lstStyle/>
          <a:p>
            <a:r>
              <a:rPr lang="en-GB" dirty="0"/>
              <a:t>Measuring effectiveness of interventions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003D67-5DE2-EDCF-F806-05F73BC4EDB4}"/>
              </a:ext>
            </a:extLst>
          </p:cNvPr>
          <p:cNvSpPr>
            <a:spLocks noGrp="1"/>
          </p:cNvSpPr>
          <p:nvPr>
            <p:ph idx="1"/>
          </p:nvPr>
        </p:nvSpPr>
        <p:spPr>
          <a:xfrm>
            <a:off x="695326" y="2285999"/>
            <a:ext cx="6766748" cy="3649080"/>
          </a:xfrm>
        </p:spPr>
        <p:txBody>
          <a:bodyPr vert="horz" lIns="91440" tIns="45720" rIns="91440" bIns="45720" rtlCol="0">
            <a:normAutofit/>
          </a:bodyPr>
          <a:lstStyle/>
          <a:p>
            <a:r>
              <a:rPr lang="en-GB" dirty="0"/>
              <a:t>When trialling an intervention a key part of evidence based policing practice is evaluating it to measure its effectiveness. </a:t>
            </a:r>
            <a:endParaRPr lang="en-US" dirty="0"/>
          </a:p>
          <a:p>
            <a:r>
              <a:rPr lang="en-GB" dirty="0"/>
              <a:t>The EMMIE model can help to consider some of the key areas that should be considered as part of the evaluation.</a:t>
            </a:r>
          </a:p>
          <a:p>
            <a:r>
              <a:rPr lang="en-GB" dirty="0"/>
              <a:t>TASK – Research the EMMIE Model and feedback</a:t>
            </a: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White bulbs with a yellow one standing out">
            <a:extLst>
              <a:ext uri="{FF2B5EF4-FFF2-40B4-BE49-F238E27FC236}">
                <a16:creationId xmlns:a16="http://schemas.microsoft.com/office/drawing/2014/main" id="{8F47CBE7-2BA3-8876-E82B-1ABADF77BE33}"/>
              </a:ext>
            </a:extLst>
          </p:cNvPr>
          <p:cNvPicPr>
            <a:picLocks noChangeAspect="1"/>
          </p:cNvPicPr>
          <p:nvPr/>
        </p:nvPicPr>
        <p:blipFill rotWithShape="1">
          <a:blip r:embed="rId4"/>
          <a:srcRect l="40145" r="20234" b="-3"/>
          <a:stretch/>
        </p:blipFill>
        <p:spPr>
          <a:xfrm>
            <a:off x="8115300" y="10"/>
            <a:ext cx="4076700" cy="6857990"/>
          </a:xfrm>
          <a:prstGeom prst="rect">
            <a:avLst/>
          </a:prstGeom>
        </p:spPr>
      </p:pic>
    </p:spTree>
    <p:custDataLst>
      <p:tags r:id="rId1"/>
    </p:custDataLst>
    <p:extLst>
      <p:ext uri="{BB962C8B-B14F-4D97-AF65-F5344CB8AC3E}">
        <p14:creationId xmlns:p14="http://schemas.microsoft.com/office/powerpoint/2010/main" val="845004870"/>
      </p:ext>
    </p:extLst>
  </p:cSld>
  <p:clrMapOvr>
    <a:masterClrMapping/>
  </p:clrMapOvr>
  <mc:AlternateContent xmlns:mc="http://schemas.openxmlformats.org/markup-compatibility/2006" xmlns:p14="http://schemas.microsoft.com/office/powerpoint/2010/main">
    <mc:Choice Requires="p14">
      <p:transition spd="slow" p14:dur="2000" advTm="38941"/>
    </mc:Choice>
    <mc:Fallback xmlns="">
      <p:transition spd="slow" advTm="3894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0ABC4-C2DD-2B54-7271-C1B0F892C4A5}"/>
              </a:ext>
            </a:extLst>
          </p:cNvPr>
          <p:cNvSpPr>
            <a:spLocks noGrp="1"/>
          </p:cNvSpPr>
          <p:nvPr>
            <p:ph type="title"/>
          </p:nvPr>
        </p:nvSpPr>
        <p:spPr>
          <a:xfrm>
            <a:off x="695325" y="897753"/>
            <a:ext cx="3635046" cy="1575391"/>
          </a:xfrm>
        </p:spPr>
        <p:txBody>
          <a:bodyPr>
            <a:normAutofit/>
          </a:bodyPr>
          <a:lstStyle/>
          <a:p>
            <a:r>
              <a:rPr lang="en-GB" dirty="0"/>
              <a:t>Emmie model</a:t>
            </a:r>
          </a:p>
        </p:txBody>
      </p:sp>
      <p:cxnSp>
        <p:nvCxnSpPr>
          <p:cNvPr id="13" name="Straight Connector 1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diagram of a diagram&#10;&#10;Description automatically generated">
            <a:extLst>
              <a:ext uri="{FF2B5EF4-FFF2-40B4-BE49-F238E27FC236}">
                <a16:creationId xmlns:a16="http://schemas.microsoft.com/office/drawing/2014/main" id="{18D93239-844C-2A3F-7F99-C2B62EB41153}"/>
              </a:ext>
            </a:extLst>
          </p:cNvPr>
          <p:cNvPicPr>
            <a:picLocks noChangeAspect="1"/>
          </p:cNvPicPr>
          <p:nvPr/>
        </p:nvPicPr>
        <p:blipFill>
          <a:blip r:embed="rId4"/>
          <a:stretch>
            <a:fillRect/>
          </a:stretch>
        </p:blipFill>
        <p:spPr>
          <a:xfrm>
            <a:off x="5318587" y="723900"/>
            <a:ext cx="5631526" cy="5410200"/>
          </a:xfrm>
          <a:prstGeom prst="rect">
            <a:avLst/>
          </a:prstGeom>
        </p:spPr>
      </p:pic>
      <p:sp>
        <p:nvSpPr>
          <p:cNvPr id="12" name="Content Placeholder 11">
            <a:extLst>
              <a:ext uri="{FF2B5EF4-FFF2-40B4-BE49-F238E27FC236}">
                <a16:creationId xmlns:a16="http://schemas.microsoft.com/office/drawing/2014/main" id="{AC65DE46-1949-BA3A-65FA-F29D9D6CCA95}"/>
              </a:ext>
            </a:extLst>
          </p:cNvPr>
          <p:cNvSpPr>
            <a:spLocks noGrp="1"/>
          </p:cNvSpPr>
          <p:nvPr>
            <p:ph idx="1"/>
          </p:nvPr>
        </p:nvSpPr>
        <p:spPr>
          <a:xfrm>
            <a:off x="700635" y="2293126"/>
            <a:ext cx="4508675" cy="3636088"/>
          </a:xfrm>
        </p:spPr>
        <p:txBody>
          <a:bodyPr vert="horz" lIns="91440" tIns="45720" rIns="91440" bIns="45720" rtlCol="0" anchor="t">
            <a:normAutofit/>
          </a:bodyPr>
          <a:lstStyle/>
          <a:p>
            <a:r>
              <a:rPr lang="en-GB" dirty="0"/>
              <a:t>Ongoing evaluation is important to ensure interventions are achieving continuing effectiveness.</a:t>
            </a:r>
          </a:p>
        </p:txBody>
      </p:sp>
    </p:spTree>
    <p:custDataLst>
      <p:tags r:id="rId1"/>
    </p:custDataLst>
    <p:extLst>
      <p:ext uri="{BB962C8B-B14F-4D97-AF65-F5344CB8AC3E}">
        <p14:creationId xmlns:p14="http://schemas.microsoft.com/office/powerpoint/2010/main" val="1317413515"/>
      </p:ext>
    </p:extLst>
  </p:cSld>
  <p:clrMapOvr>
    <a:masterClrMapping/>
  </p:clrMapOvr>
  <mc:AlternateContent xmlns:mc="http://schemas.openxmlformats.org/markup-compatibility/2006" xmlns:p14="http://schemas.microsoft.com/office/powerpoint/2010/main">
    <mc:Choice Requires="p14">
      <p:transition spd="slow" p14:dur="2000" advTm="120276"/>
    </mc:Choice>
    <mc:Fallback xmlns="">
      <p:transition spd="slow" advTm="12027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095F8-1CF9-7E71-A4E5-B1F943A89965}"/>
              </a:ext>
            </a:extLst>
          </p:cNvPr>
          <p:cNvSpPr>
            <a:spLocks noGrp="1"/>
          </p:cNvSpPr>
          <p:nvPr>
            <p:ph type="title"/>
          </p:nvPr>
        </p:nvSpPr>
        <p:spPr/>
        <p:txBody>
          <a:bodyPr/>
          <a:lstStyle/>
          <a:p>
            <a:r>
              <a:rPr lang="en-GB" dirty="0"/>
              <a:t>Sex offender treatment programme </a:t>
            </a:r>
          </a:p>
        </p:txBody>
      </p:sp>
      <p:sp>
        <p:nvSpPr>
          <p:cNvPr id="3" name="Content Placeholder 2">
            <a:extLst>
              <a:ext uri="{FF2B5EF4-FFF2-40B4-BE49-F238E27FC236}">
                <a16:creationId xmlns:a16="http://schemas.microsoft.com/office/drawing/2014/main" id="{5C0EB57D-DBFC-CDF5-49BD-F9F71D4448D2}"/>
              </a:ext>
            </a:extLst>
          </p:cNvPr>
          <p:cNvSpPr>
            <a:spLocks noGrp="1"/>
          </p:cNvSpPr>
          <p:nvPr>
            <p:ph idx="1"/>
          </p:nvPr>
        </p:nvSpPr>
        <p:spPr/>
        <p:txBody>
          <a:bodyPr vert="horz" lIns="91440" tIns="45720" rIns="91440" bIns="45720" rtlCol="0" anchor="t">
            <a:normAutofit/>
          </a:bodyPr>
          <a:lstStyle/>
          <a:p>
            <a:r>
              <a:rPr lang="en-GB" dirty="0"/>
              <a:t>The Core Sex Offender Treatment Programme (SOTP) was introduced in 1992 as a cognitive-behavioural group work programme for sex offenders who had been imprisoned.</a:t>
            </a:r>
          </a:p>
          <a:p>
            <a:r>
              <a:rPr lang="en-GB" dirty="0"/>
              <a:t>Through evidence based research the programme underwent several evaluations and in 2017 found little to no evidence of the programme having effectiveness. Infact, in some cases offending rates increased.</a:t>
            </a:r>
          </a:p>
          <a:p>
            <a:r>
              <a:rPr lang="en-GB" dirty="0"/>
              <a:t>This demonstrates the importance of maintaining an ongoing evaluation. Practices that worked once, may not work now.</a:t>
            </a:r>
          </a:p>
        </p:txBody>
      </p:sp>
    </p:spTree>
    <p:custDataLst>
      <p:tags r:id="rId1"/>
    </p:custDataLst>
    <p:extLst>
      <p:ext uri="{BB962C8B-B14F-4D97-AF65-F5344CB8AC3E}">
        <p14:creationId xmlns:p14="http://schemas.microsoft.com/office/powerpoint/2010/main" val="4118337849"/>
      </p:ext>
    </p:extLst>
  </p:cSld>
  <p:clrMapOvr>
    <a:masterClrMapping/>
  </p:clrMapOvr>
  <mc:AlternateContent xmlns:mc="http://schemas.openxmlformats.org/markup-compatibility/2006" xmlns:p14="http://schemas.microsoft.com/office/powerpoint/2010/main">
    <mc:Choice Requires="p14">
      <p:transition spd="slow" p14:dur="2000" advTm="60909"/>
    </mc:Choice>
    <mc:Fallback xmlns="">
      <p:transition spd="slow" advTm="609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28FFE-0AC3-BC81-9463-DFD2FE07DD63}"/>
              </a:ext>
            </a:extLst>
          </p:cNvPr>
          <p:cNvSpPr>
            <a:spLocks noGrp="1"/>
          </p:cNvSpPr>
          <p:nvPr>
            <p:ph type="title"/>
          </p:nvPr>
        </p:nvSpPr>
        <p:spPr/>
        <p:txBody>
          <a:bodyPr/>
          <a:lstStyle/>
          <a:p>
            <a:r>
              <a:rPr lang="en-GB" dirty="0"/>
              <a:t>Evaluating the implementation</a:t>
            </a:r>
          </a:p>
        </p:txBody>
      </p:sp>
      <p:sp>
        <p:nvSpPr>
          <p:cNvPr id="3" name="Content Placeholder 2">
            <a:extLst>
              <a:ext uri="{FF2B5EF4-FFF2-40B4-BE49-F238E27FC236}">
                <a16:creationId xmlns:a16="http://schemas.microsoft.com/office/drawing/2014/main" id="{4980DAF7-71EB-A325-C054-C9FB7BB872B5}"/>
              </a:ext>
            </a:extLst>
          </p:cNvPr>
          <p:cNvSpPr>
            <a:spLocks noGrp="1"/>
          </p:cNvSpPr>
          <p:nvPr>
            <p:ph idx="1"/>
          </p:nvPr>
        </p:nvSpPr>
        <p:spPr/>
        <p:txBody>
          <a:bodyPr vert="horz" lIns="91440" tIns="45720" rIns="91440" bIns="45720" rtlCol="0" anchor="t">
            <a:normAutofit/>
          </a:bodyPr>
          <a:lstStyle/>
          <a:p>
            <a:r>
              <a:rPr lang="en-GB" dirty="0"/>
              <a:t>Did a particular intervention lead to a desired change in outcomes?</a:t>
            </a:r>
          </a:p>
          <a:p>
            <a:r>
              <a:rPr lang="en-GB" dirty="0"/>
              <a:t>On the Moodle tile for EBP "Campbell Collaboration review"- please take 10 mins to read this review.</a:t>
            </a:r>
          </a:p>
          <a:p>
            <a:r>
              <a:rPr lang="en-GB" b="1" dirty="0"/>
              <a:t>Randomised Control Trials (RCT's):-</a:t>
            </a:r>
          </a:p>
          <a:p>
            <a:r>
              <a:rPr lang="en-GB" dirty="0"/>
              <a:t>An experiment that is conducted in a rigorous and scientific manner in order to reduce bias.</a:t>
            </a:r>
          </a:p>
          <a:p>
            <a:r>
              <a:rPr lang="en-GB" dirty="0"/>
              <a:t>Considered the "gold standard" in many forms of empirical research.</a:t>
            </a:r>
          </a:p>
        </p:txBody>
      </p:sp>
    </p:spTree>
    <p:custDataLst>
      <p:tags r:id="rId1"/>
    </p:custDataLst>
    <p:extLst>
      <p:ext uri="{BB962C8B-B14F-4D97-AF65-F5344CB8AC3E}">
        <p14:creationId xmlns:p14="http://schemas.microsoft.com/office/powerpoint/2010/main" val="2724765044"/>
      </p:ext>
    </p:extLst>
  </p:cSld>
  <p:clrMapOvr>
    <a:masterClrMapping/>
  </p:clrMapOvr>
  <mc:AlternateContent xmlns:mc="http://schemas.openxmlformats.org/markup-compatibility/2006" xmlns:p14="http://schemas.microsoft.com/office/powerpoint/2010/main">
    <mc:Choice Requires="p14">
      <p:transition spd="slow" p14:dur="2000" advTm="45135"/>
    </mc:Choice>
    <mc:Fallback xmlns="">
      <p:transition spd="slow" advTm="4513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68876-C42A-1A63-A4F8-70E58AAB4FD5}"/>
              </a:ext>
            </a:extLst>
          </p:cNvPr>
          <p:cNvSpPr>
            <a:spLocks noGrp="1"/>
          </p:cNvSpPr>
          <p:nvPr>
            <p:ph type="title"/>
          </p:nvPr>
        </p:nvSpPr>
        <p:spPr>
          <a:xfrm>
            <a:off x="695325" y="897753"/>
            <a:ext cx="3635046" cy="1575391"/>
          </a:xfrm>
        </p:spPr>
        <p:txBody>
          <a:bodyPr>
            <a:normAutofit/>
          </a:bodyPr>
          <a:lstStyle/>
          <a:p>
            <a:pPr>
              <a:lnSpc>
                <a:spcPct val="90000"/>
              </a:lnSpc>
            </a:pPr>
            <a:r>
              <a:rPr lang="en-GB" sz="3400"/>
              <a:t>RCT'S (RANDOMISED CONTROL TRIALS)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E3D637-CDC1-4B13-E5AD-E259CA46FE70}"/>
              </a:ext>
            </a:extLst>
          </p:cNvPr>
          <p:cNvSpPr>
            <a:spLocks noGrp="1"/>
          </p:cNvSpPr>
          <p:nvPr>
            <p:ph idx="1"/>
          </p:nvPr>
        </p:nvSpPr>
        <p:spPr>
          <a:xfrm>
            <a:off x="695325" y="2710035"/>
            <a:ext cx="3587668" cy="3500265"/>
          </a:xfrm>
        </p:spPr>
        <p:txBody>
          <a:bodyPr vert="horz" lIns="91440" tIns="45720" rIns="91440" bIns="45720" rtlCol="0">
            <a:normAutofit/>
          </a:bodyPr>
          <a:lstStyle/>
          <a:p>
            <a:pPr>
              <a:lnSpc>
                <a:spcPct val="110000"/>
              </a:lnSpc>
            </a:pPr>
            <a:r>
              <a:rPr lang="en-GB" sz="1900"/>
              <a:t>RCT's are generally used to gain knowledge about a 'population', the population being the scientific term that refers to the complete set of objects that share a common quality or characteristic (often called a 'variable') that we wish to discover more about. Objects could be people.</a:t>
            </a:r>
          </a:p>
          <a:p>
            <a:pPr marL="0" indent="0">
              <a:lnSpc>
                <a:spcPct val="110000"/>
              </a:lnSpc>
              <a:buNone/>
            </a:pPr>
            <a:endParaRPr lang="en-GB" sz="1900">
              <a:ea typeface="+mn-lt"/>
              <a:cs typeface="+mn-lt"/>
            </a:endParaRPr>
          </a:p>
        </p:txBody>
      </p:sp>
      <p:pic>
        <p:nvPicPr>
          <p:cNvPr id="4" name="Picture 3" descr="Randomised controlled trials (RCTs) in public policy | Emma Tomkinson">
            <a:extLst>
              <a:ext uri="{FF2B5EF4-FFF2-40B4-BE49-F238E27FC236}">
                <a16:creationId xmlns:a16="http://schemas.microsoft.com/office/drawing/2014/main" id="{287A6BD3-9A3D-0D9F-EC65-DA671404EA40}"/>
              </a:ext>
            </a:extLst>
          </p:cNvPr>
          <p:cNvPicPr>
            <a:picLocks noChangeAspect="1"/>
          </p:cNvPicPr>
          <p:nvPr/>
        </p:nvPicPr>
        <p:blipFill>
          <a:blip r:embed="rId2"/>
          <a:stretch>
            <a:fillRect/>
          </a:stretch>
        </p:blipFill>
        <p:spPr>
          <a:xfrm>
            <a:off x="4876800" y="1441895"/>
            <a:ext cx="6515100" cy="3974210"/>
          </a:xfrm>
          <a:prstGeom prst="rect">
            <a:avLst/>
          </a:prstGeom>
        </p:spPr>
      </p:pic>
    </p:spTree>
    <p:extLst>
      <p:ext uri="{BB962C8B-B14F-4D97-AF65-F5344CB8AC3E}">
        <p14:creationId xmlns:p14="http://schemas.microsoft.com/office/powerpoint/2010/main" val="3128536795"/>
      </p:ext>
    </p:extLst>
  </p:cSld>
  <p:clrMapOvr>
    <a:masterClrMapping/>
  </p:clrMapOvr>
  <mc:AlternateContent xmlns:mc="http://schemas.openxmlformats.org/markup-compatibility/2006" xmlns:p14="http://schemas.microsoft.com/office/powerpoint/2010/main">
    <mc:Choice Requires="p14">
      <p:transition spd="slow" p14:dur="2000" advTm="30918"/>
    </mc:Choice>
    <mc:Fallback xmlns="">
      <p:transition spd="slow" advTm="30918"/>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E80B1-4F70-BA4B-44A6-D902B57B4949}"/>
              </a:ext>
            </a:extLst>
          </p:cNvPr>
          <p:cNvSpPr>
            <a:spLocks noGrp="1"/>
          </p:cNvSpPr>
          <p:nvPr>
            <p:ph type="title"/>
          </p:nvPr>
        </p:nvSpPr>
        <p:spPr/>
        <p:txBody>
          <a:bodyPr/>
          <a:lstStyle/>
          <a:p>
            <a:r>
              <a:rPr lang="en-GB" dirty="0"/>
              <a:t>Collecting the results</a:t>
            </a:r>
          </a:p>
        </p:txBody>
      </p:sp>
      <p:sp>
        <p:nvSpPr>
          <p:cNvPr id="3" name="Content Placeholder 2">
            <a:extLst>
              <a:ext uri="{FF2B5EF4-FFF2-40B4-BE49-F238E27FC236}">
                <a16:creationId xmlns:a16="http://schemas.microsoft.com/office/drawing/2014/main" id="{784D2007-414B-2675-FC5E-811B31CB70A0}"/>
              </a:ext>
            </a:extLst>
          </p:cNvPr>
          <p:cNvSpPr>
            <a:spLocks noGrp="1"/>
          </p:cNvSpPr>
          <p:nvPr>
            <p:ph idx="1"/>
          </p:nvPr>
        </p:nvSpPr>
        <p:spPr/>
        <p:txBody>
          <a:bodyPr vert="horz" lIns="91440" tIns="45720" rIns="91440" bIns="45720" rtlCol="0" anchor="t">
            <a:normAutofit/>
          </a:bodyPr>
          <a:lstStyle/>
          <a:p>
            <a:r>
              <a:rPr lang="en-GB" dirty="0"/>
              <a:t>The outcomes are measured for both the intervention group and the control group and will often be numerical quantity, such as the number a particular event has occurred or the average rate at which it has occurred.</a:t>
            </a:r>
          </a:p>
          <a:p>
            <a:r>
              <a:rPr lang="en-GB" dirty="0"/>
              <a:t>There are hundreds of different statistical tests but a researcher will be trained to choose the correct and appropriate test to measure the effectiveness.</a:t>
            </a:r>
          </a:p>
          <a:p>
            <a:endParaRPr lang="en-GB" dirty="0"/>
          </a:p>
          <a:p>
            <a:endParaRPr lang="en-GB" dirty="0"/>
          </a:p>
        </p:txBody>
      </p:sp>
    </p:spTree>
    <p:custDataLst>
      <p:tags r:id="rId1"/>
    </p:custDataLst>
    <p:extLst>
      <p:ext uri="{BB962C8B-B14F-4D97-AF65-F5344CB8AC3E}">
        <p14:creationId xmlns:p14="http://schemas.microsoft.com/office/powerpoint/2010/main" val="2022723083"/>
      </p:ext>
    </p:extLst>
  </p:cSld>
  <p:clrMapOvr>
    <a:masterClrMapping/>
  </p:clrMapOvr>
  <mc:AlternateContent xmlns:mc="http://schemas.openxmlformats.org/markup-compatibility/2006" xmlns:p14="http://schemas.microsoft.com/office/powerpoint/2010/main">
    <mc:Choice Requires="p14">
      <p:transition spd="slow" p14:dur="2000" advTm="30233"/>
    </mc:Choice>
    <mc:Fallback xmlns="">
      <p:transition spd="slow" advTm="3023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13832-E863-9453-3534-43B5881CAA95}"/>
              </a:ext>
            </a:extLst>
          </p:cNvPr>
          <p:cNvSpPr>
            <a:spLocks noGrp="1"/>
          </p:cNvSpPr>
          <p:nvPr>
            <p:ph type="title"/>
          </p:nvPr>
        </p:nvSpPr>
        <p:spPr>
          <a:xfrm>
            <a:off x="695324" y="897752"/>
            <a:ext cx="3601757" cy="1955927"/>
          </a:xfrm>
        </p:spPr>
        <p:txBody>
          <a:bodyPr>
            <a:normAutofit/>
          </a:bodyPr>
          <a:lstStyle/>
          <a:p>
            <a:r>
              <a:rPr lang="en-GB" dirty="0"/>
              <a:t>Research as an investigation</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EFB4A6-35BB-8722-9EDD-62A60544297A}"/>
              </a:ext>
            </a:extLst>
          </p:cNvPr>
          <p:cNvSpPr>
            <a:spLocks noGrp="1"/>
          </p:cNvSpPr>
          <p:nvPr>
            <p:ph idx="1"/>
          </p:nvPr>
        </p:nvSpPr>
        <p:spPr>
          <a:xfrm>
            <a:off x="683373" y="2853679"/>
            <a:ext cx="3613708" cy="3391733"/>
          </a:xfrm>
        </p:spPr>
        <p:txBody>
          <a:bodyPr vert="horz" lIns="91440" tIns="45720" rIns="91440" bIns="45720" rtlCol="0">
            <a:normAutofit/>
          </a:bodyPr>
          <a:lstStyle/>
          <a:p>
            <a:r>
              <a:rPr lang="en-GB" dirty="0"/>
              <a:t>A) Write at least 5 words or phrases that define an investigation</a:t>
            </a:r>
          </a:p>
          <a:p>
            <a:r>
              <a:rPr lang="en-GB" dirty="0"/>
              <a:t>B) Write at least 5 words or phrases that define research</a:t>
            </a:r>
          </a:p>
          <a:p>
            <a:endParaRPr lang="en-GB" dirty="0"/>
          </a:p>
        </p:txBody>
      </p:sp>
      <p:pic>
        <p:nvPicPr>
          <p:cNvPr id="5" name="Picture 4" descr="Glasses on top of a book">
            <a:extLst>
              <a:ext uri="{FF2B5EF4-FFF2-40B4-BE49-F238E27FC236}">
                <a16:creationId xmlns:a16="http://schemas.microsoft.com/office/drawing/2014/main" id="{E40A2523-21CC-6CCB-3D6B-E5CB64B0697B}"/>
              </a:ext>
            </a:extLst>
          </p:cNvPr>
          <p:cNvPicPr>
            <a:picLocks noChangeAspect="1"/>
          </p:cNvPicPr>
          <p:nvPr/>
        </p:nvPicPr>
        <p:blipFill rotWithShape="1">
          <a:blip r:embed="rId3"/>
          <a:srcRect l="4257" r="25125" b="10"/>
          <a:stretch/>
        </p:blipFill>
        <p:spPr>
          <a:xfrm>
            <a:off x="4876800" y="10"/>
            <a:ext cx="7315200" cy="6857990"/>
          </a:xfrm>
          <a:prstGeom prst="rect">
            <a:avLst/>
          </a:prstGeom>
        </p:spPr>
      </p:pic>
    </p:spTree>
    <p:extLst>
      <p:ext uri="{BB962C8B-B14F-4D97-AF65-F5344CB8AC3E}">
        <p14:creationId xmlns:p14="http://schemas.microsoft.com/office/powerpoint/2010/main" val="2544252553"/>
      </p:ext>
    </p:extLst>
  </p:cSld>
  <p:clrMapOvr>
    <a:masterClrMapping/>
  </p:clrMapOvr>
  <mc:AlternateContent xmlns:mc="http://schemas.openxmlformats.org/markup-compatibility/2006" xmlns:p14="http://schemas.microsoft.com/office/powerpoint/2010/main">
    <mc:Choice Requires="p14">
      <p:transition spd="slow" p14:dur="2000" advTm="24835"/>
    </mc:Choice>
    <mc:Fallback xmlns="">
      <p:transition spd="slow" advTm="24835"/>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2B0E30-3681-8222-99C3-62ACF34FB7EE}"/>
              </a:ext>
            </a:extLst>
          </p:cNvPr>
          <p:cNvSpPr>
            <a:spLocks noGrp="1"/>
          </p:cNvSpPr>
          <p:nvPr>
            <p:ph type="title"/>
          </p:nvPr>
        </p:nvSpPr>
        <p:spPr>
          <a:xfrm>
            <a:off x="695324" y="897752"/>
            <a:ext cx="3601757" cy="1955927"/>
          </a:xfrm>
        </p:spPr>
        <p:txBody>
          <a:bodyPr>
            <a:normAutofit/>
          </a:bodyPr>
          <a:lstStyle/>
          <a:p>
            <a:r>
              <a:rPr lang="en-GB" dirty="0"/>
              <a:t>WORDS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A99FE0-0B79-9402-2A50-99F7919F2B35}"/>
              </a:ext>
            </a:extLst>
          </p:cNvPr>
          <p:cNvSpPr>
            <a:spLocks noGrp="1"/>
          </p:cNvSpPr>
          <p:nvPr>
            <p:ph idx="1"/>
          </p:nvPr>
        </p:nvSpPr>
        <p:spPr>
          <a:xfrm>
            <a:off x="250419" y="1710679"/>
            <a:ext cx="4358389" cy="5106233"/>
          </a:xfrm>
        </p:spPr>
        <p:txBody>
          <a:bodyPr vert="horz" lIns="91440" tIns="45720" rIns="91440" bIns="45720" rtlCol="0" anchor="t">
            <a:noAutofit/>
          </a:bodyPr>
          <a:lstStyle/>
          <a:p>
            <a:pPr>
              <a:lnSpc>
                <a:spcPct val="110000"/>
              </a:lnSpc>
            </a:pPr>
            <a:r>
              <a:rPr lang="en-GB" dirty="0"/>
              <a:t>Exploring     </a:t>
            </a:r>
          </a:p>
          <a:p>
            <a:pPr>
              <a:lnSpc>
                <a:spcPct val="110000"/>
              </a:lnSpc>
            </a:pPr>
            <a:r>
              <a:rPr lang="en-GB" dirty="0"/>
              <a:t>Examining</a:t>
            </a:r>
          </a:p>
          <a:p>
            <a:pPr>
              <a:lnSpc>
                <a:spcPct val="110000"/>
              </a:lnSpc>
            </a:pPr>
            <a:r>
              <a:rPr lang="en-GB" dirty="0"/>
              <a:t>Questioning</a:t>
            </a:r>
          </a:p>
          <a:p>
            <a:pPr>
              <a:lnSpc>
                <a:spcPct val="110000"/>
              </a:lnSpc>
            </a:pPr>
            <a:r>
              <a:rPr lang="en-GB" dirty="0"/>
              <a:t>Uncovering</a:t>
            </a:r>
          </a:p>
          <a:p>
            <a:pPr>
              <a:lnSpc>
                <a:spcPct val="110000"/>
              </a:lnSpc>
            </a:pPr>
            <a:r>
              <a:rPr lang="en-GB" dirty="0"/>
              <a:t>Searching</a:t>
            </a:r>
          </a:p>
          <a:p>
            <a:pPr>
              <a:lnSpc>
                <a:spcPct val="110000"/>
              </a:lnSpc>
            </a:pPr>
            <a:r>
              <a:rPr lang="en-GB" dirty="0"/>
              <a:t>Probing</a:t>
            </a:r>
          </a:p>
          <a:p>
            <a:pPr>
              <a:lnSpc>
                <a:spcPct val="110000"/>
              </a:lnSpc>
            </a:pPr>
            <a:r>
              <a:rPr lang="en-GB" dirty="0"/>
              <a:t>Testing</a:t>
            </a:r>
          </a:p>
          <a:p>
            <a:pPr>
              <a:lnSpc>
                <a:spcPct val="110000"/>
              </a:lnSpc>
            </a:pPr>
            <a:r>
              <a:rPr lang="en-GB" dirty="0"/>
              <a:t>Analysing</a:t>
            </a:r>
          </a:p>
          <a:p>
            <a:pPr>
              <a:lnSpc>
                <a:spcPct val="110000"/>
              </a:lnSpc>
            </a:pPr>
            <a:r>
              <a:rPr lang="en-GB" dirty="0"/>
              <a:t>Orderly</a:t>
            </a:r>
          </a:p>
          <a:p>
            <a:pPr>
              <a:lnSpc>
                <a:spcPct val="110000"/>
              </a:lnSpc>
            </a:pPr>
            <a:r>
              <a:rPr lang="en-GB" dirty="0"/>
              <a:t>Systematic</a:t>
            </a:r>
          </a:p>
          <a:p>
            <a:pPr>
              <a:lnSpc>
                <a:spcPct val="110000"/>
              </a:lnSpc>
            </a:pPr>
            <a:r>
              <a:rPr lang="en-GB" dirty="0"/>
              <a:t>Impartial</a:t>
            </a:r>
          </a:p>
          <a:p>
            <a:pPr>
              <a:lnSpc>
                <a:spcPct val="110000"/>
              </a:lnSpc>
            </a:pPr>
            <a:endParaRPr lang="en-GB" sz="1700"/>
          </a:p>
        </p:txBody>
      </p:sp>
      <p:pic>
        <p:nvPicPr>
          <p:cNvPr id="5" name="Picture 4" descr="Magnifying glass on clear background">
            <a:extLst>
              <a:ext uri="{FF2B5EF4-FFF2-40B4-BE49-F238E27FC236}">
                <a16:creationId xmlns:a16="http://schemas.microsoft.com/office/drawing/2014/main" id="{6E9D0074-3DF9-6951-DDA4-CDDB88AFC71D}"/>
              </a:ext>
            </a:extLst>
          </p:cNvPr>
          <p:cNvPicPr>
            <a:picLocks noChangeAspect="1"/>
          </p:cNvPicPr>
          <p:nvPr/>
        </p:nvPicPr>
        <p:blipFill rotWithShape="1">
          <a:blip r:embed="rId3"/>
          <a:srcRect l="27404" r="1400" b="4"/>
          <a:stretch/>
        </p:blipFill>
        <p:spPr>
          <a:xfrm>
            <a:off x="4876800" y="10"/>
            <a:ext cx="7315200" cy="6857990"/>
          </a:xfrm>
          <a:prstGeom prst="rect">
            <a:avLst/>
          </a:prstGeom>
        </p:spPr>
      </p:pic>
    </p:spTree>
    <p:custDataLst>
      <p:tags r:id="rId1"/>
    </p:custDataLst>
    <p:extLst>
      <p:ext uri="{BB962C8B-B14F-4D97-AF65-F5344CB8AC3E}">
        <p14:creationId xmlns:p14="http://schemas.microsoft.com/office/powerpoint/2010/main" val="2605274054"/>
      </p:ext>
    </p:extLst>
  </p:cSld>
  <p:clrMapOvr>
    <a:masterClrMapping/>
  </p:clrMapOvr>
  <mc:AlternateContent xmlns:mc="http://schemas.openxmlformats.org/markup-compatibility/2006" xmlns:p14="http://schemas.microsoft.com/office/powerpoint/2010/main">
    <mc:Choice Requires="p14">
      <p:transition spd="slow" p14:dur="2000" advTm="28377"/>
    </mc:Choice>
    <mc:Fallback xmlns="">
      <p:transition spd="slow" advTm="2837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87850-5497-C821-92F2-05768F23DFD1}"/>
              </a:ext>
            </a:extLst>
          </p:cNvPr>
          <p:cNvSpPr>
            <a:spLocks noGrp="1"/>
          </p:cNvSpPr>
          <p:nvPr>
            <p:ph type="title"/>
          </p:nvPr>
        </p:nvSpPr>
        <p:spPr>
          <a:xfrm>
            <a:off x="733424" y="908048"/>
            <a:ext cx="3660776" cy="4404064"/>
          </a:xfrm>
        </p:spPr>
        <p:txBody>
          <a:bodyPr>
            <a:normAutofit/>
          </a:bodyPr>
          <a:lstStyle/>
          <a:p>
            <a:r>
              <a:rPr lang="en-GB" dirty="0"/>
              <a:t>Defining research as an investigation</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E9DC58B-4188-4F4F-18FC-5AD575F3F858}"/>
              </a:ext>
            </a:extLst>
          </p:cNvPr>
          <p:cNvGraphicFramePr>
            <a:graphicFrameLocks noGrp="1"/>
          </p:cNvGraphicFramePr>
          <p:nvPr>
            <p:ph idx="1"/>
            <p:extLst>
              <p:ext uri="{D42A27DB-BD31-4B8C-83A1-F6EECF244321}">
                <p14:modId xmlns:p14="http://schemas.microsoft.com/office/powerpoint/2010/main" val="1042508527"/>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0770772"/>
      </p:ext>
    </p:extLst>
  </p:cSld>
  <p:clrMapOvr>
    <a:masterClrMapping/>
  </p:clrMapOvr>
  <mc:AlternateContent xmlns:mc="http://schemas.openxmlformats.org/markup-compatibility/2006" xmlns:p14="http://schemas.microsoft.com/office/powerpoint/2010/main">
    <mc:Choice Requires="p14">
      <p:transition spd="slow" p14:dur="2000" advTm="48235"/>
    </mc:Choice>
    <mc:Fallback xmlns="">
      <p:transition spd="slow" advTm="48235"/>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46C2D8-2882-BACA-16F2-6111A3CB2491}"/>
              </a:ext>
            </a:extLst>
          </p:cNvPr>
          <p:cNvSpPr>
            <a:spLocks noGrp="1"/>
          </p:cNvSpPr>
          <p:nvPr>
            <p:ph type="title"/>
          </p:nvPr>
        </p:nvSpPr>
        <p:spPr>
          <a:xfrm>
            <a:off x="5604846" y="860615"/>
            <a:ext cx="5922279" cy="1272986"/>
          </a:xfrm>
        </p:spPr>
        <p:txBody>
          <a:bodyPr>
            <a:normAutofit/>
          </a:bodyPr>
          <a:lstStyle/>
          <a:p>
            <a:pPr>
              <a:lnSpc>
                <a:spcPct val="90000"/>
              </a:lnSpc>
            </a:pPr>
            <a:r>
              <a:rPr lang="en-GB" dirty="0"/>
              <a:t>Investigative research skills</a:t>
            </a:r>
            <a:endParaRPr lang="en-GB"/>
          </a:p>
        </p:txBody>
      </p:sp>
      <p:pic>
        <p:nvPicPr>
          <p:cNvPr id="5" name="Picture 4" descr="White bulbs with a yellow one standing out">
            <a:extLst>
              <a:ext uri="{FF2B5EF4-FFF2-40B4-BE49-F238E27FC236}">
                <a16:creationId xmlns:a16="http://schemas.microsoft.com/office/drawing/2014/main" id="{61F85B91-DC97-92EE-45F0-154C737F863E}"/>
              </a:ext>
            </a:extLst>
          </p:cNvPr>
          <p:cNvPicPr>
            <a:picLocks noChangeAspect="1"/>
          </p:cNvPicPr>
          <p:nvPr/>
        </p:nvPicPr>
        <p:blipFill rotWithShape="1">
          <a:blip r:embed="rId3"/>
          <a:srcRect l="36320" r="1640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580984-53C4-693E-75E2-EEF9101487A9}"/>
              </a:ext>
            </a:extLst>
          </p:cNvPr>
          <p:cNvSpPr>
            <a:spLocks noGrp="1"/>
          </p:cNvSpPr>
          <p:nvPr>
            <p:ph idx="1"/>
          </p:nvPr>
        </p:nvSpPr>
        <p:spPr>
          <a:xfrm>
            <a:off x="5566943" y="2133600"/>
            <a:ext cx="6005933" cy="3774464"/>
          </a:xfrm>
        </p:spPr>
        <p:txBody>
          <a:bodyPr vert="horz" lIns="91440" tIns="45720" rIns="91440" bIns="45720" rtlCol="0">
            <a:normAutofit/>
          </a:bodyPr>
          <a:lstStyle/>
          <a:p>
            <a:pPr marL="0" indent="0">
              <a:lnSpc>
                <a:spcPct val="110000"/>
              </a:lnSpc>
              <a:buNone/>
            </a:pPr>
            <a:r>
              <a:rPr lang="en-GB" sz="1600"/>
              <a:t>In order to be an effective researcher, it is therefore important to possess good investigative skills:-</a:t>
            </a:r>
            <a:endParaRPr lang="en-US" sz="1600"/>
          </a:p>
          <a:p>
            <a:pPr>
              <a:lnSpc>
                <a:spcPct val="110000"/>
              </a:lnSpc>
            </a:pPr>
            <a:r>
              <a:rPr lang="en-GB" sz="1600" b="1"/>
              <a:t>Applying the investigative mindset</a:t>
            </a:r>
          </a:p>
          <a:p>
            <a:pPr>
              <a:lnSpc>
                <a:spcPct val="110000"/>
              </a:lnSpc>
            </a:pPr>
            <a:r>
              <a:rPr lang="en-GB" sz="1600" b="1"/>
              <a:t>Planning</a:t>
            </a:r>
          </a:p>
          <a:p>
            <a:pPr>
              <a:lnSpc>
                <a:spcPct val="110000"/>
              </a:lnSpc>
            </a:pPr>
            <a:r>
              <a:rPr lang="en-GB" sz="1600" b="1"/>
              <a:t>Evaluating material to determine its value to an investigation</a:t>
            </a:r>
          </a:p>
          <a:p>
            <a:pPr marL="0" indent="0">
              <a:lnSpc>
                <a:spcPct val="110000"/>
              </a:lnSpc>
              <a:buNone/>
            </a:pPr>
            <a:r>
              <a:rPr lang="en-GB" sz="1600"/>
              <a:t>Also, core skills are needed by the researcher:-</a:t>
            </a:r>
          </a:p>
          <a:p>
            <a:pPr>
              <a:lnSpc>
                <a:spcPct val="110000"/>
              </a:lnSpc>
            </a:pPr>
            <a:r>
              <a:rPr lang="en-GB" sz="1600" b="1"/>
              <a:t>Critical thinking</a:t>
            </a:r>
          </a:p>
          <a:p>
            <a:pPr>
              <a:lnSpc>
                <a:spcPct val="110000"/>
              </a:lnSpc>
            </a:pPr>
            <a:r>
              <a:rPr lang="en-GB" sz="1600" b="1"/>
              <a:t>Systemic examination</a:t>
            </a:r>
          </a:p>
          <a:p>
            <a:pPr>
              <a:lnSpc>
                <a:spcPct val="110000"/>
              </a:lnSpc>
            </a:pPr>
            <a:r>
              <a:rPr lang="en-GB" sz="1600" b="1"/>
              <a:t>Evidential evaluation</a:t>
            </a:r>
          </a:p>
          <a:p>
            <a:pPr marL="0" indent="0">
              <a:lnSpc>
                <a:spcPct val="110000"/>
              </a:lnSpc>
              <a:buNone/>
            </a:pPr>
            <a:r>
              <a:rPr lang="en-GB" sz="1600"/>
              <a:t>(College of Policing, 2020)</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3807949"/>
      </p:ext>
    </p:extLst>
  </p:cSld>
  <p:clrMapOvr>
    <a:masterClrMapping/>
  </p:clrMapOvr>
  <mc:AlternateContent xmlns:mc="http://schemas.openxmlformats.org/markup-compatibility/2006" xmlns:p14="http://schemas.microsoft.com/office/powerpoint/2010/main">
    <mc:Choice Requires="p14">
      <p:transition spd="slow" p14:dur="2000" advTm="40077"/>
    </mc:Choice>
    <mc:Fallback xmlns="">
      <p:transition spd="slow" advTm="4007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4F74C-51B8-C9B5-D312-9C35DA50F70A}"/>
              </a:ext>
            </a:extLst>
          </p:cNvPr>
          <p:cNvSpPr>
            <a:spLocks noGrp="1"/>
          </p:cNvSpPr>
          <p:nvPr>
            <p:ph type="title"/>
          </p:nvPr>
        </p:nvSpPr>
        <p:spPr/>
        <p:txBody>
          <a:bodyPr/>
          <a:lstStyle/>
          <a:p>
            <a:r>
              <a:rPr lang="en-GB" dirty="0"/>
              <a:t>WHAT DO WE MEAN BY CRITICAL THINKING SKILLS?</a:t>
            </a:r>
          </a:p>
        </p:txBody>
      </p:sp>
      <p:sp>
        <p:nvSpPr>
          <p:cNvPr id="3" name="Content Placeholder 2">
            <a:extLst>
              <a:ext uri="{FF2B5EF4-FFF2-40B4-BE49-F238E27FC236}">
                <a16:creationId xmlns:a16="http://schemas.microsoft.com/office/drawing/2014/main" id="{3F38C52A-7EFD-15B3-DE8B-BE534200AC24}"/>
              </a:ext>
            </a:extLst>
          </p:cNvPr>
          <p:cNvSpPr>
            <a:spLocks noGrp="1"/>
          </p:cNvSpPr>
          <p:nvPr>
            <p:ph idx="1"/>
          </p:nvPr>
        </p:nvSpPr>
        <p:spPr/>
        <p:txBody>
          <a:bodyPr vert="horz" lIns="91440" tIns="45720" rIns="91440" bIns="45720" rtlCol="0" anchor="t">
            <a:normAutofit/>
          </a:bodyPr>
          <a:lstStyle/>
          <a:p>
            <a:r>
              <a:rPr lang="en-GB" sz="3600" dirty="0"/>
              <a:t>Assume nothing</a:t>
            </a:r>
          </a:p>
          <a:p>
            <a:r>
              <a:rPr lang="en-GB" sz="3600" dirty="0"/>
              <a:t>Believe nobody</a:t>
            </a:r>
          </a:p>
          <a:p>
            <a:r>
              <a:rPr lang="en-GB" sz="3600" dirty="0"/>
              <a:t>Challenge everything!!</a:t>
            </a:r>
          </a:p>
          <a:p>
            <a:endParaRPr lang="en-GB" sz="3600" dirty="0"/>
          </a:p>
          <a:p>
            <a:pPr marL="0" indent="0">
              <a:buNone/>
            </a:pPr>
            <a:r>
              <a:rPr lang="en-GB" sz="1200" dirty="0"/>
              <a:t>(College of Policing, 2019)</a:t>
            </a:r>
          </a:p>
        </p:txBody>
      </p:sp>
    </p:spTree>
    <p:extLst>
      <p:ext uri="{BB962C8B-B14F-4D97-AF65-F5344CB8AC3E}">
        <p14:creationId xmlns:p14="http://schemas.microsoft.com/office/powerpoint/2010/main" val="349306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B7467-9737-8CC8-3EBD-1B3A757DC376}"/>
              </a:ext>
            </a:extLst>
          </p:cNvPr>
          <p:cNvSpPr>
            <a:spLocks noGrp="1"/>
          </p:cNvSpPr>
          <p:nvPr>
            <p:ph type="title"/>
          </p:nvPr>
        </p:nvSpPr>
        <p:spPr>
          <a:xfrm>
            <a:off x="695324" y="901701"/>
            <a:ext cx="3914776" cy="3977269"/>
          </a:xfrm>
        </p:spPr>
        <p:txBody>
          <a:bodyPr>
            <a:normAutofit/>
          </a:bodyPr>
          <a:lstStyle/>
          <a:p>
            <a:r>
              <a:rPr lang="en-GB" dirty="0"/>
              <a:t>Investigative mindset- the 5 </a:t>
            </a:r>
            <a:r>
              <a:rPr lang="en-GB" dirty="0" err="1"/>
              <a:t>stageS</a:t>
            </a:r>
            <a:br>
              <a:rPr lang="en-GB" dirty="0"/>
            </a:br>
            <a:br>
              <a:rPr lang="en-GB" dirty="0"/>
            </a:br>
            <a:br>
              <a:rPr lang="en-GB" dirty="0"/>
            </a:br>
            <a:endParaRPr lang="en-GB" dirty="0"/>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77C557E-0BEC-7BF9-DDC3-B00538ADF5A6}"/>
              </a:ext>
            </a:extLst>
          </p:cNvPr>
          <p:cNvGraphicFramePr>
            <a:graphicFrameLocks noGrp="1"/>
          </p:cNvGraphicFramePr>
          <p:nvPr>
            <p:ph idx="1"/>
            <p:extLst>
              <p:ext uri="{D42A27DB-BD31-4B8C-83A1-F6EECF244321}">
                <p14:modId xmlns:p14="http://schemas.microsoft.com/office/powerpoint/2010/main" val="2466228069"/>
              </p:ext>
            </p:extLst>
          </p:nvPr>
        </p:nvGraphicFramePr>
        <p:xfrm>
          <a:off x="5003952" y="78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1422156"/>
      </p:ext>
    </p:extLst>
  </p:cSld>
  <p:clrMapOvr>
    <a:masterClrMapping/>
  </p:clrMapOvr>
  <mc:AlternateContent xmlns:mc="http://schemas.openxmlformats.org/markup-compatibility/2006" xmlns:p14="http://schemas.microsoft.com/office/powerpoint/2010/main">
    <mc:Choice Requires="p14">
      <p:transition spd="slow" p14:dur="2000" advTm="60502"/>
    </mc:Choice>
    <mc:Fallback xmlns="">
      <p:transition spd="slow" advTm="60502"/>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26813-F36B-6E47-12D8-1EA528EDFB7B}"/>
              </a:ext>
            </a:extLst>
          </p:cNvPr>
          <p:cNvSpPr>
            <a:spLocks noGrp="1"/>
          </p:cNvSpPr>
          <p:nvPr>
            <p:ph type="title"/>
          </p:nvPr>
        </p:nvSpPr>
        <p:spPr/>
        <p:txBody>
          <a:bodyPr/>
          <a:lstStyle/>
          <a:p>
            <a:r>
              <a:rPr lang="en-GB" dirty="0"/>
              <a:t>THE 5 WH RULE</a:t>
            </a:r>
          </a:p>
        </p:txBody>
      </p:sp>
      <p:sp>
        <p:nvSpPr>
          <p:cNvPr id="3" name="Content Placeholder 2">
            <a:extLst>
              <a:ext uri="{FF2B5EF4-FFF2-40B4-BE49-F238E27FC236}">
                <a16:creationId xmlns:a16="http://schemas.microsoft.com/office/drawing/2014/main" id="{27F6E507-6EDA-F260-D15E-E24EE2893A97}"/>
              </a:ext>
            </a:extLst>
          </p:cNvPr>
          <p:cNvSpPr>
            <a:spLocks noGrp="1"/>
          </p:cNvSpPr>
          <p:nvPr>
            <p:ph idx="1"/>
          </p:nvPr>
        </p:nvSpPr>
        <p:spPr/>
        <p:txBody>
          <a:bodyPr vert="horz" lIns="91440" tIns="45720" rIns="91440" bIns="45720" rtlCol="0" anchor="t">
            <a:noAutofit/>
          </a:bodyPr>
          <a:lstStyle/>
          <a:p>
            <a:r>
              <a:rPr lang="en-GB" sz="2800" dirty="0"/>
              <a:t>Who?</a:t>
            </a:r>
          </a:p>
          <a:p>
            <a:r>
              <a:rPr lang="en-GB" sz="2800" dirty="0"/>
              <a:t>What?</a:t>
            </a:r>
          </a:p>
          <a:p>
            <a:r>
              <a:rPr lang="en-GB" sz="2800" dirty="0"/>
              <a:t>Why?</a:t>
            </a:r>
          </a:p>
          <a:p>
            <a:r>
              <a:rPr lang="en-GB" sz="2800" dirty="0"/>
              <a:t>Where?</a:t>
            </a:r>
          </a:p>
          <a:p>
            <a:r>
              <a:rPr lang="en-GB" sz="2800" dirty="0"/>
              <a:t>When?</a:t>
            </a:r>
          </a:p>
          <a:p>
            <a:r>
              <a:rPr lang="en-GB" sz="2800" dirty="0"/>
              <a:t>How?</a:t>
            </a:r>
          </a:p>
          <a:p>
            <a:r>
              <a:rPr lang="en-GB" sz="2800" dirty="0"/>
              <a:t>Please note these down ready for the next task</a:t>
            </a:r>
          </a:p>
        </p:txBody>
      </p:sp>
    </p:spTree>
    <p:extLst>
      <p:ext uri="{BB962C8B-B14F-4D97-AF65-F5344CB8AC3E}">
        <p14:creationId xmlns:p14="http://schemas.microsoft.com/office/powerpoint/2010/main" val="1399743918"/>
      </p:ext>
    </p:extLst>
  </p:cSld>
  <p:clrMapOvr>
    <a:masterClrMapping/>
  </p:clrMapOvr>
  <mc:AlternateContent xmlns:mc="http://schemas.openxmlformats.org/markup-compatibility/2006" xmlns:p14="http://schemas.microsoft.com/office/powerpoint/2010/main">
    <mc:Choice Requires="p14">
      <p:transition spd="slow" p14:dur="2000" advTm="31466"/>
    </mc:Choice>
    <mc:Fallback xmlns="">
      <p:transition spd="slow" advTm="31466"/>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2A69F9-33E9-B653-01C6-3064BC6189B2}"/>
              </a:ext>
            </a:extLst>
          </p:cNvPr>
          <p:cNvSpPr>
            <a:spLocks noGrp="1"/>
          </p:cNvSpPr>
          <p:nvPr>
            <p:ph type="title"/>
          </p:nvPr>
        </p:nvSpPr>
        <p:spPr>
          <a:xfrm>
            <a:off x="695324" y="897752"/>
            <a:ext cx="3601757" cy="1955927"/>
          </a:xfrm>
        </p:spPr>
        <p:txBody>
          <a:bodyPr>
            <a:normAutofit/>
          </a:bodyPr>
          <a:lstStyle/>
          <a:p>
            <a:r>
              <a:rPr lang="en-GB" dirty="0"/>
              <a:t>YOU WILL ALSO NEED TO ASK...</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02A45D-2FCB-B033-CC8A-9FC361255D61}"/>
              </a:ext>
            </a:extLst>
          </p:cNvPr>
          <p:cNvSpPr>
            <a:spLocks noGrp="1"/>
          </p:cNvSpPr>
          <p:nvPr>
            <p:ph idx="1"/>
          </p:nvPr>
        </p:nvSpPr>
        <p:spPr>
          <a:xfrm>
            <a:off x="683373" y="2853679"/>
            <a:ext cx="3613708" cy="3391733"/>
          </a:xfrm>
        </p:spPr>
        <p:txBody>
          <a:bodyPr vert="horz" lIns="91440" tIns="45720" rIns="91440" bIns="45720" rtlCol="0">
            <a:normAutofit/>
          </a:bodyPr>
          <a:lstStyle/>
          <a:p>
            <a:r>
              <a:rPr lang="en-GB" dirty="0"/>
              <a:t>Why is the author making this point?</a:t>
            </a:r>
          </a:p>
          <a:p>
            <a:r>
              <a:rPr lang="en-GB" dirty="0"/>
              <a:t>Is there evidence to support what is being said?</a:t>
            </a:r>
          </a:p>
          <a:p>
            <a:r>
              <a:rPr lang="en-GB" dirty="0"/>
              <a:t>How does the material relate to other material you have read?</a:t>
            </a:r>
          </a:p>
        </p:txBody>
      </p:sp>
      <p:pic>
        <p:nvPicPr>
          <p:cNvPr id="5" name="Picture 4" descr="Magnifying glass on clear background">
            <a:extLst>
              <a:ext uri="{FF2B5EF4-FFF2-40B4-BE49-F238E27FC236}">
                <a16:creationId xmlns:a16="http://schemas.microsoft.com/office/drawing/2014/main" id="{D2CFA386-C283-B5CA-381D-FFC5DCEE9FF0}"/>
              </a:ext>
            </a:extLst>
          </p:cNvPr>
          <p:cNvPicPr>
            <a:picLocks noChangeAspect="1"/>
          </p:cNvPicPr>
          <p:nvPr/>
        </p:nvPicPr>
        <p:blipFill rotWithShape="1">
          <a:blip r:embed="rId3"/>
          <a:srcRect l="27404" r="1400" b="4"/>
          <a:stretch/>
        </p:blipFill>
        <p:spPr>
          <a:xfrm>
            <a:off x="4876800" y="10"/>
            <a:ext cx="7315200" cy="6857990"/>
          </a:xfrm>
          <a:prstGeom prst="rect">
            <a:avLst/>
          </a:prstGeom>
        </p:spPr>
      </p:pic>
    </p:spTree>
    <p:extLst>
      <p:ext uri="{BB962C8B-B14F-4D97-AF65-F5344CB8AC3E}">
        <p14:creationId xmlns:p14="http://schemas.microsoft.com/office/powerpoint/2010/main" val="2386895775"/>
      </p:ext>
    </p:extLst>
  </p:cSld>
  <p:clrMapOvr>
    <a:masterClrMapping/>
  </p:clrMapOvr>
  <mc:AlternateContent xmlns:mc="http://schemas.openxmlformats.org/markup-compatibility/2006" xmlns:p14="http://schemas.microsoft.com/office/powerpoint/2010/main">
    <mc:Choice Requires="p14">
      <p:transition spd="slow" p14:dur="2000" advTm="65211"/>
    </mc:Choice>
    <mc:Fallback xmlns="">
      <p:transition spd="slow" advTm="65211"/>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705008-FB3A-9979-1A30-F0F38664FE0B}"/>
              </a:ext>
            </a:extLst>
          </p:cNvPr>
          <p:cNvSpPr>
            <a:spLocks noGrp="1"/>
          </p:cNvSpPr>
          <p:nvPr>
            <p:ph idx="1"/>
          </p:nvPr>
        </p:nvSpPr>
        <p:spPr>
          <a:xfrm>
            <a:off x="715382" y="2219183"/>
            <a:ext cx="3801753" cy="3736367"/>
          </a:xfrm>
        </p:spPr>
        <p:txBody>
          <a:bodyPr>
            <a:normAutofit/>
          </a:bodyPr>
          <a:lstStyle/>
          <a:p>
            <a:pPr marL="0" indent="0">
              <a:buNone/>
            </a:pPr>
            <a:r>
              <a:rPr lang="en-GB" dirty="0">
                <a:hlinkClick r:id="rId2"/>
              </a:rPr>
              <a:t>Courts ‘are close to collapse over police disclosure failures’ | Crown Prosecution Service | The Guardian</a:t>
            </a:r>
            <a:endParaRPr lang="en-GB" dirty="0"/>
          </a:p>
        </p:txBody>
      </p:sp>
      <p:pic>
        <p:nvPicPr>
          <p:cNvPr id="5" name="Picture 4" descr="A sign on a wall&#10;&#10;Description automatically generated">
            <a:extLst>
              <a:ext uri="{FF2B5EF4-FFF2-40B4-BE49-F238E27FC236}">
                <a16:creationId xmlns:a16="http://schemas.microsoft.com/office/drawing/2014/main" id="{F6CAD84C-B9CA-6301-BD78-3CB051FB964D}"/>
              </a:ext>
            </a:extLst>
          </p:cNvPr>
          <p:cNvPicPr>
            <a:picLocks noChangeAspect="1"/>
          </p:cNvPicPr>
          <p:nvPr/>
        </p:nvPicPr>
        <p:blipFill>
          <a:blip r:embed="rId3"/>
          <a:stretch>
            <a:fillRect/>
          </a:stretch>
        </p:blipFill>
        <p:spPr>
          <a:xfrm>
            <a:off x="5213432" y="902448"/>
            <a:ext cx="5875702" cy="5053104"/>
          </a:xfrm>
          <a:prstGeom prst="rect">
            <a:avLst/>
          </a:prstGeom>
        </p:spPr>
      </p:pic>
    </p:spTree>
    <p:extLst>
      <p:ext uri="{BB962C8B-B14F-4D97-AF65-F5344CB8AC3E}">
        <p14:creationId xmlns:p14="http://schemas.microsoft.com/office/powerpoint/2010/main" val="15852369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25371-12B3-FB5E-D667-5E0A5E1B6EDE}"/>
              </a:ext>
            </a:extLst>
          </p:cNvPr>
          <p:cNvSpPr>
            <a:spLocks noGrp="1"/>
          </p:cNvSpPr>
          <p:nvPr>
            <p:ph type="title"/>
          </p:nvPr>
        </p:nvSpPr>
        <p:spPr/>
        <p:txBody>
          <a:bodyPr/>
          <a:lstStyle/>
          <a:p>
            <a:r>
              <a:rPr lang="en-GB" dirty="0"/>
              <a:t>Fair and open minded?</a:t>
            </a:r>
          </a:p>
        </p:txBody>
      </p:sp>
      <p:sp>
        <p:nvSpPr>
          <p:cNvPr id="3" name="Content Placeholder 2">
            <a:extLst>
              <a:ext uri="{FF2B5EF4-FFF2-40B4-BE49-F238E27FC236}">
                <a16:creationId xmlns:a16="http://schemas.microsoft.com/office/drawing/2014/main" id="{2FDF86AA-5028-161D-EB58-4BB78B8C368A}"/>
              </a:ext>
            </a:extLst>
          </p:cNvPr>
          <p:cNvSpPr>
            <a:spLocks noGrp="1"/>
          </p:cNvSpPr>
          <p:nvPr>
            <p:ph idx="1"/>
          </p:nvPr>
        </p:nvSpPr>
        <p:spPr/>
        <p:txBody>
          <a:bodyPr vert="horz" lIns="91440" tIns="45720" rIns="91440" bIns="45720" rtlCol="0" anchor="t">
            <a:normAutofit/>
          </a:bodyPr>
          <a:lstStyle/>
          <a:p>
            <a:r>
              <a:rPr lang="en-GB" dirty="0"/>
              <a:t>When the police present a case to the CPS they are to include all information that points towards the suspect being guilty as well as any information which contradicts this.</a:t>
            </a:r>
            <a:endParaRPr lang="en-US" dirty="0"/>
          </a:p>
          <a:p>
            <a:r>
              <a:rPr lang="en-GB" b="1" dirty="0"/>
              <a:t>TASK- 10 mins</a:t>
            </a:r>
          </a:p>
          <a:p>
            <a:r>
              <a:rPr lang="en-GB" dirty="0"/>
              <a:t>Does this always happen?</a:t>
            </a:r>
          </a:p>
          <a:p>
            <a:r>
              <a:rPr lang="en-GB" dirty="0"/>
              <a:t>Please find some examples/ statistics/ cases which evidence your answer</a:t>
            </a:r>
          </a:p>
          <a:p>
            <a:r>
              <a:rPr lang="en-GB" dirty="0"/>
              <a:t>What is the impact?</a:t>
            </a:r>
          </a:p>
        </p:txBody>
      </p:sp>
    </p:spTree>
    <p:extLst>
      <p:ext uri="{BB962C8B-B14F-4D97-AF65-F5344CB8AC3E}">
        <p14:creationId xmlns:p14="http://schemas.microsoft.com/office/powerpoint/2010/main" val="3127157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B9C40-1807-5430-FD3E-3EA3E9BE58B5}"/>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1C2FF63E-5E3C-AC26-A3EA-F470BC1CA2A8}"/>
              </a:ext>
            </a:extLst>
          </p:cNvPr>
          <p:cNvSpPr>
            <a:spLocks noGrp="1"/>
          </p:cNvSpPr>
          <p:nvPr>
            <p:ph idx="1"/>
          </p:nvPr>
        </p:nvSpPr>
        <p:spPr>
          <a:xfrm>
            <a:off x="752590" y="1712967"/>
            <a:ext cx="10691265" cy="4224906"/>
          </a:xfrm>
        </p:spPr>
        <p:txBody>
          <a:bodyPr vert="horz" lIns="91440" tIns="45720" rIns="91440" bIns="45720" rtlCol="0" anchor="t">
            <a:noAutofit/>
          </a:bodyPr>
          <a:lstStyle/>
          <a:p>
            <a:r>
              <a:rPr lang="en-GB" sz="2400" dirty="0"/>
              <a:t>Using the 5WH questions, think critically about the following news report and the issues it raises. Ask yourself about the news report, the problem that has been identified and the proposes solution.</a:t>
            </a:r>
          </a:p>
          <a:p>
            <a:pPr marL="0" indent="0">
              <a:buNone/>
            </a:pPr>
            <a:r>
              <a:rPr lang="en-GB" sz="2400" dirty="0"/>
              <a:t>Burglaries are at their highest rate for 15 years. The number of burglaries has increased by 50% over the last 12 months. Local councillor Mike Durke said "</a:t>
            </a:r>
            <a:r>
              <a:rPr lang="en-GB" sz="2400" i="1" dirty="0"/>
              <a:t> This is an awful situation for the hard- working citizens of our town, this is a result of the government policies where we have seen  huge reduction in police officers. We need the police back on the streets, visible to the public, catching criminals in the act and fighting this crime wave".</a:t>
            </a:r>
          </a:p>
        </p:txBody>
      </p:sp>
    </p:spTree>
    <p:extLst>
      <p:ext uri="{BB962C8B-B14F-4D97-AF65-F5344CB8AC3E}">
        <p14:creationId xmlns:p14="http://schemas.microsoft.com/office/powerpoint/2010/main" val="30952952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55AFA-130F-1F90-455B-210633D2A63B}"/>
              </a:ext>
            </a:extLst>
          </p:cNvPr>
          <p:cNvSpPr>
            <a:spLocks noGrp="1"/>
          </p:cNvSpPr>
          <p:nvPr>
            <p:ph type="title"/>
          </p:nvPr>
        </p:nvSpPr>
        <p:spPr/>
        <p:txBody>
          <a:bodyPr/>
          <a:lstStyle/>
          <a:p>
            <a:r>
              <a:rPr lang="en-GB" dirty="0"/>
              <a:t>IDENTIFYING THE PROBLEM</a:t>
            </a:r>
          </a:p>
        </p:txBody>
      </p:sp>
      <p:sp>
        <p:nvSpPr>
          <p:cNvPr id="3" name="Content Placeholder 2">
            <a:extLst>
              <a:ext uri="{FF2B5EF4-FFF2-40B4-BE49-F238E27FC236}">
                <a16:creationId xmlns:a16="http://schemas.microsoft.com/office/drawing/2014/main" id="{D774F0AF-D595-8F38-64EF-8EA6B509C1B6}"/>
              </a:ext>
            </a:extLst>
          </p:cNvPr>
          <p:cNvSpPr>
            <a:spLocks noGrp="1"/>
          </p:cNvSpPr>
          <p:nvPr>
            <p:ph idx="1"/>
          </p:nvPr>
        </p:nvSpPr>
        <p:spPr/>
        <p:txBody>
          <a:bodyPr vert="horz" lIns="91440" tIns="45720" rIns="91440" bIns="45720" rtlCol="0" anchor="t">
            <a:normAutofit/>
          </a:bodyPr>
          <a:lstStyle/>
          <a:p>
            <a:r>
              <a:rPr lang="en-GB" dirty="0"/>
              <a:t>The first stage to any investigation.</a:t>
            </a:r>
            <a:endParaRPr lang="en-US" dirty="0"/>
          </a:p>
          <a:p>
            <a:r>
              <a:rPr lang="en-GB" dirty="0"/>
              <a:t>How can this be done during an investigation?</a:t>
            </a:r>
          </a:p>
          <a:p>
            <a:r>
              <a:rPr lang="en-GB" dirty="0"/>
              <a:t>To delve deeper into finding out the route cause, it is then necessary to set some further questions to examine the problem and take action to try and </a:t>
            </a:r>
            <a:r>
              <a:rPr lang="en-GB"/>
              <a:t>solve it.</a:t>
            </a:r>
          </a:p>
          <a:p>
            <a:endParaRPr lang="en-GB" dirty="0"/>
          </a:p>
        </p:txBody>
      </p:sp>
    </p:spTree>
    <p:extLst>
      <p:ext uri="{BB962C8B-B14F-4D97-AF65-F5344CB8AC3E}">
        <p14:creationId xmlns:p14="http://schemas.microsoft.com/office/powerpoint/2010/main" val="322747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TIMING" val="|6.8|0.6|3.7|30.3|3.8|2.2"/>
</p:tagLst>
</file>

<file path=ppt/tags/tag2.xml><?xml version="1.0" encoding="utf-8"?>
<p:tagLst xmlns:a="http://schemas.openxmlformats.org/drawingml/2006/main" xmlns:r="http://schemas.openxmlformats.org/officeDocument/2006/relationships" xmlns:p="http://schemas.openxmlformats.org/presentationml/2006/main">
  <p:tag name="TIMING" val="|4.4|6|7.1|6.1|0.8|4.6|4.6"/>
</p:tagLst>
</file>

<file path=ppt/tags/tag3.xml><?xml version="1.0" encoding="utf-8"?>
<p:tagLst xmlns:a="http://schemas.openxmlformats.org/drawingml/2006/main" xmlns:r="http://schemas.openxmlformats.org/officeDocument/2006/relationships" xmlns:p="http://schemas.openxmlformats.org/presentationml/2006/main">
  <p:tag name="TIMING" val="|10.5|5.4|15.2"/>
</p:tagLst>
</file>

<file path=ppt/tags/tag4.xml><?xml version="1.0" encoding="utf-8"?>
<p:tagLst xmlns:a="http://schemas.openxmlformats.org/drawingml/2006/main" xmlns:r="http://schemas.openxmlformats.org/officeDocument/2006/relationships" xmlns:p="http://schemas.openxmlformats.org/presentationml/2006/main">
  <p:tag name="TIMING" val="|4.9|3.4|16.5"/>
</p:tagLst>
</file>

<file path=ppt/tags/tag5.xml><?xml version="1.0" encoding="utf-8"?>
<p:tagLst xmlns:a="http://schemas.openxmlformats.org/drawingml/2006/main" xmlns:r="http://schemas.openxmlformats.org/officeDocument/2006/relationships" xmlns:p="http://schemas.openxmlformats.org/presentationml/2006/main">
  <p:tag name="TIMING" val="|2.2|9.3|23.4"/>
</p:tagLst>
</file>

<file path=ppt/tags/tag6.xml><?xml version="1.0" encoding="utf-8"?>
<p:tagLst xmlns:a="http://schemas.openxmlformats.org/drawingml/2006/main" xmlns:r="http://schemas.openxmlformats.org/officeDocument/2006/relationships" xmlns:p="http://schemas.openxmlformats.org/presentationml/2006/main">
  <p:tag name="TIMING" val="|1.2|3.7|10.8"/>
</p:tagLst>
</file>

<file path=ppt/tags/tag7.xml><?xml version="1.0" encoding="utf-8"?>
<p:tagLst xmlns:a="http://schemas.openxmlformats.org/drawingml/2006/main" xmlns:r="http://schemas.openxmlformats.org/officeDocument/2006/relationships" xmlns:p="http://schemas.openxmlformats.org/presentationml/2006/main">
  <p:tag name="TIMING" val="|2.2|6.5|19"/>
</p:tagLst>
</file>

<file path=ppt/tags/tag8.xml><?xml version="1.0" encoding="utf-8"?>
<p:tagLst xmlns:a="http://schemas.openxmlformats.org/drawingml/2006/main" xmlns:r="http://schemas.openxmlformats.org/officeDocument/2006/relationships" xmlns:p="http://schemas.openxmlformats.org/presentationml/2006/main">
  <p:tag name="TIMING" val="|1.1|2.2|29.8"/>
</p:tagLst>
</file>

<file path=ppt/tags/tag9.xml><?xml version="1.0" encoding="utf-8"?>
<p:tagLst xmlns:a="http://schemas.openxmlformats.org/drawingml/2006/main" xmlns:r="http://schemas.openxmlformats.org/officeDocument/2006/relationships" xmlns:p="http://schemas.openxmlformats.org/presentationml/2006/main">
  <p:tag name="TIMING" val="|36.3"/>
</p:tagLst>
</file>

<file path=ppt/tags/tag10.xml><?xml version="1.0" encoding="utf-8"?>
<p:tagLst xmlns:a="http://schemas.openxmlformats.org/drawingml/2006/main" xmlns:r="http://schemas.openxmlformats.org/officeDocument/2006/relationships" xmlns:p="http://schemas.openxmlformats.org/presentationml/2006/main">
  <p:tag name="TIMING" val="|2.2|15.8"/>
</p:tagLst>
</file>

<file path=ppt/tags/tag11.xml><?xml version="1.0" encoding="utf-8"?>
<p:tagLst xmlns:a="http://schemas.openxmlformats.org/drawingml/2006/main" xmlns:r="http://schemas.openxmlformats.org/officeDocument/2006/relationships" xmlns:p="http://schemas.openxmlformats.org/presentationml/2006/main">
  <p:tag name="TIMING" val="|6.3|24"/>
</p:tagLst>
</file>

<file path=ppt/tags/tag12.xml><?xml version="1.0" encoding="utf-8"?>
<p:tagLst xmlns:a="http://schemas.openxmlformats.org/drawingml/2006/main" xmlns:r="http://schemas.openxmlformats.org/officeDocument/2006/relationships" xmlns:p="http://schemas.openxmlformats.org/presentationml/2006/main">
  <p:tag name="TIMING" val="|5|13.9|12.3"/>
</p:tagLst>
</file>

<file path=ppt/tags/tag13.xml><?xml version="1.0" encoding="utf-8"?>
<p:tagLst xmlns:a="http://schemas.openxmlformats.org/drawingml/2006/main" xmlns:r="http://schemas.openxmlformats.org/officeDocument/2006/relationships" xmlns:p="http://schemas.openxmlformats.org/presentationml/2006/main">
  <p:tag name="TIMING" val="|9.2|6.8"/>
</p:tagLst>
</file>

<file path=ppt/tags/tag14.xml><?xml version="1.0" encoding="utf-8"?>
<p:tagLst xmlns:a="http://schemas.openxmlformats.org/drawingml/2006/main" xmlns:r="http://schemas.openxmlformats.org/officeDocument/2006/relationships" xmlns:p="http://schemas.openxmlformats.org/presentationml/2006/main">
  <p:tag name="TIMING" val="|4.9"/>
</p:tagLst>
</file>

<file path=ppt/tags/tag15.xml><?xml version="1.0" encoding="utf-8"?>
<p:tagLst xmlns:a="http://schemas.openxmlformats.org/drawingml/2006/main" xmlns:r="http://schemas.openxmlformats.org/officeDocument/2006/relationships" xmlns:p="http://schemas.openxmlformats.org/presentationml/2006/main">
  <p:tag name="TIMING" val="|6.8|15|16.6"/>
</p:tagLst>
</file>

<file path=ppt/tags/tag16.xml><?xml version="1.0" encoding="utf-8"?>
<p:tagLst xmlns:a="http://schemas.openxmlformats.org/drawingml/2006/main" xmlns:r="http://schemas.openxmlformats.org/officeDocument/2006/relationships" xmlns:p="http://schemas.openxmlformats.org/presentationml/2006/main">
  <p:tag name="TIMING" val="|3.4|5.2|15.5|5.1|6.6"/>
</p:tagLst>
</file>

<file path=ppt/tags/tag17.xml><?xml version="1.0" encoding="utf-8"?>
<p:tagLst xmlns:a="http://schemas.openxmlformats.org/drawingml/2006/main" xmlns:r="http://schemas.openxmlformats.org/officeDocument/2006/relationships" xmlns:p="http://schemas.openxmlformats.org/presentationml/2006/main">
  <p:tag name="TIMING" val="|2.4|17.3"/>
</p:tagLst>
</file>

<file path=ppt/tags/tag18.xml><?xml version="1.0" encoding="utf-8"?>
<p:tagLst xmlns:a="http://schemas.openxmlformats.org/drawingml/2006/main" xmlns:r="http://schemas.openxmlformats.org/officeDocument/2006/relationships" xmlns:p="http://schemas.openxmlformats.org/presentationml/2006/main">
  <p:tag name="TIMING" val="|7.7|1.4|1.2|1.1|1.3|1.2|1.1|1.2|1.1|2.3|2.2"/>
</p:tagLst>
</file>

<file path=ppt/tags/tag19.xml><?xml version="1.0" encoding="utf-8"?>
<p:tagLst xmlns:a="http://schemas.openxmlformats.org/drawingml/2006/main" xmlns:r="http://schemas.openxmlformats.org/officeDocument/2006/relationships" xmlns:p="http://schemas.openxmlformats.org/presentationml/2006/main">
  <p:tag name="TIMING" val="|5.2|8.7|4.1|1.2|3.8|2.7|2.7|2.3|3"/>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7816</TotalTime>
  <Words>3352</Words>
  <Application>Microsoft Office PowerPoint</Application>
  <PresentationFormat>Widescreen</PresentationFormat>
  <Paragraphs>202</Paragraphs>
  <Slides>44</Slides>
  <Notes>22</Notes>
  <HiddenSlides>0</HiddenSlides>
  <MMClips>6</MMClips>
  <ScaleCrop>false</ScaleCrop>
  <HeadingPairs>
    <vt:vector size="4" baseType="variant">
      <vt:variant>
        <vt:lpstr>Theme</vt:lpstr>
      </vt:variant>
      <vt:variant>
        <vt:i4>2</vt:i4>
      </vt:variant>
      <vt:variant>
        <vt:lpstr>Slide Titles</vt:lpstr>
      </vt:variant>
      <vt:variant>
        <vt:i4>44</vt:i4>
      </vt:variant>
    </vt:vector>
  </HeadingPairs>
  <TitlesOfParts>
    <vt:vector size="46" baseType="lpstr">
      <vt:lpstr>office theme</vt:lpstr>
      <vt:lpstr>ChronicleVTI</vt:lpstr>
      <vt:lpstr>Week 3 Evidenced based policing BMPL4021 2026</vt:lpstr>
      <vt:lpstr>RECAP</vt:lpstr>
      <vt:lpstr>Aims for todays session....</vt:lpstr>
      <vt:lpstr>Traditional policing V EBP</vt:lpstr>
      <vt:lpstr>Traditional policing V EBP</vt:lpstr>
      <vt:lpstr>Traditional policing V EBP</vt:lpstr>
      <vt:lpstr>Traditional policing V EBP</vt:lpstr>
      <vt:lpstr>Traditional policing V EBP</vt:lpstr>
      <vt:lpstr>Traditional policing V EBP</vt:lpstr>
      <vt:lpstr>Refresh?</vt:lpstr>
      <vt:lpstr>What does sara stand for?</vt:lpstr>
      <vt:lpstr> CIAPORE  What does it mean?  What does each area mean?</vt:lpstr>
      <vt:lpstr>C I A P O A R</vt:lpstr>
      <vt:lpstr>Task</vt:lpstr>
      <vt:lpstr>    #     Scenario    The time is 0700h on a Tuesday morning. You are at briefing and the Sergeant is briefing an arrest plan for this morning. Address is 17, Dene Grove, Sandford. The suspect is a male person called Gary Evans, 23 years old, and wanted for a violent assault, the previous day.   Use NDM to gather information and intelligence.  What else do you want Know?      </vt:lpstr>
      <vt:lpstr>UPDATE: The brief plan is to attend the address. The Sergeant and a colleague will knock the front door and another 2 colleagues will cut off at the rear of the premises.  TASK: What else do you want to know? Assess the threat and risk. Develop a working strategy. </vt:lpstr>
      <vt:lpstr>UPDATE:  The time is now 0745h. You have arrived at the address and deployed to your respective positions. On knocking the front door, a male has come out of the back door and is contained in the rear garden. He is agitated and holding a crowbar.  Noise and movement suggest there is another  person upstairs in the house. The Sergeant tells you to contain the bottom of the stairs and she goes through the house to the rear garden.  What else do you want to know? Does this affect your threat &amp; risk assessment? What is your working strategy? What are your options and contingencies – what are you going to do?     </vt:lpstr>
      <vt:lpstr>A male person comes down the stairs with his hands in his pockets and he looks like the suspect. He is apologising and asking to be arrested.   What else do you want to know? Does this affect your threat &amp; risk assessment? What is your working strategy? Are you going to take action? What are you going to do?  Review.  </vt:lpstr>
      <vt:lpstr>NDM Scenario 3 NEIGHBOURHOOD ISSUE   You are part of a Neighbourhood Policing Team (NPT) attending a Partnership Meeting to discuss an increase in Anti-social behaviour and Crime in the local area.   Partner agencies at the meeting include Local Councillors, the Deputy Head from the local high school and a number of representative from the local resident’s association.   Use NDM to critically analyse the situation and decide what to do.     </vt:lpstr>
      <vt:lpstr> The meeting has started, and the police are being blamed for a lack of patrols in the area which the partners claim are causing the issues.   You provide evidence to suggest that there are regular patrols and also point to a number of other key factors that may be contributing to the issue. Poor street lighting and a refusal by Council to install CCTV cameras in this area, despite adjacent areas having CCTV put in. In addition, the school used to open its hall 2 nights a week for a youth club, supported by local residents, but has recently stopped doing this.    Use NDM to critically analyse the situation and decide what to do.   </vt:lpstr>
      <vt:lpstr>The meeting has been going on for over an hour now with the partners arguing about the situation and pointing the finger at each other for not doing enough.   Use NDM to critically analyse the situation and decide what to do. </vt:lpstr>
      <vt:lpstr>task</vt:lpstr>
      <vt:lpstr>Scanning</vt:lpstr>
      <vt:lpstr>ANALYSIS</vt:lpstr>
      <vt:lpstr>response</vt:lpstr>
      <vt:lpstr>assessment</vt:lpstr>
      <vt:lpstr>Measuring effectiveness of interventions</vt:lpstr>
      <vt:lpstr>Emmie model</vt:lpstr>
      <vt:lpstr>Sex offender treatment programme </vt:lpstr>
      <vt:lpstr>Evaluating the implementation</vt:lpstr>
      <vt:lpstr>RCT'S (RANDOMISED CONTROL TRIALS)</vt:lpstr>
      <vt:lpstr>Collecting the results</vt:lpstr>
      <vt:lpstr>Research as an investigation</vt:lpstr>
      <vt:lpstr>WORDS</vt:lpstr>
      <vt:lpstr>Defining research as an investigation</vt:lpstr>
      <vt:lpstr>Investigative research skills</vt:lpstr>
      <vt:lpstr>WHAT DO WE MEAN BY CRITICAL THINKING SKILLS?</vt:lpstr>
      <vt:lpstr>Investigative mindset- the 5 stageS   </vt:lpstr>
      <vt:lpstr>THE 5 WH RULE</vt:lpstr>
      <vt:lpstr>YOU WILL ALSO NEED TO ASK...</vt:lpstr>
      <vt:lpstr>PowerPoint Presentation</vt:lpstr>
      <vt:lpstr>Fair and open minded?</vt:lpstr>
      <vt:lpstr>task</vt:lpstr>
      <vt:lpstr>IDENTIFYING THE PROBLEM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Kelly Andrews</dc:creator>
  <cp:lastModifiedBy>Jane Davies</cp:lastModifiedBy>
  <cp:revision>1410</cp:revision>
  <dcterms:created xsi:type="dcterms:W3CDTF">2023-09-28T17:03:30Z</dcterms:created>
  <dcterms:modified xsi:type="dcterms:W3CDTF">2026-02-09T08:09:03Z</dcterms:modified>
</cp:coreProperties>
</file>