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theme/themeOverride2.xml" ContentType="application/vnd.openxmlformats-officedocument.themeOverr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12"/>
  </p:notesMasterIdLst>
  <p:sldIdLst>
    <p:sldId id="256" r:id="rId2"/>
    <p:sldId id="257" r:id="rId3"/>
    <p:sldId id="258" r:id="rId4"/>
    <p:sldId id="259" r:id="rId5"/>
    <p:sldId id="260" r:id="rId6"/>
    <p:sldId id="265" r:id="rId7"/>
    <p:sldId id="262" r:id="rId8"/>
    <p:sldId id="263" r:id="rId9"/>
    <p:sldId id="264"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864186-2070-4D58-9E3C-282334E9613E}" v="22" dt="2025-06-30T07:05:30.1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22" autoAdjust="0"/>
    <p:restoredTop sz="94660"/>
  </p:normalViewPr>
  <p:slideViewPr>
    <p:cSldViewPr snapToGrid="0">
      <p:cViewPr varScale="1">
        <p:scale>
          <a:sx n="59" d="100"/>
          <a:sy n="59" d="100"/>
        </p:scale>
        <p:origin x="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AC7E38-7162-4FCF-B943-E28218612AD8}" type="datetimeFigureOut">
              <a:rPr lang="en-GB" smtClean="0"/>
              <a:t>30/11/2025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775C1-1992-4C62-9E40-CE900F11B970}" type="slidenum">
              <a:rPr lang="en-GB" smtClean="0"/>
              <a:t>‹#›</a:t>
            </a:fld>
            <a:endParaRPr lang="en-GB"/>
          </a:p>
        </p:txBody>
      </p:sp>
    </p:spTree>
    <p:extLst>
      <p:ext uri="{BB962C8B-B14F-4D97-AF65-F5344CB8AC3E}">
        <p14:creationId xmlns:p14="http://schemas.microsoft.com/office/powerpoint/2010/main" val="709889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775C1-1992-4C62-9E40-CE900F11B970}" type="slidenum">
              <a:rPr lang="en-GB" smtClean="0"/>
              <a:t>7</a:t>
            </a:fld>
            <a:endParaRPr lang="en-GB"/>
          </a:p>
        </p:txBody>
      </p:sp>
    </p:spTree>
    <p:extLst>
      <p:ext uri="{BB962C8B-B14F-4D97-AF65-F5344CB8AC3E}">
        <p14:creationId xmlns:p14="http://schemas.microsoft.com/office/powerpoint/2010/main" val="3976646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BA2380-A816-D37B-9CDB-1CB1DAF37F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6FB171-CC25-272C-D09D-69D26140E5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8C5EA4-7DAE-5A1B-95CE-A8646FB22E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3B70D3A-0BAD-2AAD-3A80-4475C790E095}"/>
              </a:ext>
            </a:extLst>
          </p:cNvPr>
          <p:cNvSpPr>
            <a:spLocks noGrp="1"/>
          </p:cNvSpPr>
          <p:nvPr>
            <p:ph type="sldNum" sz="quarter" idx="5"/>
          </p:nvPr>
        </p:nvSpPr>
        <p:spPr/>
        <p:txBody>
          <a:bodyPr/>
          <a:lstStyle/>
          <a:p>
            <a:fld id="{EE5775C1-1992-4C62-9E40-CE900F11B970}" type="slidenum">
              <a:rPr lang="en-GB" smtClean="0"/>
              <a:t>8</a:t>
            </a:fld>
            <a:endParaRPr lang="en-GB"/>
          </a:p>
        </p:txBody>
      </p:sp>
    </p:spTree>
    <p:extLst>
      <p:ext uri="{BB962C8B-B14F-4D97-AF65-F5344CB8AC3E}">
        <p14:creationId xmlns:p14="http://schemas.microsoft.com/office/powerpoint/2010/main" val="870280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822094-FE95-38B7-9E1F-ADD0A04CDA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1C037B-3023-19D3-49A7-7F2565EDBC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00B85C-6B4A-F80A-77F4-647666696F7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F0BD2FC-2B8D-0AF2-6092-249E3E8F77B2}"/>
              </a:ext>
            </a:extLst>
          </p:cNvPr>
          <p:cNvSpPr>
            <a:spLocks noGrp="1"/>
          </p:cNvSpPr>
          <p:nvPr>
            <p:ph type="sldNum" sz="quarter" idx="5"/>
          </p:nvPr>
        </p:nvSpPr>
        <p:spPr/>
        <p:txBody>
          <a:bodyPr/>
          <a:lstStyle/>
          <a:p>
            <a:fld id="{EE5775C1-1992-4C62-9E40-CE900F11B970}" type="slidenum">
              <a:rPr lang="en-GB" smtClean="0"/>
              <a:t>9</a:t>
            </a:fld>
            <a:endParaRPr lang="en-GB"/>
          </a:p>
        </p:txBody>
      </p:sp>
    </p:spTree>
    <p:extLst>
      <p:ext uri="{BB962C8B-B14F-4D97-AF65-F5344CB8AC3E}">
        <p14:creationId xmlns:p14="http://schemas.microsoft.com/office/powerpoint/2010/main" val="2128048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11/30/2025</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3208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11/30/2025</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3760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6904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609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9665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2322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9513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3614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4853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3477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6117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11/30/2025</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509501922"/>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44" r:id="rId5"/>
    <p:sldLayoutId id="2147483749" r:id="rId6"/>
    <p:sldLayoutId id="2147483745" r:id="rId7"/>
    <p:sldLayoutId id="2147483746" r:id="rId8"/>
    <p:sldLayoutId id="2147483747" r:id="rId9"/>
    <p:sldLayoutId id="2147483748" r:id="rId10"/>
    <p:sldLayoutId id="2147483750"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axi-rentals.com/"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emf"/></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4697AC-6DA8-94DF-DD21-80BF24EAB30C}"/>
              </a:ext>
            </a:extLst>
          </p:cNvPr>
          <p:cNvSpPr>
            <a:spLocks noGrp="1"/>
          </p:cNvSpPr>
          <p:nvPr>
            <p:ph type="ctrTitle"/>
          </p:nvPr>
        </p:nvSpPr>
        <p:spPr>
          <a:xfrm>
            <a:off x="838200" y="365125"/>
            <a:ext cx="5393361" cy="1325563"/>
          </a:xfrm>
        </p:spPr>
        <p:txBody>
          <a:bodyPr vert="horz" lIns="91440" tIns="45720" rIns="91440" bIns="45720" rtlCol="0" anchor="ctr">
            <a:normAutofit/>
          </a:bodyPr>
          <a:lstStyle/>
          <a:p>
            <a:pPr algn="l"/>
            <a:r>
              <a:rPr lang="en-US" sz="2800" kern="1200">
                <a:solidFill>
                  <a:schemeClr val="tx1"/>
                </a:solidFill>
                <a:latin typeface="+mj-lt"/>
                <a:ea typeface="+mj-ea"/>
                <a:cs typeface="+mj-cs"/>
              </a:rPr>
              <a:t>Private Hire Market Research and Digital Strategy </a:t>
            </a:r>
          </a:p>
        </p:txBody>
      </p:sp>
      <p:sp>
        <p:nvSpPr>
          <p:cNvPr id="3" name="Subtitle 2">
            <a:extLst>
              <a:ext uri="{FF2B5EF4-FFF2-40B4-BE49-F238E27FC236}">
                <a16:creationId xmlns:a16="http://schemas.microsoft.com/office/drawing/2014/main" id="{F87ED7D1-B37E-B785-4298-DB6CFF63D8E1}"/>
              </a:ext>
            </a:extLst>
          </p:cNvPr>
          <p:cNvSpPr>
            <a:spLocks noGrp="1"/>
          </p:cNvSpPr>
          <p:nvPr>
            <p:ph type="subTitle" idx="1"/>
          </p:nvPr>
        </p:nvSpPr>
        <p:spPr>
          <a:xfrm>
            <a:off x="838200" y="1825625"/>
            <a:ext cx="5393361" cy="4351338"/>
          </a:xfrm>
        </p:spPr>
        <p:txBody>
          <a:bodyPr vert="horz" lIns="91440" tIns="45720" rIns="91440" bIns="45720" rtlCol="0">
            <a:normAutofit/>
          </a:bodyPr>
          <a:lstStyle/>
          <a:p>
            <a:pPr indent="-228600" algn="l">
              <a:buFont typeface="Arial" panose="020B0604020202020204" pitchFamily="34" charset="0"/>
              <a:buChar char="•"/>
            </a:pPr>
            <a:r>
              <a:rPr lang="en-US" sz="2200" dirty="0"/>
              <a:t>Module Name: Digital Skills for Personal and Professional Growth</a:t>
            </a:r>
          </a:p>
          <a:p>
            <a:pPr indent="-228600" algn="l">
              <a:buFont typeface="Arial" panose="020B0604020202020204" pitchFamily="34" charset="0"/>
              <a:buChar char="•"/>
            </a:pPr>
            <a:r>
              <a:rPr lang="en-US" sz="2200" dirty="0"/>
              <a:t>Module Code: BMSW4008</a:t>
            </a:r>
          </a:p>
          <a:p>
            <a:pPr indent="-228600" algn="l">
              <a:buFont typeface="Arial" panose="020B0604020202020204" pitchFamily="34" charset="0"/>
              <a:buChar char="•"/>
            </a:pPr>
            <a:r>
              <a:rPr lang="en-US" sz="2200" dirty="0"/>
              <a:t>Assignment Name: Private hire Service POWERPOINT PRESENTATION</a:t>
            </a:r>
          </a:p>
          <a:p>
            <a:pPr indent="-228600" algn="l">
              <a:buFont typeface="Arial" panose="020B0604020202020204" pitchFamily="34" charset="0"/>
              <a:buChar char="•"/>
            </a:pPr>
            <a:r>
              <a:rPr lang="en-US" sz="2200" dirty="0"/>
              <a:t>Student Name: Ali Ahmed Suliman</a:t>
            </a:r>
          </a:p>
          <a:p>
            <a:pPr indent="-228600" algn="l">
              <a:buFont typeface="Arial" panose="020B0604020202020204" pitchFamily="34" charset="0"/>
              <a:buChar char="•"/>
            </a:pPr>
            <a:r>
              <a:rPr lang="en-US" sz="2200" dirty="0"/>
              <a:t>Student Number: 2326008</a:t>
            </a:r>
          </a:p>
          <a:p>
            <a:pPr indent="-228600" algn="l">
              <a:buFont typeface="Arial" panose="020B0604020202020204" pitchFamily="34" charset="0"/>
              <a:buChar char="•"/>
            </a:pPr>
            <a:r>
              <a:rPr lang="en-US" sz="2200" dirty="0"/>
              <a:t>Lecturer: </a:t>
            </a:r>
            <a:r>
              <a:rPr lang="en-US" dirty="0"/>
              <a:t>Muhammad </a:t>
            </a:r>
            <a:r>
              <a:rPr lang="en-US" dirty="0" err="1"/>
              <a:t>Cassamo</a:t>
            </a:r>
            <a:endParaRPr lang="en-US" dirty="0"/>
          </a:p>
          <a:p>
            <a:pPr indent="-228600" algn="l">
              <a:buFont typeface="Arial" panose="020B0604020202020204" pitchFamily="34" charset="0"/>
              <a:buChar char="•"/>
            </a:pPr>
            <a:r>
              <a:rPr lang="en-US" sz="2200" dirty="0"/>
              <a:t>Deadline: Monday 1</a:t>
            </a:r>
            <a:r>
              <a:rPr lang="en-US" sz="2200" baseline="30000" dirty="0"/>
              <a:t>st</a:t>
            </a:r>
            <a:r>
              <a:rPr lang="en-US" sz="2200" dirty="0"/>
              <a:t> </a:t>
            </a:r>
            <a:r>
              <a:rPr lang="en-US" dirty="0"/>
              <a:t> December 2025 09.00am</a:t>
            </a:r>
            <a:endParaRPr lang="en-US" sz="2200" dirty="0"/>
          </a:p>
        </p:txBody>
      </p:sp>
      <p:pic>
        <p:nvPicPr>
          <p:cNvPr id="4" name="Picture 3">
            <a:extLst>
              <a:ext uri="{FF2B5EF4-FFF2-40B4-BE49-F238E27FC236}">
                <a16:creationId xmlns:a16="http://schemas.microsoft.com/office/drawing/2014/main" id="{E67699A7-631B-02DB-825D-419329657585}"/>
              </a:ext>
            </a:extLst>
          </p:cNvPr>
          <p:cNvPicPr>
            <a:picLocks noChangeAspect="1"/>
          </p:cNvPicPr>
          <p:nvPr/>
        </p:nvPicPr>
        <p:blipFill>
          <a:blip r:embed="rId2"/>
          <a:srcRect l="18364" r="17885"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5522A29A-3E51-D57D-803E-DF17A6D28D80}"/>
              </a:ext>
            </a:extLst>
          </p:cNvPr>
          <p:cNvSpPr txBox="1"/>
          <p:nvPr/>
        </p:nvSpPr>
        <p:spPr>
          <a:xfrm>
            <a:off x="6607629" y="5007429"/>
            <a:ext cx="4736132" cy="369332"/>
          </a:xfrm>
          <a:prstGeom prst="rect">
            <a:avLst/>
          </a:prstGeom>
          <a:noFill/>
        </p:spPr>
        <p:txBody>
          <a:bodyPr wrap="square" rtlCol="0">
            <a:spAutoFit/>
          </a:bodyPr>
          <a:lstStyle/>
          <a:p>
            <a:r>
              <a:rPr lang="en-GB" dirty="0">
                <a:hlinkClick r:id="rId3"/>
              </a:rPr>
              <a:t>https://taxi-rentals.com</a:t>
            </a:r>
            <a:r>
              <a:rPr lang="en-GB" dirty="0"/>
              <a:t>/</a:t>
            </a:r>
          </a:p>
        </p:txBody>
      </p:sp>
    </p:spTree>
    <p:extLst>
      <p:ext uri="{BB962C8B-B14F-4D97-AF65-F5344CB8AC3E}">
        <p14:creationId xmlns:p14="http://schemas.microsoft.com/office/powerpoint/2010/main" val="2917571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Large car parking lot from above">
            <a:extLst>
              <a:ext uri="{FF2B5EF4-FFF2-40B4-BE49-F238E27FC236}">
                <a16:creationId xmlns:a16="http://schemas.microsoft.com/office/drawing/2014/main" id="{04AF8642-ECB0-F9EF-1C68-AB78CD411F1D}"/>
              </a:ext>
            </a:extLst>
          </p:cNvPr>
          <p:cNvPicPr>
            <a:picLocks noChangeAspect="1"/>
          </p:cNvPicPr>
          <p:nvPr/>
        </p:nvPicPr>
        <p:blipFill>
          <a:blip r:embed="rId2"/>
          <a:srcRect l="10386" r="42530"/>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94D69B-D6B0-EA0C-C6C2-AB013B58C90E}"/>
              </a:ext>
            </a:extLst>
          </p:cNvPr>
          <p:cNvSpPr>
            <a:spLocks noGrp="1"/>
          </p:cNvSpPr>
          <p:nvPr>
            <p:ph type="title"/>
          </p:nvPr>
        </p:nvSpPr>
        <p:spPr>
          <a:xfrm>
            <a:off x="5827048" y="407987"/>
            <a:ext cx="5721484" cy="1325563"/>
          </a:xfrm>
        </p:spPr>
        <p:txBody>
          <a:bodyPr>
            <a:normAutofit/>
          </a:bodyPr>
          <a:lstStyle/>
          <a:p>
            <a:r>
              <a:rPr lang="en-GB" b="1" dirty="0"/>
              <a:t>Introduction</a:t>
            </a:r>
          </a:p>
        </p:txBody>
      </p:sp>
      <p:sp>
        <p:nvSpPr>
          <p:cNvPr id="3" name="Content Placeholder 2">
            <a:extLst>
              <a:ext uri="{FF2B5EF4-FFF2-40B4-BE49-F238E27FC236}">
                <a16:creationId xmlns:a16="http://schemas.microsoft.com/office/drawing/2014/main" id="{FBC276EF-86C9-C74E-ACF3-A17FF32F5803}"/>
              </a:ext>
            </a:extLst>
          </p:cNvPr>
          <p:cNvSpPr>
            <a:spLocks noGrp="1"/>
          </p:cNvSpPr>
          <p:nvPr>
            <p:ph idx="1"/>
          </p:nvPr>
        </p:nvSpPr>
        <p:spPr>
          <a:xfrm>
            <a:off x="5827048" y="1868487"/>
            <a:ext cx="5721484" cy="4351338"/>
          </a:xfrm>
        </p:spPr>
        <p:txBody>
          <a:bodyPr>
            <a:normAutofit/>
          </a:bodyPr>
          <a:lstStyle/>
          <a:p>
            <a:pPr marL="0" indent="0">
              <a:buNone/>
            </a:pPr>
            <a:r>
              <a:rPr lang="en-US" sz="1700"/>
              <a:t>The rise of app-based ride-hailing services such as Uber has transformed urban transport in London, evidenced by significant growth in licensed private hire vehicles and drivers since 2014 (TfL, 2016). These services challenge traditional public transport and private car ownership models, prompting scrutiny from policymakers regarding their broader effects on travel behaviors and infrastructure (Cohen &amp; Kietzmann, 2014). As part of the sharing economy, innovations like Uber POOL leverage digital technology to reshape mobility access (Shaheen et al., 2015). This project investigates how local taxi firms can adopt customer-centric digital design and marketing to stay competitive. Insights were drawn from a 11-question online survey targeting community members to explore user habits, expectations, and trust signals that inform branding strategies.</a:t>
            </a:r>
            <a:endParaRPr lang="en-GB" sz="1700"/>
          </a:p>
        </p:txBody>
      </p:sp>
    </p:spTree>
    <p:extLst>
      <p:ext uri="{BB962C8B-B14F-4D97-AF65-F5344CB8AC3E}">
        <p14:creationId xmlns:p14="http://schemas.microsoft.com/office/powerpoint/2010/main" val="3946419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4911D3F-396E-68DD-E086-A494F5903A86}"/>
              </a:ext>
            </a:extLst>
          </p:cNvPr>
          <p:cNvSpPr>
            <a:spLocks noGrp="1"/>
          </p:cNvSpPr>
          <p:nvPr>
            <p:ph type="title"/>
          </p:nvPr>
        </p:nvSpPr>
        <p:spPr>
          <a:xfrm>
            <a:off x="633456" y="486184"/>
            <a:ext cx="5397237" cy="1325563"/>
          </a:xfrm>
        </p:spPr>
        <p:txBody>
          <a:bodyPr>
            <a:normAutofit/>
          </a:bodyPr>
          <a:lstStyle/>
          <a:p>
            <a:r>
              <a:rPr lang="en-GB" dirty="0"/>
              <a:t>Market Research &amp; Questionnaire Design</a:t>
            </a:r>
          </a:p>
        </p:txBody>
      </p:sp>
      <p:sp>
        <p:nvSpPr>
          <p:cNvPr id="3" name="Content Placeholder 2">
            <a:extLst>
              <a:ext uri="{FF2B5EF4-FFF2-40B4-BE49-F238E27FC236}">
                <a16:creationId xmlns:a16="http://schemas.microsoft.com/office/drawing/2014/main" id="{6E7DE018-AC70-910D-82D2-0D91F9DB1B64}"/>
              </a:ext>
            </a:extLst>
          </p:cNvPr>
          <p:cNvSpPr>
            <a:spLocks noGrp="1"/>
          </p:cNvSpPr>
          <p:nvPr>
            <p:ph idx="1"/>
          </p:nvPr>
        </p:nvSpPr>
        <p:spPr>
          <a:xfrm>
            <a:off x="633456" y="1946684"/>
            <a:ext cx="5397237" cy="4351338"/>
          </a:xfrm>
        </p:spPr>
        <p:txBody>
          <a:bodyPr>
            <a:normAutofit/>
          </a:bodyPr>
          <a:lstStyle/>
          <a:p>
            <a:r>
              <a:rPr lang="en-US" sz="1700" dirty="0"/>
              <a:t>I began by designing a 11-question survey using Google Forms, targeting community members in Cardiff.</a:t>
            </a:r>
          </a:p>
          <a:p>
            <a:r>
              <a:rPr lang="en-US" sz="1700" dirty="0"/>
              <a:t>The questions covered demographics, usage frequency, decision factors like safety and cleanliness, and feature preferences.</a:t>
            </a:r>
          </a:p>
          <a:p>
            <a:r>
              <a:rPr lang="en-US" sz="1700" dirty="0"/>
              <a:t>With eleven responses, I identified three clear user types:</a:t>
            </a:r>
          </a:p>
          <a:p>
            <a:pPr marL="457200" indent="-457200">
              <a:buFont typeface="+mj-lt"/>
              <a:buAutoNum type="arabicPeriod"/>
            </a:pPr>
            <a:r>
              <a:rPr lang="en-US" sz="1700" dirty="0"/>
              <a:t>The Occasional Rider (72.7%)</a:t>
            </a:r>
          </a:p>
          <a:p>
            <a:pPr marL="457200" indent="-457200">
              <a:buFont typeface="+mj-lt"/>
              <a:buAutoNum type="arabicPeriod"/>
            </a:pPr>
            <a:r>
              <a:rPr lang="en-US" sz="1700" dirty="0"/>
              <a:t>The Hesitant “Maybe” (36.4%)</a:t>
            </a:r>
          </a:p>
          <a:p>
            <a:pPr marL="457200" indent="-457200">
              <a:buFont typeface="+mj-lt"/>
              <a:buAutoNum type="arabicPeriod"/>
            </a:pPr>
            <a:r>
              <a:rPr lang="en-US" sz="1700" dirty="0"/>
              <a:t>The Loyal Regular (9.1%)</a:t>
            </a:r>
          </a:p>
          <a:p>
            <a:r>
              <a:rPr lang="en-US" sz="1700" dirty="0"/>
              <a:t>These personas shaped my service focus — not just on tech, but trust, safety, and community reputation.</a:t>
            </a:r>
          </a:p>
          <a:p>
            <a:endParaRPr lang="en-GB" sz="1700" dirty="0"/>
          </a:p>
        </p:txBody>
      </p:sp>
      <p:pic>
        <p:nvPicPr>
          <p:cNvPr id="4" name="Picture 3">
            <a:extLst>
              <a:ext uri="{FF2B5EF4-FFF2-40B4-BE49-F238E27FC236}">
                <a16:creationId xmlns:a16="http://schemas.microsoft.com/office/drawing/2014/main" id="{C2665CE0-E651-2DED-D934-CE7C4289FC0B}"/>
              </a:ext>
            </a:extLst>
          </p:cNvPr>
          <p:cNvPicPr>
            <a:picLocks noChangeAspect="1"/>
          </p:cNvPicPr>
          <p:nvPr/>
        </p:nvPicPr>
        <p:blipFill>
          <a:blip r:embed="rId2"/>
          <a:stretch>
            <a:fillRect/>
          </a:stretch>
        </p:blipFill>
        <p:spPr>
          <a:xfrm>
            <a:off x="6798099" y="486184"/>
            <a:ext cx="5390853" cy="2509595"/>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12" name="Freeform: Shape 11">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89C2686-3175-C375-0355-6B4F59E4928A}"/>
              </a:ext>
            </a:extLst>
          </p:cNvPr>
          <p:cNvPicPr>
            <a:picLocks noChangeAspect="1"/>
          </p:cNvPicPr>
          <p:nvPr/>
        </p:nvPicPr>
        <p:blipFill>
          <a:blip r:embed="rId3"/>
          <a:stretch>
            <a:fillRect/>
          </a:stretch>
        </p:blipFill>
        <p:spPr>
          <a:xfrm>
            <a:off x="6798100" y="2988873"/>
            <a:ext cx="5390852" cy="2509595"/>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14" name="Arc 13">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504802" flipH="1">
            <a:off x="6443172"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0914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70EF0-3F1C-3DA4-DF03-92752994D37F}"/>
              </a:ext>
            </a:extLst>
          </p:cNvPr>
          <p:cNvSpPr>
            <a:spLocks noGrp="1"/>
          </p:cNvSpPr>
          <p:nvPr>
            <p:ph type="title"/>
          </p:nvPr>
        </p:nvSpPr>
        <p:spPr>
          <a:xfrm>
            <a:off x="838200" y="365125"/>
            <a:ext cx="10515600" cy="1078997"/>
          </a:xfrm>
        </p:spPr>
        <p:txBody>
          <a:bodyPr/>
          <a:lstStyle/>
          <a:p>
            <a:r>
              <a:rPr lang="en-US" dirty="0"/>
              <a:t>Data Analysis and Strategic Design</a:t>
            </a:r>
            <a:endParaRPr lang="en-GB" dirty="0"/>
          </a:p>
        </p:txBody>
      </p:sp>
      <p:sp>
        <p:nvSpPr>
          <p:cNvPr id="3" name="Content Placeholder 2">
            <a:extLst>
              <a:ext uri="{FF2B5EF4-FFF2-40B4-BE49-F238E27FC236}">
                <a16:creationId xmlns:a16="http://schemas.microsoft.com/office/drawing/2014/main" id="{EC28FFAC-7277-8B52-A3AA-2735203AAECA}"/>
              </a:ext>
            </a:extLst>
          </p:cNvPr>
          <p:cNvSpPr>
            <a:spLocks noGrp="1"/>
          </p:cNvSpPr>
          <p:nvPr>
            <p:ph idx="1"/>
          </p:nvPr>
        </p:nvSpPr>
        <p:spPr>
          <a:xfrm>
            <a:off x="838200" y="1444122"/>
            <a:ext cx="10515600" cy="4241245"/>
          </a:xfrm>
        </p:spPr>
        <p:txBody>
          <a:bodyPr/>
          <a:lstStyle/>
          <a:p>
            <a:pPr marL="0" indent="0">
              <a:buNone/>
            </a:pPr>
            <a:r>
              <a:rPr lang="en-US" dirty="0"/>
              <a:t>Bar chart of decision drivers; Graph of feature preferences.</a:t>
            </a:r>
            <a:endParaRPr lang="en-GB" dirty="0"/>
          </a:p>
        </p:txBody>
      </p:sp>
      <p:pic>
        <p:nvPicPr>
          <p:cNvPr id="4" name="Picture 3">
            <a:extLst>
              <a:ext uri="{FF2B5EF4-FFF2-40B4-BE49-F238E27FC236}">
                <a16:creationId xmlns:a16="http://schemas.microsoft.com/office/drawing/2014/main" id="{C50F531B-E345-F2A3-75B8-A2E157339E10}"/>
              </a:ext>
            </a:extLst>
          </p:cNvPr>
          <p:cNvPicPr>
            <a:picLocks noChangeAspect="1"/>
          </p:cNvPicPr>
          <p:nvPr/>
        </p:nvPicPr>
        <p:blipFill>
          <a:blip r:embed="rId2"/>
          <a:stretch>
            <a:fillRect/>
          </a:stretch>
        </p:blipFill>
        <p:spPr>
          <a:xfrm>
            <a:off x="838200" y="2122714"/>
            <a:ext cx="5116234" cy="3944156"/>
          </a:xfrm>
          <a:prstGeom prst="rect">
            <a:avLst/>
          </a:prstGeom>
        </p:spPr>
      </p:pic>
      <p:sp>
        <p:nvSpPr>
          <p:cNvPr id="5" name="TextBox 4">
            <a:extLst>
              <a:ext uri="{FF2B5EF4-FFF2-40B4-BE49-F238E27FC236}">
                <a16:creationId xmlns:a16="http://schemas.microsoft.com/office/drawing/2014/main" id="{DA8F8C7C-3E08-CF73-7B77-30B83D305EE3}"/>
              </a:ext>
            </a:extLst>
          </p:cNvPr>
          <p:cNvSpPr txBox="1"/>
          <p:nvPr/>
        </p:nvSpPr>
        <p:spPr>
          <a:xfrm>
            <a:off x="6237568" y="2122714"/>
            <a:ext cx="5649686" cy="3416320"/>
          </a:xfrm>
          <a:prstGeom prst="rect">
            <a:avLst/>
          </a:prstGeom>
          <a:noFill/>
        </p:spPr>
        <p:txBody>
          <a:bodyPr wrap="square" rtlCol="0">
            <a:spAutoFit/>
          </a:bodyPr>
          <a:lstStyle/>
          <a:p>
            <a:pPr marL="285750" indent="-285750">
              <a:buFont typeface="Arial" panose="020B0604020202020204" pitchFamily="34" charset="0"/>
              <a:buChar char="•"/>
            </a:pPr>
            <a:r>
              <a:rPr lang="en-US" dirty="0"/>
              <a:t>The top decision drivers were:</a:t>
            </a:r>
          </a:p>
          <a:p>
            <a:pPr marL="742950" lvl="1" indent="-285750">
              <a:buFont typeface="Wingdings" panose="05000000000000000000" pitchFamily="2" charset="2"/>
              <a:buChar char="v"/>
            </a:pPr>
            <a:r>
              <a:rPr lang="en-US" dirty="0"/>
              <a:t>Price (45.5%)</a:t>
            </a:r>
          </a:p>
          <a:p>
            <a:pPr marL="742950" lvl="1" indent="-285750">
              <a:buFont typeface="Wingdings" panose="05000000000000000000" pitchFamily="2" charset="2"/>
              <a:buChar char="v"/>
            </a:pPr>
            <a:r>
              <a:rPr lang="en-US" dirty="0"/>
              <a:t>Safety (36.4%)</a:t>
            </a:r>
          </a:p>
          <a:p>
            <a:pPr marL="742950" lvl="1" indent="-285750">
              <a:buFont typeface="Wingdings" panose="05000000000000000000" pitchFamily="2" charset="2"/>
              <a:buChar char="v"/>
            </a:pPr>
            <a:r>
              <a:rPr lang="en-US" dirty="0"/>
              <a:t>Cleanliness (36.4%)</a:t>
            </a:r>
          </a:p>
          <a:p>
            <a:pPr marL="285750" indent="-285750">
              <a:buFont typeface="Arial" panose="020B0604020202020204" pitchFamily="34" charset="0"/>
              <a:buChar char="•"/>
            </a:pPr>
            <a:r>
              <a:rPr lang="en-US" dirty="0"/>
              <a:t>This directly informed both branding and web design choices.</a:t>
            </a:r>
          </a:p>
          <a:p>
            <a:pPr marL="285750" indent="-285750">
              <a:buFont typeface="Arial" panose="020B0604020202020204" pitchFamily="34" charset="0"/>
              <a:buChar char="•"/>
            </a:pPr>
            <a:r>
              <a:rPr lang="en-US" dirty="0"/>
              <a:t>Example: I </a:t>
            </a:r>
            <a:r>
              <a:rPr lang="en-US" dirty="0" err="1"/>
              <a:t>prioritised</a:t>
            </a:r>
            <a:r>
              <a:rPr lang="en-US" dirty="0"/>
              <a:t> a “Trust” page on the website featuring safety protocols, driver credentials, and verified reviews.</a:t>
            </a:r>
          </a:p>
          <a:p>
            <a:pPr marL="285750" indent="-285750">
              <a:buFont typeface="Arial" panose="020B0604020202020204" pitchFamily="34" charset="0"/>
              <a:buChar char="•"/>
            </a:pPr>
            <a:r>
              <a:rPr lang="en-US" dirty="0"/>
              <a:t>My slogan Clean Rides. Safe Trips. Smart Prices”—was created directly from these themes.</a:t>
            </a:r>
          </a:p>
        </p:txBody>
      </p:sp>
    </p:spTree>
    <p:extLst>
      <p:ext uri="{BB962C8B-B14F-4D97-AF65-F5344CB8AC3E}">
        <p14:creationId xmlns:p14="http://schemas.microsoft.com/office/powerpoint/2010/main" val="1716166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DE6A47-5573-0462-B90A-4C79901715F8}"/>
              </a:ext>
            </a:extLst>
          </p:cNvPr>
          <p:cNvSpPr>
            <a:spLocks noGrp="1"/>
          </p:cNvSpPr>
          <p:nvPr>
            <p:ph type="title"/>
          </p:nvPr>
        </p:nvSpPr>
        <p:spPr>
          <a:xfrm>
            <a:off x="838201" y="367075"/>
            <a:ext cx="5120561" cy="1325563"/>
          </a:xfrm>
        </p:spPr>
        <p:txBody>
          <a:bodyPr>
            <a:normAutofit/>
          </a:bodyPr>
          <a:lstStyle/>
          <a:p>
            <a:r>
              <a:rPr lang="en-GB" sz="2700"/>
              <a:t>Website, Marketing Materials &amp; SEO Integration</a:t>
            </a:r>
          </a:p>
        </p:txBody>
      </p:sp>
      <p:sp>
        <p:nvSpPr>
          <p:cNvPr id="9" name="Content Placeholder 8">
            <a:extLst>
              <a:ext uri="{FF2B5EF4-FFF2-40B4-BE49-F238E27FC236}">
                <a16:creationId xmlns:a16="http://schemas.microsoft.com/office/drawing/2014/main" id="{8D832B51-4E30-C648-2347-C45A53157A16}"/>
              </a:ext>
            </a:extLst>
          </p:cNvPr>
          <p:cNvSpPr>
            <a:spLocks noGrp="1"/>
          </p:cNvSpPr>
          <p:nvPr>
            <p:ph idx="1"/>
          </p:nvPr>
        </p:nvSpPr>
        <p:spPr>
          <a:xfrm>
            <a:off x="838201" y="1825625"/>
            <a:ext cx="5092194" cy="4351338"/>
          </a:xfrm>
        </p:spPr>
        <p:txBody>
          <a:bodyPr>
            <a:normAutofit/>
          </a:bodyPr>
          <a:lstStyle/>
          <a:p>
            <a:r>
              <a:rPr lang="en-US" sz="1900"/>
              <a:t>I developed a two-page Canva website, optimised for mobile and SEO.</a:t>
            </a:r>
          </a:p>
          <a:p>
            <a:r>
              <a:rPr lang="en-US" sz="1900"/>
              <a:t>Keywords like “safe Cardiff taxi” and “affordable private hire Wales” were researched using Google Trends and applied to meta-tags and titles.</a:t>
            </a:r>
          </a:p>
          <a:p>
            <a:r>
              <a:rPr lang="en-US" sz="1900"/>
              <a:t>Marketing visuals, created in Canva, used calming colours like blue and green to reflect trust, and minimal layouts to stay professional.</a:t>
            </a:r>
          </a:p>
          <a:p>
            <a:r>
              <a:rPr lang="en-US" sz="1900"/>
              <a:t>Promotions like “First Ride Free” and a Referral Programme were built to convert hesitant users and reward loyalty.</a:t>
            </a:r>
          </a:p>
          <a:p>
            <a:pPr marL="0" indent="0">
              <a:buNone/>
            </a:pPr>
            <a:endParaRPr lang="en-US" sz="1900"/>
          </a:p>
        </p:txBody>
      </p:sp>
      <p:sp>
        <p:nvSpPr>
          <p:cNvPr id="27" name="Oval 2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screenshot of a computer&#10;&#10;AI-generated content may be incorrect.">
            <a:extLst>
              <a:ext uri="{FF2B5EF4-FFF2-40B4-BE49-F238E27FC236}">
                <a16:creationId xmlns:a16="http://schemas.microsoft.com/office/drawing/2014/main" id="{9E189EAE-944B-A305-F5C6-660286A38FF3}"/>
              </a:ext>
            </a:extLst>
          </p:cNvPr>
          <p:cNvPicPr>
            <a:picLocks noChangeAspect="1"/>
          </p:cNvPicPr>
          <p:nvPr/>
        </p:nvPicPr>
        <p:blipFill>
          <a:blip r:embed="rId2"/>
          <a:srcRect l="20583" r="10594"/>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9" name="Arc 28">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A screenshot of a computer&#10;&#10;AI-generated content may be incorrect.">
            <a:extLst>
              <a:ext uri="{FF2B5EF4-FFF2-40B4-BE49-F238E27FC236}">
                <a16:creationId xmlns:a16="http://schemas.microsoft.com/office/drawing/2014/main" id="{736E99EB-B2F6-3719-513B-A0DB52C887A6}"/>
              </a:ext>
            </a:extLst>
          </p:cNvPr>
          <p:cNvPicPr>
            <a:picLocks noChangeAspect="1"/>
          </p:cNvPicPr>
          <p:nvPr/>
        </p:nvPicPr>
        <p:blipFill>
          <a:blip r:embed="rId3"/>
          <a:srcRect r="-3" b="325"/>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109843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97F4C4-8D93-FB7A-527A-0756B226B181}"/>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29813F-0550-DFBA-572C-AA5690B31FB3}"/>
              </a:ext>
            </a:extLst>
          </p:cNvPr>
          <p:cNvSpPr>
            <a:spLocks noGrp="1"/>
          </p:cNvSpPr>
          <p:nvPr>
            <p:ph type="title"/>
          </p:nvPr>
        </p:nvSpPr>
        <p:spPr>
          <a:xfrm>
            <a:off x="633456" y="486184"/>
            <a:ext cx="5397237" cy="1325563"/>
          </a:xfrm>
        </p:spPr>
        <p:txBody>
          <a:bodyPr>
            <a:normAutofit/>
          </a:bodyPr>
          <a:lstStyle/>
          <a:p>
            <a:r>
              <a:rPr lang="en-US" dirty="0"/>
              <a:t>Private Hire Business Financial Projection</a:t>
            </a:r>
            <a:endParaRPr lang="en-GB" dirty="0"/>
          </a:p>
        </p:txBody>
      </p:sp>
      <p:pic>
        <p:nvPicPr>
          <p:cNvPr id="6" name="Content Placeholder 5">
            <a:extLst>
              <a:ext uri="{FF2B5EF4-FFF2-40B4-BE49-F238E27FC236}">
                <a16:creationId xmlns:a16="http://schemas.microsoft.com/office/drawing/2014/main" id="{D8341684-BBE9-D2B2-4C7C-3F158816A068}"/>
              </a:ext>
            </a:extLst>
          </p:cNvPr>
          <p:cNvPicPr>
            <a:picLocks noGrp="1" noChangeAspect="1"/>
          </p:cNvPicPr>
          <p:nvPr>
            <p:ph idx="1"/>
          </p:nvPr>
        </p:nvPicPr>
        <p:blipFill>
          <a:blip r:embed="rId2"/>
          <a:stretch>
            <a:fillRect/>
          </a:stretch>
        </p:blipFill>
        <p:spPr>
          <a:xfrm>
            <a:off x="1039868" y="2567329"/>
            <a:ext cx="4584589" cy="3109229"/>
          </a:xfrm>
          <a:prstGeom prst="rect">
            <a:avLst/>
          </a:prstGeom>
        </p:spPr>
      </p:pic>
      <p:pic>
        <p:nvPicPr>
          <p:cNvPr id="4" name="Content Placeholder 3">
            <a:extLst>
              <a:ext uri="{FF2B5EF4-FFF2-40B4-BE49-F238E27FC236}">
                <a16:creationId xmlns:a16="http://schemas.microsoft.com/office/drawing/2014/main" id="{2B35A420-1429-7B7F-13FE-6B76F519F1C8}"/>
              </a:ext>
            </a:extLst>
          </p:cNvPr>
          <p:cNvPicPr>
            <a:picLocks noChangeAspect="1"/>
          </p:cNvPicPr>
          <p:nvPr/>
        </p:nvPicPr>
        <p:blipFill>
          <a:blip r:embed="rId3"/>
          <a:stretch>
            <a:fillRect/>
          </a:stretch>
        </p:blipFill>
        <p:spPr>
          <a:xfrm>
            <a:off x="5624458" y="1291422"/>
            <a:ext cx="6469572" cy="2355998"/>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24" name="Freeform: Shape 23">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8C3683A3-2AC4-1C75-73AD-34036244B788}"/>
              </a:ext>
            </a:extLst>
          </p:cNvPr>
          <p:cNvPicPr>
            <a:picLocks noChangeAspect="1"/>
          </p:cNvPicPr>
          <p:nvPr/>
        </p:nvPicPr>
        <p:blipFill>
          <a:blip r:embed="rId4"/>
          <a:stretch>
            <a:fillRect/>
          </a:stretch>
        </p:blipFill>
        <p:spPr>
          <a:xfrm>
            <a:off x="6782046" y="4114527"/>
            <a:ext cx="3605620" cy="2733293"/>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26" name="Arc 25">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504802" flipH="1">
            <a:off x="6443172"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18C92E26-66ED-8AB7-4E17-71C1A80E289B}"/>
              </a:ext>
            </a:extLst>
          </p:cNvPr>
          <p:cNvSpPr txBox="1"/>
          <p:nvPr/>
        </p:nvSpPr>
        <p:spPr>
          <a:xfrm>
            <a:off x="7141029" y="838200"/>
            <a:ext cx="4038600" cy="523220"/>
          </a:xfrm>
          <a:prstGeom prst="rect">
            <a:avLst/>
          </a:prstGeom>
          <a:noFill/>
        </p:spPr>
        <p:txBody>
          <a:bodyPr wrap="square" rtlCol="0">
            <a:spAutoFit/>
          </a:bodyPr>
          <a:lstStyle/>
          <a:p>
            <a:r>
              <a:rPr lang="en-GB" sz="2800" dirty="0"/>
              <a:t>Financial Projection</a:t>
            </a:r>
          </a:p>
        </p:txBody>
      </p:sp>
      <p:sp>
        <p:nvSpPr>
          <p:cNvPr id="10" name="TextBox 9">
            <a:extLst>
              <a:ext uri="{FF2B5EF4-FFF2-40B4-BE49-F238E27FC236}">
                <a16:creationId xmlns:a16="http://schemas.microsoft.com/office/drawing/2014/main" id="{857AA911-9A8D-8118-2FF1-665794A3FCA3}"/>
              </a:ext>
            </a:extLst>
          </p:cNvPr>
          <p:cNvSpPr txBox="1"/>
          <p:nvPr/>
        </p:nvSpPr>
        <p:spPr>
          <a:xfrm>
            <a:off x="7772400" y="3657600"/>
            <a:ext cx="2615266" cy="461665"/>
          </a:xfrm>
          <a:prstGeom prst="rect">
            <a:avLst/>
          </a:prstGeom>
          <a:noFill/>
        </p:spPr>
        <p:txBody>
          <a:bodyPr wrap="square" rtlCol="0">
            <a:spAutoFit/>
          </a:bodyPr>
          <a:lstStyle/>
          <a:p>
            <a:r>
              <a:rPr lang="en-GB" sz="2400" dirty="0"/>
              <a:t>Assumption</a:t>
            </a:r>
          </a:p>
        </p:txBody>
      </p:sp>
    </p:spTree>
    <p:extLst>
      <p:ext uri="{BB962C8B-B14F-4D97-AF65-F5344CB8AC3E}">
        <p14:creationId xmlns:p14="http://schemas.microsoft.com/office/powerpoint/2010/main" val="16640933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descr="A person reaching for a paper on a table full of paper and sticky notes">
            <a:extLst>
              <a:ext uri="{FF2B5EF4-FFF2-40B4-BE49-F238E27FC236}">
                <a16:creationId xmlns:a16="http://schemas.microsoft.com/office/drawing/2014/main" id="{E3F8407F-15C5-7925-7826-E2D3A6EDF1E5}"/>
              </a:ext>
            </a:extLst>
          </p:cNvPr>
          <p:cNvPicPr>
            <a:picLocks noChangeAspect="1"/>
          </p:cNvPicPr>
          <p:nvPr/>
        </p:nvPicPr>
        <p:blipFill>
          <a:blip r:embed="rId3"/>
          <a:srcRect l="25873" r="26866" b="-1"/>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D9B7A5-37BE-EC83-4C84-7C9D229F8C0E}"/>
              </a:ext>
            </a:extLst>
          </p:cNvPr>
          <p:cNvSpPr>
            <a:spLocks noGrp="1"/>
          </p:cNvSpPr>
          <p:nvPr>
            <p:ph type="title"/>
          </p:nvPr>
        </p:nvSpPr>
        <p:spPr>
          <a:xfrm>
            <a:off x="5827048" y="407987"/>
            <a:ext cx="5721484" cy="1325563"/>
          </a:xfrm>
        </p:spPr>
        <p:txBody>
          <a:bodyPr>
            <a:normAutofit/>
          </a:bodyPr>
          <a:lstStyle/>
          <a:p>
            <a:r>
              <a:rPr lang="en-GB" dirty="0"/>
              <a:t>Reflection &amp; Skills Gained</a:t>
            </a:r>
          </a:p>
        </p:txBody>
      </p:sp>
      <p:sp>
        <p:nvSpPr>
          <p:cNvPr id="3" name="Content Placeholder 2">
            <a:extLst>
              <a:ext uri="{FF2B5EF4-FFF2-40B4-BE49-F238E27FC236}">
                <a16:creationId xmlns:a16="http://schemas.microsoft.com/office/drawing/2014/main" id="{A5B4EACD-608A-9039-DD4F-C6D7DFCB58FB}"/>
              </a:ext>
            </a:extLst>
          </p:cNvPr>
          <p:cNvSpPr>
            <a:spLocks noGrp="1"/>
          </p:cNvSpPr>
          <p:nvPr>
            <p:ph idx="1"/>
          </p:nvPr>
        </p:nvSpPr>
        <p:spPr>
          <a:xfrm>
            <a:off x="5827048" y="1868487"/>
            <a:ext cx="5721484" cy="4351338"/>
          </a:xfrm>
        </p:spPr>
        <p:txBody>
          <a:bodyPr>
            <a:normAutofit/>
          </a:bodyPr>
          <a:lstStyle/>
          <a:p>
            <a:pPr marL="0" indent="0">
              <a:buNone/>
            </a:pPr>
            <a:r>
              <a:rPr lang="en-GB" sz="1100" dirty="0"/>
              <a:t>What I have learnt:</a:t>
            </a:r>
          </a:p>
          <a:p>
            <a:pPr marL="0" indent="0">
              <a:buNone/>
            </a:pPr>
            <a:r>
              <a:rPr lang="en-US" sz="1100" dirty="0"/>
              <a:t>•	Research must be user centered.</a:t>
            </a:r>
          </a:p>
          <a:p>
            <a:pPr marL="0" indent="0">
              <a:buNone/>
            </a:pPr>
            <a:r>
              <a:rPr lang="en-US" sz="1100" dirty="0"/>
              <a:t>•	Clever design stems from understanding what people value.</a:t>
            </a:r>
          </a:p>
          <a:p>
            <a:pPr marL="0" indent="0">
              <a:buNone/>
            </a:pPr>
            <a:r>
              <a:rPr lang="en-GB" sz="1100" dirty="0"/>
              <a:t>Skills I have developed:</a:t>
            </a:r>
          </a:p>
          <a:p>
            <a:pPr marL="0" indent="0">
              <a:buNone/>
            </a:pPr>
            <a:r>
              <a:rPr lang="en-US" sz="1100" dirty="0"/>
              <a:t>•	Data analysis using Excel (pivot tables, financial modelling)</a:t>
            </a:r>
          </a:p>
          <a:p>
            <a:pPr marL="0" indent="0">
              <a:buNone/>
            </a:pPr>
            <a:r>
              <a:rPr lang="en-US" sz="1100" dirty="0"/>
              <a:t>•	Website design and SEO basics</a:t>
            </a:r>
          </a:p>
          <a:p>
            <a:pPr marL="0" indent="0">
              <a:buNone/>
            </a:pPr>
            <a:r>
              <a:rPr lang="en-US" sz="1100" dirty="0"/>
              <a:t>•	Strategic thinking and branding cohesion</a:t>
            </a:r>
          </a:p>
          <a:p>
            <a:pPr marL="0" indent="0">
              <a:buNone/>
            </a:pPr>
            <a:r>
              <a:rPr lang="en-US" sz="1100" dirty="0"/>
              <a:t>•	Creating visuals that align with audience expectations.</a:t>
            </a:r>
          </a:p>
          <a:p>
            <a:pPr marL="0" indent="0">
              <a:buNone/>
            </a:pPr>
            <a:r>
              <a:rPr lang="en-US" sz="1100" dirty="0"/>
              <a:t>Skills I am working on:</a:t>
            </a:r>
          </a:p>
          <a:p>
            <a:pPr marL="0" indent="0">
              <a:buNone/>
            </a:pPr>
            <a:endParaRPr lang="en-US" sz="1100" dirty="0"/>
          </a:p>
          <a:p>
            <a:pPr marL="0" indent="0">
              <a:buNone/>
            </a:pPr>
            <a:r>
              <a:rPr lang="en-US" sz="1100" dirty="0"/>
              <a:t>•	Advanced content strategy (e.g., blogging, long-form SEO)</a:t>
            </a:r>
          </a:p>
          <a:p>
            <a:pPr marL="0" indent="0">
              <a:buNone/>
            </a:pPr>
            <a:r>
              <a:rPr lang="en-US" sz="1100" dirty="0"/>
              <a:t>•	More dynamic digital advertising techniques (e.g., A/B testing ads)</a:t>
            </a:r>
          </a:p>
          <a:p>
            <a:pPr marL="0" indent="0">
              <a:buNone/>
            </a:pPr>
            <a:r>
              <a:rPr lang="en-US" sz="1100" dirty="0"/>
              <a:t>•	Expanding video editing capabilities for future campaigns</a:t>
            </a:r>
          </a:p>
          <a:p>
            <a:pPr marL="0" indent="0">
              <a:buNone/>
            </a:pPr>
            <a:endParaRPr lang="en-GB" sz="1100" dirty="0"/>
          </a:p>
        </p:txBody>
      </p:sp>
    </p:spTree>
    <p:extLst>
      <p:ext uri="{BB962C8B-B14F-4D97-AF65-F5344CB8AC3E}">
        <p14:creationId xmlns:p14="http://schemas.microsoft.com/office/powerpoint/2010/main" val="2019438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E5B0EB-1AB6-15D8-4582-7DF4E0DF314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83AED3-237D-599A-DA62-95281E474814}"/>
              </a:ext>
            </a:extLst>
          </p:cNvPr>
          <p:cNvSpPr>
            <a:spLocks noGrp="1"/>
          </p:cNvSpPr>
          <p:nvPr>
            <p:ph type="title"/>
          </p:nvPr>
        </p:nvSpPr>
        <p:spPr>
          <a:xfrm>
            <a:off x="686834" y="1153572"/>
            <a:ext cx="3200400" cy="4461163"/>
          </a:xfrm>
        </p:spPr>
        <p:txBody>
          <a:bodyPr>
            <a:normAutofit/>
          </a:bodyPr>
          <a:lstStyle/>
          <a:p>
            <a:r>
              <a:rPr lang="en-GB">
                <a:solidFill>
                  <a:srgbClr val="FFFFFF"/>
                </a:solidFill>
              </a:rPr>
              <a:t>Task 1- Reference</a:t>
            </a:r>
          </a:p>
        </p:txBody>
      </p:sp>
      <p:sp>
        <p:nvSpPr>
          <p:cNvPr id="3" name="Content Placeholder 2">
            <a:extLst>
              <a:ext uri="{FF2B5EF4-FFF2-40B4-BE49-F238E27FC236}">
                <a16:creationId xmlns:a16="http://schemas.microsoft.com/office/drawing/2014/main" id="{47ADA7F2-6978-E119-1E60-0E6C1F30F638}"/>
              </a:ext>
            </a:extLst>
          </p:cNvPr>
          <p:cNvSpPr>
            <a:spLocks noGrp="1"/>
          </p:cNvSpPr>
          <p:nvPr>
            <p:ph idx="1"/>
          </p:nvPr>
        </p:nvSpPr>
        <p:spPr>
          <a:xfrm>
            <a:off x="4447309" y="319089"/>
            <a:ext cx="6231578" cy="6364740"/>
          </a:xfrm>
        </p:spPr>
        <p:txBody>
          <a:bodyPr anchor="ctr">
            <a:normAutofit/>
          </a:bodyPr>
          <a:lstStyle/>
          <a:p>
            <a:pPr marL="0" indent="0">
              <a:buNone/>
            </a:pPr>
            <a:r>
              <a:rPr lang="en-US" sz="1100" dirty="0">
                <a:latin typeface="Arial" panose="020B0604020202020204" pitchFamily="34" charset="0"/>
                <a:cs typeface="Arial" panose="020B0604020202020204" pitchFamily="34" charset="0"/>
              </a:rPr>
              <a:t>Abdullah. (2022) Artificial intelligence in education: A bibliometric analysis (2010–2021) : Available at : [PDF] Artificial Intelligence in Education: A Bibliometric Analysis (2010–2021) | Semantic Scholar</a:t>
            </a:r>
          </a:p>
          <a:p>
            <a:pPr marL="0" indent="0">
              <a:buNone/>
            </a:pPr>
            <a:r>
              <a:rPr lang="en-US" sz="1100" dirty="0">
                <a:latin typeface="Arial" panose="020B0604020202020204" pitchFamily="34" charset="0"/>
                <a:cs typeface="Arial" panose="020B0604020202020204" pitchFamily="34" charset="0"/>
              </a:rPr>
              <a:t>Abid M (2015) The close relationship between informal economic growth and carbon emissions in Tunisia since 1980: The (</a:t>
            </a:r>
            <a:r>
              <a:rPr lang="en-US" sz="1100" dirty="0" err="1">
                <a:latin typeface="Arial" panose="020B0604020202020204" pitchFamily="34" charset="0"/>
                <a:cs typeface="Arial" panose="020B0604020202020204" pitchFamily="34" charset="0"/>
              </a:rPr>
              <a:t>ir</a:t>
            </a:r>
            <a:r>
              <a:rPr lang="en-US" sz="1100" dirty="0">
                <a:latin typeface="Arial" panose="020B0604020202020204" pitchFamily="34" charset="0"/>
                <a:cs typeface="Arial" panose="020B0604020202020204" pitchFamily="34" charset="0"/>
              </a:rPr>
              <a:t>)relevance of structural breaks. Sustain Cities Soc 15:11–21. https://doi.org/10.1016/j.scs.2014.11.001</a:t>
            </a:r>
          </a:p>
          <a:p>
            <a:pPr marL="0" indent="0">
              <a:buNone/>
            </a:pPr>
            <a:r>
              <a:rPr lang="en-US" sz="1100" dirty="0" err="1">
                <a:latin typeface="Arial" panose="020B0604020202020204" pitchFamily="34" charset="0"/>
                <a:cs typeface="Arial" panose="020B0604020202020204" pitchFamily="34" charset="0"/>
              </a:rPr>
              <a:t>Abumunshar</a:t>
            </a:r>
            <a:r>
              <a:rPr lang="en-US" sz="1100" dirty="0">
                <a:latin typeface="Arial" panose="020B0604020202020204" pitchFamily="34" charset="0"/>
                <a:cs typeface="Arial" panose="020B0604020202020204" pitchFamily="34" charset="0"/>
              </a:rPr>
              <a:t> M, Aga M, Samour A (2020) Oil price, energy consumption, and CO2emissions in Turkey. New evidence from a bootstrap. ARDL test. Energies 13:5588. https://doi.org/10.3390/en13215588</a:t>
            </a:r>
          </a:p>
          <a:p>
            <a:pPr marL="0" indent="0">
              <a:buNone/>
            </a:pPr>
            <a:r>
              <a:rPr lang="en-US" sz="1100" dirty="0" err="1">
                <a:latin typeface="Arial" panose="020B0604020202020204" pitchFamily="34" charset="0"/>
                <a:cs typeface="Arial" panose="020B0604020202020204" pitchFamily="34" charset="0"/>
              </a:rPr>
              <a:t>Comput</a:t>
            </a:r>
            <a:r>
              <a:rPr lang="en-US" sz="1100" dirty="0">
                <a:latin typeface="Arial" panose="020B0604020202020204" pitchFamily="34" charset="0"/>
                <a:cs typeface="Arial" panose="020B0604020202020204" pitchFamily="34" charset="0"/>
              </a:rPr>
              <a:t>. Hum. </a:t>
            </a:r>
            <a:r>
              <a:rPr lang="en-US" sz="1100" dirty="0" err="1">
                <a:latin typeface="Arial" panose="020B0604020202020204" pitchFamily="34" charset="0"/>
                <a:cs typeface="Arial" panose="020B0604020202020204" pitchFamily="34" charset="0"/>
              </a:rPr>
              <a:t>Behav</a:t>
            </a:r>
            <a:r>
              <a:rPr lang="en-US" sz="1100" dirty="0">
                <a:latin typeface="Arial" panose="020B0604020202020204" pitchFamily="34" charset="0"/>
                <a:cs typeface="Arial" panose="020B0604020202020204" pitchFamily="34" charset="0"/>
              </a:rPr>
              <a:t>., 129 (2022) Swift trust development and prosocial behavior in time banking: a trust transfer and social support theory perspective Available at : Swift trust development and prosocial behavior in time banking: A trust transfer and social support theory perspective - ScienceDirect</a:t>
            </a:r>
          </a:p>
          <a:p>
            <a:pPr marL="0" indent="0">
              <a:buNone/>
            </a:pPr>
            <a:r>
              <a:rPr lang="en-US" sz="1100" dirty="0">
                <a:latin typeface="Arial" panose="020B0604020202020204" pitchFamily="34" charset="0"/>
                <a:cs typeface="Arial" panose="020B0604020202020204" pitchFamily="34" charset="0"/>
              </a:rPr>
              <a:t>Energy.(2022) Policy effectiveness of market-oriented energy reform: Experience from China energy-consumption permit trading scheme: Available at : Policy effectiveness of market-oriented energy reform: Experience from China energy-consumption permit trading scheme - ScienceDirect</a:t>
            </a:r>
          </a:p>
          <a:p>
            <a:pPr marL="0" indent="0">
              <a:buNone/>
            </a:pPr>
            <a:r>
              <a:rPr lang="en-US" sz="1100" dirty="0">
                <a:latin typeface="Arial" panose="020B0604020202020204" pitchFamily="34" charset="0"/>
                <a:cs typeface="Arial" panose="020B0604020202020204" pitchFamily="34" charset="0"/>
              </a:rPr>
              <a:t>Environ. Sci., 10 (2022) Population density: an underlying mechanism between road transportation and environmental quality : Available at : Frontiers | Population Density: An Underlying Mechanism Between Road Transportation and Environmental Quality</a:t>
            </a:r>
          </a:p>
          <a:p>
            <a:pPr marL="0" indent="0">
              <a:buNone/>
            </a:pPr>
            <a:r>
              <a:rPr lang="en-US" sz="1100" dirty="0" err="1">
                <a:latin typeface="Arial" panose="020B0604020202020204" pitchFamily="34" charset="0"/>
                <a:cs typeface="Arial" panose="020B0604020202020204" pitchFamily="34" charset="0"/>
              </a:rPr>
              <a:t>Heliyon</a:t>
            </a:r>
            <a:r>
              <a:rPr lang="en-US" sz="1100" dirty="0">
                <a:latin typeface="Arial" panose="020B0604020202020204" pitchFamily="34" charset="0"/>
                <a:cs typeface="Arial" panose="020B0604020202020204" pitchFamily="34" charset="0"/>
              </a:rPr>
              <a:t>.(2023) Green road transportation management and environmental sustainability: the impact of population density : Available at : Green road transportation management and environmental sustainability: The impact of population density - ScienceDirect</a:t>
            </a:r>
          </a:p>
          <a:p>
            <a:pPr marL="0" indent="0">
              <a:buNone/>
            </a:pPr>
            <a:r>
              <a:rPr lang="en-US" sz="1100" dirty="0">
                <a:latin typeface="Arial" panose="020B0604020202020204" pitchFamily="34" charset="0"/>
                <a:cs typeface="Arial" panose="020B0604020202020204" pitchFamily="34" charset="0"/>
              </a:rPr>
              <a:t>J. Market. Manag., 38 (2021) Understanding the brand and website effects of online loyalty: a mediation perspective : Available at : Understanding the brand and website effects of online loyalty: a mediation perspective: Journal of Marketing Management: Vol 38, No 3-4</a:t>
            </a:r>
          </a:p>
          <a:p>
            <a:pPr marL="0" indent="0">
              <a:buNone/>
            </a:pPr>
            <a:r>
              <a:rPr lang="en-US" sz="1100" dirty="0" err="1">
                <a:latin typeface="Arial" panose="020B0604020202020204" pitchFamily="34" charset="0"/>
                <a:cs typeface="Arial" panose="020B0604020202020204" pitchFamily="34" charset="0"/>
              </a:rPr>
              <a:t>J.Clean.Prod</a:t>
            </a:r>
            <a:r>
              <a:rPr lang="en-US" sz="1100" dirty="0">
                <a:latin typeface="Arial" panose="020B0604020202020204" pitchFamily="34" charset="0"/>
                <a:cs typeface="Arial" panose="020B0604020202020204" pitchFamily="34" charset="0"/>
              </a:rPr>
              <a:t>.(2022) Market segmentation and urban energy consumption: An analysis of threshold effects from an agglomeration perspective: Available at: Market segmentation and urban energy consumption: An analysis of threshold effects from an agglomeration perspective - ScienceDirect</a:t>
            </a:r>
          </a:p>
          <a:p>
            <a:pPr marL="0" indent="0">
              <a:buNone/>
            </a:pPr>
            <a:r>
              <a:rPr lang="en-US" sz="1100" dirty="0" err="1">
                <a:latin typeface="Arial" panose="020B0604020202020204" pitchFamily="34" charset="0"/>
                <a:cs typeface="Arial" panose="020B0604020202020204" pitchFamily="34" charset="0"/>
              </a:rPr>
              <a:t>Technovation</a:t>
            </a:r>
            <a:r>
              <a:rPr lang="en-US" sz="1100" dirty="0">
                <a:latin typeface="Arial" panose="020B0604020202020204" pitchFamily="34" charset="0"/>
                <a:cs typeface="Arial" panose="020B0604020202020204" pitchFamily="34" charset="0"/>
              </a:rPr>
              <a:t>.(2021) Understanding managers’ attitudes and </a:t>
            </a:r>
            <a:r>
              <a:rPr lang="en-US" sz="1100" dirty="0" err="1">
                <a:latin typeface="Arial" panose="020B0604020202020204" pitchFamily="34" charset="0"/>
                <a:cs typeface="Arial" panose="020B0604020202020204" pitchFamily="34" charset="0"/>
              </a:rPr>
              <a:t>behavioural</a:t>
            </a:r>
            <a:r>
              <a:rPr lang="en-US" sz="1100" dirty="0">
                <a:latin typeface="Arial" panose="020B0604020202020204" pitchFamily="34" charset="0"/>
                <a:cs typeface="Arial" panose="020B0604020202020204" pitchFamily="34" charset="0"/>
              </a:rPr>
              <a:t> intentions towards using artificial intelligence for organizational decision-making Available at: Understanding managers’ attitudes and behavioral intentions towards using artificial intelligence for organizational decision-making - ScienceDirect</a:t>
            </a:r>
          </a:p>
          <a:p>
            <a:pPr marL="0" indent="0">
              <a:buNone/>
            </a:pPr>
            <a:endParaRPr lang="en-GB" sz="1100"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1271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1C86FE-077D-5B79-B39A-D68F1C85508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754C6B-08B9-D161-428C-4834C35D0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E8079193-3C8B-06E1-0892-EEC70E71C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A2ACBF-C089-F8E2-BE94-57E6F9947B0D}"/>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Task 2- Reference</a:t>
            </a:r>
          </a:p>
        </p:txBody>
      </p:sp>
      <p:sp>
        <p:nvSpPr>
          <p:cNvPr id="3" name="Content Placeholder 2">
            <a:extLst>
              <a:ext uri="{FF2B5EF4-FFF2-40B4-BE49-F238E27FC236}">
                <a16:creationId xmlns:a16="http://schemas.microsoft.com/office/drawing/2014/main" id="{6260178A-4C78-AC3C-B971-55623AA8B89D}"/>
              </a:ext>
            </a:extLst>
          </p:cNvPr>
          <p:cNvSpPr>
            <a:spLocks noGrp="1"/>
          </p:cNvSpPr>
          <p:nvPr>
            <p:ph idx="1"/>
          </p:nvPr>
        </p:nvSpPr>
        <p:spPr>
          <a:xfrm>
            <a:off x="4447309" y="319089"/>
            <a:ext cx="6231578" cy="6364740"/>
          </a:xfrm>
        </p:spPr>
        <p:txBody>
          <a:bodyPr anchor="ctr">
            <a:normAutofit/>
          </a:bodyPr>
          <a:lstStyle/>
          <a:p>
            <a:pPr marL="0" indent="0">
              <a:buNone/>
            </a:pPr>
            <a:r>
              <a:rPr lang="en-GB" sz="1100" dirty="0"/>
              <a:t>Aya </a:t>
            </a:r>
            <a:r>
              <a:rPr lang="en-GB" sz="1100" dirty="0" err="1"/>
              <a:t>Ashraf,Christina</a:t>
            </a:r>
            <a:r>
              <a:rPr lang="en-GB" sz="1100" dirty="0"/>
              <a:t> Albert </a:t>
            </a:r>
            <a:r>
              <a:rPr lang="en-GB" sz="1100" dirty="0" err="1"/>
              <a:t>Rayed,Nancy</a:t>
            </a:r>
            <a:r>
              <a:rPr lang="en-GB" sz="1100" dirty="0"/>
              <a:t> Awadallah </a:t>
            </a:r>
            <a:r>
              <a:rPr lang="en-GB" sz="1100" dirty="0" err="1"/>
              <a:t>Awad,Heba</a:t>
            </a:r>
            <a:r>
              <a:rPr lang="en-GB" sz="1100" dirty="0"/>
              <a:t> M. Sabry . (2025) A Framework for Customer Segmentation to Improve Marketing Strategies Using Machine Learning Available at : A Framework for Customer Segmentation to Improve Marketing Strategies Using Machine Learning - ScienceDirect</a:t>
            </a:r>
          </a:p>
          <a:p>
            <a:pPr marL="0" indent="0">
              <a:buNone/>
            </a:pPr>
            <a:r>
              <a:rPr lang="en-GB" sz="1100" dirty="0"/>
              <a:t>B </a:t>
            </a:r>
            <a:r>
              <a:rPr lang="en-GB" sz="1100" dirty="0" err="1"/>
              <a:t>Methodol</a:t>
            </a:r>
            <a:r>
              <a:rPr lang="en-GB" sz="1100" dirty="0"/>
              <a:t>.(2021) Vehicle and reliable driver scheduling for public bus transportation systems Available at : Vehicle and reliable driver scheduling for public bus transportation systems - ScienceDirect</a:t>
            </a:r>
          </a:p>
          <a:p>
            <a:pPr marL="0" indent="0">
              <a:buNone/>
            </a:pPr>
            <a:r>
              <a:rPr lang="en-GB" sz="1100" dirty="0"/>
              <a:t>Financial Stability, 53 (2021), How economic policy uncertainty affects the cost of raising equity capital: Evidence from seasoned equity offerings Available at : Does annual report readability influence the design of SEOs? - ScienceDirect</a:t>
            </a:r>
          </a:p>
          <a:p>
            <a:pPr marL="0" indent="0">
              <a:buNone/>
            </a:pPr>
            <a:r>
              <a:rPr lang="en-GB" sz="1100" dirty="0"/>
              <a:t>Hossein </a:t>
            </a:r>
            <a:r>
              <a:rPr lang="en-GB" sz="1100" dirty="0" err="1"/>
              <a:t>Bonakdari,Amir</a:t>
            </a:r>
            <a:r>
              <a:rPr lang="en-GB" sz="1100" dirty="0"/>
              <a:t> </a:t>
            </a:r>
            <a:r>
              <a:rPr lang="en-GB" sz="1100" dirty="0" err="1"/>
              <a:t>Noori,Khosro</a:t>
            </a:r>
            <a:r>
              <a:rPr lang="en-GB" sz="1100" dirty="0"/>
              <a:t> Morovati.(2025) Application of Microsoft Excel in multicriteria decision-making Available at : Application of Microsoft Excel in multicriteria decision-making - ScienceDirect</a:t>
            </a:r>
          </a:p>
          <a:p>
            <a:pPr marL="0" indent="0">
              <a:buNone/>
            </a:pPr>
            <a:r>
              <a:rPr lang="en-GB" sz="1100" dirty="0"/>
              <a:t>van Laar, E., van Deursen, A.J.A.M., van Dijk, J.A.G.M. and de Haan, J.( 2024). Digital skills at work – Conceptual development and empirical evidence. International Journal of Information Management, 74, p.102675.</a:t>
            </a:r>
          </a:p>
          <a:p>
            <a:pPr marL="0" indent="0">
              <a:buNone/>
            </a:pPr>
            <a:r>
              <a:rPr lang="en-GB" sz="1100" dirty="0" err="1"/>
              <a:t>Xuefei</a:t>
            </a:r>
            <a:r>
              <a:rPr lang="en-GB" sz="1100" dirty="0"/>
              <a:t> Nancy </a:t>
            </a:r>
            <a:r>
              <a:rPr lang="en-GB" sz="1100" dirty="0" err="1"/>
              <a:t>Deng,Sheng</a:t>
            </a:r>
            <a:r>
              <a:rPr lang="en-GB" sz="1100" dirty="0"/>
              <a:t> Yi.(2025) Individual motivation and self-perception of excel skills learning: An empirical study of first-generation college students and their peers Available at: </a:t>
            </a:r>
            <a:r>
              <a:rPr lang="en-GB" sz="1100" dirty="0" err="1"/>
              <a:t>Rightslink</a:t>
            </a:r>
            <a:r>
              <a:rPr lang="en-GB" sz="1100" dirty="0"/>
              <a:t>® by Copyright Clearance </a:t>
            </a:r>
            <a:r>
              <a:rPr lang="en-GB" sz="1100" dirty="0" err="1"/>
              <a:t>Center</a:t>
            </a:r>
            <a:endParaRPr lang="en-GB" sz="1100" dirty="0"/>
          </a:p>
          <a:p>
            <a:pPr marL="0" indent="0">
              <a:buNone/>
            </a:pPr>
            <a:r>
              <a:rPr lang="en-US" sz="1100" dirty="0"/>
              <a:t>“Taxi Rentals - Private Hire / Uber Car Rental in Cardiff &amp; Newport • Rent to Buy Is Available across England &amp; Wales.” Taxi Rentals, 5 June 2025, taxi-rentals.com/. Accessed 30 June 2025.</a:t>
            </a:r>
            <a:endParaRPr lang="en-GB" sz="1100" dirty="0"/>
          </a:p>
        </p:txBody>
      </p:sp>
      <p:sp>
        <p:nvSpPr>
          <p:cNvPr id="12" name="Arc 11">
            <a:extLst>
              <a:ext uri="{FF2B5EF4-FFF2-40B4-BE49-F238E27FC236}">
                <a16:creationId xmlns:a16="http://schemas.microsoft.com/office/drawing/2014/main" id="{0D71D7F2-BEF6-4FF7-023C-A36CF9AB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134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Arc 13">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2">
                <a:lumMod val="7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6CBC90D-3070-B4E0-EF35-3D5426AF374C}"/>
              </a:ext>
            </a:extLst>
          </p:cNvPr>
          <p:cNvSpPr>
            <a:spLocks noGrp="1"/>
          </p:cNvSpPr>
          <p:nvPr>
            <p:ph type="title"/>
          </p:nvPr>
        </p:nvSpPr>
        <p:spPr>
          <a:xfrm>
            <a:off x="6417732" y="957715"/>
            <a:ext cx="5130798" cy="2750419"/>
          </a:xfrm>
        </p:spPr>
        <p:txBody>
          <a:bodyPr vert="horz" lIns="91440" tIns="45720" rIns="91440" bIns="45720" rtlCol="0" anchor="b">
            <a:normAutofit/>
          </a:bodyPr>
          <a:lstStyle/>
          <a:p>
            <a:pPr algn="ctr"/>
            <a:r>
              <a:rPr lang="en-US" sz="6000" b="1" kern="1200">
                <a:solidFill>
                  <a:srgbClr val="FFFFFF"/>
                </a:solidFill>
                <a:latin typeface="+mj-lt"/>
                <a:ea typeface="+mj-ea"/>
                <a:cs typeface="+mj-cs"/>
              </a:rPr>
              <a:t> Advertising Video </a:t>
            </a:r>
            <a:endParaRPr lang="en-US" sz="6000" kern="1200">
              <a:solidFill>
                <a:srgbClr val="FFFFFF"/>
              </a:solidFill>
              <a:latin typeface="+mj-lt"/>
              <a:ea typeface="+mj-ea"/>
              <a:cs typeface="+mj-cs"/>
            </a:endParaRPr>
          </a:p>
        </p:txBody>
      </p:sp>
      <p:pic>
        <p:nvPicPr>
          <p:cNvPr id="3" name="Mishwari">
            <a:hlinkClick r:id="" action="ppaction://media"/>
            <a:extLst>
              <a:ext uri="{FF2B5EF4-FFF2-40B4-BE49-F238E27FC236}">
                <a16:creationId xmlns:a16="http://schemas.microsoft.com/office/drawing/2014/main" id="{BB3DADEA-312B-9067-EE0B-BD8FC9DEB2D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43467" y="1895475"/>
            <a:ext cx="5452533" cy="3067049"/>
          </a:xfrm>
          <a:custGeom>
            <a:avLst/>
            <a:gdLst/>
            <a:ahLst/>
            <a:cxnLst/>
            <a:rect l="l" t="t" r="r" b="b"/>
            <a:pathLst>
              <a:path w="5227983" h="3454842">
                <a:moveTo>
                  <a:pt x="102712" y="0"/>
                </a:moveTo>
                <a:lnTo>
                  <a:pt x="5125271" y="0"/>
                </a:lnTo>
                <a:cubicBezTo>
                  <a:pt x="5181997" y="0"/>
                  <a:pt x="5227983" y="45986"/>
                  <a:pt x="5227983" y="102712"/>
                </a:cubicBezTo>
                <a:lnTo>
                  <a:pt x="5227983" y="3352130"/>
                </a:lnTo>
                <a:cubicBezTo>
                  <a:pt x="5227983" y="3408856"/>
                  <a:pt x="5181997" y="3454842"/>
                  <a:pt x="5125271" y="3454842"/>
                </a:cubicBezTo>
                <a:lnTo>
                  <a:pt x="102712" y="3454842"/>
                </a:lnTo>
                <a:cubicBezTo>
                  <a:pt x="45986" y="3454842"/>
                  <a:pt x="0" y="3408856"/>
                  <a:pt x="0" y="3352130"/>
                </a:cubicBezTo>
                <a:lnTo>
                  <a:pt x="0" y="102712"/>
                </a:lnTo>
                <a:cubicBezTo>
                  <a:pt x="0" y="45986"/>
                  <a:pt x="45986" y="0"/>
                  <a:pt x="102712" y="0"/>
                </a:cubicBezTo>
                <a:close/>
              </a:path>
            </a:pathLst>
          </a:custGeom>
        </p:spPr>
      </p:pic>
    </p:spTree>
    <p:extLst>
      <p:ext uri="{BB962C8B-B14F-4D97-AF65-F5344CB8AC3E}">
        <p14:creationId xmlns:p14="http://schemas.microsoft.com/office/powerpoint/2010/main" val="283324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3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theme/theme1.xml><?xml version="1.0" encoding="utf-8"?>
<a:theme xmlns:a="http://schemas.openxmlformats.org/drawingml/2006/main" name="ShapesVTI">
  <a:themeElements>
    <a:clrScheme name="Office">
      <a:dk1>
        <a:srgbClr val="000000"/>
      </a:dk1>
      <a:lt1>
        <a:srgbClr val="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rgbClr val="000000"/>
    </a:dk1>
    <a:lt1>
      <a:srgbClr val="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themeOverride>
</file>

<file path=ppt/theme/themeOverride2.xml><?xml version="1.0" encoding="utf-8"?>
<a:themeOverride xmlns:a="http://schemas.openxmlformats.org/drawingml/2006/main">
  <a:clrScheme name="Office">
    <a:dk1>
      <a:srgbClr val="000000"/>
    </a:dk1>
    <a:lt1>
      <a:srgbClr val="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themeOverride>
</file>

<file path=docProps/app.xml><?xml version="1.0" encoding="utf-8"?>
<Properties xmlns="http://schemas.openxmlformats.org/officeDocument/2006/extended-properties" xmlns:vt="http://schemas.openxmlformats.org/officeDocument/2006/docPropsVTypes">
  <Template/>
  <TotalTime>185</TotalTime>
  <Words>1307</Words>
  <Application>Microsoft Office PowerPoint</Application>
  <PresentationFormat>Widescreen</PresentationFormat>
  <Paragraphs>73</Paragraphs>
  <Slides>10</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Calibri</vt:lpstr>
      <vt:lpstr>Century Gothic</vt:lpstr>
      <vt:lpstr>Wingdings</vt:lpstr>
      <vt:lpstr>ShapesVTI</vt:lpstr>
      <vt:lpstr>Private Hire Market Research and Digital Strategy </vt:lpstr>
      <vt:lpstr>Introduction</vt:lpstr>
      <vt:lpstr>Market Research &amp; Questionnaire Design</vt:lpstr>
      <vt:lpstr>Data Analysis and Strategic Design</vt:lpstr>
      <vt:lpstr>Website, Marketing Materials &amp; SEO Integration</vt:lpstr>
      <vt:lpstr>Private Hire Business Financial Projection</vt:lpstr>
      <vt:lpstr>Reflection &amp; Skills Gained</vt:lpstr>
      <vt:lpstr>Task 1- Reference</vt:lpstr>
      <vt:lpstr>Task 2- Reference</vt:lpstr>
      <vt:lpstr> Advertising Video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aliahmed suliman</dc:creator>
  <cp:lastModifiedBy>Faisal Hashi</cp:lastModifiedBy>
  <cp:revision>5</cp:revision>
  <dcterms:created xsi:type="dcterms:W3CDTF">2025-06-22T19:20:38Z</dcterms:created>
  <dcterms:modified xsi:type="dcterms:W3CDTF">2025-11-30T15:07:36Z</dcterms:modified>
</cp:coreProperties>
</file>