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6"/>
  </p:notesMasterIdLst>
  <p:handoutMasterIdLst>
    <p:handoutMasterId r:id="rId17"/>
  </p:handoutMasterIdLst>
  <p:sldIdLst>
    <p:sldId id="256" r:id="rId5"/>
    <p:sldId id="258" r:id="rId6"/>
    <p:sldId id="259" r:id="rId7"/>
    <p:sldId id="326" r:id="rId8"/>
    <p:sldId id="325" r:id="rId9"/>
    <p:sldId id="261" r:id="rId10"/>
    <p:sldId id="324" r:id="rId11"/>
    <p:sldId id="262" r:id="rId12"/>
    <p:sldId id="260" r:id="rId13"/>
    <p:sldId id="311" r:id="rId14"/>
    <p:sldId id="265" r:id="rId15"/>
  </p:sldIdLst>
  <p:sldSz cx="9144000" cy="6858000" type="screen4x3"/>
  <p:notesSz cx="6858000" cy="9144000"/>
  <p:embeddedFontLst>
    <p:embeddedFont>
      <p:font typeface="HOEFLER TEXT ORNAMENTS" panose="02030602050506020203" pitchFamily="18" charset="77"/>
      <p:regular r:id="rId18"/>
    </p:embeddedFont>
    <p:embeddedFont>
      <p:font typeface="Rockwell" panose="02060603020205020403" pitchFamily="18" charset="77"/>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jeewa Herath" initials="SH" lastIdx="2" clrIdx="0">
    <p:extLst>
      <p:ext uri="{19B8F6BF-5375-455C-9EA6-DF929625EA0E}">
        <p15:presenceInfo xmlns:p15="http://schemas.microsoft.com/office/powerpoint/2012/main" userId="S::s.herath@uwtsd.ac.uk::e5350ab0-0c1d-4953-8d97-39bf0c1d0ff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E350DA-A374-49F9-B4DF-2B2F7744546B}" v="3" dt="2026-07-13T00:28:44.890"/>
    <p1510:client id="{B4BFE818-83CC-554E-A75C-E046396C5DC9}" v="3081" dt="2026-07-13T02:46:57.144"/>
    <p1510:client id="{EF24F8B9-E80B-743C-B73F-5922974813E9}" v="5" dt="2026-07-13T01:18:53.2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08"/>
    <p:restoredTop sz="94645"/>
  </p:normalViewPr>
  <p:slideViewPr>
    <p:cSldViewPr snapToGrid="0">
      <p:cViewPr varScale="1">
        <p:scale>
          <a:sx n="113" d="100"/>
          <a:sy n="113" d="100"/>
        </p:scale>
        <p:origin x="1688" y="184"/>
      </p:cViewPr>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1.fntdata"/><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3.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5.fntdata"/><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13/07/2026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7/13/26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13/07/2026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13/07/2026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13/07/2026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13/07/2026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who.int/health-topics/food-safety" TargetMode="External"/><Relationship Id="rId2" Type="http://schemas.openxmlformats.org/officeDocument/2006/relationships/hyperlink" Target="https://www.food.gov.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2132856"/>
            <a:ext cx="7992888" cy="3384376"/>
          </a:xfrm>
        </p:spPr>
        <p:txBody>
          <a:bodyPr>
            <a:normAutofit fontScale="90000"/>
          </a:bodyPr>
          <a:lstStyle/>
          <a:p>
            <a:r>
              <a:rPr lang="en-GB" altLang="en-US" sz="2000" b="1" dirty="0"/>
              <a:t>Certificate of Higher Education in Skills for the Workplace</a:t>
            </a:r>
            <a:br>
              <a:rPr lang="en-GB" altLang="en-US" sz="1800" dirty="0"/>
            </a:br>
            <a:r>
              <a:rPr lang="en-GB" sz="3600" dirty="0"/>
              <a:t> </a:t>
            </a:r>
            <a:r>
              <a:rPr lang="en-GB" sz="2400" b="1" dirty="0">
                <a:solidFill>
                  <a:schemeClr val="accent2">
                    <a:lumMod val="20000"/>
                    <a:lumOff val="80000"/>
                  </a:schemeClr>
                </a:solidFill>
              </a:rPr>
              <a:t>Effective Teamworking &amp; Communications</a:t>
            </a:r>
            <a:br>
              <a:rPr lang="en-GB" sz="3200" b="1" dirty="0">
                <a:solidFill>
                  <a:schemeClr val="accent2">
                    <a:lumMod val="20000"/>
                    <a:lumOff val="80000"/>
                  </a:schemeClr>
                </a:solidFill>
              </a:rPr>
            </a:br>
            <a:r>
              <a:rPr lang="en-GB" sz="2400" b="1" dirty="0">
                <a:solidFill>
                  <a:schemeClr val="accent2">
                    <a:lumMod val="20000"/>
                    <a:lumOff val="80000"/>
                  </a:schemeClr>
                </a:solidFill>
              </a:rPr>
              <a:t>(LCLM4003)</a:t>
            </a:r>
            <a:br>
              <a:rPr lang="en-GB" sz="2400" b="1" dirty="0">
                <a:solidFill>
                  <a:schemeClr val="accent2">
                    <a:lumMod val="20000"/>
                    <a:lumOff val="80000"/>
                  </a:schemeClr>
                </a:solidFill>
              </a:rPr>
            </a:br>
            <a:br>
              <a:rPr lang="en-GB" sz="2400" b="1" dirty="0">
                <a:solidFill>
                  <a:schemeClr val="accent2">
                    <a:lumMod val="20000"/>
                    <a:lumOff val="80000"/>
                  </a:schemeClr>
                </a:solidFill>
              </a:rPr>
            </a:br>
            <a:r>
              <a:rPr lang="en-GB" sz="2700" u="sng" dirty="0"/>
              <a:t>Group Members: </a:t>
            </a:r>
            <a:br>
              <a:rPr lang="en-GB" sz="2700" dirty="0"/>
            </a:br>
            <a:r>
              <a:rPr lang="en-GB" sz="1800" dirty="0"/>
              <a:t>1. Roshane - 2505631</a:t>
            </a:r>
            <a:br>
              <a:rPr lang="en-GB" sz="1800" dirty="0"/>
            </a:br>
            <a:r>
              <a:rPr lang="en-GB" sz="1800" dirty="0"/>
              <a:t>2. Adam - 2511469</a:t>
            </a:r>
            <a:br>
              <a:rPr lang="en-GB" sz="1800" dirty="0"/>
            </a:br>
            <a:r>
              <a:rPr lang="en-GB" sz="1800" dirty="0"/>
              <a:t>3. </a:t>
            </a:r>
            <a:r>
              <a:rPr lang="en-GB" sz="1800" dirty="0" err="1"/>
              <a:t>Nasseek</a:t>
            </a:r>
            <a:r>
              <a:rPr lang="en-GB" sz="1800"/>
              <a:t>- 2524786</a:t>
            </a:r>
            <a:br>
              <a:rPr lang="en-GB" sz="1800" dirty="0"/>
            </a:br>
            <a:r>
              <a:rPr lang="en-GB" sz="1800" dirty="0"/>
              <a:t> </a:t>
            </a:r>
            <a:br>
              <a:rPr lang="en-GB" sz="1800" dirty="0"/>
            </a:br>
            <a:r>
              <a:rPr lang="en-GB" sz="1800" dirty="0"/>
              <a:t>-Fa Wang</a:t>
            </a:r>
            <a:br>
              <a:rPr lang="en-GB" sz="1800" dirty="0"/>
            </a:br>
            <a:br>
              <a:rPr lang="en-GB" sz="2700" dirty="0"/>
            </a:b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a:xfrm>
            <a:off x="457200" y="274638"/>
            <a:ext cx="8229600" cy="1143000"/>
          </a:xfrm>
        </p:spPr>
        <p:txBody>
          <a:bodyPr anchor="ctr">
            <a:normAutofit/>
          </a:bodyPr>
          <a:lstStyle/>
          <a:p>
            <a:r>
              <a:rPr lang="en-GB" b="1" u="sng" dirty="0">
                <a:latin typeface="Rockwell" panose="02060603020205020403" pitchFamily="18" charset="77"/>
              </a:rPr>
              <a:t>Introduction</a:t>
            </a: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sz="half" idx="1"/>
          </p:nvPr>
        </p:nvSpPr>
        <p:spPr>
          <a:xfrm>
            <a:off x="0" y="1600200"/>
            <a:ext cx="5105400" cy="4108681"/>
          </a:xfrm>
        </p:spPr>
        <p:txBody>
          <a:bodyPr vert="horz" lIns="91440" tIns="45720" rIns="91440" bIns="45720" rtlCol="0">
            <a:normAutofit lnSpcReduction="10000"/>
          </a:bodyPr>
          <a:lstStyle/>
          <a:p>
            <a:pPr marL="0" indent="0">
              <a:lnSpc>
                <a:spcPct val="90000"/>
              </a:lnSpc>
              <a:buNone/>
            </a:pPr>
            <a:r>
              <a:rPr lang="en-US" sz="1400" dirty="0"/>
              <a:t>Business communication is the method by which information, ideas, directions, and feedback are exchanged between individuals in a business entity and other parties involved outside the business entity. Flight Foods is a catering company for airlines, which has faced a drop in its market share because of recurring complaints by the customers regarding the quality and safety of its food items. The problems mentioned include poorly cooked food, improper packaging, and meat in vegetarian food items. These problems were analyzed through a consultancy firm, which found several weak areas in the communication, training, food handling, and management processes of the company.</a:t>
            </a:r>
          </a:p>
          <a:p>
            <a:pPr marL="0" indent="0">
              <a:lnSpc>
                <a:spcPct val="90000"/>
              </a:lnSpc>
              <a:buNone/>
            </a:pPr>
            <a:endParaRPr lang="en-US" sz="1100" dirty="0"/>
          </a:p>
          <a:p>
            <a:pPr marL="0" indent="0">
              <a:lnSpc>
                <a:spcPct val="90000"/>
              </a:lnSpc>
              <a:buNone/>
            </a:pPr>
            <a:endParaRPr lang="en-US" sz="1100" dirty="0"/>
          </a:p>
          <a:p>
            <a:pPr marL="0" indent="0">
              <a:lnSpc>
                <a:spcPct val="90000"/>
              </a:lnSpc>
              <a:buNone/>
            </a:pPr>
            <a:r>
              <a:rPr lang="en-US" sz="1400" dirty="0"/>
              <a:t>This presentation will analyze the major issues that have been observed in the case study with analysis on the communication barriers based on Schramm's model of communication, the failure in ensuring proper food safety and hygiene, and operational issues that affect the quality of the products. The effects of these problems on the business will be evaluated along with some potential solutions to solve them.</a:t>
            </a:r>
          </a:p>
        </p:txBody>
      </p:sp>
      <p:pic>
        <p:nvPicPr>
          <p:cNvPr id="4" name="Picture 3" descr="Top 5 Products Every Food Factory Needs | SMI">
            <a:extLst>
              <a:ext uri="{FF2B5EF4-FFF2-40B4-BE49-F238E27FC236}">
                <a16:creationId xmlns:a16="http://schemas.microsoft.com/office/drawing/2014/main" id="{83F04B1D-632B-2A56-8141-930A5B501F4D}"/>
              </a:ext>
            </a:extLst>
          </p:cNvPr>
          <p:cNvPicPr>
            <a:picLocks noChangeAspect="1"/>
          </p:cNvPicPr>
          <p:nvPr/>
        </p:nvPicPr>
        <p:blipFill>
          <a:blip r:embed="rId2"/>
          <a:srcRect l="17537" r="15090"/>
          <a:stretch>
            <a:fillRect/>
          </a:stretch>
        </p:blipFill>
        <p:spPr>
          <a:xfrm>
            <a:off x="5105400" y="1600200"/>
            <a:ext cx="4038600" cy="4108682"/>
          </a:xfrm>
          <a:prstGeom prst="rect">
            <a:avLst/>
          </a:prstGeom>
          <a:noFill/>
        </p:spPr>
      </p:pic>
    </p:spTree>
    <p:extLst>
      <p:ext uri="{BB962C8B-B14F-4D97-AF65-F5344CB8AC3E}">
        <p14:creationId xmlns:p14="http://schemas.microsoft.com/office/powerpoint/2010/main" val="3422864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57200" y="274638"/>
            <a:ext cx="8229600" cy="1143000"/>
          </a:xfrm>
        </p:spPr>
        <p:txBody>
          <a:bodyPr anchor="ctr">
            <a:normAutofit/>
          </a:bodyPr>
          <a:lstStyle/>
          <a:p>
            <a:r>
              <a:rPr lang="en-GB" b="1" u="sng" dirty="0">
                <a:latin typeface="Rockwell" panose="02060603020205020403" pitchFamily="18" charset="77"/>
              </a:rPr>
              <a:t>About the Flight Foods Ltd </a:t>
            </a:r>
            <a:endParaRPr lang="en-GB" b="1" dirty="0">
              <a:latin typeface="Rockwell" panose="02060603020205020403" pitchFamily="18" charset="77"/>
            </a:endParaRPr>
          </a:p>
        </p:txBody>
      </p:sp>
      <p:pic>
        <p:nvPicPr>
          <p:cNvPr id="4" name="Picture 3" descr="Why Look For Jobs in the Food Industry? - Oliver Rae Blog">
            <a:extLst>
              <a:ext uri="{FF2B5EF4-FFF2-40B4-BE49-F238E27FC236}">
                <a16:creationId xmlns:a16="http://schemas.microsoft.com/office/drawing/2014/main" id="{0E7F9DF2-A4BD-F8C6-F67F-449221B9D789}"/>
              </a:ext>
            </a:extLst>
          </p:cNvPr>
          <p:cNvPicPr>
            <a:picLocks noChangeAspect="1"/>
          </p:cNvPicPr>
          <p:nvPr/>
        </p:nvPicPr>
        <p:blipFill>
          <a:blip r:embed="rId2"/>
          <a:stretch>
            <a:fillRect/>
          </a:stretch>
        </p:blipFill>
        <p:spPr>
          <a:xfrm>
            <a:off x="0" y="1572426"/>
            <a:ext cx="3832984" cy="4134289"/>
          </a:xfrm>
          <a:prstGeom prst="rect">
            <a:avLst/>
          </a:prstGeom>
          <a:noFill/>
        </p:spPr>
      </p:pic>
      <p:sp>
        <p:nvSpPr>
          <p:cNvPr id="3" name="Content Placeholder 2">
            <a:extLst>
              <a:ext uri="{FF2B5EF4-FFF2-40B4-BE49-F238E27FC236}">
                <a16:creationId xmlns:a16="http://schemas.microsoft.com/office/drawing/2014/main" id="{3C22A90E-9F76-050D-E0EB-CFE372524E66}"/>
              </a:ext>
            </a:extLst>
          </p:cNvPr>
          <p:cNvSpPr>
            <a:spLocks noGrp="1"/>
          </p:cNvSpPr>
          <p:nvPr>
            <p:ph sz="quarter" idx="4"/>
          </p:nvPr>
        </p:nvSpPr>
        <p:spPr>
          <a:xfrm>
            <a:off x="4645025" y="1572427"/>
            <a:ext cx="4041775" cy="4016814"/>
          </a:xfrm>
        </p:spPr>
        <p:txBody>
          <a:bodyPr vert="horz" lIns="91440" tIns="45720" rIns="91440" bIns="45720" rtlCol="0">
            <a:normAutofit/>
          </a:bodyPr>
          <a:lstStyle/>
          <a:p>
            <a:pPr marL="0" indent="0">
              <a:lnSpc>
                <a:spcPct val="90000"/>
              </a:lnSpc>
              <a:buNone/>
            </a:pPr>
            <a:r>
              <a:rPr lang="en-GB" sz="1200" dirty="0"/>
              <a:t>The problem Flight foods has is that decreasing market share caused by frequent customer complaints regarding the quality of the food served and its safety. The firm has had to employ a consultancy service to solve this problem.</a:t>
            </a:r>
          </a:p>
          <a:p>
            <a:pPr marL="0" indent="0">
              <a:lnSpc>
                <a:spcPct val="90000"/>
              </a:lnSpc>
              <a:buNone/>
            </a:pPr>
            <a:endParaRPr lang="en-US" sz="1200" dirty="0"/>
          </a:p>
          <a:p>
            <a:pPr>
              <a:lnSpc>
                <a:spcPct val="90000"/>
              </a:lnSpc>
              <a:buFont typeface="Wingdings" pitchFamily="2" charset="2"/>
              <a:buChar char="Ø"/>
            </a:pPr>
            <a:r>
              <a:rPr lang="en-GB" sz="1200" dirty="0"/>
              <a:t>Food safety</a:t>
            </a:r>
          </a:p>
          <a:p>
            <a:pPr>
              <a:lnSpc>
                <a:spcPct val="90000"/>
              </a:lnSpc>
              <a:buFont typeface="Wingdings" pitchFamily="2" charset="2"/>
              <a:buChar char="Ø"/>
            </a:pPr>
            <a:r>
              <a:rPr lang="en-GB" sz="1200" dirty="0"/>
              <a:t>-Raw food, Meat in vegetarian foods, Improper packaging, Chicken left to warm overnight, Cross-contamination hazard</a:t>
            </a:r>
          </a:p>
          <a:p>
            <a:pPr marL="0" indent="0">
              <a:lnSpc>
                <a:spcPct val="90000"/>
              </a:lnSpc>
              <a:buNone/>
            </a:pPr>
            <a:endParaRPr lang="en-GB" sz="1200" dirty="0"/>
          </a:p>
          <a:p>
            <a:pPr>
              <a:lnSpc>
                <a:spcPct val="90000"/>
              </a:lnSpc>
              <a:buFont typeface="Wingdings" pitchFamily="2" charset="2"/>
              <a:buChar char="Ø"/>
            </a:pPr>
            <a:r>
              <a:rPr lang="en-GB" sz="1200" dirty="0"/>
              <a:t>Personnel Problems</a:t>
            </a:r>
          </a:p>
          <a:p>
            <a:pPr>
              <a:lnSpc>
                <a:spcPct val="90000"/>
              </a:lnSpc>
              <a:buFont typeface="Wingdings" pitchFamily="2" charset="2"/>
              <a:buChar char="Ø"/>
            </a:pPr>
            <a:r>
              <a:rPr lang="en-GB" sz="1200" dirty="0"/>
              <a:t>-Lack of induction training, Language problem, Young employees misunderstanding instructions, Cultures lacking communications</a:t>
            </a:r>
          </a:p>
          <a:p>
            <a:pPr>
              <a:lnSpc>
                <a:spcPct val="90000"/>
              </a:lnSpc>
              <a:buFont typeface="Wingdings" pitchFamily="2" charset="2"/>
              <a:buChar char="Ø"/>
            </a:pPr>
            <a:endParaRPr lang="en-GB" sz="1200" dirty="0"/>
          </a:p>
          <a:p>
            <a:pPr>
              <a:lnSpc>
                <a:spcPct val="90000"/>
              </a:lnSpc>
              <a:buFont typeface="Wingdings" pitchFamily="2" charset="2"/>
              <a:buChar char="Ø"/>
            </a:pPr>
            <a:r>
              <a:rPr lang="en-GB" sz="1200" dirty="0"/>
              <a:t>Management Problems</a:t>
            </a:r>
          </a:p>
          <a:p>
            <a:pPr>
              <a:lnSpc>
                <a:spcPct val="90000"/>
              </a:lnSpc>
              <a:buFont typeface="Wingdings" pitchFamily="2" charset="2"/>
              <a:buChar char="Ø"/>
            </a:pPr>
            <a:r>
              <a:rPr lang="en-GB" sz="1200" dirty="0"/>
              <a:t>-Improper supervision, Production over safety, Lack of food safety system, Old equipment</a:t>
            </a:r>
          </a:p>
          <a:p>
            <a:pPr marL="0" indent="0">
              <a:lnSpc>
                <a:spcPct val="90000"/>
              </a:lnSpc>
              <a:buNone/>
            </a:pPr>
            <a:endParaRPr lang="en-GB" sz="1100" dirty="0"/>
          </a:p>
        </p:txBody>
      </p:sp>
    </p:spTree>
    <p:extLst>
      <p:ext uri="{BB962C8B-B14F-4D97-AF65-F5344CB8AC3E}">
        <p14:creationId xmlns:p14="http://schemas.microsoft.com/office/powerpoint/2010/main" val="1667526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7E10-872D-6236-9066-361102FF98E3}"/>
              </a:ext>
            </a:extLst>
          </p:cNvPr>
          <p:cNvSpPr>
            <a:spLocks noGrp="1"/>
          </p:cNvSpPr>
          <p:nvPr>
            <p:ph type="title"/>
          </p:nvPr>
        </p:nvSpPr>
        <p:spPr/>
        <p:txBody>
          <a:bodyPr/>
          <a:lstStyle/>
          <a:p>
            <a:r>
              <a:rPr lang="en-GB" b="1" u="sng" dirty="0">
                <a:latin typeface="Rockwell" panose="02060603020205020403" pitchFamily="18" charset="77"/>
              </a:rPr>
              <a:t>Management failures</a:t>
            </a:r>
          </a:p>
        </p:txBody>
      </p:sp>
      <p:sp>
        <p:nvSpPr>
          <p:cNvPr id="3" name="Content Placeholder 2">
            <a:extLst>
              <a:ext uri="{FF2B5EF4-FFF2-40B4-BE49-F238E27FC236}">
                <a16:creationId xmlns:a16="http://schemas.microsoft.com/office/drawing/2014/main" id="{45FFEA66-3629-018B-9CEA-9B3A40C8B928}"/>
              </a:ext>
            </a:extLst>
          </p:cNvPr>
          <p:cNvSpPr>
            <a:spLocks noGrp="1"/>
          </p:cNvSpPr>
          <p:nvPr>
            <p:ph idx="1"/>
          </p:nvPr>
        </p:nvSpPr>
        <p:spPr/>
        <p:txBody>
          <a:bodyPr vert="horz" lIns="91440" tIns="45720" rIns="91440" bIns="45720" rtlCol="0" anchor="t">
            <a:normAutofit/>
          </a:bodyPr>
          <a:lstStyle/>
          <a:p>
            <a:pPr>
              <a:buNone/>
            </a:pPr>
            <a:endParaRPr lang="en-GB" sz="1500" dirty="0"/>
          </a:p>
          <a:p>
            <a:pPr>
              <a:buFont typeface="Wingdings" pitchFamily="2" charset="2"/>
              <a:buChar char="Ø"/>
            </a:pPr>
            <a:r>
              <a:rPr lang="en-GB" sz="1500" dirty="0">
                <a:latin typeface="Arial"/>
                <a:ea typeface="+mn-lt"/>
                <a:cs typeface="Arial"/>
              </a:rPr>
              <a:t>No formal induction and training.</a:t>
            </a:r>
            <a:endParaRPr lang="en-GB" sz="1500" dirty="0">
              <a:latin typeface="Arial"/>
              <a:cs typeface="Arial"/>
            </a:endParaRPr>
          </a:p>
          <a:p>
            <a:pPr>
              <a:buFont typeface="Wingdings" pitchFamily="2" charset="2"/>
              <a:buChar char="Ø"/>
            </a:pPr>
            <a:r>
              <a:rPr lang="en-GB" sz="1500" dirty="0">
                <a:latin typeface="Arial"/>
                <a:ea typeface="+mn-lt"/>
                <a:cs typeface="Arial"/>
              </a:rPr>
              <a:t>No food hygiene training before work. </a:t>
            </a:r>
            <a:endParaRPr lang="en-GB" sz="1500" dirty="0">
              <a:latin typeface="Arial"/>
              <a:cs typeface="Arial"/>
            </a:endParaRPr>
          </a:p>
          <a:p>
            <a:pPr>
              <a:buFont typeface="Wingdings" pitchFamily="2" charset="2"/>
              <a:buChar char="Ø"/>
            </a:pPr>
            <a:r>
              <a:rPr lang="en-GB" sz="1500" dirty="0">
                <a:latin typeface="Arial"/>
                <a:ea typeface="+mn-lt"/>
                <a:cs typeface="Arial"/>
              </a:rPr>
              <a:t>Poor staffing decisions.</a:t>
            </a:r>
            <a:endParaRPr lang="en-GB" sz="1500" dirty="0">
              <a:latin typeface="Arial"/>
              <a:cs typeface="Arial"/>
            </a:endParaRPr>
          </a:p>
          <a:p>
            <a:pPr>
              <a:buFont typeface="Wingdings" pitchFamily="2" charset="2"/>
              <a:buChar char="Ø"/>
            </a:pPr>
            <a:r>
              <a:rPr lang="en-GB" sz="1500" dirty="0">
                <a:latin typeface="Arial"/>
                <a:ea typeface="+mn-lt"/>
                <a:cs typeface="Arial"/>
              </a:rPr>
              <a:t>Outdated machinery.</a:t>
            </a:r>
            <a:endParaRPr lang="en-GB" sz="1500" dirty="0">
              <a:latin typeface="Arial"/>
              <a:cs typeface="Arial"/>
            </a:endParaRPr>
          </a:p>
          <a:p>
            <a:pPr>
              <a:buFont typeface="Wingdings" pitchFamily="2" charset="2"/>
              <a:buChar char="Ø"/>
            </a:pPr>
            <a:r>
              <a:rPr lang="en-GB" sz="1500" dirty="0">
                <a:latin typeface="Arial"/>
                <a:ea typeface="+mn-lt"/>
                <a:cs typeface="Arial"/>
              </a:rPr>
              <a:t>No monitoring.</a:t>
            </a:r>
            <a:endParaRPr lang="en-GB" sz="1500" dirty="0">
              <a:latin typeface="Arial"/>
              <a:cs typeface="Arial"/>
            </a:endParaRPr>
          </a:p>
          <a:p>
            <a:pPr>
              <a:buFont typeface="Wingdings" pitchFamily="2" charset="2"/>
              <a:buChar char="Ø"/>
            </a:pPr>
            <a:r>
              <a:rPr lang="en-GB" sz="1500" dirty="0">
                <a:latin typeface="Arial"/>
                <a:ea typeface="+mn-lt"/>
                <a:cs typeface="Arial"/>
              </a:rPr>
              <a:t>No quality control. </a:t>
            </a:r>
            <a:endParaRPr lang="en-GB" sz="1500" dirty="0">
              <a:latin typeface="Arial"/>
              <a:cs typeface="Arial"/>
            </a:endParaRPr>
          </a:p>
          <a:p>
            <a:pPr>
              <a:buFont typeface="Wingdings" pitchFamily="2" charset="2"/>
              <a:buChar char="Ø"/>
            </a:pPr>
            <a:r>
              <a:rPr lang="en-GB" sz="1500" dirty="0">
                <a:latin typeface="Arial"/>
                <a:ea typeface="+mn-lt"/>
                <a:cs typeface="Arial"/>
              </a:rPr>
              <a:t>Poor leadership.</a:t>
            </a:r>
          </a:p>
          <a:p>
            <a:pPr>
              <a:buFont typeface="Wingdings" pitchFamily="2" charset="2"/>
              <a:buChar char="Ø"/>
            </a:pPr>
            <a:r>
              <a:rPr lang="en-GB" sz="1500" dirty="0">
                <a:latin typeface="Arial"/>
                <a:ea typeface="+mn-lt"/>
                <a:cs typeface="Arial"/>
              </a:rPr>
              <a:t>Poor maintenance to machinery.</a:t>
            </a:r>
            <a:endParaRPr lang="en-GB" sz="1500" dirty="0">
              <a:latin typeface="Arial"/>
              <a:cs typeface="Arial"/>
            </a:endParaRPr>
          </a:p>
          <a:p>
            <a:pPr>
              <a:buFont typeface="Wingdings" pitchFamily="2" charset="2"/>
              <a:buChar char="Ø"/>
            </a:pPr>
            <a:r>
              <a:rPr lang="en-GB" sz="1500" dirty="0">
                <a:latin typeface="Arial"/>
                <a:ea typeface="+mn-lt"/>
                <a:cs typeface="Arial"/>
              </a:rPr>
              <a:t>Failure to lad by example.</a:t>
            </a:r>
          </a:p>
          <a:p>
            <a:pPr indent="0">
              <a:buNone/>
            </a:pPr>
            <a:endParaRPr lang="en-GB" sz="1500" dirty="0">
              <a:latin typeface="Arial"/>
              <a:ea typeface="+mn-lt"/>
              <a:cs typeface="Arial"/>
            </a:endParaRPr>
          </a:p>
          <a:p>
            <a:pPr marL="0" indent="0">
              <a:buNone/>
            </a:pPr>
            <a:endParaRPr lang="en-GB" dirty="0"/>
          </a:p>
        </p:txBody>
      </p:sp>
    </p:spTree>
    <p:extLst>
      <p:ext uri="{BB962C8B-B14F-4D97-AF65-F5344CB8AC3E}">
        <p14:creationId xmlns:p14="http://schemas.microsoft.com/office/powerpoint/2010/main" val="2054359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E31F8-1A5D-EC01-68B7-F45D741D9458}"/>
              </a:ext>
            </a:extLst>
          </p:cNvPr>
          <p:cNvSpPr>
            <a:spLocks noGrp="1"/>
          </p:cNvSpPr>
          <p:nvPr>
            <p:ph type="title"/>
          </p:nvPr>
        </p:nvSpPr>
        <p:spPr/>
        <p:txBody>
          <a:bodyPr/>
          <a:lstStyle/>
          <a:p>
            <a:r>
              <a:rPr lang="en-GB" b="1" u="sng" dirty="0">
                <a:latin typeface="Rockwell" panose="02060603020205020403" pitchFamily="18" charset="77"/>
                <a:ea typeface="+mj-lt"/>
                <a:cs typeface="+mj-lt"/>
              </a:rPr>
              <a:t>Food Hygiene Failures (Gary)</a:t>
            </a:r>
            <a:endParaRPr lang="en-US" b="1" u="sng" dirty="0">
              <a:latin typeface="Rockwell" panose="02060603020205020403" pitchFamily="18" charset="77"/>
            </a:endParaRPr>
          </a:p>
        </p:txBody>
      </p:sp>
      <p:graphicFrame>
        <p:nvGraphicFramePr>
          <p:cNvPr id="5" name="Content Placeholder 4">
            <a:extLst>
              <a:ext uri="{FF2B5EF4-FFF2-40B4-BE49-F238E27FC236}">
                <a16:creationId xmlns:a16="http://schemas.microsoft.com/office/drawing/2014/main" id="{7EA29FE4-2067-0371-4B12-98626C97E486}"/>
              </a:ext>
            </a:extLst>
          </p:cNvPr>
          <p:cNvGraphicFramePr>
            <a:graphicFrameLocks noGrp="1"/>
          </p:cNvGraphicFramePr>
          <p:nvPr>
            <p:ph idx="1"/>
            <p:extLst>
              <p:ext uri="{D42A27DB-BD31-4B8C-83A1-F6EECF244321}">
                <p14:modId xmlns:p14="http://schemas.microsoft.com/office/powerpoint/2010/main" val="2191753088"/>
              </p:ext>
            </p:extLst>
          </p:nvPr>
        </p:nvGraphicFramePr>
        <p:xfrm>
          <a:off x="457200" y="1600200"/>
          <a:ext cx="8229600" cy="2534252"/>
        </p:xfrm>
        <a:graphic>
          <a:graphicData uri="http://schemas.openxmlformats.org/drawingml/2006/table">
            <a:tbl>
              <a:tblPr bandRow="1">
                <a:tableStyleId>{5C22544A-7EE6-4342-B048-85BDC9FD1C3A}</a:tableStyleId>
              </a:tblPr>
              <a:tblGrid>
                <a:gridCol w="4114800">
                  <a:extLst>
                    <a:ext uri="{9D8B030D-6E8A-4147-A177-3AD203B41FA5}">
                      <a16:colId xmlns:a16="http://schemas.microsoft.com/office/drawing/2014/main" val="659329672"/>
                    </a:ext>
                  </a:extLst>
                </a:gridCol>
                <a:gridCol w="4114800">
                  <a:extLst>
                    <a:ext uri="{9D8B030D-6E8A-4147-A177-3AD203B41FA5}">
                      <a16:colId xmlns:a16="http://schemas.microsoft.com/office/drawing/2014/main" val="88308635"/>
                    </a:ext>
                  </a:extLst>
                </a:gridCol>
              </a:tblGrid>
              <a:tr h="362036">
                <a:tc>
                  <a:txBody>
                    <a:bodyPr/>
                    <a:lstStyle/>
                    <a:p>
                      <a:pPr marL="285750" marR="0" indent="-285750" algn="l" rtl="0" fontAlgn="base">
                        <a:lnSpc>
                          <a:spcPts val="1575"/>
                        </a:lnSpc>
                        <a:buFont typeface="Wingdings" pitchFamily="2" charset="2"/>
                        <a:buChar char="Ø"/>
                      </a:pPr>
                      <a:r>
                        <a:rPr lang="en-GB" sz="1400" b="0" i="0" dirty="0">
                          <a:solidFill>
                            <a:srgbClr val="000000"/>
                          </a:solidFill>
                          <a:effectLst/>
                          <a:latin typeface="Arial"/>
                          <a:cs typeface="Arial"/>
                        </a:rPr>
                        <a:t>Observation</a:t>
                      </a:r>
                      <a:endParaRPr lang="en-US" sz="1400" b="0" i="0" dirty="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marL="285750" marR="0" indent="-285750" algn="l" rtl="0" fontAlgn="base">
                        <a:lnSpc>
                          <a:spcPts val="1575"/>
                        </a:lnSpc>
                        <a:buFont typeface="Wingdings" pitchFamily="2" charset="2"/>
                        <a:buChar char="Ø"/>
                      </a:pPr>
                      <a:r>
                        <a:rPr lang="en-GB" sz="1400" b="0" i="0">
                          <a:solidFill>
                            <a:srgbClr val="000000"/>
                          </a:solidFill>
                          <a:effectLst/>
                          <a:latin typeface="Arial"/>
                          <a:cs typeface="Arial"/>
                        </a:rPr>
                        <a:t>Why it is a problem</a:t>
                      </a:r>
                      <a:endParaRPr lang="en-US" sz="1400" b="0" i="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227445954"/>
                  </a:ext>
                </a:extLst>
              </a:tr>
              <a:tr h="362036">
                <a:tc>
                  <a:txBody>
                    <a:bodyPr/>
                    <a:lstStyle/>
                    <a:p>
                      <a:pPr marL="285750" marR="0" indent="-285750" algn="l" rtl="0" fontAlgn="base">
                        <a:lnSpc>
                          <a:spcPts val="1575"/>
                        </a:lnSpc>
                        <a:buFont typeface="Wingdings" pitchFamily="2" charset="2"/>
                        <a:buChar char="Ø"/>
                      </a:pPr>
                      <a:r>
                        <a:rPr lang="en-GB" sz="1400" b="0" i="0" dirty="0">
                          <a:solidFill>
                            <a:srgbClr val="000000"/>
                          </a:solidFill>
                          <a:effectLst/>
                          <a:latin typeface="Arial"/>
                          <a:cs typeface="Arial"/>
                        </a:rPr>
                        <a:t>Dirty fingernails with grease</a:t>
                      </a:r>
                      <a:endParaRPr lang="en-US" sz="1400" b="0" i="0" dirty="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marL="285750" marR="0" indent="-285750" algn="l" rtl="0" fontAlgn="base">
                        <a:lnSpc>
                          <a:spcPts val="1575"/>
                        </a:lnSpc>
                        <a:buFont typeface="Wingdings" pitchFamily="2" charset="2"/>
                        <a:buChar char="Ø"/>
                      </a:pPr>
                      <a:r>
                        <a:rPr lang="en-GB" sz="1400" b="0" i="0">
                          <a:solidFill>
                            <a:srgbClr val="000000"/>
                          </a:solidFill>
                          <a:effectLst/>
                          <a:latin typeface="Arial"/>
                          <a:cs typeface="Arial"/>
                        </a:rPr>
                        <a:t>Possible contamination</a:t>
                      </a:r>
                      <a:endParaRPr lang="en-US" sz="1400" b="0" i="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962962368"/>
                  </a:ext>
                </a:extLst>
              </a:tr>
              <a:tr h="362036">
                <a:tc>
                  <a:txBody>
                    <a:bodyPr/>
                    <a:lstStyle/>
                    <a:p>
                      <a:pPr marL="285750" marR="0" indent="-285750" algn="l" rtl="0" fontAlgn="base">
                        <a:lnSpc>
                          <a:spcPts val="1575"/>
                        </a:lnSpc>
                        <a:buFont typeface="Wingdings" pitchFamily="2" charset="2"/>
                        <a:buChar char="Ø"/>
                      </a:pPr>
                      <a:r>
                        <a:rPr lang="en-GB" sz="1400" b="0" i="0" dirty="0">
                          <a:solidFill>
                            <a:srgbClr val="000000"/>
                          </a:solidFill>
                          <a:effectLst/>
                          <a:latin typeface="Arial"/>
                          <a:cs typeface="Arial"/>
                        </a:rPr>
                        <a:t>Needed a haircut</a:t>
                      </a:r>
                      <a:endParaRPr lang="en-US" sz="1400" b="0" i="0" dirty="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marL="285750" marR="0" indent="-285750" algn="l" rtl="0" fontAlgn="base">
                        <a:lnSpc>
                          <a:spcPts val="1575"/>
                        </a:lnSpc>
                        <a:buFont typeface="Wingdings" pitchFamily="2" charset="2"/>
                        <a:buChar char="Ø"/>
                      </a:pPr>
                      <a:r>
                        <a:rPr lang="en-GB" sz="1400" b="0" i="0">
                          <a:solidFill>
                            <a:srgbClr val="000000"/>
                          </a:solidFill>
                          <a:effectLst/>
                          <a:latin typeface="Arial"/>
                          <a:cs typeface="Arial"/>
                        </a:rPr>
                        <a:t>Hair contamination risk</a:t>
                      </a:r>
                      <a:endParaRPr lang="en-US" sz="1400" b="0" i="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2443819454"/>
                  </a:ext>
                </a:extLst>
              </a:tr>
              <a:tr h="362036">
                <a:tc>
                  <a:txBody>
                    <a:bodyPr/>
                    <a:lstStyle/>
                    <a:p>
                      <a:pPr marL="285750" marR="0" indent="-285750" algn="l" rtl="0" fontAlgn="base">
                        <a:lnSpc>
                          <a:spcPts val="1575"/>
                        </a:lnSpc>
                        <a:buFont typeface="Wingdings" pitchFamily="2" charset="2"/>
                        <a:buChar char="Ø"/>
                      </a:pPr>
                      <a:r>
                        <a:rPr lang="en-GB" sz="1400" b="0" i="0" dirty="0">
                          <a:solidFill>
                            <a:srgbClr val="000000"/>
                          </a:solidFill>
                          <a:effectLst/>
                          <a:latin typeface="Arial"/>
                          <a:cs typeface="Arial"/>
                        </a:rPr>
                        <a:t>Dirty uniform</a:t>
                      </a:r>
                      <a:endParaRPr lang="en-US" sz="1400" b="0" i="0" dirty="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marL="285750" marR="0" indent="-285750" algn="l" rtl="0" fontAlgn="base">
                        <a:lnSpc>
                          <a:spcPts val="1575"/>
                        </a:lnSpc>
                        <a:buFont typeface="Wingdings" pitchFamily="2" charset="2"/>
                        <a:buChar char="Ø"/>
                      </a:pPr>
                      <a:r>
                        <a:rPr lang="en-GB" sz="1400" b="0" i="0">
                          <a:solidFill>
                            <a:srgbClr val="000000"/>
                          </a:solidFill>
                          <a:effectLst/>
                          <a:latin typeface="Arial"/>
                          <a:cs typeface="Arial"/>
                        </a:rPr>
                        <a:t>Bacteria transfer</a:t>
                      </a:r>
                      <a:endParaRPr lang="en-US" sz="1400" b="0" i="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2869197677"/>
                  </a:ext>
                </a:extLst>
              </a:tr>
              <a:tr h="362036">
                <a:tc>
                  <a:txBody>
                    <a:bodyPr/>
                    <a:lstStyle/>
                    <a:p>
                      <a:pPr marL="285750" marR="0" indent="-285750" algn="l" rtl="0" fontAlgn="base">
                        <a:lnSpc>
                          <a:spcPts val="1575"/>
                        </a:lnSpc>
                        <a:buFont typeface="Wingdings" pitchFamily="2" charset="2"/>
                        <a:buChar char="Ø"/>
                      </a:pPr>
                      <a:r>
                        <a:rPr lang="en-GB" sz="1400" b="0" i="0" dirty="0">
                          <a:solidFill>
                            <a:srgbClr val="000000"/>
                          </a:solidFill>
                          <a:effectLst/>
                          <a:latin typeface="Arial"/>
                          <a:cs typeface="Arial"/>
                        </a:rPr>
                        <a:t>Lack of sleep</a:t>
                      </a:r>
                      <a:endParaRPr lang="en-US" sz="1400" b="0" i="0" dirty="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marL="285750" marR="0" indent="-285750" algn="l" rtl="0" fontAlgn="base">
                        <a:lnSpc>
                          <a:spcPts val="1575"/>
                        </a:lnSpc>
                        <a:buFont typeface="Wingdings" pitchFamily="2" charset="2"/>
                        <a:buChar char="Ø"/>
                      </a:pPr>
                      <a:r>
                        <a:rPr lang="en-GB" sz="1400" b="0" i="0" dirty="0">
                          <a:solidFill>
                            <a:srgbClr val="000000"/>
                          </a:solidFill>
                          <a:effectLst/>
                          <a:latin typeface="Arial"/>
                          <a:cs typeface="Arial"/>
                        </a:rPr>
                        <a:t>Reduced concentration</a:t>
                      </a:r>
                      <a:endParaRPr lang="en-US" sz="1400" b="0" i="0" dirty="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874188311"/>
                  </a:ext>
                </a:extLst>
              </a:tr>
              <a:tr h="362036">
                <a:tc>
                  <a:txBody>
                    <a:bodyPr/>
                    <a:lstStyle/>
                    <a:p>
                      <a:pPr marL="285750" marR="0" indent="-285750" algn="l" rtl="0" fontAlgn="base">
                        <a:lnSpc>
                          <a:spcPts val="1575"/>
                        </a:lnSpc>
                        <a:buFont typeface="Wingdings" pitchFamily="2" charset="2"/>
                        <a:buChar char="Ø"/>
                      </a:pPr>
                      <a:r>
                        <a:rPr lang="en-GB" sz="1400" b="0" i="0" dirty="0">
                          <a:solidFill>
                            <a:srgbClr val="000000"/>
                          </a:solidFill>
                          <a:effectLst/>
                          <a:latin typeface="Arial"/>
                          <a:cs typeface="Arial"/>
                        </a:rPr>
                        <a:t>Used public transport in dirty uniform</a:t>
                      </a:r>
                      <a:endParaRPr lang="en-US" sz="1400" b="0" i="0" dirty="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marL="285750" marR="0" indent="-285750" algn="l" rtl="0" fontAlgn="base">
                        <a:lnSpc>
                          <a:spcPts val="1575"/>
                        </a:lnSpc>
                        <a:buFont typeface="Wingdings" pitchFamily="2" charset="2"/>
                        <a:buChar char="Ø"/>
                      </a:pPr>
                      <a:r>
                        <a:rPr lang="en-GB" sz="1400" b="0" i="0" dirty="0">
                          <a:solidFill>
                            <a:srgbClr val="000000"/>
                          </a:solidFill>
                          <a:effectLst/>
                          <a:latin typeface="Arial"/>
                          <a:cs typeface="Arial"/>
                        </a:rPr>
                        <a:t>Additional contamination</a:t>
                      </a:r>
                      <a:endParaRPr lang="en-US" sz="1400" b="0" i="0" dirty="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364614697"/>
                  </a:ext>
                </a:extLst>
              </a:tr>
              <a:tr h="362036">
                <a:tc>
                  <a:txBody>
                    <a:bodyPr/>
                    <a:lstStyle/>
                    <a:p>
                      <a:pPr marL="285750" marR="0" indent="-285750" algn="l" rtl="0" fontAlgn="base">
                        <a:lnSpc>
                          <a:spcPts val="1575"/>
                        </a:lnSpc>
                        <a:buFont typeface="Wingdings" pitchFamily="2" charset="2"/>
                        <a:buChar char="Ø"/>
                      </a:pPr>
                      <a:r>
                        <a:rPr lang="en-GB" sz="1400" b="0" i="0">
                          <a:solidFill>
                            <a:srgbClr val="000000"/>
                          </a:solidFill>
                          <a:effectLst/>
                          <a:latin typeface="Arial"/>
                          <a:cs typeface="Arial"/>
                        </a:rPr>
                        <a:t>Touched chicken with bare hands</a:t>
                      </a:r>
                      <a:endParaRPr lang="en-US" sz="1400" b="0" i="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marL="285750" marR="0" indent="-285750" algn="l" rtl="0" fontAlgn="base">
                        <a:lnSpc>
                          <a:spcPts val="1575"/>
                        </a:lnSpc>
                        <a:buFont typeface="Wingdings" pitchFamily="2" charset="2"/>
                        <a:buChar char="Ø"/>
                      </a:pPr>
                      <a:r>
                        <a:rPr lang="en-GB" sz="1400" b="0" i="0" dirty="0">
                          <a:solidFill>
                            <a:srgbClr val="000000"/>
                          </a:solidFill>
                          <a:effectLst/>
                          <a:latin typeface="Arial"/>
                          <a:cs typeface="Arial"/>
                        </a:rPr>
                        <a:t>Cross contamination</a:t>
                      </a:r>
                      <a:endParaRPr lang="en-US" sz="1400" b="0" i="0" dirty="0">
                        <a:solidFill>
                          <a:srgbClr val="000000"/>
                        </a:solidFill>
                        <a:effectLst/>
                        <a:latin typeface="Arial"/>
                        <a:cs typeface="Arial"/>
                      </a:endParaRPr>
                    </a:p>
                  </a:txBody>
                  <a:tcPr marL="67361" marR="67361" marT="33680" marB="336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2730365976"/>
                  </a:ext>
                </a:extLst>
              </a:tr>
            </a:tbl>
          </a:graphicData>
        </a:graphic>
      </p:graphicFrame>
    </p:spTree>
    <p:extLst>
      <p:ext uri="{BB962C8B-B14F-4D97-AF65-F5344CB8AC3E}">
        <p14:creationId xmlns:p14="http://schemas.microsoft.com/office/powerpoint/2010/main" val="166204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57200" y="274638"/>
            <a:ext cx="8229600" cy="853407"/>
          </a:xfrm>
        </p:spPr>
        <p:txBody>
          <a:bodyPr>
            <a:normAutofit/>
          </a:bodyPr>
          <a:lstStyle/>
          <a:p>
            <a:r>
              <a:rPr lang="en-GB" b="1" u="sng" dirty="0">
                <a:latin typeface="Rockwell" panose="02060603020205020403" pitchFamily="18" charset="77"/>
              </a:rPr>
              <a:t>Communication Barriers </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134596" y="1128044"/>
            <a:ext cx="8874808" cy="2059535"/>
          </a:xfrm>
        </p:spPr>
        <p:txBody>
          <a:bodyPr vert="horz" lIns="91440" tIns="45720" rIns="91440" bIns="45720" rtlCol="0" anchor="t">
            <a:normAutofit/>
          </a:bodyPr>
          <a:lstStyle/>
          <a:p>
            <a:pPr marL="0" indent="0">
              <a:buNone/>
            </a:pPr>
            <a:r>
              <a:rPr lang="en-GB" sz="1600" dirty="0">
                <a:latin typeface="Arial"/>
                <a:cs typeface="Arial"/>
              </a:rPr>
              <a:t>Five different language groups exist which makes communication between the teams difficult as they cannot understand each other. English signs which certain workers can't read.  Extremely loud machines , On the job training only which some workers will not be able to proceed with as English not being their first language, makes it hard to follow the training. Language barriers which makes communication and teamwork difficult leads to inefficient work to be done. No visual demonstrations leads workers to have no idea on how to proceed and unable to work.</a:t>
            </a:r>
            <a:endParaRPr lang="en-GB" dirty="0"/>
          </a:p>
        </p:txBody>
      </p:sp>
      <p:graphicFrame>
        <p:nvGraphicFramePr>
          <p:cNvPr id="5" name="Table 4">
            <a:extLst>
              <a:ext uri="{FF2B5EF4-FFF2-40B4-BE49-F238E27FC236}">
                <a16:creationId xmlns:a16="http://schemas.microsoft.com/office/drawing/2014/main" id="{D7DBF59A-FFD4-20CA-4E27-E31CBFC92AC9}"/>
              </a:ext>
            </a:extLst>
          </p:cNvPr>
          <p:cNvGraphicFramePr>
            <a:graphicFrameLocks noGrp="1"/>
          </p:cNvGraphicFramePr>
          <p:nvPr>
            <p:extLst>
              <p:ext uri="{D42A27DB-BD31-4B8C-83A1-F6EECF244321}">
                <p14:modId xmlns:p14="http://schemas.microsoft.com/office/powerpoint/2010/main" val="2378578100"/>
              </p:ext>
            </p:extLst>
          </p:nvPr>
        </p:nvGraphicFramePr>
        <p:xfrm>
          <a:off x="0" y="3187580"/>
          <a:ext cx="9144000" cy="3670419"/>
        </p:xfrm>
        <a:graphic>
          <a:graphicData uri="http://schemas.openxmlformats.org/drawingml/2006/table">
            <a:tbl>
              <a:tblPr firstRow="1" bandRow="1">
                <a:tableStyleId>{5C22544A-7EE6-4342-B048-85BDC9FD1C3A}</a:tableStyleId>
              </a:tblPr>
              <a:tblGrid>
                <a:gridCol w="1828800">
                  <a:extLst>
                    <a:ext uri="{9D8B030D-6E8A-4147-A177-3AD203B41FA5}">
                      <a16:colId xmlns:a16="http://schemas.microsoft.com/office/drawing/2014/main" val="2090519110"/>
                    </a:ext>
                  </a:extLst>
                </a:gridCol>
                <a:gridCol w="1828800">
                  <a:extLst>
                    <a:ext uri="{9D8B030D-6E8A-4147-A177-3AD203B41FA5}">
                      <a16:colId xmlns:a16="http://schemas.microsoft.com/office/drawing/2014/main" val="730278502"/>
                    </a:ext>
                  </a:extLst>
                </a:gridCol>
                <a:gridCol w="1828800">
                  <a:extLst>
                    <a:ext uri="{9D8B030D-6E8A-4147-A177-3AD203B41FA5}">
                      <a16:colId xmlns:a16="http://schemas.microsoft.com/office/drawing/2014/main" val="1288595963"/>
                    </a:ext>
                  </a:extLst>
                </a:gridCol>
                <a:gridCol w="1828800">
                  <a:extLst>
                    <a:ext uri="{9D8B030D-6E8A-4147-A177-3AD203B41FA5}">
                      <a16:colId xmlns:a16="http://schemas.microsoft.com/office/drawing/2014/main" val="92870141"/>
                    </a:ext>
                  </a:extLst>
                </a:gridCol>
                <a:gridCol w="1828800">
                  <a:extLst>
                    <a:ext uri="{9D8B030D-6E8A-4147-A177-3AD203B41FA5}">
                      <a16:colId xmlns:a16="http://schemas.microsoft.com/office/drawing/2014/main" val="2061385919"/>
                    </a:ext>
                  </a:extLst>
                </a:gridCol>
              </a:tblGrid>
              <a:tr h="391154">
                <a:tc>
                  <a:txBody>
                    <a:bodyPr/>
                    <a:lstStyle/>
                    <a:p>
                      <a:r>
                        <a:rPr lang="en-US" sz="1200" dirty="0"/>
                        <a:t>Environmental noise</a:t>
                      </a:r>
                    </a:p>
                  </a:txBody>
                  <a:tcPr/>
                </a:tc>
                <a:tc>
                  <a:txBody>
                    <a:bodyPr/>
                    <a:lstStyle/>
                    <a:p>
                      <a:r>
                        <a:rPr lang="en-US" sz="1200" dirty="0"/>
                        <a:t>Language</a:t>
                      </a:r>
                    </a:p>
                  </a:txBody>
                  <a:tcPr/>
                </a:tc>
                <a:tc>
                  <a:txBody>
                    <a:bodyPr/>
                    <a:lstStyle/>
                    <a:p>
                      <a:r>
                        <a:rPr lang="en-US" sz="1200" dirty="0"/>
                        <a:t>Age </a:t>
                      </a:r>
                    </a:p>
                  </a:txBody>
                  <a:tcPr/>
                </a:tc>
                <a:tc>
                  <a:txBody>
                    <a:bodyPr/>
                    <a:lstStyle/>
                    <a:p>
                      <a:r>
                        <a:rPr lang="en-US" sz="1200" dirty="0"/>
                        <a:t>Cultural </a:t>
                      </a:r>
                    </a:p>
                  </a:txBody>
                  <a:tcPr/>
                </a:tc>
                <a:tc>
                  <a:txBody>
                    <a:bodyPr/>
                    <a:lstStyle/>
                    <a:p>
                      <a:r>
                        <a:rPr lang="en-US" sz="1200" dirty="0"/>
                        <a:t>Emotional </a:t>
                      </a:r>
                    </a:p>
                  </a:txBody>
                  <a:tcPr/>
                </a:tc>
                <a:extLst>
                  <a:ext uri="{0D108BD9-81ED-4DB2-BD59-A6C34878D82A}">
                    <a16:rowId xmlns:a16="http://schemas.microsoft.com/office/drawing/2014/main" val="2894325194"/>
                  </a:ext>
                </a:extLst>
              </a:tr>
              <a:tr h="3279265">
                <a:tc>
                  <a:txBody>
                    <a:bodyPr/>
                    <a:lstStyle/>
                    <a:p>
                      <a:pPr marL="285750" indent="-285750">
                        <a:buFont typeface="Wingdings" pitchFamily="2" charset="2"/>
                        <a:buChar char="Ø"/>
                      </a:pPr>
                      <a:r>
                        <a:rPr lang="en-US" sz="1100" dirty="0"/>
                        <a:t>Due to the factory being old, most of the machines have been running for a while and are said to be noisy.</a:t>
                      </a:r>
                    </a:p>
                    <a:p>
                      <a:pPr marL="285750" indent="-285750">
                        <a:buFont typeface="Wingdings" pitchFamily="2" charset="2"/>
                        <a:buChar char="Ø"/>
                      </a:pPr>
                      <a:endParaRPr lang="en-US" sz="1100" dirty="0"/>
                    </a:p>
                    <a:p>
                      <a:pPr marL="285750" indent="-285750">
                        <a:buFont typeface="Wingdings" pitchFamily="2" charset="2"/>
                        <a:buChar char="Ø"/>
                      </a:pPr>
                      <a:r>
                        <a:rPr lang="en-US" sz="1100" dirty="0"/>
                        <a:t>The loud factory environment causes staff to have to shout to each other increasing the chance of mistakes/ miscommunication.</a:t>
                      </a:r>
                    </a:p>
                    <a:p>
                      <a:pPr marL="285750" indent="-285750">
                        <a:buFont typeface="Wingdings" pitchFamily="2" charset="2"/>
                        <a:buChar char="Ø"/>
                      </a:pPr>
                      <a:endParaRPr lang="en-US" sz="1100" dirty="0"/>
                    </a:p>
                  </a:txBody>
                  <a:tcPr/>
                </a:tc>
                <a:tc>
                  <a:txBody>
                    <a:bodyPr/>
                    <a:lstStyle/>
                    <a:p>
                      <a:pPr marL="285750" indent="-285750">
                        <a:buFont typeface="Wingdings" pitchFamily="2" charset="2"/>
                        <a:buChar char="Ø"/>
                      </a:pPr>
                      <a:r>
                        <a:rPr lang="en-US" sz="1100" dirty="0"/>
                        <a:t>Many of the staff are immigrants from 5 different cultural groups with no common languages too communicate to others with.</a:t>
                      </a:r>
                    </a:p>
                    <a:p>
                      <a:pPr marL="285750" indent="-285750">
                        <a:buFont typeface="Wingdings" pitchFamily="2" charset="2"/>
                        <a:buChar char="Ø"/>
                      </a:pPr>
                      <a:endParaRPr lang="en-US" sz="1100" dirty="0"/>
                    </a:p>
                    <a:p>
                      <a:pPr marL="285750" indent="-285750">
                        <a:buFont typeface="Wingdings" pitchFamily="2" charset="2"/>
                        <a:buChar char="Ø"/>
                      </a:pPr>
                      <a:r>
                        <a:rPr lang="en-US" sz="1100" dirty="0"/>
                        <a:t>Many are only partially able to speak English.</a:t>
                      </a:r>
                    </a:p>
                    <a:p>
                      <a:pPr marL="285750" indent="-285750">
                        <a:buFont typeface="Wingdings" pitchFamily="2" charset="2"/>
                        <a:buChar char="Ø"/>
                      </a:pPr>
                      <a:endParaRPr lang="en-US" sz="1100" dirty="0"/>
                    </a:p>
                    <a:p>
                      <a:pPr marL="285750" indent="-285750">
                        <a:buFont typeface="Wingdings" pitchFamily="2" charset="2"/>
                        <a:buChar char="Ø"/>
                      </a:pPr>
                      <a:r>
                        <a:rPr lang="en-US" sz="1100" dirty="0"/>
                        <a:t>Gary is only able to give out instructions in English which means some workers cannot fully understand him.</a:t>
                      </a:r>
                    </a:p>
                  </a:txBody>
                  <a:tcPr/>
                </a:tc>
                <a:tc>
                  <a:txBody>
                    <a:bodyPr/>
                    <a:lstStyle/>
                    <a:p>
                      <a:pPr marL="285750" indent="-285750">
                        <a:buFont typeface="Wingdings" pitchFamily="2" charset="2"/>
                        <a:buChar char="Ø"/>
                      </a:pPr>
                      <a:r>
                        <a:rPr lang="en-US" sz="1100" dirty="0"/>
                        <a:t>The younger staff may have little/ no previous work experience in the environment and may have needed more training and specific instructions.</a:t>
                      </a:r>
                    </a:p>
                    <a:p>
                      <a:pPr marL="285750" indent="-285750">
                        <a:buFont typeface="Wingdings" pitchFamily="2" charset="2"/>
                        <a:buChar char="Ø"/>
                      </a:pPr>
                      <a:endParaRPr lang="en-US" sz="1100" dirty="0"/>
                    </a:p>
                    <a:p>
                      <a:pPr marL="285750" indent="-285750">
                        <a:buFont typeface="Wingdings" pitchFamily="2" charset="2"/>
                        <a:buChar char="Ø"/>
                      </a:pPr>
                      <a:r>
                        <a:rPr lang="en-US" sz="1100" dirty="0"/>
                        <a:t>Gary attempts to communicate to all the staff in the same way which would definitely not be suitable seeing as they wouldn’t all have the same amount of experience.</a:t>
                      </a:r>
                    </a:p>
                  </a:txBody>
                  <a:tcPr/>
                </a:tc>
                <a:tc>
                  <a:txBody>
                    <a:bodyPr/>
                    <a:lstStyle/>
                    <a:p>
                      <a:pPr marL="285750" indent="-285750">
                        <a:buFont typeface="Wingdings" pitchFamily="2" charset="2"/>
                        <a:buChar char="Ø"/>
                      </a:pPr>
                      <a:r>
                        <a:rPr lang="en-US" sz="1100" dirty="0"/>
                        <a:t>Food hygiene standards may be different to what they might be used to which makes instructions harder to follow especially without formal training.</a:t>
                      </a:r>
                    </a:p>
                    <a:p>
                      <a:pPr marL="285750" indent="-285750">
                        <a:buFont typeface="Wingdings" pitchFamily="2" charset="2"/>
                        <a:buChar char="Ø"/>
                      </a:pPr>
                      <a:endParaRPr lang="en-US" sz="1100" dirty="0"/>
                    </a:p>
                    <a:p>
                      <a:pPr marL="285750" indent="-285750">
                        <a:buFont typeface="Wingdings" pitchFamily="2" charset="2"/>
                        <a:buChar char="Ø"/>
                      </a:pPr>
                      <a:r>
                        <a:rPr lang="en-US" sz="1100" dirty="0"/>
                        <a:t>Staff are from different cultural backgrounds and probably have different expectations and habits in a workplace.</a:t>
                      </a:r>
                    </a:p>
                  </a:txBody>
                  <a:tcPr/>
                </a:tc>
                <a:tc>
                  <a:txBody>
                    <a:bodyPr/>
                    <a:lstStyle/>
                    <a:p>
                      <a:pPr marL="285750" indent="-285750">
                        <a:buFont typeface="Wingdings" pitchFamily="2" charset="2"/>
                        <a:buChar char="Ø"/>
                      </a:pPr>
                      <a:r>
                        <a:rPr lang="en-US" sz="1100" dirty="0"/>
                        <a:t>Gary says he is ”running around in this madhouse” trying to give the staff training.</a:t>
                      </a:r>
                    </a:p>
                    <a:p>
                      <a:pPr marL="285750" indent="-285750">
                        <a:buFont typeface="Wingdings" pitchFamily="2" charset="2"/>
                        <a:buChar char="Ø"/>
                      </a:pPr>
                      <a:endParaRPr lang="en-US" sz="1100" dirty="0"/>
                    </a:p>
                    <a:p>
                      <a:pPr marL="285750" indent="-285750">
                        <a:buFont typeface="Wingdings" pitchFamily="2" charset="2"/>
                        <a:buChar char="Ø"/>
                      </a:pPr>
                      <a:r>
                        <a:rPr lang="en-US" sz="1100" dirty="0"/>
                        <a:t>Because of the stress and pressure that Gary could be feeling he could come across in a negative manner to the staff when trying to communicate to them.</a:t>
                      </a:r>
                    </a:p>
                  </a:txBody>
                  <a:tcPr/>
                </a:tc>
                <a:extLst>
                  <a:ext uri="{0D108BD9-81ED-4DB2-BD59-A6C34878D82A}">
                    <a16:rowId xmlns:a16="http://schemas.microsoft.com/office/drawing/2014/main" val="274770566"/>
                  </a:ext>
                </a:extLst>
              </a:tr>
            </a:tbl>
          </a:graphicData>
        </a:graphic>
      </p:graphicFrame>
    </p:spTree>
    <p:extLst>
      <p:ext uri="{BB962C8B-B14F-4D97-AF65-F5344CB8AC3E}">
        <p14:creationId xmlns:p14="http://schemas.microsoft.com/office/powerpoint/2010/main" val="780738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3570B-979F-C962-F40F-151C0F158DA8}"/>
              </a:ext>
            </a:extLst>
          </p:cNvPr>
          <p:cNvSpPr>
            <a:spLocks noGrp="1"/>
          </p:cNvSpPr>
          <p:nvPr>
            <p:ph type="title"/>
          </p:nvPr>
        </p:nvSpPr>
        <p:spPr/>
        <p:txBody>
          <a:bodyPr/>
          <a:lstStyle/>
          <a:p>
            <a:r>
              <a:rPr lang="en-GB" b="1" u="sng" dirty="0">
                <a:latin typeface="Rockwell" panose="02060603020205020403" pitchFamily="18" charset="77"/>
              </a:rPr>
              <a:t>Food safety violations</a:t>
            </a:r>
          </a:p>
        </p:txBody>
      </p:sp>
      <p:sp>
        <p:nvSpPr>
          <p:cNvPr id="3" name="Content Placeholder 2">
            <a:extLst>
              <a:ext uri="{FF2B5EF4-FFF2-40B4-BE49-F238E27FC236}">
                <a16:creationId xmlns:a16="http://schemas.microsoft.com/office/drawing/2014/main" id="{D9CC5D16-806B-482D-133D-F0A347F16B7E}"/>
              </a:ext>
            </a:extLst>
          </p:cNvPr>
          <p:cNvSpPr>
            <a:spLocks noGrp="1"/>
          </p:cNvSpPr>
          <p:nvPr>
            <p:ph idx="1"/>
          </p:nvPr>
        </p:nvSpPr>
        <p:spPr/>
        <p:txBody>
          <a:bodyPr vert="horz" lIns="91440" tIns="45720" rIns="91440" bIns="45720" rtlCol="0" anchor="t">
            <a:normAutofit/>
          </a:bodyPr>
          <a:lstStyle/>
          <a:p>
            <a:pPr>
              <a:buFont typeface="Wingdings" pitchFamily="2" charset="2"/>
              <a:buChar char="Ø"/>
            </a:pPr>
            <a:r>
              <a:rPr lang="en-GB" sz="1400" dirty="0">
                <a:latin typeface="Arial"/>
                <a:cs typeface="Arial"/>
              </a:rPr>
              <a:t>Chicken stored in room temperature which leads the meat to go off. </a:t>
            </a:r>
            <a:endParaRPr lang="en-US" sz="1400" dirty="0">
              <a:latin typeface="Arial"/>
              <a:cs typeface="Arial"/>
            </a:endParaRPr>
          </a:p>
          <a:p>
            <a:pPr>
              <a:buFont typeface="Wingdings" pitchFamily="2" charset="2"/>
              <a:buChar char="Ø"/>
            </a:pPr>
            <a:r>
              <a:rPr lang="en-GB" sz="1400" dirty="0">
                <a:latin typeface="Arial"/>
                <a:cs typeface="Arial"/>
              </a:rPr>
              <a:t>Dirty clothes which makes the areas even dirtier and more unclean. Unhygienic hand-washing which can lead to cross contamination and germs spreading.</a:t>
            </a:r>
            <a:endParaRPr lang="en-US" sz="1400" dirty="0">
              <a:latin typeface="Arial"/>
              <a:cs typeface="Arial"/>
            </a:endParaRPr>
          </a:p>
          <a:p>
            <a:pPr>
              <a:buFont typeface="Wingdings" pitchFamily="2" charset="2"/>
              <a:buChar char="Ø"/>
            </a:pPr>
            <a:r>
              <a:rPr lang="en-GB" sz="1400" dirty="0">
                <a:latin typeface="Arial"/>
                <a:cs typeface="Arial"/>
              </a:rPr>
              <a:t>Contamination by hair in the food leads customers to feel sick and question the health and safety of the business.</a:t>
            </a:r>
            <a:endParaRPr lang="en-US" sz="1400" dirty="0">
              <a:latin typeface="Arial"/>
              <a:cs typeface="Arial"/>
            </a:endParaRPr>
          </a:p>
          <a:p>
            <a:pPr>
              <a:buFont typeface="Wingdings" pitchFamily="2" charset="2"/>
              <a:buChar char="Ø"/>
            </a:pPr>
            <a:r>
              <a:rPr lang="en-GB" sz="1400" dirty="0">
                <a:latin typeface="Arial"/>
                <a:cs typeface="Arial"/>
              </a:rPr>
              <a:t>Faults in packaging which damages the products causing even more customer dissatisfaction </a:t>
            </a:r>
            <a:endParaRPr lang="en-US" sz="1400" dirty="0">
              <a:latin typeface="Arial"/>
              <a:cs typeface="Arial"/>
            </a:endParaRPr>
          </a:p>
          <a:p>
            <a:pPr>
              <a:buFont typeface="Wingdings" pitchFamily="2" charset="2"/>
              <a:buChar char="Ø"/>
            </a:pPr>
            <a:r>
              <a:rPr lang="en-GB" sz="1400" dirty="0">
                <a:latin typeface="Arial"/>
                <a:cs typeface="Arial"/>
              </a:rPr>
              <a:t>Cross contamination.</a:t>
            </a:r>
            <a:endParaRPr lang="en-US" sz="1400" dirty="0">
              <a:latin typeface="Arial"/>
              <a:cs typeface="Arial"/>
            </a:endParaRPr>
          </a:p>
          <a:p>
            <a:pPr>
              <a:buFont typeface="Wingdings" pitchFamily="2" charset="2"/>
              <a:buChar char="Ø"/>
            </a:pPr>
            <a:r>
              <a:rPr lang="en-GB" sz="1400" dirty="0">
                <a:latin typeface="Arial"/>
                <a:cs typeface="Arial"/>
              </a:rPr>
              <a:t>Meat in vegetarian foods. Improper handling of raw chicken.</a:t>
            </a:r>
          </a:p>
          <a:p>
            <a:pPr>
              <a:buFont typeface="Wingdings" pitchFamily="2" charset="2"/>
              <a:buChar char="Ø"/>
            </a:pPr>
            <a:r>
              <a:rPr lang="en-GB" sz="1400" dirty="0">
                <a:latin typeface="Arial"/>
                <a:cs typeface="Arial"/>
              </a:rPr>
              <a:t>Food not being properly cooked.</a:t>
            </a:r>
          </a:p>
          <a:p>
            <a:pPr>
              <a:buFont typeface="Wingdings" pitchFamily="2" charset="2"/>
              <a:buChar char="Ø"/>
            </a:pPr>
            <a:r>
              <a:rPr lang="en-GB" sz="1400" dirty="0">
                <a:latin typeface="Arial"/>
                <a:cs typeface="Arial"/>
              </a:rPr>
              <a:t>Hair management being ignored which could also lead to contamination.</a:t>
            </a:r>
          </a:p>
          <a:p>
            <a:pPr>
              <a:buFont typeface="Wingdings" pitchFamily="2" charset="2"/>
              <a:buChar char="Ø"/>
            </a:pPr>
            <a:endParaRPr lang="en-GB" dirty="0"/>
          </a:p>
        </p:txBody>
      </p:sp>
    </p:spTree>
    <p:extLst>
      <p:ext uri="{BB962C8B-B14F-4D97-AF65-F5344CB8AC3E}">
        <p14:creationId xmlns:p14="http://schemas.microsoft.com/office/powerpoint/2010/main" val="2788709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lstStyle/>
          <a:p>
            <a:r>
              <a:rPr lang="en-GB" b="1" u="sng" dirty="0">
                <a:latin typeface="Rockwell" panose="02060603020205020403" pitchFamily="18" charset="77"/>
              </a:rPr>
              <a:t>Theoretical Framework</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457200" y="1418772"/>
            <a:ext cx="4850595" cy="4252437"/>
          </a:xfrm>
        </p:spPr>
        <p:txBody>
          <a:bodyPr vert="horz" lIns="91440" tIns="45720" rIns="91440" bIns="45720" rtlCol="0" anchor="t">
            <a:normAutofit/>
          </a:bodyPr>
          <a:lstStyle/>
          <a:p>
            <a:pPr>
              <a:buFont typeface="Wingdings" pitchFamily="2" charset="2"/>
              <a:buChar char="v"/>
            </a:pPr>
            <a:r>
              <a:rPr lang="en-GB" sz="1600" dirty="0">
                <a:latin typeface="Arial"/>
                <a:cs typeface="Arial"/>
              </a:rPr>
              <a:t>According to Schramm's model of communication, Gary acts as the sender who conveys the information regarding food hygiene through verbal and written communication. However, many of the workers do not understand English and come from varied cultures; therefore, it becomes difficult for them to decode the message conveyed by Gary. In addition, the factory's noisy environment interferes with communication, and there is very little emphasis on feedback to verify the accuracy of the message being sent.</a:t>
            </a:r>
            <a:r>
              <a:rPr lang="en-GB" sz="1600" b="1" i="1" dirty="0">
                <a:latin typeface="Arial"/>
                <a:cs typeface="Arial"/>
              </a:rPr>
              <a:t> </a:t>
            </a:r>
            <a:endParaRPr lang="en-US" sz="3600" dirty="0"/>
          </a:p>
        </p:txBody>
      </p:sp>
      <p:pic>
        <p:nvPicPr>
          <p:cNvPr id="1026" name="Picture 2" descr="Diagram of the feedback loop in Schramm's model of communication">
            <a:extLst>
              <a:ext uri="{FF2B5EF4-FFF2-40B4-BE49-F238E27FC236}">
                <a16:creationId xmlns:a16="http://schemas.microsoft.com/office/drawing/2014/main" id="{91D47FF0-FE8D-5031-3511-4A38503954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7795" y="3631963"/>
            <a:ext cx="3836205" cy="20392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80EA4F8-1931-2F35-952D-843C7CC2B032}"/>
              </a:ext>
            </a:extLst>
          </p:cNvPr>
          <p:cNvSpPr txBox="1"/>
          <p:nvPr/>
        </p:nvSpPr>
        <p:spPr>
          <a:xfrm>
            <a:off x="6620281" y="4328420"/>
            <a:ext cx="1484869" cy="646331"/>
          </a:xfrm>
          <a:prstGeom prst="rect">
            <a:avLst/>
          </a:prstGeom>
          <a:noFill/>
        </p:spPr>
        <p:txBody>
          <a:bodyPr wrap="square" rtlCol="0">
            <a:spAutoFit/>
          </a:bodyPr>
          <a:lstStyle/>
          <a:p>
            <a:r>
              <a:rPr lang="en-US" dirty="0">
                <a:latin typeface="Hoefler Text Ornaments" panose="02030602050506020203" pitchFamily="18" charset="77"/>
                <a:cs typeface="Damascus" pitchFamily="2" charset="-78"/>
              </a:rPr>
              <a:t>Schramm framework</a:t>
            </a:r>
          </a:p>
        </p:txBody>
      </p:sp>
    </p:spTree>
    <p:extLst>
      <p:ext uri="{BB962C8B-B14F-4D97-AF65-F5344CB8AC3E}">
        <p14:creationId xmlns:p14="http://schemas.microsoft.com/office/powerpoint/2010/main" val="2628250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fontScale="90000"/>
          </a:bodyPr>
          <a:lstStyle/>
          <a:p>
            <a:r>
              <a:rPr lang="en-GB" b="1" u="sng" dirty="0">
                <a:latin typeface="Rockwell" panose="02060603020205020403" pitchFamily="18" charset="77"/>
              </a:rPr>
              <a:t>Strategies to Overcome Barriers</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457200" y="1600201"/>
            <a:ext cx="8226850" cy="3702336"/>
          </a:xfrm>
        </p:spPr>
        <p:txBody>
          <a:bodyPr vert="horz" lIns="91440" tIns="45720" rIns="91440" bIns="45720" rtlCol="0" anchor="t">
            <a:noAutofit/>
          </a:bodyPr>
          <a:lstStyle/>
          <a:p>
            <a:pPr marL="0" indent="0">
              <a:buNone/>
            </a:pPr>
            <a:r>
              <a:rPr lang="en-GB" sz="1400" dirty="0">
                <a:latin typeface="Arial"/>
                <a:cs typeface="Arial"/>
              </a:rPr>
              <a:t>To improve food safety, Gary must do this: all the workers must have undergone training on food hygiene before going to work; strict personal hygiene must be observed (wearing clean uniforms, use of hairnets, washing hands, and having short and clean fingernails); temperature of food must be checked regularly using thermometers; proper storage of meat; and no cross contamination where there is separation between raw and cooked food items and also meat and vegetarian dishes.</a:t>
            </a:r>
          </a:p>
          <a:p>
            <a:pPr marL="0" indent="0">
              <a:buNone/>
            </a:pPr>
            <a:endParaRPr lang="en-GB" sz="1400" dirty="0">
              <a:latin typeface="Arial"/>
              <a:cs typeface="Arial"/>
            </a:endParaRPr>
          </a:p>
          <a:p>
            <a:pPr marL="0" indent="0">
              <a:buNone/>
            </a:pPr>
            <a:r>
              <a:rPr lang="en-GB" sz="1400" dirty="0">
                <a:latin typeface="Arial"/>
                <a:cs typeface="Arial"/>
              </a:rPr>
              <a:t>Gary should use multilingual training material, use visual communication like pictures and colour coding, and test employees' comprehension skills through demonstration and feedback for improving communication. Having training classes away from the noise of machines and using bilingual trainers would be helpful in overcoming communication problems.</a:t>
            </a:r>
          </a:p>
          <a:p>
            <a:pPr marL="0" indent="0">
              <a:buNone/>
            </a:pPr>
            <a:endParaRPr lang="en-GB" sz="1400" dirty="0">
              <a:latin typeface="Arial"/>
              <a:cs typeface="Arial"/>
            </a:endParaRPr>
          </a:p>
          <a:p>
            <a:pPr marL="0" indent="0">
              <a:buNone/>
            </a:pPr>
            <a:r>
              <a:rPr lang="en-GB" sz="1400" dirty="0">
                <a:latin typeface="Arial"/>
                <a:cs typeface="Arial"/>
              </a:rPr>
              <a:t>For efficient operation, Gary should ensure SOPs are in place, so everyone uses the same method; arrange regular refresher  training; improve supervision on the shop floor; enable employees to report any issues without being threatened or punished; and work with the management to dispose of faulty equipment causing noise and inefficiency. The introduction of an internationally accepted food safety management system such as HACCP will be useful in detecting, monitoring, and controlling food safety hazards.</a:t>
            </a:r>
          </a:p>
        </p:txBody>
      </p:sp>
    </p:spTree>
    <p:extLst>
      <p:ext uri="{BB962C8B-B14F-4D97-AF65-F5344CB8AC3E}">
        <p14:creationId xmlns:p14="http://schemas.microsoft.com/office/powerpoint/2010/main" val="1880577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457200" y="274638"/>
            <a:ext cx="8229600" cy="850106"/>
          </a:xfrm>
        </p:spPr>
        <p:txBody>
          <a:bodyPr>
            <a:normAutofit fontScale="90000"/>
          </a:bodyPr>
          <a:lstStyle/>
          <a:p>
            <a:r>
              <a:rPr lang="en-GB" sz="5400" b="1" u="sng" cap="all" dirty="0">
                <a:blipFill>
                  <a:blip r:embed="rId2">
                    <a:extLst>
                      <a:ext uri="{28A0092B-C50C-407E-A947-70E740481C1C}">
                        <a14:useLocalDpi xmlns:a14="http://schemas.microsoft.com/office/drawing/2010/main" val="0"/>
                      </a:ext>
                    </a:extLst>
                  </a:blip>
                  <a:tile tx="6350" ty="-127000" sx="65000" sy="64000" flip="none" algn="tl"/>
                </a:blipFill>
                <a:latin typeface="Rockwell" panose="02060603020205020403" pitchFamily="18" charset="77"/>
              </a:rPr>
              <a:t>Conclusion</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8573570" cy="2552327"/>
          </a:xfrm>
        </p:spPr>
        <p:txBody>
          <a:bodyPr vert="horz" lIns="91440" tIns="45720" rIns="91440" bIns="45720" rtlCol="0" anchor="t">
            <a:normAutofit/>
          </a:bodyPr>
          <a:lstStyle/>
          <a:p>
            <a:pPr marL="0" indent="0">
              <a:buNone/>
            </a:pPr>
            <a:r>
              <a:rPr lang="en-GB" sz="1800" dirty="0">
                <a:latin typeface="Arial"/>
                <a:cs typeface="Arial"/>
              </a:rPr>
              <a:t>Flight Foods' declining performance is caused by poor food hygiene, ineffective communication, inadequate staff training, and weak management practices. By introducing proper food safety systems, improving staff training, and strengthening supervision, the company can improve food quality, protect consumers, and regain airline confidence. To begin to get around the problems they are facing, flight foods should have multilingual communication methods in place as well as looking to improve supervision.</a:t>
            </a:r>
            <a:endParaRPr lang="en-US" sz="1800" dirty="0">
              <a:latin typeface="Arial"/>
              <a:cs typeface="Arial"/>
            </a:endParaRPr>
          </a:p>
        </p:txBody>
      </p:sp>
    </p:spTree>
    <p:extLst>
      <p:ext uri="{BB962C8B-B14F-4D97-AF65-F5344CB8AC3E}">
        <p14:creationId xmlns:p14="http://schemas.microsoft.com/office/powerpoint/2010/main" val="2533793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492B7-E1BA-4F1E-487A-98DED85C6330}"/>
              </a:ext>
            </a:extLst>
          </p:cNvPr>
          <p:cNvSpPr>
            <a:spLocks noGrp="1"/>
          </p:cNvSpPr>
          <p:nvPr>
            <p:ph type="title"/>
          </p:nvPr>
        </p:nvSpPr>
        <p:spPr/>
        <p:txBody>
          <a:bodyPr/>
          <a:lstStyle/>
          <a:p>
            <a:r>
              <a:rPr lang="en-GB" b="1" u="sng" dirty="0">
                <a:latin typeface="Rockwell" panose="02060603020205020403" pitchFamily="18" charset="77"/>
              </a:rPr>
              <a:t>References </a:t>
            </a:r>
          </a:p>
        </p:txBody>
      </p:sp>
      <p:sp>
        <p:nvSpPr>
          <p:cNvPr id="3" name="Content Placeholder 2">
            <a:extLst>
              <a:ext uri="{FF2B5EF4-FFF2-40B4-BE49-F238E27FC236}">
                <a16:creationId xmlns:a16="http://schemas.microsoft.com/office/drawing/2014/main" id="{D5B334FF-ACA9-B91F-31BE-B1A77F0E50C7}"/>
              </a:ext>
            </a:extLst>
          </p:cNvPr>
          <p:cNvSpPr>
            <a:spLocks noGrp="1"/>
          </p:cNvSpPr>
          <p:nvPr>
            <p:ph idx="1"/>
          </p:nvPr>
        </p:nvSpPr>
        <p:spPr>
          <a:xfrm>
            <a:off x="457200" y="1272851"/>
            <a:ext cx="8411934" cy="4250112"/>
          </a:xfrm>
        </p:spPr>
        <p:txBody>
          <a:bodyPr vert="horz" lIns="91440" tIns="45720" rIns="91440" bIns="45720" rtlCol="0" anchor="t">
            <a:normAutofit/>
          </a:bodyPr>
          <a:lstStyle/>
          <a:p>
            <a:r>
              <a:rPr lang="en-GB" sz="1200">
                <a:latin typeface="Calibri"/>
                <a:ea typeface="Calibri"/>
                <a:cs typeface="Calibri"/>
              </a:rPr>
              <a:t>Food Standards Agency (2023) Food hygiene for businesses. Available at: </a:t>
            </a:r>
            <a:r>
              <a:rPr lang="en-GB" sz="1200">
                <a:latin typeface="Calibri"/>
                <a:ea typeface="Calibri"/>
                <a:cs typeface="Calibri"/>
                <a:hlinkClick r:id="rId2"/>
              </a:rPr>
              <a:t>https://www.food.gov.uk</a:t>
            </a:r>
            <a:r>
              <a:rPr lang="en-GB" sz="1200">
                <a:latin typeface="Calibri"/>
                <a:ea typeface="Calibri"/>
                <a:cs typeface="Calibri"/>
              </a:rPr>
              <a:t> (Accessed: 6 July 2026).</a:t>
            </a:r>
            <a:endParaRPr lang="en-US" sz="1200">
              <a:latin typeface="Calibri"/>
              <a:ea typeface="Calibri"/>
              <a:cs typeface="Calibri"/>
            </a:endParaRPr>
          </a:p>
          <a:p>
            <a:endParaRPr lang="en-GB" sz="1200">
              <a:latin typeface="Calibri"/>
              <a:ea typeface="Calibri"/>
              <a:cs typeface="Calibri"/>
            </a:endParaRPr>
          </a:p>
          <a:p>
            <a:r>
              <a:rPr lang="en-GB" sz="1200">
                <a:latin typeface="Calibri"/>
                <a:ea typeface="Calibri"/>
                <a:cs typeface="Calibri"/>
              </a:rPr>
              <a:t>Robbins, S.P. and Judge, T.A. (2023) Organizational Behaviour. 19th </a:t>
            </a:r>
            <a:r>
              <a:rPr lang="en-GB" sz="1200" err="1">
                <a:latin typeface="Calibri"/>
                <a:ea typeface="Calibri"/>
                <a:cs typeface="Calibri"/>
              </a:rPr>
              <a:t>edn</a:t>
            </a:r>
            <a:r>
              <a:rPr lang="en-GB" sz="1200">
                <a:latin typeface="Calibri"/>
                <a:ea typeface="Calibri"/>
                <a:cs typeface="Calibri"/>
              </a:rPr>
              <a:t>. Harlow: Pearson.</a:t>
            </a:r>
          </a:p>
          <a:p>
            <a:endParaRPr lang="en-GB" sz="1200">
              <a:latin typeface="Calibri"/>
              <a:ea typeface="Calibri"/>
              <a:cs typeface="Calibri"/>
            </a:endParaRPr>
          </a:p>
          <a:p>
            <a:r>
              <a:rPr lang="en-GB" sz="1200">
                <a:latin typeface="Calibri"/>
                <a:ea typeface="Calibri"/>
                <a:cs typeface="Calibri"/>
              </a:rPr>
              <a:t>Schramm, W. (1971) The Process and Effects of Mass Communication. Revised </a:t>
            </a:r>
            <a:r>
              <a:rPr lang="en-GB" sz="1200" err="1">
                <a:latin typeface="Calibri"/>
                <a:ea typeface="Calibri"/>
                <a:cs typeface="Calibri"/>
              </a:rPr>
              <a:t>edn</a:t>
            </a:r>
            <a:r>
              <a:rPr lang="en-GB" sz="1200">
                <a:latin typeface="Calibri"/>
                <a:ea typeface="Calibri"/>
                <a:cs typeface="Calibri"/>
              </a:rPr>
              <a:t>. Urbana, IL: University of Illinois Press.</a:t>
            </a:r>
          </a:p>
          <a:p>
            <a:endParaRPr lang="en-GB" sz="1200">
              <a:latin typeface="Calibri"/>
              <a:ea typeface="Calibri"/>
              <a:cs typeface="Calibri"/>
            </a:endParaRPr>
          </a:p>
          <a:p>
            <a:r>
              <a:rPr lang="en-GB" sz="1200">
                <a:latin typeface="Calibri"/>
                <a:ea typeface="Calibri"/>
                <a:cs typeface="Calibri"/>
              </a:rPr>
              <a:t>Shannon, C.E. and Weaver, W. (1949) The Mathematical Theory of Communication. Urbana, IL: University of Illinois Press.</a:t>
            </a:r>
            <a:endParaRPr lang="en-US" sz="1200">
              <a:latin typeface="Calibri"/>
              <a:ea typeface="Calibri"/>
              <a:cs typeface="Calibri"/>
            </a:endParaRPr>
          </a:p>
          <a:p>
            <a:endParaRPr lang="en-GB" sz="1200">
              <a:latin typeface="Calibri"/>
              <a:ea typeface="Calibri"/>
              <a:cs typeface="Calibri"/>
            </a:endParaRPr>
          </a:p>
          <a:p>
            <a:r>
              <a:rPr lang="en-GB" sz="1200">
                <a:latin typeface="Calibri"/>
                <a:ea typeface="Calibri"/>
                <a:cs typeface="Calibri"/>
              </a:rPr>
              <a:t>Daft, R.L. (2021) Management. 14th </a:t>
            </a:r>
            <a:r>
              <a:rPr lang="en-GB" sz="1200" err="1">
                <a:latin typeface="Calibri"/>
                <a:ea typeface="Calibri"/>
                <a:cs typeface="Calibri"/>
              </a:rPr>
              <a:t>edn</a:t>
            </a:r>
            <a:r>
              <a:rPr lang="en-GB" sz="1200">
                <a:latin typeface="Calibri"/>
                <a:ea typeface="Calibri"/>
                <a:cs typeface="Calibri"/>
              </a:rPr>
              <a:t>. Boston: Cengage Learning.</a:t>
            </a:r>
          </a:p>
          <a:p>
            <a:endParaRPr lang="en-GB" sz="1200">
              <a:latin typeface="Calibri"/>
              <a:ea typeface="Calibri"/>
              <a:cs typeface="Calibri"/>
            </a:endParaRPr>
          </a:p>
          <a:p>
            <a:r>
              <a:rPr lang="en-GB" sz="1200">
                <a:latin typeface="Calibri"/>
                <a:ea typeface="Calibri"/>
                <a:cs typeface="Calibri"/>
              </a:rPr>
              <a:t>Dwyer, J. (2019) Communication for Business and the Professions: Strategies and Skills. 7th </a:t>
            </a:r>
            <a:r>
              <a:rPr lang="en-GB" sz="1200" err="1">
                <a:latin typeface="Calibri"/>
                <a:ea typeface="Calibri"/>
                <a:cs typeface="Calibri"/>
              </a:rPr>
              <a:t>edn</a:t>
            </a:r>
            <a:r>
              <a:rPr lang="en-GB" sz="1200">
                <a:latin typeface="Calibri"/>
                <a:ea typeface="Calibri"/>
                <a:cs typeface="Calibri"/>
              </a:rPr>
              <a:t>. Melbourne: Pearson.</a:t>
            </a:r>
          </a:p>
          <a:p>
            <a:endParaRPr lang="en-GB" sz="1200">
              <a:latin typeface="Calibri"/>
              <a:ea typeface="Calibri"/>
              <a:cs typeface="Calibri"/>
            </a:endParaRPr>
          </a:p>
          <a:p>
            <a:r>
              <a:rPr lang="en-GB" sz="1200">
                <a:latin typeface="Calibri"/>
                <a:ea typeface="Calibri"/>
                <a:cs typeface="Calibri"/>
              </a:rPr>
              <a:t>World Health Organization (2022) Food safety. Available at: </a:t>
            </a:r>
            <a:r>
              <a:rPr lang="en-GB" sz="1200">
                <a:latin typeface="Calibri"/>
                <a:ea typeface="Calibri"/>
                <a:cs typeface="Calibri"/>
                <a:hlinkClick r:id="rId3"/>
              </a:rPr>
              <a:t>https://www.who.int/health-topics/food-safety</a:t>
            </a:r>
            <a:r>
              <a:rPr lang="en-GB" sz="1200">
                <a:latin typeface="Calibri"/>
                <a:ea typeface="Calibri"/>
                <a:cs typeface="Calibri"/>
              </a:rPr>
              <a:t> (Accessed: 6 July 2026).</a:t>
            </a:r>
            <a:endParaRPr lang="en-US" sz="1200">
              <a:latin typeface="Calibri"/>
              <a:ea typeface="Calibri"/>
              <a:cs typeface="Calibri"/>
            </a:endParaRPr>
          </a:p>
          <a:p>
            <a:endParaRPr lang="en-GB" sz="1200">
              <a:latin typeface="Calibri"/>
              <a:ea typeface="Calibri"/>
              <a:cs typeface="Calibri"/>
            </a:endParaRPr>
          </a:p>
          <a:p>
            <a:r>
              <a:rPr lang="en-GB" sz="1200">
                <a:latin typeface="Calibri"/>
                <a:ea typeface="Calibri"/>
                <a:cs typeface="Calibri"/>
              </a:rPr>
              <a:t>World Health Organization (2022) Food Safety. Available at: </a:t>
            </a:r>
            <a:r>
              <a:rPr lang="en-GB" sz="1200">
                <a:latin typeface="Calibri"/>
                <a:ea typeface="Calibri"/>
                <a:cs typeface="Calibri"/>
                <a:hlinkClick r:id="rId3"/>
              </a:rPr>
              <a:t>https://www.who.int/health-topics/food-safety</a:t>
            </a:r>
            <a:r>
              <a:rPr lang="en-GB" sz="1200">
                <a:latin typeface="Calibri"/>
                <a:ea typeface="Calibri"/>
                <a:cs typeface="Calibri"/>
              </a:rPr>
              <a:t> (Accessed: 6 July 2026).</a:t>
            </a:r>
            <a:endParaRPr lang="en-US" sz="1200">
              <a:latin typeface="Calibri"/>
              <a:ea typeface="Calibri"/>
              <a:cs typeface="Calibri"/>
            </a:endParaRPr>
          </a:p>
          <a:p>
            <a:endParaRPr lang="en-GB" sz="1200">
              <a:latin typeface="Calibri"/>
              <a:ea typeface="Calibri"/>
              <a:cs typeface="Calibri"/>
            </a:endParaRPr>
          </a:p>
          <a:p>
            <a:r>
              <a:rPr lang="en-GB" sz="1200">
                <a:latin typeface="Calibri"/>
                <a:ea typeface="Calibri"/>
                <a:cs typeface="Calibri"/>
              </a:rPr>
              <a:t>Huczynski, A. and Buchanan, D. (2020) Organizational Behaviour. 10th </a:t>
            </a:r>
            <a:r>
              <a:rPr lang="en-GB" sz="1200" err="1">
                <a:latin typeface="Calibri"/>
                <a:ea typeface="Calibri"/>
                <a:cs typeface="Calibri"/>
              </a:rPr>
              <a:t>edn</a:t>
            </a:r>
            <a:r>
              <a:rPr lang="en-GB" sz="1200">
                <a:latin typeface="Calibri"/>
                <a:ea typeface="Calibri"/>
                <a:cs typeface="Calibri"/>
              </a:rPr>
              <a:t>. Harlow: Pearson</a:t>
            </a:r>
            <a:endParaRPr lang="en-GB"/>
          </a:p>
        </p:txBody>
      </p:sp>
    </p:spTree>
    <p:extLst>
      <p:ext uri="{BB962C8B-B14F-4D97-AF65-F5344CB8AC3E}">
        <p14:creationId xmlns:p14="http://schemas.microsoft.com/office/powerpoint/2010/main" val="561108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www.w3.org/XML/1998/namespace"/>
    <ds:schemaRef ds:uri="303dbf9b-b85b-46a0-94f1-894078c07ecd"/>
    <ds:schemaRef ds:uri="http://purl.org/dc/elements/1.1/"/>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TotalTime>
  <Words>1509</Words>
  <Application>Microsoft Macintosh PowerPoint</Application>
  <PresentationFormat>On-screen Show (4:3)</PresentationFormat>
  <Paragraphs>105</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Wingdings</vt:lpstr>
      <vt:lpstr>Rockwell</vt:lpstr>
      <vt:lpstr>Arial</vt:lpstr>
      <vt:lpstr>HOEFLER TEXT ORNAMENTS</vt:lpstr>
      <vt:lpstr>Myriad Pro</vt:lpstr>
      <vt:lpstr>Calibri</vt:lpstr>
      <vt:lpstr>20140311PresentationUWTSDTemplate</vt:lpstr>
      <vt:lpstr>Certificate of Higher Education in Skills for the Workplace  Effective Teamworking &amp; Communications (LCLM4003)  Group Members:  1. Roshane - 2505631 2. Adam - 2511469 3. Nasseek- 2524786   -Fa Wang  </vt:lpstr>
      <vt:lpstr>Introduction</vt:lpstr>
      <vt:lpstr>About the Flight Foods Ltd </vt:lpstr>
      <vt:lpstr>Management failures</vt:lpstr>
      <vt:lpstr>Food Hygiene Failures (Gary)</vt:lpstr>
      <vt:lpstr>Communication Barriers </vt:lpstr>
      <vt:lpstr>Food safety violations</vt:lpstr>
      <vt:lpstr>Theoretical Framework</vt:lpstr>
      <vt:lpstr>Strategies to Overcome Barriers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Channels of Communication</dc:title>
  <dc:creator>Sujeewa Herath</dc:creator>
  <cp:lastModifiedBy>Roshane Gordon (2505361)</cp:lastModifiedBy>
  <cp:revision>2</cp:revision>
  <dcterms:created xsi:type="dcterms:W3CDTF">2020-10-21T23:25:25Z</dcterms:created>
  <dcterms:modified xsi:type="dcterms:W3CDTF">2026-07-13T08:42:46Z</dcterms:modified>
</cp:coreProperties>
</file>