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Montserrat" pitchFamily="2" charset="77"/>
      <p:regular r:id="rId17"/>
      <p:bold r:id="rId18"/>
      <p:italic r:id="rId19"/>
      <p:boldItalic r:id="rId20"/>
    </p:embeddedFont>
    <p:embeddedFont>
      <p:font typeface="Oswald" pitchFamily="2" charset="77"/>
      <p:regular r:id="rId21"/>
      <p:bold r:id="rId22"/>
    </p:embeddedFont>
    <p:embeddedFont>
      <p:font typeface="Playfair Display" pitchFamily="2" charset="77"/>
      <p:regular r:id="rId23"/>
      <p:bold r:id="rId24"/>
      <p:italic r:id="rId25"/>
      <p:boldItalic r:id="rId26"/>
    </p:embeddedFont>
    <p:embeddedFont>
      <p:font typeface="Roboto" panose="02000000000000000000"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0AE755A-9CF5-419A-8266-944CA7A9C474}">
  <a:tblStyle styleId="{00AE755A-9CF5-419A-8266-944CA7A9C47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3"/>
  </p:normalViewPr>
  <p:slideViewPr>
    <p:cSldViewPr snapToGrid="0">
      <p:cViewPr varScale="1">
        <p:scale>
          <a:sx n="143" d="100"/>
          <a:sy n="143" d="100"/>
        </p:scale>
        <p:origin x="760" y="19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e965bb4046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e965bb4046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e965bb4046_0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e965bb4046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a:latin typeface="Times New Roman"/>
                <a:ea typeface="Times New Roman"/>
                <a:cs typeface="Times New Roman"/>
                <a:sym typeface="Times New Roman"/>
              </a:rPr>
              <a:t>Actually, job satisfaction is an absolutely distinct matter and can just be obtained when people are satisfied with what people do every day. The significance of a job in life is great, so people are required to be very careful when choosing a job. Because their future largely builts on the resolutions people make (Struck, 2017). Also, occupations are usual in everyone's life, but choosing the right job is what makes life effective. Choosing a profession is one of the most essential resolutions in life. Much more essential than deciding what to do for a living.</a:t>
            </a:r>
            <a:endParaRPr>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e965bb4046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e965bb4046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For instance, marketing managers in small businesses typically use a “Do it all” strategy, but managers in larger organizations with digital, item, or content promoting teams may pay further attention to business requirements (Yasa et al., 2020). The role of marketing cooperation requires close cooperation. They frequently combine different features and bring together all teams that give to an effective event or campaign.</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e965bb4046_0_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e965bb4046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After a week in the life of a typical marketing manager, he will be actively involved in several projects. Before considering major projects such as branding, launching a latest item or portal, or developing digital promoting through latest ventures such as promoting automation (Abu Mostafa et al., 2021). The email is an interruption. Marketing managers sustain hundreds of messages every day. This is before considering the project management techniques, conversation groups, or text messages managers can use. It's simple to get lost all day just studying and replying to emails.</a:t>
            </a:r>
            <a:endParaRPr sz="120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e965bb4046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e965bb4046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14300" lvl="0" indent="0" algn="just" rtl="0">
              <a:lnSpc>
                <a:spcPct val="150000"/>
              </a:lnSpc>
              <a:spcBef>
                <a:spcPts val="0"/>
              </a:spcBef>
              <a:spcAft>
                <a:spcPts val="0"/>
              </a:spcAft>
              <a:buSzPts val="1800"/>
              <a:buFont typeface="Times New Roman"/>
              <a:buNone/>
            </a:pPr>
            <a:r>
              <a:rPr lang="en-US" sz="3600" dirty="0">
                <a:latin typeface="Times New Roman"/>
                <a:ea typeface="Times New Roman"/>
                <a:cs typeface="Times New Roman"/>
                <a:sym typeface="Times New Roman"/>
              </a:rPr>
              <a:t>There are various mobile applications like </a:t>
            </a:r>
            <a:r>
              <a:rPr lang="en-US" sz="3600" dirty="0" err="1">
                <a:latin typeface="Times New Roman"/>
                <a:ea typeface="Times New Roman"/>
                <a:cs typeface="Times New Roman"/>
                <a:sym typeface="Times New Roman"/>
              </a:rPr>
              <a:t>TimeCamp</a:t>
            </a:r>
            <a:r>
              <a:rPr lang="en-US" sz="3600" dirty="0">
                <a:latin typeface="Times New Roman"/>
                <a:ea typeface="Times New Roman"/>
                <a:cs typeface="Times New Roman"/>
                <a:sym typeface="Times New Roman"/>
              </a:rPr>
              <a:t>, </a:t>
            </a:r>
            <a:r>
              <a:rPr lang="en-US" sz="3600" dirty="0" err="1">
                <a:latin typeface="Times New Roman"/>
                <a:ea typeface="Times New Roman"/>
                <a:cs typeface="Times New Roman"/>
                <a:sym typeface="Times New Roman"/>
              </a:rPr>
              <a:t>hubstaff</a:t>
            </a:r>
            <a:r>
              <a:rPr lang="en-US" sz="3600" dirty="0">
                <a:latin typeface="Times New Roman"/>
                <a:ea typeface="Times New Roman"/>
                <a:cs typeface="Times New Roman"/>
                <a:sym typeface="Times New Roman"/>
              </a:rPr>
              <a:t> and so on, that can track time and events very efficiently. Various applications like Toggl Track, </a:t>
            </a:r>
            <a:r>
              <a:rPr lang="en-US" sz="3600" dirty="0" err="1">
                <a:latin typeface="Times New Roman"/>
                <a:ea typeface="Times New Roman"/>
                <a:cs typeface="Times New Roman"/>
                <a:sym typeface="Times New Roman"/>
              </a:rPr>
              <a:t>ToDoList</a:t>
            </a:r>
            <a:r>
              <a:rPr lang="en-US" sz="3600" dirty="0">
                <a:latin typeface="Times New Roman"/>
                <a:ea typeface="Times New Roman"/>
                <a:cs typeface="Times New Roman"/>
                <a:sym typeface="Times New Roman"/>
              </a:rPr>
              <a:t>, Rescue Time and so on can be used as the most efficient time management tools </a:t>
            </a:r>
            <a:r>
              <a:rPr lang="nb-NO" sz="2000" b="0" i="0" dirty="0">
                <a:solidFill>
                  <a:srgbClr val="263238"/>
                </a:solidFill>
                <a:effectLst/>
                <a:latin typeface="Roboto" panose="02000000000000000000" pitchFamily="2" charset="0"/>
              </a:rPr>
              <a:t>and also </a:t>
            </a:r>
            <a:r>
              <a:rPr lang="en" sz="1200" b="0" i="0" dirty="0">
                <a:solidFill>
                  <a:srgbClr val="263238"/>
                </a:solidFill>
                <a:effectLst/>
                <a:latin typeface="Times New Roman"/>
                <a:cs typeface="Times New Roman"/>
                <a:sym typeface="Times New Roman"/>
              </a:rPr>
              <a:t>a</a:t>
            </a:r>
            <a:r>
              <a:rPr lang="en" sz="1200" dirty="0">
                <a:latin typeface="Times New Roman"/>
                <a:ea typeface="Times New Roman"/>
                <a:cs typeface="Times New Roman"/>
                <a:sym typeface="Times New Roman"/>
              </a:rPr>
              <a:t>ll of the above mentioned tools can help manage time and events carefully and efficiently.</a:t>
            </a:r>
            <a:endParaRPr sz="1200" dirty="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e965bb4046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e965bb4046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Strong writing abilities are important not only in making content for their brand's audience, but also when trying to communicate with their in-house promoting team and other divisions (Krizanova et al., 2019). This can mean analyzing their product's features and advantages from a perspective that their spectators can understand, or highlighting important aspects of their item and affecting people to know or buy more.</a:t>
            </a: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e965bb4046_0_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e965bb4046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Acquiring public speaking and presentation giving skills is one of the most important skills that can help a marketing manager to be successful in the working place.</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e965bb4046_0_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e965bb4046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These days online learning platforms are evolving and the learners are also appreciating this move towards online learning.</a:t>
            </a: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e965bb4046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e965bb4046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All of these elements can help me to grow as a better marketing manager than ever.</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e965bb4046_0_1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e965bb4046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e965bb4046_0_10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e965bb4046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e965bb4046_0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e965bb4046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e965bb4046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e965bb4046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358475" y="0"/>
            <a:ext cx="38532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6800"/>
              <a:buFont typeface="Playfair Display"/>
              <a:buNone/>
              <a:defRPr sz="6800" b="1">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sz="6800" b="1">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sz="6800" b="1">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sz="6800" b="1">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sz="6800" b="1">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sz="6800" b="1">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sz="6800" b="1">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sz="6800" b="1">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sz="6800" b="1">
                <a:latin typeface="Playfair Display"/>
                <a:ea typeface="Playfair Display"/>
                <a:cs typeface="Playfair Display"/>
                <a:sym typeface="Playfair Display"/>
              </a:defRPr>
            </a:lvl9pPr>
          </a:lstStyle>
          <a:p>
            <a:endParaRPr/>
          </a:p>
        </p:txBody>
      </p:sp>
      <p:sp>
        <p:nvSpPr>
          <p:cNvPr id="13" name="Google Shape;13;p2"/>
          <p:cNvSpPr txBox="1">
            <a:spLocks noGrp="1"/>
          </p:cNvSpPr>
          <p:nvPr>
            <p:ph type="subTitle" idx="1"/>
          </p:nvPr>
        </p:nvSpPr>
        <p:spPr>
          <a:xfrm>
            <a:off x="344250" y="3550650"/>
            <a:ext cx="4910100" cy="577800"/>
          </a:xfrm>
          <a:prstGeom prst="rect">
            <a:avLst/>
          </a:prstGeom>
          <a:solidFill>
            <a:schemeClr val="dk2"/>
          </a:solidFill>
        </p:spPr>
        <p:txBody>
          <a:bodyPr spcFirstLastPara="1" wrap="square" lIns="91425" tIns="91425" rIns="91425" bIns="91425" anchor="ctr" anchorCtr="0">
            <a:normAutofit/>
          </a:bodyPr>
          <a:lstStyle>
            <a:lvl1pPr lvl="0">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9pPr>
          </a:lstStyle>
          <a:p>
            <a:endParaRPr/>
          </a:p>
        </p:txBody>
      </p:sp>
      <p:sp>
        <p:nvSpPr>
          <p:cNvPr id="14" name="Google Shape;14;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4"/>
        </a:solidFill>
        <a:effectLst/>
      </p:bgPr>
    </p:bg>
    <p:spTree>
      <p:nvGrpSpPr>
        <p:cNvPr id="1"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Font typeface="Playfair Display"/>
              <a:buNone/>
              <a:defRPr sz="4800" b="1">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sz="4800" b="1">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sz="4800" b="1">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sz="4800" b="1">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sz="4800" b="1">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sz="4800" b="1">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sz="4800" b="1">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sz="4800" b="1">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sz="4800" b="1">
                <a:latin typeface="Playfair Display"/>
                <a:ea typeface="Playfair Display"/>
                <a:cs typeface="Playfair Display"/>
                <a:sym typeface="Playfair Display"/>
              </a:defRPr>
            </a:lvl9pPr>
          </a:lstStyle>
          <a:p>
            <a:endParaRPr/>
          </a:p>
        </p:txBody>
      </p:sp>
      <p:sp>
        <p:nvSpPr>
          <p:cNvPr id="18" name="Google Shape;18;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5"/>
          <p:cNvSpPr txBox="1">
            <a:spLocks noGrp="1"/>
          </p:cNvSpPr>
          <p:nvPr>
            <p:ph type="body" idx="1"/>
          </p:nvPr>
        </p:nvSpPr>
        <p:spPr>
          <a:xfrm>
            <a:off x="3117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0" name="Google Shape;30;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9"/>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highlight>
                  <a:schemeClr val="lt1"/>
                </a:highlight>
              </a:defRPr>
            </a:lvl1pPr>
            <a:lvl2pPr marL="914400" lvl="1" indent="-317500">
              <a:spcBef>
                <a:spcPts val="0"/>
              </a:spcBef>
              <a:spcAft>
                <a:spcPts val="0"/>
              </a:spcAft>
              <a:buSzPts val="1400"/>
              <a:buChar char="○"/>
              <a:defRPr>
                <a:highlight>
                  <a:schemeClr val="lt1"/>
                </a:highlight>
              </a:defRPr>
            </a:lvl2pPr>
            <a:lvl3pPr marL="1371600" lvl="2" indent="-317500">
              <a:spcBef>
                <a:spcPts val="0"/>
              </a:spcBef>
              <a:spcAft>
                <a:spcPts val="0"/>
              </a:spcAft>
              <a:buSzPts val="1400"/>
              <a:buChar char="■"/>
              <a:defRPr>
                <a:highlight>
                  <a:schemeClr val="lt1"/>
                </a:highlight>
              </a:defRPr>
            </a:lvl3pPr>
            <a:lvl4pPr marL="1828800" lvl="3" indent="-317500">
              <a:spcBef>
                <a:spcPts val="0"/>
              </a:spcBef>
              <a:spcAft>
                <a:spcPts val="0"/>
              </a:spcAft>
              <a:buSzPts val="1400"/>
              <a:buChar char="●"/>
              <a:defRPr>
                <a:highlight>
                  <a:schemeClr val="lt1"/>
                </a:highlight>
              </a:defRPr>
            </a:lvl4pPr>
            <a:lvl5pPr marL="2286000" lvl="4" indent="-317500">
              <a:spcBef>
                <a:spcPts val="0"/>
              </a:spcBef>
              <a:spcAft>
                <a:spcPts val="0"/>
              </a:spcAft>
              <a:buSzPts val="1400"/>
              <a:buChar char="○"/>
              <a:defRPr>
                <a:highlight>
                  <a:schemeClr val="lt1"/>
                </a:highlight>
              </a:defRPr>
            </a:lvl5pPr>
            <a:lvl6pPr marL="2743200" lvl="5" indent="-317500">
              <a:spcBef>
                <a:spcPts val="0"/>
              </a:spcBef>
              <a:spcAft>
                <a:spcPts val="0"/>
              </a:spcAft>
              <a:buSzPts val="1400"/>
              <a:buChar char="■"/>
              <a:defRPr>
                <a:highlight>
                  <a:schemeClr val="lt1"/>
                </a:highlight>
              </a:defRPr>
            </a:lvl6pPr>
            <a:lvl7pPr marL="3200400" lvl="6" indent="-317500">
              <a:spcBef>
                <a:spcPts val="0"/>
              </a:spcBef>
              <a:spcAft>
                <a:spcPts val="0"/>
              </a:spcAft>
              <a:buSzPts val="1400"/>
              <a:buChar char="●"/>
              <a:defRPr>
                <a:highlight>
                  <a:schemeClr val="lt1"/>
                </a:highlight>
              </a:defRPr>
            </a:lvl7pPr>
            <a:lvl8pPr marL="3657600" lvl="7" indent="-317500">
              <a:spcBef>
                <a:spcPts val="0"/>
              </a:spcBef>
              <a:spcAft>
                <a:spcPts val="0"/>
              </a:spcAft>
              <a:buSzPts val="1400"/>
              <a:buChar char="○"/>
              <a:defRPr>
                <a:highlight>
                  <a:schemeClr val="lt1"/>
                </a:highlight>
              </a:defRPr>
            </a:lvl8pPr>
            <a:lvl9pPr marL="4114800" lvl="8" indent="-317500">
              <a:spcBef>
                <a:spcPts val="0"/>
              </a:spcBef>
              <a:spcAft>
                <a:spcPts val="0"/>
              </a:spcAft>
              <a:buSzPts val="1400"/>
              <a:buChar char="■"/>
              <a:defRPr>
                <a:highlight>
                  <a:schemeClr val="lt1"/>
                </a:highlight>
              </a:defRPr>
            </a:lvl9pPr>
          </a:lstStyle>
          <a:p>
            <a:endParaRPr/>
          </a:p>
        </p:txBody>
      </p:sp>
      <p:sp>
        <p:nvSpPr>
          <p:cNvPr id="44" name="Google Shape;4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highlight>
                  <a:schemeClr val="dk1"/>
                </a:highlight>
              </a:defRPr>
            </a:lvl1pPr>
          </a:lstStyle>
          <a:p>
            <a:endParaRPr/>
          </a:p>
        </p:txBody>
      </p:sp>
      <p:sp>
        <p:nvSpPr>
          <p:cNvPr id="47" name="Google Shape;47;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311700" y="999925"/>
            <a:ext cx="8520600" cy="214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highlight>
                  <a:schemeClr val="dk1"/>
                </a:highlight>
              </a:defRPr>
            </a:lvl1pPr>
            <a:lvl2pPr marL="914400" lvl="1" indent="-317500" algn="ctr">
              <a:spcBef>
                <a:spcPts val="0"/>
              </a:spcBef>
              <a:spcAft>
                <a:spcPts val="0"/>
              </a:spcAft>
              <a:buSzPts val="1400"/>
              <a:buChar char="○"/>
              <a:defRPr>
                <a:highlight>
                  <a:schemeClr val="dk1"/>
                </a:highlight>
              </a:defRPr>
            </a:lvl2pPr>
            <a:lvl3pPr marL="1371600" lvl="2" indent="-317500" algn="ctr">
              <a:spcBef>
                <a:spcPts val="0"/>
              </a:spcBef>
              <a:spcAft>
                <a:spcPts val="0"/>
              </a:spcAft>
              <a:buSzPts val="1400"/>
              <a:buChar char="■"/>
              <a:defRPr>
                <a:highlight>
                  <a:schemeClr val="dk1"/>
                </a:highlight>
              </a:defRPr>
            </a:lvl3pPr>
            <a:lvl4pPr marL="1828800" lvl="3" indent="-317500" algn="ctr">
              <a:spcBef>
                <a:spcPts val="0"/>
              </a:spcBef>
              <a:spcAft>
                <a:spcPts val="0"/>
              </a:spcAft>
              <a:buSzPts val="1400"/>
              <a:buChar char="●"/>
              <a:defRPr>
                <a:highlight>
                  <a:schemeClr val="dk1"/>
                </a:highlight>
              </a:defRPr>
            </a:lvl4pPr>
            <a:lvl5pPr marL="2286000" lvl="4" indent="-317500" algn="ctr">
              <a:spcBef>
                <a:spcPts val="0"/>
              </a:spcBef>
              <a:spcAft>
                <a:spcPts val="0"/>
              </a:spcAft>
              <a:buSzPts val="1400"/>
              <a:buChar char="○"/>
              <a:defRPr>
                <a:highlight>
                  <a:schemeClr val="dk1"/>
                </a:highlight>
              </a:defRPr>
            </a:lvl5pPr>
            <a:lvl6pPr marL="2743200" lvl="5" indent="-317500" algn="ctr">
              <a:spcBef>
                <a:spcPts val="0"/>
              </a:spcBef>
              <a:spcAft>
                <a:spcPts val="0"/>
              </a:spcAft>
              <a:buSzPts val="1400"/>
              <a:buChar char="■"/>
              <a:defRPr>
                <a:highlight>
                  <a:schemeClr val="dk1"/>
                </a:highlight>
              </a:defRPr>
            </a:lvl6pPr>
            <a:lvl7pPr marL="3200400" lvl="6" indent="-317500" algn="ctr">
              <a:spcBef>
                <a:spcPts val="0"/>
              </a:spcBef>
              <a:spcAft>
                <a:spcPts val="0"/>
              </a:spcAft>
              <a:buSzPts val="1400"/>
              <a:buChar char="●"/>
              <a:defRPr>
                <a:highlight>
                  <a:schemeClr val="dk1"/>
                </a:highlight>
              </a:defRPr>
            </a:lvl7pPr>
            <a:lvl8pPr marL="3657600" lvl="7" indent="-317500" algn="ctr">
              <a:spcBef>
                <a:spcPts val="0"/>
              </a:spcBef>
              <a:spcAft>
                <a:spcPts val="0"/>
              </a:spcAft>
              <a:buSzPts val="1400"/>
              <a:buChar char="○"/>
              <a:defRPr>
                <a:highlight>
                  <a:schemeClr val="dk1"/>
                </a:highlight>
              </a:defRPr>
            </a:lvl8pPr>
            <a:lvl9pPr marL="4114800" lvl="8" indent="-317500" algn="ctr">
              <a:spcBef>
                <a:spcPts val="0"/>
              </a:spcBef>
              <a:spcAft>
                <a:spcPts val="0"/>
              </a:spcAft>
              <a:buSzPts val="1400"/>
              <a:buChar char="■"/>
              <a:defRPr>
                <a:highlight>
                  <a:schemeClr val="dk1"/>
                </a:highlight>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op">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234075"/>
            <a:ext cx="8520600" cy="3334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poseidon01.ssrn.com/delivery.php?ID=206100072072113018084090084087099073116045093077065045102112110100025120110002009118000017006006033051111096075020017111094022105040068036092022081092068029000010108059061060117124089069076125095116114105113074125127005084112092109101017089007065113099&amp;EXT=pdf&amp;INDEX=TRUE"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s://www.mdpi.com/2071-1050/11/24/7016"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344250" y="1403850"/>
            <a:ext cx="8455500" cy="2146800"/>
          </a:xfrm>
          <a:prstGeom prst="rect">
            <a:avLst/>
          </a:prstGeom>
        </p:spPr>
        <p:txBody>
          <a:bodyPr spcFirstLastPara="1" wrap="square" lIns="91425" tIns="91425" rIns="91425" bIns="91425" anchor="ctr" anchorCtr="0">
            <a:normAutofit fontScale="90000"/>
          </a:bodyPr>
          <a:lstStyle/>
          <a:p>
            <a:pPr marL="0" lvl="0" indent="0" algn="ctr" rtl="0">
              <a:spcBef>
                <a:spcPts val="0"/>
              </a:spcBef>
              <a:spcAft>
                <a:spcPts val="0"/>
              </a:spcAft>
              <a:buNone/>
            </a:pPr>
            <a:r>
              <a:rPr lang="en">
                <a:latin typeface="Times New Roman"/>
                <a:ea typeface="Times New Roman"/>
                <a:cs typeface="Times New Roman"/>
                <a:sym typeface="Times New Roman"/>
              </a:rPr>
              <a:t>Academic And Employability Skills</a:t>
            </a:r>
            <a:endParaRPr>
              <a:latin typeface="Times New Roman"/>
              <a:ea typeface="Times New Roman"/>
              <a:cs typeface="Times New Roman"/>
              <a:sym typeface="Times New Roman"/>
            </a:endParaRPr>
          </a:p>
        </p:txBody>
      </p:sp>
      <p:sp>
        <p:nvSpPr>
          <p:cNvPr id="59" name="Google Shape;59;p13"/>
          <p:cNvSpPr txBox="1">
            <a:spLocks noGrp="1"/>
          </p:cNvSpPr>
          <p:nvPr>
            <p:ph type="subTitle" idx="1"/>
          </p:nvPr>
        </p:nvSpPr>
        <p:spPr>
          <a:xfrm>
            <a:off x="344250" y="3550650"/>
            <a:ext cx="4910100" cy="577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a:latin typeface="Times New Roman"/>
                <a:ea typeface="Times New Roman"/>
                <a:cs typeface="Times New Roman"/>
                <a:sym typeface="Times New Roman"/>
              </a:rPr>
              <a:t>ACE Practical Portfolio</a:t>
            </a:r>
            <a:endParaRPr>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110550" y="11457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Contents</a:t>
            </a:r>
            <a:endParaRPr b="1">
              <a:latin typeface="Times New Roman"/>
              <a:ea typeface="Times New Roman"/>
              <a:cs typeface="Times New Roman"/>
              <a:sym typeface="Times New Roman"/>
            </a:endParaRPr>
          </a:p>
        </p:txBody>
      </p:sp>
      <p:sp>
        <p:nvSpPr>
          <p:cNvPr id="65" name="Google Shape;65;p14"/>
          <p:cNvSpPr txBox="1">
            <a:spLocks noGrp="1"/>
          </p:cNvSpPr>
          <p:nvPr>
            <p:ph type="body" idx="1"/>
          </p:nvPr>
        </p:nvSpPr>
        <p:spPr>
          <a:xfrm>
            <a:off x="110550" y="905150"/>
            <a:ext cx="8955300" cy="4123500"/>
          </a:xfrm>
          <a:prstGeom prst="rect">
            <a:avLst/>
          </a:prstGeom>
        </p:spPr>
        <p:txBody>
          <a:bodyPr spcFirstLastPara="1" wrap="square" lIns="91425" tIns="91425" rIns="91425" bIns="91425" anchor="t" anchorCtr="0">
            <a:normAutofit fontScale="55000" lnSpcReduction="20000"/>
          </a:bodyPr>
          <a:lstStyle/>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Introduction</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Overview and works of marketing manager</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Importance of time management skills/ organising study</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Time management tools</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Importance of academic writing</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Importance of Public Speaking and giving presentation</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Importance of online learning experiences</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SWOT analysis</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Conclusion</a:t>
            </a:r>
            <a:endParaRPr sz="3497">
              <a:latin typeface="Times New Roman"/>
              <a:ea typeface="Times New Roman"/>
              <a:cs typeface="Times New Roman"/>
              <a:sym typeface="Times New Roman"/>
            </a:endParaRPr>
          </a:p>
          <a:p>
            <a:pPr marL="457200" lvl="0" indent="-334103" algn="just" rtl="0">
              <a:lnSpc>
                <a:spcPct val="150000"/>
              </a:lnSpc>
              <a:spcBef>
                <a:spcPts val="0"/>
              </a:spcBef>
              <a:spcAft>
                <a:spcPts val="0"/>
              </a:spcAft>
              <a:buSzPct val="100000"/>
              <a:buFont typeface="Times New Roman"/>
              <a:buChar char="●"/>
            </a:pPr>
            <a:r>
              <a:rPr lang="en" sz="3497">
                <a:latin typeface="Times New Roman"/>
                <a:ea typeface="Times New Roman"/>
                <a:cs typeface="Times New Roman"/>
                <a:sym typeface="Times New Roman"/>
              </a:rPr>
              <a:t>References List</a:t>
            </a:r>
            <a:endParaRPr sz="3497">
              <a:latin typeface="Times New Roman"/>
              <a:ea typeface="Times New Roman"/>
              <a:cs typeface="Times New Roman"/>
              <a:sym typeface="Times New Roman"/>
            </a:endParaRPr>
          </a:p>
          <a:p>
            <a:pPr marL="0" lvl="0" indent="0" algn="l" rtl="0">
              <a:spcBef>
                <a:spcPts val="1200"/>
              </a:spcBef>
              <a:spcAft>
                <a:spcPts val="1200"/>
              </a:spcAft>
              <a:buNone/>
            </a:pPr>
            <a:endParaRPr>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67450" y="8585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p:txBody>
      </p:sp>
      <p:sp>
        <p:nvSpPr>
          <p:cNvPr id="71" name="Google Shape;71;p15"/>
          <p:cNvSpPr txBox="1">
            <a:spLocks noGrp="1"/>
          </p:cNvSpPr>
          <p:nvPr>
            <p:ph type="body" idx="1"/>
          </p:nvPr>
        </p:nvSpPr>
        <p:spPr>
          <a:xfrm>
            <a:off x="129300" y="775825"/>
            <a:ext cx="5157900" cy="4195200"/>
          </a:xfrm>
          <a:prstGeom prst="rect">
            <a:avLst/>
          </a:prstGeom>
        </p:spPr>
        <p:txBody>
          <a:bodyPr spcFirstLastPara="1" wrap="square" lIns="91425" tIns="91425" rIns="91425" bIns="91425" anchor="t" anchorCtr="0">
            <a:normAutofit fontScale="85000" lnSpcReduction="10000"/>
          </a:bodyPr>
          <a:lstStyle/>
          <a:p>
            <a:pPr marL="457200" lvl="0" indent="-363537" algn="just" rtl="0">
              <a:lnSpc>
                <a:spcPct val="150000"/>
              </a:lnSpc>
              <a:spcBef>
                <a:spcPts val="0"/>
              </a:spcBef>
              <a:spcAft>
                <a:spcPts val="0"/>
              </a:spcAft>
              <a:buSzPct val="100000"/>
              <a:buFont typeface="Times New Roman"/>
              <a:buChar char="●"/>
            </a:pPr>
            <a:r>
              <a:rPr lang="en" sz="2500">
                <a:latin typeface="Times New Roman"/>
                <a:ea typeface="Times New Roman"/>
                <a:cs typeface="Times New Roman"/>
                <a:sym typeface="Times New Roman"/>
              </a:rPr>
              <a:t>People work about 71% each year. Over the course of their life, this is about 31.5 of the 45 years major people spend at work from the starting of their career to their retirement (Struck, 2017).</a:t>
            </a:r>
            <a:endParaRPr sz="2500">
              <a:latin typeface="Times New Roman"/>
              <a:ea typeface="Times New Roman"/>
              <a:cs typeface="Times New Roman"/>
              <a:sym typeface="Times New Roman"/>
            </a:endParaRPr>
          </a:p>
          <a:p>
            <a:pPr marL="457200" lvl="0" indent="-363537" algn="just" rtl="0">
              <a:lnSpc>
                <a:spcPct val="150000"/>
              </a:lnSpc>
              <a:spcBef>
                <a:spcPts val="0"/>
              </a:spcBef>
              <a:spcAft>
                <a:spcPts val="0"/>
              </a:spcAft>
              <a:buSzPct val="100000"/>
              <a:buFont typeface="Times New Roman"/>
              <a:buChar char="●"/>
            </a:pPr>
            <a:r>
              <a:rPr lang="en" sz="2500">
                <a:latin typeface="Times New Roman"/>
                <a:ea typeface="Times New Roman"/>
                <a:cs typeface="Times New Roman"/>
                <a:sym typeface="Times New Roman"/>
              </a:rPr>
              <a:t>Career planning is a continuous procedure that can support people to supervise their understanding and growth.</a:t>
            </a:r>
            <a:endParaRPr sz="2500">
              <a:latin typeface="Times New Roman"/>
              <a:ea typeface="Times New Roman"/>
              <a:cs typeface="Times New Roman"/>
              <a:sym typeface="Times New Roman"/>
            </a:endParaRPr>
          </a:p>
        </p:txBody>
      </p:sp>
      <p:pic>
        <p:nvPicPr>
          <p:cNvPr id="72" name="Google Shape;72;p15"/>
          <p:cNvPicPr preferRelativeResize="0"/>
          <p:nvPr/>
        </p:nvPicPr>
        <p:blipFill>
          <a:blip r:embed="rId3">
            <a:alphaModFix/>
          </a:blip>
          <a:stretch>
            <a:fillRect/>
          </a:stretch>
        </p:blipFill>
        <p:spPr>
          <a:xfrm>
            <a:off x="5439600" y="968975"/>
            <a:ext cx="3552000" cy="3571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110575" y="11457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Overview and works of marketing manager</a:t>
            </a:r>
            <a:endParaRPr b="1">
              <a:latin typeface="Times New Roman"/>
              <a:ea typeface="Times New Roman"/>
              <a:cs typeface="Times New Roman"/>
              <a:sym typeface="Times New Roman"/>
            </a:endParaRPr>
          </a:p>
        </p:txBody>
      </p:sp>
      <p:sp>
        <p:nvSpPr>
          <p:cNvPr id="78" name="Google Shape;78;p16"/>
          <p:cNvSpPr txBox="1">
            <a:spLocks noGrp="1"/>
          </p:cNvSpPr>
          <p:nvPr>
            <p:ph type="body" idx="1"/>
          </p:nvPr>
        </p:nvSpPr>
        <p:spPr>
          <a:xfrm>
            <a:off x="110575" y="804575"/>
            <a:ext cx="4975500" cy="4180800"/>
          </a:xfrm>
          <a:prstGeom prst="rect">
            <a:avLst/>
          </a:prstGeom>
        </p:spPr>
        <p:txBody>
          <a:bodyPr spcFirstLastPara="1" wrap="square" lIns="91425" tIns="91425" rIns="91425" bIns="91425" anchor="t" anchorCtr="0">
            <a:normAutofit fontScale="85000" lnSpcReduction="10000"/>
          </a:bodyPr>
          <a:lstStyle/>
          <a:p>
            <a:pPr marL="457200" lvl="0" indent="-356552" algn="just" rtl="0">
              <a:lnSpc>
                <a:spcPct val="150000"/>
              </a:lnSpc>
              <a:spcBef>
                <a:spcPts val="0"/>
              </a:spcBef>
              <a:spcAft>
                <a:spcPts val="0"/>
              </a:spcAft>
              <a:buSzPct val="100000"/>
              <a:buFont typeface="Times New Roman"/>
              <a:buChar char="●"/>
            </a:pPr>
            <a:r>
              <a:rPr lang="en" sz="2600">
                <a:latin typeface="Times New Roman"/>
                <a:ea typeface="Times New Roman"/>
                <a:cs typeface="Times New Roman"/>
                <a:sym typeface="Times New Roman"/>
              </a:rPr>
              <a:t>Marketing managers play an important role in operating business development. Their task is to market a company, item, or facility (Yasa et al., 2020).</a:t>
            </a:r>
            <a:endParaRPr sz="2600">
              <a:latin typeface="Times New Roman"/>
              <a:ea typeface="Times New Roman"/>
              <a:cs typeface="Times New Roman"/>
              <a:sym typeface="Times New Roman"/>
            </a:endParaRPr>
          </a:p>
          <a:p>
            <a:pPr marL="457200" lvl="0" indent="-356552" algn="just" rtl="0">
              <a:lnSpc>
                <a:spcPct val="150000"/>
              </a:lnSpc>
              <a:spcBef>
                <a:spcPts val="0"/>
              </a:spcBef>
              <a:spcAft>
                <a:spcPts val="0"/>
              </a:spcAft>
              <a:buSzPct val="100000"/>
              <a:buFont typeface="Times New Roman"/>
              <a:buChar char="●"/>
            </a:pPr>
            <a:r>
              <a:rPr lang="en" sz="2600">
                <a:latin typeface="Times New Roman"/>
                <a:ea typeface="Times New Roman"/>
                <a:cs typeface="Times New Roman"/>
                <a:sym typeface="Times New Roman"/>
              </a:rPr>
              <a:t>Marketing managers frequently plan and monitor a variety of activities, as well as launches, announcements, email strategies, affairs, and social sites.</a:t>
            </a:r>
            <a:endParaRPr sz="2600">
              <a:latin typeface="Times New Roman"/>
              <a:ea typeface="Times New Roman"/>
              <a:cs typeface="Times New Roman"/>
              <a:sym typeface="Times New Roman"/>
            </a:endParaRPr>
          </a:p>
        </p:txBody>
      </p:sp>
      <p:pic>
        <p:nvPicPr>
          <p:cNvPr id="79" name="Google Shape;79;p16"/>
          <p:cNvPicPr preferRelativeResize="0"/>
          <p:nvPr/>
        </p:nvPicPr>
        <p:blipFill>
          <a:blip r:embed="rId3">
            <a:alphaModFix/>
          </a:blip>
          <a:stretch>
            <a:fillRect/>
          </a:stretch>
        </p:blipFill>
        <p:spPr>
          <a:xfrm>
            <a:off x="5238475" y="839675"/>
            <a:ext cx="3753125" cy="3614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81825" y="1002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Importance of time management skills/ organising study</a:t>
            </a:r>
            <a:endParaRPr b="1">
              <a:latin typeface="Times New Roman"/>
              <a:ea typeface="Times New Roman"/>
              <a:cs typeface="Times New Roman"/>
              <a:sym typeface="Times New Roman"/>
            </a:endParaRPr>
          </a:p>
          <a:p>
            <a:pPr marL="0" lvl="0" indent="0" algn="l" rtl="0">
              <a:spcBef>
                <a:spcPts val="0"/>
              </a:spcBef>
              <a:spcAft>
                <a:spcPts val="0"/>
              </a:spcAft>
              <a:buNone/>
            </a:pPr>
            <a:endParaRPr>
              <a:latin typeface="Times New Roman"/>
              <a:ea typeface="Times New Roman"/>
              <a:cs typeface="Times New Roman"/>
              <a:sym typeface="Times New Roman"/>
            </a:endParaRPr>
          </a:p>
        </p:txBody>
      </p:sp>
      <p:sp>
        <p:nvSpPr>
          <p:cNvPr id="85" name="Google Shape;85;p17"/>
          <p:cNvSpPr txBox="1">
            <a:spLocks noGrp="1"/>
          </p:cNvSpPr>
          <p:nvPr>
            <p:ph type="body" idx="1"/>
          </p:nvPr>
        </p:nvSpPr>
        <p:spPr>
          <a:xfrm>
            <a:off x="172400" y="833300"/>
            <a:ext cx="4399500" cy="4180800"/>
          </a:xfrm>
          <a:prstGeom prst="rect">
            <a:avLst/>
          </a:prstGeom>
        </p:spPr>
        <p:txBody>
          <a:bodyPr spcFirstLastPara="1" wrap="square" lIns="91425" tIns="91425" rIns="91425" bIns="91425" anchor="t" anchorCtr="0">
            <a:normAutofit fontScale="85000" lnSpcReduction="10000"/>
          </a:bodyPr>
          <a:lstStyle/>
          <a:p>
            <a:pPr marL="457200" lvl="0" indent="-374332" algn="just" rtl="0">
              <a:lnSpc>
                <a:spcPct val="150000"/>
              </a:lnSpc>
              <a:spcBef>
                <a:spcPts val="0"/>
              </a:spcBef>
              <a:spcAft>
                <a:spcPts val="0"/>
              </a:spcAft>
              <a:buSzPct val="100000"/>
              <a:buFont typeface="Times New Roman"/>
              <a:buChar char="●"/>
            </a:pPr>
            <a:r>
              <a:rPr lang="en" sz="2700">
                <a:latin typeface="Times New Roman"/>
                <a:ea typeface="Times New Roman"/>
                <a:cs typeface="Times New Roman"/>
                <a:sym typeface="Times New Roman"/>
              </a:rPr>
              <a:t>Time management is important in a busy company, so marketing managers can prioritize all their tasks and reach their goals faster.</a:t>
            </a:r>
            <a:endParaRPr sz="2700">
              <a:latin typeface="Times New Roman"/>
              <a:ea typeface="Times New Roman"/>
              <a:cs typeface="Times New Roman"/>
              <a:sym typeface="Times New Roman"/>
            </a:endParaRPr>
          </a:p>
          <a:p>
            <a:pPr marL="457200" lvl="0" indent="-374332" algn="just" rtl="0">
              <a:lnSpc>
                <a:spcPct val="150000"/>
              </a:lnSpc>
              <a:spcBef>
                <a:spcPts val="0"/>
              </a:spcBef>
              <a:spcAft>
                <a:spcPts val="0"/>
              </a:spcAft>
              <a:buSzPct val="100000"/>
              <a:buFont typeface="Times New Roman"/>
              <a:buChar char="●"/>
            </a:pPr>
            <a:r>
              <a:rPr lang="en" sz="2700">
                <a:latin typeface="Times New Roman"/>
                <a:ea typeface="Times New Roman"/>
                <a:cs typeface="Times New Roman"/>
                <a:sym typeface="Times New Roman"/>
              </a:rPr>
              <a:t>Effective time management is the most important skill a good promoting manager can have.</a:t>
            </a:r>
            <a:endParaRPr sz="3300"/>
          </a:p>
        </p:txBody>
      </p:sp>
      <p:pic>
        <p:nvPicPr>
          <p:cNvPr id="86" name="Google Shape;86;p17"/>
          <p:cNvPicPr preferRelativeResize="0"/>
          <p:nvPr/>
        </p:nvPicPr>
        <p:blipFill>
          <a:blip r:embed="rId3">
            <a:alphaModFix/>
          </a:blip>
          <a:stretch>
            <a:fillRect/>
          </a:stretch>
        </p:blipFill>
        <p:spPr>
          <a:xfrm>
            <a:off x="4724300" y="825325"/>
            <a:ext cx="4267300" cy="38728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81825" y="11457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Time management tools</a:t>
            </a:r>
            <a:endParaRPr b="1">
              <a:latin typeface="Times New Roman"/>
              <a:ea typeface="Times New Roman"/>
              <a:cs typeface="Times New Roman"/>
              <a:sym typeface="Times New Roman"/>
            </a:endParaRPr>
          </a:p>
        </p:txBody>
      </p:sp>
      <p:sp>
        <p:nvSpPr>
          <p:cNvPr id="92" name="Google Shape;92;p18"/>
          <p:cNvSpPr txBox="1">
            <a:spLocks noGrp="1"/>
          </p:cNvSpPr>
          <p:nvPr>
            <p:ph type="body" idx="1"/>
          </p:nvPr>
        </p:nvSpPr>
        <p:spPr>
          <a:xfrm>
            <a:off x="158050" y="833300"/>
            <a:ext cx="5136964" cy="4109100"/>
          </a:xfrm>
          <a:prstGeom prst="rect">
            <a:avLst/>
          </a:prstGeom>
        </p:spPr>
        <p:txBody>
          <a:bodyPr spcFirstLastPara="1" wrap="square" lIns="91425" tIns="91425" rIns="91425" bIns="91425" anchor="t" anchorCtr="0">
            <a:normAutofit fontScale="92500" lnSpcReduction="20000"/>
          </a:bodyPr>
          <a:lstStyle/>
          <a:p>
            <a:pPr marL="457200" lvl="0" indent="-342900" algn="just" rtl="0">
              <a:lnSpc>
                <a:spcPct val="150000"/>
              </a:lnSpc>
              <a:spcBef>
                <a:spcPts val="0"/>
              </a:spcBef>
              <a:spcAft>
                <a:spcPts val="0"/>
              </a:spcAft>
              <a:buSzPts val="1800"/>
              <a:buFont typeface="Times New Roman"/>
              <a:buChar char="●"/>
            </a:pPr>
            <a:r>
              <a:rPr lang="en" dirty="0">
                <a:latin typeface="Times New Roman"/>
                <a:ea typeface="Times New Roman"/>
                <a:cs typeface="Times New Roman"/>
                <a:sym typeface="Times New Roman"/>
              </a:rPr>
              <a:t>There are generally four types of time management tools in today's time which are calendars, note taking softwares, time trackers, and time management applications.</a:t>
            </a:r>
            <a:endParaRPr dirty="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 dirty="0">
                <a:latin typeface="Times New Roman"/>
                <a:ea typeface="Times New Roman"/>
                <a:cs typeface="Times New Roman"/>
                <a:sym typeface="Times New Roman"/>
              </a:rPr>
              <a:t>Calendar is the most popular and traditional way of time and task management in the eventful days (Rani and Sharma, 2018). </a:t>
            </a:r>
            <a:endParaRPr dirty="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 dirty="0">
                <a:latin typeface="Times New Roman"/>
                <a:ea typeface="Times New Roman"/>
                <a:cs typeface="Times New Roman"/>
                <a:sym typeface="Times New Roman"/>
              </a:rPr>
              <a:t>Note taking softwares like Apple Notes, Samsung Notes, Google keep and many others note taking softwares are very useful in terms of taking care of events with time.</a:t>
            </a:r>
            <a:endParaRPr dirty="0">
              <a:latin typeface="Times New Roman"/>
              <a:ea typeface="Times New Roman"/>
              <a:cs typeface="Times New Roman"/>
              <a:sym typeface="Times New Roman"/>
            </a:endParaRPr>
          </a:p>
        </p:txBody>
      </p:sp>
      <p:pic>
        <p:nvPicPr>
          <p:cNvPr id="1026" name="Picture 2" descr="Improve Your Time Management with These Tools and Techniques">
            <a:extLst>
              <a:ext uri="{FF2B5EF4-FFF2-40B4-BE49-F238E27FC236}">
                <a16:creationId xmlns:a16="http://schemas.microsoft.com/office/drawing/2014/main" id="{F63E06AD-2FD6-420D-903B-8914A1095C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4726" y="1035400"/>
            <a:ext cx="3511181" cy="30726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81800" y="12895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latin typeface="Times New Roman"/>
                <a:ea typeface="Times New Roman"/>
                <a:cs typeface="Times New Roman"/>
                <a:sym typeface="Times New Roman"/>
              </a:rPr>
              <a:t>Importance of academic writing</a:t>
            </a:r>
            <a:endParaRPr>
              <a:latin typeface="Times New Roman"/>
              <a:ea typeface="Times New Roman"/>
              <a:cs typeface="Times New Roman"/>
              <a:sym typeface="Times New Roman"/>
            </a:endParaRPr>
          </a:p>
        </p:txBody>
      </p:sp>
      <p:sp>
        <p:nvSpPr>
          <p:cNvPr id="98" name="Google Shape;98;p19"/>
          <p:cNvSpPr txBox="1">
            <a:spLocks noGrp="1"/>
          </p:cNvSpPr>
          <p:nvPr>
            <p:ph type="body" idx="1"/>
          </p:nvPr>
        </p:nvSpPr>
        <p:spPr>
          <a:xfrm>
            <a:off x="158050" y="847675"/>
            <a:ext cx="4482600" cy="4137900"/>
          </a:xfrm>
          <a:prstGeom prst="rect">
            <a:avLst/>
          </a:prstGeom>
        </p:spPr>
        <p:txBody>
          <a:bodyPr spcFirstLastPara="1" wrap="square" lIns="91425" tIns="91425" rIns="91425" bIns="91425" anchor="t" anchorCtr="0">
            <a:normAutofit fontScale="70000" lnSpcReduction="20000"/>
          </a:bodyPr>
          <a:lstStyle/>
          <a:p>
            <a:pPr marL="457200" lvl="0" indent="-366395" algn="just" rtl="0">
              <a:lnSpc>
                <a:spcPct val="150000"/>
              </a:lnSpc>
              <a:spcBef>
                <a:spcPts val="0"/>
              </a:spcBef>
              <a:spcAft>
                <a:spcPts val="0"/>
              </a:spcAft>
              <a:buSzPct val="100000"/>
              <a:buFont typeface="Times New Roman"/>
              <a:buChar char="●"/>
            </a:pPr>
            <a:r>
              <a:rPr lang="en" sz="3100">
                <a:latin typeface="Times New Roman"/>
                <a:ea typeface="Times New Roman"/>
                <a:cs typeface="Times New Roman"/>
                <a:sym typeface="Times New Roman"/>
              </a:rPr>
              <a:t>Good writing for marketing managers means the ability to communicate an idea, message, or brand. </a:t>
            </a:r>
            <a:endParaRPr sz="3100">
              <a:latin typeface="Times New Roman"/>
              <a:ea typeface="Times New Roman"/>
              <a:cs typeface="Times New Roman"/>
              <a:sym typeface="Times New Roman"/>
            </a:endParaRPr>
          </a:p>
          <a:p>
            <a:pPr marL="457200" lvl="0" indent="-366395" algn="just" rtl="0">
              <a:lnSpc>
                <a:spcPct val="150000"/>
              </a:lnSpc>
              <a:spcBef>
                <a:spcPts val="0"/>
              </a:spcBef>
              <a:spcAft>
                <a:spcPts val="0"/>
              </a:spcAft>
              <a:buSzPct val="100000"/>
              <a:buFont typeface="Times New Roman"/>
              <a:buChar char="●"/>
            </a:pPr>
            <a:r>
              <a:rPr lang="en" sz="3100">
                <a:latin typeface="Times New Roman"/>
                <a:ea typeface="Times New Roman"/>
                <a:cs typeface="Times New Roman"/>
                <a:sym typeface="Times New Roman"/>
              </a:rPr>
              <a:t>Good writing abilities will support them to compress information into smaller pieces, but still convey all the information they need.</a:t>
            </a:r>
            <a:endParaRPr>
              <a:latin typeface="Times New Roman"/>
              <a:ea typeface="Times New Roman"/>
              <a:cs typeface="Times New Roman"/>
              <a:sym typeface="Times New Roman"/>
            </a:endParaRPr>
          </a:p>
        </p:txBody>
      </p:sp>
      <p:pic>
        <p:nvPicPr>
          <p:cNvPr id="99" name="Google Shape;99;p19"/>
          <p:cNvPicPr preferRelativeResize="0"/>
          <p:nvPr/>
        </p:nvPicPr>
        <p:blipFill>
          <a:blip r:embed="rId3">
            <a:alphaModFix/>
          </a:blip>
          <a:stretch>
            <a:fillRect/>
          </a:stretch>
        </p:blipFill>
        <p:spPr>
          <a:xfrm>
            <a:off x="4793050" y="854050"/>
            <a:ext cx="4198550" cy="389928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81825" y="12895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Importance of Public Speaking and giving presentation</a:t>
            </a:r>
            <a:endParaRPr b="1">
              <a:latin typeface="Times New Roman"/>
              <a:ea typeface="Times New Roman"/>
              <a:cs typeface="Times New Roman"/>
              <a:sym typeface="Times New Roman"/>
            </a:endParaRPr>
          </a:p>
        </p:txBody>
      </p:sp>
      <p:sp>
        <p:nvSpPr>
          <p:cNvPr id="105" name="Google Shape;105;p20"/>
          <p:cNvSpPr txBox="1">
            <a:spLocks noGrp="1"/>
          </p:cNvSpPr>
          <p:nvPr>
            <p:ph type="body" idx="1"/>
          </p:nvPr>
        </p:nvSpPr>
        <p:spPr>
          <a:xfrm>
            <a:off x="81825" y="876400"/>
            <a:ext cx="8926500" cy="4094700"/>
          </a:xfrm>
          <a:prstGeom prst="rect">
            <a:avLst/>
          </a:prstGeom>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Times New Roman"/>
              <a:buChar char="●"/>
            </a:pPr>
            <a:r>
              <a:rPr lang="en" sz="2000">
                <a:latin typeface="Times New Roman"/>
                <a:ea typeface="Times New Roman"/>
                <a:cs typeface="Times New Roman"/>
                <a:sym typeface="Times New Roman"/>
              </a:rPr>
              <a:t>Public speaking is a very important skill in the job portfolio of marketing managers. Due to work, the managers have to address the public or employees often. </a:t>
            </a:r>
            <a:endParaRPr sz="2000">
              <a:latin typeface="Times New Roman"/>
              <a:ea typeface="Times New Roman"/>
              <a:cs typeface="Times New Roman"/>
              <a:sym typeface="Times New Roman"/>
            </a:endParaRPr>
          </a:p>
          <a:p>
            <a:pPr marL="457200" lvl="0" indent="-355600" algn="just" rtl="0">
              <a:lnSpc>
                <a:spcPct val="150000"/>
              </a:lnSpc>
              <a:spcBef>
                <a:spcPts val="0"/>
              </a:spcBef>
              <a:spcAft>
                <a:spcPts val="0"/>
              </a:spcAft>
              <a:buSzPts val="2000"/>
              <a:buFont typeface="Times New Roman"/>
              <a:buChar char="●"/>
            </a:pPr>
            <a:r>
              <a:rPr lang="en" sz="2000">
                <a:latin typeface="Times New Roman"/>
                <a:ea typeface="Times New Roman"/>
                <a:cs typeface="Times New Roman"/>
                <a:sym typeface="Times New Roman"/>
              </a:rPr>
              <a:t>The confidence anybody needs to conduct public speaking is enormous, and practising public speaking skills can help to grow that confidence (Raja, 2017).</a:t>
            </a:r>
            <a:endParaRPr sz="2000">
              <a:latin typeface="Times New Roman"/>
              <a:ea typeface="Times New Roman"/>
              <a:cs typeface="Times New Roman"/>
              <a:sym typeface="Times New Roman"/>
            </a:endParaRPr>
          </a:p>
          <a:p>
            <a:pPr marL="457200" lvl="0" indent="-355600" algn="just" rtl="0">
              <a:lnSpc>
                <a:spcPct val="150000"/>
              </a:lnSpc>
              <a:spcBef>
                <a:spcPts val="0"/>
              </a:spcBef>
              <a:spcAft>
                <a:spcPts val="0"/>
              </a:spcAft>
              <a:buSzPts val="2000"/>
              <a:buFont typeface="Times New Roman"/>
              <a:buChar char="●"/>
            </a:pPr>
            <a:r>
              <a:rPr lang="en" sz="2000">
                <a:latin typeface="Times New Roman"/>
                <a:ea typeface="Times New Roman"/>
                <a:cs typeface="Times New Roman"/>
                <a:sym typeface="Times New Roman"/>
              </a:rPr>
              <a:t>For marketing purposes, the employee has to give many presentations about the company, or marketing plans in front of management or board of directors. For that, presentation giving skills are very necessary.</a:t>
            </a:r>
            <a:endParaRPr sz="20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67475" y="1002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Importance of online learning experiences</a:t>
            </a:r>
            <a:endParaRPr b="1">
              <a:latin typeface="Times New Roman"/>
              <a:ea typeface="Times New Roman"/>
              <a:cs typeface="Times New Roman"/>
              <a:sym typeface="Times New Roman"/>
            </a:endParaRPr>
          </a:p>
        </p:txBody>
      </p:sp>
      <p:sp>
        <p:nvSpPr>
          <p:cNvPr id="111" name="Google Shape;111;p21"/>
          <p:cNvSpPr txBox="1">
            <a:spLocks noGrp="1"/>
          </p:cNvSpPr>
          <p:nvPr>
            <p:ph type="body" idx="1"/>
          </p:nvPr>
        </p:nvSpPr>
        <p:spPr>
          <a:xfrm>
            <a:off x="67475" y="761475"/>
            <a:ext cx="8940900" cy="4267200"/>
          </a:xfrm>
          <a:prstGeom prst="rect">
            <a:avLst/>
          </a:prstGeom>
        </p:spPr>
        <p:txBody>
          <a:bodyPr spcFirstLastPara="1" wrap="square" lIns="91425" tIns="91425" rIns="91425" bIns="91425" anchor="t" anchorCtr="0">
            <a:noAutofit/>
          </a:bodyPr>
          <a:lstStyle/>
          <a:p>
            <a:pPr marL="457200" lvl="0" indent="-361950" algn="just" rtl="0">
              <a:lnSpc>
                <a:spcPct val="150000"/>
              </a:lnSpc>
              <a:spcBef>
                <a:spcPts val="0"/>
              </a:spcBef>
              <a:spcAft>
                <a:spcPts val="0"/>
              </a:spcAft>
              <a:buSzPts val="2100"/>
              <a:buFont typeface="Times New Roman"/>
              <a:buChar char="●"/>
            </a:pPr>
            <a:r>
              <a:rPr lang="en" sz="2100">
                <a:latin typeface="Times New Roman"/>
                <a:ea typeface="Times New Roman"/>
                <a:cs typeface="Times New Roman"/>
                <a:sym typeface="Times New Roman"/>
              </a:rPr>
              <a:t>In these times, online learning is getting the recognition that was needed much earlier. To get any academic skills or lessons, nobody can go to the academy every time (Pérez-Álvarez et al., 2018).</a:t>
            </a:r>
            <a:endParaRPr sz="2100">
              <a:latin typeface="Times New Roman"/>
              <a:ea typeface="Times New Roman"/>
              <a:cs typeface="Times New Roman"/>
              <a:sym typeface="Times New Roman"/>
            </a:endParaRPr>
          </a:p>
          <a:p>
            <a:pPr marL="457200" lvl="0" indent="-361950" algn="just" rtl="0">
              <a:lnSpc>
                <a:spcPct val="150000"/>
              </a:lnSpc>
              <a:spcBef>
                <a:spcPts val="0"/>
              </a:spcBef>
              <a:spcAft>
                <a:spcPts val="0"/>
              </a:spcAft>
              <a:buSzPts val="2100"/>
              <a:buFont typeface="Times New Roman"/>
              <a:buChar char="●"/>
            </a:pPr>
            <a:r>
              <a:rPr lang="en" sz="2100">
                <a:latin typeface="Times New Roman"/>
                <a:ea typeface="Times New Roman"/>
                <a:cs typeface="Times New Roman"/>
                <a:sym typeface="Times New Roman"/>
              </a:rPr>
              <a:t>In this era of the internet everything, which is important, is available in the form of resources. All of those resources can be accessed from anywhere, anytime.</a:t>
            </a:r>
            <a:endParaRPr sz="2100">
              <a:latin typeface="Times New Roman"/>
              <a:ea typeface="Times New Roman"/>
              <a:cs typeface="Times New Roman"/>
              <a:sym typeface="Times New Roman"/>
            </a:endParaRPr>
          </a:p>
          <a:p>
            <a:pPr marL="457200" lvl="0" indent="-361950" algn="just" rtl="0">
              <a:lnSpc>
                <a:spcPct val="150000"/>
              </a:lnSpc>
              <a:spcBef>
                <a:spcPts val="0"/>
              </a:spcBef>
              <a:spcAft>
                <a:spcPts val="0"/>
              </a:spcAft>
              <a:buSzPts val="2100"/>
              <a:buFont typeface="Times New Roman"/>
              <a:buChar char="●"/>
            </a:pPr>
            <a:r>
              <a:rPr lang="en" sz="2100">
                <a:latin typeface="Times New Roman"/>
                <a:ea typeface="Times New Roman"/>
                <a:cs typeface="Times New Roman"/>
                <a:sym typeface="Times New Roman"/>
              </a:rPr>
              <a:t>For a marketing manager, taking time out of a tight schedule is not possible, so that online learning is the best way to get more skills that can improve their work.</a:t>
            </a:r>
            <a:endParaRPr sz="210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96175" y="11457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SWOT analysis</a:t>
            </a:r>
            <a:endParaRPr b="1">
              <a:latin typeface="Times New Roman"/>
              <a:ea typeface="Times New Roman"/>
              <a:cs typeface="Times New Roman"/>
              <a:sym typeface="Times New Roman"/>
            </a:endParaRPr>
          </a:p>
        </p:txBody>
      </p:sp>
      <p:graphicFrame>
        <p:nvGraphicFramePr>
          <p:cNvPr id="117" name="Google Shape;117;p22"/>
          <p:cNvGraphicFramePr/>
          <p:nvPr>
            <p:extLst>
              <p:ext uri="{D42A27DB-BD31-4B8C-83A1-F6EECF244321}">
                <p14:modId xmlns:p14="http://schemas.microsoft.com/office/powerpoint/2010/main" val="3308122805"/>
              </p:ext>
            </p:extLst>
          </p:nvPr>
        </p:nvGraphicFramePr>
        <p:xfrm>
          <a:off x="96176" y="687275"/>
          <a:ext cx="8870616" cy="4455862"/>
        </p:xfrm>
        <a:graphic>
          <a:graphicData uri="http://schemas.openxmlformats.org/drawingml/2006/table">
            <a:tbl>
              <a:tblPr>
                <a:noFill/>
                <a:tableStyleId>{00AE755A-9CF5-419A-8266-944CA7A9C474}</a:tableStyleId>
              </a:tblPr>
              <a:tblGrid>
                <a:gridCol w="4464650">
                  <a:extLst>
                    <a:ext uri="{9D8B030D-6E8A-4147-A177-3AD203B41FA5}">
                      <a16:colId xmlns:a16="http://schemas.microsoft.com/office/drawing/2014/main" val="20000"/>
                    </a:ext>
                  </a:extLst>
                </a:gridCol>
                <a:gridCol w="4405966">
                  <a:extLst>
                    <a:ext uri="{9D8B030D-6E8A-4147-A177-3AD203B41FA5}">
                      <a16:colId xmlns:a16="http://schemas.microsoft.com/office/drawing/2014/main" val="20001"/>
                    </a:ext>
                  </a:extLst>
                </a:gridCol>
              </a:tblGrid>
              <a:tr h="2242779">
                <a:tc>
                  <a:txBody>
                    <a:bodyPr/>
                    <a:lstStyle/>
                    <a:p>
                      <a:pPr marL="0" lvl="0" indent="0" algn="ctr" rtl="0">
                        <a:lnSpc>
                          <a:spcPct val="150000"/>
                        </a:lnSpc>
                        <a:spcBef>
                          <a:spcPts val="0"/>
                        </a:spcBef>
                        <a:spcAft>
                          <a:spcPts val="0"/>
                        </a:spcAft>
                        <a:buNone/>
                      </a:pPr>
                      <a:r>
                        <a:rPr lang="en" sz="1500" b="1">
                          <a:latin typeface="Times New Roman"/>
                          <a:ea typeface="Times New Roman"/>
                          <a:cs typeface="Times New Roman"/>
                          <a:sym typeface="Times New Roman"/>
                        </a:rPr>
                        <a:t>Strength </a:t>
                      </a:r>
                      <a:endParaRPr sz="1500" b="1">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 sz="1700">
                          <a:latin typeface="Times New Roman"/>
                          <a:ea typeface="Times New Roman"/>
                          <a:cs typeface="Times New Roman"/>
                          <a:sym typeface="Times New Roman"/>
                        </a:rPr>
                        <a:t>For a marketing manager time management and organising study is very important, and that is one of my core strengths due to the use of various time management tools (Richardson, 2018).</a:t>
                      </a:r>
                      <a:endParaRPr sz="1700">
                        <a:latin typeface="Times New Roman"/>
                        <a:ea typeface="Times New Roman"/>
                        <a:cs typeface="Times New Roman"/>
                        <a:sym typeface="Times New Roman"/>
                      </a:endParaRPr>
                    </a:p>
                  </a:txBody>
                  <a:tcPr marL="91425" marR="91425" marT="91425" marB="91425"/>
                </a:tc>
                <a:tc>
                  <a:txBody>
                    <a:bodyPr/>
                    <a:lstStyle/>
                    <a:p>
                      <a:pPr marL="0" lvl="0" indent="0" algn="ctr" rtl="0">
                        <a:lnSpc>
                          <a:spcPct val="150000"/>
                        </a:lnSpc>
                        <a:spcBef>
                          <a:spcPts val="0"/>
                        </a:spcBef>
                        <a:spcAft>
                          <a:spcPts val="0"/>
                        </a:spcAft>
                        <a:buNone/>
                      </a:pPr>
                      <a:r>
                        <a:rPr lang="en" sz="1500" b="1">
                          <a:latin typeface="Times New Roman"/>
                          <a:ea typeface="Times New Roman"/>
                          <a:cs typeface="Times New Roman"/>
                          <a:sym typeface="Times New Roman"/>
                        </a:rPr>
                        <a:t>Weaknesses</a:t>
                      </a:r>
                      <a:endParaRPr sz="1900" b="1">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 sz="1700">
                          <a:latin typeface="Times New Roman"/>
                          <a:ea typeface="Times New Roman"/>
                          <a:cs typeface="Times New Roman"/>
                          <a:sym typeface="Times New Roman"/>
                        </a:rPr>
                        <a:t>As the experience is growing due to working in the organisation in the post of marketing manager, many untold aspects of marketing are coming in front of me. This is one kind of opportunity for me to learn from the real world.</a:t>
                      </a:r>
                      <a:endParaRPr sz="1700">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0"/>
                  </a:ext>
                </a:extLst>
              </a:tr>
              <a:tr h="1882951">
                <a:tc>
                  <a:txBody>
                    <a:bodyPr/>
                    <a:lstStyle/>
                    <a:p>
                      <a:pPr marL="0" lvl="0" indent="0" algn="ctr" rtl="0">
                        <a:lnSpc>
                          <a:spcPct val="150000"/>
                        </a:lnSpc>
                        <a:spcBef>
                          <a:spcPts val="0"/>
                        </a:spcBef>
                        <a:spcAft>
                          <a:spcPts val="0"/>
                        </a:spcAft>
                        <a:buNone/>
                      </a:pPr>
                      <a:r>
                        <a:rPr lang="en" sz="1500" b="1">
                          <a:latin typeface="Times New Roman"/>
                          <a:ea typeface="Times New Roman"/>
                          <a:cs typeface="Times New Roman"/>
                          <a:sym typeface="Times New Roman"/>
                        </a:rPr>
                        <a:t>Opportunities </a:t>
                      </a:r>
                      <a:endParaRPr sz="1500" b="1">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 sz="1700">
                          <a:latin typeface="Times New Roman"/>
                          <a:ea typeface="Times New Roman"/>
                          <a:cs typeface="Times New Roman"/>
                          <a:sym typeface="Times New Roman"/>
                        </a:rPr>
                        <a:t>Better visualisation of future aspects of the marketing plans is needed for a marketing manager post, but as my weakness, I do not possess this skill.</a:t>
                      </a:r>
                      <a:endParaRPr sz="1700">
                        <a:latin typeface="Times New Roman"/>
                        <a:ea typeface="Times New Roman"/>
                        <a:cs typeface="Times New Roman"/>
                        <a:sym typeface="Times New Roman"/>
                      </a:endParaRPr>
                    </a:p>
                  </a:txBody>
                  <a:tcPr marL="91425" marR="91425" marT="91425" marB="91425"/>
                </a:tc>
                <a:tc>
                  <a:txBody>
                    <a:bodyPr/>
                    <a:lstStyle/>
                    <a:p>
                      <a:pPr marL="0" lvl="0" indent="0" algn="ctr" rtl="0">
                        <a:lnSpc>
                          <a:spcPct val="150000"/>
                        </a:lnSpc>
                        <a:spcBef>
                          <a:spcPts val="0"/>
                        </a:spcBef>
                        <a:spcAft>
                          <a:spcPts val="0"/>
                        </a:spcAft>
                        <a:buNone/>
                      </a:pPr>
                      <a:r>
                        <a:rPr lang="en" sz="1500" b="1" dirty="0">
                          <a:latin typeface="Times New Roman"/>
                          <a:ea typeface="Times New Roman"/>
                          <a:cs typeface="Times New Roman"/>
                          <a:sym typeface="Times New Roman"/>
                        </a:rPr>
                        <a:t>Threats </a:t>
                      </a:r>
                      <a:endParaRPr sz="1500" b="1" dirty="0">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 sz="1700" dirty="0">
                          <a:latin typeface="Times New Roman"/>
                          <a:ea typeface="Times New Roman"/>
                          <a:cs typeface="Times New Roman"/>
                          <a:sym typeface="Times New Roman"/>
                        </a:rPr>
                        <a:t>Better visualisation and weakness in working alone can be my biggest threats in pursuing my career as a marketing manager.</a:t>
                      </a:r>
                      <a:endParaRPr sz="1700" dirty="0">
                        <a:latin typeface="Times New Roman"/>
                        <a:ea typeface="Times New Roman"/>
                        <a:cs typeface="Times New Roman"/>
                        <a:sym typeface="Times New Roman"/>
                      </a:endParaRPr>
                    </a:p>
                  </a:txBody>
                  <a:tcPr marL="91425" marR="91425" marT="91425" marB="91425"/>
                </a:tc>
                <a:extLst>
                  <a:ext uri="{0D108BD9-81ED-4DB2-BD59-A6C34878D82A}">
                    <a16:rowId xmlns:a16="http://schemas.microsoft.com/office/drawing/2014/main" val="1000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81825" y="1002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p:txBody>
      </p:sp>
      <p:sp>
        <p:nvSpPr>
          <p:cNvPr id="123" name="Google Shape;123;p23"/>
          <p:cNvSpPr txBox="1">
            <a:spLocks noGrp="1"/>
          </p:cNvSpPr>
          <p:nvPr>
            <p:ph type="body" idx="1"/>
          </p:nvPr>
        </p:nvSpPr>
        <p:spPr>
          <a:xfrm>
            <a:off x="81825" y="818925"/>
            <a:ext cx="8868900" cy="4180800"/>
          </a:xfrm>
          <a:prstGeom prst="rect">
            <a:avLst/>
          </a:prstGeom>
        </p:spPr>
        <p:txBody>
          <a:bodyPr spcFirstLastPara="1" wrap="square" lIns="91425" tIns="91425" rIns="91425" bIns="91425" anchor="t" anchorCtr="0">
            <a:normAutofit/>
          </a:bodyPr>
          <a:lstStyle/>
          <a:p>
            <a:pPr marL="457200" lvl="0" indent="-387350" algn="just" rtl="0">
              <a:lnSpc>
                <a:spcPct val="150000"/>
              </a:lnSpc>
              <a:spcBef>
                <a:spcPts val="0"/>
              </a:spcBef>
              <a:spcAft>
                <a:spcPts val="0"/>
              </a:spcAft>
              <a:buSzPts val="2500"/>
              <a:buFont typeface="Times New Roman"/>
              <a:buChar char="●"/>
            </a:pPr>
            <a:r>
              <a:rPr lang="en" sz="2500">
                <a:latin typeface="Times New Roman"/>
                <a:ea typeface="Times New Roman"/>
                <a:cs typeface="Times New Roman"/>
                <a:sym typeface="Times New Roman"/>
              </a:rPr>
              <a:t>All the aspects and skills required for pursuing a career as marketing manager are described in this presentation.</a:t>
            </a:r>
            <a:endParaRPr sz="2500">
              <a:latin typeface="Times New Roman"/>
              <a:ea typeface="Times New Roman"/>
              <a:cs typeface="Times New Roman"/>
              <a:sym typeface="Times New Roman"/>
            </a:endParaRPr>
          </a:p>
          <a:p>
            <a:pPr marL="457200" lvl="0" indent="-387350" algn="just" rtl="0">
              <a:lnSpc>
                <a:spcPct val="150000"/>
              </a:lnSpc>
              <a:spcBef>
                <a:spcPts val="0"/>
              </a:spcBef>
              <a:spcAft>
                <a:spcPts val="0"/>
              </a:spcAft>
              <a:buSzPts val="2500"/>
              <a:buFont typeface="Times New Roman"/>
              <a:buChar char="●"/>
            </a:pPr>
            <a:r>
              <a:rPr lang="en" sz="2500">
                <a:latin typeface="Times New Roman"/>
                <a:ea typeface="Times New Roman"/>
                <a:cs typeface="Times New Roman"/>
                <a:sym typeface="Times New Roman"/>
              </a:rPr>
              <a:t>How the skills are helping me to be an efficient marketing manager is also told in this presentation.</a:t>
            </a:r>
            <a:endParaRPr sz="2500">
              <a:latin typeface="Times New Roman"/>
              <a:ea typeface="Times New Roman"/>
              <a:cs typeface="Times New Roman"/>
              <a:sym typeface="Times New Roman"/>
            </a:endParaRPr>
          </a:p>
          <a:p>
            <a:pPr marL="457200" lvl="0" indent="-387350" algn="just" rtl="0">
              <a:lnSpc>
                <a:spcPct val="150000"/>
              </a:lnSpc>
              <a:spcBef>
                <a:spcPts val="0"/>
              </a:spcBef>
              <a:spcAft>
                <a:spcPts val="0"/>
              </a:spcAft>
              <a:buSzPts val="2500"/>
              <a:buFont typeface="Times New Roman"/>
              <a:buChar char="●"/>
            </a:pPr>
            <a:r>
              <a:rPr lang="en" sz="2500">
                <a:latin typeface="Times New Roman"/>
                <a:ea typeface="Times New Roman"/>
                <a:cs typeface="Times New Roman"/>
                <a:sym typeface="Times New Roman"/>
              </a:rPr>
              <a:t>This presentation will help those who want to see themselves as marketing managers of big companies.</a:t>
            </a:r>
            <a:endParaRPr sz="25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4"/>
          <p:cNvSpPr txBox="1">
            <a:spLocks noGrp="1"/>
          </p:cNvSpPr>
          <p:nvPr>
            <p:ph type="title"/>
          </p:nvPr>
        </p:nvSpPr>
        <p:spPr>
          <a:xfrm>
            <a:off x="81825" y="71475"/>
            <a:ext cx="8520600" cy="460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29" name="Google Shape;129;p24"/>
          <p:cNvSpPr txBox="1">
            <a:spLocks noGrp="1"/>
          </p:cNvSpPr>
          <p:nvPr>
            <p:ph type="body" idx="1"/>
          </p:nvPr>
        </p:nvSpPr>
        <p:spPr>
          <a:xfrm>
            <a:off x="87150" y="603450"/>
            <a:ext cx="8969700" cy="4453800"/>
          </a:xfrm>
          <a:prstGeom prst="rect">
            <a:avLst/>
          </a:prstGeom>
        </p:spPr>
        <p:txBody>
          <a:bodyPr spcFirstLastPara="1" wrap="square" lIns="91425" tIns="91425" rIns="91425" bIns="91425" anchor="t" anchorCtr="0">
            <a:noAutofit/>
          </a:bodyPr>
          <a:lstStyle/>
          <a:p>
            <a:pPr marL="457200" lvl="0" indent="-311785" algn="just" rtl="0">
              <a:lnSpc>
                <a:spcPct val="115000"/>
              </a:lnSpc>
              <a:spcBef>
                <a:spcPts val="1200"/>
              </a:spcBef>
              <a:spcAft>
                <a:spcPts val="0"/>
              </a:spcAft>
              <a:buSzPts val="1310"/>
              <a:buFont typeface="Times New Roman"/>
              <a:buChar char="●"/>
            </a:pPr>
            <a:r>
              <a:rPr lang="en" sz="1310">
                <a:latin typeface="Times New Roman"/>
                <a:ea typeface="Times New Roman"/>
                <a:cs typeface="Times New Roman"/>
                <a:sym typeface="Times New Roman"/>
              </a:rPr>
              <a:t>Abu Mostafa, Y., Salama, A.A., Abu Amuna, Y.M. and Aqel, A., 2021. The Role of Strategic Leadership in Activating Time Management Strategies to Enhance Administrative Creativity Skills. </a:t>
            </a:r>
            <a:r>
              <a:rPr lang="en" sz="1310" i="1">
                <a:latin typeface="Times New Roman"/>
                <a:ea typeface="Times New Roman"/>
                <a:cs typeface="Times New Roman"/>
                <a:sym typeface="Times New Roman"/>
              </a:rPr>
              <a:t>International Journal of Academic Management Science Research (IJAMSR) Vol</a:t>
            </a:r>
            <a:r>
              <a:rPr lang="en" sz="1310">
                <a:latin typeface="Times New Roman"/>
                <a:ea typeface="Times New Roman"/>
                <a:cs typeface="Times New Roman"/>
                <a:sym typeface="Times New Roman"/>
              </a:rPr>
              <a:t>, </a:t>
            </a:r>
            <a:r>
              <a:rPr lang="en" sz="1310" i="1">
                <a:latin typeface="Times New Roman"/>
                <a:ea typeface="Times New Roman"/>
                <a:cs typeface="Times New Roman"/>
                <a:sym typeface="Times New Roman"/>
              </a:rPr>
              <a:t>5</a:t>
            </a:r>
            <a:r>
              <a:rPr lang="en" sz="1310">
                <a:latin typeface="Times New Roman"/>
                <a:ea typeface="Times New Roman"/>
                <a:cs typeface="Times New Roman"/>
                <a:sym typeface="Times New Roman"/>
              </a:rPr>
              <a:t>, pp.36-48. Available at:</a:t>
            </a:r>
            <a:r>
              <a:rPr lang="en" sz="1310">
                <a:uFill>
                  <a:noFill/>
                </a:uFill>
                <a:latin typeface="Times New Roman"/>
                <a:ea typeface="Times New Roman"/>
                <a:cs typeface="Times New Roman"/>
                <a:sym typeface="Times New Roman"/>
                <a:hlinkClick r:id="rId3"/>
              </a:rPr>
              <a:t> </a:t>
            </a:r>
            <a:r>
              <a:rPr lang="en" sz="1310" u="sng">
                <a:latin typeface="Times New Roman"/>
                <a:ea typeface="Times New Roman"/>
                <a:cs typeface="Times New Roman"/>
                <a:sym typeface="Times New Roman"/>
                <a:hlinkClick r:id="rId3"/>
              </a:rPr>
              <a:t>https://poseidon01.ssrn.com/delivery.php?ID=206100072072113018084090084087099073116045093077065045102112110100025120110002009118000017006006033051111096075020017111094022105040068036092022081092068029000010108059061060117124089069076125095116114105113074125127005084112092109101017089007065113099&amp;EXT=pdf&amp;INDEX=TRUE</a:t>
            </a:r>
            <a:endParaRPr sz="1310" u="sng">
              <a:latin typeface="Times New Roman"/>
              <a:ea typeface="Times New Roman"/>
              <a:cs typeface="Times New Roman"/>
              <a:sym typeface="Times New Roman"/>
            </a:endParaRPr>
          </a:p>
          <a:p>
            <a:pPr marL="457200" lvl="0" indent="-311785" algn="just" rtl="0">
              <a:lnSpc>
                <a:spcPct val="115000"/>
              </a:lnSpc>
              <a:spcBef>
                <a:spcPts val="0"/>
              </a:spcBef>
              <a:spcAft>
                <a:spcPts val="0"/>
              </a:spcAft>
              <a:buSzPts val="1310"/>
              <a:buFont typeface="Times New Roman"/>
              <a:buChar char="●"/>
            </a:pPr>
            <a:r>
              <a:rPr lang="en" sz="1310">
                <a:latin typeface="Times New Roman"/>
                <a:ea typeface="Times New Roman"/>
                <a:cs typeface="Times New Roman"/>
                <a:sym typeface="Times New Roman"/>
              </a:rPr>
              <a:t>Krizanova, A., Lăzăroiu, G., Gajanova, L., Kliestikova, J., Nadanyiova, M. and Moravcikova, D., 2019. The effectiveness of marketing communication and importance of its evaluation in an online environment. </a:t>
            </a:r>
            <a:r>
              <a:rPr lang="en" sz="1310" i="1">
                <a:latin typeface="Times New Roman"/>
                <a:ea typeface="Times New Roman"/>
                <a:cs typeface="Times New Roman"/>
                <a:sym typeface="Times New Roman"/>
              </a:rPr>
              <a:t>Sustainability</a:t>
            </a:r>
            <a:r>
              <a:rPr lang="en" sz="1310">
                <a:latin typeface="Times New Roman"/>
                <a:ea typeface="Times New Roman"/>
                <a:cs typeface="Times New Roman"/>
                <a:sym typeface="Times New Roman"/>
              </a:rPr>
              <a:t>, </a:t>
            </a:r>
            <a:r>
              <a:rPr lang="en" sz="1310" i="1">
                <a:latin typeface="Times New Roman"/>
                <a:ea typeface="Times New Roman"/>
                <a:cs typeface="Times New Roman"/>
                <a:sym typeface="Times New Roman"/>
              </a:rPr>
              <a:t>11</a:t>
            </a:r>
            <a:r>
              <a:rPr lang="en" sz="1310">
                <a:latin typeface="Times New Roman"/>
                <a:ea typeface="Times New Roman"/>
                <a:cs typeface="Times New Roman"/>
                <a:sym typeface="Times New Roman"/>
              </a:rPr>
              <a:t>(24), p.7016. Available at:</a:t>
            </a:r>
            <a:r>
              <a:rPr lang="en" sz="1310">
                <a:uFill>
                  <a:noFill/>
                </a:uFill>
                <a:latin typeface="Times New Roman"/>
                <a:ea typeface="Times New Roman"/>
                <a:cs typeface="Times New Roman"/>
                <a:sym typeface="Times New Roman"/>
                <a:hlinkClick r:id="rId4"/>
              </a:rPr>
              <a:t> </a:t>
            </a:r>
            <a:r>
              <a:rPr lang="en" sz="1310" u="sng">
                <a:latin typeface="Times New Roman"/>
                <a:ea typeface="Times New Roman"/>
                <a:cs typeface="Times New Roman"/>
                <a:sym typeface="Times New Roman"/>
                <a:hlinkClick r:id="rId4"/>
              </a:rPr>
              <a:t>https://www.mdpi.com/2071-1050/11/24/7016</a:t>
            </a:r>
            <a:endParaRPr sz="1310" u="sng">
              <a:latin typeface="Times New Roman"/>
              <a:ea typeface="Times New Roman"/>
              <a:cs typeface="Times New Roman"/>
              <a:sym typeface="Times New Roman"/>
            </a:endParaRPr>
          </a:p>
          <a:p>
            <a:pPr marL="457200" lvl="0" indent="-311785" algn="just" rtl="0">
              <a:lnSpc>
                <a:spcPct val="115000"/>
              </a:lnSpc>
              <a:spcBef>
                <a:spcPts val="0"/>
              </a:spcBef>
              <a:spcAft>
                <a:spcPts val="0"/>
              </a:spcAft>
              <a:buSzPts val="1310"/>
              <a:buFont typeface="Times New Roman"/>
              <a:buChar char="●"/>
            </a:pPr>
            <a:r>
              <a:rPr lang="en" sz="1310">
                <a:latin typeface="Times New Roman"/>
                <a:ea typeface="Times New Roman"/>
                <a:cs typeface="Times New Roman"/>
                <a:sym typeface="Times New Roman"/>
              </a:rPr>
              <a:t>Pérez-Álvarez, R., Maldonado-Mahauad, J. And Pérez-Sanagustín, M., 2018, September. Tools to support self-regulated learning in online environments: literature review. In European conference on technology enhanced learning (pp. 16-30). Springer, Cham. Available at: https://www.researchgate.net/profile/Mar-Perez-Sanagustin/publication/326999041_Tools_to_Support_Self-Regulated_Learning_in_Online_Environments_Literature_Review_13th_European_Conference_on_Technology_Enhanced_Learning_EC-TEL_2018_Leeds_UK_September_3-5_2018_Proceedings/links/5e32ed92a6fdccd96578dbdc/Tools-to-Support-Self-Regulated-Learning-in-Online-Environments-Literature-Review-13th-European-Conference-on-Technology-Enhanced-Learning-EC-TEL-2018-Leeds-UK-September-3-5-2018-Proceedings.pdf</a:t>
            </a:r>
            <a:endParaRPr sz="1865">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5"/>
          <p:cNvSpPr txBox="1">
            <a:spLocks noGrp="1"/>
          </p:cNvSpPr>
          <p:nvPr>
            <p:ph type="title"/>
          </p:nvPr>
        </p:nvSpPr>
        <p:spPr>
          <a:xfrm>
            <a:off x="67475" y="1002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35" name="Google Shape;135;p25"/>
          <p:cNvSpPr txBox="1">
            <a:spLocks noGrp="1"/>
          </p:cNvSpPr>
          <p:nvPr>
            <p:ph type="body" idx="1"/>
          </p:nvPr>
        </p:nvSpPr>
        <p:spPr>
          <a:xfrm>
            <a:off x="67475" y="672925"/>
            <a:ext cx="8969700" cy="4413000"/>
          </a:xfrm>
          <a:prstGeom prst="rect">
            <a:avLst/>
          </a:prstGeom>
        </p:spPr>
        <p:txBody>
          <a:bodyPr spcFirstLastPara="1" wrap="square" lIns="91425" tIns="91425" rIns="91425" bIns="91425" anchor="t" anchorCtr="0">
            <a:normAutofit fontScale="85000" lnSpcReduction="10000"/>
          </a:bodyPr>
          <a:lstStyle/>
          <a:p>
            <a:pPr marL="457200" lvl="0" indent="-317182" algn="l" rtl="0">
              <a:spcBef>
                <a:spcPts val="0"/>
              </a:spcBef>
              <a:spcAft>
                <a:spcPts val="0"/>
              </a:spcAft>
              <a:buSzPct val="100000"/>
              <a:buFont typeface="Times New Roman"/>
              <a:buChar char="●"/>
            </a:pPr>
            <a:r>
              <a:rPr lang="en">
                <a:latin typeface="Times New Roman"/>
                <a:ea typeface="Times New Roman"/>
                <a:cs typeface="Times New Roman"/>
                <a:sym typeface="Times New Roman"/>
              </a:rPr>
              <a:t>Raja, F., 2017. Anxiety Level in Students of Public Speaking: Causes and Remedies. Journal of education and educational development, 4(1), pp.94-110. Available at: https://files.eric.ed.gov/fulltext/EJ1161521.pdf</a:t>
            </a:r>
            <a:endParaRPr>
              <a:latin typeface="Times New Roman"/>
              <a:ea typeface="Times New Roman"/>
              <a:cs typeface="Times New Roman"/>
              <a:sym typeface="Times New Roman"/>
            </a:endParaRPr>
          </a:p>
          <a:p>
            <a:pPr marL="457200" lvl="0" indent="-317182" algn="l" rtl="0">
              <a:spcBef>
                <a:spcPts val="0"/>
              </a:spcBef>
              <a:spcAft>
                <a:spcPts val="0"/>
              </a:spcAft>
              <a:buSzPct val="100000"/>
              <a:buFont typeface="Times New Roman"/>
              <a:buChar char="●"/>
            </a:pPr>
            <a:r>
              <a:rPr lang="en">
                <a:latin typeface="Times New Roman"/>
                <a:ea typeface="Times New Roman"/>
                <a:cs typeface="Times New Roman"/>
                <a:sym typeface="Times New Roman"/>
              </a:rPr>
              <a:t>Rani, U. And Sharma, R., 2018. Academic Stress And Time Management Skills A Correlated Study. International Journal Of Research And Analytical Reviews, 5(2), pp.1861-1865. Available at: http://ijrar.com/upload_issue/ijrar_issue_1103.pdf</a:t>
            </a:r>
            <a:endParaRPr>
              <a:latin typeface="Times New Roman"/>
              <a:ea typeface="Times New Roman"/>
              <a:cs typeface="Times New Roman"/>
              <a:sym typeface="Times New Roman"/>
            </a:endParaRPr>
          </a:p>
          <a:p>
            <a:pPr marL="457200" lvl="0" indent="-317182" algn="l" rtl="0">
              <a:spcBef>
                <a:spcPts val="0"/>
              </a:spcBef>
              <a:spcAft>
                <a:spcPts val="0"/>
              </a:spcAft>
              <a:buSzPct val="100000"/>
              <a:buFont typeface="Times New Roman"/>
              <a:buChar char="●"/>
            </a:pPr>
            <a:r>
              <a:rPr lang="en">
                <a:latin typeface="Times New Roman"/>
                <a:ea typeface="Times New Roman"/>
                <a:cs typeface="Times New Roman"/>
                <a:sym typeface="Times New Roman"/>
              </a:rPr>
              <a:t>Richardson, M., 2018. Identification and analysis of marketing manager competences that determine marketing department capabilities and the underlying importance of courage traits (Doctoral dissertation, Aston University). Available at: https://publications.aston.ac.uk/id/eprint/39073/1/Richardson_M.C._2018.pdf</a:t>
            </a:r>
            <a:endParaRPr>
              <a:latin typeface="Times New Roman"/>
              <a:ea typeface="Times New Roman"/>
              <a:cs typeface="Times New Roman"/>
              <a:sym typeface="Times New Roman"/>
            </a:endParaRPr>
          </a:p>
          <a:p>
            <a:pPr marL="457200" lvl="0" indent="-317182" algn="l" rtl="0">
              <a:spcBef>
                <a:spcPts val="0"/>
              </a:spcBef>
              <a:spcAft>
                <a:spcPts val="0"/>
              </a:spcAft>
              <a:buSzPct val="100000"/>
              <a:buFont typeface="Times New Roman"/>
              <a:buChar char="●"/>
            </a:pPr>
            <a:r>
              <a:rPr lang="en">
                <a:latin typeface="Times New Roman"/>
                <a:ea typeface="Times New Roman"/>
                <a:cs typeface="Times New Roman"/>
                <a:sym typeface="Times New Roman"/>
              </a:rPr>
              <a:t>Struck, P., 2017. The model of knowledge in the career choice process: Empirical research on the importance of self-efficacy and outcome expectations on career choice activities and knowledge about the occupation favored by young adults before the school-to-work transition. Social Dimension and Participation in Vocational Education and Training, p.219. Available at: https://www.ibp.uni-rostock.de/storages/uni-rostock/Alle_PHF/IBP/Aktuelles/VET-Conference_2017/Proceeding_onlineversion_final_01.pdf#page=226</a:t>
            </a:r>
            <a:endParaRPr>
              <a:latin typeface="Times New Roman"/>
              <a:ea typeface="Times New Roman"/>
              <a:cs typeface="Times New Roman"/>
              <a:sym typeface="Times New Roman"/>
            </a:endParaRPr>
          </a:p>
          <a:p>
            <a:pPr marL="457200" lvl="0" indent="-317182" algn="l" rtl="0">
              <a:spcBef>
                <a:spcPts val="0"/>
              </a:spcBef>
              <a:spcAft>
                <a:spcPts val="0"/>
              </a:spcAft>
              <a:buSzPct val="100000"/>
              <a:buFont typeface="Times New Roman"/>
              <a:buChar char="●"/>
            </a:pPr>
            <a:r>
              <a:rPr lang="en">
                <a:latin typeface="Times New Roman"/>
                <a:ea typeface="Times New Roman"/>
                <a:cs typeface="Times New Roman"/>
                <a:sym typeface="Times New Roman"/>
              </a:rPr>
              <a:t>Yasa, N., Giantari, I.G.A.K., Setini, M. and Rahmayanti, P.J.M.S.L., 2020. The role of competitive advantage in mediating the effect of promotional strategy on marketing performance. Management Science Letters, 10(12), pp.2845-2848. Available at: http://www.m.growingscience.com/msl/Vol10/msl_2020_120.pdf</a:t>
            </a:r>
            <a:endParaRPr>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pic>
        <p:nvPicPr>
          <p:cNvPr id="140" name="Google Shape;140;p26"/>
          <p:cNvPicPr preferRelativeResize="0"/>
          <p:nvPr/>
        </p:nvPicPr>
        <p:blipFill>
          <a:blip r:embed="rId3">
            <a:alphaModFix/>
          </a:blip>
          <a:stretch>
            <a:fillRect/>
          </a:stretch>
        </p:blipFill>
        <p:spPr>
          <a:xfrm>
            <a:off x="660900" y="293575"/>
            <a:ext cx="7772725" cy="4576950"/>
          </a:xfrm>
          <a:prstGeom prst="rect">
            <a:avLst/>
          </a:prstGeom>
          <a:noFill/>
          <a:ln>
            <a:noFill/>
          </a:ln>
        </p:spPr>
      </p:pic>
    </p:spTree>
  </p:cSld>
  <p:clrMapOvr>
    <a:masterClrMapping/>
  </p:clrMapOvr>
</p:sld>
</file>

<file path=ppt/theme/theme1.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1844</Words>
  <Application>Microsoft Macintosh PowerPoint</Application>
  <PresentationFormat>On-screen Show (16:9)</PresentationFormat>
  <Paragraphs>68</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Playfair Display</vt:lpstr>
      <vt:lpstr>Times New Roman</vt:lpstr>
      <vt:lpstr>Roboto</vt:lpstr>
      <vt:lpstr>Oswald</vt:lpstr>
      <vt:lpstr>Montserrat</vt:lpstr>
      <vt:lpstr>Arial</vt:lpstr>
      <vt:lpstr>Pop</vt:lpstr>
      <vt:lpstr>Academic And Employability Skills</vt:lpstr>
      <vt:lpstr>Contents</vt:lpstr>
      <vt:lpstr>Introduction</vt:lpstr>
      <vt:lpstr>Overview and works of marketing manager</vt:lpstr>
      <vt:lpstr>Importance of time management skills/ organising study </vt:lpstr>
      <vt:lpstr>Time management tools</vt:lpstr>
      <vt:lpstr>Importance of academic writing</vt:lpstr>
      <vt:lpstr>Importance of Public Speaking and giving presentation</vt:lpstr>
      <vt:lpstr>Importance of online learning experiences</vt:lpstr>
      <vt:lpstr>SWOT analysis</vt:lpstr>
      <vt:lpstr>Conclusion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2021-08-15T16:18:34Z</dcterms:modified>
</cp:coreProperties>
</file>