
<file path=[Content_Types].xml><?xml version="1.0" encoding="utf-8"?>
<Types xmlns="http://schemas.openxmlformats.org/package/2006/content-types">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 id="270" r:id="rId17"/>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1033" autoAdjust="0"/>
  </p:normalViewPr>
  <p:slideViewPr>
    <p:cSldViewPr snapToGrid="0" snapToObjects="1">
      <p:cViewPr varScale="1">
        <p:scale>
          <a:sx n="87" d="100"/>
          <a:sy n="87" d="100"/>
        </p:scale>
        <p:origin x="499"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396887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Mental health is not just the absence of illness. It includes the way people think, feel, cope and relate to others. This matters in prisons because people can arrive with significant mental-health needs, and imprisonment may intensify stress.</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strengthens the statistics by adding references to each major claim. It also avoids unsupported phrasing by linking risk management to the need for prison mental-health response.</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diagram shows the central nervous system and peripheral nerves. The key point is that mental distress is also physiological: the brain and nerves regulate threat response, sleep, mood and body arousal.</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directly meets the feedback requesting a muscle-system diagram. It explains how the nervous system and muscle system interact through stress, tension, pain and sleep disruption.</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Screening is the first formal access point. For David, it is where physical pain, depression, PTSD symptoms, medication needs and substance misuse should be identified early.</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feedback identified spelling and accuracy errors. This revised slide corrects “PTDS” to Post-Traumatic Stress Disorder (PTSD) and corrects the wording about David’s occupation.</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revised slide adds references to the risk factors. It makes the link between David’s personal background, his prison environment and his combined physical and mental-health needs.</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feedback asked for full forms. ACCT is now written as Assessment, Care in Custody and Teamwork on first use, with the abbreviation in brackets.</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corrects the abbreviations. It uses full terms before the abbreviations: Cognitive Behavioural Therapy (CBT) and Eye Movement Desensitisation and Reprocessing (EMDR).</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directly implements the supervisor’s point: “predictable” is spelled correctly and David’s name is used in the slide title and content.</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corrects the error “Self-oations” by replacing it with “Grounding techniques,” matching the intended speaker notes.</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strengthens the care plan by making it measurable and linking it to multi-professional review. The PCL-5 abbreviation is expanded on first use.</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supervisor specifically asked for the Albury reference to be moved down near the picture. This has been done. The slide also includes clearer ethical points.</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conclude, mental health in prisons should be understood through psychological, social and physiological lenses. David’s case highlights the need for early screening, evidence-based therapy, structured coping strategies, risk management, and ethical trauma-informed communication.</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MASTER">
    <p:bg>
      <p:bgPr>
        <a:solidFill>
          <a:srgbClr val="F7F8FA"/>
        </a:solidFill>
        <a:effectLst/>
      </p:bgPr>
    </p:bg>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F7F8FA"/>
          </a:solidFill>
          <a:ln w="12700">
            <a:solidFill>
              <a:srgbClr val="F7F8FA"/>
            </a:solidFill>
            <a:prstDash val="solid"/>
          </a:ln>
        </p:spPr>
        <p:txBody>
          <a:bodyPr/>
          <a:lstStyle/>
          <a:p>
            <a:endParaRPr lang="en-GB"/>
          </a:p>
        </p:txBody>
      </p:sp>
      <p:sp>
        <p:nvSpPr>
          <p:cNvPr id="3" name="Shape 1"/>
          <p:cNvSpPr/>
          <p:nvPr/>
        </p:nvSpPr>
        <p:spPr>
          <a:xfrm>
            <a:off x="0" y="0"/>
            <a:ext cx="128016" cy="6858000"/>
          </a:xfrm>
          <a:prstGeom prst="rect">
            <a:avLst/>
          </a:prstGeom>
          <a:solidFill>
            <a:srgbClr val="1F4E5F"/>
          </a:solidFill>
          <a:ln w="12700">
            <a:solidFill>
              <a:srgbClr val="1F4E5F"/>
            </a:solidFill>
            <a:prstDash val="solid"/>
          </a:ln>
        </p:spPr>
        <p:txBody>
          <a:bodyPr/>
          <a:lstStyle/>
          <a:p>
            <a:endParaRPr lang="en-GB"/>
          </a:p>
        </p:txBody>
      </p:sp>
      <p:sp>
        <p:nvSpPr>
          <p:cNvPr id="25" name="Slide Number Placeholder 0"/>
          <p:cNvSpPr>
            <a:spLocks noGrp="1"/>
          </p:cNvSpPr>
          <p:nvPr>
            <p:ph type="sldNum" sz="quarter" idx="4294967295"/>
          </p:nvPr>
        </p:nvSpPr>
        <p:spPr>
          <a:xfrm>
            <a:off x="11155680" y="6492240"/>
            <a:ext cx="800000" cy="300000"/>
          </a:xfrm>
          <a:prstGeom prst="rect">
            <a:avLst/>
          </a:prstGeom>
          <a:extLst>
            <a:ext uri="{C572A759-6A51-4108-AA02-DFA0A04FC94B}">
              <ma14:wrappingTextBoxFlag xmlns="" xmlns:ma14="http://schemas.microsoft.com/office/mac/drawingml/2011/main" val="0"/>
            </a:ext>
          </a:extLst>
        </p:spPr>
        <p:txBody>
          <a:bodyPr/>
          <a:lstStyle>
            <a:lvl1pPr>
              <a:defRPr sz="800">
                <a:solidFill>
                  <a:srgbClr val="60707A"/>
                </a:solidFill>
                <a:latin typeface="Aptos"/>
                <a:ea typeface="Aptos"/>
                <a:cs typeface="Aptos"/>
              </a:defRPr>
            </a:lvl1pPr>
          </a:lstStyle>
          <a:p>
            <a:pPr algn="l"/>
            <a:fld id="{F7021451-1387-4CA6-816F-3879F97B5CBC}" type="slidenum">
              <a:rPr lang="en-US" b="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155680" y="6492240"/>
            <a:ext cx="800000" cy="300000"/>
          </a:xfrm>
          <a:prstGeom prst="rect">
            <a:avLst/>
          </a:prstGeom>
          <a:extLst>
            <a:ext uri="{C572A759-6A51-4108-AA02-DFA0A04FC94B}">
              <ma14:wrappingTextBoxFlag xmlns="" xmlns:ma14="http://schemas.microsoft.com/office/mac/drawingml/2011/main" val="0"/>
            </a:ext>
          </a:extLst>
        </p:spPr>
        <p:txBody>
          <a:bodyPr/>
          <a:lstStyle>
            <a:lvl1pPr>
              <a:defRPr sz="800">
                <a:solidFill>
                  <a:srgbClr val="60707A"/>
                </a:solidFill>
                <a:latin typeface="Aptos"/>
                <a:ea typeface="Aptos"/>
                <a:cs typeface="Aptos"/>
              </a:defRPr>
            </a:lvl1pPr>
          </a:lstStyle>
          <a:p>
            <a:pPr algn="l"/>
            <a:fld id="{F7021451-1387-4CA6-816F-3879F97B5CBC}" type="slidenum">
              <a:rPr lang="en-US" b="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2.png"/><Relationship Id="rId5" Type="http://schemas.openxmlformats.org/officeDocument/2006/relationships/image" Target="../media/image4.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2.png"/><Relationship Id="rId5" Type="http://schemas.openxmlformats.org/officeDocument/2006/relationships/image" Target="../media/image5.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2.png"/><Relationship Id="rId5" Type="http://schemas.openxmlformats.org/officeDocument/2006/relationships/image" Target="../media/image6.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2.png"/><Relationship Id="rId5" Type="http://schemas.openxmlformats.org/officeDocument/2006/relationships/image" Target="../media/image4.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2.png"/><Relationship Id="rId5" Type="http://schemas.openxmlformats.org/officeDocument/2006/relationships/image" Target="../media/image8.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2.png"/><Relationship Id="rId5" Type="http://schemas.openxmlformats.org/officeDocument/2006/relationships/image" Target="../media/image9.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5" Type="http://schemas.openxmlformats.org/officeDocument/2006/relationships/image" Target="../media/image2.png"/><Relationship Id="rId4" Type="http://schemas.openxmlformats.org/officeDocument/2006/relationships/notesSlide" Target="../notesSlides/notesSlide16.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Shape 0"/>
          <p:cNvSpPr/>
          <p:nvPr/>
        </p:nvSpPr>
        <p:spPr>
          <a:xfrm>
            <a:off x="137160" y="-26376"/>
            <a:ext cx="5806440" cy="6858000"/>
          </a:xfrm>
          <a:prstGeom prst="rect">
            <a:avLst/>
          </a:prstGeom>
          <a:solidFill>
            <a:srgbClr val="0F172A"/>
          </a:solidFill>
          <a:ln w="12700">
            <a:solidFill>
              <a:srgbClr val="0F172A"/>
            </a:solidFill>
            <a:prstDash val="solid"/>
          </a:ln>
        </p:spPr>
        <p:txBody>
          <a:bodyPr/>
          <a:lstStyle/>
          <a:p>
            <a:endParaRPr lang="en-GB"/>
          </a:p>
        </p:txBody>
      </p:sp>
      <p:pic>
        <p:nvPicPr>
          <p:cNvPr id="3" name="Image 0" descr="/mnt/data/a_wide_softly_lit_interior_corridor_scene_like_a.png"/>
          <p:cNvPicPr>
            <a:picLocks noChangeAspect="1"/>
          </p:cNvPicPr>
          <p:nvPr/>
        </p:nvPicPr>
        <p:blipFill>
          <a:blip r:embed="rId5"/>
          <a:stretch>
            <a:fillRect/>
          </a:stretch>
        </p:blipFill>
        <p:spPr>
          <a:xfrm>
            <a:off x="6144768" y="806138"/>
            <a:ext cx="5486400" cy="3087741"/>
          </a:xfrm>
          <a:prstGeom prst="rect">
            <a:avLst/>
          </a:prstGeom>
        </p:spPr>
      </p:pic>
      <p:sp>
        <p:nvSpPr>
          <p:cNvPr id="4" name="Text 1"/>
          <p:cNvSpPr/>
          <p:nvPr/>
        </p:nvSpPr>
        <p:spPr>
          <a:xfrm>
            <a:off x="685800" y="1051560"/>
            <a:ext cx="5120640" cy="1097280"/>
          </a:xfrm>
          <a:prstGeom prst="rect">
            <a:avLst/>
          </a:prstGeom>
          <a:noFill/>
          <a:ln/>
        </p:spPr>
        <p:txBody>
          <a:bodyPr wrap="square" lIns="254" tIns="254" rIns="254" bIns="254" rtlCol="0" anchor="ctr">
            <a:normAutofit lnSpcReduction="10000"/>
          </a:bodyPr>
          <a:lstStyle/>
          <a:p>
            <a:pPr marL="0" indent="0">
              <a:buNone/>
            </a:pPr>
            <a:r>
              <a:rPr lang="en-US" sz="3800" b="1" dirty="0">
                <a:solidFill>
                  <a:srgbClr val="FFFFFF"/>
                </a:solidFill>
                <a:latin typeface="Aptos Display" pitchFamily="34" charset="0"/>
                <a:ea typeface="Aptos Display" pitchFamily="34" charset="-122"/>
                <a:cs typeface="Aptos Display" pitchFamily="34" charset="-120"/>
              </a:rPr>
              <a:t>Mental Health in UK Prisons</a:t>
            </a:r>
            <a:endParaRPr lang="en-US" sz="3800" dirty="0"/>
          </a:p>
        </p:txBody>
      </p:sp>
      <p:sp>
        <p:nvSpPr>
          <p:cNvPr id="5" name="Text 2"/>
          <p:cNvSpPr/>
          <p:nvPr/>
        </p:nvSpPr>
        <p:spPr>
          <a:xfrm>
            <a:off x="713232" y="2313432"/>
            <a:ext cx="4480560" cy="411480"/>
          </a:xfrm>
          <a:prstGeom prst="rect">
            <a:avLst/>
          </a:prstGeom>
          <a:noFill/>
          <a:ln/>
        </p:spPr>
        <p:txBody>
          <a:bodyPr wrap="square" lIns="254" tIns="254" rIns="254" bIns="254" rtlCol="0" anchor="ctr">
            <a:normAutofit/>
          </a:bodyPr>
          <a:lstStyle/>
          <a:p>
            <a:pPr marL="0" indent="0">
              <a:buNone/>
            </a:pPr>
            <a:r>
              <a:rPr lang="en-US" sz="1900" dirty="0">
                <a:solidFill>
                  <a:srgbClr val="E0F2FE"/>
                </a:solidFill>
              </a:rPr>
              <a:t>Access, Support and Coping Strategies</a:t>
            </a:r>
            <a:endParaRPr lang="en-US" sz="1900" dirty="0"/>
          </a:p>
        </p:txBody>
      </p:sp>
      <p:sp>
        <p:nvSpPr>
          <p:cNvPr id="6" name="Shape 3"/>
          <p:cNvSpPr/>
          <p:nvPr/>
        </p:nvSpPr>
        <p:spPr>
          <a:xfrm>
            <a:off x="713232" y="2889504"/>
            <a:ext cx="2468880" cy="0"/>
          </a:xfrm>
          <a:prstGeom prst="line">
            <a:avLst/>
          </a:prstGeom>
          <a:noFill/>
          <a:ln w="27940">
            <a:solidFill>
              <a:srgbClr val="BFD8D2"/>
            </a:solidFill>
            <a:prstDash val="solid"/>
          </a:ln>
        </p:spPr>
        <p:txBody>
          <a:bodyPr/>
          <a:lstStyle/>
          <a:p>
            <a:endParaRPr lang="en-GB"/>
          </a:p>
        </p:txBody>
      </p:sp>
      <p:sp>
        <p:nvSpPr>
          <p:cNvPr id="7" name="Text 4"/>
          <p:cNvSpPr/>
          <p:nvPr/>
        </p:nvSpPr>
        <p:spPr>
          <a:xfrm>
            <a:off x="685800" y="4645152"/>
            <a:ext cx="4480560" cy="1051560"/>
          </a:xfrm>
          <a:prstGeom prst="rect">
            <a:avLst/>
          </a:prstGeom>
          <a:noFill/>
          <a:ln/>
        </p:spPr>
        <p:txBody>
          <a:bodyPr wrap="square" lIns="635" tIns="635" rIns="635" bIns="635" rtlCol="0" anchor="ctr">
            <a:normAutofit/>
          </a:bodyPr>
          <a:lstStyle/>
          <a:p>
            <a:pPr marL="0" indent="0">
              <a:buNone/>
            </a:pPr>
            <a:r>
              <a:rPr lang="en-US" sz="1500" dirty="0">
                <a:solidFill>
                  <a:srgbClr val="F8FAFC"/>
                </a:solidFill>
              </a:rPr>
              <a:t>Student </a:t>
            </a:r>
            <a:r>
              <a:rPr lang="en-US" sz="1500" dirty="0" err="1">
                <a:solidFill>
                  <a:srgbClr val="F8FAFC"/>
                </a:solidFill>
              </a:rPr>
              <a:t>Name:Andres</a:t>
            </a:r>
            <a:r>
              <a:rPr lang="en-US" sz="1500" dirty="0">
                <a:solidFill>
                  <a:srgbClr val="F8FAFC"/>
                </a:solidFill>
              </a:rPr>
              <a:t> Carlos Michel Pina </a:t>
            </a:r>
          </a:p>
          <a:p>
            <a:pPr marL="0" indent="0">
              <a:buNone/>
            </a:pPr>
            <a:r>
              <a:rPr lang="en-US" sz="1500" dirty="0">
                <a:solidFill>
                  <a:srgbClr val="F8FAFC"/>
                </a:solidFill>
              </a:rPr>
              <a:t>Student ID:2442079</a:t>
            </a:r>
            <a:endParaRPr lang="en-US" sz="1500" dirty="0"/>
          </a:p>
          <a:p>
            <a:pPr marL="0" indent="0">
              <a:buNone/>
            </a:pPr>
            <a:r>
              <a:rPr lang="en-US" sz="1500" dirty="0">
                <a:solidFill>
                  <a:srgbClr val="F8FAFC"/>
                </a:solidFill>
              </a:rPr>
              <a:t>Lecturer: </a:t>
            </a:r>
            <a:r>
              <a:rPr lang="en-US" sz="1500" dirty="0" err="1">
                <a:solidFill>
                  <a:srgbClr val="F8FAFC"/>
                </a:solidFill>
              </a:rPr>
              <a:t>S.hussain</a:t>
            </a:r>
            <a:endParaRPr lang="en-US" sz="1500" dirty="0"/>
          </a:p>
          <a:p>
            <a:pPr marL="0" indent="0">
              <a:buNone/>
            </a:pPr>
            <a:r>
              <a:rPr lang="en-US" sz="1500" dirty="0">
                <a:solidFill>
                  <a:srgbClr val="F8FAFC"/>
                </a:solidFill>
              </a:rPr>
              <a:t>Assessment 2 – Introduction Physiology</a:t>
            </a:r>
            <a:endParaRPr lang="en-US" sz="1500" dirty="0"/>
          </a:p>
        </p:txBody>
      </p:sp>
      <p:sp>
        <p:nvSpPr>
          <p:cNvPr id="8" name="Shape 5"/>
          <p:cNvSpPr/>
          <p:nvPr/>
        </p:nvSpPr>
        <p:spPr>
          <a:xfrm>
            <a:off x="6446520" y="4645152"/>
            <a:ext cx="4663440" cy="868680"/>
          </a:xfrm>
          <a:prstGeom prst="roundRect">
            <a:avLst>
              <a:gd name="adj" fmla="val 8421"/>
            </a:avLst>
          </a:prstGeom>
          <a:solidFill>
            <a:srgbClr val="1F4E5F">
              <a:alpha val="95000"/>
            </a:srgbClr>
          </a:solidFill>
          <a:ln w="12700">
            <a:solidFill>
              <a:srgbClr val="1F4E5F">
                <a:alpha val="0"/>
              </a:srgbClr>
            </a:solidFill>
            <a:prstDash val="solid"/>
          </a:ln>
        </p:spPr>
        <p:txBody>
          <a:bodyPr/>
          <a:lstStyle/>
          <a:p>
            <a:endParaRPr lang="en-GB"/>
          </a:p>
        </p:txBody>
      </p:sp>
      <p:sp>
        <p:nvSpPr>
          <p:cNvPr id="9" name="Text 6"/>
          <p:cNvSpPr/>
          <p:nvPr/>
        </p:nvSpPr>
        <p:spPr>
          <a:xfrm>
            <a:off x="6583680" y="4754880"/>
            <a:ext cx="4389120" cy="667512"/>
          </a:xfrm>
          <a:prstGeom prst="rect">
            <a:avLst/>
          </a:prstGeom>
          <a:noFill/>
          <a:ln/>
        </p:spPr>
        <p:txBody>
          <a:bodyPr wrap="square" lIns="381" tIns="381" rIns="381" bIns="381" rtlCol="0" anchor="ctr">
            <a:normAutofit fontScale="92500" lnSpcReduction="10000"/>
          </a:bodyPr>
          <a:lstStyle/>
          <a:p>
            <a:pPr marL="0" indent="0">
              <a:buNone/>
            </a:pPr>
            <a:r>
              <a:rPr lang="en-US" sz="1700" b="1" dirty="0">
                <a:solidFill>
                  <a:srgbClr val="FFFFFF"/>
                </a:solidFill>
              </a:rPr>
              <a:t>A revised evidence-based presentation with corrected abbreviations, references, diagrams and conclusion.</a:t>
            </a:r>
            <a:endParaRPr lang="en-US" sz="1700" dirty="0"/>
          </a:p>
        </p:txBody>
      </p:sp>
      <p:sp>
        <p:nvSpPr>
          <p:cNvPr id="10" name="Text 7"/>
          <p:cNvSpPr/>
          <p:nvPr/>
        </p:nvSpPr>
        <p:spPr>
          <a:xfrm>
            <a:off x="11475720" y="6473952"/>
            <a:ext cx="347472" cy="164592"/>
          </a:xfrm>
          <a:prstGeom prst="rect">
            <a:avLst/>
          </a:prstGeom>
          <a:noFill/>
          <a:ln/>
        </p:spPr>
        <p:txBody>
          <a:bodyPr wrap="square" lIns="0" tIns="0" rIns="0" bIns="0" rtlCol="0" anchor="ctr"/>
          <a:lstStyle/>
          <a:p>
            <a:pPr marL="0" indent="0" algn="r">
              <a:buNone/>
            </a:pPr>
            <a:r>
              <a:rPr lang="en-US" sz="800" dirty="0">
                <a:solidFill>
                  <a:srgbClr val="6B7280"/>
                </a:solidFill>
              </a:rPr>
              <a:t>1</a:t>
            </a:r>
            <a:endParaRPr lang="en-US" sz="800" dirty="0"/>
          </a:p>
        </p:txBody>
      </p:sp>
      <p:pic>
        <p:nvPicPr>
          <p:cNvPr id="20" name="Audio 19">
            <a:hlinkClick r:id="" action="ppaction://media"/>
            <a:extLst>
              <a:ext uri="{FF2B5EF4-FFF2-40B4-BE49-F238E27FC236}">
                <a16:creationId xmlns:a16="http://schemas.microsoft.com/office/drawing/2014/main" id="{B6327130-7725-8C94-5835-A38E69364CC9}"/>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27096"/>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61999"/>
    </mc:Choice>
    <mc:Fallback xmlns="">
      <p:transition spd="slow" advTm="619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0"/>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502920" y="347472"/>
            <a:ext cx="7772400" cy="429768"/>
          </a:xfrm>
          <a:prstGeom prst="rect">
            <a:avLst/>
          </a:prstGeom>
          <a:noFill/>
          <a:ln/>
        </p:spPr>
        <p:txBody>
          <a:bodyPr wrap="square" lIns="254" tIns="254" rIns="254" bIns="254" rtlCol="0" anchor="ctr">
            <a:normAutofit/>
          </a:bodyPr>
          <a:lstStyle/>
          <a:p>
            <a:pPr marL="0" indent="0">
              <a:buNone/>
            </a:pPr>
            <a:r>
              <a:rPr lang="en-US" sz="2700" b="1" dirty="0">
                <a:solidFill>
                  <a:srgbClr val="111827"/>
                </a:solidFill>
                <a:latin typeface="Aptos Display" pitchFamily="34" charset="0"/>
                <a:ea typeface="Aptos Display" pitchFamily="34" charset="-122"/>
                <a:cs typeface="Aptos Display" pitchFamily="34" charset="-120"/>
              </a:rPr>
              <a:t>Introduction: What is mental health?</a:t>
            </a:r>
            <a:endParaRPr lang="en-US" sz="2700" dirty="0"/>
          </a:p>
        </p:txBody>
      </p:sp>
      <p:sp>
        <p:nvSpPr>
          <p:cNvPr id="3" name="Text 1"/>
          <p:cNvSpPr/>
          <p:nvPr/>
        </p:nvSpPr>
        <p:spPr>
          <a:xfrm>
            <a:off x="521208" y="813816"/>
            <a:ext cx="7498080" cy="237744"/>
          </a:xfrm>
          <a:prstGeom prst="rect">
            <a:avLst/>
          </a:prstGeom>
          <a:noFill/>
          <a:ln/>
        </p:spPr>
        <p:txBody>
          <a:bodyPr wrap="square" lIns="127" tIns="127" rIns="127" bIns="127" rtlCol="0" anchor="ctr">
            <a:normAutofit/>
          </a:bodyPr>
          <a:lstStyle/>
          <a:p>
            <a:pPr marL="0" indent="0">
              <a:buNone/>
            </a:pPr>
            <a:endParaRPr lang="en-US" sz="950" dirty="0"/>
          </a:p>
        </p:txBody>
      </p:sp>
      <p:sp>
        <p:nvSpPr>
          <p:cNvPr id="4" name="Shape 2"/>
          <p:cNvSpPr/>
          <p:nvPr/>
        </p:nvSpPr>
        <p:spPr>
          <a:xfrm>
            <a:off x="502920" y="1078992"/>
            <a:ext cx="2103120" cy="0"/>
          </a:xfrm>
          <a:prstGeom prst="line">
            <a:avLst/>
          </a:prstGeom>
          <a:noFill/>
          <a:ln w="25400">
            <a:solidFill>
              <a:srgbClr val="2A7886"/>
            </a:solidFill>
            <a:prstDash val="solid"/>
          </a:ln>
        </p:spPr>
        <p:txBody>
          <a:bodyPr/>
          <a:lstStyle/>
          <a:p>
            <a:endParaRPr lang="en-GB"/>
          </a:p>
        </p:txBody>
      </p:sp>
      <p:pic>
        <p:nvPicPr>
          <p:cNvPr id="5" name="Image 0" descr="/mnt/data/a_realistic_softly_lit_indoor_institutional_or_cl.png"/>
          <p:cNvPicPr>
            <a:picLocks noChangeAspect="1"/>
          </p:cNvPicPr>
          <p:nvPr/>
        </p:nvPicPr>
        <p:blipFill>
          <a:blip r:embed="rId5"/>
          <a:stretch>
            <a:fillRect/>
          </a:stretch>
        </p:blipFill>
        <p:spPr>
          <a:xfrm>
            <a:off x="7680960" y="2316817"/>
            <a:ext cx="4114800" cy="2315806"/>
          </a:xfrm>
          <a:prstGeom prst="rect">
            <a:avLst/>
          </a:prstGeom>
        </p:spPr>
      </p:pic>
      <p:sp>
        <p:nvSpPr>
          <p:cNvPr id="6" name="Text 3"/>
          <p:cNvSpPr/>
          <p:nvPr/>
        </p:nvSpPr>
        <p:spPr>
          <a:xfrm>
            <a:off x="685800" y="1444752"/>
            <a:ext cx="2743200" cy="228600"/>
          </a:xfrm>
          <a:prstGeom prst="rect">
            <a:avLst/>
          </a:prstGeom>
          <a:noFill/>
          <a:ln/>
        </p:spPr>
        <p:txBody>
          <a:bodyPr wrap="square" lIns="127" tIns="127" rIns="127" bIns="127" rtlCol="0" anchor="ctr">
            <a:normAutofit/>
          </a:bodyPr>
          <a:lstStyle/>
          <a:p>
            <a:pPr marL="0" indent="0">
              <a:buNone/>
            </a:pPr>
            <a:r>
              <a:rPr lang="en-US" sz="850" b="1" dirty="0">
                <a:solidFill>
                  <a:srgbClr val="2A7886"/>
                </a:solidFill>
              </a:rPr>
              <a:t>WORKING DEFINITION</a:t>
            </a:r>
            <a:endParaRPr lang="en-US" sz="850" dirty="0"/>
          </a:p>
        </p:txBody>
      </p:sp>
      <p:sp>
        <p:nvSpPr>
          <p:cNvPr id="7" name="Text 4"/>
          <p:cNvSpPr/>
          <p:nvPr/>
        </p:nvSpPr>
        <p:spPr>
          <a:xfrm>
            <a:off x="658368" y="1737360"/>
            <a:ext cx="6355080" cy="960120"/>
          </a:xfrm>
          <a:prstGeom prst="rect">
            <a:avLst/>
          </a:prstGeom>
          <a:noFill/>
          <a:ln/>
        </p:spPr>
        <p:txBody>
          <a:bodyPr wrap="square" lIns="635" tIns="635" rIns="635" bIns="635" rtlCol="0" anchor="ctr">
            <a:normAutofit/>
          </a:bodyPr>
          <a:lstStyle/>
          <a:p>
            <a:pPr marL="0" indent="0">
              <a:buNone/>
            </a:pPr>
            <a:r>
              <a:rPr lang="en-US" sz="2000" dirty="0">
                <a:solidFill>
                  <a:srgbClr val="111827"/>
                </a:solidFill>
              </a:rPr>
              <a:t>Mental health refers to emotional regulation, thinking, behaviour and the ability to cope, relate to others and function safely in daily life (Beedie et al., 2022).</a:t>
            </a:r>
            <a:endParaRPr lang="en-US" sz="2000" dirty="0"/>
          </a:p>
        </p:txBody>
      </p:sp>
      <p:sp>
        <p:nvSpPr>
          <p:cNvPr id="8" name="Text 5"/>
          <p:cNvSpPr/>
          <p:nvPr/>
        </p:nvSpPr>
        <p:spPr>
          <a:xfrm>
            <a:off x="685800" y="2926080"/>
            <a:ext cx="2926080" cy="228600"/>
          </a:xfrm>
          <a:prstGeom prst="rect">
            <a:avLst/>
          </a:prstGeom>
          <a:noFill/>
          <a:ln/>
        </p:spPr>
        <p:txBody>
          <a:bodyPr wrap="square" lIns="127" tIns="127" rIns="127" bIns="127" rtlCol="0" anchor="ctr">
            <a:normAutofit/>
          </a:bodyPr>
          <a:lstStyle/>
          <a:p>
            <a:pPr marL="0" indent="0">
              <a:buNone/>
            </a:pPr>
            <a:r>
              <a:rPr lang="en-US" sz="850" b="1" dirty="0">
                <a:solidFill>
                  <a:srgbClr val="2A7886"/>
                </a:solidFill>
              </a:rPr>
              <a:t>WHY PRISONS MATTER</a:t>
            </a:r>
            <a:endParaRPr lang="en-US" sz="850" dirty="0"/>
          </a:p>
        </p:txBody>
      </p:sp>
      <p:sp>
        <p:nvSpPr>
          <p:cNvPr id="9" name="Text 6"/>
          <p:cNvSpPr/>
          <p:nvPr/>
        </p:nvSpPr>
        <p:spPr>
          <a:xfrm>
            <a:off x="658368" y="3246120"/>
            <a:ext cx="6446520" cy="2057400"/>
          </a:xfrm>
          <a:prstGeom prst="rect">
            <a:avLst/>
          </a:prstGeom>
          <a:noFill/>
          <a:ln/>
        </p:spPr>
        <p:txBody>
          <a:bodyPr wrap="square" lIns="1016" tIns="1016" rIns="1016" bIns="1016" rtlCol="0" anchor="ctr">
            <a:normAutofit/>
          </a:bodyPr>
          <a:lstStyle/>
          <a:p>
            <a:pPr marL="177800" indent="-177800">
              <a:buSzPct val="100000"/>
              <a:buChar char="•"/>
            </a:pPr>
            <a:r>
              <a:rPr lang="en-US" sz="1700" dirty="0">
                <a:solidFill>
                  <a:srgbClr val="1F2937"/>
                </a:solidFill>
                <a:latin typeface="Aptos" pitchFamily="34" charset="0"/>
                <a:ea typeface="Aptos" pitchFamily="34" charset="-122"/>
                <a:cs typeface="Aptos" pitchFamily="34" charset="-120"/>
              </a:rPr>
              <a:t>Prisoners often enter custody with existing trauma, substance misuse or unmet mental-health needs (</a:t>
            </a:r>
            <a:r>
              <a:rPr lang="en-US" sz="1700" dirty="0" err="1">
                <a:solidFill>
                  <a:srgbClr val="1F2937"/>
                </a:solidFill>
                <a:latin typeface="Aptos" pitchFamily="34" charset="0"/>
                <a:ea typeface="Aptos" pitchFamily="34" charset="-122"/>
                <a:cs typeface="Aptos" pitchFamily="34" charset="-120"/>
              </a:rPr>
              <a:t>Bukten</a:t>
            </a:r>
            <a:r>
              <a:rPr lang="en-US" sz="1700" dirty="0">
                <a:solidFill>
                  <a:srgbClr val="1F2937"/>
                </a:solidFill>
                <a:latin typeface="Aptos" pitchFamily="34" charset="0"/>
                <a:ea typeface="Aptos" pitchFamily="34" charset="-122"/>
                <a:cs typeface="Aptos" pitchFamily="34" charset="-120"/>
              </a:rPr>
              <a:t> et al., 2024).</a:t>
            </a:r>
            <a:endParaRPr lang="en-US" sz="1700" dirty="0"/>
          </a:p>
          <a:p>
            <a:pPr marL="177800" indent="-177800">
              <a:buSzPct val="100000"/>
              <a:buChar char="•"/>
            </a:pPr>
            <a:r>
              <a:rPr lang="en-US" sz="1700" dirty="0">
                <a:solidFill>
                  <a:srgbClr val="1F2937"/>
                </a:solidFill>
                <a:latin typeface="Aptos" pitchFamily="34" charset="0"/>
                <a:ea typeface="Aptos" pitchFamily="34" charset="-122"/>
                <a:cs typeface="Aptos" pitchFamily="34" charset="-120"/>
              </a:rPr>
              <a:t>Custody can increase stress through isolation, reduced autonomy and sensory overload, so early assessment and support are essential (Harris, 2022).</a:t>
            </a:r>
            <a:endParaRPr lang="en-US" sz="1700" dirty="0"/>
          </a:p>
          <a:p>
            <a:pPr marL="177800" indent="-177800">
              <a:buSzPct val="100000"/>
              <a:buChar char="•"/>
            </a:pPr>
            <a:r>
              <a:rPr lang="en-US" sz="1700" dirty="0">
                <a:solidFill>
                  <a:srgbClr val="1F2937"/>
                </a:solidFill>
                <a:latin typeface="Aptos" pitchFamily="34" charset="0"/>
                <a:ea typeface="Aptos" pitchFamily="34" charset="-122"/>
                <a:cs typeface="Aptos" pitchFamily="34" charset="-120"/>
              </a:rPr>
              <a:t>The presentation uses David’s case to link mental health, physiology, support access and coping strategies.</a:t>
            </a:r>
            <a:endParaRPr lang="en-US" sz="1700" dirty="0"/>
          </a:p>
        </p:txBody>
      </p:sp>
      <p:sp>
        <p:nvSpPr>
          <p:cNvPr id="12" name="Text 9"/>
          <p:cNvSpPr/>
          <p:nvPr/>
        </p:nvSpPr>
        <p:spPr>
          <a:xfrm>
            <a:off x="11475720" y="6473952"/>
            <a:ext cx="347472" cy="164592"/>
          </a:xfrm>
          <a:prstGeom prst="rect">
            <a:avLst/>
          </a:prstGeom>
          <a:noFill/>
          <a:ln/>
        </p:spPr>
        <p:txBody>
          <a:bodyPr wrap="square" lIns="0" tIns="0" rIns="0" bIns="0" rtlCol="0" anchor="ctr"/>
          <a:lstStyle/>
          <a:p>
            <a:pPr marL="0" indent="0" algn="r">
              <a:buNone/>
            </a:pPr>
            <a:r>
              <a:rPr lang="en-US" sz="800" dirty="0">
                <a:solidFill>
                  <a:srgbClr val="6B7280"/>
                </a:solidFill>
              </a:rPr>
              <a:t>2</a:t>
            </a:r>
            <a:endParaRPr lang="en-US" sz="800" dirty="0"/>
          </a:p>
        </p:txBody>
      </p:sp>
      <p:pic>
        <p:nvPicPr>
          <p:cNvPr id="46" name="Audio 45">
            <a:hlinkClick r:id="" action="ppaction://media"/>
            <a:extLst>
              <a:ext uri="{FF2B5EF4-FFF2-40B4-BE49-F238E27FC236}">
                <a16:creationId xmlns:a16="http://schemas.microsoft.com/office/drawing/2014/main" id="{3ACB0539-2AB4-48DC-5EED-1C88F3814199}"/>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68174"/>
    </mc:Choice>
    <mc:Fallback xmlns="">
      <p:transition spd="slow" advTm="681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502920" y="347472"/>
            <a:ext cx="7772400" cy="429768"/>
          </a:xfrm>
          <a:prstGeom prst="rect">
            <a:avLst/>
          </a:prstGeom>
          <a:noFill/>
          <a:ln/>
        </p:spPr>
        <p:txBody>
          <a:bodyPr wrap="square" lIns="254" tIns="254" rIns="254" bIns="254" rtlCol="0" anchor="ctr">
            <a:normAutofit/>
          </a:bodyPr>
          <a:lstStyle/>
          <a:p>
            <a:pPr marL="0" indent="0">
              <a:buNone/>
            </a:pPr>
            <a:r>
              <a:rPr lang="en-US" sz="2700" b="1" dirty="0">
                <a:solidFill>
                  <a:srgbClr val="111827"/>
                </a:solidFill>
                <a:latin typeface="Aptos Display" pitchFamily="34" charset="0"/>
                <a:ea typeface="Aptos Display" pitchFamily="34" charset="-122"/>
                <a:cs typeface="Aptos Display" pitchFamily="34" charset="-120"/>
              </a:rPr>
              <a:t>The scale of mental illness in custody</a:t>
            </a:r>
            <a:endParaRPr lang="en-US" sz="2700" dirty="0"/>
          </a:p>
        </p:txBody>
      </p:sp>
      <p:sp>
        <p:nvSpPr>
          <p:cNvPr id="4" name="Shape 2"/>
          <p:cNvSpPr/>
          <p:nvPr/>
        </p:nvSpPr>
        <p:spPr>
          <a:xfrm>
            <a:off x="502920" y="1078992"/>
            <a:ext cx="2103120" cy="0"/>
          </a:xfrm>
          <a:prstGeom prst="line">
            <a:avLst/>
          </a:prstGeom>
          <a:noFill/>
          <a:ln w="25400">
            <a:solidFill>
              <a:srgbClr val="2A7886"/>
            </a:solidFill>
            <a:prstDash val="solid"/>
          </a:ln>
        </p:spPr>
        <p:txBody>
          <a:bodyPr/>
          <a:lstStyle/>
          <a:p>
            <a:endParaRPr lang="en-GB"/>
          </a:p>
        </p:txBody>
      </p:sp>
      <p:pic>
        <p:nvPicPr>
          <p:cNvPr id="5" name="Image 0" descr="/mnt/data/a_realistic_high_resolution_photograph_like_inter.png"/>
          <p:cNvPicPr>
            <a:picLocks noChangeAspect="1"/>
          </p:cNvPicPr>
          <p:nvPr/>
        </p:nvPicPr>
        <p:blipFill>
          <a:blip r:embed="rId5"/>
          <a:stretch>
            <a:fillRect/>
          </a:stretch>
        </p:blipFill>
        <p:spPr>
          <a:xfrm>
            <a:off x="7818120" y="2381145"/>
            <a:ext cx="3886200" cy="2187150"/>
          </a:xfrm>
          <a:prstGeom prst="rect">
            <a:avLst/>
          </a:prstGeom>
        </p:spPr>
      </p:pic>
      <p:sp>
        <p:nvSpPr>
          <p:cNvPr id="6" name="Text 3"/>
          <p:cNvSpPr/>
          <p:nvPr/>
        </p:nvSpPr>
        <p:spPr>
          <a:xfrm>
            <a:off x="658368" y="1417320"/>
            <a:ext cx="6400800" cy="438912"/>
          </a:xfrm>
          <a:prstGeom prst="rect">
            <a:avLst/>
          </a:prstGeom>
          <a:noFill/>
          <a:ln/>
        </p:spPr>
        <p:txBody>
          <a:bodyPr wrap="square" lIns="254" tIns="254" rIns="254" bIns="254" rtlCol="0" anchor="ctr">
            <a:normAutofit fontScale="85000" lnSpcReduction="20000"/>
          </a:bodyPr>
          <a:lstStyle/>
          <a:p>
            <a:pPr marL="0" indent="0">
              <a:buNone/>
            </a:pPr>
            <a:r>
              <a:rPr lang="en-US" sz="2000" b="1" dirty="0">
                <a:solidFill>
                  <a:srgbClr val="111827"/>
                </a:solidFill>
              </a:rPr>
              <a:t>Mental-health need is common — but diagnosis and care may not keep pace.</a:t>
            </a:r>
            <a:endParaRPr lang="en-US" sz="2000" dirty="0"/>
          </a:p>
        </p:txBody>
      </p:sp>
      <p:sp>
        <p:nvSpPr>
          <p:cNvPr id="7" name="Shape 4"/>
          <p:cNvSpPr/>
          <p:nvPr/>
        </p:nvSpPr>
        <p:spPr>
          <a:xfrm>
            <a:off x="685800" y="2121408"/>
            <a:ext cx="6309360" cy="658368"/>
          </a:xfrm>
          <a:prstGeom prst="roundRect">
            <a:avLst>
              <a:gd name="adj" fmla="val 6944"/>
            </a:avLst>
          </a:prstGeom>
          <a:solidFill>
            <a:srgbClr val="E9F4F3"/>
          </a:solidFill>
          <a:ln w="12700">
            <a:solidFill>
              <a:srgbClr val="FFFFFF">
                <a:alpha val="0"/>
              </a:srgbClr>
            </a:solidFill>
            <a:prstDash val="solid"/>
          </a:ln>
        </p:spPr>
        <p:txBody>
          <a:bodyPr/>
          <a:lstStyle/>
          <a:p>
            <a:endParaRPr lang="en-GB"/>
          </a:p>
        </p:txBody>
      </p:sp>
      <p:sp>
        <p:nvSpPr>
          <p:cNvPr id="8" name="Text 5"/>
          <p:cNvSpPr/>
          <p:nvPr/>
        </p:nvSpPr>
        <p:spPr>
          <a:xfrm>
            <a:off x="896112" y="2221992"/>
            <a:ext cx="1051560" cy="292608"/>
          </a:xfrm>
          <a:prstGeom prst="rect">
            <a:avLst/>
          </a:prstGeom>
          <a:noFill/>
          <a:ln/>
        </p:spPr>
        <p:txBody>
          <a:bodyPr wrap="square" lIns="127" tIns="127" rIns="127" bIns="127" rtlCol="0" anchor="ctr">
            <a:normAutofit fontScale="92500" lnSpcReduction="10000"/>
          </a:bodyPr>
          <a:lstStyle/>
          <a:p>
            <a:pPr marL="0" indent="0" algn="ctr">
              <a:buNone/>
            </a:pPr>
            <a:r>
              <a:rPr lang="en-US" sz="2300" b="1" dirty="0">
                <a:solidFill>
                  <a:srgbClr val="1F4E5F"/>
                </a:solidFill>
              </a:rPr>
              <a:t>1 in 9</a:t>
            </a:r>
            <a:endParaRPr lang="en-US" sz="2300" dirty="0"/>
          </a:p>
        </p:txBody>
      </p:sp>
      <p:sp>
        <p:nvSpPr>
          <p:cNvPr id="9" name="Text 6"/>
          <p:cNvSpPr/>
          <p:nvPr/>
        </p:nvSpPr>
        <p:spPr>
          <a:xfrm>
            <a:off x="2148840" y="2322576"/>
            <a:ext cx="3429000" cy="201168"/>
          </a:xfrm>
          <a:prstGeom prst="rect">
            <a:avLst/>
          </a:prstGeom>
          <a:noFill/>
          <a:ln/>
        </p:spPr>
        <p:txBody>
          <a:bodyPr wrap="square" lIns="127" tIns="127" rIns="127" bIns="127" rtlCol="0" anchor="ctr">
            <a:normAutofit fontScale="92500"/>
          </a:bodyPr>
          <a:lstStyle/>
          <a:p>
            <a:pPr marL="0" indent="0">
              <a:buNone/>
            </a:pPr>
            <a:r>
              <a:rPr lang="en-US" sz="1450" b="1" dirty="0">
                <a:solidFill>
                  <a:srgbClr val="1F2937"/>
                </a:solidFill>
              </a:rPr>
              <a:t>mental-health or substance-use disorder</a:t>
            </a:r>
            <a:endParaRPr lang="en-US" sz="1450" dirty="0"/>
          </a:p>
        </p:txBody>
      </p:sp>
      <p:sp>
        <p:nvSpPr>
          <p:cNvPr id="10" name="Text 7"/>
          <p:cNvSpPr/>
          <p:nvPr/>
        </p:nvSpPr>
        <p:spPr>
          <a:xfrm>
            <a:off x="2148840" y="2487168"/>
            <a:ext cx="3291840" cy="164592"/>
          </a:xfrm>
          <a:prstGeom prst="rect">
            <a:avLst/>
          </a:prstGeom>
          <a:noFill/>
          <a:ln/>
        </p:spPr>
        <p:txBody>
          <a:bodyPr wrap="square" lIns="127" tIns="127" rIns="127" bIns="127" rtlCol="0" anchor="ctr">
            <a:normAutofit/>
          </a:bodyPr>
          <a:lstStyle/>
          <a:p>
            <a:pPr marL="0" indent="0">
              <a:buNone/>
            </a:pPr>
            <a:r>
              <a:rPr lang="en-US" sz="850" dirty="0">
                <a:solidFill>
                  <a:srgbClr val="6B7280"/>
                </a:solidFill>
              </a:rPr>
              <a:t>(Bukten et al., 2024)</a:t>
            </a:r>
            <a:endParaRPr lang="en-US" sz="850" dirty="0"/>
          </a:p>
        </p:txBody>
      </p:sp>
      <p:sp>
        <p:nvSpPr>
          <p:cNvPr id="11" name="Shape 8"/>
          <p:cNvSpPr/>
          <p:nvPr/>
        </p:nvSpPr>
        <p:spPr>
          <a:xfrm>
            <a:off x="685800" y="2971800"/>
            <a:ext cx="6309360" cy="658368"/>
          </a:xfrm>
          <a:prstGeom prst="roundRect">
            <a:avLst>
              <a:gd name="adj" fmla="val 6944"/>
            </a:avLst>
          </a:prstGeom>
          <a:solidFill>
            <a:srgbClr val="F3E9D5"/>
          </a:solidFill>
          <a:ln w="12700">
            <a:solidFill>
              <a:srgbClr val="FFFFFF">
                <a:alpha val="0"/>
              </a:srgbClr>
            </a:solidFill>
            <a:prstDash val="solid"/>
          </a:ln>
        </p:spPr>
        <p:txBody>
          <a:bodyPr/>
          <a:lstStyle/>
          <a:p>
            <a:endParaRPr lang="en-GB"/>
          </a:p>
        </p:txBody>
      </p:sp>
      <p:sp>
        <p:nvSpPr>
          <p:cNvPr id="12" name="Text 9"/>
          <p:cNvSpPr/>
          <p:nvPr/>
        </p:nvSpPr>
        <p:spPr>
          <a:xfrm>
            <a:off x="914400" y="3172968"/>
            <a:ext cx="1051560" cy="292608"/>
          </a:xfrm>
          <a:prstGeom prst="rect">
            <a:avLst/>
          </a:prstGeom>
          <a:noFill/>
          <a:ln/>
        </p:spPr>
        <p:txBody>
          <a:bodyPr wrap="square" lIns="127" tIns="127" rIns="127" bIns="127" rtlCol="0" anchor="ctr">
            <a:normAutofit fontScale="70000" lnSpcReduction="20000"/>
          </a:bodyPr>
          <a:lstStyle/>
          <a:p>
            <a:pPr marL="0" indent="0" algn="ctr">
              <a:buNone/>
            </a:pPr>
            <a:r>
              <a:rPr lang="en-US" sz="2300" b="1" dirty="0">
                <a:solidFill>
                  <a:srgbClr val="1F4E5F"/>
                </a:solidFill>
              </a:rPr>
              <a:t>59% / 82%</a:t>
            </a:r>
            <a:endParaRPr lang="en-US" sz="2300" dirty="0"/>
          </a:p>
        </p:txBody>
      </p:sp>
      <p:sp>
        <p:nvSpPr>
          <p:cNvPr id="13" name="Text 10"/>
          <p:cNvSpPr/>
          <p:nvPr/>
        </p:nvSpPr>
        <p:spPr>
          <a:xfrm>
            <a:off x="2148840" y="3054096"/>
            <a:ext cx="3429000" cy="201168"/>
          </a:xfrm>
          <a:prstGeom prst="rect">
            <a:avLst/>
          </a:prstGeom>
          <a:noFill/>
          <a:ln/>
        </p:spPr>
        <p:txBody>
          <a:bodyPr wrap="square" lIns="127" tIns="127" rIns="127" bIns="127" rtlCol="0" anchor="ctr">
            <a:normAutofit lnSpcReduction="10000"/>
          </a:bodyPr>
          <a:lstStyle/>
          <a:p>
            <a:pPr marL="0" indent="0">
              <a:buNone/>
            </a:pPr>
            <a:r>
              <a:rPr lang="en-US" sz="1450" b="1" dirty="0">
                <a:solidFill>
                  <a:srgbClr val="1F2937"/>
                </a:solidFill>
              </a:rPr>
              <a:t>male / female prisoners report needs</a:t>
            </a:r>
            <a:endParaRPr lang="en-US" sz="1450" dirty="0"/>
          </a:p>
        </p:txBody>
      </p:sp>
      <p:sp>
        <p:nvSpPr>
          <p:cNvPr id="14" name="Text 11"/>
          <p:cNvSpPr/>
          <p:nvPr/>
        </p:nvSpPr>
        <p:spPr>
          <a:xfrm>
            <a:off x="2148840" y="3319272"/>
            <a:ext cx="3291840" cy="164592"/>
          </a:xfrm>
          <a:prstGeom prst="rect">
            <a:avLst/>
          </a:prstGeom>
          <a:noFill/>
          <a:ln/>
        </p:spPr>
        <p:txBody>
          <a:bodyPr wrap="square" lIns="127" tIns="127" rIns="127" bIns="127" rtlCol="0" anchor="ctr">
            <a:normAutofit/>
          </a:bodyPr>
          <a:lstStyle/>
          <a:p>
            <a:pPr marL="0" indent="0">
              <a:buNone/>
            </a:pPr>
            <a:r>
              <a:rPr lang="en-US" sz="850" dirty="0">
                <a:solidFill>
                  <a:srgbClr val="6B7280"/>
                </a:solidFill>
              </a:rPr>
              <a:t>(Arua et al., 2023)</a:t>
            </a:r>
            <a:endParaRPr lang="en-US" sz="850" dirty="0"/>
          </a:p>
        </p:txBody>
      </p:sp>
      <p:sp>
        <p:nvSpPr>
          <p:cNvPr id="15" name="Shape 12"/>
          <p:cNvSpPr/>
          <p:nvPr/>
        </p:nvSpPr>
        <p:spPr>
          <a:xfrm>
            <a:off x="685800" y="3822192"/>
            <a:ext cx="6309360" cy="658368"/>
          </a:xfrm>
          <a:prstGeom prst="roundRect">
            <a:avLst>
              <a:gd name="adj" fmla="val 6944"/>
            </a:avLst>
          </a:prstGeom>
          <a:solidFill>
            <a:srgbClr val="E9F4F3"/>
          </a:solidFill>
          <a:ln w="12700">
            <a:solidFill>
              <a:srgbClr val="FFFFFF">
                <a:alpha val="0"/>
              </a:srgbClr>
            </a:solidFill>
            <a:prstDash val="solid"/>
          </a:ln>
        </p:spPr>
        <p:txBody>
          <a:bodyPr/>
          <a:lstStyle/>
          <a:p>
            <a:endParaRPr lang="en-GB"/>
          </a:p>
        </p:txBody>
      </p:sp>
      <p:sp>
        <p:nvSpPr>
          <p:cNvPr id="16" name="Text 13"/>
          <p:cNvSpPr/>
          <p:nvPr/>
        </p:nvSpPr>
        <p:spPr>
          <a:xfrm>
            <a:off x="896112" y="3922776"/>
            <a:ext cx="1051560" cy="292608"/>
          </a:xfrm>
          <a:prstGeom prst="rect">
            <a:avLst/>
          </a:prstGeom>
          <a:noFill/>
          <a:ln/>
        </p:spPr>
        <p:txBody>
          <a:bodyPr wrap="square" lIns="127" tIns="127" rIns="127" bIns="127" rtlCol="0" anchor="ctr">
            <a:normAutofit fontScale="92500" lnSpcReduction="10000"/>
          </a:bodyPr>
          <a:lstStyle/>
          <a:p>
            <a:pPr marL="0" indent="0" algn="ctr">
              <a:buNone/>
            </a:pPr>
            <a:r>
              <a:rPr lang="en-US" sz="2300" b="1" dirty="0">
                <a:solidFill>
                  <a:srgbClr val="1F4E5F"/>
                </a:solidFill>
              </a:rPr>
              <a:t>7.3%</a:t>
            </a:r>
            <a:endParaRPr lang="en-US" sz="2300" dirty="0"/>
          </a:p>
        </p:txBody>
      </p:sp>
      <p:sp>
        <p:nvSpPr>
          <p:cNvPr id="17" name="Text 14"/>
          <p:cNvSpPr/>
          <p:nvPr/>
        </p:nvSpPr>
        <p:spPr>
          <a:xfrm>
            <a:off x="2148840" y="3904488"/>
            <a:ext cx="3429000" cy="201168"/>
          </a:xfrm>
          <a:prstGeom prst="rect">
            <a:avLst/>
          </a:prstGeom>
          <a:noFill/>
          <a:ln/>
        </p:spPr>
        <p:txBody>
          <a:bodyPr wrap="square" lIns="127" tIns="127" rIns="127" bIns="127" rtlCol="0" anchor="ctr">
            <a:normAutofit lnSpcReduction="10000"/>
          </a:bodyPr>
          <a:lstStyle/>
          <a:p>
            <a:pPr marL="0" indent="0">
              <a:buNone/>
            </a:pPr>
            <a:r>
              <a:rPr lang="en-US" sz="1450" b="1" dirty="0">
                <a:solidFill>
                  <a:srgbClr val="1F2937"/>
                </a:solidFill>
              </a:rPr>
              <a:t>formally diagnosed mental illness</a:t>
            </a:r>
            <a:endParaRPr lang="en-US" sz="1450" dirty="0"/>
          </a:p>
        </p:txBody>
      </p:sp>
      <p:sp>
        <p:nvSpPr>
          <p:cNvPr id="18" name="Text 15"/>
          <p:cNvSpPr/>
          <p:nvPr/>
        </p:nvSpPr>
        <p:spPr>
          <a:xfrm>
            <a:off x="2148840" y="4169664"/>
            <a:ext cx="3291840" cy="164592"/>
          </a:xfrm>
          <a:prstGeom prst="rect">
            <a:avLst/>
          </a:prstGeom>
          <a:noFill/>
          <a:ln/>
        </p:spPr>
        <p:txBody>
          <a:bodyPr wrap="square" lIns="127" tIns="127" rIns="127" bIns="127" rtlCol="0" anchor="ctr">
            <a:normAutofit/>
          </a:bodyPr>
          <a:lstStyle/>
          <a:p>
            <a:pPr marL="0" indent="0">
              <a:buNone/>
            </a:pPr>
            <a:r>
              <a:rPr lang="en-US" sz="850" dirty="0">
                <a:solidFill>
                  <a:srgbClr val="6B7280"/>
                </a:solidFill>
              </a:rPr>
              <a:t>(Bukten et al., 2024)</a:t>
            </a:r>
            <a:endParaRPr lang="en-US" sz="850" dirty="0"/>
          </a:p>
        </p:txBody>
      </p:sp>
      <p:sp>
        <p:nvSpPr>
          <p:cNvPr id="19" name="Shape 16"/>
          <p:cNvSpPr/>
          <p:nvPr/>
        </p:nvSpPr>
        <p:spPr>
          <a:xfrm>
            <a:off x="685800" y="4672584"/>
            <a:ext cx="6309360" cy="658368"/>
          </a:xfrm>
          <a:prstGeom prst="roundRect">
            <a:avLst>
              <a:gd name="adj" fmla="val 6944"/>
            </a:avLst>
          </a:prstGeom>
          <a:solidFill>
            <a:srgbClr val="F3E9D5"/>
          </a:solidFill>
          <a:ln w="12700">
            <a:solidFill>
              <a:srgbClr val="FFFFFF">
                <a:alpha val="0"/>
              </a:srgbClr>
            </a:solidFill>
            <a:prstDash val="solid"/>
          </a:ln>
        </p:spPr>
        <p:txBody>
          <a:bodyPr/>
          <a:lstStyle/>
          <a:p>
            <a:endParaRPr lang="en-GB"/>
          </a:p>
        </p:txBody>
      </p:sp>
      <p:sp>
        <p:nvSpPr>
          <p:cNvPr id="20" name="Text 17"/>
          <p:cNvSpPr/>
          <p:nvPr/>
        </p:nvSpPr>
        <p:spPr>
          <a:xfrm>
            <a:off x="858520" y="4855464"/>
            <a:ext cx="1051560" cy="292608"/>
          </a:xfrm>
          <a:prstGeom prst="rect">
            <a:avLst/>
          </a:prstGeom>
          <a:noFill/>
          <a:ln/>
        </p:spPr>
        <p:txBody>
          <a:bodyPr wrap="square" lIns="127" tIns="127" rIns="127" bIns="127" rtlCol="0" anchor="ctr">
            <a:normAutofit fontScale="85000" lnSpcReduction="10000"/>
          </a:bodyPr>
          <a:lstStyle/>
          <a:p>
            <a:pPr marL="0" indent="0" algn="ctr">
              <a:buNone/>
            </a:pPr>
            <a:r>
              <a:rPr lang="en-US" sz="2300" b="1" dirty="0">
                <a:solidFill>
                  <a:srgbClr val="1F4E5F"/>
                </a:solidFill>
              </a:rPr>
              <a:t>High risk</a:t>
            </a:r>
            <a:endParaRPr lang="en-US" sz="2300" dirty="0"/>
          </a:p>
        </p:txBody>
      </p:sp>
      <p:sp>
        <p:nvSpPr>
          <p:cNvPr id="21" name="Text 18"/>
          <p:cNvSpPr/>
          <p:nvPr/>
        </p:nvSpPr>
        <p:spPr>
          <a:xfrm>
            <a:off x="2148840" y="4805172"/>
            <a:ext cx="3429000" cy="201168"/>
          </a:xfrm>
          <a:prstGeom prst="rect">
            <a:avLst/>
          </a:prstGeom>
          <a:noFill/>
          <a:ln/>
        </p:spPr>
        <p:txBody>
          <a:bodyPr wrap="square" lIns="127" tIns="127" rIns="127" bIns="127" rtlCol="0" anchor="ctr">
            <a:normAutofit fontScale="92500"/>
          </a:bodyPr>
          <a:lstStyle/>
          <a:p>
            <a:pPr marL="0" indent="0">
              <a:buNone/>
            </a:pPr>
            <a:r>
              <a:rPr lang="en-US" sz="1450" b="1" dirty="0">
                <a:solidFill>
                  <a:srgbClr val="1F2937"/>
                </a:solidFill>
              </a:rPr>
              <a:t>self-harm and suicide require ACCT response</a:t>
            </a:r>
            <a:endParaRPr lang="en-US" sz="1450" dirty="0"/>
          </a:p>
        </p:txBody>
      </p:sp>
      <p:sp>
        <p:nvSpPr>
          <p:cNvPr id="22" name="Text 19"/>
          <p:cNvSpPr/>
          <p:nvPr/>
        </p:nvSpPr>
        <p:spPr>
          <a:xfrm>
            <a:off x="2148840" y="5102352"/>
            <a:ext cx="3291840" cy="164592"/>
          </a:xfrm>
          <a:prstGeom prst="rect">
            <a:avLst/>
          </a:prstGeom>
          <a:noFill/>
          <a:ln/>
        </p:spPr>
        <p:txBody>
          <a:bodyPr wrap="square" lIns="127" tIns="127" rIns="127" bIns="127" rtlCol="0" anchor="ctr">
            <a:normAutofit/>
          </a:bodyPr>
          <a:lstStyle/>
          <a:p>
            <a:pPr marL="0" indent="0">
              <a:buNone/>
            </a:pPr>
            <a:r>
              <a:rPr lang="en-US" sz="850" dirty="0">
                <a:solidFill>
                  <a:srgbClr val="6B7280"/>
                </a:solidFill>
              </a:rPr>
              <a:t>(Sambrook et al., 2025)</a:t>
            </a:r>
            <a:endParaRPr lang="en-US" sz="850" dirty="0"/>
          </a:p>
        </p:txBody>
      </p:sp>
      <p:sp>
        <p:nvSpPr>
          <p:cNvPr id="23" name="Shape 20"/>
          <p:cNvSpPr/>
          <p:nvPr/>
        </p:nvSpPr>
        <p:spPr>
          <a:xfrm>
            <a:off x="777240" y="5623560"/>
            <a:ext cx="6035040" cy="502920"/>
          </a:xfrm>
          <a:prstGeom prst="roundRect">
            <a:avLst>
              <a:gd name="adj" fmla="val 14545"/>
            </a:avLst>
          </a:prstGeom>
          <a:solidFill>
            <a:srgbClr val="1F4E5F">
              <a:alpha val="95000"/>
            </a:srgbClr>
          </a:solidFill>
          <a:ln w="12700">
            <a:solidFill>
              <a:srgbClr val="1F4E5F">
                <a:alpha val="0"/>
              </a:srgbClr>
            </a:solidFill>
            <a:prstDash val="solid"/>
          </a:ln>
        </p:spPr>
        <p:txBody>
          <a:bodyPr/>
          <a:lstStyle/>
          <a:p>
            <a:endParaRPr lang="en-GB"/>
          </a:p>
        </p:txBody>
      </p:sp>
      <p:sp>
        <p:nvSpPr>
          <p:cNvPr id="24" name="Text 21"/>
          <p:cNvSpPr/>
          <p:nvPr/>
        </p:nvSpPr>
        <p:spPr>
          <a:xfrm>
            <a:off x="914400" y="5733288"/>
            <a:ext cx="5760720" cy="301752"/>
          </a:xfrm>
          <a:prstGeom prst="rect">
            <a:avLst/>
          </a:prstGeom>
          <a:noFill/>
          <a:ln/>
        </p:spPr>
        <p:txBody>
          <a:bodyPr wrap="square" lIns="381" tIns="381" rIns="381" bIns="381" rtlCol="0" anchor="ctr">
            <a:normAutofit fontScale="77500" lnSpcReduction="20000"/>
          </a:bodyPr>
          <a:lstStyle/>
          <a:p>
            <a:pPr marL="0" indent="0">
              <a:buNone/>
            </a:pPr>
            <a:r>
              <a:rPr lang="en-US" sz="1700" b="1" dirty="0">
                <a:solidFill>
                  <a:srgbClr val="FFFFFF"/>
                </a:solidFill>
              </a:rPr>
              <a:t>Clinical message: unmet need must be recognised early, not only after crisis.</a:t>
            </a:r>
            <a:endParaRPr lang="en-US" sz="1700" dirty="0"/>
          </a:p>
        </p:txBody>
      </p:sp>
      <p:sp>
        <p:nvSpPr>
          <p:cNvPr id="26" name="Text 23"/>
          <p:cNvSpPr/>
          <p:nvPr/>
        </p:nvSpPr>
        <p:spPr>
          <a:xfrm>
            <a:off x="11475720" y="6473952"/>
            <a:ext cx="347472" cy="164592"/>
          </a:xfrm>
          <a:prstGeom prst="rect">
            <a:avLst/>
          </a:prstGeom>
          <a:noFill/>
          <a:ln/>
        </p:spPr>
        <p:txBody>
          <a:bodyPr wrap="square" lIns="0" tIns="0" rIns="0" bIns="0" rtlCol="0" anchor="ctr"/>
          <a:lstStyle/>
          <a:p>
            <a:pPr marL="0" indent="0" algn="r">
              <a:buNone/>
            </a:pPr>
            <a:r>
              <a:rPr lang="en-US" sz="800" dirty="0">
                <a:solidFill>
                  <a:srgbClr val="6B7280"/>
                </a:solidFill>
              </a:rPr>
              <a:t>3</a:t>
            </a:r>
            <a:endParaRPr lang="en-US" sz="800" dirty="0"/>
          </a:p>
        </p:txBody>
      </p:sp>
      <p:pic>
        <p:nvPicPr>
          <p:cNvPr id="95" name="Audio 94">
            <a:hlinkClick r:id="" action="ppaction://media"/>
            <a:extLst>
              <a:ext uri="{FF2B5EF4-FFF2-40B4-BE49-F238E27FC236}">
                <a16:creationId xmlns:a16="http://schemas.microsoft.com/office/drawing/2014/main" id="{9AB9D171-CF8B-FF8B-F016-7A9B8F61F258}"/>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77602"/>
    </mc:Choice>
    <mc:Fallback xmlns="">
      <p:transition spd="slow" advTm="776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502920" y="347472"/>
            <a:ext cx="7772400" cy="429768"/>
          </a:xfrm>
          <a:prstGeom prst="rect">
            <a:avLst/>
          </a:prstGeom>
          <a:noFill/>
          <a:ln/>
        </p:spPr>
        <p:txBody>
          <a:bodyPr wrap="square" lIns="254" tIns="254" rIns="254" bIns="254" rtlCol="0" anchor="ctr">
            <a:normAutofit/>
          </a:bodyPr>
          <a:lstStyle/>
          <a:p>
            <a:pPr marL="0" indent="0">
              <a:buNone/>
            </a:pPr>
            <a:r>
              <a:rPr lang="en-US" sz="2700" b="1" dirty="0">
                <a:solidFill>
                  <a:srgbClr val="111827"/>
                </a:solidFill>
                <a:latin typeface="Aptos Display" pitchFamily="34" charset="0"/>
                <a:ea typeface="Aptos Display" pitchFamily="34" charset="-122"/>
                <a:cs typeface="Aptos Display" pitchFamily="34" charset="-120"/>
              </a:rPr>
              <a:t>Nervous system: the physiology behind distress</a:t>
            </a:r>
            <a:endParaRPr lang="en-US" sz="2700" dirty="0"/>
          </a:p>
        </p:txBody>
      </p:sp>
      <p:sp>
        <p:nvSpPr>
          <p:cNvPr id="4" name="Shape 2"/>
          <p:cNvSpPr/>
          <p:nvPr/>
        </p:nvSpPr>
        <p:spPr>
          <a:xfrm>
            <a:off x="502920" y="1078992"/>
            <a:ext cx="2103120" cy="0"/>
          </a:xfrm>
          <a:prstGeom prst="line">
            <a:avLst/>
          </a:prstGeom>
          <a:noFill/>
          <a:ln w="25400">
            <a:solidFill>
              <a:srgbClr val="2A7886"/>
            </a:solidFill>
            <a:prstDash val="solid"/>
          </a:ln>
        </p:spPr>
        <p:txBody>
          <a:bodyPr/>
          <a:lstStyle/>
          <a:p>
            <a:endParaRPr lang="en-GB"/>
          </a:p>
        </p:txBody>
      </p:sp>
      <p:pic>
        <p:nvPicPr>
          <p:cNvPr id="5" name="Image 0" descr="/mnt/data/a_clean_medical_illustration_on_a_neutral_light_gr.png"/>
          <p:cNvPicPr>
            <a:picLocks noChangeAspect="1"/>
          </p:cNvPicPr>
          <p:nvPr/>
        </p:nvPicPr>
        <p:blipFill>
          <a:blip r:embed="rId5"/>
          <a:stretch>
            <a:fillRect/>
          </a:stretch>
        </p:blipFill>
        <p:spPr>
          <a:xfrm>
            <a:off x="548640" y="2522557"/>
            <a:ext cx="4114800" cy="2315806"/>
          </a:xfrm>
          <a:prstGeom prst="rect">
            <a:avLst/>
          </a:prstGeom>
        </p:spPr>
      </p:pic>
      <p:sp>
        <p:nvSpPr>
          <p:cNvPr id="6" name="Text 3"/>
          <p:cNvSpPr/>
          <p:nvPr/>
        </p:nvSpPr>
        <p:spPr>
          <a:xfrm>
            <a:off x="1051560" y="1161288"/>
            <a:ext cx="3154680" cy="274320"/>
          </a:xfrm>
          <a:prstGeom prst="rect">
            <a:avLst/>
          </a:prstGeom>
          <a:noFill/>
          <a:ln/>
        </p:spPr>
        <p:txBody>
          <a:bodyPr wrap="square" lIns="127" tIns="127" rIns="127" bIns="127" rtlCol="0" anchor="ctr"/>
          <a:lstStyle/>
          <a:p>
            <a:pPr marL="0" indent="0" algn="ctr">
              <a:buNone/>
            </a:pPr>
            <a:r>
              <a:rPr lang="en-US" sz="1800" b="1" dirty="0">
                <a:solidFill>
                  <a:srgbClr val="1F4E5F"/>
                </a:solidFill>
              </a:rPr>
              <a:t>Nervous system</a:t>
            </a:r>
            <a:endParaRPr lang="en-US" sz="1800" dirty="0"/>
          </a:p>
        </p:txBody>
      </p:sp>
      <p:sp>
        <p:nvSpPr>
          <p:cNvPr id="7" name="Text 4"/>
          <p:cNvSpPr/>
          <p:nvPr/>
        </p:nvSpPr>
        <p:spPr>
          <a:xfrm>
            <a:off x="5074920" y="1325880"/>
            <a:ext cx="4389120" cy="228600"/>
          </a:xfrm>
          <a:prstGeom prst="rect">
            <a:avLst/>
          </a:prstGeom>
          <a:noFill/>
          <a:ln/>
        </p:spPr>
        <p:txBody>
          <a:bodyPr wrap="square" lIns="127" tIns="127" rIns="127" bIns="127" rtlCol="0" anchor="ctr">
            <a:normAutofit/>
          </a:bodyPr>
          <a:lstStyle/>
          <a:p>
            <a:pPr marL="0" indent="0">
              <a:buNone/>
            </a:pPr>
            <a:r>
              <a:rPr lang="en-US" sz="850" b="1" dirty="0">
                <a:solidFill>
                  <a:srgbClr val="2A7886"/>
                </a:solidFill>
              </a:rPr>
              <a:t>HOW IT LINKS TO MENTAL HEALTH</a:t>
            </a:r>
            <a:endParaRPr lang="en-US" sz="850" dirty="0"/>
          </a:p>
        </p:txBody>
      </p:sp>
      <p:sp>
        <p:nvSpPr>
          <p:cNvPr id="8" name="Text 5"/>
          <p:cNvSpPr/>
          <p:nvPr/>
        </p:nvSpPr>
        <p:spPr>
          <a:xfrm>
            <a:off x="5029200" y="1664208"/>
            <a:ext cx="6400800" cy="2377440"/>
          </a:xfrm>
          <a:prstGeom prst="rect">
            <a:avLst/>
          </a:prstGeom>
          <a:noFill/>
          <a:ln/>
        </p:spPr>
        <p:txBody>
          <a:bodyPr wrap="square" lIns="1016" tIns="1016" rIns="1016" bIns="1016" rtlCol="0" anchor="ctr">
            <a:normAutofit/>
          </a:bodyPr>
          <a:lstStyle/>
          <a:p>
            <a:pPr marL="177800" indent="-177800">
              <a:buSzPct val="100000"/>
              <a:buChar char="•"/>
            </a:pPr>
            <a:r>
              <a:rPr lang="en-US" sz="1700" dirty="0">
                <a:solidFill>
                  <a:srgbClr val="1F2937"/>
                </a:solidFill>
                <a:latin typeface="Aptos" pitchFamily="34" charset="0"/>
                <a:ea typeface="Aptos" pitchFamily="34" charset="-122"/>
                <a:cs typeface="Aptos" pitchFamily="34" charset="-120"/>
              </a:rPr>
              <a:t>The brain regulates mood, emotion, threat response and thinking (Beedie et al., 2022).</a:t>
            </a:r>
            <a:endParaRPr lang="en-US" sz="1700" dirty="0"/>
          </a:p>
          <a:p>
            <a:pPr marL="177800" indent="-177800">
              <a:buSzPct val="100000"/>
              <a:buChar char="•"/>
            </a:pPr>
            <a:r>
              <a:rPr lang="en-US" sz="1700" dirty="0">
                <a:solidFill>
                  <a:srgbClr val="1F2937"/>
                </a:solidFill>
                <a:latin typeface="Aptos" pitchFamily="34" charset="0"/>
                <a:ea typeface="Aptos" pitchFamily="34" charset="-122"/>
                <a:cs typeface="Aptos" pitchFamily="34" charset="-120"/>
              </a:rPr>
              <a:t>Chronic stress keeps the body in “fight or flight,” increasing arousal and emotional reactivity (Harris, 2022).</a:t>
            </a:r>
            <a:endParaRPr lang="en-US" sz="1700" dirty="0"/>
          </a:p>
          <a:p>
            <a:pPr marL="177800" indent="-177800">
              <a:buSzPct val="100000"/>
              <a:buChar char="•"/>
            </a:pPr>
            <a:r>
              <a:rPr lang="en-US" sz="1700" dirty="0">
                <a:solidFill>
                  <a:srgbClr val="1F2937"/>
                </a:solidFill>
                <a:latin typeface="Aptos" pitchFamily="34" charset="0"/>
                <a:ea typeface="Aptos" pitchFamily="34" charset="-122"/>
                <a:cs typeface="Aptos" pitchFamily="34" charset="-120"/>
              </a:rPr>
              <a:t>Post-Traumatic Stress Disorder (PTSD) can disrupt regulation, causing flashbacks, hypervigilance and sleep disturbance (Harris, 2022; Leckey, Dagher and Lee-Baggley, 2023).</a:t>
            </a:r>
            <a:endParaRPr lang="en-US" sz="1700" dirty="0"/>
          </a:p>
        </p:txBody>
      </p:sp>
      <p:sp>
        <p:nvSpPr>
          <p:cNvPr id="9" name="Shape 6"/>
          <p:cNvSpPr/>
          <p:nvPr/>
        </p:nvSpPr>
        <p:spPr>
          <a:xfrm>
            <a:off x="5806440" y="4919472"/>
            <a:ext cx="914400" cy="0"/>
          </a:xfrm>
          <a:prstGeom prst="line">
            <a:avLst/>
          </a:prstGeom>
          <a:noFill/>
          <a:ln w="25400">
            <a:solidFill>
              <a:srgbClr val="2A7886"/>
            </a:solidFill>
            <a:prstDash val="solid"/>
            <a:headEnd type="none"/>
            <a:tailEnd type="triangle"/>
          </a:ln>
        </p:spPr>
        <p:txBody>
          <a:bodyPr/>
          <a:lstStyle/>
          <a:p>
            <a:endParaRPr lang="en-GB"/>
          </a:p>
        </p:txBody>
      </p:sp>
      <p:sp>
        <p:nvSpPr>
          <p:cNvPr id="10" name="Shape 7"/>
          <p:cNvSpPr/>
          <p:nvPr/>
        </p:nvSpPr>
        <p:spPr>
          <a:xfrm>
            <a:off x="7498080" y="4919472"/>
            <a:ext cx="914400" cy="0"/>
          </a:xfrm>
          <a:prstGeom prst="line">
            <a:avLst/>
          </a:prstGeom>
          <a:noFill/>
          <a:ln w="25400">
            <a:solidFill>
              <a:srgbClr val="2A7886"/>
            </a:solidFill>
            <a:prstDash val="solid"/>
            <a:tailEnd type="triangle"/>
          </a:ln>
        </p:spPr>
        <p:txBody>
          <a:bodyPr/>
          <a:lstStyle/>
          <a:p>
            <a:endParaRPr lang="en-GB"/>
          </a:p>
        </p:txBody>
      </p:sp>
      <p:sp>
        <p:nvSpPr>
          <p:cNvPr id="11" name="Shape 8"/>
          <p:cNvSpPr/>
          <p:nvPr/>
        </p:nvSpPr>
        <p:spPr>
          <a:xfrm>
            <a:off x="9189720" y="4919472"/>
            <a:ext cx="914400" cy="0"/>
          </a:xfrm>
          <a:prstGeom prst="line">
            <a:avLst/>
          </a:prstGeom>
          <a:noFill/>
          <a:ln w="25400">
            <a:solidFill>
              <a:srgbClr val="2A7886"/>
            </a:solidFill>
            <a:prstDash val="solid"/>
            <a:tailEnd type="triangle"/>
          </a:ln>
        </p:spPr>
        <p:txBody>
          <a:bodyPr/>
          <a:lstStyle/>
          <a:p>
            <a:endParaRPr lang="en-GB"/>
          </a:p>
        </p:txBody>
      </p:sp>
      <p:sp>
        <p:nvSpPr>
          <p:cNvPr id="12" name="Shape 9"/>
          <p:cNvSpPr/>
          <p:nvPr/>
        </p:nvSpPr>
        <p:spPr>
          <a:xfrm>
            <a:off x="5074920" y="4663440"/>
            <a:ext cx="1097280" cy="530352"/>
          </a:xfrm>
          <a:prstGeom prst="roundRect">
            <a:avLst>
              <a:gd name="adj" fmla="val 10345"/>
            </a:avLst>
          </a:prstGeom>
          <a:solidFill>
            <a:srgbClr val="E9F4F3"/>
          </a:solidFill>
          <a:ln w="12700">
            <a:solidFill>
              <a:srgbClr val="2A7886"/>
            </a:solidFill>
            <a:prstDash val="solid"/>
          </a:ln>
        </p:spPr>
        <p:txBody>
          <a:bodyPr/>
          <a:lstStyle/>
          <a:p>
            <a:endParaRPr lang="en-GB"/>
          </a:p>
        </p:txBody>
      </p:sp>
      <p:sp>
        <p:nvSpPr>
          <p:cNvPr id="13" name="Text 10"/>
          <p:cNvSpPr/>
          <p:nvPr/>
        </p:nvSpPr>
        <p:spPr>
          <a:xfrm>
            <a:off x="5120640" y="4809744"/>
            <a:ext cx="1005840" cy="164592"/>
          </a:xfrm>
          <a:prstGeom prst="rect">
            <a:avLst/>
          </a:prstGeom>
          <a:noFill/>
          <a:ln/>
        </p:spPr>
        <p:txBody>
          <a:bodyPr wrap="square" lIns="127" tIns="127" rIns="127" bIns="127" rtlCol="0" anchor="ctr">
            <a:normAutofit/>
          </a:bodyPr>
          <a:lstStyle/>
          <a:p>
            <a:pPr marL="0" indent="0" algn="ctr">
              <a:buNone/>
            </a:pPr>
            <a:r>
              <a:rPr lang="en-US" sz="1050" b="1" dirty="0">
                <a:solidFill>
                  <a:srgbClr val="1F4E5F"/>
                </a:solidFill>
              </a:rPr>
              <a:t>Brain</a:t>
            </a:r>
            <a:endParaRPr lang="en-US" sz="1050" dirty="0"/>
          </a:p>
        </p:txBody>
      </p:sp>
      <p:sp>
        <p:nvSpPr>
          <p:cNvPr id="14" name="Shape 11"/>
          <p:cNvSpPr/>
          <p:nvPr/>
        </p:nvSpPr>
        <p:spPr>
          <a:xfrm>
            <a:off x="6766560" y="4663440"/>
            <a:ext cx="1097280" cy="530352"/>
          </a:xfrm>
          <a:prstGeom prst="roundRect">
            <a:avLst>
              <a:gd name="adj" fmla="val 10345"/>
            </a:avLst>
          </a:prstGeom>
          <a:solidFill>
            <a:srgbClr val="E9F4F3"/>
          </a:solidFill>
          <a:ln w="12700">
            <a:solidFill>
              <a:srgbClr val="2A7886"/>
            </a:solidFill>
            <a:prstDash val="solid"/>
          </a:ln>
        </p:spPr>
        <p:txBody>
          <a:bodyPr/>
          <a:lstStyle/>
          <a:p>
            <a:endParaRPr lang="en-GB"/>
          </a:p>
        </p:txBody>
      </p:sp>
      <p:sp>
        <p:nvSpPr>
          <p:cNvPr id="15" name="Text 12"/>
          <p:cNvSpPr/>
          <p:nvPr/>
        </p:nvSpPr>
        <p:spPr>
          <a:xfrm>
            <a:off x="6812280" y="4809744"/>
            <a:ext cx="1005840" cy="164592"/>
          </a:xfrm>
          <a:prstGeom prst="rect">
            <a:avLst/>
          </a:prstGeom>
          <a:noFill/>
          <a:ln/>
        </p:spPr>
        <p:txBody>
          <a:bodyPr wrap="square" lIns="127" tIns="127" rIns="127" bIns="127" rtlCol="0" anchor="ctr">
            <a:normAutofit/>
          </a:bodyPr>
          <a:lstStyle/>
          <a:p>
            <a:pPr marL="0" indent="0" algn="ctr">
              <a:buNone/>
            </a:pPr>
            <a:r>
              <a:rPr lang="en-US" sz="1050" b="1" dirty="0">
                <a:solidFill>
                  <a:srgbClr val="1F4E5F"/>
                </a:solidFill>
              </a:rPr>
              <a:t>Spinal cord</a:t>
            </a:r>
            <a:endParaRPr lang="en-US" sz="1050" dirty="0"/>
          </a:p>
        </p:txBody>
      </p:sp>
      <p:sp>
        <p:nvSpPr>
          <p:cNvPr id="16" name="Shape 13"/>
          <p:cNvSpPr/>
          <p:nvPr/>
        </p:nvSpPr>
        <p:spPr>
          <a:xfrm>
            <a:off x="8458200" y="4663440"/>
            <a:ext cx="1097280" cy="530352"/>
          </a:xfrm>
          <a:prstGeom prst="roundRect">
            <a:avLst>
              <a:gd name="adj" fmla="val 10345"/>
            </a:avLst>
          </a:prstGeom>
          <a:solidFill>
            <a:srgbClr val="E9F4F3"/>
          </a:solidFill>
          <a:ln w="12700">
            <a:solidFill>
              <a:srgbClr val="2A7886"/>
            </a:solidFill>
            <a:prstDash val="solid"/>
          </a:ln>
        </p:spPr>
        <p:txBody>
          <a:bodyPr/>
          <a:lstStyle/>
          <a:p>
            <a:endParaRPr lang="en-GB"/>
          </a:p>
        </p:txBody>
      </p:sp>
      <p:sp>
        <p:nvSpPr>
          <p:cNvPr id="17" name="Text 14"/>
          <p:cNvSpPr/>
          <p:nvPr/>
        </p:nvSpPr>
        <p:spPr>
          <a:xfrm>
            <a:off x="8503920" y="4809744"/>
            <a:ext cx="1005840" cy="164592"/>
          </a:xfrm>
          <a:prstGeom prst="rect">
            <a:avLst/>
          </a:prstGeom>
          <a:noFill/>
          <a:ln/>
        </p:spPr>
        <p:txBody>
          <a:bodyPr wrap="square" lIns="127" tIns="127" rIns="127" bIns="127" rtlCol="0" anchor="ctr">
            <a:normAutofit/>
          </a:bodyPr>
          <a:lstStyle/>
          <a:p>
            <a:pPr marL="0" indent="0" algn="ctr">
              <a:buNone/>
            </a:pPr>
            <a:r>
              <a:rPr lang="en-US" sz="1050" b="1" dirty="0">
                <a:solidFill>
                  <a:srgbClr val="1F4E5F"/>
                </a:solidFill>
              </a:rPr>
              <a:t>Nerves</a:t>
            </a:r>
            <a:endParaRPr lang="en-US" sz="1050" dirty="0"/>
          </a:p>
        </p:txBody>
      </p:sp>
      <p:sp>
        <p:nvSpPr>
          <p:cNvPr id="18" name="Shape 15"/>
          <p:cNvSpPr/>
          <p:nvPr/>
        </p:nvSpPr>
        <p:spPr>
          <a:xfrm>
            <a:off x="10149840" y="4663440"/>
            <a:ext cx="1097280" cy="530352"/>
          </a:xfrm>
          <a:prstGeom prst="roundRect">
            <a:avLst>
              <a:gd name="adj" fmla="val 10345"/>
            </a:avLst>
          </a:prstGeom>
          <a:solidFill>
            <a:srgbClr val="E9F4F3"/>
          </a:solidFill>
          <a:ln w="12700">
            <a:solidFill>
              <a:srgbClr val="2A7886"/>
            </a:solidFill>
            <a:prstDash val="solid"/>
          </a:ln>
        </p:spPr>
        <p:txBody>
          <a:bodyPr/>
          <a:lstStyle/>
          <a:p>
            <a:endParaRPr lang="en-GB"/>
          </a:p>
        </p:txBody>
      </p:sp>
      <p:sp>
        <p:nvSpPr>
          <p:cNvPr id="19" name="Text 16"/>
          <p:cNvSpPr/>
          <p:nvPr/>
        </p:nvSpPr>
        <p:spPr>
          <a:xfrm>
            <a:off x="10195560" y="4809744"/>
            <a:ext cx="1005840" cy="164592"/>
          </a:xfrm>
          <a:prstGeom prst="rect">
            <a:avLst/>
          </a:prstGeom>
          <a:noFill/>
          <a:ln/>
        </p:spPr>
        <p:txBody>
          <a:bodyPr wrap="square" lIns="127" tIns="127" rIns="127" bIns="127" rtlCol="0" anchor="ctr">
            <a:normAutofit/>
          </a:bodyPr>
          <a:lstStyle/>
          <a:p>
            <a:pPr marL="0" indent="0" algn="ctr">
              <a:buNone/>
            </a:pPr>
            <a:r>
              <a:rPr lang="en-US" sz="1050" b="1" dirty="0">
                <a:solidFill>
                  <a:srgbClr val="1F4E5F"/>
                </a:solidFill>
              </a:rPr>
              <a:t>Body response</a:t>
            </a:r>
            <a:endParaRPr lang="en-US" sz="1050" dirty="0"/>
          </a:p>
        </p:txBody>
      </p:sp>
      <p:sp>
        <p:nvSpPr>
          <p:cNvPr id="21" name="Text 18"/>
          <p:cNvSpPr/>
          <p:nvPr/>
        </p:nvSpPr>
        <p:spPr>
          <a:xfrm>
            <a:off x="11475720" y="6473952"/>
            <a:ext cx="347472" cy="164592"/>
          </a:xfrm>
          <a:prstGeom prst="rect">
            <a:avLst/>
          </a:prstGeom>
          <a:noFill/>
          <a:ln/>
        </p:spPr>
        <p:txBody>
          <a:bodyPr wrap="square" lIns="0" tIns="0" rIns="0" bIns="0" rtlCol="0" anchor="ctr"/>
          <a:lstStyle/>
          <a:p>
            <a:pPr marL="0" indent="0" algn="r">
              <a:buNone/>
            </a:pPr>
            <a:r>
              <a:rPr lang="en-US" sz="800" dirty="0">
                <a:solidFill>
                  <a:srgbClr val="6B7280"/>
                </a:solidFill>
              </a:rPr>
              <a:t>4</a:t>
            </a:r>
            <a:endParaRPr lang="en-US" sz="800" dirty="0"/>
          </a:p>
        </p:txBody>
      </p:sp>
      <p:pic>
        <p:nvPicPr>
          <p:cNvPr id="62" name="Audio 61">
            <a:hlinkClick r:id="" action="ppaction://media"/>
            <a:extLst>
              <a:ext uri="{FF2B5EF4-FFF2-40B4-BE49-F238E27FC236}">
                <a16:creationId xmlns:a16="http://schemas.microsoft.com/office/drawing/2014/main" id="{69BC6ACC-0CB2-1DF4-27A4-20EA92646392}"/>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76195"/>
    </mc:Choice>
    <mc:Fallback xmlns="">
      <p:transition spd="slow" advTm="761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502920" y="347472"/>
            <a:ext cx="7772400" cy="429768"/>
          </a:xfrm>
          <a:prstGeom prst="rect">
            <a:avLst/>
          </a:prstGeom>
          <a:noFill/>
          <a:ln/>
        </p:spPr>
        <p:txBody>
          <a:bodyPr wrap="square" lIns="254" tIns="254" rIns="254" bIns="254" rtlCol="0" anchor="ctr">
            <a:normAutofit/>
          </a:bodyPr>
          <a:lstStyle/>
          <a:p>
            <a:pPr marL="0" indent="0">
              <a:buNone/>
            </a:pPr>
            <a:r>
              <a:rPr lang="en-US" sz="2700" b="1" dirty="0">
                <a:solidFill>
                  <a:srgbClr val="111827"/>
                </a:solidFill>
                <a:latin typeface="Aptos Display" pitchFamily="34" charset="0"/>
                <a:ea typeface="Aptos Display" pitchFamily="34" charset="-122"/>
                <a:cs typeface="Aptos Display" pitchFamily="34" charset="-120"/>
              </a:rPr>
              <a:t>Muscle system: how stress becomes body pain</a:t>
            </a:r>
            <a:endParaRPr lang="en-US" sz="2700" dirty="0"/>
          </a:p>
        </p:txBody>
      </p:sp>
      <p:sp>
        <p:nvSpPr>
          <p:cNvPr id="4" name="Shape 2"/>
          <p:cNvSpPr/>
          <p:nvPr/>
        </p:nvSpPr>
        <p:spPr>
          <a:xfrm>
            <a:off x="502920" y="1078992"/>
            <a:ext cx="2103120" cy="0"/>
          </a:xfrm>
          <a:prstGeom prst="line">
            <a:avLst/>
          </a:prstGeom>
          <a:noFill/>
          <a:ln w="25400">
            <a:solidFill>
              <a:srgbClr val="2A7886"/>
            </a:solidFill>
            <a:prstDash val="solid"/>
          </a:ln>
        </p:spPr>
        <p:txBody>
          <a:bodyPr/>
          <a:lstStyle/>
          <a:p>
            <a:endParaRPr lang="en-GB"/>
          </a:p>
        </p:txBody>
      </p:sp>
      <p:pic>
        <p:nvPicPr>
          <p:cNvPr id="5" name="Image 0" descr="/mnt/data/a_clean_medical_anatomical_illustration_scene_a_w.png"/>
          <p:cNvPicPr>
            <a:picLocks noChangeAspect="1"/>
          </p:cNvPicPr>
          <p:nvPr/>
        </p:nvPicPr>
        <p:blipFill>
          <a:blip r:embed="rId5"/>
          <a:stretch>
            <a:fillRect/>
          </a:stretch>
        </p:blipFill>
        <p:spPr>
          <a:xfrm>
            <a:off x="7040880" y="2230160"/>
            <a:ext cx="4617720" cy="2598848"/>
          </a:xfrm>
          <a:prstGeom prst="rect">
            <a:avLst/>
          </a:prstGeom>
        </p:spPr>
      </p:pic>
      <p:sp>
        <p:nvSpPr>
          <p:cNvPr id="6" name="Text 3"/>
          <p:cNvSpPr/>
          <p:nvPr/>
        </p:nvSpPr>
        <p:spPr>
          <a:xfrm>
            <a:off x="7772400" y="1225296"/>
            <a:ext cx="3383280" cy="256032"/>
          </a:xfrm>
          <a:prstGeom prst="rect">
            <a:avLst/>
          </a:prstGeom>
          <a:noFill/>
          <a:ln/>
        </p:spPr>
        <p:txBody>
          <a:bodyPr wrap="square" lIns="127" tIns="127" rIns="127" bIns="127" rtlCol="0" anchor="ctr"/>
          <a:lstStyle/>
          <a:p>
            <a:pPr marL="0" indent="0" algn="ctr">
              <a:buNone/>
            </a:pPr>
            <a:r>
              <a:rPr lang="en-US" sz="1800" b="1" dirty="0">
                <a:solidFill>
                  <a:srgbClr val="1F4E5F"/>
                </a:solidFill>
              </a:rPr>
              <a:t>Muscle system</a:t>
            </a:r>
            <a:endParaRPr lang="en-US" sz="1800" dirty="0"/>
          </a:p>
        </p:txBody>
      </p:sp>
      <p:sp>
        <p:nvSpPr>
          <p:cNvPr id="7" name="Text 4"/>
          <p:cNvSpPr/>
          <p:nvPr/>
        </p:nvSpPr>
        <p:spPr>
          <a:xfrm>
            <a:off x="685800" y="1353312"/>
            <a:ext cx="3200400" cy="228600"/>
          </a:xfrm>
          <a:prstGeom prst="rect">
            <a:avLst/>
          </a:prstGeom>
          <a:noFill/>
          <a:ln/>
        </p:spPr>
        <p:txBody>
          <a:bodyPr wrap="square" lIns="127" tIns="127" rIns="127" bIns="127" rtlCol="0" anchor="ctr">
            <a:normAutofit/>
          </a:bodyPr>
          <a:lstStyle/>
          <a:p>
            <a:pPr marL="0" indent="0">
              <a:buNone/>
            </a:pPr>
            <a:r>
              <a:rPr lang="en-US" sz="850" b="1" dirty="0">
                <a:solidFill>
                  <a:srgbClr val="2A7886"/>
                </a:solidFill>
              </a:rPr>
              <a:t>MIND–BODY CONNECTION</a:t>
            </a:r>
            <a:endParaRPr lang="en-US" sz="850" dirty="0"/>
          </a:p>
        </p:txBody>
      </p:sp>
      <p:sp>
        <p:nvSpPr>
          <p:cNvPr id="8" name="Text 5"/>
          <p:cNvSpPr/>
          <p:nvPr/>
        </p:nvSpPr>
        <p:spPr>
          <a:xfrm>
            <a:off x="658368" y="1691640"/>
            <a:ext cx="5577840" cy="1920240"/>
          </a:xfrm>
          <a:prstGeom prst="rect">
            <a:avLst/>
          </a:prstGeom>
          <a:noFill/>
          <a:ln/>
        </p:spPr>
        <p:txBody>
          <a:bodyPr wrap="square" lIns="1016" tIns="1016" rIns="1016" bIns="1016" rtlCol="0" anchor="ctr">
            <a:normAutofit lnSpcReduction="10000"/>
          </a:bodyPr>
          <a:lstStyle/>
          <a:p>
            <a:pPr marL="177800" indent="-177800">
              <a:buSzPct val="100000"/>
              <a:buChar char="•"/>
            </a:pPr>
            <a:r>
              <a:rPr lang="en-US" sz="1700" dirty="0">
                <a:solidFill>
                  <a:srgbClr val="1F2937"/>
                </a:solidFill>
                <a:latin typeface="Aptos" pitchFamily="34" charset="0"/>
                <a:ea typeface="Aptos" pitchFamily="34" charset="-122"/>
                <a:cs typeface="Aptos" pitchFamily="34" charset="-120"/>
              </a:rPr>
              <a:t>Mental distress can appear physically as pain, fatigue, headaches or muscle tension (Zhang et al., 2023).</a:t>
            </a:r>
            <a:endParaRPr lang="en-US" sz="1700" dirty="0"/>
          </a:p>
          <a:p>
            <a:pPr marL="177800" indent="-177800">
              <a:buSzPct val="100000"/>
              <a:buChar char="•"/>
            </a:pPr>
            <a:r>
              <a:rPr lang="en-US" sz="1700" dirty="0">
                <a:solidFill>
                  <a:srgbClr val="1F2937"/>
                </a:solidFill>
                <a:latin typeface="Aptos" pitchFamily="34" charset="0"/>
                <a:ea typeface="Aptos" pitchFamily="34" charset="-122"/>
                <a:cs typeface="Aptos" pitchFamily="34" charset="-120"/>
              </a:rPr>
              <a:t>When the sympathetic nervous system stays active, muscles remain tense and recovery is reduced (Beedie et al., 2022; Zhang et al., 2023).</a:t>
            </a:r>
            <a:endParaRPr lang="en-US" sz="1700" dirty="0"/>
          </a:p>
          <a:p>
            <a:pPr marL="177800" indent="-177800">
              <a:buSzPct val="100000"/>
              <a:buChar char="•"/>
            </a:pPr>
            <a:r>
              <a:rPr lang="en-US" sz="1700" dirty="0">
                <a:solidFill>
                  <a:srgbClr val="1F2937"/>
                </a:solidFill>
                <a:latin typeface="Aptos" pitchFamily="34" charset="0"/>
                <a:ea typeface="Aptos" pitchFamily="34" charset="-122"/>
                <a:cs typeface="Aptos" pitchFamily="34" charset="-120"/>
              </a:rPr>
              <a:t>For David, Post-Traumatic Stress Disorder (PTSD), depression and chronic back pain should be treated together, not separately.</a:t>
            </a:r>
            <a:endParaRPr lang="en-US" sz="1700" dirty="0"/>
          </a:p>
        </p:txBody>
      </p:sp>
      <p:sp>
        <p:nvSpPr>
          <p:cNvPr id="9" name="Shape 6"/>
          <p:cNvSpPr/>
          <p:nvPr/>
        </p:nvSpPr>
        <p:spPr>
          <a:xfrm>
            <a:off x="1325880" y="4251960"/>
            <a:ext cx="1051560" cy="0"/>
          </a:xfrm>
          <a:prstGeom prst="line">
            <a:avLst/>
          </a:prstGeom>
          <a:noFill/>
          <a:ln w="25400">
            <a:solidFill>
              <a:srgbClr val="D97706"/>
            </a:solidFill>
            <a:prstDash val="solid"/>
            <a:tailEnd type="triangle"/>
          </a:ln>
        </p:spPr>
        <p:txBody>
          <a:bodyPr/>
          <a:lstStyle/>
          <a:p>
            <a:endParaRPr lang="en-GB"/>
          </a:p>
        </p:txBody>
      </p:sp>
      <p:sp>
        <p:nvSpPr>
          <p:cNvPr id="10" name="Shape 7"/>
          <p:cNvSpPr/>
          <p:nvPr/>
        </p:nvSpPr>
        <p:spPr>
          <a:xfrm>
            <a:off x="3063240" y="4251960"/>
            <a:ext cx="1051560" cy="0"/>
          </a:xfrm>
          <a:prstGeom prst="line">
            <a:avLst/>
          </a:prstGeom>
          <a:noFill/>
          <a:ln w="25400">
            <a:solidFill>
              <a:srgbClr val="D97706"/>
            </a:solidFill>
            <a:prstDash val="solid"/>
            <a:tailEnd type="triangle"/>
          </a:ln>
        </p:spPr>
        <p:txBody>
          <a:bodyPr/>
          <a:lstStyle/>
          <a:p>
            <a:endParaRPr lang="en-GB"/>
          </a:p>
        </p:txBody>
      </p:sp>
      <p:sp>
        <p:nvSpPr>
          <p:cNvPr id="11" name="Shape 8"/>
          <p:cNvSpPr/>
          <p:nvPr/>
        </p:nvSpPr>
        <p:spPr>
          <a:xfrm>
            <a:off x="4773168" y="4251960"/>
            <a:ext cx="457200" cy="0"/>
          </a:xfrm>
          <a:prstGeom prst="line">
            <a:avLst/>
          </a:prstGeom>
          <a:noFill/>
          <a:ln w="25400">
            <a:solidFill>
              <a:srgbClr val="D97706"/>
            </a:solidFill>
            <a:prstDash val="solid"/>
            <a:tailEnd type="triangle"/>
          </a:ln>
        </p:spPr>
        <p:txBody>
          <a:bodyPr/>
          <a:lstStyle/>
          <a:p>
            <a:endParaRPr lang="en-GB"/>
          </a:p>
        </p:txBody>
      </p:sp>
      <p:sp>
        <p:nvSpPr>
          <p:cNvPr id="12" name="Shape 9"/>
          <p:cNvSpPr/>
          <p:nvPr/>
        </p:nvSpPr>
        <p:spPr>
          <a:xfrm>
            <a:off x="685800" y="3977640"/>
            <a:ext cx="1143000" cy="530352"/>
          </a:xfrm>
          <a:prstGeom prst="roundRect">
            <a:avLst>
              <a:gd name="adj" fmla="val 10345"/>
            </a:avLst>
          </a:prstGeom>
          <a:solidFill>
            <a:srgbClr val="FFF7ED"/>
          </a:solidFill>
          <a:ln w="12700">
            <a:solidFill>
              <a:srgbClr val="D97706"/>
            </a:solidFill>
            <a:prstDash val="solid"/>
          </a:ln>
        </p:spPr>
        <p:txBody>
          <a:bodyPr/>
          <a:lstStyle/>
          <a:p>
            <a:endParaRPr lang="en-GB"/>
          </a:p>
        </p:txBody>
      </p:sp>
      <p:sp>
        <p:nvSpPr>
          <p:cNvPr id="13" name="Text 10"/>
          <p:cNvSpPr/>
          <p:nvPr/>
        </p:nvSpPr>
        <p:spPr>
          <a:xfrm>
            <a:off x="722376" y="4123944"/>
            <a:ext cx="1069848" cy="146304"/>
          </a:xfrm>
          <a:prstGeom prst="rect">
            <a:avLst/>
          </a:prstGeom>
          <a:noFill/>
          <a:ln/>
        </p:spPr>
        <p:txBody>
          <a:bodyPr wrap="square" lIns="127" tIns="127" rIns="127" bIns="127" rtlCol="0" anchor="ctr">
            <a:normAutofit lnSpcReduction="10000"/>
          </a:bodyPr>
          <a:lstStyle/>
          <a:p>
            <a:pPr marL="0" indent="0" algn="ctr">
              <a:buNone/>
            </a:pPr>
            <a:r>
              <a:rPr lang="en-US" sz="1050" b="1" dirty="0">
                <a:solidFill>
                  <a:srgbClr val="D97706"/>
                </a:solidFill>
              </a:rPr>
              <a:t>Stress</a:t>
            </a:r>
            <a:endParaRPr lang="en-US" sz="1050" dirty="0"/>
          </a:p>
        </p:txBody>
      </p:sp>
      <p:sp>
        <p:nvSpPr>
          <p:cNvPr id="14" name="Shape 11"/>
          <p:cNvSpPr/>
          <p:nvPr/>
        </p:nvSpPr>
        <p:spPr>
          <a:xfrm>
            <a:off x="2423160" y="3977640"/>
            <a:ext cx="1143000" cy="530352"/>
          </a:xfrm>
          <a:prstGeom prst="roundRect">
            <a:avLst>
              <a:gd name="adj" fmla="val 10345"/>
            </a:avLst>
          </a:prstGeom>
          <a:solidFill>
            <a:srgbClr val="FFF7ED"/>
          </a:solidFill>
          <a:ln w="12700">
            <a:solidFill>
              <a:srgbClr val="D97706"/>
            </a:solidFill>
            <a:prstDash val="solid"/>
          </a:ln>
        </p:spPr>
        <p:txBody>
          <a:bodyPr/>
          <a:lstStyle/>
          <a:p>
            <a:endParaRPr lang="en-GB"/>
          </a:p>
        </p:txBody>
      </p:sp>
      <p:sp>
        <p:nvSpPr>
          <p:cNvPr id="15" name="Text 12"/>
          <p:cNvSpPr/>
          <p:nvPr/>
        </p:nvSpPr>
        <p:spPr>
          <a:xfrm>
            <a:off x="2459736" y="4123944"/>
            <a:ext cx="1069848" cy="146304"/>
          </a:xfrm>
          <a:prstGeom prst="rect">
            <a:avLst/>
          </a:prstGeom>
          <a:noFill/>
          <a:ln/>
        </p:spPr>
        <p:txBody>
          <a:bodyPr wrap="square" lIns="127" tIns="127" rIns="127" bIns="127" rtlCol="0" anchor="ctr">
            <a:normAutofit lnSpcReduction="10000"/>
          </a:bodyPr>
          <a:lstStyle/>
          <a:p>
            <a:pPr marL="0" indent="0" algn="ctr">
              <a:buNone/>
            </a:pPr>
            <a:r>
              <a:rPr lang="en-US" sz="1050" b="1" dirty="0">
                <a:solidFill>
                  <a:srgbClr val="D97706"/>
                </a:solidFill>
              </a:rPr>
              <a:t>Tension</a:t>
            </a:r>
            <a:endParaRPr lang="en-US" sz="1050" dirty="0"/>
          </a:p>
        </p:txBody>
      </p:sp>
      <p:sp>
        <p:nvSpPr>
          <p:cNvPr id="16" name="Shape 13"/>
          <p:cNvSpPr/>
          <p:nvPr/>
        </p:nvSpPr>
        <p:spPr>
          <a:xfrm>
            <a:off x="4160520" y="3977640"/>
            <a:ext cx="1143000" cy="530352"/>
          </a:xfrm>
          <a:prstGeom prst="roundRect">
            <a:avLst>
              <a:gd name="adj" fmla="val 10345"/>
            </a:avLst>
          </a:prstGeom>
          <a:solidFill>
            <a:srgbClr val="FFF7ED"/>
          </a:solidFill>
          <a:ln w="12700">
            <a:solidFill>
              <a:srgbClr val="D97706"/>
            </a:solidFill>
            <a:prstDash val="solid"/>
          </a:ln>
        </p:spPr>
        <p:txBody>
          <a:bodyPr/>
          <a:lstStyle/>
          <a:p>
            <a:endParaRPr lang="en-GB"/>
          </a:p>
        </p:txBody>
      </p:sp>
      <p:sp>
        <p:nvSpPr>
          <p:cNvPr id="17" name="Text 14"/>
          <p:cNvSpPr/>
          <p:nvPr/>
        </p:nvSpPr>
        <p:spPr>
          <a:xfrm>
            <a:off x="4197096" y="4123944"/>
            <a:ext cx="1069848" cy="146304"/>
          </a:xfrm>
          <a:prstGeom prst="rect">
            <a:avLst/>
          </a:prstGeom>
          <a:noFill/>
          <a:ln/>
        </p:spPr>
        <p:txBody>
          <a:bodyPr wrap="square" lIns="127" tIns="127" rIns="127" bIns="127" rtlCol="0" anchor="ctr">
            <a:normAutofit lnSpcReduction="10000"/>
          </a:bodyPr>
          <a:lstStyle/>
          <a:p>
            <a:pPr marL="0" indent="0" algn="ctr">
              <a:buNone/>
            </a:pPr>
            <a:r>
              <a:rPr lang="en-US" sz="1050" b="1" dirty="0">
                <a:solidFill>
                  <a:srgbClr val="D97706"/>
                </a:solidFill>
              </a:rPr>
              <a:t>Pain</a:t>
            </a:r>
            <a:endParaRPr lang="en-US" sz="1050" dirty="0"/>
          </a:p>
        </p:txBody>
      </p:sp>
      <p:sp>
        <p:nvSpPr>
          <p:cNvPr id="18" name="Shape 15"/>
          <p:cNvSpPr/>
          <p:nvPr/>
        </p:nvSpPr>
        <p:spPr>
          <a:xfrm>
            <a:off x="5303520" y="3977640"/>
            <a:ext cx="1143000" cy="530352"/>
          </a:xfrm>
          <a:prstGeom prst="roundRect">
            <a:avLst>
              <a:gd name="adj" fmla="val 10345"/>
            </a:avLst>
          </a:prstGeom>
          <a:solidFill>
            <a:srgbClr val="FFF7ED"/>
          </a:solidFill>
          <a:ln w="12700">
            <a:solidFill>
              <a:srgbClr val="D97706"/>
            </a:solidFill>
            <a:prstDash val="solid"/>
          </a:ln>
        </p:spPr>
        <p:txBody>
          <a:bodyPr/>
          <a:lstStyle/>
          <a:p>
            <a:endParaRPr lang="en-GB"/>
          </a:p>
        </p:txBody>
      </p:sp>
      <p:sp>
        <p:nvSpPr>
          <p:cNvPr id="19" name="Text 16"/>
          <p:cNvSpPr/>
          <p:nvPr/>
        </p:nvSpPr>
        <p:spPr>
          <a:xfrm>
            <a:off x="5340096" y="4123944"/>
            <a:ext cx="1069848" cy="146304"/>
          </a:xfrm>
          <a:prstGeom prst="rect">
            <a:avLst/>
          </a:prstGeom>
          <a:noFill/>
          <a:ln/>
        </p:spPr>
        <p:txBody>
          <a:bodyPr wrap="square" lIns="127" tIns="127" rIns="127" bIns="127" rtlCol="0" anchor="ctr">
            <a:normAutofit lnSpcReduction="10000"/>
          </a:bodyPr>
          <a:lstStyle/>
          <a:p>
            <a:pPr marL="0" indent="0" algn="ctr">
              <a:buNone/>
            </a:pPr>
            <a:r>
              <a:rPr lang="en-US" sz="1050" b="1" dirty="0">
                <a:solidFill>
                  <a:srgbClr val="D97706"/>
                </a:solidFill>
              </a:rPr>
              <a:t>Poor sleep</a:t>
            </a:r>
            <a:endParaRPr lang="en-US" sz="1050" dirty="0"/>
          </a:p>
        </p:txBody>
      </p:sp>
      <p:sp>
        <p:nvSpPr>
          <p:cNvPr id="21" name="Text 18"/>
          <p:cNvSpPr/>
          <p:nvPr/>
        </p:nvSpPr>
        <p:spPr>
          <a:xfrm>
            <a:off x="11475720" y="6473952"/>
            <a:ext cx="347472" cy="164592"/>
          </a:xfrm>
          <a:prstGeom prst="rect">
            <a:avLst/>
          </a:prstGeom>
          <a:noFill/>
          <a:ln/>
        </p:spPr>
        <p:txBody>
          <a:bodyPr wrap="square" lIns="0" tIns="0" rIns="0" bIns="0" rtlCol="0" anchor="ctr"/>
          <a:lstStyle/>
          <a:p>
            <a:pPr marL="0" indent="0" algn="r">
              <a:buNone/>
            </a:pPr>
            <a:r>
              <a:rPr lang="en-US" sz="800" dirty="0">
                <a:solidFill>
                  <a:srgbClr val="6B7280"/>
                </a:solidFill>
              </a:rPr>
              <a:t>5</a:t>
            </a:r>
            <a:endParaRPr lang="en-US" sz="800" dirty="0"/>
          </a:p>
        </p:txBody>
      </p:sp>
      <p:sp>
        <p:nvSpPr>
          <p:cNvPr id="25" name="Slide Number Placeholder 0"/>
          <p:cNvSpPr>
            <a:spLocks noGrp="1"/>
          </p:cNvSpPr>
          <p:nvPr>
            <p:ph type="sldNum" sz="quarter" idx="4294967295"/>
          </p:nvPr>
        </p:nvSpPr>
        <p:spPr>
          <a:xfrm>
            <a:off x="11155680" y="6492240"/>
            <a:ext cx="800000" cy="300000"/>
          </a:xfrm>
          <a:prstGeom prst="rect">
            <a:avLst/>
          </a:prstGeom>
          <a:extLst>
            <a:ext uri="{C572A759-6A51-4108-AA02-DFA0A04FC94B}">
              <ma14:wrappingTextBoxFlag xmlns="" xmlns:ma14="http://schemas.microsoft.com/office/mac/drawingml/2011/main" val="0"/>
            </a:ext>
          </a:extLst>
        </p:spPr>
        <p:txBody>
          <a:bodyPr/>
          <a:lstStyle>
            <a:lvl1pPr>
              <a:defRPr sz="800">
                <a:solidFill>
                  <a:srgbClr val="60707A"/>
                </a:solidFill>
                <a:latin typeface="Aptos"/>
                <a:ea typeface="Aptos"/>
                <a:cs typeface="Aptos"/>
              </a:defRPr>
            </a:lvl1pPr>
          </a:lstStyle>
          <a:p>
            <a:pPr algn="l"/>
            <a:endParaRPr lang="en-US" dirty="0"/>
          </a:p>
        </p:txBody>
      </p:sp>
      <p:pic>
        <p:nvPicPr>
          <p:cNvPr id="65" name="Audio 64">
            <a:hlinkClick r:id="" action="ppaction://media"/>
            <a:extLst>
              <a:ext uri="{FF2B5EF4-FFF2-40B4-BE49-F238E27FC236}">
                <a16:creationId xmlns:a16="http://schemas.microsoft.com/office/drawing/2014/main" id="{882E5676-2E84-ABD7-D8EC-D9D083B0927C}"/>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70979"/>
    </mc:Choice>
    <mc:Fallback xmlns="">
      <p:transition spd="slow" advTm="709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502920" y="347472"/>
            <a:ext cx="7772400" cy="429768"/>
          </a:xfrm>
          <a:prstGeom prst="rect">
            <a:avLst/>
          </a:prstGeom>
          <a:noFill/>
          <a:ln/>
        </p:spPr>
        <p:txBody>
          <a:bodyPr wrap="square" lIns="254" tIns="254" rIns="254" bIns="254" rtlCol="0" anchor="ctr">
            <a:normAutofit/>
          </a:bodyPr>
          <a:lstStyle/>
          <a:p>
            <a:pPr marL="0" indent="0">
              <a:buNone/>
            </a:pPr>
            <a:r>
              <a:rPr lang="en-US" sz="2700" b="1" dirty="0">
                <a:solidFill>
                  <a:srgbClr val="111827"/>
                </a:solidFill>
                <a:latin typeface="Aptos Display" pitchFamily="34" charset="0"/>
                <a:ea typeface="Aptos Display" pitchFamily="34" charset="-122"/>
                <a:cs typeface="Aptos Display" pitchFamily="34" charset="-120"/>
              </a:rPr>
              <a:t>Access point: reception health screening</a:t>
            </a:r>
            <a:endParaRPr lang="en-US" sz="2700" dirty="0"/>
          </a:p>
        </p:txBody>
      </p:sp>
      <p:sp>
        <p:nvSpPr>
          <p:cNvPr id="4" name="Shape 2"/>
          <p:cNvSpPr/>
          <p:nvPr/>
        </p:nvSpPr>
        <p:spPr>
          <a:xfrm>
            <a:off x="502920" y="1078992"/>
            <a:ext cx="2103120" cy="0"/>
          </a:xfrm>
          <a:prstGeom prst="line">
            <a:avLst/>
          </a:prstGeom>
          <a:noFill/>
          <a:ln w="25400">
            <a:solidFill>
              <a:srgbClr val="2A7886"/>
            </a:solidFill>
            <a:prstDash val="solid"/>
          </a:ln>
        </p:spPr>
        <p:txBody>
          <a:bodyPr/>
          <a:lstStyle/>
          <a:p>
            <a:endParaRPr lang="en-GB"/>
          </a:p>
        </p:txBody>
      </p:sp>
      <p:pic>
        <p:nvPicPr>
          <p:cNvPr id="5" name="Image 0" descr="/mnt/data/a_realistic_indoor_scene_in_a_small_institutional.png"/>
          <p:cNvPicPr>
            <a:picLocks noChangeAspect="1"/>
          </p:cNvPicPr>
          <p:nvPr/>
        </p:nvPicPr>
        <p:blipFill>
          <a:blip r:embed="rId5"/>
          <a:stretch>
            <a:fillRect/>
          </a:stretch>
        </p:blipFill>
        <p:spPr>
          <a:xfrm>
            <a:off x="640080" y="2325001"/>
            <a:ext cx="4800600" cy="2701773"/>
          </a:xfrm>
          <a:prstGeom prst="rect">
            <a:avLst/>
          </a:prstGeom>
        </p:spPr>
      </p:pic>
      <p:sp>
        <p:nvSpPr>
          <p:cNvPr id="6" name="Text 3"/>
          <p:cNvSpPr/>
          <p:nvPr/>
        </p:nvSpPr>
        <p:spPr>
          <a:xfrm>
            <a:off x="5806440" y="1353312"/>
            <a:ext cx="2743200" cy="228600"/>
          </a:xfrm>
          <a:prstGeom prst="rect">
            <a:avLst/>
          </a:prstGeom>
          <a:noFill/>
          <a:ln/>
        </p:spPr>
        <p:txBody>
          <a:bodyPr wrap="square" lIns="127" tIns="127" rIns="127" bIns="127" rtlCol="0" anchor="ctr">
            <a:normAutofit/>
          </a:bodyPr>
          <a:lstStyle/>
          <a:p>
            <a:pPr marL="0" indent="0">
              <a:buNone/>
            </a:pPr>
            <a:r>
              <a:rPr lang="en-US" sz="850" b="1" dirty="0">
                <a:solidFill>
                  <a:srgbClr val="2A7886"/>
                </a:solidFill>
              </a:rPr>
              <a:t>FIRST CONTACT WITH CARE</a:t>
            </a:r>
            <a:endParaRPr lang="en-US" sz="850" dirty="0"/>
          </a:p>
        </p:txBody>
      </p:sp>
      <p:sp>
        <p:nvSpPr>
          <p:cNvPr id="7" name="Text 4"/>
          <p:cNvSpPr/>
          <p:nvPr/>
        </p:nvSpPr>
        <p:spPr>
          <a:xfrm>
            <a:off x="5742432" y="1691640"/>
            <a:ext cx="5760720" cy="2240280"/>
          </a:xfrm>
          <a:prstGeom prst="rect">
            <a:avLst/>
          </a:prstGeom>
          <a:noFill/>
          <a:ln/>
        </p:spPr>
        <p:txBody>
          <a:bodyPr wrap="square" lIns="1016" tIns="1016" rIns="1016" bIns="1016" rtlCol="0" anchor="ctr">
            <a:normAutofit lnSpcReduction="10000"/>
          </a:bodyPr>
          <a:lstStyle/>
          <a:p>
            <a:pPr marL="177800" indent="-177800">
              <a:buSzPct val="100000"/>
              <a:buChar char="•"/>
            </a:pPr>
            <a:r>
              <a:rPr lang="en-US" sz="1800" dirty="0">
                <a:solidFill>
                  <a:srgbClr val="1F2937"/>
                </a:solidFill>
                <a:latin typeface="Aptos" pitchFamily="34" charset="0"/>
                <a:ea typeface="Aptos" pitchFamily="34" charset="-122"/>
                <a:cs typeface="Aptos" pitchFamily="34" charset="-120"/>
              </a:rPr>
              <a:t>Each prisoner should be screened soon after arrival to identify urgent physical and mental-health needs (Harris, 2022).</a:t>
            </a:r>
            <a:endParaRPr lang="en-US" sz="1800" dirty="0"/>
          </a:p>
          <a:p>
            <a:pPr marL="177800" indent="-177800">
              <a:buSzPct val="100000"/>
              <a:buChar char="•"/>
            </a:pPr>
            <a:r>
              <a:rPr lang="en-US" sz="1800" dirty="0">
                <a:solidFill>
                  <a:srgbClr val="1F2937"/>
                </a:solidFill>
                <a:latin typeface="Aptos" pitchFamily="34" charset="0"/>
                <a:ea typeface="Aptos" pitchFamily="34" charset="-122"/>
                <a:cs typeface="Aptos" pitchFamily="34" charset="-120"/>
              </a:rPr>
              <a:t>Screening records previous mental-health history, current symptoms, medication, substance use and self-harm risk.</a:t>
            </a:r>
            <a:endParaRPr lang="en-US" sz="1800" dirty="0"/>
          </a:p>
          <a:p>
            <a:pPr marL="177800" indent="-177800">
              <a:buSzPct val="100000"/>
              <a:buChar char="•"/>
            </a:pPr>
            <a:r>
              <a:rPr lang="en-US" sz="1800" dirty="0">
                <a:solidFill>
                  <a:srgbClr val="1F2937"/>
                </a:solidFill>
                <a:latin typeface="Aptos" pitchFamily="34" charset="0"/>
                <a:ea typeface="Aptos" pitchFamily="34" charset="-122"/>
                <a:cs typeface="Aptos" pitchFamily="34" charset="-120"/>
              </a:rPr>
              <a:t>Identified concerns should trigger referral to the prison healthcare team or mental-health in-reach service (Sambrook et al., 2025).</a:t>
            </a:r>
            <a:endParaRPr lang="en-US" sz="1800" dirty="0"/>
          </a:p>
        </p:txBody>
      </p:sp>
      <p:sp>
        <p:nvSpPr>
          <p:cNvPr id="8" name="Shape 5"/>
          <p:cNvSpPr/>
          <p:nvPr/>
        </p:nvSpPr>
        <p:spPr>
          <a:xfrm>
            <a:off x="5806440" y="4709160"/>
            <a:ext cx="5257800" cy="804672"/>
          </a:xfrm>
          <a:prstGeom prst="roundRect">
            <a:avLst>
              <a:gd name="adj" fmla="val 9091"/>
            </a:avLst>
          </a:prstGeom>
          <a:solidFill>
            <a:srgbClr val="2A7886">
              <a:alpha val="95000"/>
            </a:srgbClr>
          </a:solidFill>
          <a:ln w="12700">
            <a:solidFill>
              <a:srgbClr val="2A7886">
                <a:alpha val="0"/>
              </a:srgbClr>
            </a:solidFill>
            <a:prstDash val="solid"/>
          </a:ln>
        </p:spPr>
        <p:txBody>
          <a:bodyPr/>
          <a:lstStyle/>
          <a:p>
            <a:endParaRPr lang="en-GB"/>
          </a:p>
        </p:txBody>
      </p:sp>
      <p:sp>
        <p:nvSpPr>
          <p:cNvPr id="9" name="Text 6"/>
          <p:cNvSpPr/>
          <p:nvPr/>
        </p:nvSpPr>
        <p:spPr>
          <a:xfrm>
            <a:off x="5943600" y="4818888"/>
            <a:ext cx="4983480" cy="603504"/>
          </a:xfrm>
          <a:prstGeom prst="rect">
            <a:avLst/>
          </a:prstGeom>
          <a:noFill/>
          <a:ln/>
        </p:spPr>
        <p:txBody>
          <a:bodyPr wrap="square" lIns="381" tIns="381" rIns="381" bIns="381" rtlCol="0" anchor="ctr">
            <a:normAutofit fontScale="92500" lnSpcReduction="20000"/>
          </a:bodyPr>
          <a:lstStyle/>
          <a:p>
            <a:pPr marL="0" indent="0">
              <a:buNone/>
            </a:pPr>
            <a:r>
              <a:rPr lang="en-US" sz="1700" b="1" dirty="0">
                <a:solidFill>
                  <a:srgbClr val="FFFFFF"/>
                </a:solidFill>
              </a:rPr>
              <a:t>For David: reception screening must identify PTSD symptoms, depression, alcohol dependence and chronic back pain.</a:t>
            </a:r>
            <a:endParaRPr lang="en-US" sz="1700" dirty="0"/>
          </a:p>
        </p:txBody>
      </p:sp>
      <p:sp>
        <p:nvSpPr>
          <p:cNvPr id="11" name="Text 8"/>
          <p:cNvSpPr/>
          <p:nvPr/>
        </p:nvSpPr>
        <p:spPr>
          <a:xfrm>
            <a:off x="11475720" y="6473952"/>
            <a:ext cx="347472" cy="164592"/>
          </a:xfrm>
          <a:prstGeom prst="rect">
            <a:avLst/>
          </a:prstGeom>
          <a:noFill/>
          <a:ln/>
        </p:spPr>
        <p:txBody>
          <a:bodyPr wrap="square" lIns="0" tIns="0" rIns="0" bIns="0" rtlCol="0" anchor="ctr"/>
          <a:lstStyle/>
          <a:p>
            <a:pPr marL="0" indent="0" algn="r">
              <a:buNone/>
            </a:pPr>
            <a:r>
              <a:rPr lang="en-US" sz="800" dirty="0">
                <a:solidFill>
                  <a:srgbClr val="6B7280"/>
                </a:solidFill>
              </a:rPr>
              <a:t>6</a:t>
            </a:r>
            <a:endParaRPr lang="en-US" sz="800" dirty="0"/>
          </a:p>
        </p:txBody>
      </p:sp>
      <p:pic>
        <p:nvPicPr>
          <p:cNvPr id="17" name="Audio 16">
            <a:hlinkClick r:id="" action="ppaction://media"/>
            <a:extLst>
              <a:ext uri="{FF2B5EF4-FFF2-40B4-BE49-F238E27FC236}">
                <a16:creationId xmlns:a16="http://schemas.microsoft.com/office/drawing/2014/main" id="{B448FE47-36B7-0B5A-9F96-0944E83EE3DC}"/>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66948"/>
    </mc:Choice>
    <mc:Fallback xmlns="">
      <p:transition spd="slow" advTm="669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502920" y="347472"/>
            <a:ext cx="7772400" cy="429768"/>
          </a:xfrm>
          <a:prstGeom prst="rect">
            <a:avLst/>
          </a:prstGeom>
          <a:noFill/>
          <a:ln/>
        </p:spPr>
        <p:txBody>
          <a:bodyPr wrap="square" lIns="254" tIns="254" rIns="254" bIns="254" rtlCol="0" anchor="ctr">
            <a:normAutofit/>
          </a:bodyPr>
          <a:lstStyle/>
          <a:p>
            <a:pPr marL="0" indent="0">
              <a:buNone/>
            </a:pPr>
            <a:r>
              <a:rPr lang="en-US" sz="2700" b="1" dirty="0">
                <a:solidFill>
                  <a:srgbClr val="111827"/>
                </a:solidFill>
                <a:latin typeface="Aptos Display" pitchFamily="34" charset="0"/>
                <a:ea typeface="Aptos Display" pitchFamily="34" charset="-122"/>
                <a:cs typeface="Aptos Display" pitchFamily="34" charset="-120"/>
              </a:rPr>
              <a:t>Case study: David</a:t>
            </a:r>
            <a:endParaRPr lang="en-US" sz="2700" dirty="0"/>
          </a:p>
        </p:txBody>
      </p:sp>
      <p:sp>
        <p:nvSpPr>
          <p:cNvPr id="4" name="Shape 2"/>
          <p:cNvSpPr/>
          <p:nvPr/>
        </p:nvSpPr>
        <p:spPr>
          <a:xfrm>
            <a:off x="502920" y="1078992"/>
            <a:ext cx="2103120" cy="0"/>
          </a:xfrm>
          <a:prstGeom prst="line">
            <a:avLst/>
          </a:prstGeom>
          <a:noFill/>
          <a:ln w="25400">
            <a:solidFill>
              <a:srgbClr val="2A7886"/>
            </a:solidFill>
            <a:prstDash val="solid"/>
          </a:ln>
        </p:spPr>
        <p:txBody>
          <a:bodyPr/>
          <a:lstStyle/>
          <a:p>
            <a:endParaRPr lang="en-GB"/>
          </a:p>
        </p:txBody>
      </p:sp>
      <p:pic>
        <p:nvPicPr>
          <p:cNvPr id="5" name="Image 0" descr="/mnt/data/a_realistic_softly_lit_indoor_institutional_or_cl.png"/>
          <p:cNvPicPr>
            <a:picLocks noChangeAspect="1"/>
          </p:cNvPicPr>
          <p:nvPr/>
        </p:nvPicPr>
        <p:blipFill>
          <a:blip r:embed="rId5"/>
          <a:stretch>
            <a:fillRect/>
          </a:stretch>
        </p:blipFill>
        <p:spPr>
          <a:xfrm>
            <a:off x="7543800" y="2354244"/>
            <a:ext cx="4160520" cy="2341537"/>
          </a:xfrm>
          <a:prstGeom prst="rect">
            <a:avLst/>
          </a:prstGeom>
        </p:spPr>
      </p:pic>
      <p:sp>
        <p:nvSpPr>
          <p:cNvPr id="6" name="Text 3"/>
          <p:cNvSpPr/>
          <p:nvPr/>
        </p:nvSpPr>
        <p:spPr>
          <a:xfrm>
            <a:off x="685800" y="1325880"/>
            <a:ext cx="6217920" cy="594360"/>
          </a:xfrm>
          <a:prstGeom prst="rect">
            <a:avLst/>
          </a:prstGeom>
          <a:noFill/>
          <a:ln/>
        </p:spPr>
        <p:txBody>
          <a:bodyPr wrap="square" lIns="254" tIns="254" rIns="254" bIns="254" rtlCol="0" anchor="ctr">
            <a:normAutofit fontScale="92500" lnSpcReduction="20000"/>
          </a:bodyPr>
          <a:lstStyle/>
          <a:p>
            <a:pPr marL="0" indent="0">
              <a:buNone/>
            </a:pPr>
            <a:r>
              <a:rPr lang="en-US" sz="2400" b="1" dirty="0">
                <a:solidFill>
                  <a:srgbClr val="111827"/>
                </a:solidFill>
              </a:rPr>
              <a:t>David is a 42-year-old man serving a five-year sentence in a Category C prison.</a:t>
            </a:r>
            <a:endParaRPr lang="en-US" sz="2400" dirty="0"/>
          </a:p>
        </p:txBody>
      </p:sp>
      <p:sp>
        <p:nvSpPr>
          <p:cNvPr id="7" name="Text 4"/>
          <p:cNvSpPr/>
          <p:nvPr/>
        </p:nvSpPr>
        <p:spPr>
          <a:xfrm>
            <a:off x="713232" y="2148840"/>
            <a:ext cx="6126480" cy="2194560"/>
          </a:xfrm>
          <a:prstGeom prst="rect">
            <a:avLst/>
          </a:prstGeom>
          <a:noFill/>
          <a:ln/>
        </p:spPr>
        <p:txBody>
          <a:bodyPr wrap="square" lIns="1016" tIns="1016" rIns="1016" bIns="1016" rtlCol="0" anchor="ctr">
            <a:normAutofit/>
          </a:bodyPr>
          <a:lstStyle/>
          <a:p>
            <a:pPr marL="177800" indent="-177800">
              <a:buSzPct val="100000"/>
              <a:buChar char="•"/>
            </a:pPr>
            <a:r>
              <a:rPr lang="en-US" sz="1800" dirty="0">
                <a:solidFill>
                  <a:srgbClr val="1F2937"/>
                </a:solidFill>
                <a:latin typeface="Aptos" pitchFamily="34" charset="0"/>
                <a:ea typeface="Aptos" pitchFamily="34" charset="-122"/>
                <a:cs typeface="Aptos" pitchFamily="34" charset="-120"/>
              </a:rPr>
              <a:t>Previous occupation: construction worker.</a:t>
            </a:r>
            <a:endParaRPr lang="en-US" sz="1800" dirty="0"/>
          </a:p>
          <a:p>
            <a:pPr marL="177800" indent="-177800">
              <a:buSzPct val="100000"/>
              <a:buChar char="•"/>
            </a:pPr>
            <a:r>
              <a:rPr lang="en-US" sz="1800" dirty="0">
                <a:solidFill>
                  <a:srgbClr val="1F2937"/>
                </a:solidFill>
                <a:latin typeface="Aptos" pitchFamily="34" charset="0"/>
                <a:ea typeface="Aptos" pitchFamily="34" charset="-122"/>
                <a:cs typeface="Aptos" pitchFamily="34" charset="-120"/>
              </a:rPr>
              <a:t>Childhood history: domestic violence at home from age six.</a:t>
            </a:r>
            <a:endParaRPr lang="en-US" sz="1800" dirty="0"/>
          </a:p>
          <a:p>
            <a:pPr marL="177800" indent="-177800">
              <a:buSzPct val="100000"/>
              <a:buChar char="•"/>
            </a:pPr>
            <a:r>
              <a:rPr lang="en-US" sz="1800" dirty="0">
                <a:solidFill>
                  <a:srgbClr val="1F2937"/>
                </a:solidFill>
                <a:latin typeface="Aptos" pitchFamily="34" charset="0"/>
                <a:ea typeface="Aptos" pitchFamily="34" charset="-122"/>
                <a:cs typeface="Aptos" pitchFamily="34" charset="-120"/>
              </a:rPr>
              <a:t>Current diagnoses: Post-Traumatic Stress Disorder (PTSD), depression and chronic back pain.</a:t>
            </a:r>
            <a:endParaRPr lang="en-US" sz="1800" dirty="0"/>
          </a:p>
          <a:p>
            <a:pPr marL="177800" indent="-177800">
              <a:buSzPct val="100000"/>
              <a:buChar char="•"/>
            </a:pPr>
            <a:r>
              <a:rPr lang="en-US" sz="1800" dirty="0">
                <a:solidFill>
                  <a:srgbClr val="1F2937"/>
                </a:solidFill>
                <a:latin typeface="Aptos" pitchFamily="34" charset="0"/>
                <a:ea typeface="Aptos" pitchFamily="34" charset="-122"/>
                <a:cs typeface="Aptos" pitchFamily="34" charset="-120"/>
              </a:rPr>
              <a:t>Clinical priority: treat mental and physical health together using trauma-informed care.</a:t>
            </a:r>
            <a:endParaRPr lang="en-US" sz="1800" dirty="0"/>
          </a:p>
        </p:txBody>
      </p:sp>
      <p:sp>
        <p:nvSpPr>
          <p:cNvPr id="8" name="Shape 5"/>
          <p:cNvSpPr/>
          <p:nvPr/>
        </p:nvSpPr>
        <p:spPr>
          <a:xfrm>
            <a:off x="749808" y="5212080"/>
            <a:ext cx="5943600" cy="685800"/>
          </a:xfrm>
          <a:prstGeom prst="roundRect">
            <a:avLst>
              <a:gd name="adj" fmla="val 10667"/>
            </a:avLst>
          </a:prstGeom>
          <a:solidFill>
            <a:srgbClr val="1F4E5F">
              <a:alpha val="95000"/>
            </a:srgbClr>
          </a:solidFill>
          <a:ln w="12700">
            <a:solidFill>
              <a:srgbClr val="1F4E5F">
                <a:alpha val="0"/>
              </a:srgbClr>
            </a:solidFill>
            <a:prstDash val="solid"/>
          </a:ln>
        </p:spPr>
        <p:txBody>
          <a:bodyPr/>
          <a:lstStyle/>
          <a:p>
            <a:endParaRPr lang="en-GB"/>
          </a:p>
        </p:txBody>
      </p:sp>
      <p:sp>
        <p:nvSpPr>
          <p:cNvPr id="9" name="Text 6"/>
          <p:cNvSpPr/>
          <p:nvPr/>
        </p:nvSpPr>
        <p:spPr>
          <a:xfrm>
            <a:off x="804672" y="5321808"/>
            <a:ext cx="5943600" cy="484632"/>
          </a:xfrm>
          <a:prstGeom prst="rect">
            <a:avLst/>
          </a:prstGeom>
          <a:noFill/>
          <a:ln/>
        </p:spPr>
        <p:txBody>
          <a:bodyPr wrap="square" lIns="381" tIns="381" rIns="381" bIns="381" rtlCol="0" anchor="ctr">
            <a:normAutofit lnSpcReduction="10000"/>
          </a:bodyPr>
          <a:lstStyle/>
          <a:p>
            <a:pPr marL="0" indent="0">
              <a:buNone/>
            </a:pPr>
            <a:r>
              <a:rPr lang="en-US" sz="1700" b="1" dirty="0">
                <a:solidFill>
                  <a:srgbClr val="FFFFFF"/>
                </a:solidFill>
              </a:rPr>
              <a:t>David is fictional, but his profile reflects common linked needs: trauma, pain, substance use and reduced autonomy.</a:t>
            </a:r>
            <a:endParaRPr lang="en-US" sz="1700" dirty="0"/>
          </a:p>
        </p:txBody>
      </p:sp>
      <p:sp>
        <p:nvSpPr>
          <p:cNvPr id="11" name="Text 8"/>
          <p:cNvSpPr/>
          <p:nvPr/>
        </p:nvSpPr>
        <p:spPr>
          <a:xfrm>
            <a:off x="11475720" y="6473952"/>
            <a:ext cx="347472" cy="164592"/>
          </a:xfrm>
          <a:prstGeom prst="rect">
            <a:avLst/>
          </a:prstGeom>
          <a:noFill/>
          <a:ln/>
        </p:spPr>
        <p:txBody>
          <a:bodyPr wrap="square" lIns="0" tIns="0" rIns="0" bIns="0" rtlCol="0" anchor="ctr"/>
          <a:lstStyle/>
          <a:p>
            <a:pPr marL="0" indent="0" algn="r">
              <a:buNone/>
            </a:pPr>
            <a:r>
              <a:rPr lang="en-US" sz="800" dirty="0">
                <a:solidFill>
                  <a:srgbClr val="6B7280"/>
                </a:solidFill>
              </a:rPr>
              <a:t>7</a:t>
            </a:r>
            <a:endParaRPr lang="en-US" sz="800" dirty="0"/>
          </a:p>
        </p:txBody>
      </p:sp>
      <p:pic>
        <p:nvPicPr>
          <p:cNvPr id="45" name="Audio 44">
            <a:hlinkClick r:id="" action="ppaction://media"/>
            <a:extLst>
              <a:ext uri="{FF2B5EF4-FFF2-40B4-BE49-F238E27FC236}">
                <a16:creationId xmlns:a16="http://schemas.microsoft.com/office/drawing/2014/main" id="{F6B897FD-0C46-AF07-DE18-9A6085F05BFB}"/>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63461"/>
    </mc:Choice>
    <mc:Fallback xmlns="">
      <p:transition spd="slow" advTm="634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502920" y="347472"/>
            <a:ext cx="7772400" cy="429768"/>
          </a:xfrm>
          <a:prstGeom prst="rect">
            <a:avLst/>
          </a:prstGeom>
          <a:noFill/>
          <a:ln/>
        </p:spPr>
        <p:txBody>
          <a:bodyPr wrap="square" lIns="254" tIns="254" rIns="254" bIns="254" rtlCol="0" anchor="ctr">
            <a:normAutofit/>
          </a:bodyPr>
          <a:lstStyle/>
          <a:p>
            <a:pPr marL="0" indent="0">
              <a:buNone/>
            </a:pPr>
            <a:r>
              <a:rPr lang="en-US" sz="2700" b="1" dirty="0">
                <a:solidFill>
                  <a:srgbClr val="111827"/>
                </a:solidFill>
                <a:latin typeface="Aptos Display" pitchFamily="34" charset="0"/>
                <a:ea typeface="Aptos Display" pitchFamily="34" charset="-122"/>
                <a:cs typeface="Aptos Display" pitchFamily="34" charset="-120"/>
              </a:rPr>
              <a:t>David’s risk factors in custody</a:t>
            </a:r>
            <a:endParaRPr lang="en-US" sz="2700" dirty="0"/>
          </a:p>
        </p:txBody>
      </p:sp>
      <p:sp>
        <p:nvSpPr>
          <p:cNvPr id="4" name="Shape 2"/>
          <p:cNvSpPr/>
          <p:nvPr/>
        </p:nvSpPr>
        <p:spPr>
          <a:xfrm>
            <a:off x="502920" y="1078992"/>
            <a:ext cx="2103120" cy="0"/>
          </a:xfrm>
          <a:prstGeom prst="line">
            <a:avLst/>
          </a:prstGeom>
          <a:noFill/>
          <a:ln w="25400">
            <a:solidFill>
              <a:srgbClr val="2A7886"/>
            </a:solidFill>
            <a:prstDash val="solid"/>
          </a:ln>
        </p:spPr>
        <p:txBody>
          <a:bodyPr/>
          <a:lstStyle/>
          <a:p>
            <a:endParaRPr lang="en-GB"/>
          </a:p>
        </p:txBody>
      </p:sp>
      <p:pic>
        <p:nvPicPr>
          <p:cNvPr id="5" name="Image 0" descr="/mnt/data/a_realistic_high_resolution_photograph_like_inter.png"/>
          <p:cNvPicPr>
            <a:picLocks noChangeAspect="1"/>
          </p:cNvPicPr>
          <p:nvPr/>
        </p:nvPicPr>
        <p:blipFill>
          <a:blip r:embed="rId5"/>
          <a:stretch>
            <a:fillRect/>
          </a:stretch>
        </p:blipFill>
        <p:spPr>
          <a:xfrm>
            <a:off x="7059168" y="2165301"/>
            <a:ext cx="4572000" cy="2573117"/>
          </a:xfrm>
          <a:prstGeom prst="rect">
            <a:avLst/>
          </a:prstGeom>
        </p:spPr>
      </p:pic>
      <p:sp>
        <p:nvSpPr>
          <p:cNvPr id="6" name="Text 3"/>
          <p:cNvSpPr/>
          <p:nvPr/>
        </p:nvSpPr>
        <p:spPr>
          <a:xfrm>
            <a:off x="685800" y="1353312"/>
            <a:ext cx="2286000" cy="228600"/>
          </a:xfrm>
          <a:prstGeom prst="rect">
            <a:avLst/>
          </a:prstGeom>
          <a:noFill/>
          <a:ln/>
        </p:spPr>
        <p:txBody>
          <a:bodyPr wrap="square" lIns="127" tIns="127" rIns="127" bIns="127" rtlCol="0" anchor="ctr">
            <a:normAutofit/>
          </a:bodyPr>
          <a:lstStyle/>
          <a:p>
            <a:pPr marL="0" indent="0">
              <a:buNone/>
            </a:pPr>
            <a:r>
              <a:rPr lang="en-US" sz="850" b="1" dirty="0">
                <a:solidFill>
                  <a:srgbClr val="2A7886"/>
                </a:solidFill>
              </a:rPr>
              <a:t>RISK PROFILE</a:t>
            </a:r>
            <a:endParaRPr lang="en-US" sz="850" dirty="0"/>
          </a:p>
        </p:txBody>
      </p:sp>
      <p:sp>
        <p:nvSpPr>
          <p:cNvPr id="7" name="Text 4"/>
          <p:cNvSpPr/>
          <p:nvPr/>
        </p:nvSpPr>
        <p:spPr>
          <a:xfrm>
            <a:off x="658368" y="1691640"/>
            <a:ext cx="5989320" cy="2331720"/>
          </a:xfrm>
          <a:prstGeom prst="rect">
            <a:avLst/>
          </a:prstGeom>
          <a:noFill/>
          <a:ln/>
        </p:spPr>
        <p:txBody>
          <a:bodyPr wrap="square" lIns="1016" tIns="1016" rIns="1016" bIns="1016" rtlCol="0" anchor="ctr">
            <a:normAutofit/>
          </a:bodyPr>
          <a:lstStyle/>
          <a:p>
            <a:pPr marL="177800" indent="-177800">
              <a:buSzPct val="100000"/>
              <a:buChar char="•"/>
            </a:pPr>
            <a:r>
              <a:rPr lang="en-US" sz="1700" dirty="0">
                <a:solidFill>
                  <a:srgbClr val="1F2937"/>
                </a:solidFill>
                <a:latin typeface="Aptos" pitchFamily="34" charset="0"/>
                <a:ea typeface="Aptos" pitchFamily="34" charset="-122"/>
                <a:cs typeface="Aptos" pitchFamily="34" charset="-120"/>
              </a:rPr>
              <a:t>Pre-custody risks: childhood trauma, chronic sleep deprivation and alcohol dependence (Harris, 2022; Bukten et al., 2024).</a:t>
            </a:r>
            <a:endParaRPr lang="en-US" sz="1700" dirty="0"/>
          </a:p>
          <a:p>
            <a:pPr marL="177800" indent="-177800">
              <a:buSzPct val="100000"/>
              <a:buChar char="•"/>
            </a:pPr>
            <a:r>
              <a:rPr lang="en-US" sz="1700" dirty="0">
                <a:solidFill>
                  <a:srgbClr val="1F2937"/>
                </a:solidFill>
                <a:latin typeface="Aptos" pitchFamily="34" charset="0"/>
                <a:ea typeface="Aptos" pitchFamily="34" charset="-122"/>
                <a:cs typeface="Aptos" pitchFamily="34" charset="-120"/>
              </a:rPr>
              <a:t>Custody risks: single-cell isolation, sensory overload and loss of autonomy can increase threat response and low mood (Harris, 2022).</a:t>
            </a:r>
            <a:endParaRPr lang="en-US" sz="1700" dirty="0"/>
          </a:p>
          <a:p>
            <a:pPr marL="177800" indent="-177800">
              <a:buSzPct val="100000"/>
              <a:buChar char="•"/>
            </a:pPr>
            <a:r>
              <a:rPr lang="en-US" sz="1700" dirty="0">
                <a:solidFill>
                  <a:srgbClr val="1F2937"/>
                </a:solidFill>
                <a:latin typeface="Aptos" pitchFamily="34" charset="0"/>
                <a:ea typeface="Aptos" pitchFamily="34" charset="-122"/>
                <a:cs typeface="Aptos" pitchFamily="34" charset="-120"/>
              </a:rPr>
              <a:t>Clinical risks: PTSD symptoms, depression, pain and poor sleep can reinforce one another (Leckey, Dagher and Lee-Baggley, 2023; Zhang et al., 2023).</a:t>
            </a:r>
            <a:endParaRPr lang="en-US" sz="1700" dirty="0"/>
          </a:p>
        </p:txBody>
      </p:sp>
      <p:sp>
        <p:nvSpPr>
          <p:cNvPr id="8" name="Text 5"/>
          <p:cNvSpPr/>
          <p:nvPr/>
        </p:nvSpPr>
        <p:spPr>
          <a:xfrm>
            <a:off x="822960" y="4736592"/>
            <a:ext cx="1280160" cy="228600"/>
          </a:xfrm>
          <a:prstGeom prst="rect">
            <a:avLst/>
          </a:prstGeom>
          <a:noFill/>
          <a:ln/>
        </p:spPr>
        <p:txBody>
          <a:bodyPr wrap="square" lIns="127" tIns="127" rIns="127" bIns="127" rtlCol="0" anchor="ctr"/>
          <a:lstStyle/>
          <a:p>
            <a:pPr marL="0" indent="0">
              <a:buNone/>
            </a:pPr>
            <a:r>
              <a:rPr lang="en-US" sz="1400" b="1" dirty="0">
                <a:solidFill>
                  <a:srgbClr val="1F4E5F"/>
                </a:solidFill>
              </a:rPr>
              <a:t>Risk lens</a:t>
            </a:r>
            <a:endParaRPr lang="en-US" sz="1400" dirty="0"/>
          </a:p>
        </p:txBody>
      </p:sp>
      <p:sp>
        <p:nvSpPr>
          <p:cNvPr id="9" name="Shape 6"/>
          <p:cNvSpPr/>
          <p:nvPr/>
        </p:nvSpPr>
        <p:spPr>
          <a:xfrm>
            <a:off x="822960" y="5074920"/>
            <a:ext cx="1207008" cy="457200"/>
          </a:xfrm>
          <a:prstGeom prst="roundRect">
            <a:avLst>
              <a:gd name="adj" fmla="val 10000"/>
            </a:avLst>
          </a:prstGeom>
          <a:solidFill>
            <a:srgbClr val="E9F4F3"/>
          </a:solidFill>
          <a:ln w="8890">
            <a:solidFill>
              <a:srgbClr val="2A7886"/>
            </a:solidFill>
            <a:prstDash val="solid"/>
          </a:ln>
        </p:spPr>
        <p:txBody>
          <a:bodyPr/>
          <a:lstStyle/>
          <a:p>
            <a:endParaRPr lang="en-GB"/>
          </a:p>
        </p:txBody>
      </p:sp>
      <p:sp>
        <p:nvSpPr>
          <p:cNvPr id="10" name="Text 7"/>
          <p:cNvSpPr/>
          <p:nvPr/>
        </p:nvSpPr>
        <p:spPr>
          <a:xfrm>
            <a:off x="868680" y="5212080"/>
            <a:ext cx="1115568" cy="146304"/>
          </a:xfrm>
          <a:prstGeom prst="rect">
            <a:avLst/>
          </a:prstGeom>
          <a:noFill/>
          <a:ln/>
        </p:spPr>
        <p:txBody>
          <a:bodyPr wrap="square" lIns="127" tIns="127" rIns="127" bIns="127" rtlCol="0" anchor="ctr">
            <a:normAutofit lnSpcReduction="10000"/>
          </a:bodyPr>
          <a:lstStyle/>
          <a:p>
            <a:pPr marL="0" indent="0" algn="ctr">
              <a:buNone/>
            </a:pPr>
            <a:r>
              <a:rPr lang="en-US" sz="980" b="1" dirty="0">
                <a:solidFill>
                  <a:srgbClr val="1F4E5F"/>
                </a:solidFill>
              </a:rPr>
              <a:t>Trauma</a:t>
            </a:r>
            <a:endParaRPr lang="en-US" sz="980" dirty="0"/>
          </a:p>
        </p:txBody>
      </p:sp>
      <p:sp>
        <p:nvSpPr>
          <p:cNvPr id="11" name="Shape 8"/>
          <p:cNvSpPr/>
          <p:nvPr/>
        </p:nvSpPr>
        <p:spPr>
          <a:xfrm>
            <a:off x="2286000" y="5074920"/>
            <a:ext cx="1207008" cy="457200"/>
          </a:xfrm>
          <a:prstGeom prst="roundRect">
            <a:avLst>
              <a:gd name="adj" fmla="val 10000"/>
            </a:avLst>
          </a:prstGeom>
          <a:solidFill>
            <a:srgbClr val="E9F4F3"/>
          </a:solidFill>
          <a:ln w="8890">
            <a:solidFill>
              <a:srgbClr val="2A7886"/>
            </a:solidFill>
            <a:prstDash val="solid"/>
          </a:ln>
        </p:spPr>
        <p:txBody>
          <a:bodyPr/>
          <a:lstStyle/>
          <a:p>
            <a:endParaRPr lang="en-GB"/>
          </a:p>
        </p:txBody>
      </p:sp>
      <p:sp>
        <p:nvSpPr>
          <p:cNvPr id="12" name="Text 9"/>
          <p:cNvSpPr/>
          <p:nvPr/>
        </p:nvSpPr>
        <p:spPr>
          <a:xfrm>
            <a:off x="2331720" y="5212080"/>
            <a:ext cx="1115568" cy="146304"/>
          </a:xfrm>
          <a:prstGeom prst="rect">
            <a:avLst/>
          </a:prstGeom>
          <a:noFill/>
          <a:ln/>
        </p:spPr>
        <p:txBody>
          <a:bodyPr wrap="square" lIns="127" tIns="127" rIns="127" bIns="127" rtlCol="0" anchor="ctr">
            <a:normAutofit lnSpcReduction="10000"/>
          </a:bodyPr>
          <a:lstStyle/>
          <a:p>
            <a:pPr marL="0" indent="0" algn="ctr">
              <a:buNone/>
            </a:pPr>
            <a:r>
              <a:rPr lang="en-US" sz="980" b="1" dirty="0">
                <a:solidFill>
                  <a:srgbClr val="1F4E5F"/>
                </a:solidFill>
              </a:rPr>
              <a:t>Substance use</a:t>
            </a:r>
            <a:endParaRPr lang="en-US" sz="980" dirty="0"/>
          </a:p>
        </p:txBody>
      </p:sp>
      <p:sp>
        <p:nvSpPr>
          <p:cNvPr id="13" name="Shape 10"/>
          <p:cNvSpPr/>
          <p:nvPr/>
        </p:nvSpPr>
        <p:spPr>
          <a:xfrm>
            <a:off x="3913632" y="5074920"/>
            <a:ext cx="1207008" cy="457200"/>
          </a:xfrm>
          <a:prstGeom prst="roundRect">
            <a:avLst>
              <a:gd name="adj" fmla="val 10000"/>
            </a:avLst>
          </a:prstGeom>
          <a:solidFill>
            <a:srgbClr val="E9F4F3"/>
          </a:solidFill>
          <a:ln w="8890">
            <a:solidFill>
              <a:srgbClr val="2A7886"/>
            </a:solidFill>
            <a:prstDash val="solid"/>
          </a:ln>
        </p:spPr>
        <p:txBody>
          <a:bodyPr/>
          <a:lstStyle/>
          <a:p>
            <a:endParaRPr lang="en-GB"/>
          </a:p>
        </p:txBody>
      </p:sp>
      <p:sp>
        <p:nvSpPr>
          <p:cNvPr id="14" name="Text 11"/>
          <p:cNvSpPr/>
          <p:nvPr/>
        </p:nvSpPr>
        <p:spPr>
          <a:xfrm>
            <a:off x="3959352" y="5212080"/>
            <a:ext cx="1115568" cy="146304"/>
          </a:xfrm>
          <a:prstGeom prst="rect">
            <a:avLst/>
          </a:prstGeom>
          <a:noFill/>
          <a:ln/>
        </p:spPr>
        <p:txBody>
          <a:bodyPr wrap="square" lIns="127" tIns="127" rIns="127" bIns="127" rtlCol="0" anchor="ctr">
            <a:normAutofit lnSpcReduction="10000"/>
          </a:bodyPr>
          <a:lstStyle/>
          <a:p>
            <a:pPr marL="0" indent="0" algn="ctr">
              <a:buNone/>
            </a:pPr>
            <a:r>
              <a:rPr lang="en-US" sz="980" b="1" dirty="0">
                <a:solidFill>
                  <a:srgbClr val="1F4E5F"/>
                </a:solidFill>
              </a:rPr>
              <a:t>Poor sleep</a:t>
            </a:r>
            <a:endParaRPr lang="en-US" sz="980" dirty="0"/>
          </a:p>
        </p:txBody>
      </p:sp>
      <p:sp>
        <p:nvSpPr>
          <p:cNvPr id="15" name="Shape 12"/>
          <p:cNvSpPr/>
          <p:nvPr/>
        </p:nvSpPr>
        <p:spPr>
          <a:xfrm>
            <a:off x="5330952" y="5074920"/>
            <a:ext cx="1207008" cy="457200"/>
          </a:xfrm>
          <a:prstGeom prst="roundRect">
            <a:avLst>
              <a:gd name="adj" fmla="val 10000"/>
            </a:avLst>
          </a:prstGeom>
          <a:solidFill>
            <a:srgbClr val="E9F4F3"/>
          </a:solidFill>
          <a:ln w="8890">
            <a:solidFill>
              <a:srgbClr val="2A7886"/>
            </a:solidFill>
            <a:prstDash val="solid"/>
          </a:ln>
        </p:spPr>
        <p:txBody>
          <a:bodyPr/>
          <a:lstStyle/>
          <a:p>
            <a:endParaRPr lang="en-GB"/>
          </a:p>
        </p:txBody>
      </p:sp>
      <p:sp>
        <p:nvSpPr>
          <p:cNvPr id="16" name="Text 13"/>
          <p:cNvSpPr/>
          <p:nvPr/>
        </p:nvSpPr>
        <p:spPr>
          <a:xfrm>
            <a:off x="5376672" y="5212080"/>
            <a:ext cx="1115568" cy="146304"/>
          </a:xfrm>
          <a:prstGeom prst="rect">
            <a:avLst/>
          </a:prstGeom>
          <a:noFill/>
          <a:ln/>
        </p:spPr>
        <p:txBody>
          <a:bodyPr wrap="square" lIns="127" tIns="127" rIns="127" bIns="127" rtlCol="0" anchor="ctr">
            <a:normAutofit lnSpcReduction="10000"/>
          </a:bodyPr>
          <a:lstStyle/>
          <a:p>
            <a:pPr marL="0" indent="0" algn="ctr">
              <a:buNone/>
            </a:pPr>
            <a:r>
              <a:rPr lang="en-US" sz="980" b="1" dirty="0">
                <a:solidFill>
                  <a:srgbClr val="1F4E5F"/>
                </a:solidFill>
              </a:rPr>
              <a:t>Pain</a:t>
            </a:r>
            <a:endParaRPr lang="en-US" sz="980" dirty="0"/>
          </a:p>
        </p:txBody>
      </p:sp>
      <p:sp>
        <p:nvSpPr>
          <p:cNvPr id="18" name="Text 15"/>
          <p:cNvSpPr/>
          <p:nvPr/>
        </p:nvSpPr>
        <p:spPr>
          <a:xfrm>
            <a:off x="11475720" y="6473952"/>
            <a:ext cx="347472" cy="164592"/>
          </a:xfrm>
          <a:prstGeom prst="rect">
            <a:avLst/>
          </a:prstGeom>
          <a:noFill/>
          <a:ln/>
        </p:spPr>
        <p:txBody>
          <a:bodyPr wrap="square" lIns="0" tIns="0" rIns="0" bIns="0" rtlCol="0" anchor="ctr"/>
          <a:lstStyle/>
          <a:p>
            <a:pPr marL="0" indent="0" algn="r">
              <a:buNone/>
            </a:pPr>
            <a:r>
              <a:rPr lang="en-US" sz="800" dirty="0">
                <a:solidFill>
                  <a:srgbClr val="6B7280"/>
                </a:solidFill>
              </a:rPr>
              <a:t>8</a:t>
            </a:r>
            <a:endParaRPr lang="en-US" sz="800" dirty="0"/>
          </a:p>
        </p:txBody>
      </p:sp>
      <p:pic>
        <p:nvPicPr>
          <p:cNvPr id="26" name="Audio 25">
            <a:hlinkClick r:id="" action="ppaction://media"/>
            <a:extLst>
              <a:ext uri="{FF2B5EF4-FFF2-40B4-BE49-F238E27FC236}">
                <a16:creationId xmlns:a16="http://schemas.microsoft.com/office/drawing/2014/main" id="{7C1A663A-9C56-6EB7-EF32-22D038C6F02D}"/>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73031"/>
    </mc:Choice>
    <mc:Fallback xmlns="">
      <p:transition spd="slow" advTm="730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6"/>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502920" y="347472"/>
            <a:ext cx="7772400" cy="429768"/>
          </a:xfrm>
          <a:prstGeom prst="rect">
            <a:avLst/>
          </a:prstGeom>
          <a:noFill/>
          <a:ln/>
        </p:spPr>
        <p:txBody>
          <a:bodyPr wrap="square" lIns="254" tIns="254" rIns="254" bIns="254" rtlCol="0" anchor="ctr">
            <a:normAutofit/>
          </a:bodyPr>
          <a:lstStyle/>
          <a:p>
            <a:pPr marL="0" indent="0">
              <a:buNone/>
            </a:pPr>
            <a:r>
              <a:rPr lang="en-US" sz="2700" b="1" dirty="0">
                <a:solidFill>
                  <a:srgbClr val="111827"/>
                </a:solidFill>
                <a:latin typeface="Aptos Display" pitchFamily="34" charset="0"/>
                <a:ea typeface="Aptos Display" pitchFamily="34" charset="-122"/>
                <a:cs typeface="Aptos Display" pitchFamily="34" charset="-120"/>
              </a:rPr>
              <a:t>Mental-health services inside prisons</a:t>
            </a:r>
            <a:endParaRPr lang="en-US" sz="2700" dirty="0"/>
          </a:p>
        </p:txBody>
      </p:sp>
      <p:sp>
        <p:nvSpPr>
          <p:cNvPr id="4" name="Shape 2"/>
          <p:cNvSpPr/>
          <p:nvPr/>
        </p:nvSpPr>
        <p:spPr>
          <a:xfrm>
            <a:off x="502920" y="1078992"/>
            <a:ext cx="2103120" cy="0"/>
          </a:xfrm>
          <a:prstGeom prst="line">
            <a:avLst/>
          </a:prstGeom>
          <a:noFill/>
          <a:ln w="25400">
            <a:solidFill>
              <a:srgbClr val="2A7886"/>
            </a:solidFill>
            <a:prstDash val="solid"/>
          </a:ln>
        </p:spPr>
        <p:txBody>
          <a:bodyPr/>
          <a:lstStyle/>
          <a:p>
            <a:endParaRPr lang="en-GB"/>
          </a:p>
        </p:txBody>
      </p:sp>
      <p:pic>
        <p:nvPicPr>
          <p:cNvPr id="5" name="Image 0" descr="/mnt/data/a_realistic_indoor_scene_in_a_small_institutional.png"/>
          <p:cNvPicPr>
            <a:picLocks noChangeAspect="1"/>
          </p:cNvPicPr>
          <p:nvPr/>
        </p:nvPicPr>
        <p:blipFill>
          <a:blip r:embed="rId5"/>
          <a:stretch>
            <a:fillRect/>
          </a:stretch>
        </p:blipFill>
        <p:spPr>
          <a:xfrm>
            <a:off x="7452360" y="2349672"/>
            <a:ext cx="4160520" cy="2341537"/>
          </a:xfrm>
          <a:prstGeom prst="rect">
            <a:avLst/>
          </a:prstGeom>
        </p:spPr>
      </p:pic>
      <p:sp>
        <p:nvSpPr>
          <p:cNvPr id="6" name="Text 3"/>
          <p:cNvSpPr/>
          <p:nvPr/>
        </p:nvSpPr>
        <p:spPr>
          <a:xfrm>
            <a:off x="685800" y="1371600"/>
            <a:ext cx="2743200" cy="228600"/>
          </a:xfrm>
          <a:prstGeom prst="rect">
            <a:avLst/>
          </a:prstGeom>
          <a:noFill/>
          <a:ln/>
        </p:spPr>
        <p:txBody>
          <a:bodyPr wrap="square" lIns="127" tIns="127" rIns="127" bIns="127" rtlCol="0" anchor="ctr">
            <a:normAutofit/>
          </a:bodyPr>
          <a:lstStyle/>
          <a:p>
            <a:pPr marL="0" indent="0">
              <a:buNone/>
            </a:pPr>
            <a:r>
              <a:rPr lang="en-US" sz="850" b="1" dirty="0">
                <a:solidFill>
                  <a:srgbClr val="2A7886"/>
                </a:solidFill>
              </a:rPr>
              <a:t>ROUTES TO SUPPORT</a:t>
            </a:r>
            <a:endParaRPr lang="en-US" sz="850" dirty="0"/>
          </a:p>
        </p:txBody>
      </p:sp>
      <p:sp>
        <p:nvSpPr>
          <p:cNvPr id="7" name="Text 4"/>
          <p:cNvSpPr/>
          <p:nvPr/>
        </p:nvSpPr>
        <p:spPr>
          <a:xfrm>
            <a:off x="685800" y="1700784"/>
            <a:ext cx="6172200" cy="2788920"/>
          </a:xfrm>
          <a:prstGeom prst="rect">
            <a:avLst/>
          </a:prstGeom>
          <a:noFill/>
          <a:ln/>
        </p:spPr>
        <p:txBody>
          <a:bodyPr wrap="square" lIns="1016" tIns="1016" rIns="1016" bIns="1016" rtlCol="0" anchor="ctr">
            <a:normAutofit/>
          </a:bodyPr>
          <a:lstStyle/>
          <a:p>
            <a:pPr marL="177800" indent="-177800">
              <a:buSzPct val="100000"/>
              <a:buChar char="•"/>
            </a:pPr>
            <a:r>
              <a:rPr lang="en-US" sz="1680" dirty="0">
                <a:solidFill>
                  <a:srgbClr val="1F2937"/>
                </a:solidFill>
                <a:latin typeface="Aptos" pitchFamily="34" charset="0"/>
                <a:ea typeface="Aptos" pitchFamily="34" charset="-122"/>
                <a:cs typeface="Aptos" pitchFamily="34" charset="-120"/>
              </a:rPr>
              <a:t>Primary care: GP consultations and routine medication review for everyday mental-health concerns (Sambrook et al., 2025).</a:t>
            </a:r>
            <a:endParaRPr lang="en-US" sz="1680" dirty="0"/>
          </a:p>
          <a:p>
            <a:pPr marL="177800" indent="-177800">
              <a:buSzPct val="100000"/>
              <a:buChar char="•"/>
            </a:pPr>
            <a:r>
              <a:rPr lang="en-US" sz="1680" dirty="0">
                <a:solidFill>
                  <a:srgbClr val="1F2937"/>
                </a:solidFill>
                <a:latin typeface="Aptos" pitchFamily="34" charset="0"/>
                <a:ea typeface="Aptos" pitchFamily="34" charset="-122"/>
                <a:cs typeface="Aptos" pitchFamily="34" charset="-120"/>
              </a:rPr>
              <a:t>Specialist care: mental-health in-reach teams for complex or secondary-care needs (Sambrook et al., 2025).</a:t>
            </a:r>
            <a:endParaRPr lang="en-US" sz="1680" dirty="0"/>
          </a:p>
          <a:p>
            <a:pPr marL="177800" indent="-177800">
              <a:buSzPct val="100000"/>
              <a:buChar char="•"/>
            </a:pPr>
            <a:r>
              <a:rPr lang="en-US" sz="1680" dirty="0">
                <a:solidFill>
                  <a:srgbClr val="1F2937"/>
                </a:solidFill>
                <a:latin typeface="Aptos" pitchFamily="34" charset="0"/>
                <a:ea typeface="Aptos" pitchFamily="34" charset="-122"/>
                <a:cs typeface="Aptos" pitchFamily="34" charset="-120"/>
              </a:rPr>
              <a:t>Risk management: Assessment, Care in Custody and Teamwork (ACCT) for prisoners at risk of self-harm or suicide.</a:t>
            </a:r>
            <a:endParaRPr lang="en-US" sz="1680" dirty="0"/>
          </a:p>
          <a:p>
            <a:pPr marL="177800" indent="-177800">
              <a:buSzPct val="100000"/>
              <a:buChar char="•"/>
            </a:pPr>
            <a:r>
              <a:rPr lang="en-US" sz="1680" dirty="0">
                <a:solidFill>
                  <a:srgbClr val="1F2937"/>
                </a:solidFill>
                <a:latin typeface="Aptos" pitchFamily="34" charset="0"/>
                <a:ea typeface="Aptos" pitchFamily="34" charset="-122"/>
                <a:cs typeface="Aptos" pitchFamily="34" charset="-120"/>
              </a:rPr>
              <a:t>Medication: antidepressants and other prescribed treatments are supervised by prison healthcare staff.</a:t>
            </a:r>
            <a:endParaRPr lang="en-US" sz="1680" dirty="0"/>
          </a:p>
        </p:txBody>
      </p:sp>
      <p:sp>
        <p:nvSpPr>
          <p:cNvPr id="8" name="Shape 5"/>
          <p:cNvSpPr/>
          <p:nvPr/>
        </p:nvSpPr>
        <p:spPr>
          <a:xfrm>
            <a:off x="777240" y="5166360"/>
            <a:ext cx="5897880" cy="694944"/>
          </a:xfrm>
          <a:prstGeom prst="roundRect">
            <a:avLst>
              <a:gd name="adj" fmla="val 10526"/>
            </a:avLst>
          </a:prstGeom>
          <a:solidFill>
            <a:srgbClr val="2A7886">
              <a:alpha val="95000"/>
            </a:srgbClr>
          </a:solidFill>
          <a:ln w="12700">
            <a:solidFill>
              <a:srgbClr val="2A7886">
                <a:alpha val="0"/>
              </a:srgbClr>
            </a:solidFill>
            <a:prstDash val="solid"/>
          </a:ln>
        </p:spPr>
        <p:txBody>
          <a:bodyPr/>
          <a:lstStyle/>
          <a:p>
            <a:endParaRPr lang="en-GB"/>
          </a:p>
        </p:txBody>
      </p:sp>
      <p:sp>
        <p:nvSpPr>
          <p:cNvPr id="9" name="Text 6"/>
          <p:cNvSpPr/>
          <p:nvPr/>
        </p:nvSpPr>
        <p:spPr>
          <a:xfrm>
            <a:off x="914400" y="5263726"/>
            <a:ext cx="5623560" cy="493776"/>
          </a:xfrm>
          <a:prstGeom prst="rect">
            <a:avLst/>
          </a:prstGeom>
          <a:noFill/>
          <a:ln/>
        </p:spPr>
        <p:txBody>
          <a:bodyPr wrap="square" lIns="381" tIns="381" rIns="381" bIns="381" rtlCol="0" anchor="ctr">
            <a:normAutofit fontScale="92500"/>
          </a:bodyPr>
          <a:lstStyle/>
          <a:p>
            <a:pPr marL="0" indent="0">
              <a:buNone/>
            </a:pPr>
            <a:r>
              <a:rPr lang="en-US" sz="1700" b="1" dirty="0">
                <a:solidFill>
                  <a:srgbClr val="FFFFFF"/>
                </a:solidFill>
              </a:rPr>
              <a:t>For David: access should combine GP review, mental-health in-reach, pain management and ACCT if risk increases.</a:t>
            </a:r>
            <a:endParaRPr lang="en-US" sz="1700" dirty="0"/>
          </a:p>
        </p:txBody>
      </p:sp>
      <p:sp>
        <p:nvSpPr>
          <p:cNvPr id="10" name="Text 7"/>
          <p:cNvSpPr/>
          <p:nvPr/>
        </p:nvSpPr>
        <p:spPr>
          <a:xfrm>
            <a:off x="502920" y="6428232"/>
            <a:ext cx="9966960" cy="219456"/>
          </a:xfrm>
          <a:prstGeom prst="rect">
            <a:avLst/>
          </a:prstGeom>
          <a:noFill/>
          <a:ln/>
        </p:spPr>
        <p:txBody>
          <a:bodyPr wrap="square" lIns="127" tIns="127" rIns="127" bIns="127" rtlCol="0" anchor="ctr">
            <a:normAutofit/>
          </a:bodyPr>
          <a:lstStyle/>
          <a:p>
            <a:pPr marL="0" indent="0">
              <a:buNone/>
            </a:pPr>
            <a:r>
              <a:rPr lang="en-US" sz="740" dirty="0">
                <a:solidFill>
                  <a:srgbClr val="6B7280"/>
                </a:solidFill>
              </a:rPr>
              <a:t>In-text support: Sambrook et al. (2025); Ebrahim (2021); Harris (2022).</a:t>
            </a:r>
            <a:endParaRPr lang="en-US" sz="740" dirty="0"/>
          </a:p>
        </p:txBody>
      </p:sp>
      <p:sp>
        <p:nvSpPr>
          <p:cNvPr id="11" name="Text 8"/>
          <p:cNvSpPr/>
          <p:nvPr/>
        </p:nvSpPr>
        <p:spPr>
          <a:xfrm>
            <a:off x="11475720" y="6473952"/>
            <a:ext cx="347472" cy="164592"/>
          </a:xfrm>
          <a:prstGeom prst="rect">
            <a:avLst/>
          </a:prstGeom>
          <a:noFill/>
          <a:ln/>
        </p:spPr>
        <p:txBody>
          <a:bodyPr wrap="square" lIns="0" tIns="0" rIns="0" bIns="0" rtlCol="0" anchor="ctr"/>
          <a:lstStyle/>
          <a:p>
            <a:pPr marL="0" indent="0" algn="r">
              <a:buNone/>
            </a:pPr>
            <a:r>
              <a:rPr lang="en-US" sz="800" dirty="0">
                <a:solidFill>
                  <a:srgbClr val="6B7280"/>
                </a:solidFill>
              </a:rPr>
              <a:t>9</a:t>
            </a:r>
            <a:endParaRPr lang="en-US" sz="800" dirty="0"/>
          </a:p>
        </p:txBody>
      </p:sp>
      <p:pic>
        <p:nvPicPr>
          <p:cNvPr id="62" name="Audio 61">
            <a:hlinkClick r:id="" action="ppaction://media"/>
            <a:extLst>
              <a:ext uri="{FF2B5EF4-FFF2-40B4-BE49-F238E27FC236}">
                <a16:creationId xmlns:a16="http://schemas.microsoft.com/office/drawing/2014/main" id="{39240BF2-2599-7F21-A3E3-6FC78849624A}"/>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78382"/>
    </mc:Choice>
    <mc:Fallback xmlns="">
      <p:transition spd="slow" advTm="783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502920" y="347472"/>
            <a:ext cx="7772400" cy="429768"/>
          </a:xfrm>
          <a:prstGeom prst="rect">
            <a:avLst/>
          </a:prstGeom>
          <a:noFill/>
          <a:ln/>
        </p:spPr>
        <p:txBody>
          <a:bodyPr wrap="square" lIns="254" tIns="254" rIns="254" bIns="254" rtlCol="0" anchor="ctr">
            <a:normAutofit/>
          </a:bodyPr>
          <a:lstStyle/>
          <a:p>
            <a:pPr marL="0" indent="0">
              <a:buNone/>
            </a:pPr>
            <a:r>
              <a:rPr lang="en-US" sz="2700" b="1" dirty="0">
                <a:solidFill>
                  <a:srgbClr val="111827"/>
                </a:solidFill>
                <a:latin typeface="Aptos Display" pitchFamily="34" charset="0"/>
                <a:ea typeface="Aptos Display" pitchFamily="34" charset="-122"/>
                <a:cs typeface="Aptos Display" pitchFamily="34" charset="-120"/>
              </a:rPr>
              <a:t>Therapy and psychological support</a:t>
            </a:r>
            <a:endParaRPr lang="en-US" sz="2700" dirty="0"/>
          </a:p>
        </p:txBody>
      </p:sp>
      <p:sp>
        <p:nvSpPr>
          <p:cNvPr id="4" name="Shape 2"/>
          <p:cNvSpPr/>
          <p:nvPr/>
        </p:nvSpPr>
        <p:spPr>
          <a:xfrm>
            <a:off x="502920" y="1078992"/>
            <a:ext cx="2103120" cy="0"/>
          </a:xfrm>
          <a:prstGeom prst="line">
            <a:avLst/>
          </a:prstGeom>
          <a:noFill/>
          <a:ln w="25400">
            <a:solidFill>
              <a:srgbClr val="2A7886"/>
            </a:solidFill>
            <a:prstDash val="solid"/>
          </a:ln>
        </p:spPr>
        <p:txBody>
          <a:bodyPr/>
          <a:lstStyle/>
          <a:p>
            <a:endParaRPr lang="en-GB"/>
          </a:p>
        </p:txBody>
      </p:sp>
      <p:pic>
        <p:nvPicPr>
          <p:cNvPr id="5" name="Image 0" descr="/mnt/data/a_realistic_softly_lit_indoor_institutional_or_cl.png"/>
          <p:cNvPicPr>
            <a:picLocks noChangeAspect="1"/>
          </p:cNvPicPr>
          <p:nvPr/>
        </p:nvPicPr>
        <p:blipFill>
          <a:blip r:embed="rId5"/>
          <a:stretch>
            <a:fillRect/>
          </a:stretch>
        </p:blipFill>
        <p:spPr>
          <a:xfrm>
            <a:off x="7543800" y="2339677"/>
            <a:ext cx="4114800" cy="2315806"/>
          </a:xfrm>
          <a:prstGeom prst="rect">
            <a:avLst/>
          </a:prstGeom>
        </p:spPr>
      </p:pic>
      <p:sp>
        <p:nvSpPr>
          <p:cNvPr id="6" name="Text 3"/>
          <p:cNvSpPr/>
          <p:nvPr/>
        </p:nvSpPr>
        <p:spPr>
          <a:xfrm>
            <a:off x="685800" y="1371600"/>
            <a:ext cx="3657600" cy="228600"/>
          </a:xfrm>
          <a:prstGeom prst="rect">
            <a:avLst/>
          </a:prstGeom>
          <a:noFill/>
          <a:ln/>
        </p:spPr>
        <p:txBody>
          <a:bodyPr wrap="square" lIns="127" tIns="127" rIns="127" bIns="127" rtlCol="0" anchor="ctr">
            <a:normAutofit/>
          </a:bodyPr>
          <a:lstStyle/>
          <a:p>
            <a:pPr marL="0" indent="0">
              <a:buNone/>
            </a:pPr>
            <a:r>
              <a:rPr lang="en-US" sz="850" b="1" dirty="0">
                <a:solidFill>
                  <a:srgbClr val="2A7886"/>
                </a:solidFill>
              </a:rPr>
              <a:t>THERAPEUTIC INTERVENTIONS</a:t>
            </a:r>
            <a:endParaRPr lang="en-US" sz="850" dirty="0"/>
          </a:p>
        </p:txBody>
      </p:sp>
      <p:sp>
        <p:nvSpPr>
          <p:cNvPr id="7" name="Text 4"/>
          <p:cNvSpPr/>
          <p:nvPr/>
        </p:nvSpPr>
        <p:spPr>
          <a:xfrm>
            <a:off x="685800" y="1709928"/>
            <a:ext cx="6309360" cy="2880360"/>
          </a:xfrm>
          <a:prstGeom prst="rect">
            <a:avLst/>
          </a:prstGeom>
          <a:noFill/>
          <a:ln/>
        </p:spPr>
        <p:txBody>
          <a:bodyPr wrap="square" lIns="1016" tIns="1016" rIns="1016" bIns="1016" rtlCol="0" anchor="ctr">
            <a:normAutofit/>
          </a:bodyPr>
          <a:lstStyle/>
          <a:p>
            <a:pPr marL="177800" indent="-177800">
              <a:buSzPct val="100000"/>
              <a:buChar char="•"/>
            </a:pPr>
            <a:r>
              <a:rPr lang="en-US" sz="1650" dirty="0">
                <a:solidFill>
                  <a:srgbClr val="1F2937"/>
                </a:solidFill>
                <a:latin typeface="Aptos" pitchFamily="34" charset="0"/>
                <a:ea typeface="Aptos" pitchFamily="34" charset="-122"/>
                <a:cs typeface="Aptos" pitchFamily="34" charset="-120"/>
              </a:rPr>
              <a:t>Trauma-focused Cognitive Behavioural Therapy (CBT) can help challenge trauma-related thoughts and avoidance.</a:t>
            </a:r>
            <a:endParaRPr lang="en-US" sz="1650" dirty="0"/>
          </a:p>
          <a:p>
            <a:pPr marL="177800" indent="-177800">
              <a:buSzPct val="100000"/>
              <a:buChar char="•"/>
            </a:pPr>
            <a:r>
              <a:rPr lang="en-US" sz="1650" dirty="0">
                <a:solidFill>
                  <a:srgbClr val="1F2937"/>
                </a:solidFill>
                <a:latin typeface="Aptos" pitchFamily="34" charset="0"/>
                <a:ea typeface="Aptos" pitchFamily="34" charset="-122"/>
                <a:cs typeface="Aptos" pitchFamily="34" charset="-120"/>
              </a:rPr>
              <a:t>Eye Movement Desensitisation and Reprocessing (EMDR) may help people process traumatic memories.</a:t>
            </a:r>
            <a:endParaRPr lang="en-US" sz="1650" dirty="0"/>
          </a:p>
          <a:p>
            <a:pPr marL="177800" indent="-177800">
              <a:buSzPct val="100000"/>
              <a:buChar char="•"/>
            </a:pPr>
            <a:r>
              <a:rPr lang="en-US" sz="1650" dirty="0">
                <a:solidFill>
                  <a:srgbClr val="1F2937"/>
                </a:solidFill>
                <a:latin typeface="Aptos" pitchFamily="34" charset="0"/>
                <a:ea typeface="Aptos" pitchFamily="34" charset="-122"/>
                <a:cs typeface="Aptos" pitchFamily="34" charset="-120"/>
              </a:rPr>
              <a:t>Counselling and psychology services support emotional regulation, engagement and relapse prevention (Ebrahim, 2021).</a:t>
            </a:r>
            <a:endParaRPr lang="en-US" sz="1650" dirty="0"/>
          </a:p>
          <a:p>
            <a:pPr marL="177800" indent="-177800">
              <a:buSzPct val="100000"/>
              <a:buChar char="•"/>
            </a:pPr>
            <a:r>
              <a:rPr lang="en-US" sz="1650" dirty="0">
                <a:solidFill>
                  <a:srgbClr val="1F2937"/>
                </a:solidFill>
                <a:latin typeface="Aptos" pitchFamily="34" charset="0"/>
                <a:ea typeface="Aptos" pitchFamily="34" charset="-122"/>
                <a:cs typeface="Aptos" pitchFamily="34" charset="-120"/>
              </a:rPr>
              <a:t>Substance-misuse support is essential when mental-health needs and alcohol/drug dependence occur together (Baranyi et al., 2022; Bukten et al., 2024).</a:t>
            </a:r>
            <a:endParaRPr lang="en-US" sz="1650" dirty="0"/>
          </a:p>
        </p:txBody>
      </p:sp>
      <p:sp>
        <p:nvSpPr>
          <p:cNvPr id="8" name="Text 5"/>
          <p:cNvSpPr/>
          <p:nvPr/>
        </p:nvSpPr>
        <p:spPr>
          <a:xfrm>
            <a:off x="795528" y="5230368"/>
            <a:ext cx="5989320" cy="347472"/>
          </a:xfrm>
          <a:prstGeom prst="rect">
            <a:avLst/>
          </a:prstGeom>
          <a:noFill/>
          <a:ln/>
        </p:spPr>
        <p:txBody>
          <a:bodyPr wrap="square" lIns="254" tIns="254" rIns="254" bIns="254" rtlCol="0" anchor="ctr">
            <a:normAutofit fontScale="70000" lnSpcReduction="20000"/>
          </a:bodyPr>
          <a:lstStyle/>
          <a:p>
            <a:pPr marL="0" indent="0">
              <a:buNone/>
            </a:pPr>
            <a:r>
              <a:rPr lang="en-US" sz="1800" b="1" dirty="0">
                <a:solidFill>
                  <a:srgbClr val="1F4E5F"/>
                </a:solidFill>
              </a:rPr>
              <a:t>Key principle: therapy is safest when paced, consent-based and trauma-informed.</a:t>
            </a:r>
            <a:endParaRPr lang="en-US" sz="1800" dirty="0"/>
          </a:p>
        </p:txBody>
      </p:sp>
      <p:sp>
        <p:nvSpPr>
          <p:cNvPr id="10" name="Text 7"/>
          <p:cNvSpPr/>
          <p:nvPr/>
        </p:nvSpPr>
        <p:spPr>
          <a:xfrm>
            <a:off x="11475720" y="6473952"/>
            <a:ext cx="347472" cy="164592"/>
          </a:xfrm>
          <a:prstGeom prst="rect">
            <a:avLst/>
          </a:prstGeom>
          <a:noFill/>
          <a:ln/>
        </p:spPr>
        <p:txBody>
          <a:bodyPr wrap="square" lIns="0" tIns="0" rIns="0" bIns="0" rtlCol="0" anchor="ctr"/>
          <a:lstStyle/>
          <a:p>
            <a:pPr marL="0" indent="0" algn="r">
              <a:buNone/>
            </a:pPr>
            <a:r>
              <a:rPr lang="en-US" sz="800" dirty="0">
                <a:solidFill>
                  <a:srgbClr val="6B7280"/>
                </a:solidFill>
              </a:rPr>
              <a:t>10</a:t>
            </a:r>
            <a:endParaRPr lang="en-US" sz="800" dirty="0"/>
          </a:p>
        </p:txBody>
      </p:sp>
      <p:pic>
        <p:nvPicPr>
          <p:cNvPr id="38" name="Audio 37">
            <a:hlinkClick r:id="" action="ppaction://media"/>
            <a:extLst>
              <a:ext uri="{FF2B5EF4-FFF2-40B4-BE49-F238E27FC236}">
                <a16:creationId xmlns:a16="http://schemas.microsoft.com/office/drawing/2014/main" id="{FB46203E-B2D4-CE23-AE3F-E9A598603328}"/>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83206"/>
    </mc:Choice>
    <mc:Fallback xmlns="">
      <p:transition spd="slow" advTm="832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8"/>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502920" y="347472"/>
            <a:ext cx="7772400" cy="429768"/>
          </a:xfrm>
          <a:prstGeom prst="rect">
            <a:avLst/>
          </a:prstGeom>
          <a:noFill/>
          <a:ln/>
        </p:spPr>
        <p:txBody>
          <a:bodyPr wrap="square" lIns="254" tIns="254" rIns="254" bIns="254" rtlCol="0" anchor="ctr">
            <a:normAutofit/>
          </a:bodyPr>
          <a:lstStyle/>
          <a:p>
            <a:pPr marL="0" indent="0">
              <a:buNone/>
            </a:pPr>
            <a:r>
              <a:rPr lang="en-US" sz="2700" b="1" dirty="0">
                <a:solidFill>
                  <a:srgbClr val="111827"/>
                </a:solidFill>
                <a:latin typeface="Aptos Display" pitchFamily="34" charset="0"/>
                <a:ea typeface="Aptos Display" pitchFamily="34" charset="-122"/>
                <a:cs typeface="Aptos Display" pitchFamily="34" charset="-120"/>
              </a:rPr>
              <a:t>Coping strategy: David’s predictable routine</a:t>
            </a:r>
            <a:endParaRPr lang="en-US" sz="2700" dirty="0"/>
          </a:p>
        </p:txBody>
      </p:sp>
      <p:sp>
        <p:nvSpPr>
          <p:cNvPr id="4" name="Shape 2"/>
          <p:cNvSpPr/>
          <p:nvPr/>
        </p:nvSpPr>
        <p:spPr>
          <a:xfrm>
            <a:off x="502920" y="1078992"/>
            <a:ext cx="2103120" cy="0"/>
          </a:xfrm>
          <a:prstGeom prst="line">
            <a:avLst/>
          </a:prstGeom>
          <a:noFill/>
          <a:ln w="25400">
            <a:solidFill>
              <a:srgbClr val="2A7886"/>
            </a:solidFill>
            <a:prstDash val="solid"/>
          </a:ln>
        </p:spPr>
        <p:txBody>
          <a:bodyPr/>
          <a:lstStyle/>
          <a:p>
            <a:endParaRPr lang="en-GB"/>
          </a:p>
        </p:txBody>
      </p:sp>
      <p:pic>
        <p:nvPicPr>
          <p:cNvPr id="5" name="Image 0" descr="/mnt/data/a_wide_well_lit_institutional_classroom_office_li.png"/>
          <p:cNvPicPr>
            <a:picLocks noChangeAspect="1"/>
          </p:cNvPicPr>
          <p:nvPr/>
        </p:nvPicPr>
        <p:blipFill>
          <a:blip r:embed="rId5"/>
          <a:stretch>
            <a:fillRect/>
          </a:stretch>
        </p:blipFill>
        <p:spPr>
          <a:xfrm>
            <a:off x="685800" y="2235262"/>
            <a:ext cx="4892040" cy="2753235"/>
          </a:xfrm>
          <a:prstGeom prst="rect">
            <a:avLst/>
          </a:prstGeom>
        </p:spPr>
      </p:pic>
      <p:sp>
        <p:nvSpPr>
          <p:cNvPr id="6" name="Text 3"/>
          <p:cNvSpPr/>
          <p:nvPr/>
        </p:nvSpPr>
        <p:spPr>
          <a:xfrm>
            <a:off x="5897880" y="1353312"/>
            <a:ext cx="3200400" cy="228600"/>
          </a:xfrm>
          <a:prstGeom prst="rect">
            <a:avLst/>
          </a:prstGeom>
          <a:noFill/>
          <a:ln/>
        </p:spPr>
        <p:txBody>
          <a:bodyPr wrap="square" lIns="127" tIns="127" rIns="127" bIns="127" rtlCol="0" anchor="ctr">
            <a:normAutofit/>
          </a:bodyPr>
          <a:lstStyle/>
          <a:p>
            <a:pPr marL="0" indent="0">
              <a:buNone/>
            </a:pPr>
            <a:r>
              <a:rPr lang="en-US" sz="850" b="1" dirty="0">
                <a:solidFill>
                  <a:srgbClr val="2A7886"/>
                </a:solidFill>
              </a:rPr>
              <a:t>APPLIED COPING PLAN</a:t>
            </a:r>
            <a:endParaRPr lang="en-US" sz="850" dirty="0"/>
          </a:p>
        </p:txBody>
      </p:sp>
      <p:sp>
        <p:nvSpPr>
          <p:cNvPr id="7" name="Text 4"/>
          <p:cNvSpPr/>
          <p:nvPr/>
        </p:nvSpPr>
        <p:spPr>
          <a:xfrm>
            <a:off x="5833872" y="1691640"/>
            <a:ext cx="5577840" cy="2606040"/>
          </a:xfrm>
          <a:prstGeom prst="rect">
            <a:avLst/>
          </a:prstGeom>
          <a:noFill/>
          <a:ln/>
        </p:spPr>
        <p:txBody>
          <a:bodyPr wrap="square" lIns="1016" tIns="1016" rIns="1016" bIns="1016" rtlCol="0" anchor="ctr">
            <a:normAutofit/>
          </a:bodyPr>
          <a:lstStyle/>
          <a:p>
            <a:pPr marL="177800" indent="-177800">
              <a:buSzPct val="100000"/>
              <a:buChar char="•"/>
            </a:pPr>
            <a:r>
              <a:rPr lang="en-US" sz="1700" dirty="0">
                <a:solidFill>
                  <a:srgbClr val="1F2937"/>
                </a:solidFill>
                <a:latin typeface="Aptos" pitchFamily="34" charset="0"/>
                <a:ea typeface="Aptos" pitchFamily="34" charset="-122"/>
                <a:cs typeface="Aptos" pitchFamily="34" charset="-120"/>
              </a:rPr>
              <a:t>David’s predictable morning routine reduces uncertainty and supports nervous-system regulation.</a:t>
            </a:r>
            <a:endParaRPr lang="en-US" sz="1700" dirty="0"/>
          </a:p>
          <a:p>
            <a:pPr marL="177800" indent="-177800">
              <a:buSzPct val="100000"/>
              <a:buChar char="•"/>
            </a:pPr>
            <a:r>
              <a:rPr lang="en-US" sz="1700" dirty="0">
                <a:solidFill>
                  <a:srgbClr val="1F2937"/>
                </a:solidFill>
                <a:latin typeface="Aptos" pitchFamily="34" charset="0"/>
                <a:ea typeface="Aptos" pitchFamily="34" charset="-122"/>
                <a:cs typeface="Aptos" pitchFamily="34" charset="-120"/>
              </a:rPr>
              <a:t>Meals at similar times can stabilise circadian rhythm and support sleep hygiene (Leckey, Dagher and Lee-Baggley, 2023).</a:t>
            </a:r>
            <a:endParaRPr lang="en-US" sz="1700" dirty="0"/>
          </a:p>
          <a:p>
            <a:pPr marL="177800" indent="-177800">
              <a:buSzPct val="100000"/>
              <a:buChar char="•"/>
            </a:pPr>
            <a:r>
              <a:rPr lang="en-US" sz="1700" dirty="0">
                <a:solidFill>
                  <a:srgbClr val="1F2937"/>
                </a:solidFill>
                <a:latin typeface="Aptos" pitchFamily="34" charset="0"/>
                <a:ea typeface="Aptos" pitchFamily="34" charset="-122"/>
                <a:cs typeface="Aptos" pitchFamily="34" charset="-120"/>
              </a:rPr>
              <a:t>Work, education and social contact help maintain identity, purpose and resilience (Zhou and Zheng, 2023).</a:t>
            </a:r>
            <a:endParaRPr lang="en-US" sz="1700" dirty="0"/>
          </a:p>
          <a:p>
            <a:pPr marL="177800" indent="-177800">
              <a:buSzPct val="100000"/>
              <a:buChar char="•"/>
            </a:pPr>
            <a:r>
              <a:rPr lang="en-US" sz="1700" dirty="0">
                <a:solidFill>
                  <a:srgbClr val="1F2937"/>
                </a:solidFill>
                <a:latin typeface="Aptos" pitchFamily="34" charset="0"/>
                <a:ea typeface="Aptos" pitchFamily="34" charset="-122"/>
                <a:cs typeface="Aptos" pitchFamily="34" charset="-120"/>
              </a:rPr>
              <a:t>Sleep hygiene routines help David manage insomnia and intrusive thoughts.</a:t>
            </a:r>
            <a:endParaRPr lang="en-US" sz="1700" dirty="0"/>
          </a:p>
        </p:txBody>
      </p:sp>
      <p:sp>
        <p:nvSpPr>
          <p:cNvPr id="8" name="Shape 5"/>
          <p:cNvSpPr/>
          <p:nvPr/>
        </p:nvSpPr>
        <p:spPr>
          <a:xfrm>
            <a:off x="5989320" y="5074920"/>
            <a:ext cx="1042416" cy="566928"/>
          </a:xfrm>
          <a:prstGeom prst="roundRect">
            <a:avLst>
              <a:gd name="adj" fmla="val 8065"/>
            </a:avLst>
          </a:prstGeom>
          <a:solidFill>
            <a:srgbClr val="F3E9D5"/>
          </a:solidFill>
          <a:ln w="10160">
            <a:solidFill>
              <a:srgbClr val="D97706"/>
            </a:solidFill>
            <a:prstDash val="solid"/>
          </a:ln>
        </p:spPr>
        <p:txBody>
          <a:bodyPr/>
          <a:lstStyle/>
          <a:p>
            <a:endParaRPr lang="en-GB"/>
          </a:p>
        </p:txBody>
      </p:sp>
      <p:sp>
        <p:nvSpPr>
          <p:cNvPr id="9" name="Text 6"/>
          <p:cNvSpPr/>
          <p:nvPr/>
        </p:nvSpPr>
        <p:spPr>
          <a:xfrm>
            <a:off x="6035040" y="5193792"/>
            <a:ext cx="950976" cy="292608"/>
          </a:xfrm>
          <a:prstGeom prst="rect">
            <a:avLst/>
          </a:prstGeom>
          <a:noFill/>
          <a:ln/>
        </p:spPr>
        <p:txBody>
          <a:bodyPr wrap="square" lIns="127" tIns="127" rIns="127" bIns="127" rtlCol="0" anchor="ctr">
            <a:normAutofit/>
          </a:bodyPr>
          <a:lstStyle/>
          <a:p>
            <a:pPr marL="0" indent="0" algn="ctr">
              <a:buNone/>
            </a:pPr>
            <a:r>
              <a:rPr lang="en-US" sz="850" b="1" dirty="0">
                <a:solidFill>
                  <a:srgbClr val="D97706"/>
                </a:solidFill>
              </a:rPr>
              <a:t>Morning</a:t>
            </a:r>
            <a:endParaRPr lang="en-US" sz="850" dirty="0"/>
          </a:p>
          <a:p>
            <a:pPr marL="0" indent="0" algn="ctr">
              <a:buNone/>
            </a:pPr>
            <a:r>
              <a:rPr lang="en-US" sz="850" b="1" dirty="0">
                <a:solidFill>
                  <a:srgbClr val="D97706"/>
                </a:solidFill>
              </a:rPr>
              <a:t>check-in</a:t>
            </a:r>
            <a:endParaRPr lang="en-US" sz="850" dirty="0"/>
          </a:p>
        </p:txBody>
      </p:sp>
      <p:sp>
        <p:nvSpPr>
          <p:cNvPr id="10" name="Shape 7"/>
          <p:cNvSpPr/>
          <p:nvPr/>
        </p:nvSpPr>
        <p:spPr>
          <a:xfrm>
            <a:off x="7223760" y="5074920"/>
            <a:ext cx="1042416" cy="566928"/>
          </a:xfrm>
          <a:prstGeom prst="roundRect">
            <a:avLst>
              <a:gd name="adj" fmla="val 8065"/>
            </a:avLst>
          </a:prstGeom>
          <a:solidFill>
            <a:srgbClr val="F3E9D5"/>
          </a:solidFill>
          <a:ln w="10160">
            <a:solidFill>
              <a:srgbClr val="D97706"/>
            </a:solidFill>
            <a:prstDash val="solid"/>
          </a:ln>
        </p:spPr>
        <p:txBody>
          <a:bodyPr/>
          <a:lstStyle/>
          <a:p>
            <a:endParaRPr lang="en-GB"/>
          </a:p>
        </p:txBody>
      </p:sp>
      <p:sp>
        <p:nvSpPr>
          <p:cNvPr id="11" name="Text 8"/>
          <p:cNvSpPr/>
          <p:nvPr/>
        </p:nvSpPr>
        <p:spPr>
          <a:xfrm>
            <a:off x="7269480" y="5193792"/>
            <a:ext cx="950976" cy="292608"/>
          </a:xfrm>
          <a:prstGeom prst="rect">
            <a:avLst/>
          </a:prstGeom>
          <a:noFill/>
          <a:ln/>
        </p:spPr>
        <p:txBody>
          <a:bodyPr wrap="square" lIns="127" tIns="127" rIns="127" bIns="127" rtlCol="0" anchor="ctr">
            <a:normAutofit/>
          </a:bodyPr>
          <a:lstStyle/>
          <a:p>
            <a:pPr marL="0" indent="0" algn="ctr">
              <a:buNone/>
            </a:pPr>
            <a:r>
              <a:rPr lang="en-US" sz="850" b="1" dirty="0">
                <a:solidFill>
                  <a:srgbClr val="D97706"/>
                </a:solidFill>
              </a:rPr>
              <a:t>Work /</a:t>
            </a:r>
            <a:endParaRPr lang="en-US" sz="850" dirty="0"/>
          </a:p>
          <a:p>
            <a:pPr marL="0" indent="0" algn="ctr">
              <a:buNone/>
            </a:pPr>
            <a:r>
              <a:rPr lang="en-US" sz="850" b="1" dirty="0">
                <a:solidFill>
                  <a:srgbClr val="D97706"/>
                </a:solidFill>
              </a:rPr>
              <a:t>education</a:t>
            </a:r>
            <a:endParaRPr lang="en-US" sz="850" dirty="0"/>
          </a:p>
        </p:txBody>
      </p:sp>
      <p:sp>
        <p:nvSpPr>
          <p:cNvPr id="12" name="Shape 9"/>
          <p:cNvSpPr/>
          <p:nvPr/>
        </p:nvSpPr>
        <p:spPr>
          <a:xfrm>
            <a:off x="8458200" y="5074920"/>
            <a:ext cx="1042416" cy="566928"/>
          </a:xfrm>
          <a:prstGeom prst="roundRect">
            <a:avLst>
              <a:gd name="adj" fmla="val 8065"/>
            </a:avLst>
          </a:prstGeom>
          <a:solidFill>
            <a:srgbClr val="F3E9D5"/>
          </a:solidFill>
          <a:ln w="10160">
            <a:solidFill>
              <a:srgbClr val="D97706"/>
            </a:solidFill>
            <a:prstDash val="solid"/>
          </a:ln>
        </p:spPr>
        <p:txBody>
          <a:bodyPr/>
          <a:lstStyle/>
          <a:p>
            <a:endParaRPr lang="en-GB"/>
          </a:p>
        </p:txBody>
      </p:sp>
      <p:sp>
        <p:nvSpPr>
          <p:cNvPr id="13" name="Text 10"/>
          <p:cNvSpPr/>
          <p:nvPr/>
        </p:nvSpPr>
        <p:spPr>
          <a:xfrm>
            <a:off x="8503920" y="5193792"/>
            <a:ext cx="950976" cy="292608"/>
          </a:xfrm>
          <a:prstGeom prst="rect">
            <a:avLst/>
          </a:prstGeom>
          <a:noFill/>
          <a:ln/>
        </p:spPr>
        <p:txBody>
          <a:bodyPr wrap="square" lIns="127" tIns="127" rIns="127" bIns="127" rtlCol="0" anchor="ctr">
            <a:normAutofit/>
          </a:bodyPr>
          <a:lstStyle/>
          <a:p>
            <a:pPr marL="0" indent="0" algn="ctr">
              <a:buNone/>
            </a:pPr>
            <a:r>
              <a:rPr lang="en-US" sz="850" b="1" dirty="0">
                <a:solidFill>
                  <a:srgbClr val="D97706"/>
                </a:solidFill>
              </a:rPr>
              <a:t>Exercise /</a:t>
            </a:r>
            <a:endParaRPr lang="en-US" sz="850" dirty="0"/>
          </a:p>
          <a:p>
            <a:pPr marL="0" indent="0" algn="ctr">
              <a:buNone/>
            </a:pPr>
            <a:r>
              <a:rPr lang="en-US" sz="850" b="1" dirty="0">
                <a:solidFill>
                  <a:srgbClr val="D97706"/>
                </a:solidFill>
              </a:rPr>
              <a:t>stretching</a:t>
            </a:r>
            <a:endParaRPr lang="en-US" sz="850" dirty="0"/>
          </a:p>
        </p:txBody>
      </p:sp>
      <p:sp>
        <p:nvSpPr>
          <p:cNvPr id="14" name="Shape 11"/>
          <p:cNvSpPr/>
          <p:nvPr/>
        </p:nvSpPr>
        <p:spPr>
          <a:xfrm>
            <a:off x="9692640" y="5074920"/>
            <a:ext cx="1042416" cy="566928"/>
          </a:xfrm>
          <a:prstGeom prst="roundRect">
            <a:avLst>
              <a:gd name="adj" fmla="val 8065"/>
            </a:avLst>
          </a:prstGeom>
          <a:solidFill>
            <a:srgbClr val="F3E9D5"/>
          </a:solidFill>
          <a:ln w="10160">
            <a:solidFill>
              <a:srgbClr val="D97706"/>
            </a:solidFill>
            <a:prstDash val="solid"/>
          </a:ln>
        </p:spPr>
        <p:txBody>
          <a:bodyPr/>
          <a:lstStyle/>
          <a:p>
            <a:endParaRPr lang="en-GB"/>
          </a:p>
        </p:txBody>
      </p:sp>
      <p:sp>
        <p:nvSpPr>
          <p:cNvPr id="15" name="Text 12"/>
          <p:cNvSpPr/>
          <p:nvPr/>
        </p:nvSpPr>
        <p:spPr>
          <a:xfrm>
            <a:off x="9738360" y="5193792"/>
            <a:ext cx="950976" cy="292608"/>
          </a:xfrm>
          <a:prstGeom prst="rect">
            <a:avLst/>
          </a:prstGeom>
          <a:noFill/>
          <a:ln/>
        </p:spPr>
        <p:txBody>
          <a:bodyPr wrap="square" lIns="127" tIns="127" rIns="127" bIns="127" rtlCol="0" anchor="ctr">
            <a:normAutofit/>
          </a:bodyPr>
          <a:lstStyle/>
          <a:p>
            <a:pPr marL="0" indent="0" algn="ctr">
              <a:buNone/>
            </a:pPr>
            <a:r>
              <a:rPr lang="en-US" sz="850" b="1" dirty="0">
                <a:solidFill>
                  <a:srgbClr val="D97706"/>
                </a:solidFill>
              </a:rPr>
              <a:t>Evening</a:t>
            </a:r>
            <a:endParaRPr lang="en-US" sz="850" dirty="0"/>
          </a:p>
          <a:p>
            <a:pPr marL="0" indent="0" algn="ctr">
              <a:buNone/>
            </a:pPr>
            <a:r>
              <a:rPr lang="en-US" sz="850" b="1" dirty="0">
                <a:solidFill>
                  <a:srgbClr val="D97706"/>
                </a:solidFill>
              </a:rPr>
              <a:t>sleep routine</a:t>
            </a:r>
            <a:endParaRPr lang="en-US" sz="850" dirty="0"/>
          </a:p>
        </p:txBody>
      </p:sp>
      <p:sp>
        <p:nvSpPr>
          <p:cNvPr id="17" name="Text 14"/>
          <p:cNvSpPr/>
          <p:nvPr/>
        </p:nvSpPr>
        <p:spPr>
          <a:xfrm>
            <a:off x="11475720" y="6473952"/>
            <a:ext cx="347472" cy="164592"/>
          </a:xfrm>
          <a:prstGeom prst="rect">
            <a:avLst/>
          </a:prstGeom>
          <a:noFill/>
          <a:ln/>
        </p:spPr>
        <p:txBody>
          <a:bodyPr wrap="square" lIns="0" tIns="0" rIns="0" bIns="0" rtlCol="0" anchor="ctr"/>
          <a:lstStyle/>
          <a:p>
            <a:pPr marL="0" indent="0" algn="r">
              <a:buNone/>
            </a:pPr>
            <a:r>
              <a:rPr lang="en-US" sz="800" dirty="0">
                <a:solidFill>
                  <a:srgbClr val="6B7280"/>
                </a:solidFill>
              </a:rPr>
              <a:t>11</a:t>
            </a:r>
            <a:endParaRPr lang="en-US" sz="800" dirty="0"/>
          </a:p>
        </p:txBody>
      </p:sp>
      <p:pic>
        <p:nvPicPr>
          <p:cNvPr id="25" name="Audio 24">
            <a:hlinkClick r:id="" action="ppaction://media"/>
            <a:extLst>
              <a:ext uri="{FF2B5EF4-FFF2-40B4-BE49-F238E27FC236}">
                <a16:creationId xmlns:a16="http://schemas.microsoft.com/office/drawing/2014/main" id="{BCDE212D-C1B2-0AC1-2BBC-CEB5136982C5}"/>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70519"/>
    </mc:Choice>
    <mc:Fallback xmlns="">
      <p:transition spd="slow" advTm="705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5"/>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502920" y="347472"/>
            <a:ext cx="7772400" cy="429768"/>
          </a:xfrm>
          <a:prstGeom prst="rect">
            <a:avLst/>
          </a:prstGeom>
          <a:noFill/>
          <a:ln/>
        </p:spPr>
        <p:txBody>
          <a:bodyPr wrap="square" lIns="254" tIns="254" rIns="254" bIns="254" rtlCol="0" anchor="ctr">
            <a:normAutofit/>
          </a:bodyPr>
          <a:lstStyle/>
          <a:p>
            <a:pPr marL="0" indent="0">
              <a:buNone/>
            </a:pPr>
            <a:r>
              <a:rPr lang="en-US" sz="2700" b="1" dirty="0">
                <a:solidFill>
                  <a:srgbClr val="111827"/>
                </a:solidFill>
                <a:latin typeface="Aptos Display" pitchFamily="34" charset="0"/>
                <a:ea typeface="Aptos Display" pitchFamily="34" charset="-122"/>
                <a:cs typeface="Aptos Display" pitchFamily="34" charset="-120"/>
              </a:rPr>
              <a:t>Psychological coping strategies</a:t>
            </a:r>
            <a:endParaRPr lang="en-US" sz="2700" dirty="0"/>
          </a:p>
        </p:txBody>
      </p:sp>
      <p:sp>
        <p:nvSpPr>
          <p:cNvPr id="4" name="Shape 2"/>
          <p:cNvSpPr/>
          <p:nvPr/>
        </p:nvSpPr>
        <p:spPr>
          <a:xfrm>
            <a:off x="502920" y="1078992"/>
            <a:ext cx="2103120" cy="0"/>
          </a:xfrm>
          <a:prstGeom prst="line">
            <a:avLst/>
          </a:prstGeom>
          <a:noFill/>
          <a:ln w="25400">
            <a:solidFill>
              <a:srgbClr val="2A7886"/>
            </a:solidFill>
            <a:prstDash val="solid"/>
          </a:ln>
        </p:spPr>
        <p:txBody>
          <a:bodyPr/>
          <a:lstStyle/>
          <a:p>
            <a:endParaRPr lang="en-GB"/>
          </a:p>
        </p:txBody>
      </p:sp>
      <p:pic>
        <p:nvPicPr>
          <p:cNvPr id="5" name="Image 0" descr="/mnt/data/a_realistic_softly_lit_indoor_institutional_or_cl.png"/>
          <p:cNvPicPr>
            <a:picLocks noChangeAspect="1"/>
          </p:cNvPicPr>
          <p:nvPr/>
        </p:nvPicPr>
        <p:blipFill>
          <a:blip r:embed="rId5"/>
          <a:stretch>
            <a:fillRect/>
          </a:stretch>
        </p:blipFill>
        <p:spPr>
          <a:xfrm>
            <a:off x="7543800" y="2335105"/>
            <a:ext cx="4114800" cy="2315806"/>
          </a:xfrm>
          <a:prstGeom prst="rect">
            <a:avLst/>
          </a:prstGeom>
        </p:spPr>
      </p:pic>
      <p:sp>
        <p:nvSpPr>
          <p:cNvPr id="6" name="Text 3"/>
          <p:cNvSpPr/>
          <p:nvPr/>
        </p:nvSpPr>
        <p:spPr>
          <a:xfrm>
            <a:off x="685800" y="1353312"/>
            <a:ext cx="2286000" cy="228600"/>
          </a:xfrm>
          <a:prstGeom prst="rect">
            <a:avLst/>
          </a:prstGeom>
          <a:noFill/>
          <a:ln/>
        </p:spPr>
        <p:txBody>
          <a:bodyPr wrap="square" lIns="127" tIns="127" rIns="127" bIns="127" rtlCol="0" anchor="ctr">
            <a:normAutofit/>
          </a:bodyPr>
          <a:lstStyle/>
          <a:p>
            <a:pPr marL="0" indent="0">
              <a:buNone/>
            </a:pPr>
            <a:r>
              <a:rPr lang="en-US" sz="850" b="1" dirty="0">
                <a:solidFill>
                  <a:srgbClr val="2A7886"/>
                </a:solidFill>
              </a:rPr>
              <a:t>INSIDE CUSTODY</a:t>
            </a:r>
            <a:endParaRPr lang="en-US" sz="850" dirty="0"/>
          </a:p>
        </p:txBody>
      </p:sp>
      <p:sp>
        <p:nvSpPr>
          <p:cNvPr id="7" name="Text 4"/>
          <p:cNvSpPr/>
          <p:nvPr/>
        </p:nvSpPr>
        <p:spPr>
          <a:xfrm>
            <a:off x="685800" y="1700784"/>
            <a:ext cx="6309360" cy="2788920"/>
          </a:xfrm>
          <a:prstGeom prst="rect">
            <a:avLst/>
          </a:prstGeom>
          <a:noFill/>
          <a:ln/>
        </p:spPr>
        <p:txBody>
          <a:bodyPr wrap="square" lIns="1016" tIns="1016" rIns="1016" bIns="1016" rtlCol="0" anchor="ctr">
            <a:normAutofit/>
          </a:bodyPr>
          <a:lstStyle/>
          <a:p>
            <a:pPr marL="177800" indent="-177800">
              <a:buSzPct val="100000"/>
              <a:buChar char="•"/>
            </a:pPr>
            <a:r>
              <a:rPr lang="en-US" sz="1700" dirty="0">
                <a:solidFill>
                  <a:srgbClr val="1F2937"/>
                </a:solidFill>
                <a:latin typeface="Aptos" pitchFamily="34" charset="0"/>
                <a:ea typeface="Aptos" pitchFamily="34" charset="-122"/>
                <a:cs typeface="Aptos" pitchFamily="34" charset="-120"/>
              </a:rPr>
              <a:t>Grounding techniques use body awareness to manage flashbacks, dissociation and threat response.</a:t>
            </a:r>
            <a:endParaRPr lang="en-US" sz="1700" dirty="0"/>
          </a:p>
          <a:p>
            <a:pPr marL="177800" indent="-177800">
              <a:buSzPct val="100000"/>
              <a:buChar char="•"/>
            </a:pPr>
            <a:r>
              <a:rPr lang="en-US" sz="1700" dirty="0">
                <a:solidFill>
                  <a:srgbClr val="1F2937"/>
                </a:solidFill>
                <a:latin typeface="Aptos" pitchFamily="34" charset="0"/>
                <a:ea typeface="Aptos" pitchFamily="34" charset="-122"/>
                <a:cs typeface="Aptos" pitchFamily="34" charset="-120"/>
              </a:rPr>
              <a:t>Family contact through visits, calls and letters can reduce isolation and sustain emotional connection.</a:t>
            </a:r>
            <a:endParaRPr lang="en-US" sz="1700" dirty="0"/>
          </a:p>
          <a:p>
            <a:pPr marL="177800" indent="-177800">
              <a:buSzPct val="100000"/>
              <a:buChar char="•"/>
            </a:pPr>
            <a:r>
              <a:rPr lang="en-US" sz="1700" dirty="0">
                <a:solidFill>
                  <a:srgbClr val="1F2937"/>
                </a:solidFill>
                <a:latin typeface="Aptos" pitchFamily="34" charset="0"/>
                <a:ea typeface="Aptos" pitchFamily="34" charset="-122"/>
                <a:cs typeface="Aptos" pitchFamily="34" charset="-120"/>
              </a:rPr>
              <a:t>Learning and purposeful activity strengthen identity and resilience (Zhou and Zheng, 2023).</a:t>
            </a:r>
            <a:endParaRPr lang="en-US" sz="1700" dirty="0"/>
          </a:p>
          <a:p>
            <a:pPr marL="177800" indent="-177800">
              <a:buSzPct val="100000"/>
              <a:buChar char="•"/>
            </a:pPr>
            <a:r>
              <a:rPr lang="en-US" sz="1700" dirty="0">
                <a:solidFill>
                  <a:srgbClr val="1F2937"/>
                </a:solidFill>
                <a:latin typeface="Aptos" pitchFamily="34" charset="0"/>
                <a:ea typeface="Aptos" pitchFamily="34" charset="-122"/>
                <a:cs typeface="Aptos" pitchFamily="34" charset="-120"/>
              </a:rPr>
              <a:t>Peer support and chaplaincy provide informal emotional support alongside clinical care (Sambrook et al., 2025).</a:t>
            </a:r>
            <a:endParaRPr lang="en-US" sz="1700" dirty="0"/>
          </a:p>
        </p:txBody>
      </p:sp>
      <p:sp>
        <p:nvSpPr>
          <p:cNvPr id="8" name="Shape 5"/>
          <p:cNvSpPr/>
          <p:nvPr/>
        </p:nvSpPr>
        <p:spPr>
          <a:xfrm>
            <a:off x="777240" y="5166360"/>
            <a:ext cx="5897880" cy="694944"/>
          </a:xfrm>
          <a:prstGeom prst="roundRect">
            <a:avLst>
              <a:gd name="adj" fmla="val 10526"/>
            </a:avLst>
          </a:prstGeom>
          <a:solidFill>
            <a:srgbClr val="1F4E5F">
              <a:alpha val="95000"/>
            </a:srgbClr>
          </a:solidFill>
          <a:ln w="12700">
            <a:solidFill>
              <a:srgbClr val="1F4E5F">
                <a:alpha val="0"/>
              </a:srgbClr>
            </a:solidFill>
            <a:prstDash val="solid"/>
          </a:ln>
        </p:spPr>
        <p:txBody>
          <a:bodyPr/>
          <a:lstStyle/>
          <a:p>
            <a:endParaRPr lang="en-GB"/>
          </a:p>
        </p:txBody>
      </p:sp>
      <p:sp>
        <p:nvSpPr>
          <p:cNvPr id="9" name="Text 6"/>
          <p:cNvSpPr/>
          <p:nvPr/>
        </p:nvSpPr>
        <p:spPr>
          <a:xfrm>
            <a:off x="914400" y="5276088"/>
            <a:ext cx="5623560" cy="493776"/>
          </a:xfrm>
          <a:prstGeom prst="rect">
            <a:avLst/>
          </a:prstGeom>
          <a:noFill/>
          <a:ln/>
        </p:spPr>
        <p:txBody>
          <a:bodyPr wrap="square" lIns="381" tIns="381" rIns="381" bIns="381" rtlCol="0" anchor="ctr">
            <a:normAutofit lnSpcReduction="10000"/>
          </a:bodyPr>
          <a:lstStyle/>
          <a:p>
            <a:pPr marL="0" indent="0">
              <a:buNone/>
            </a:pPr>
            <a:r>
              <a:rPr lang="en-US" sz="1700" b="1" dirty="0">
                <a:solidFill>
                  <a:srgbClr val="FFFFFF"/>
                </a:solidFill>
              </a:rPr>
              <a:t>For David: coping should not replace treatment; it should support engagement with therapy and care planning.</a:t>
            </a:r>
            <a:endParaRPr lang="en-US" sz="1700" dirty="0"/>
          </a:p>
        </p:txBody>
      </p:sp>
      <p:sp>
        <p:nvSpPr>
          <p:cNvPr id="11" name="Text 8"/>
          <p:cNvSpPr/>
          <p:nvPr/>
        </p:nvSpPr>
        <p:spPr>
          <a:xfrm>
            <a:off x="11475720" y="6473952"/>
            <a:ext cx="347472" cy="164592"/>
          </a:xfrm>
          <a:prstGeom prst="rect">
            <a:avLst/>
          </a:prstGeom>
          <a:noFill/>
          <a:ln/>
        </p:spPr>
        <p:txBody>
          <a:bodyPr wrap="square" lIns="0" tIns="0" rIns="0" bIns="0" rtlCol="0" anchor="ctr"/>
          <a:lstStyle/>
          <a:p>
            <a:pPr marL="0" indent="0" algn="r">
              <a:buNone/>
            </a:pPr>
            <a:r>
              <a:rPr lang="en-US" sz="800" dirty="0">
                <a:solidFill>
                  <a:srgbClr val="6B7280"/>
                </a:solidFill>
              </a:rPr>
              <a:t>12</a:t>
            </a:r>
            <a:endParaRPr lang="en-US" sz="800" dirty="0"/>
          </a:p>
        </p:txBody>
      </p:sp>
      <p:pic>
        <p:nvPicPr>
          <p:cNvPr id="64" name="Audio 63">
            <a:hlinkClick r:id="" action="ppaction://media"/>
            <a:extLst>
              <a:ext uri="{FF2B5EF4-FFF2-40B4-BE49-F238E27FC236}">
                <a16:creationId xmlns:a16="http://schemas.microsoft.com/office/drawing/2014/main" id="{7DB3F9CC-CFE3-7F5C-3441-8F4D64633560}"/>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70814"/>
    </mc:Choice>
    <mc:Fallback xmlns="">
      <p:transition spd="slow" advTm="708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502920" y="347472"/>
            <a:ext cx="7772400" cy="429768"/>
          </a:xfrm>
          <a:prstGeom prst="rect">
            <a:avLst/>
          </a:prstGeom>
          <a:noFill/>
          <a:ln/>
        </p:spPr>
        <p:txBody>
          <a:bodyPr wrap="square" lIns="254" tIns="254" rIns="254" bIns="254" rtlCol="0" anchor="ctr">
            <a:normAutofit/>
          </a:bodyPr>
          <a:lstStyle/>
          <a:p>
            <a:pPr marL="0" indent="0">
              <a:buNone/>
            </a:pPr>
            <a:r>
              <a:rPr lang="en-US" sz="2700" b="1" dirty="0">
                <a:solidFill>
                  <a:srgbClr val="111827"/>
                </a:solidFill>
                <a:latin typeface="Aptos Display" pitchFamily="34" charset="0"/>
                <a:ea typeface="Aptos Display" pitchFamily="34" charset="-122"/>
                <a:cs typeface="Aptos Display" pitchFamily="34" charset="-120"/>
              </a:rPr>
              <a:t>Care plan: monitoring and review</a:t>
            </a:r>
            <a:endParaRPr lang="en-US" sz="2700" dirty="0"/>
          </a:p>
        </p:txBody>
      </p:sp>
      <p:sp>
        <p:nvSpPr>
          <p:cNvPr id="4" name="Shape 2"/>
          <p:cNvSpPr/>
          <p:nvPr/>
        </p:nvSpPr>
        <p:spPr>
          <a:xfrm>
            <a:off x="502920" y="1078992"/>
            <a:ext cx="2103120" cy="0"/>
          </a:xfrm>
          <a:prstGeom prst="line">
            <a:avLst/>
          </a:prstGeom>
          <a:noFill/>
          <a:ln w="25400">
            <a:solidFill>
              <a:srgbClr val="2A7886"/>
            </a:solidFill>
            <a:prstDash val="solid"/>
          </a:ln>
        </p:spPr>
        <p:txBody>
          <a:bodyPr/>
          <a:lstStyle/>
          <a:p>
            <a:endParaRPr lang="en-GB"/>
          </a:p>
        </p:txBody>
      </p:sp>
      <p:pic>
        <p:nvPicPr>
          <p:cNvPr id="5" name="Image 0" descr="/mnt/data/a_realistic_indoor_meeting_office_scene_in_a_small.png"/>
          <p:cNvPicPr>
            <a:picLocks noChangeAspect="1"/>
          </p:cNvPicPr>
          <p:nvPr/>
        </p:nvPicPr>
        <p:blipFill>
          <a:blip r:embed="rId5"/>
          <a:stretch>
            <a:fillRect/>
          </a:stretch>
        </p:blipFill>
        <p:spPr>
          <a:xfrm>
            <a:off x="7040880" y="2211021"/>
            <a:ext cx="4572000" cy="2573117"/>
          </a:xfrm>
          <a:prstGeom prst="rect">
            <a:avLst/>
          </a:prstGeom>
        </p:spPr>
      </p:pic>
      <p:sp>
        <p:nvSpPr>
          <p:cNvPr id="6" name="Text 3"/>
          <p:cNvSpPr/>
          <p:nvPr/>
        </p:nvSpPr>
        <p:spPr>
          <a:xfrm>
            <a:off x="685800" y="1325880"/>
            <a:ext cx="2926080" cy="228600"/>
          </a:xfrm>
          <a:prstGeom prst="rect">
            <a:avLst/>
          </a:prstGeom>
          <a:noFill/>
          <a:ln/>
        </p:spPr>
        <p:txBody>
          <a:bodyPr wrap="square" lIns="127" tIns="127" rIns="127" bIns="127" rtlCol="0" anchor="ctr">
            <a:normAutofit/>
          </a:bodyPr>
          <a:lstStyle/>
          <a:p>
            <a:pPr marL="0" indent="0">
              <a:buNone/>
            </a:pPr>
            <a:r>
              <a:rPr lang="en-US" sz="850" b="1" dirty="0">
                <a:solidFill>
                  <a:srgbClr val="2A7886"/>
                </a:solidFill>
              </a:rPr>
              <a:t>DAVID’S REVIEW CYCLE</a:t>
            </a:r>
            <a:endParaRPr lang="en-US" sz="850" dirty="0"/>
          </a:p>
        </p:txBody>
      </p:sp>
      <p:sp>
        <p:nvSpPr>
          <p:cNvPr id="7" name="Text 4"/>
          <p:cNvSpPr/>
          <p:nvPr/>
        </p:nvSpPr>
        <p:spPr>
          <a:xfrm>
            <a:off x="685800" y="1664208"/>
            <a:ext cx="5897880" cy="2743200"/>
          </a:xfrm>
          <a:prstGeom prst="rect">
            <a:avLst/>
          </a:prstGeom>
          <a:noFill/>
          <a:ln/>
        </p:spPr>
        <p:txBody>
          <a:bodyPr wrap="square" lIns="1016" tIns="1016" rIns="1016" bIns="1016" rtlCol="0" anchor="ctr">
            <a:normAutofit/>
          </a:bodyPr>
          <a:lstStyle/>
          <a:p>
            <a:pPr marL="177800" indent="-177800">
              <a:buSzPct val="100000"/>
              <a:buChar char="•"/>
            </a:pPr>
            <a:r>
              <a:rPr lang="en-US" sz="1670" dirty="0">
                <a:solidFill>
                  <a:srgbClr val="1F2937"/>
                </a:solidFill>
                <a:latin typeface="Aptos" pitchFamily="34" charset="0"/>
                <a:ea typeface="Aptos" pitchFamily="34" charset="-122"/>
                <a:cs typeface="Aptos" pitchFamily="34" charset="-120"/>
              </a:rPr>
              <a:t>Daily medication administration and brief mental-state checks for deterioration.</a:t>
            </a:r>
            <a:endParaRPr lang="en-US" sz="1670" dirty="0"/>
          </a:p>
          <a:p>
            <a:pPr marL="177800" indent="-177800">
              <a:buSzPct val="100000"/>
              <a:buChar char="•"/>
            </a:pPr>
            <a:r>
              <a:rPr lang="en-US" sz="1670" dirty="0">
                <a:solidFill>
                  <a:srgbClr val="1F2937"/>
                </a:solidFill>
                <a:latin typeface="Aptos" pitchFamily="34" charset="0"/>
                <a:ea typeface="Aptos" pitchFamily="34" charset="-122"/>
                <a:cs typeface="Aptos" pitchFamily="34" charset="-120"/>
              </a:rPr>
              <a:t>Weekly Post-Traumatic Stress Disorder Checklist for DSM-5 (PCL-5) review to track PTSD symptoms.</a:t>
            </a:r>
            <a:endParaRPr lang="en-US" sz="1670" dirty="0"/>
          </a:p>
          <a:p>
            <a:pPr marL="177800" indent="-177800">
              <a:buSzPct val="100000"/>
              <a:buChar char="•"/>
            </a:pPr>
            <a:r>
              <a:rPr lang="en-US" sz="1670" dirty="0">
                <a:solidFill>
                  <a:srgbClr val="1F2937"/>
                </a:solidFill>
                <a:latin typeface="Aptos" pitchFamily="34" charset="0"/>
                <a:ea typeface="Aptos" pitchFamily="34" charset="-122"/>
                <a:cs typeface="Aptos" pitchFamily="34" charset="-120"/>
              </a:rPr>
              <a:t>Monthly multi-professional meetings review risk, therapy engagement, medication, pain and sleep (Fiquet et al., 2026).</a:t>
            </a:r>
            <a:endParaRPr lang="en-US" sz="1670" dirty="0"/>
          </a:p>
          <a:p>
            <a:pPr marL="177800" indent="-177800">
              <a:buSzPct val="100000"/>
              <a:buChar char="•"/>
            </a:pPr>
            <a:r>
              <a:rPr lang="en-US" sz="1670" dirty="0">
                <a:solidFill>
                  <a:srgbClr val="1F2937"/>
                </a:solidFill>
                <a:latin typeface="Aptos" pitchFamily="34" charset="0"/>
                <a:ea typeface="Aptos" pitchFamily="34" charset="-122"/>
                <a:cs typeface="Aptos" pitchFamily="34" charset="-120"/>
              </a:rPr>
              <a:t>Care plan is co-created with David to support consent, autonomy and motivation.</a:t>
            </a:r>
            <a:endParaRPr lang="en-US" sz="1670" dirty="0"/>
          </a:p>
        </p:txBody>
      </p:sp>
      <p:sp>
        <p:nvSpPr>
          <p:cNvPr id="8" name="Shape 5"/>
          <p:cNvSpPr/>
          <p:nvPr/>
        </p:nvSpPr>
        <p:spPr>
          <a:xfrm>
            <a:off x="868680" y="5056632"/>
            <a:ext cx="868680" cy="457200"/>
          </a:xfrm>
          <a:prstGeom prst="roundRect">
            <a:avLst>
              <a:gd name="adj" fmla="val 10000"/>
            </a:avLst>
          </a:prstGeom>
          <a:solidFill>
            <a:srgbClr val="E9F4F3"/>
          </a:solidFill>
          <a:ln w="10160">
            <a:solidFill>
              <a:srgbClr val="2A7886"/>
            </a:solidFill>
            <a:prstDash val="solid"/>
          </a:ln>
        </p:spPr>
        <p:txBody>
          <a:bodyPr/>
          <a:lstStyle/>
          <a:p>
            <a:endParaRPr lang="en-GB"/>
          </a:p>
        </p:txBody>
      </p:sp>
      <p:sp>
        <p:nvSpPr>
          <p:cNvPr id="9" name="Text 6"/>
          <p:cNvSpPr/>
          <p:nvPr/>
        </p:nvSpPr>
        <p:spPr>
          <a:xfrm>
            <a:off x="914400" y="5193792"/>
            <a:ext cx="777240" cy="118872"/>
          </a:xfrm>
          <a:prstGeom prst="rect">
            <a:avLst/>
          </a:prstGeom>
          <a:noFill/>
          <a:ln/>
        </p:spPr>
        <p:txBody>
          <a:bodyPr wrap="square" lIns="127" tIns="127" rIns="127" bIns="127" rtlCol="0" anchor="ctr">
            <a:normAutofit fontScale="92500" lnSpcReduction="10000"/>
          </a:bodyPr>
          <a:lstStyle/>
          <a:p>
            <a:pPr marL="0" indent="0" algn="ctr">
              <a:buNone/>
            </a:pPr>
            <a:r>
              <a:rPr lang="en-US" sz="880" b="1" dirty="0">
                <a:solidFill>
                  <a:srgbClr val="1F4E5F"/>
                </a:solidFill>
              </a:rPr>
              <a:t>Assess</a:t>
            </a:r>
            <a:endParaRPr lang="en-US" sz="880" dirty="0"/>
          </a:p>
        </p:txBody>
      </p:sp>
      <p:sp>
        <p:nvSpPr>
          <p:cNvPr id="10" name="Shape 7"/>
          <p:cNvSpPr/>
          <p:nvPr/>
        </p:nvSpPr>
        <p:spPr>
          <a:xfrm>
            <a:off x="1764792" y="5285232"/>
            <a:ext cx="256032" cy="0"/>
          </a:xfrm>
          <a:prstGeom prst="line">
            <a:avLst/>
          </a:prstGeom>
          <a:noFill/>
          <a:ln w="15240">
            <a:solidFill>
              <a:srgbClr val="6B7280"/>
            </a:solidFill>
            <a:prstDash val="solid"/>
            <a:tailEnd type="triangle"/>
          </a:ln>
        </p:spPr>
        <p:txBody>
          <a:bodyPr/>
          <a:lstStyle/>
          <a:p>
            <a:endParaRPr lang="en-GB"/>
          </a:p>
        </p:txBody>
      </p:sp>
      <p:sp>
        <p:nvSpPr>
          <p:cNvPr id="11" name="Shape 8"/>
          <p:cNvSpPr/>
          <p:nvPr/>
        </p:nvSpPr>
        <p:spPr>
          <a:xfrm>
            <a:off x="2057400" y="5056632"/>
            <a:ext cx="868680" cy="457200"/>
          </a:xfrm>
          <a:prstGeom prst="roundRect">
            <a:avLst>
              <a:gd name="adj" fmla="val 10000"/>
            </a:avLst>
          </a:prstGeom>
          <a:solidFill>
            <a:srgbClr val="F3E9D5"/>
          </a:solidFill>
          <a:ln w="10160">
            <a:solidFill>
              <a:srgbClr val="D97706"/>
            </a:solidFill>
            <a:prstDash val="solid"/>
          </a:ln>
        </p:spPr>
        <p:txBody>
          <a:bodyPr/>
          <a:lstStyle/>
          <a:p>
            <a:endParaRPr lang="en-GB"/>
          </a:p>
        </p:txBody>
      </p:sp>
      <p:sp>
        <p:nvSpPr>
          <p:cNvPr id="12" name="Text 9"/>
          <p:cNvSpPr/>
          <p:nvPr/>
        </p:nvSpPr>
        <p:spPr>
          <a:xfrm>
            <a:off x="2103120" y="5193792"/>
            <a:ext cx="777240" cy="118872"/>
          </a:xfrm>
          <a:prstGeom prst="rect">
            <a:avLst/>
          </a:prstGeom>
          <a:noFill/>
          <a:ln/>
        </p:spPr>
        <p:txBody>
          <a:bodyPr wrap="square" lIns="127" tIns="127" rIns="127" bIns="127" rtlCol="0" anchor="ctr">
            <a:normAutofit fontScale="92500" lnSpcReduction="10000"/>
          </a:bodyPr>
          <a:lstStyle/>
          <a:p>
            <a:pPr marL="0" indent="0" algn="ctr">
              <a:buNone/>
            </a:pPr>
            <a:r>
              <a:rPr lang="en-US" sz="880" b="1" dirty="0">
                <a:solidFill>
                  <a:srgbClr val="D97706"/>
                </a:solidFill>
              </a:rPr>
              <a:t>Plan</a:t>
            </a:r>
            <a:endParaRPr lang="en-US" sz="880" dirty="0"/>
          </a:p>
        </p:txBody>
      </p:sp>
      <p:sp>
        <p:nvSpPr>
          <p:cNvPr id="13" name="Shape 10"/>
          <p:cNvSpPr/>
          <p:nvPr/>
        </p:nvSpPr>
        <p:spPr>
          <a:xfrm>
            <a:off x="2953512" y="5285232"/>
            <a:ext cx="256032" cy="0"/>
          </a:xfrm>
          <a:prstGeom prst="line">
            <a:avLst/>
          </a:prstGeom>
          <a:noFill/>
          <a:ln w="15240">
            <a:solidFill>
              <a:srgbClr val="6B7280"/>
            </a:solidFill>
            <a:prstDash val="solid"/>
            <a:tailEnd type="triangle"/>
          </a:ln>
        </p:spPr>
        <p:txBody>
          <a:bodyPr/>
          <a:lstStyle/>
          <a:p>
            <a:endParaRPr lang="en-GB"/>
          </a:p>
        </p:txBody>
      </p:sp>
      <p:sp>
        <p:nvSpPr>
          <p:cNvPr id="14" name="Shape 11"/>
          <p:cNvSpPr/>
          <p:nvPr/>
        </p:nvSpPr>
        <p:spPr>
          <a:xfrm>
            <a:off x="3246120" y="5056632"/>
            <a:ext cx="868680" cy="457200"/>
          </a:xfrm>
          <a:prstGeom prst="roundRect">
            <a:avLst>
              <a:gd name="adj" fmla="val 10000"/>
            </a:avLst>
          </a:prstGeom>
          <a:solidFill>
            <a:srgbClr val="E9F4F3"/>
          </a:solidFill>
          <a:ln w="10160">
            <a:solidFill>
              <a:srgbClr val="2A7886"/>
            </a:solidFill>
            <a:prstDash val="solid"/>
          </a:ln>
        </p:spPr>
        <p:txBody>
          <a:bodyPr/>
          <a:lstStyle/>
          <a:p>
            <a:endParaRPr lang="en-GB"/>
          </a:p>
        </p:txBody>
      </p:sp>
      <p:sp>
        <p:nvSpPr>
          <p:cNvPr id="15" name="Text 12"/>
          <p:cNvSpPr/>
          <p:nvPr/>
        </p:nvSpPr>
        <p:spPr>
          <a:xfrm>
            <a:off x="3291840" y="5193792"/>
            <a:ext cx="777240" cy="118872"/>
          </a:xfrm>
          <a:prstGeom prst="rect">
            <a:avLst/>
          </a:prstGeom>
          <a:noFill/>
          <a:ln/>
        </p:spPr>
        <p:txBody>
          <a:bodyPr wrap="square" lIns="127" tIns="127" rIns="127" bIns="127" rtlCol="0" anchor="ctr">
            <a:normAutofit fontScale="92500" lnSpcReduction="10000"/>
          </a:bodyPr>
          <a:lstStyle/>
          <a:p>
            <a:pPr marL="0" indent="0" algn="ctr">
              <a:buNone/>
            </a:pPr>
            <a:r>
              <a:rPr lang="en-US" sz="880" b="1" dirty="0">
                <a:solidFill>
                  <a:srgbClr val="1F4E5F"/>
                </a:solidFill>
              </a:rPr>
              <a:t>Support</a:t>
            </a:r>
            <a:endParaRPr lang="en-US" sz="880" dirty="0"/>
          </a:p>
        </p:txBody>
      </p:sp>
      <p:sp>
        <p:nvSpPr>
          <p:cNvPr id="16" name="Shape 13"/>
          <p:cNvSpPr/>
          <p:nvPr/>
        </p:nvSpPr>
        <p:spPr>
          <a:xfrm>
            <a:off x="4142232" y="5285232"/>
            <a:ext cx="256032" cy="0"/>
          </a:xfrm>
          <a:prstGeom prst="line">
            <a:avLst/>
          </a:prstGeom>
          <a:noFill/>
          <a:ln w="15240">
            <a:solidFill>
              <a:srgbClr val="6B7280"/>
            </a:solidFill>
            <a:prstDash val="solid"/>
            <a:tailEnd type="triangle"/>
          </a:ln>
        </p:spPr>
        <p:txBody>
          <a:bodyPr/>
          <a:lstStyle/>
          <a:p>
            <a:endParaRPr lang="en-GB"/>
          </a:p>
        </p:txBody>
      </p:sp>
      <p:sp>
        <p:nvSpPr>
          <p:cNvPr id="17" name="Shape 14"/>
          <p:cNvSpPr/>
          <p:nvPr/>
        </p:nvSpPr>
        <p:spPr>
          <a:xfrm>
            <a:off x="4434840" y="5056632"/>
            <a:ext cx="868680" cy="457200"/>
          </a:xfrm>
          <a:prstGeom prst="roundRect">
            <a:avLst>
              <a:gd name="adj" fmla="val 10000"/>
            </a:avLst>
          </a:prstGeom>
          <a:solidFill>
            <a:srgbClr val="F3E9D5"/>
          </a:solidFill>
          <a:ln w="10160">
            <a:solidFill>
              <a:srgbClr val="D97706"/>
            </a:solidFill>
            <a:prstDash val="solid"/>
          </a:ln>
        </p:spPr>
        <p:txBody>
          <a:bodyPr/>
          <a:lstStyle/>
          <a:p>
            <a:endParaRPr lang="en-GB"/>
          </a:p>
        </p:txBody>
      </p:sp>
      <p:sp>
        <p:nvSpPr>
          <p:cNvPr id="18" name="Text 15"/>
          <p:cNvSpPr/>
          <p:nvPr/>
        </p:nvSpPr>
        <p:spPr>
          <a:xfrm>
            <a:off x="4480560" y="5193792"/>
            <a:ext cx="777240" cy="118872"/>
          </a:xfrm>
          <a:prstGeom prst="rect">
            <a:avLst/>
          </a:prstGeom>
          <a:noFill/>
          <a:ln/>
        </p:spPr>
        <p:txBody>
          <a:bodyPr wrap="square" lIns="127" tIns="127" rIns="127" bIns="127" rtlCol="0" anchor="ctr">
            <a:normAutofit fontScale="92500" lnSpcReduction="10000"/>
          </a:bodyPr>
          <a:lstStyle/>
          <a:p>
            <a:pPr marL="0" indent="0" algn="ctr">
              <a:buNone/>
            </a:pPr>
            <a:r>
              <a:rPr lang="en-US" sz="880" b="1" dirty="0">
                <a:solidFill>
                  <a:srgbClr val="D97706"/>
                </a:solidFill>
              </a:rPr>
              <a:t>Review</a:t>
            </a:r>
            <a:endParaRPr lang="en-US" sz="880" dirty="0"/>
          </a:p>
        </p:txBody>
      </p:sp>
      <p:sp>
        <p:nvSpPr>
          <p:cNvPr id="19" name="Shape 16"/>
          <p:cNvSpPr/>
          <p:nvPr/>
        </p:nvSpPr>
        <p:spPr>
          <a:xfrm>
            <a:off x="5330952" y="5285232"/>
            <a:ext cx="256032" cy="0"/>
          </a:xfrm>
          <a:prstGeom prst="line">
            <a:avLst/>
          </a:prstGeom>
          <a:noFill/>
          <a:ln w="15240">
            <a:solidFill>
              <a:srgbClr val="6B7280"/>
            </a:solidFill>
            <a:prstDash val="solid"/>
            <a:tailEnd type="triangle"/>
          </a:ln>
        </p:spPr>
        <p:txBody>
          <a:bodyPr/>
          <a:lstStyle/>
          <a:p>
            <a:endParaRPr lang="en-GB"/>
          </a:p>
        </p:txBody>
      </p:sp>
      <p:sp>
        <p:nvSpPr>
          <p:cNvPr id="20" name="Shape 17"/>
          <p:cNvSpPr/>
          <p:nvPr/>
        </p:nvSpPr>
        <p:spPr>
          <a:xfrm>
            <a:off x="5623560" y="5056632"/>
            <a:ext cx="868680" cy="457200"/>
          </a:xfrm>
          <a:prstGeom prst="roundRect">
            <a:avLst>
              <a:gd name="adj" fmla="val 10000"/>
            </a:avLst>
          </a:prstGeom>
          <a:solidFill>
            <a:srgbClr val="E9F4F3"/>
          </a:solidFill>
          <a:ln w="10160">
            <a:solidFill>
              <a:srgbClr val="2A7886"/>
            </a:solidFill>
            <a:prstDash val="solid"/>
          </a:ln>
        </p:spPr>
        <p:txBody>
          <a:bodyPr/>
          <a:lstStyle/>
          <a:p>
            <a:endParaRPr lang="en-GB"/>
          </a:p>
        </p:txBody>
      </p:sp>
      <p:sp>
        <p:nvSpPr>
          <p:cNvPr id="21" name="Text 18"/>
          <p:cNvSpPr/>
          <p:nvPr/>
        </p:nvSpPr>
        <p:spPr>
          <a:xfrm>
            <a:off x="5669280" y="5193792"/>
            <a:ext cx="777240" cy="118872"/>
          </a:xfrm>
          <a:prstGeom prst="rect">
            <a:avLst/>
          </a:prstGeom>
          <a:noFill/>
          <a:ln/>
        </p:spPr>
        <p:txBody>
          <a:bodyPr wrap="square" lIns="127" tIns="127" rIns="127" bIns="127" rtlCol="0" anchor="ctr">
            <a:normAutofit fontScale="92500" lnSpcReduction="10000"/>
          </a:bodyPr>
          <a:lstStyle/>
          <a:p>
            <a:pPr marL="0" indent="0" algn="ctr">
              <a:buNone/>
            </a:pPr>
            <a:r>
              <a:rPr lang="en-US" sz="880" b="1" dirty="0">
                <a:solidFill>
                  <a:srgbClr val="1F4E5F"/>
                </a:solidFill>
              </a:rPr>
              <a:t>Adjust</a:t>
            </a:r>
            <a:endParaRPr lang="en-US" sz="880" dirty="0"/>
          </a:p>
        </p:txBody>
      </p:sp>
      <p:sp>
        <p:nvSpPr>
          <p:cNvPr id="23" name="Text 20"/>
          <p:cNvSpPr/>
          <p:nvPr/>
        </p:nvSpPr>
        <p:spPr>
          <a:xfrm>
            <a:off x="11475720" y="6473952"/>
            <a:ext cx="347472" cy="164592"/>
          </a:xfrm>
          <a:prstGeom prst="rect">
            <a:avLst/>
          </a:prstGeom>
          <a:noFill/>
          <a:ln/>
        </p:spPr>
        <p:txBody>
          <a:bodyPr wrap="square" lIns="0" tIns="0" rIns="0" bIns="0" rtlCol="0" anchor="ctr"/>
          <a:lstStyle/>
          <a:p>
            <a:pPr marL="0" indent="0" algn="r">
              <a:buNone/>
            </a:pPr>
            <a:r>
              <a:rPr lang="en-US" sz="800" dirty="0">
                <a:solidFill>
                  <a:srgbClr val="6B7280"/>
                </a:solidFill>
              </a:rPr>
              <a:t>13</a:t>
            </a:r>
            <a:endParaRPr lang="en-US" sz="800" dirty="0"/>
          </a:p>
        </p:txBody>
      </p:sp>
      <p:pic>
        <p:nvPicPr>
          <p:cNvPr id="41" name="Audio 40">
            <a:hlinkClick r:id="" action="ppaction://media"/>
            <a:extLst>
              <a:ext uri="{FF2B5EF4-FFF2-40B4-BE49-F238E27FC236}">
                <a16:creationId xmlns:a16="http://schemas.microsoft.com/office/drawing/2014/main" id="{592E3C04-F0DF-B087-6400-516B8CA2FC4F}"/>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70886"/>
    </mc:Choice>
    <mc:Fallback xmlns="">
      <p:transition spd="slow" advTm="708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1"/>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nvSpPr>
        <p:spPr>
          <a:xfrm>
            <a:off x="502920" y="347472"/>
            <a:ext cx="7772400" cy="429768"/>
          </a:xfrm>
          <a:prstGeom prst="rect">
            <a:avLst/>
          </a:prstGeom>
          <a:noFill/>
          <a:ln/>
        </p:spPr>
        <p:txBody>
          <a:bodyPr wrap="square" lIns="254" tIns="254" rIns="254" bIns="254" rtlCol="0" anchor="ctr">
            <a:normAutofit/>
          </a:bodyPr>
          <a:lstStyle/>
          <a:p>
            <a:pPr marL="0" indent="0">
              <a:buNone/>
            </a:pPr>
            <a:r>
              <a:rPr lang="en-US" sz="2700" b="1" dirty="0">
                <a:solidFill>
                  <a:srgbClr val="111827"/>
                </a:solidFill>
                <a:latin typeface="Aptos Display" pitchFamily="34" charset="0"/>
                <a:ea typeface="Aptos Display" pitchFamily="34" charset="-122"/>
                <a:cs typeface="Aptos Display" pitchFamily="34" charset="-120"/>
              </a:rPr>
              <a:t>Communication and ethical considerations</a:t>
            </a:r>
            <a:endParaRPr lang="en-US" sz="2700" dirty="0"/>
          </a:p>
        </p:txBody>
      </p:sp>
      <p:sp>
        <p:nvSpPr>
          <p:cNvPr id="4" name="Shape 2"/>
          <p:cNvSpPr/>
          <p:nvPr/>
        </p:nvSpPr>
        <p:spPr>
          <a:xfrm>
            <a:off x="502920" y="1078992"/>
            <a:ext cx="2103120" cy="0"/>
          </a:xfrm>
          <a:prstGeom prst="line">
            <a:avLst/>
          </a:prstGeom>
          <a:noFill/>
          <a:ln w="25400">
            <a:solidFill>
              <a:srgbClr val="2A7886"/>
            </a:solidFill>
            <a:prstDash val="solid"/>
          </a:ln>
        </p:spPr>
        <p:txBody>
          <a:bodyPr/>
          <a:lstStyle/>
          <a:p>
            <a:endParaRPr lang="en-GB"/>
          </a:p>
        </p:txBody>
      </p:sp>
      <p:pic>
        <p:nvPicPr>
          <p:cNvPr id="5" name="Image 0" descr="/mnt/data/a_realistic_indoor_scene_in_a_small_institutional.png"/>
          <p:cNvPicPr>
            <a:picLocks noChangeAspect="1"/>
          </p:cNvPicPr>
          <p:nvPr/>
        </p:nvPicPr>
        <p:blipFill>
          <a:blip r:embed="rId5"/>
          <a:stretch>
            <a:fillRect/>
          </a:stretch>
        </p:blipFill>
        <p:spPr>
          <a:xfrm>
            <a:off x="685800" y="1932340"/>
            <a:ext cx="5074920" cy="2856160"/>
          </a:xfrm>
          <a:prstGeom prst="rect">
            <a:avLst/>
          </a:prstGeom>
        </p:spPr>
      </p:pic>
      <p:sp>
        <p:nvSpPr>
          <p:cNvPr id="7" name="Text 4"/>
          <p:cNvSpPr/>
          <p:nvPr/>
        </p:nvSpPr>
        <p:spPr>
          <a:xfrm>
            <a:off x="6080760" y="1353312"/>
            <a:ext cx="3657600" cy="228600"/>
          </a:xfrm>
          <a:prstGeom prst="rect">
            <a:avLst/>
          </a:prstGeom>
          <a:noFill/>
          <a:ln/>
        </p:spPr>
        <p:txBody>
          <a:bodyPr wrap="square" lIns="127" tIns="127" rIns="127" bIns="127" rtlCol="0" anchor="ctr">
            <a:normAutofit/>
          </a:bodyPr>
          <a:lstStyle/>
          <a:p>
            <a:pPr marL="0" indent="0">
              <a:buNone/>
            </a:pPr>
            <a:r>
              <a:rPr lang="en-US" sz="850" b="1" dirty="0">
                <a:solidFill>
                  <a:srgbClr val="2A7886"/>
                </a:solidFill>
              </a:rPr>
              <a:t>TRAUMA-INFORMED ETHICS</a:t>
            </a:r>
            <a:endParaRPr lang="en-US" sz="850" dirty="0"/>
          </a:p>
        </p:txBody>
      </p:sp>
      <p:sp>
        <p:nvSpPr>
          <p:cNvPr id="8" name="Text 5"/>
          <p:cNvSpPr/>
          <p:nvPr/>
        </p:nvSpPr>
        <p:spPr>
          <a:xfrm>
            <a:off x="6016752" y="1700784"/>
            <a:ext cx="5532120" cy="2907792"/>
          </a:xfrm>
          <a:prstGeom prst="rect">
            <a:avLst/>
          </a:prstGeom>
          <a:noFill/>
          <a:ln/>
        </p:spPr>
        <p:txBody>
          <a:bodyPr wrap="square" lIns="1016" tIns="1016" rIns="1016" bIns="1016" rtlCol="0" anchor="ctr">
            <a:normAutofit/>
          </a:bodyPr>
          <a:lstStyle/>
          <a:p>
            <a:pPr marL="177800" indent="-177800">
              <a:buSzPct val="100000"/>
              <a:buChar char="•"/>
            </a:pPr>
            <a:r>
              <a:rPr lang="en-US" sz="1680" dirty="0">
                <a:solidFill>
                  <a:srgbClr val="1F2937"/>
                </a:solidFill>
                <a:latin typeface="Aptos" pitchFamily="34" charset="0"/>
                <a:ea typeface="Aptos" pitchFamily="34" charset="-122"/>
                <a:cs typeface="Aptos" pitchFamily="34" charset="-120"/>
              </a:rPr>
              <a:t>Use calm, conversational language to reduce perceived threat and support de-escalation (Albury et al., 2025).</a:t>
            </a:r>
            <a:endParaRPr lang="en-US" sz="1680" dirty="0"/>
          </a:p>
          <a:p>
            <a:pPr marL="177800" indent="-177800">
              <a:buSzPct val="100000"/>
              <a:buChar char="•"/>
            </a:pPr>
            <a:r>
              <a:rPr lang="en-US" sz="1680" dirty="0">
                <a:solidFill>
                  <a:srgbClr val="1F2937"/>
                </a:solidFill>
                <a:latin typeface="Aptos" pitchFamily="34" charset="0"/>
                <a:ea typeface="Aptos" pitchFamily="34" charset="-122"/>
                <a:cs typeface="Aptos" pitchFamily="34" charset="-120"/>
              </a:rPr>
              <a:t>Explain each step before acting, so David experiences choice and autonomy wherever possible.</a:t>
            </a:r>
            <a:endParaRPr lang="en-US" sz="1680" dirty="0"/>
          </a:p>
          <a:p>
            <a:pPr marL="177800" indent="-177800">
              <a:buSzPct val="100000"/>
              <a:buChar char="•"/>
            </a:pPr>
            <a:r>
              <a:rPr lang="en-US" sz="1680" dirty="0">
                <a:solidFill>
                  <a:srgbClr val="1F2937"/>
                </a:solidFill>
                <a:latin typeface="Aptos" pitchFamily="34" charset="0"/>
                <a:ea typeface="Aptos" pitchFamily="34" charset="-122"/>
                <a:cs typeface="Aptos" pitchFamily="34" charset="-120"/>
              </a:rPr>
              <a:t>Respect confidentiality, but act promptly when there is risk of self-harm or suicide.</a:t>
            </a:r>
            <a:endParaRPr lang="en-US" sz="1680" dirty="0"/>
          </a:p>
          <a:p>
            <a:pPr marL="177800" indent="-177800">
              <a:buSzPct val="100000"/>
              <a:buChar char="•"/>
            </a:pPr>
            <a:r>
              <a:rPr lang="en-US" sz="1680" dirty="0">
                <a:solidFill>
                  <a:srgbClr val="1F2937"/>
                </a:solidFill>
                <a:latin typeface="Aptos" pitchFamily="34" charset="0"/>
                <a:ea typeface="Aptos" pitchFamily="34" charset="-122"/>
                <a:cs typeface="Aptos" pitchFamily="34" charset="-120"/>
              </a:rPr>
              <a:t>Apply the equivalence principle: prisoners should receive a standard of care comparable with community NHS care.</a:t>
            </a:r>
            <a:endParaRPr lang="en-US" sz="1680" dirty="0"/>
          </a:p>
        </p:txBody>
      </p:sp>
      <p:sp>
        <p:nvSpPr>
          <p:cNvPr id="9" name="Shape 6"/>
          <p:cNvSpPr/>
          <p:nvPr/>
        </p:nvSpPr>
        <p:spPr>
          <a:xfrm>
            <a:off x="6080760" y="5166360"/>
            <a:ext cx="5074920" cy="658368"/>
          </a:xfrm>
          <a:prstGeom prst="roundRect">
            <a:avLst>
              <a:gd name="adj" fmla="val 11111"/>
            </a:avLst>
          </a:prstGeom>
          <a:solidFill>
            <a:srgbClr val="2A7886">
              <a:alpha val="95000"/>
            </a:srgbClr>
          </a:solidFill>
          <a:ln w="12700">
            <a:solidFill>
              <a:srgbClr val="2A7886">
                <a:alpha val="0"/>
              </a:srgbClr>
            </a:solidFill>
            <a:prstDash val="solid"/>
          </a:ln>
        </p:spPr>
        <p:txBody>
          <a:bodyPr/>
          <a:lstStyle/>
          <a:p>
            <a:endParaRPr lang="en-GB"/>
          </a:p>
        </p:txBody>
      </p:sp>
      <p:sp>
        <p:nvSpPr>
          <p:cNvPr id="10" name="Text 7"/>
          <p:cNvSpPr/>
          <p:nvPr/>
        </p:nvSpPr>
        <p:spPr>
          <a:xfrm>
            <a:off x="6217920" y="5276088"/>
            <a:ext cx="4800600" cy="457200"/>
          </a:xfrm>
          <a:prstGeom prst="rect">
            <a:avLst/>
          </a:prstGeom>
          <a:noFill/>
          <a:ln/>
        </p:spPr>
        <p:txBody>
          <a:bodyPr wrap="square" lIns="381" tIns="381" rIns="381" bIns="381" rtlCol="0" anchor="ctr">
            <a:normAutofit fontScale="92500" lnSpcReduction="10000"/>
          </a:bodyPr>
          <a:lstStyle/>
          <a:p>
            <a:pPr marL="0" indent="0">
              <a:buNone/>
            </a:pPr>
            <a:r>
              <a:rPr lang="en-US" sz="1700" b="1" dirty="0">
                <a:solidFill>
                  <a:srgbClr val="FFFFFF"/>
                </a:solidFill>
              </a:rPr>
              <a:t>Ethical care is not an add-on: it is central to safety, trust and engagement.</a:t>
            </a:r>
            <a:endParaRPr lang="en-US" sz="1700" dirty="0"/>
          </a:p>
        </p:txBody>
      </p:sp>
      <p:sp>
        <p:nvSpPr>
          <p:cNvPr id="12" name="Text 9"/>
          <p:cNvSpPr/>
          <p:nvPr/>
        </p:nvSpPr>
        <p:spPr>
          <a:xfrm>
            <a:off x="11475720" y="6473952"/>
            <a:ext cx="347472" cy="164592"/>
          </a:xfrm>
          <a:prstGeom prst="rect">
            <a:avLst/>
          </a:prstGeom>
          <a:noFill/>
          <a:ln/>
        </p:spPr>
        <p:txBody>
          <a:bodyPr wrap="square" lIns="0" tIns="0" rIns="0" bIns="0" rtlCol="0" anchor="ctr"/>
          <a:lstStyle/>
          <a:p>
            <a:pPr marL="0" indent="0" algn="r">
              <a:buNone/>
            </a:pPr>
            <a:r>
              <a:rPr lang="en-US" sz="800" dirty="0">
                <a:solidFill>
                  <a:srgbClr val="6B7280"/>
                </a:solidFill>
              </a:rPr>
              <a:t>14</a:t>
            </a:r>
            <a:endParaRPr lang="en-US" sz="800" dirty="0"/>
          </a:p>
        </p:txBody>
      </p:sp>
      <p:pic>
        <p:nvPicPr>
          <p:cNvPr id="44" name="Audio 43">
            <a:hlinkClick r:id="" action="ppaction://media"/>
            <a:extLst>
              <a:ext uri="{FF2B5EF4-FFF2-40B4-BE49-F238E27FC236}">
                <a16:creationId xmlns:a16="http://schemas.microsoft.com/office/drawing/2014/main" id="{0F537C8D-C945-4CEA-0F21-42AC0D3E24D7}"/>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67751"/>
    </mc:Choice>
    <mc:Fallback xmlns="">
      <p:transition spd="slow" advTm="677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p:nvPr/>
        </p:nvSpPr>
        <p:spPr>
          <a:xfrm>
            <a:off x="502920" y="347472"/>
            <a:ext cx="7772400" cy="429768"/>
          </a:xfrm>
          <a:prstGeom prst="rect">
            <a:avLst/>
          </a:prstGeom>
          <a:noFill/>
          <a:ln/>
        </p:spPr>
        <p:txBody>
          <a:bodyPr wrap="square" lIns="254" tIns="254" rIns="254" bIns="254" rtlCol="0" anchor="ctr">
            <a:normAutofit/>
          </a:bodyPr>
          <a:lstStyle/>
          <a:p>
            <a:pPr marL="0" indent="0">
              <a:buNone/>
            </a:pPr>
            <a:r>
              <a:rPr lang="en-US" sz="2700" b="1" dirty="0">
                <a:solidFill>
                  <a:srgbClr val="111827"/>
                </a:solidFill>
                <a:latin typeface="Aptos Display" pitchFamily="34" charset="0"/>
                <a:ea typeface="Aptos Display" pitchFamily="34" charset="-122"/>
                <a:cs typeface="Aptos Display" pitchFamily="34" charset="-120"/>
              </a:rPr>
              <a:t>Conclusion</a:t>
            </a:r>
            <a:endParaRPr lang="en-US" sz="2700" dirty="0"/>
          </a:p>
        </p:txBody>
      </p:sp>
      <p:sp>
        <p:nvSpPr>
          <p:cNvPr id="4" name="Shape 2"/>
          <p:cNvSpPr/>
          <p:nvPr/>
        </p:nvSpPr>
        <p:spPr>
          <a:xfrm>
            <a:off x="502920" y="1078992"/>
            <a:ext cx="2103120" cy="0"/>
          </a:xfrm>
          <a:prstGeom prst="line">
            <a:avLst/>
          </a:prstGeom>
          <a:noFill/>
          <a:ln w="25400">
            <a:solidFill>
              <a:srgbClr val="2A7886"/>
            </a:solidFill>
            <a:prstDash val="solid"/>
          </a:ln>
        </p:spPr>
        <p:txBody>
          <a:bodyPr/>
          <a:lstStyle/>
          <a:p>
            <a:endParaRPr lang="en-GB"/>
          </a:p>
        </p:txBody>
      </p:sp>
      <p:pic>
        <p:nvPicPr>
          <p:cNvPr id="5" name="Image 0" descr="/mnt/data/a_wide_softly_lit_interior_corridor_scene_like_a.png"/>
          <p:cNvPicPr>
            <a:picLocks noChangeAspect="1"/>
          </p:cNvPicPr>
          <p:nvPr/>
        </p:nvPicPr>
        <p:blipFill>
          <a:blip r:embed="rId5"/>
          <a:stretch>
            <a:fillRect/>
          </a:stretch>
        </p:blipFill>
        <p:spPr>
          <a:xfrm>
            <a:off x="7360920" y="1302364"/>
            <a:ext cx="4389120" cy="2470193"/>
          </a:xfrm>
          <a:prstGeom prst="rect">
            <a:avLst/>
          </a:prstGeom>
        </p:spPr>
      </p:pic>
      <p:sp>
        <p:nvSpPr>
          <p:cNvPr id="6" name="Text 3"/>
          <p:cNvSpPr/>
          <p:nvPr/>
        </p:nvSpPr>
        <p:spPr>
          <a:xfrm>
            <a:off x="685800" y="1325880"/>
            <a:ext cx="6355080" cy="786384"/>
          </a:xfrm>
          <a:prstGeom prst="rect">
            <a:avLst/>
          </a:prstGeom>
          <a:noFill/>
          <a:ln/>
        </p:spPr>
        <p:txBody>
          <a:bodyPr wrap="square" lIns="254" tIns="254" rIns="254" bIns="254" rtlCol="0" anchor="ctr">
            <a:normAutofit fontScale="85000" lnSpcReduction="10000"/>
          </a:bodyPr>
          <a:lstStyle/>
          <a:p>
            <a:pPr marL="0" indent="0">
              <a:buNone/>
            </a:pPr>
            <a:r>
              <a:rPr lang="en-US" sz="2500" b="1" dirty="0">
                <a:solidFill>
                  <a:srgbClr val="111827"/>
                </a:solidFill>
              </a:rPr>
              <a:t>Mental health in UK prisons must be understood as both psychological and physiological.</a:t>
            </a:r>
            <a:endParaRPr lang="en-US" sz="2500" dirty="0"/>
          </a:p>
        </p:txBody>
      </p:sp>
      <p:sp>
        <p:nvSpPr>
          <p:cNvPr id="7" name="Text 4"/>
          <p:cNvSpPr/>
          <p:nvPr/>
        </p:nvSpPr>
        <p:spPr>
          <a:xfrm>
            <a:off x="777240" y="2514600"/>
            <a:ext cx="6446520" cy="2697480"/>
          </a:xfrm>
          <a:prstGeom prst="rect">
            <a:avLst/>
          </a:prstGeom>
          <a:noFill/>
          <a:ln/>
        </p:spPr>
        <p:txBody>
          <a:bodyPr wrap="square" lIns="381" tIns="381" rIns="381" bIns="381" rtlCol="0" anchor="ctr">
            <a:normAutofit/>
          </a:bodyPr>
          <a:lstStyle/>
          <a:p>
            <a:pPr marL="190500" indent="-190500">
              <a:buSzPct val="100000"/>
              <a:buChar char="•"/>
            </a:pPr>
            <a:r>
              <a:rPr lang="en-US" sz="1750" dirty="0">
                <a:solidFill>
                  <a:srgbClr val="1F2937"/>
                </a:solidFill>
              </a:rPr>
              <a:t>Prisoners may enter custody with trauma, substance-use needs and unmet mental-health problems.</a:t>
            </a:r>
            <a:endParaRPr lang="en-US" sz="1750" dirty="0"/>
          </a:p>
          <a:p>
            <a:pPr marL="190500" indent="-190500">
              <a:buSzPct val="100000"/>
              <a:buChar char="•"/>
            </a:pPr>
            <a:r>
              <a:rPr lang="en-US" sz="1750" dirty="0">
                <a:solidFill>
                  <a:srgbClr val="1F2937"/>
                </a:solidFill>
              </a:rPr>
              <a:t>Stress affects the nervous system and muscle system, so symptoms can be emotional and physical.</a:t>
            </a:r>
            <a:endParaRPr lang="en-US" sz="1750" dirty="0"/>
          </a:p>
          <a:p>
            <a:pPr marL="190500" indent="-190500">
              <a:buSzPct val="100000"/>
              <a:buChar char="•"/>
            </a:pPr>
            <a:r>
              <a:rPr lang="en-US" sz="1750" dirty="0">
                <a:solidFill>
                  <a:srgbClr val="1F2937"/>
                </a:solidFill>
              </a:rPr>
              <a:t>David’s case shows why screening, therapy, Assessment, Care in Custody and Teamwork (ACCT), routine and co-created care planning must work together.</a:t>
            </a:r>
            <a:endParaRPr lang="en-US" sz="1750" dirty="0"/>
          </a:p>
          <a:p>
            <a:pPr marL="190500" indent="-190500">
              <a:buSzPct val="100000"/>
              <a:buChar char="•"/>
            </a:pPr>
            <a:r>
              <a:rPr lang="en-US" sz="1750" dirty="0">
                <a:solidFill>
                  <a:srgbClr val="1F2937"/>
                </a:solidFill>
              </a:rPr>
              <a:t>The strongest care is trauma-informed, ethical, evidence-based and focused on autonomy, dignity and continuity.</a:t>
            </a:r>
            <a:endParaRPr lang="en-US" sz="1750" dirty="0"/>
          </a:p>
        </p:txBody>
      </p:sp>
      <p:sp>
        <p:nvSpPr>
          <p:cNvPr id="8" name="Shape 5"/>
          <p:cNvSpPr/>
          <p:nvPr/>
        </p:nvSpPr>
        <p:spPr>
          <a:xfrm>
            <a:off x="7406640" y="4434840"/>
            <a:ext cx="3886200" cy="868680"/>
          </a:xfrm>
          <a:prstGeom prst="roundRect">
            <a:avLst>
              <a:gd name="adj" fmla="val 8421"/>
            </a:avLst>
          </a:prstGeom>
          <a:solidFill>
            <a:srgbClr val="1F4E5F">
              <a:alpha val="95000"/>
            </a:srgbClr>
          </a:solidFill>
          <a:ln w="12700">
            <a:solidFill>
              <a:srgbClr val="1F4E5F">
                <a:alpha val="0"/>
              </a:srgbClr>
            </a:solidFill>
            <a:prstDash val="solid"/>
          </a:ln>
        </p:spPr>
        <p:txBody>
          <a:bodyPr/>
          <a:lstStyle/>
          <a:p>
            <a:endParaRPr lang="en-GB"/>
          </a:p>
        </p:txBody>
      </p:sp>
      <p:sp>
        <p:nvSpPr>
          <p:cNvPr id="9" name="Text 6"/>
          <p:cNvSpPr/>
          <p:nvPr/>
        </p:nvSpPr>
        <p:spPr>
          <a:xfrm>
            <a:off x="7543800" y="4544568"/>
            <a:ext cx="3611880" cy="667512"/>
          </a:xfrm>
          <a:prstGeom prst="rect">
            <a:avLst/>
          </a:prstGeom>
          <a:noFill/>
          <a:ln/>
        </p:spPr>
        <p:txBody>
          <a:bodyPr wrap="square" lIns="381" tIns="381" rIns="381" bIns="381" rtlCol="0" anchor="ctr">
            <a:noAutofit/>
          </a:bodyPr>
          <a:lstStyle/>
          <a:p>
            <a:pPr marL="0" indent="0">
              <a:buNone/>
            </a:pPr>
            <a:r>
              <a:rPr lang="en-US" sz="1400" b="1" dirty="0">
                <a:solidFill>
                  <a:srgbClr val="FFFFFF"/>
                </a:solidFill>
              </a:rPr>
              <a:t>Final message: early access, person-centred support and practical coping strategies can reduce risk and improve daily functioning.</a:t>
            </a:r>
            <a:endParaRPr lang="en-US" sz="1400" dirty="0"/>
          </a:p>
        </p:txBody>
      </p:sp>
      <p:sp>
        <p:nvSpPr>
          <p:cNvPr id="12" name="Text 9"/>
          <p:cNvSpPr/>
          <p:nvPr/>
        </p:nvSpPr>
        <p:spPr>
          <a:xfrm>
            <a:off x="11475720" y="6473952"/>
            <a:ext cx="347472" cy="164592"/>
          </a:xfrm>
          <a:prstGeom prst="rect">
            <a:avLst/>
          </a:prstGeom>
          <a:noFill/>
          <a:ln/>
        </p:spPr>
        <p:txBody>
          <a:bodyPr wrap="square" lIns="0" tIns="0" rIns="0" bIns="0" rtlCol="0" anchor="ctr"/>
          <a:lstStyle/>
          <a:p>
            <a:pPr marL="0" indent="0" algn="r">
              <a:buNone/>
            </a:pPr>
            <a:r>
              <a:rPr lang="en-US" sz="800" dirty="0">
                <a:solidFill>
                  <a:srgbClr val="6B7280"/>
                </a:solidFill>
              </a:rPr>
              <a:t>16</a:t>
            </a:r>
            <a:endParaRPr lang="en-US" sz="800" dirty="0"/>
          </a:p>
        </p:txBody>
      </p:sp>
      <p:pic>
        <p:nvPicPr>
          <p:cNvPr id="41" name="Audio 40">
            <a:hlinkClick r:id="" action="ppaction://media"/>
            <a:extLst>
              <a:ext uri="{FF2B5EF4-FFF2-40B4-BE49-F238E27FC236}">
                <a16:creationId xmlns:a16="http://schemas.microsoft.com/office/drawing/2014/main" id="{AB6A9304-EB5B-6D4B-8610-75FD3E375D60}"/>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110413"/>
    </mc:Choice>
    <mc:Fallback xmlns="">
      <p:transition spd="slow" advTm="1104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1"/>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nvSpPr>
        <p:spPr>
          <a:xfrm>
            <a:off x="502920" y="347472"/>
            <a:ext cx="7772400" cy="429768"/>
          </a:xfrm>
          <a:prstGeom prst="rect">
            <a:avLst/>
          </a:prstGeom>
          <a:noFill/>
          <a:ln/>
        </p:spPr>
        <p:txBody>
          <a:bodyPr wrap="square" lIns="254" tIns="254" rIns="254" bIns="254" rtlCol="0" anchor="ctr">
            <a:normAutofit/>
          </a:bodyPr>
          <a:lstStyle/>
          <a:p>
            <a:pPr marL="0" indent="0">
              <a:buNone/>
            </a:pPr>
            <a:r>
              <a:rPr lang="en-US" sz="2700" b="1" dirty="0">
                <a:solidFill>
                  <a:srgbClr val="111827"/>
                </a:solidFill>
                <a:latin typeface="Aptos Display" pitchFamily="34" charset="0"/>
                <a:ea typeface="Aptos Display" pitchFamily="34" charset="-122"/>
                <a:cs typeface="Aptos Display" pitchFamily="34" charset="-120"/>
              </a:rPr>
              <a:t>References</a:t>
            </a:r>
            <a:endParaRPr lang="en-US" sz="2700" dirty="0"/>
          </a:p>
        </p:txBody>
      </p:sp>
      <p:sp>
        <p:nvSpPr>
          <p:cNvPr id="4" name="Shape 2"/>
          <p:cNvSpPr/>
          <p:nvPr/>
        </p:nvSpPr>
        <p:spPr>
          <a:xfrm>
            <a:off x="502920" y="1078992"/>
            <a:ext cx="2103120" cy="0"/>
          </a:xfrm>
          <a:prstGeom prst="line">
            <a:avLst/>
          </a:prstGeom>
          <a:noFill/>
          <a:ln w="25400">
            <a:solidFill>
              <a:srgbClr val="2A7886"/>
            </a:solidFill>
            <a:prstDash val="solid"/>
          </a:ln>
        </p:spPr>
        <p:txBody>
          <a:bodyPr/>
          <a:lstStyle/>
          <a:p>
            <a:endParaRPr lang="en-GB"/>
          </a:p>
        </p:txBody>
      </p:sp>
      <p:sp>
        <p:nvSpPr>
          <p:cNvPr id="5" name="Text 3"/>
          <p:cNvSpPr/>
          <p:nvPr/>
        </p:nvSpPr>
        <p:spPr>
          <a:xfrm>
            <a:off x="594360" y="1234440"/>
            <a:ext cx="11064240" cy="4956048"/>
          </a:xfrm>
          <a:prstGeom prst="rect">
            <a:avLst/>
          </a:prstGeom>
          <a:noFill/>
          <a:ln/>
        </p:spPr>
        <p:txBody>
          <a:bodyPr wrap="square" lIns="254" tIns="254" rIns="254" bIns="254" rtlCol="0" anchor="ctr">
            <a:normAutofit fontScale="85000" lnSpcReduction="10000"/>
          </a:bodyPr>
          <a:lstStyle/>
          <a:p>
            <a:pPr marL="285750" indent="-285750">
              <a:buFont typeface="Arial" panose="020B0604020202020204" pitchFamily="34" charset="0"/>
              <a:buChar char="•"/>
            </a:pPr>
            <a:r>
              <a:rPr lang="en-US" sz="1400" dirty="0">
                <a:solidFill>
                  <a:srgbClr val="1F2937"/>
                </a:solidFill>
              </a:rPr>
              <a:t>Albury, C., McCabe, R., Patel, D. and Stokoe, E. (2025) Identifying, communicating, and de-escalating risk in high-stakes settings. Patient Education and Counseling, 140, 109281.</a:t>
            </a:r>
            <a:endParaRPr lang="en-US" sz="1400" dirty="0"/>
          </a:p>
          <a:p>
            <a:pPr marL="285750" indent="-285750">
              <a:buFont typeface="Arial" panose="020B0604020202020204" pitchFamily="34" charset="0"/>
              <a:buChar char="•"/>
            </a:pPr>
            <a:endParaRPr lang="en-US" sz="1400" dirty="0"/>
          </a:p>
          <a:p>
            <a:pPr marL="285750" indent="-285750">
              <a:buFont typeface="Arial" panose="020B0604020202020204" pitchFamily="34" charset="0"/>
              <a:buChar char="•"/>
            </a:pPr>
            <a:r>
              <a:rPr lang="en-US" sz="1400" dirty="0">
                <a:solidFill>
                  <a:srgbClr val="1F2937"/>
                </a:solidFill>
              </a:rPr>
              <a:t>Arua, M.C. et al. (2023) Exploring gender-specific problems facing female inmates in a male custodial centre. Journal of Aggression, Maltreatment &amp; Trauma, pp.1–21.</a:t>
            </a:r>
            <a:endParaRPr lang="en-US" sz="1400" dirty="0"/>
          </a:p>
          <a:p>
            <a:pPr marL="285750" indent="-285750">
              <a:buFont typeface="Arial" panose="020B0604020202020204" pitchFamily="34" charset="0"/>
              <a:buChar char="•"/>
            </a:pPr>
            <a:endParaRPr lang="en-US" sz="1400" dirty="0"/>
          </a:p>
          <a:p>
            <a:pPr marL="285750" indent="-285750">
              <a:buFont typeface="Arial" panose="020B0604020202020204" pitchFamily="34" charset="0"/>
              <a:buChar char="•"/>
            </a:pPr>
            <a:r>
              <a:rPr lang="en-US" sz="1400" dirty="0">
                <a:solidFill>
                  <a:srgbClr val="1F2937"/>
                </a:solidFill>
              </a:rPr>
              <a:t>Baranyi, G., Fazel, S., Langerfeldt, S.D. and Mundt, A.P. (2022) Prevalence of comorbid serious mental illnesses and substance use disorders in prison populations. The Lancet Public Health, 7(6), pp.557–568.</a:t>
            </a:r>
            <a:endParaRPr lang="en-US" sz="1400" dirty="0"/>
          </a:p>
          <a:p>
            <a:pPr marL="285750" indent="-285750">
              <a:buFont typeface="Arial" panose="020B0604020202020204" pitchFamily="34" charset="0"/>
              <a:buChar char="•"/>
            </a:pPr>
            <a:endParaRPr lang="en-US" sz="1400" dirty="0"/>
          </a:p>
          <a:p>
            <a:pPr marL="285750" indent="-285750">
              <a:buFont typeface="Arial" panose="020B0604020202020204" pitchFamily="34" charset="0"/>
              <a:buChar char="•"/>
            </a:pPr>
            <a:r>
              <a:rPr lang="en-US" sz="1400" dirty="0">
                <a:solidFill>
                  <a:srgbClr val="1F2937"/>
                </a:solidFill>
              </a:rPr>
              <a:t>Beedie, C.J., Lane, A.M., Udberg, R. and Terry, P.C. (2022) The 4R model of mood and emotion for sustainable mental health. Sustainability, 14(18), 11670.</a:t>
            </a:r>
            <a:endParaRPr lang="en-US" sz="1400" dirty="0"/>
          </a:p>
          <a:p>
            <a:pPr marL="285750" indent="-285750">
              <a:buFont typeface="Arial" panose="020B0604020202020204" pitchFamily="34" charset="0"/>
              <a:buChar char="•"/>
            </a:pPr>
            <a:endParaRPr lang="en-US" sz="1400" dirty="0"/>
          </a:p>
          <a:p>
            <a:pPr marL="285750" indent="-285750">
              <a:buFont typeface="Arial" panose="020B0604020202020204" pitchFamily="34" charset="0"/>
              <a:buChar char="•"/>
            </a:pPr>
            <a:r>
              <a:rPr lang="en-US" sz="1400" dirty="0">
                <a:solidFill>
                  <a:srgbClr val="1F2937"/>
                </a:solidFill>
              </a:rPr>
              <a:t>Bukten, A. et al. (2024) Prevalence and comorbidity of mental health and substance use disorders in Scandinavian prisons 2010–2019. BMC Psychiatry, 24(1).</a:t>
            </a:r>
            <a:endParaRPr lang="en-US" sz="1400" dirty="0"/>
          </a:p>
          <a:p>
            <a:pPr marL="285750" indent="-285750">
              <a:buFont typeface="Arial" panose="020B0604020202020204" pitchFamily="34" charset="0"/>
              <a:buChar char="•"/>
            </a:pPr>
            <a:endParaRPr lang="en-US" sz="1400" dirty="0"/>
          </a:p>
          <a:p>
            <a:pPr marL="285750" indent="-285750">
              <a:buFont typeface="Arial" panose="020B0604020202020204" pitchFamily="34" charset="0"/>
              <a:buChar char="•"/>
            </a:pPr>
            <a:r>
              <a:rPr lang="en-US" sz="1400" dirty="0">
                <a:solidFill>
                  <a:srgbClr val="1F2937"/>
                </a:solidFill>
              </a:rPr>
              <a:t>Ebrahim, S. (2021) Psychologists’ perspectives on contributions to acute adult mental-health services. Journal of Mental Health, 31(5), pp.1–7.</a:t>
            </a:r>
            <a:endParaRPr lang="en-US" sz="1400" dirty="0"/>
          </a:p>
          <a:p>
            <a:pPr marL="285750" indent="-285750">
              <a:buFont typeface="Arial" panose="020B0604020202020204" pitchFamily="34" charset="0"/>
              <a:buChar char="•"/>
            </a:pPr>
            <a:endParaRPr lang="en-US" sz="1400" dirty="0"/>
          </a:p>
          <a:p>
            <a:pPr marL="285750" indent="-285750">
              <a:buFont typeface="Arial" panose="020B0604020202020204" pitchFamily="34" charset="0"/>
              <a:buChar char="•"/>
            </a:pPr>
            <a:r>
              <a:rPr lang="en-US" sz="1400" dirty="0">
                <a:solidFill>
                  <a:srgbClr val="1F2937"/>
                </a:solidFill>
              </a:rPr>
              <a:t>Ee, J., Stenfert Kroese, B. and Rose, J. (2021) Health and social care professionals’ attitudes towards people with learning disabilities and mental health problems. British Journal of Learning Disabilities, 50(4).</a:t>
            </a:r>
          </a:p>
          <a:p>
            <a:pPr marL="285750" indent="-285750">
              <a:buFont typeface="Arial" panose="020B0604020202020204" pitchFamily="34" charset="0"/>
              <a:buChar char="•"/>
            </a:pPr>
            <a:r>
              <a:rPr lang="en-US" sz="1400" dirty="0" err="1">
                <a:solidFill>
                  <a:srgbClr val="1F2937"/>
                </a:solidFill>
              </a:rPr>
              <a:t>Fiquet</a:t>
            </a:r>
            <a:r>
              <a:rPr lang="en-US" sz="1400" dirty="0">
                <a:solidFill>
                  <a:srgbClr val="1F2937"/>
                </a:solidFill>
              </a:rPr>
              <a:t>, L. et al. (2026) Healthcare professionals involved in interprofessional team meetings. BMC Primary Care, 27(1).</a:t>
            </a:r>
            <a:endParaRPr lang="en-US" sz="1400" dirty="0"/>
          </a:p>
          <a:p>
            <a:pPr marL="285750" indent="-285750">
              <a:buFont typeface="Arial" panose="020B0604020202020204" pitchFamily="34" charset="0"/>
              <a:buChar char="•"/>
            </a:pPr>
            <a:endParaRPr lang="en-US" sz="1400" dirty="0"/>
          </a:p>
          <a:p>
            <a:pPr marL="285750" indent="-285750">
              <a:buFont typeface="Arial" panose="020B0604020202020204" pitchFamily="34" charset="0"/>
              <a:buChar char="•"/>
            </a:pPr>
            <a:r>
              <a:rPr lang="en-US" sz="1400" dirty="0">
                <a:solidFill>
                  <a:srgbClr val="1F2937"/>
                </a:solidFill>
              </a:rPr>
              <a:t>Harris, N.D. (2022) The harmed helpers: traumatic experiences of prison staff and mental-health professionals. </a:t>
            </a:r>
            <a:r>
              <a:rPr lang="en-US" sz="1400" dirty="0" err="1">
                <a:solidFill>
                  <a:srgbClr val="1F2937"/>
                </a:solidFill>
              </a:rPr>
              <a:t>Figshare</a:t>
            </a:r>
            <a:r>
              <a:rPr lang="en-US" sz="1400" dirty="0">
                <a:solidFill>
                  <a:srgbClr val="1F2937"/>
                </a:solidFill>
              </a:rPr>
              <a:t>.</a:t>
            </a:r>
            <a:endParaRPr lang="en-US" sz="1400" dirty="0"/>
          </a:p>
          <a:p>
            <a:pPr marL="285750" indent="-285750">
              <a:buFont typeface="Arial" panose="020B0604020202020204" pitchFamily="34" charset="0"/>
              <a:buChar char="•"/>
            </a:pPr>
            <a:endParaRPr lang="en-US" sz="1400" dirty="0"/>
          </a:p>
          <a:p>
            <a:pPr marL="285750" indent="-285750">
              <a:buFont typeface="Arial" panose="020B0604020202020204" pitchFamily="34" charset="0"/>
              <a:buChar char="•"/>
            </a:pPr>
            <a:r>
              <a:rPr lang="en-US" sz="1400" dirty="0">
                <a:solidFill>
                  <a:srgbClr val="1F2937"/>
                </a:solidFill>
              </a:rPr>
              <a:t>Leckey, J.M., Dagher, A. and Lee-</a:t>
            </a:r>
            <a:r>
              <a:rPr lang="en-US" sz="1400" dirty="0" err="1">
                <a:solidFill>
                  <a:srgbClr val="1F2937"/>
                </a:solidFill>
              </a:rPr>
              <a:t>Baggley</a:t>
            </a:r>
            <a:r>
              <a:rPr lang="en-US" sz="1400" dirty="0">
                <a:solidFill>
                  <a:srgbClr val="1F2937"/>
                </a:solidFill>
              </a:rPr>
              <a:t>, D.L. (2023) Using the ACT matrix to improve sleep hygiene. Journal of Contextual Behavioral Science.</a:t>
            </a:r>
            <a:endParaRPr lang="en-US" sz="1400" dirty="0"/>
          </a:p>
          <a:p>
            <a:pPr marL="285750" indent="-285750">
              <a:buFont typeface="Arial" panose="020B0604020202020204" pitchFamily="34" charset="0"/>
              <a:buChar char="•"/>
            </a:pPr>
            <a:endParaRPr lang="en-US" sz="1400" dirty="0"/>
          </a:p>
          <a:p>
            <a:pPr marL="285750" indent="-285750">
              <a:buFont typeface="Arial" panose="020B0604020202020204" pitchFamily="34" charset="0"/>
              <a:buChar char="•"/>
            </a:pPr>
            <a:r>
              <a:rPr lang="en-US" sz="1400" dirty="0">
                <a:solidFill>
                  <a:srgbClr val="1F2937"/>
                </a:solidFill>
              </a:rPr>
              <a:t>Sambrook, L. et al. (2025) Staff qualitative experiences of NHS and third sector mental healthcare in England. </a:t>
            </a:r>
            <a:r>
              <a:rPr lang="en-US" sz="1400" dirty="0" err="1">
                <a:solidFill>
                  <a:srgbClr val="1F2937"/>
                </a:solidFill>
              </a:rPr>
              <a:t>BJPsych</a:t>
            </a:r>
            <a:r>
              <a:rPr lang="en-US" sz="1400" dirty="0">
                <a:solidFill>
                  <a:srgbClr val="1F2937"/>
                </a:solidFill>
              </a:rPr>
              <a:t> Open, 11(5).</a:t>
            </a:r>
            <a:endParaRPr lang="en-US" sz="1400" dirty="0"/>
          </a:p>
          <a:p>
            <a:pPr marL="285750" indent="-285750">
              <a:buFont typeface="Arial" panose="020B0604020202020204" pitchFamily="34" charset="0"/>
              <a:buChar char="•"/>
            </a:pPr>
            <a:endParaRPr lang="en-US" sz="1400" dirty="0"/>
          </a:p>
          <a:p>
            <a:pPr marL="285750" indent="-285750">
              <a:buFont typeface="Arial" panose="020B0604020202020204" pitchFamily="34" charset="0"/>
              <a:buChar char="•"/>
            </a:pPr>
            <a:r>
              <a:rPr lang="en-US" sz="1400" dirty="0">
                <a:solidFill>
                  <a:srgbClr val="1F2937"/>
                </a:solidFill>
              </a:rPr>
              <a:t>Zhang, W. et al. (2023) Physical function, pain interference and mental health among musculoskeletal-care patients. JAMA Network Open, 6(6), e2320520.</a:t>
            </a:r>
            <a:endParaRPr lang="en-US" sz="1400" dirty="0"/>
          </a:p>
          <a:p>
            <a:pPr marL="285750" indent="-285750">
              <a:buFont typeface="Arial" panose="020B0604020202020204" pitchFamily="34" charset="0"/>
              <a:buChar char="•"/>
            </a:pPr>
            <a:endParaRPr lang="en-US" sz="1400" dirty="0"/>
          </a:p>
          <a:p>
            <a:pPr marL="285750" indent="-285750">
              <a:buFont typeface="Arial" panose="020B0604020202020204" pitchFamily="34" charset="0"/>
              <a:buChar char="•"/>
            </a:pPr>
            <a:r>
              <a:rPr lang="en-US" sz="1400" dirty="0">
                <a:solidFill>
                  <a:srgbClr val="1F2937"/>
                </a:solidFill>
              </a:rPr>
              <a:t>Zhou, Q. and Zheng, X. (2023) Socially responsible human-resource management and employee green behaviour at work. International Journal of Human Resource Management, pp.1–35.</a:t>
            </a:r>
            <a:endParaRPr lang="en-US" sz="1400" dirty="0"/>
          </a:p>
          <a:p>
            <a:pPr marL="285750" indent="-285750">
              <a:buFont typeface="Arial" panose="020B0604020202020204" pitchFamily="34" charset="0"/>
              <a:buChar char="•"/>
            </a:pPr>
            <a:endParaRPr lang="en-US" sz="1400" dirty="0"/>
          </a:p>
        </p:txBody>
      </p:sp>
      <p:sp>
        <p:nvSpPr>
          <p:cNvPr id="6" name="Text 4"/>
          <p:cNvSpPr/>
          <p:nvPr/>
        </p:nvSpPr>
        <p:spPr>
          <a:xfrm>
            <a:off x="6309360" y="1234440"/>
            <a:ext cx="5349240" cy="4956048"/>
          </a:xfrm>
          <a:prstGeom prst="rect">
            <a:avLst/>
          </a:prstGeom>
          <a:noFill/>
          <a:ln/>
        </p:spPr>
        <p:txBody>
          <a:bodyPr wrap="square" lIns="254" tIns="254" rIns="254" bIns="254" rtlCol="0" anchor="ctr">
            <a:normAutofit/>
          </a:bodyPr>
          <a:lstStyle/>
          <a:p>
            <a:pPr marL="0" indent="0">
              <a:buNone/>
            </a:pPr>
            <a:endParaRPr lang="en-US" sz="740" dirty="0"/>
          </a:p>
        </p:txBody>
      </p:sp>
      <p:sp>
        <p:nvSpPr>
          <p:cNvPr id="8" name="Text 6"/>
          <p:cNvSpPr/>
          <p:nvPr/>
        </p:nvSpPr>
        <p:spPr>
          <a:xfrm>
            <a:off x="11475720" y="6473952"/>
            <a:ext cx="347472" cy="164592"/>
          </a:xfrm>
          <a:prstGeom prst="rect">
            <a:avLst/>
          </a:prstGeom>
          <a:noFill/>
          <a:ln/>
        </p:spPr>
        <p:txBody>
          <a:bodyPr wrap="square" lIns="0" tIns="0" rIns="0" bIns="0" rtlCol="0" anchor="ctr"/>
          <a:lstStyle/>
          <a:p>
            <a:pPr marL="0" indent="0" algn="r">
              <a:buNone/>
            </a:pPr>
            <a:r>
              <a:rPr lang="en-US" sz="800" dirty="0">
                <a:solidFill>
                  <a:srgbClr val="6B7280"/>
                </a:solidFill>
              </a:rPr>
              <a:t>15</a:t>
            </a:r>
            <a:endParaRPr lang="en-US" sz="800" dirty="0"/>
          </a:p>
        </p:txBody>
      </p:sp>
      <p:pic>
        <p:nvPicPr>
          <p:cNvPr id="27" name="Audio 26">
            <a:hlinkClick r:id="" action="ppaction://media"/>
            <a:extLst>
              <a:ext uri="{FF2B5EF4-FFF2-40B4-BE49-F238E27FC236}">
                <a16:creationId xmlns:a16="http://schemas.microsoft.com/office/drawing/2014/main" id="{EB8F9259-D9A7-3E0C-D75D-F4B1C7FBF35A}"/>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10226"/>
    </mc:Choice>
    <mc:Fallback xmlns="">
      <p:transition spd="slow" advTm="102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7"/>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180</TotalTime>
  <Words>2269</Words>
  <Application>Microsoft Office PowerPoint</Application>
  <PresentationFormat>Widescreen</PresentationFormat>
  <Paragraphs>204</Paragraphs>
  <Slides>16</Slides>
  <Notes>16</Notes>
  <HiddenSlides>0</HiddenSlides>
  <MMClips>16</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Aptos</vt:lpstr>
      <vt:lpstr>Aptos Display</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OpenAI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Mental Health in UK Prisons: Access, Support and Coping Strategies</dc:title>
  <dc:subject>Mental Health in UK Prisons</dc:subject>
  <dc:creator>OpenAI</dc:creator>
  <cp:lastModifiedBy>michelpina2025@outlook.com</cp:lastModifiedBy>
  <cp:revision>11</cp:revision>
  <dcterms:created xsi:type="dcterms:W3CDTF">2026-08-11T08:04:09Z</dcterms:created>
  <dcterms:modified xsi:type="dcterms:W3CDTF">2026-08-12T15:22:00Z</dcterms:modified>
</cp:coreProperties>
</file>