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60" r:id="rId4"/>
    <p:sldId id="258"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5_4" csCatId="accent5" phldr="1"/>
      <dgm:spPr/>
      <dgm:t>
        <a:bodyPr/>
        <a:lstStyle/>
        <a:p>
          <a:endParaRPr lang="en-GB"/>
        </a:p>
      </dgm:t>
    </dgm:pt>
    <dgm:pt modelId="{F2B29178-D367-430C-9193-35A1504AAA28}">
      <dgm:prSet phldrT="[Text]" custT="1"/>
      <dgm:spPr/>
      <dgm:t>
        <a:bodyPr/>
        <a:lstStyle/>
        <a:p>
          <a:pPr algn="ctr"/>
          <a:r>
            <a:rPr lang="en-US" sz="1300" b="1">
              <a:latin typeface="Arial" panose="020B0604020202020204" pitchFamily="34" charset="0"/>
            </a:rPr>
            <a:t>SIN</a:t>
          </a:r>
        </a:p>
        <a:p>
          <a:pPr algn="ctr"/>
          <a:r>
            <a:rPr lang="en-US" sz="1200" b="0">
              <a:latin typeface="Arial" panose="020B0604020202020204" pitchFamily="34" charset="0"/>
            </a:rPr>
            <a:t>Seen as weakness or sin</a:t>
          </a:r>
          <a:endParaRPr lang="en-GB" sz="1200" b="0" dirty="0">
            <a:latin typeface="Arial" panose="020B0604020202020204" pitchFamily="34" charset="0"/>
          </a:endParaRPr>
        </a:p>
      </dgm:t>
    </dgm:pt>
    <dgm:pt modelId="{5D951D97-C31C-45A3-B570-C7CEED798974}" type="parTrans" cxnId="{A6BB97CB-F803-44FC-8CF6-EA6F17E7460D}">
      <dgm:prSet/>
      <dgm:spPr/>
      <dgm:t>
        <a:bodyPr/>
        <a:lstStyle/>
        <a:p>
          <a:endParaRPr lang="en-GB"/>
        </a:p>
      </dgm:t>
    </dgm:pt>
    <dgm:pt modelId="{380060B9-1EFA-4BA4-835A-391E131BAF25}" type="sibTrans" cxnId="{A6BB97CB-F803-44FC-8CF6-EA6F17E7460D}">
      <dgm:prSet/>
      <dgm:spPr/>
      <dgm:t>
        <a:bodyPr/>
        <a:lstStyle/>
        <a:p>
          <a:endParaRPr lang="en-GB"/>
        </a:p>
      </dgm:t>
    </dgm:pt>
    <dgm:pt modelId="{DE058B73-A821-4C14-B2F0-DBFC5A3B53C6}">
      <dgm:prSet phldrT="[Text]" custT="1"/>
      <dgm:spPr>
        <a:solidFill>
          <a:schemeClr val="accent1">
            <a:lumMod val="75000"/>
          </a:schemeClr>
        </a:solidFill>
      </dgm:spPr>
      <dgm:t>
        <a:bodyPr/>
        <a:lstStyle/>
        <a:p>
          <a:pPr algn="ctr"/>
          <a:r>
            <a:rPr lang="en-US" sz="1300" b="1">
              <a:latin typeface="Arial" panose="020B0604020202020204" pitchFamily="34" charset="0"/>
            </a:rPr>
            <a:t>MADNESS</a:t>
          </a:r>
        </a:p>
        <a:p>
          <a:pPr algn="ctr"/>
          <a:r>
            <a:rPr lang="en-US" sz="1200" b="0">
              <a:latin typeface="Arial" panose="020B0604020202020204" pitchFamily="34" charset="0"/>
            </a:rPr>
            <a:t>Seen as a danger to society</a:t>
          </a:r>
          <a:endParaRPr lang="en-GB" sz="1200" b="0" dirty="0">
            <a:latin typeface="Arial" panose="020B0604020202020204" pitchFamily="34" charset="0"/>
          </a:endParaRPr>
        </a:p>
      </dgm:t>
    </dgm:pt>
    <dgm:pt modelId="{52641B46-D25D-4472-82E3-D6870EA2AF26}" type="parTrans" cxnId="{54287C37-4899-4806-BAA0-D7C0326EF8CE}">
      <dgm:prSet/>
      <dgm:spPr/>
      <dgm:t>
        <a:bodyPr/>
        <a:lstStyle/>
        <a:p>
          <a:endParaRPr lang="en-GB"/>
        </a:p>
      </dgm:t>
    </dgm:pt>
    <dgm:pt modelId="{01C9EED9-C583-43CF-A64F-AD4CE6B4937C}" type="sibTrans" cxnId="{54287C37-4899-4806-BAA0-D7C0326EF8CE}">
      <dgm:prSet/>
      <dgm:spPr/>
      <dgm:t>
        <a:bodyPr/>
        <a:lstStyle/>
        <a:p>
          <a:endParaRPr lang="en-GB"/>
        </a:p>
      </dgm:t>
    </dgm:pt>
    <dgm:pt modelId="{AC1BAF26-A01D-4FF7-8E94-A436B776F910}">
      <dgm:prSet phldrT="[Text]" custT="1"/>
      <dgm:spPr>
        <a:solidFill>
          <a:schemeClr val="accent6"/>
        </a:solidFill>
      </dgm:spPr>
      <dgm:t>
        <a:bodyPr/>
        <a:lstStyle/>
        <a:p>
          <a:pPr algn="ctr"/>
          <a:r>
            <a:rPr lang="en-US" sz="1300" b="1">
              <a:latin typeface="Arial" panose="020B0604020202020204" pitchFamily="34" charset="0"/>
            </a:rPr>
            <a:t>BRAIN</a:t>
          </a:r>
        </a:p>
        <a:p>
          <a:pPr algn="ctr"/>
          <a:r>
            <a:rPr lang="en-US" sz="1200" b="0">
              <a:latin typeface="Arial" panose="020B0604020202020204" pitchFamily="34" charset="0"/>
            </a:rPr>
            <a:t>Seen as a “chemical imbalance”</a:t>
          </a:r>
          <a:endParaRPr lang="en-GB" sz="1200" b="0" dirty="0">
            <a:latin typeface="Arial" panose="020B0604020202020204" pitchFamily="34" charset="0"/>
          </a:endParaRPr>
        </a:p>
      </dgm:t>
    </dgm:pt>
    <dgm:pt modelId="{C8E2D712-A6A5-46B8-885E-F9710DAAC005}" type="parTrans" cxnId="{0990A8C5-A77D-46B5-AE9A-FBFB79D76019}">
      <dgm:prSet/>
      <dgm:spPr/>
      <dgm:t>
        <a:bodyPr/>
        <a:lstStyle/>
        <a:p>
          <a:endParaRPr lang="en-GB"/>
        </a:p>
      </dgm:t>
    </dgm:pt>
    <dgm:pt modelId="{2092909E-A455-4234-AB61-8ACFED3F5FAF}" type="sibTrans" cxnId="{0990A8C5-A77D-46B5-AE9A-FBFB79D76019}">
      <dgm:prSet/>
      <dgm:spPr/>
      <dgm:t>
        <a:bodyPr/>
        <a:lstStyle/>
        <a:p>
          <a:endParaRPr lang="en-GB"/>
        </a:p>
      </dgm:t>
    </dgm:pt>
    <dgm:pt modelId="{7B85233E-80FE-48D7-9209-58ABF216B312}">
      <dgm:prSet phldrT="[Text]" custT="1"/>
      <dgm:spPr>
        <a:solidFill>
          <a:schemeClr val="accent1"/>
        </a:solidFill>
      </dgm:spPr>
      <dgm:t>
        <a:bodyPr/>
        <a:lstStyle/>
        <a:p>
          <a:pPr algn="ctr"/>
          <a:r>
            <a:rPr lang="en-US" sz="1300" b="1">
              <a:latin typeface="Arial" panose="020B0604020202020204" pitchFamily="34" charset="0"/>
            </a:rPr>
            <a:t>WHOLE PERSON</a:t>
          </a:r>
        </a:p>
        <a:p>
          <a:pPr algn="ctr"/>
          <a:r>
            <a:rPr lang="en-US" sz="1200" b="0">
              <a:latin typeface="Arial" panose="020B0604020202020204" pitchFamily="34" charset="0"/>
            </a:rPr>
            <a:t>Body, mind and social life</a:t>
          </a:r>
          <a:endParaRPr lang="en-GB" sz="1200" b="0" dirty="0">
            <a:latin typeface="Arial" panose="020B0604020202020204" pitchFamily="34" charset="0"/>
          </a:endParaRPr>
        </a:p>
      </dgm:t>
    </dgm:pt>
    <dgm:pt modelId="{56A96A66-1AB2-4544-AF32-2DEBC4A593FE}" type="parTrans" cxnId="{EDF287BA-1CAC-4F71-8C36-B8924E50C6B6}">
      <dgm:prSet/>
      <dgm:spPr/>
      <dgm:t>
        <a:bodyPr/>
        <a:lstStyle/>
        <a:p>
          <a:endParaRPr lang="en-GB"/>
        </a:p>
      </dgm:t>
    </dgm:pt>
    <dgm:pt modelId="{80ED0EF7-479A-4B18-B01B-680EF7D4C318}" type="sibTrans" cxnId="{EDF287BA-1CAC-4F71-8C36-B8924E50C6B6}">
      <dgm:prSet/>
      <dgm:spPr/>
      <dgm:t>
        <a:bodyPr/>
        <a:lstStyle/>
        <a:p>
          <a:endParaRPr lang="en-GB"/>
        </a:p>
      </dgm:t>
    </dgm:pt>
    <dgm:pt modelId="{2BDC49DD-E86B-41C7-AB4A-19934C20B4DA}" type="pres">
      <dgm:prSet presAssocID="{41587EEC-322F-4685-9E72-8E356FA1F4CC}" presName="Name0" presStyleCnt="0">
        <dgm:presLayoutVars>
          <dgm:dir/>
          <dgm:resizeHandles val="exact"/>
        </dgm:presLayoutVars>
      </dgm:prSet>
      <dgm:spPr/>
    </dgm:pt>
    <dgm:pt modelId="{C18DD446-011C-4F68-AAF2-797444BF39C6}" type="pres">
      <dgm:prSet presAssocID="{F2B29178-D367-430C-9193-35A1504AAA28}" presName="node" presStyleLbl="node1" presStyleIdx="0" presStyleCnt="4">
        <dgm:presLayoutVars>
          <dgm:bulletEnabled val="1"/>
        </dgm:presLayoutVars>
      </dgm:prSet>
      <dgm:spPr/>
    </dgm:pt>
    <dgm:pt modelId="{88B091D7-3331-4133-A938-E69E2663F567}" type="pres">
      <dgm:prSet presAssocID="{380060B9-1EFA-4BA4-835A-391E131BAF25}" presName="sibTrans" presStyleCnt="0"/>
      <dgm:spPr/>
    </dgm:pt>
    <dgm:pt modelId="{8E9EEA0E-9907-40B9-811F-C417D667A272}" type="pres">
      <dgm:prSet presAssocID="{DE058B73-A821-4C14-B2F0-DBFC5A3B53C6}" presName="node" presStyleLbl="node1" presStyleIdx="1" presStyleCnt="4">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2" presStyleCnt="4">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3" presStyleCnt="4">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54287C37-4899-4806-BAA0-D7C0326EF8CE}" srcId="{41587EEC-322F-4685-9E72-8E356FA1F4CC}" destId="{DE058B73-A821-4C14-B2F0-DBFC5A3B53C6}" srcOrd="1"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EDF287BA-1CAC-4F71-8C36-B8924E50C6B6}" srcId="{41587EEC-322F-4685-9E72-8E356FA1F4CC}" destId="{7B85233E-80FE-48D7-9209-58ABF216B312}" srcOrd="3" destOrd="0" parTransId="{56A96A66-1AB2-4544-AF32-2DEBC4A593FE}" sibTransId="{80ED0EF7-479A-4B18-B01B-680EF7D4C318}"/>
    <dgm:cxn modelId="{0990A8C5-A77D-46B5-AE9A-FBFB79D76019}" srcId="{41587EEC-322F-4685-9E72-8E356FA1F4CC}" destId="{AC1BAF26-A01D-4FF7-8E94-A436B776F910}" srcOrd="2" destOrd="0" parTransId="{C8E2D712-A6A5-46B8-885E-F9710DAAC005}" sibTransId="{2092909E-A455-4234-AB61-8ACFED3F5FAF}"/>
    <dgm:cxn modelId="{A6BB97CB-F803-44FC-8CF6-EA6F17E7460D}" srcId="{41587EEC-322F-4685-9E72-8E356FA1F4CC}" destId="{F2B29178-D367-430C-9193-35A1504AAA28}" srcOrd="0" destOrd="0" parTransId="{5D951D97-C31C-45A3-B570-C7CEED798974}" sibTransId="{380060B9-1EFA-4BA4-835A-391E131BAF25}"/>
    <dgm:cxn modelId="{F0A293F4-35EF-40B5-852E-7FB2C1758CB1}" type="presOf" srcId="{F2B29178-D367-430C-9193-35A1504AAA28}" destId="{C18DD446-011C-4F68-AAF2-797444BF39C6}" srcOrd="0" destOrd="0" presId="urn:microsoft.com/office/officeart/2005/8/layout/hList6"/>
    <dgm:cxn modelId="{3C93306D-A07D-48A3-8DBD-E2ED96FDE365}" type="presParOf" srcId="{2BDC49DD-E86B-41C7-AB4A-19934C20B4DA}" destId="{C18DD446-011C-4F68-AAF2-797444BF39C6}" srcOrd="0" destOrd="0" presId="urn:microsoft.com/office/officeart/2005/8/layout/hList6"/>
    <dgm:cxn modelId="{4D6BCC18-7938-4589-82B0-E3BECAC523AD}" type="presParOf" srcId="{2BDC49DD-E86B-41C7-AB4A-19934C20B4DA}" destId="{88B091D7-3331-4133-A938-E69E2663F567}" srcOrd="1" destOrd="0" presId="urn:microsoft.com/office/officeart/2005/8/layout/hList6"/>
    <dgm:cxn modelId="{CB517D62-F95E-4B10-B0B1-480788EAF093}" type="presParOf" srcId="{2BDC49DD-E86B-41C7-AB4A-19934C20B4DA}" destId="{8E9EEA0E-9907-40B9-811F-C417D667A272}" srcOrd="2" destOrd="0" presId="urn:microsoft.com/office/officeart/2005/8/layout/hList6"/>
    <dgm:cxn modelId="{516FC543-B724-44CC-89C3-798E94F6E764}" type="presParOf" srcId="{2BDC49DD-E86B-41C7-AB4A-19934C20B4DA}" destId="{62B2D618-501F-4188-AAE3-400E5D383BFF}" srcOrd="3" destOrd="0" presId="urn:microsoft.com/office/officeart/2005/8/layout/hList6"/>
    <dgm:cxn modelId="{987E8745-FD90-452A-92E2-5D49641D2D10}" type="presParOf" srcId="{2BDC49DD-E86B-41C7-AB4A-19934C20B4DA}" destId="{56DE465F-954A-4B44-8629-CA35C22BA5E9}" srcOrd="4" destOrd="0" presId="urn:microsoft.com/office/officeart/2005/8/layout/hList6"/>
    <dgm:cxn modelId="{0F2BDDE5-7A16-4504-8506-424531759E4C}" type="presParOf" srcId="{2BDC49DD-E86B-41C7-AB4A-19934C20B4DA}" destId="{0751E334-F74F-4882-85B8-9BFCC74CC429}" srcOrd="5" destOrd="0" presId="urn:microsoft.com/office/officeart/2005/8/layout/hList6"/>
    <dgm:cxn modelId="{11720A68-6C85-467C-8C2D-42BB692F8063}" type="presParOf" srcId="{2BDC49DD-E86B-41C7-AB4A-19934C20B4DA}" destId="{A909BC16-4F55-47B8-90F1-DB59965C58A3}" srcOrd="6"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5_4" csCatId="accent5" phldr="1"/>
      <dgm:spPr/>
      <dgm:t>
        <a:bodyPr/>
        <a:lstStyle/>
        <a:p>
          <a:endParaRPr lang="en-GB"/>
        </a:p>
      </dgm:t>
    </dgm:pt>
    <dgm:pt modelId="{F2B29178-D367-430C-9193-35A1504AAA28}">
      <dgm:prSet phldrT="[Text]" custT="1"/>
      <dgm:spPr/>
      <dgm:t>
        <a:bodyPr/>
        <a:lstStyle/>
        <a:p>
          <a:pPr algn="ctr"/>
          <a:r>
            <a:rPr lang="en-US" sz="1300" b="1">
              <a:latin typeface="Arial" panose="020B0604020202020204" pitchFamily="34" charset="0"/>
            </a:rPr>
            <a:t>1990s–today</a:t>
          </a:r>
        </a:p>
        <a:p>
          <a:pPr algn="ctr"/>
          <a:r>
            <a:rPr lang="en-US" sz="1200" b="0">
              <a:latin typeface="Arial" panose="020B0604020202020204" pitchFamily="34" charset="0"/>
            </a:rPr>
            <a:t>Modern antidepressants and talking therapy</a:t>
          </a:r>
          <a:endParaRPr lang="en-GB" sz="1200" b="0" dirty="0">
            <a:latin typeface="Arial" panose="020B0604020202020204" pitchFamily="34" charset="0"/>
          </a:endParaRPr>
        </a:p>
      </dgm:t>
    </dgm:pt>
    <dgm:pt modelId="{5D951D97-C31C-45A3-B570-C7CEED798974}" type="parTrans" cxnId="{A6BB97CB-F803-44FC-8CF6-EA6F17E7460D}">
      <dgm:prSet/>
      <dgm:spPr/>
      <dgm:t>
        <a:bodyPr/>
        <a:lstStyle/>
        <a:p>
          <a:endParaRPr lang="en-GB"/>
        </a:p>
      </dgm:t>
    </dgm:pt>
    <dgm:pt modelId="{380060B9-1EFA-4BA4-835A-391E131BAF25}" type="sibTrans" cxnId="{A6BB97CB-F803-44FC-8CF6-EA6F17E7460D}">
      <dgm:prSet/>
      <dgm:spPr/>
      <dgm:t>
        <a:bodyPr/>
        <a:lstStyle/>
        <a:p>
          <a:endParaRPr lang="en-GB"/>
        </a:p>
      </dgm:t>
    </dgm:pt>
    <dgm:pt modelId="{DE058B73-A821-4C14-B2F0-DBFC5A3B53C6}">
      <dgm:prSet phldrT="[Text]" custT="1"/>
      <dgm:spPr>
        <a:solidFill>
          <a:schemeClr val="accent1">
            <a:lumMod val="75000"/>
          </a:schemeClr>
        </a:solidFill>
      </dgm:spPr>
      <dgm:t>
        <a:bodyPr/>
        <a:lstStyle/>
        <a:p>
          <a:pPr algn="ctr"/>
          <a:r>
            <a:rPr lang="en-US" sz="1300" b="1">
              <a:latin typeface="Arial" panose="020B0604020202020204" pitchFamily="34" charset="0"/>
            </a:rPr>
            <a:t>1930s–1950s</a:t>
          </a:r>
        </a:p>
        <a:p>
          <a:pPr algn="ctr"/>
          <a:r>
            <a:rPr lang="en-US" sz="1200" b="0">
              <a:latin typeface="Arial" panose="020B0604020202020204" pitchFamily="34" charset="0"/>
            </a:rPr>
            <a:t>Electric shock therapy and the first antidepressants</a:t>
          </a:r>
          <a:endParaRPr lang="en-GB" sz="1200" b="0" dirty="0">
            <a:latin typeface="Arial" panose="020B0604020202020204" pitchFamily="34" charset="0"/>
          </a:endParaRPr>
        </a:p>
      </dgm:t>
    </dgm:pt>
    <dgm:pt modelId="{52641B46-D25D-4472-82E3-D6870EA2AF26}" type="parTrans" cxnId="{54287C37-4899-4806-BAA0-D7C0326EF8CE}">
      <dgm:prSet/>
      <dgm:spPr/>
      <dgm:t>
        <a:bodyPr/>
        <a:lstStyle/>
        <a:p>
          <a:endParaRPr lang="en-GB"/>
        </a:p>
      </dgm:t>
    </dgm:pt>
    <dgm:pt modelId="{01C9EED9-C583-43CF-A64F-AD4CE6B4937C}" type="sibTrans" cxnId="{54287C37-4899-4806-BAA0-D7C0326EF8CE}">
      <dgm:prSet/>
      <dgm:spPr/>
      <dgm:t>
        <a:bodyPr/>
        <a:lstStyle/>
        <a:p>
          <a:endParaRPr lang="en-GB"/>
        </a:p>
      </dgm:t>
    </dgm:pt>
    <dgm:pt modelId="{AC1BAF26-A01D-4FF7-8E94-A436B776F910}">
      <dgm:prSet phldrT="[Text]" custT="1"/>
      <dgm:spPr>
        <a:solidFill>
          <a:schemeClr val="accent6"/>
        </a:solidFill>
      </dgm:spPr>
      <dgm:t>
        <a:bodyPr/>
        <a:lstStyle/>
        <a:p>
          <a:pPr algn="ctr"/>
          <a:r>
            <a:rPr lang="en-US" sz="1300" b="1">
              <a:latin typeface="Arial" panose="020B0604020202020204" pitchFamily="34" charset="0"/>
            </a:rPr>
            <a:t>1800s</a:t>
          </a:r>
        </a:p>
        <a:p>
          <a:pPr algn="ctr"/>
          <a:r>
            <a:rPr lang="en-US" sz="1200" b="0">
              <a:latin typeface="Arial" panose="020B0604020202020204" pitchFamily="34" charset="0"/>
            </a:rPr>
            <a:t>Asylums: people locked away</a:t>
          </a:r>
          <a:endParaRPr lang="en-GB" sz="1200" b="0" dirty="0">
            <a:latin typeface="Arial" panose="020B0604020202020204" pitchFamily="34" charset="0"/>
          </a:endParaRPr>
        </a:p>
      </dgm:t>
    </dgm:pt>
    <dgm:pt modelId="{C8E2D712-A6A5-46B8-885E-F9710DAAC005}" type="parTrans" cxnId="{0990A8C5-A77D-46B5-AE9A-FBFB79D76019}">
      <dgm:prSet/>
      <dgm:spPr/>
      <dgm:t>
        <a:bodyPr/>
        <a:lstStyle/>
        <a:p>
          <a:endParaRPr lang="en-GB"/>
        </a:p>
      </dgm:t>
    </dgm:pt>
    <dgm:pt modelId="{2092909E-A455-4234-AB61-8ACFED3F5FAF}" type="sibTrans" cxnId="{0990A8C5-A77D-46B5-AE9A-FBFB79D76019}">
      <dgm:prSet/>
      <dgm:spPr/>
      <dgm:t>
        <a:bodyPr/>
        <a:lstStyle/>
        <a:p>
          <a:endParaRPr lang="en-GB"/>
        </a:p>
      </dgm:t>
    </dgm:pt>
    <dgm:pt modelId="{7B85233E-80FE-48D7-9209-58ABF216B312}">
      <dgm:prSet phldrT="[Text]" custT="1"/>
      <dgm:spPr>
        <a:solidFill>
          <a:schemeClr val="accent1"/>
        </a:solidFill>
      </dgm:spPr>
      <dgm:t>
        <a:bodyPr/>
        <a:lstStyle/>
        <a:p>
          <a:pPr algn="ctr"/>
          <a:r>
            <a:rPr lang="en-US" sz="1300" b="1">
              <a:latin typeface="Arial" panose="020B0604020202020204" pitchFamily="34" charset="0"/>
            </a:rPr>
            <a:t>Ancient Greece</a:t>
          </a:r>
        </a:p>
        <a:p>
          <a:pPr algn="ctr"/>
          <a:r>
            <a:rPr lang="en-US" sz="1200" b="0">
              <a:latin typeface="Arial" panose="020B0604020202020204" pitchFamily="34" charset="0"/>
            </a:rPr>
            <a:t>“Melancholia”: too much “black bile” in the body</a:t>
          </a:r>
          <a:endParaRPr lang="en-GB" sz="1200" b="0" dirty="0">
            <a:latin typeface="Arial" panose="020B0604020202020204" pitchFamily="34" charset="0"/>
          </a:endParaRPr>
        </a:p>
      </dgm:t>
    </dgm:pt>
    <dgm:pt modelId="{56A96A66-1AB2-4544-AF32-2DEBC4A593FE}" type="parTrans" cxnId="{EDF287BA-1CAC-4F71-8C36-B8924E50C6B6}">
      <dgm:prSet/>
      <dgm:spPr/>
      <dgm:t>
        <a:bodyPr/>
        <a:lstStyle/>
        <a:p>
          <a:endParaRPr lang="en-GB"/>
        </a:p>
      </dgm:t>
    </dgm:pt>
    <dgm:pt modelId="{80ED0EF7-479A-4B18-B01B-680EF7D4C318}" type="sibTrans" cxnId="{EDF287BA-1CAC-4F71-8C36-B8924E50C6B6}">
      <dgm:prSet/>
      <dgm:spPr/>
      <dgm:t>
        <a:bodyPr/>
        <a:lstStyle/>
        <a:p>
          <a:endParaRPr lang="en-GB"/>
        </a:p>
      </dgm:t>
    </dgm:pt>
    <dgm:pt modelId="{2BDC49DD-E86B-41C7-AB4A-19934C20B4DA}" type="pres">
      <dgm:prSet presAssocID="{41587EEC-322F-4685-9E72-8E356FA1F4CC}" presName="Name0" presStyleCnt="0">
        <dgm:presLayoutVars>
          <dgm:dir val="rev"/>
          <dgm:resizeHandles val="exact"/>
        </dgm:presLayoutVars>
      </dgm:prSet>
      <dgm:spPr/>
    </dgm:pt>
    <dgm:pt modelId="{C18DD446-011C-4F68-AAF2-797444BF39C6}" type="pres">
      <dgm:prSet presAssocID="{F2B29178-D367-430C-9193-35A1504AAA28}" presName="node" presStyleLbl="node1" presStyleIdx="0" presStyleCnt="4">
        <dgm:presLayoutVars>
          <dgm:bulletEnabled val="1"/>
        </dgm:presLayoutVars>
      </dgm:prSet>
      <dgm:spPr/>
    </dgm:pt>
    <dgm:pt modelId="{88B091D7-3331-4133-A938-E69E2663F567}" type="pres">
      <dgm:prSet presAssocID="{380060B9-1EFA-4BA4-835A-391E131BAF25}" presName="sibTrans" presStyleCnt="0"/>
      <dgm:spPr/>
    </dgm:pt>
    <dgm:pt modelId="{8E9EEA0E-9907-40B9-811F-C417D667A272}" type="pres">
      <dgm:prSet presAssocID="{DE058B73-A821-4C14-B2F0-DBFC5A3B53C6}" presName="node" presStyleLbl="node1" presStyleIdx="1" presStyleCnt="4">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2" presStyleCnt="4">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3" presStyleCnt="4">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54287C37-4899-4806-BAA0-D7C0326EF8CE}" srcId="{41587EEC-322F-4685-9E72-8E356FA1F4CC}" destId="{DE058B73-A821-4C14-B2F0-DBFC5A3B53C6}" srcOrd="1"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EDF287BA-1CAC-4F71-8C36-B8924E50C6B6}" srcId="{41587EEC-322F-4685-9E72-8E356FA1F4CC}" destId="{7B85233E-80FE-48D7-9209-58ABF216B312}" srcOrd="3" destOrd="0" parTransId="{56A96A66-1AB2-4544-AF32-2DEBC4A593FE}" sibTransId="{80ED0EF7-479A-4B18-B01B-680EF7D4C318}"/>
    <dgm:cxn modelId="{0990A8C5-A77D-46B5-AE9A-FBFB79D76019}" srcId="{41587EEC-322F-4685-9E72-8E356FA1F4CC}" destId="{AC1BAF26-A01D-4FF7-8E94-A436B776F910}" srcOrd="2" destOrd="0" parTransId="{C8E2D712-A6A5-46B8-885E-F9710DAAC005}" sibTransId="{2092909E-A455-4234-AB61-8ACFED3F5FAF}"/>
    <dgm:cxn modelId="{A6BB97CB-F803-44FC-8CF6-EA6F17E7460D}" srcId="{41587EEC-322F-4685-9E72-8E356FA1F4CC}" destId="{F2B29178-D367-430C-9193-35A1504AAA28}" srcOrd="0" destOrd="0" parTransId="{5D951D97-C31C-45A3-B570-C7CEED798974}" sibTransId="{380060B9-1EFA-4BA4-835A-391E131BAF25}"/>
    <dgm:cxn modelId="{F0A293F4-35EF-40B5-852E-7FB2C1758CB1}" type="presOf" srcId="{F2B29178-D367-430C-9193-35A1504AAA28}" destId="{C18DD446-011C-4F68-AAF2-797444BF39C6}" srcOrd="0" destOrd="0" presId="urn:microsoft.com/office/officeart/2005/8/layout/hList6"/>
    <dgm:cxn modelId="{3C93306D-A07D-48A3-8DBD-E2ED96FDE365}" type="presParOf" srcId="{2BDC49DD-E86B-41C7-AB4A-19934C20B4DA}" destId="{C18DD446-011C-4F68-AAF2-797444BF39C6}" srcOrd="0" destOrd="0" presId="urn:microsoft.com/office/officeart/2005/8/layout/hList6"/>
    <dgm:cxn modelId="{4D6BCC18-7938-4589-82B0-E3BECAC523AD}" type="presParOf" srcId="{2BDC49DD-E86B-41C7-AB4A-19934C20B4DA}" destId="{88B091D7-3331-4133-A938-E69E2663F567}" srcOrd="1" destOrd="0" presId="urn:microsoft.com/office/officeart/2005/8/layout/hList6"/>
    <dgm:cxn modelId="{CB517D62-F95E-4B10-B0B1-480788EAF093}" type="presParOf" srcId="{2BDC49DD-E86B-41C7-AB4A-19934C20B4DA}" destId="{8E9EEA0E-9907-40B9-811F-C417D667A272}" srcOrd="2" destOrd="0" presId="urn:microsoft.com/office/officeart/2005/8/layout/hList6"/>
    <dgm:cxn modelId="{516FC543-B724-44CC-89C3-798E94F6E764}" type="presParOf" srcId="{2BDC49DD-E86B-41C7-AB4A-19934C20B4DA}" destId="{62B2D618-501F-4188-AAE3-400E5D383BFF}" srcOrd="3" destOrd="0" presId="urn:microsoft.com/office/officeart/2005/8/layout/hList6"/>
    <dgm:cxn modelId="{987E8745-FD90-452A-92E2-5D49641D2D10}" type="presParOf" srcId="{2BDC49DD-E86B-41C7-AB4A-19934C20B4DA}" destId="{56DE465F-954A-4B44-8629-CA35C22BA5E9}" srcOrd="4" destOrd="0" presId="urn:microsoft.com/office/officeart/2005/8/layout/hList6"/>
    <dgm:cxn modelId="{0F2BDDE5-7A16-4504-8506-424531759E4C}" type="presParOf" srcId="{2BDC49DD-E86B-41C7-AB4A-19934C20B4DA}" destId="{0751E334-F74F-4882-85B8-9BFCC74CC429}" srcOrd="5" destOrd="0" presId="urn:microsoft.com/office/officeart/2005/8/layout/hList6"/>
    <dgm:cxn modelId="{11720A68-6C85-467C-8C2D-42BB692F8063}" type="presParOf" srcId="{2BDC49DD-E86B-41C7-AB4A-19934C20B4DA}" destId="{A909BC16-4F55-47B8-90F1-DB59965C58A3}" srcOrd="6"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5_4" csCatId="accent5" phldr="1"/>
      <dgm:spPr/>
      <dgm:t>
        <a:bodyPr/>
        <a:lstStyle/>
        <a:p>
          <a:endParaRPr lang="en-GB"/>
        </a:p>
      </dgm:t>
    </dgm:pt>
    <dgm:pt modelId="{F2B29178-D367-430C-9193-35A1504AAA28}">
      <dgm:prSet phldrT="[Text]" custT="1"/>
      <dgm:spPr/>
      <dgm:t>
        <a:bodyPr/>
        <a:lstStyle/>
        <a:p>
          <a:pPr algn="ctr"/>
          <a:r>
            <a:rPr lang="en-US" sz="1300" b="1">
              <a:latin typeface="Arial" panose="020B0604020202020204" pitchFamily="34" charset="0"/>
            </a:rPr>
            <a:t>CULTURE</a:t>
          </a:r>
        </a:p>
        <a:p>
          <a:pPr algn="ctr"/>
          <a:r>
            <a:rPr lang="en-US" sz="1200" b="0">
              <a:latin typeface="Arial" panose="020B0604020202020204" pitchFamily="34" charset="0"/>
            </a:rPr>
            <a:t>Therapy that respects culture</a:t>
          </a:r>
          <a:endParaRPr lang="en-GB" sz="1200" b="0" dirty="0">
            <a:latin typeface="Arial" panose="020B0604020202020204" pitchFamily="34" charset="0"/>
          </a:endParaRPr>
        </a:p>
      </dgm:t>
    </dgm:pt>
    <dgm:pt modelId="{5D951D97-C31C-45A3-B570-C7CEED798974}" type="parTrans" cxnId="{A6BB97CB-F803-44FC-8CF6-EA6F17E7460D}">
      <dgm:prSet/>
      <dgm:spPr/>
      <dgm:t>
        <a:bodyPr/>
        <a:lstStyle/>
        <a:p>
          <a:endParaRPr lang="en-GB"/>
        </a:p>
      </dgm:t>
    </dgm:pt>
    <dgm:pt modelId="{380060B9-1EFA-4BA4-835A-391E131BAF25}" type="sibTrans" cxnId="{A6BB97CB-F803-44FC-8CF6-EA6F17E7460D}">
      <dgm:prSet/>
      <dgm:spPr/>
      <dgm:t>
        <a:bodyPr/>
        <a:lstStyle/>
        <a:p>
          <a:endParaRPr lang="en-GB"/>
        </a:p>
      </dgm:t>
    </dgm:pt>
    <dgm:pt modelId="{DE058B73-A821-4C14-B2F0-DBFC5A3B53C6}">
      <dgm:prSet phldrT="[Text]" custT="1"/>
      <dgm:spPr>
        <a:solidFill>
          <a:schemeClr val="accent1">
            <a:lumMod val="75000"/>
          </a:schemeClr>
        </a:solidFill>
      </dgm:spPr>
      <dgm:t>
        <a:bodyPr/>
        <a:lstStyle/>
        <a:p>
          <a:pPr algn="ctr"/>
          <a:r>
            <a:rPr lang="en-US" sz="1300" b="1">
              <a:latin typeface="Arial" panose="020B0604020202020204" pitchFamily="34" charset="0"/>
            </a:rPr>
            <a:t>CONTACT</a:t>
          </a:r>
        </a:p>
        <a:p>
          <a:pPr algn="ctr"/>
          <a:r>
            <a:rPr lang="en-US" sz="1200" b="0">
              <a:latin typeface="Arial" panose="020B0604020202020204" pitchFamily="34" charset="0"/>
            </a:rPr>
            <a:t>Campaigns led by people who had depression</a:t>
          </a:r>
          <a:endParaRPr lang="en-GB" sz="1200" b="0" dirty="0">
            <a:latin typeface="Arial" panose="020B0604020202020204" pitchFamily="34" charset="0"/>
          </a:endParaRPr>
        </a:p>
      </dgm:t>
    </dgm:pt>
    <dgm:pt modelId="{52641B46-D25D-4472-82E3-D6870EA2AF26}" type="parTrans" cxnId="{54287C37-4899-4806-BAA0-D7C0326EF8CE}">
      <dgm:prSet/>
      <dgm:spPr/>
      <dgm:t>
        <a:bodyPr/>
        <a:lstStyle/>
        <a:p>
          <a:endParaRPr lang="en-GB"/>
        </a:p>
      </dgm:t>
    </dgm:pt>
    <dgm:pt modelId="{01C9EED9-C583-43CF-A64F-AD4CE6B4937C}" type="sibTrans" cxnId="{54287C37-4899-4806-BAA0-D7C0326EF8CE}">
      <dgm:prSet/>
      <dgm:spPr/>
      <dgm:t>
        <a:bodyPr/>
        <a:lstStyle/>
        <a:p>
          <a:endParaRPr lang="en-GB"/>
        </a:p>
      </dgm:t>
    </dgm:pt>
    <dgm:pt modelId="{AC1BAF26-A01D-4FF7-8E94-A436B776F910}">
      <dgm:prSet phldrT="[Text]" custT="1"/>
      <dgm:spPr>
        <a:solidFill>
          <a:schemeClr val="accent6"/>
        </a:solidFill>
      </dgm:spPr>
      <dgm:t>
        <a:bodyPr/>
        <a:lstStyle/>
        <a:p>
          <a:pPr algn="ctr"/>
          <a:r>
            <a:rPr lang="en-US" sz="1300" b="1">
              <a:latin typeface="Arial" panose="020B0604020202020204" pitchFamily="34" charset="0"/>
            </a:rPr>
            <a:t>SUPPORT</a:t>
          </a:r>
        </a:p>
        <a:p>
          <a:pPr algn="ctr"/>
          <a:r>
            <a:rPr lang="en-US" sz="1200" b="0">
              <a:latin typeface="Arial" panose="020B0604020202020204" pitchFamily="34" charset="0"/>
            </a:rPr>
            <a:t>Help with money, work and housing</a:t>
          </a:r>
          <a:endParaRPr lang="en-GB" sz="1200" b="0" dirty="0">
            <a:latin typeface="Arial" panose="020B0604020202020204" pitchFamily="34" charset="0"/>
          </a:endParaRPr>
        </a:p>
      </dgm:t>
    </dgm:pt>
    <dgm:pt modelId="{C8E2D712-A6A5-46B8-885E-F9710DAAC005}" type="parTrans" cxnId="{0990A8C5-A77D-46B5-AE9A-FBFB79D76019}">
      <dgm:prSet/>
      <dgm:spPr/>
      <dgm:t>
        <a:bodyPr/>
        <a:lstStyle/>
        <a:p>
          <a:endParaRPr lang="en-GB"/>
        </a:p>
      </dgm:t>
    </dgm:pt>
    <dgm:pt modelId="{2092909E-A455-4234-AB61-8ACFED3F5FAF}" type="sibTrans" cxnId="{0990A8C5-A77D-46B5-AE9A-FBFB79D76019}">
      <dgm:prSet/>
      <dgm:spPr/>
      <dgm:t>
        <a:bodyPr/>
        <a:lstStyle/>
        <a:p>
          <a:endParaRPr lang="en-GB"/>
        </a:p>
      </dgm:t>
    </dgm:pt>
    <dgm:pt modelId="{7B85233E-80FE-48D7-9209-58ABF216B312}">
      <dgm:prSet phldrT="[Text]" custT="1"/>
      <dgm:spPr>
        <a:solidFill>
          <a:schemeClr val="accent1"/>
        </a:solidFill>
      </dgm:spPr>
      <dgm:t>
        <a:bodyPr/>
        <a:lstStyle/>
        <a:p>
          <a:pPr algn="ctr"/>
          <a:r>
            <a:rPr lang="en-US" sz="1300" b="1">
              <a:latin typeface="Arial" panose="020B0604020202020204" pitchFamily="34" charset="0"/>
            </a:rPr>
            <a:t>CHOICE</a:t>
          </a:r>
        </a:p>
        <a:p>
          <a:pPr algn="ctr"/>
          <a:r>
            <a:rPr lang="en-US" sz="1200" b="0">
              <a:latin typeface="Arial" panose="020B0604020202020204" pitchFamily="34" charset="0"/>
            </a:rPr>
            <a:t>Patients choose their treatment</a:t>
          </a:r>
          <a:endParaRPr lang="en-GB" sz="1200" b="0" dirty="0">
            <a:latin typeface="Arial" panose="020B0604020202020204" pitchFamily="34" charset="0"/>
          </a:endParaRPr>
        </a:p>
      </dgm:t>
    </dgm:pt>
    <dgm:pt modelId="{56A96A66-1AB2-4544-AF32-2DEBC4A593FE}" type="parTrans" cxnId="{EDF287BA-1CAC-4F71-8C36-B8924E50C6B6}">
      <dgm:prSet/>
      <dgm:spPr/>
      <dgm:t>
        <a:bodyPr/>
        <a:lstStyle/>
        <a:p>
          <a:endParaRPr lang="en-GB"/>
        </a:p>
      </dgm:t>
    </dgm:pt>
    <dgm:pt modelId="{80ED0EF7-479A-4B18-B01B-680EF7D4C318}" type="sibTrans" cxnId="{EDF287BA-1CAC-4F71-8C36-B8924E50C6B6}">
      <dgm:prSet/>
      <dgm:spPr/>
      <dgm:t>
        <a:bodyPr/>
        <a:lstStyle/>
        <a:p>
          <a:endParaRPr lang="en-GB"/>
        </a:p>
      </dgm:t>
    </dgm:pt>
    <dgm:pt modelId="{2BDC49DD-E86B-41C7-AB4A-19934C20B4DA}" type="pres">
      <dgm:prSet presAssocID="{41587EEC-322F-4685-9E72-8E356FA1F4CC}" presName="Name0" presStyleCnt="0">
        <dgm:presLayoutVars>
          <dgm:dir/>
          <dgm:resizeHandles val="exact"/>
        </dgm:presLayoutVars>
      </dgm:prSet>
      <dgm:spPr/>
    </dgm:pt>
    <dgm:pt modelId="{C18DD446-011C-4F68-AAF2-797444BF39C6}" type="pres">
      <dgm:prSet presAssocID="{F2B29178-D367-430C-9193-35A1504AAA28}" presName="node" presStyleLbl="node1" presStyleIdx="0" presStyleCnt="4">
        <dgm:presLayoutVars>
          <dgm:bulletEnabled val="1"/>
        </dgm:presLayoutVars>
      </dgm:prSet>
      <dgm:spPr/>
    </dgm:pt>
    <dgm:pt modelId="{88B091D7-3331-4133-A938-E69E2663F567}" type="pres">
      <dgm:prSet presAssocID="{380060B9-1EFA-4BA4-835A-391E131BAF25}" presName="sibTrans" presStyleCnt="0"/>
      <dgm:spPr/>
    </dgm:pt>
    <dgm:pt modelId="{8E9EEA0E-9907-40B9-811F-C417D667A272}" type="pres">
      <dgm:prSet presAssocID="{DE058B73-A821-4C14-B2F0-DBFC5A3B53C6}" presName="node" presStyleLbl="node1" presStyleIdx="1" presStyleCnt="4">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2" presStyleCnt="4">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3" presStyleCnt="4">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54287C37-4899-4806-BAA0-D7C0326EF8CE}" srcId="{41587EEC-322F-4685-9E72-8E356FA1F4CC}" destId="{DE058B73-A821-4C14-B2F0-DBFC5A3B53C6}" srcOrd="1"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EDF287BA-1CAC-4F71-8C36-B8924E50C6B6}" srcId="{41587EEC-322F-4685-9E72-8E356FA1F4CC}" destId="{7B85233E-80FE-48D7-9209-58ABF216B312}" srcOrd="3" destOrd="0" parTransId="{56A96A66-1AB2-4544-AF32-2DEBC4A593FE}" sibTransId="{80ED0EF7-479A-4B18-B01B-680EF7D4C318}"/>
    <dgm:cxn modelId="{0990A8C5-A77D-46B5-AE9A-FBFB79D76019}" srcId="{41587EEC-322F-4685-9E72-8E356FA1F4CC}" destId="{AC1BAF26-A01D-4FF7-8E94-A436B776F910}" srcOrd="2" destOrd="0" parTransId="{C8E2D712-A6A5-46B8-885E-F9710DAAC005}" sibTransId="{2092909E-A455-4234-AB61-8ACFED3F5FAF}"/>
    <dgm:cxn modelId="{A6BB97CB-F803-44FC-8CF6-EA6F17E7460D}" srcId="{41587EEC-322F-4685-9E72-8E356FA1F4CC}" destId="{F2B29178-D367-430C-9193-35A1504AAA28}" srcOrd="0" destOrd="0" parTransId="{5D951D97-C31C-45A3-B570-C7CEED798974}" sibTransId="{380060B9-1EFA-4BA4-835A-391E131BAF25}"/>
    <dgm:cxn modelId="{F0A293F4-35EF-40B5-852E-7FB2C1758CB1}" type="presOf" srcId="{F2B29178-D367-430C-9193-35A1504AAA28}" destId="{C18DD446-011C-4F68-AAF2-797444BF39C6}" srcOrd="0" destOrd="0" presId="urn:microsoft.com/office/officeart/2005/8/layout/hList6"/>
    <dgm:cxn modelId="{3C93306D-A07D-48A3-8DBD-E2ED96FDE365}" type="presParOf" srcId="{2BDC49DD-E86B-41C7-AB4A-19934C20B4DA}" destId="{C18DD446-011C-4F68-AAF2-797444BF39C6}" srcOrd="0" destOrd="0" presId="urn:microsoft.com/office/officeart/2005/8/layout/hList6"/>
    <dgm:cxn modelId="{4D6BCC18-7938-4589-82B0-E3BECAC523AD}" type="presParOf" srcId="{2BDC49DD-E86B-41C7-AB4A-19934C20B4DA}" destId="{88B091D7-3331-4133-A938-E69E2663F567}" srcOrd="1" destOrd="0" presId="urn:microsoft.com/office/officeart/2005/8/layout/hList6"/>
    <dgm:cxn modelId="{CB517D62-F95E-4B10-B0B1-480788EAF093}" type="presParOf" srcId="{2BDC49DD-E86B-41C7-AB4A-19934C20B4DA}" destId="{8E9EEA0E-9907-40B9-811F-C417D667A272}" srcOrd="2" destOrd="0" presId="urn:microsoft.com/office/officeart/2005/8/layout/hList6"/>
    <dgm:cxn modelId="{516FC543-B724-44CC-89C3-798E94F6E764}" type="presParOf" srcId="{2BDC49DD-E86B-41C7-AB4A-19934C20B4DA}" destId="{62B2D618-501F-4188-AAE3-400E5D383BFF}" srcOrd="3" destOrd="0" presId="urn:microsoft.com/office/officeart/2005/8/layout/hList6"/>
    <dgm:cxn modelId="{987E8745-FD90-452A-92E2-5D49641D2D10}" type="presParOf" srcId="{2BDC49DD-E86B-41C7-AB4A-19934C20B4DA}" destId="{56DE465F-954A-4B44-8629-CA35C22BA5E9}" srcOrd="4" destOrd="0" presId="urn:microsoft.com/office/officeart/2005/8/layout/hList6"/>
    <dgm:cxn modelId="{0F2BDDE5-7A16-4504-8506-424531759E4C}" type="presParOf" srcId="{2BDC49DD-E86B-41C7-AB4A-19934C20B4DA}" destId="{0751E334-F74F-4882-85B8-9BFCC74CC429}" srcOrd="5" destOrd="0" presId="urn:microsoft.com/office/officeart/2005/8/layout/hList6"/>
    <dgm:cxn modelId="{11720A68-6C85-467C-8C2D-42BB692F8063}" type="presParOf" srcId="{2BDC49DD-E86B-41C7-AB4A-19934C20B4DA}" destId="{A909BC16-4F55-47B8-90F1-DB59965C58A3}" srcOrd="6"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5_4" csCatId="accent5" phldr="1"/>
      <dgm:spPr/>
      <dgm:t>
        <a:bodyPr/>
        <a:lstStyle/>
        <a:p>
          <a:endParaRPr lang="en-GB"/>
        </a:p>
      </dgm:t>
    </dgm:pt>
    <dgm:pt modelId="{F2B29178-D367-430C-9193-35A1504AAA28}">
      <dgm:prSet phldrT="[Text]" custT="1"/>
      <dgm:spPr/>
      <dgm:t>
        <a:bodyPr/>
        <a:lstStyle/>
        <a:p>
          <a:pPr algn="ctr"/>
          <a:r>
            <a:rPr lang="en-GB" sz="1300" b="1">
              <a:latin typeface="Arial" panose="020B0604020202020204" pitchFamily="34" charset="0"/>
            </a:rPr>
            <a:t>MEN</a:t>
          </a:r>
        </a:p>
        <a:p>
          <a:pPr algn="ctr"/>
          <a:r>
            <a:rPr lang="en-GB" sz="1200" b="0">
              <a:latin typeface="Arial" panose="020B0604020202020204" pitchFamily="34" charset="0"/>
            </a:rPr>
            <a:t>Men ask for help less</a:t>
          </a:r>
          <a:endParaRPr lang="en-GB" sz="1200" b="0" dirty="0">
            <a:latin typeface="Arial" panose="020B0604020202020204" pitchFamily="34" charset="0"/>
          </a:endParaRPr>
        </a:p>
      </dgm:t>
    </dgm:pt>
    <dgm:pt modelId="{5D951D97-C31C-45A3-B570-C7CEED798974}" type="parTrans" cxnId="{A6BB97CB-F803-44FC-8CF6-EA6F17E7460D}">
      <dgm:prSet/>
      <dgm:spPr/>
      <dgm:t>
        <a:bodyPr/>
        <a:lstStyle/>
        <a:p>
          <a:endParaRPr lang="en-GB"/>
        </a:p>
      </dgm:t>
    </dgm:pt>
    <dgm:pt modelId="{380060B9-1EFA-4BA4-835A-391E131BAF25}" type="sibTrans" cxnId="{A6BB97CB-F803-44FC-8CF6-EA6F17E7460D}">
      <dgm:prSet/>
      <dgm:spPr/>
      <dgm:t>
        <a:bodyPr/>
        <a:lstStyle/>
        <a:p>
          <a:endParaRPr lang="en-GB"/>
        </a:p>
      </dgm:t>
    </dgm:pt>
    <dgm:pt modelId="{DE058B73-A821-4C14-B2F0-DBFC5A3B53C6}">
      <dgm:prSet phldrT="[Text]" custT="1"/>
      <dgm:spPr>
        <a:solidFill>
          <a:schemeClr val="accent1">
            <a:lumMod val="75000"/>
          </a:schemeClr>
        </a:solidFill>
      </dgm:spPr>
      <dgm:t>
        <a:bodyPr/>
        <a:lstStyle/>
        <a:p>
          <a:pPr algn="ctr"/>
          <a:r>
            <a:rPr lang="en-US" sz="1300" b="1">
              <a:latin typeface="Arial" panose="020B0604020202020204" pitchFamily="34" charset="0"/>
            </a:rPr>
            <a:t>POVERTY</a:t>
          </a:r>
        </a:p>
        <a:p>
          <a:pPr algn="ctr"/>
          <a:r>
            <a:rPr lang="en-US" sz="1200" b="0">
              <a:latin typeface="Arial" panose="020B0604020202020204" pitchFamily="34" charset="0"/>
            </a:rPr>
            <a:t>Money worries make it worse</a:t>
          </a:r>
          <a:endParaRPr lang="en-GB" sz="1200" b="0" dirty="0">
            <a:latin typeface="Arial" panose="020B0604020202020204" pitchFamily="34" charset="0"/>
          </a:endParaRPr>
        </a:p>
      </dgm:t>
    </dgm:pt>
    <dgm:pt modelId="{52641B46-D25D-4472-82E3-D6870EA2AF26}" type="parTrans" cxnId="{54287C37-4899-4806-BAA0-D7C0326EF8CE}">
      <dgm:prSet/>
      <dgm:spPr/>
      <dgm:t>
        <a:bodyPr/>
        <a:lstStyle/>
        <a:p>
          <a:endParaRPr lang="en-GB"/>
        </a:p>
      </dgm:t>
    </dgm:pt>
    <dgm:pt modelId="{01C9EED9-C583-43CF-A64F-AD4CE6B4937C}" type="sibTrans" cxnId="{54287C37-4899-4806-BAA0-D7C0326EF8CE}">
      <dgm:prSet/>
      <dgm:spPr/>
      <dgm:t>
        <a:bodyPr/>
        <a:lstStyle/>
        <a:p>
          <a:endParaRPr lang="en-GB"/>
        </a:p>
      </dgm:t>
    </dgm:pt>
    <dgm:pt modelId="{AC1BAF26-A01D-4FF7-8E94-A436B776F910}">
      <dgm:prSet phldrT="[Text]" custT="1"/>
      <dgm:spPr>
        <a:solidFill>
          <a:schemeClr val="accent6"/>
        </a:solidFill>
      </dgm:spPr>
      <dgm:t>
        <a:bodyPr/>
        <a:lstStyle/>
        <a:p>
          <a:pPr algn="ctr"/>
          <a:r>
            <a:rPr lang="en-US" sz="1300" b="1">
              <a:latin typeface="Arial" panose="020B0604020202020204" pitchFamily="34" charset="0"/>
            </a:rPr>
            <a:t>ETHNICITY</a:t>
          </a:r>
        </a:p>
        <a:p>
          <a:pPr algn="ctr"/>
          <a:r>
            <a:rPr lang="en-US" sz="1200" b="0">
              <a:latin typeface="Arial" panose="020B0604020202020204" pitchFamily="34" charset="0"/>
            </a:rPr>
            <a:t>Longer waits, less help</a:t>
          </a:r>
          <a:endParaRPr lang="en-GB" sz="1200" b="0" dirty="0">
            <a:latin typeface="Arial" panose="020B0604020202020204" pitchFamily="34" charset="0"/>
          </a:endParaRPr>
        </a:p>
      </dgm:t>
    </dgm:pt>
    <dgm:pt modelId="{C8E2D712-A6A5-46B8-885E-F9710DAAC005}" type="parTrans" cxnId="{0990A8C5-A77D-46B5-AE9A-FBFB79D76019}">
      <dgm:prSet/>
      <dgm:spPr/>
      <dgm:t>
        <a:bodyPr/>
        <a:lstStyle/>
        <a:p>
          <a:endParaRPr lang="en-GB"/>
        </a:p>
      </dgm:t>
    </dgm:pt>
    <dgm:pt modelId="{2092909E-A455-4234-AB61-8ACFED3F5FAF}" type="sibTrans" cxnId="{0990A8C5-A77D-46B5-AE9A-FBFB79D76019}">
      <dgm:prSet/>
      <dgm:spPr/>
      <dgm:t>
        <a:bodyPr/>
        <a:lstStyle/>
        <a:p>
          <a:endParaRPr lang="en-GB"/>
        </a:p>
      </dgm:t>
    </dgm:pt>
    <dgm:pt modelId="{7B85233E-80FE-48D7-9209-58ABF216B312}">
      <dgm:prSet phldrT="[Text]" custT="1"/>
      <dgm:spPr>
        <a:solidFill>
          <a:schemeClr val="accent1"/>
        </a:solidFill>
      </dgm:spPr>
      <dgm:t>
        <a:bodyPr/>
        <a:lstStyle/>
        <a:p>
          <a:pPr algn="ctr"/>
          <a:r>
            <a:rPr lang="en-US" sz="1300" b="1">
              <a:latin typeface="Arial" panose="020B0604020202020204" pitchFamily="34" charset="0"/>
            </a:rPr>
            <a:t>STIGMA</a:t>
          </a:r>
        </a:p>
        <a:p>
          <a:pPr algn="ctr"/>
          <a:r>
            <a:rPr lang="en-US" sz="1200" b="0">
              <a:latin typeface="Arial" panose="020B0604020202020204" pitchFamily="34" charset="0"/>
            </a:rPr>
            <a:t>Shame stops people asking for help</a:t>
          </a:r>
          <a:endParaRPr lang="en-GB" sz="1200" b="0" dirty="0">
            <a:latin typeface="Arial" panose="020B0604020202020204" pitchFamily="34" charset="0"/>
          </a:endParaRPr>
        </a:p>
      </dgm:t>
    </dgm:pt>
    <dgm:pt modelId="{56A96A66-1AB2-4544-AF32-2DEBC4A593FE}" type="parTrans" cxnId="{EDF287BA-1CAC-4F71-8C36-B8924E50C6B6}">
      <dgm:prSet/>
      <dgm:spPr/>
      <dgm:t>
        <a:bodyPr/>
        <a:lstStyle/>
        <a:p>
          <a:endParaRPr lang="en-GB"/>
        </a:p>
      </dgm:t>
    </dgm:pt>
    <dgm:pt modelId="{80ED0EF7-479A-4B18-B01B-680EF7D4C318}" type="sibTrans" cxnId="{EDF287BA-1CAC-4F71-8C36-B8924E50C6B6}">
      <dgm:prSet/>
      <dgm:spPr/>
      <dgm:t>
        <a:bodyPr/>
        <a:lstStyle/>
        <a:p>
          <a:endParaRPr lang="en-GB"/>
        </a:p>
      </dgm:t>
    </dgm:pt>
    <dgm:pt modelId="{2BDC49DD-E86B-41C7-AB4A-19934C20B4DA}" type="pres">
      <dgm:prSet presAssocID="{41587EEC-322F-4685-9E72-8E356FA1F4CC}" presName="Name0" presStyleCnt="0">
        <dgm:presLayoutVars>
          <dgm:dir val="rev"/>
          <dgm:resizeHandles val="exact"/>
        </dgm:presLayoutVars>
      </dgm:prSet>
      <dgm:spPr/>
    </dgm:pt>
    <dgm:pt modelId="{C18DD446-011C-4F68-AAF2-797444BF39C6}" type="pres">
      <dgm:prSet presAssocID="{F2B29178-D367-430C-9193-35A1504AAA28}" presName="node" presStyleLbl="node1" presStyleIdx="0" presStyleCnt="4">
        <dgm:presLayoutVars>
          <dgm:bulletEnabled val="1"/>
        </dgm:presLayoutVars>
      </dgm:prSet>
      <dgm:spPr/>
    </dgm:pt>
    <dgm:pt modelId="{88B091D7-3331-4133-A938-E69E2663F567}" type="pres">
      <dgm:prSet presAssocID="{380060B9-1EFA-4BA4-835A-391E131BAF25}" presName="sibTrans" presStyleCnt="0"/>
      <dgm:spPr/>
    </dgm:pt>
    <dgm:pt modelId="{8E9EEA0E-9907-40B9-811F-C417D667A272}" type="pres">
      <dgm:prSet presAssocID="{DE058B73-A821-4C14-B2F0-DBFC5A3B53C6}" presName="node" presStyleLbl="node1" presStyleIdx="1" presStyleCnt="4">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2" presStyleCnt="4">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3" presStyleCnt="4">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54287C37-4899-4806-BAA0-D7C0326EF8CE}" srcId="{41587EEC-322F-4685-9E72-8E356FA1F4CC}" destId="{DE058B73-A821-4C14-B2F0-DBFC5A3B53C6}" srcOrd="1"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EDF287BA-1CAC-4F71-8C36-B8924E50C6B6}" srcId="{41587EEC-322F-4685-9E72-8E356FA1F4CC}" destId="{7B85233E-80FE-48D7-9209-58ABF216B312}" srcOrd="3" destOrd="0" parTransId="{56A96A66-1AB2-4544-AF32-2DEBC4A593FE}" sibTransId="{80ED0EF7-479A-4B18-B01B-680EF7D4C318}"/>
    <dgm:cxn modelId="{0990A8C5-A77D-46B5-AE9A-FBFB79D76019}" srcId="{41587EEC-322F-4685-9E72-8E356FA1F4CC}" destId="{AC1BAF26-A01D-4FF7-8E94-A436B776F910}" srcOrd="2" destOrd="0" parTransId="{C8E2D712-A6A5-46B8-885E-F9710DAAC005}" sibTransId="{2092909E-A455-4234-AB61-8ACFED3F5FAF}"/>
    <dgm:cxn modelId="{A6BB97CB-F803-44FC-8CF6-EA6F17E7460D}" srcId="{41587EEC-322F-4685-9E72-8E356FA1F4CC}" destId="{F2B29178-D367-430C-9193-35A1504AAA28}" srcOrd="0" destOrd="0" parTransId="{5D951D97-C31C-45A3-B570-C7CEED798974}" sibTransId="{380060B9-1EFA-4BA4-835A-391E131BAF25}"/>
    <dgm:cxn modelId="{F0A293F4-35EF-40B5-852E-7FB2C1758CB1}" type="presOf" srcId="{F2B29178-D367-430C-9193-35A1504AAA28}" destId="{C18DD446-011C-4F68-AAF2-797444BF39C6}" srcOrd="0" destOrd="0" presId="urn:microsoft.com/office/officeart/2005/8/layout/hList6"/>
    <dgm:cxn modelId="{3C93306D-A07D-48A3-8DBD-E2ED96FDE365}" type="presParOf" srcId="{2BDC49DD-E86B-41C7-AB4A-19934C20B4DA}" destId="{C18DD446-011C-4F68-AAF2-797444BF39C6}" srcOrd="0" destOrd="0" presId="urn:microsoft.com/office/officeart/2005/8/layout/hList6"/>
    <dgm:cxn modelId="{4D6BCC18-7938-4589-82B0-E3BECAC523AD}" type="presParOf" srcId="{2BDC49DD-E86B-41C7-AB4A-19934C20B4DA}" destId="{88B091D7-3331-4133-A938-E69E2663F567}" srcOrd="1" destOrd="0" presId="urn:microsoft.com/office/officeart/2005/8/layout/hList6"/>
    <dgm:cxn modelId="{CB517D62-F95E-4B10-B0B1-480788EAF093}" type="presParOf" srcId="{2BDC49DD-E86B-41C7-AB4A-19934C20B4DA}" destId="{8E9EEA0E-9907-40B9-811F-C417D667A272}" srcOrd="2" destOrd="0" presId="urn:microsoft.com/office/officeart/2005/8/layout/hList6"/>
    <dgm:cxn modelId="{516FC543-B724-44CC-89C3-798E94F6E764}" type="presParOf" srcId="{2BDC49DD-E86B-41C7-AB4A-19934C20B4DA}" destId="{62B2D618-501F-4188-AAE3-400E5D383BFF}" srcOrd="3" destOrd="0" presId="urn:microsoft.com/office/officeart/2005/8/layout/hList6"/>
    <dgm:cxn modelId="{987E8745-FD90-452A-92E2-5D49641D2D10}" type="presParOf" srcId="{2BDC49DD-E86B-41C7-AB4A-19934C20B4DA}" destId="{56DE465F-954A-4B44-8629-CA35C22BA5E9}" srcOrd="4" destOrd="0" presId="urn:microsoft.com/office/officeart/2005/8/layout/hList6"/>
    <dgm:cxn modelId="{0F2BDDE5-7A16-4504-8506-424531759E4C}" type="presParOf" srcId="{2BDC49DD-E86B-41C7-AB4A-19934C20B4DA}" destId="{0751E334-F74F-4882-85B8-9BFCC74CC429}" srcOrd="5" destOrd="0" presId="urn:microsoft.com/office/officeart/2005/8/layout/hList6"/>
    <dgm:cxn modelId="{11720A68-6C85-467C-8C2D-42BB692F8063}" type="presParOf" srcId="{2BDC49DD-E86B-41C7-AB4A-19934C20B4DA}" destId="{A909BC16-4F55-47B8-90F1-DB59965C58A3}" srcOrd="6"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16200000">
          <a:off x="-808898" y="810304"/>
          <a:ext cx="2999846" cy="1379237"/>
        </a:xfrm>
        <a:prstGeom prst="flowChartManualOperation">
          <a:avLst/>
        </a:prstGeom>
        <a:gradFill rotWithShape="0">
          <a:gsLst>
            <a:gs pos="0">
              <a:schemeClr val="accent5">
                <a:shade val="50000"/>
                <a:hueOff val="0"/>
                <a:satOff val="0"/>
                <a:lumOff val="0"/>
                <a:alphaOff val="0"/>
                <a:tint val="96000"/>
                <a:satMod val="100000"/>
                <a:lumMod val="104000"/>
              </a:schemeClr>
            </a:gs>
            <a:gs pos="78000">
              <a:schemeClr val="accent5">
                <a:shade val="50000"/>
                <a:hueOff val="0"/>
                <a:satOff val="0"/>
                <a:lumOff val="0"/>
                <a:alphaOff val="0"/>
                <a:shade val="100000"/>
                <a:satMod val="110000"/>
                <a:lumMod val="100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SIN</a:t>
          </a:r>
        </a:p>
        <a:p>
          <a:pPr marL="0" lvl="0" indent="0" algn="ctr" defTabSz="577850">
            <a:lnSpc>
              <a:spcPct val="90000"/>
            </a:lnSpc>
            <a:spcBef>
              <a:spcPct val="0"/>
            </a:spcBef>
            <a:spcAft>
              <a:spcPct val="35000"/>
            </a:spcAft>
            <a:buNone/>
          </a:pPr>
          <a:r>
            <a:rPr lang="en-US" sz="1200" b="0" kern="1200">
              <a:latin typeface="Arial" panose="020B0604020202020204" pitchFamily="34" charset="0"/>
            </a:rPr>
            <a:t>Seen as weakness or sin</a:t>
          </a:r>
          <a:endParaRPr lang="en-GB" sz="1200" b="0" kern="1200" dirty="0">
            <a:latin typeface="Arial" panose="020B0604020202020204" pitchFamily="34" charset="0"/>
          </a:endParaRPr>
        </a:p>
      </dsp:txBody>
      <dsp:txXfrm rot="5400000">
        <a:off x="1406" y="599969"/>
        <a:ext cx="1379237" cy="1799908"/>
      </dsp:txXfrm>
    </dsp:sp>
    <dsp:sp modelId="{8E9EEA0E-9907-40B9-811F-C417D667A272}">
      <dsp:nvSpPr>
        <dsp:cNvPr id="0" name=""/>
        <dsp:cNvSpPr/>
      </dsp:nvSpPr>
      <dsp:spPr>
        <a:xfrm rot="16200000">
          <a:off x="673781" y="810304"/>
          <a:ext cx="2999846" cy="1379237"/>
        </a:xfrm>
        <a:prstGeom prst="flowChartManualOperation">
          <a:avLst/>
        </a:prstGeom>
        <a:solidFill>
          <a:schemeClr val="accent1">
            <a:lumMod val="75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MADNESS</a:t>
          </a:r>
        </a:p>
        <a:p>
          <a:pPr marL="0" lvl="0" indent="0" algn="ctr" defTabSz="577850">
            <a:lnSpc>
              <a:spcPct val="90000"/>
            </a:lnSpc>
            <a:spcBef>
              <a:spcPct val="0"/>
            </a:spcBef>
            <a:spcAft>
              <a:spcPct val="35000"/>
            </a:spcAft>
            <a:buNone/>
          </a:pPr>
          <a:r>
            <a:rPr lang="en-US" sz="1200" b="0" kern="1200">
              <a:latin typeface="Arial" panose="020B0604020202020204" pitchFamily="34" charset="0"/>
            </a:rPr>
            <a:t>Seen as a danger to society</a:t>
          </a:r>
          <a:endParaRPr lang="en-GB" sz="1200" b="0" kern="1200" dirty="0">
            <a:latin typeface="Arial" panose="020B0604020202020204" pitchFamily="34" charset="0"/>
          </a:endParaRPr>
        </a:p>
      </dsp:txBody>
      <dsp:txXfrm rot="5400000">
        <a:off x="1484085" y="599969"/>
        <a:ext cx="1379237" cy="1799908"/>
      </dsp:txXfrm>
    </dsp:sp>
    <dsp:sp modelId="{56DE465F-954A-4B44-8629-CA35C22BA5E9}">
      <dsp:nvSpPr>
        <dsp:cNvPr id="0" name=""/>
        <dsp:cNvSpPr/>
      </dsp:nvSpPr>
      <dsp:spPr>
        <a:xfrm rot="16200000">
          <a:off x="2156462" y="810304"/>
          <a:ext cx="2999846" cy="1379237"/>
        </a:xfrm>
        <a:prstGeom prst="flowChartManualOperation">
          <a:avLst/>
        </a:prstGeom>
        <a:solidFill>
          <a:schemeClr val="accent6"/>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BRAIN</a:t>
          </a:r>
        </a:p>
        <a:p>
          <a:pPr marL="0" lvl="0" indent="0" algn="ctr" defTabSz="577850">
            <a:lnSpc>
              <a:spcPct val="90000"/>
            </a:lnSpc>
            <a:spcBef>
              <a:spcPct val="0"/>
            </a:spcBef>
            <a:spcAft>
              <a:spcPct val="35000"/>
            </a:spcAft>
            <a:buNone/>
          </a:pPr>
          <a:r>
            <a:rPr lang="en-US" sz="1200" b="0" kern="1200">
              <a:latin typeface="Arial" panose="020B0604020202020204" pitchFamily="34" charset="0"/>
            </a:rPr>
            <a:t>Seen as a “chemical imbalance”</a:t>
          </a:r>
          <a:endParaRPr lang="en-GB" sz="1200" b="0" kern="1200" dirty="0">
            <a:latin typeface="Arial" panose="020B0604020202020204" pitchFamily="34" charset="0"/>
          </a:endParaRPr>
        </a:p>
      </dsp:txBody>
      <dsp:txXfrm rot="5400000">
        <a:off x="2966766" y="599969"/>
        <a:ext cx="1379237" cy="1799908"/>
      </dsp:txXfrm>
    </dsp:sp>
    <dsp:sp modelId="{A909BC16-4F55-47B8-90F1-DB59965C58A3}">
      <dsp:nvSpPr>
        <dsp:cNvPr id="0" name=""/>
        <dsp:cNvSpPr/>
      </dsp:nvSpPr>
      <dsp:spPr>
        <a:xfrm rot="16200000">
          <a:off x="3639142" y="810304"/>
          <a:ext cx="2999846" cy="1379237"/>
        </a:xfrm>
        <a:prstGeom prst="flowChartManualOperation">
          <a:avLst/>
        </a:prstGeom>
        <a:solidFill>
          <a:schemeClr val="accent1"/>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WHOLE PERSON</a:t>
          </a:r>
        </a:p>
        <a:p>
          <a:pPr marL="0" lvl="0" indent="0" algn="ctr" defTabSz="577850">
            <a:lnSpc>
              <a:spcPct val="90000"/>
            </a:lnSpc>
            <a:spcBef>
              <a:spcPct val="0"/>
            </a:spcBef>
            <a:spcAft>
              <a:spcPct val="35000"/>
            </a:spcAft>
            <a:buNone/>
          </a:pPr>
          <a:r>
            <a:rPr lang="en-US" sz="1200" b="0" kern="1200">
              <a:latin typeface="Arial" panose="020B0604020202020204" pitchFamily="34" charset="0"/>
            </a:rPr>
            <a:t>Body, mind and social life</a:t>
          </a:r>
          <a:endParaRPr lang="en-GB" sz="1200" b="0" kern="1200" dirty="0">
            <a:latin typeface="Arial" panose="020B0604020202020204" pitchFamily="34" charset="0"/>
          </a:endParaRPr>
        </a:p>
      </dsp:txBody>
      <dsp:txXfrm rot="5400000">
        <a:off x="4449446" y="599969"/>
        <a:ext cx="1379237" cy="1799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5400000">
          <a:off x="3344585" y="849831"/>
          <a:ext cx="2999846" cy="1300183"/>
        </a:xfrm>
        <a:prstGeom prst="flowChartManualOperation">
          <a:avLst/>
        </a:prstGeom>
        <a:gradFill rotWithShape="0">
          <a:gsLst>
            <a:gs pos="0">
              <a:schemeClr val="accent5">
                <a:shade val="50000"/>
                <a:hueOff val="0"/>
                <a:satOff val="0"/>
                <a:lumOff val="0"/>
                <a:alphaOff val="0"/>
                <a:tint val="96000"/>
                <a:satMod val="100000"/>
                <a:lumMod val="104000"/>
              </a:schemeClr>
            </a:gs>
            <a:gs pos="78000">
              <a:schemeClr val="accent5">
                <a:shade val="50000"/>
                <a:hueOff val="0"/>
                <a:satOff val="0"/>
                <a:lumOff val="0"/>
                <a:alphaOff val="0"/>
                <a:shade val="100000"/>
                <a:satMod val="110000"/>
                <a:lumMod val="100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1990s–today</a:t>
          </a:r>
        </a:p>
        <a:p>
          <a:pPr marL="0" lvl="0" indent="0" algn="ctr" defTabSz="577850">
            <a:lnSpc>
              <a:spcPct val="90000"/>
            </a:lnSpc>
            <a:spcBef>
              <a:spcPct val="0"/>
            </a:spcBef>
            <a:spcAft>
              <a:spcPct val="35000"/>
            </a:spcAft>
            <a:buNone/>
          </a:pPr>
          <a:r>
            <a:rPr lang="en-US" sz="1200" b="0" kern="1200">
              <a:latin typeface="Arial" panose="020B0604020202020204" pitchFamily="34" charset="0"/>
            </a:rPr>
            <a:t>Modern antidepressants and talking therapy</a:t>
          </a:r>
          <a:endParaRPr lang="en-GB" sz="1200" b="0" kern="1200" dirty="0">
            <a:latin typeface="Arial" panose="020B0604020202020204" pitchFamily="34" charset="0"/>
          </a:endParaRPr>
        </a:p>
      </dsp:txBody>
      <dsp:txXfrm rot="-5400000">
        <a:off x="4194416" y="599969"/>
        <a:ext cx="1300183" cy="1799908"/>
      </dsp:txXfrm>
    </dsp:sp>
    <dsp:sp modelId="{8E9EEA0E-9907-40B9-811F-C417D667A272}">
      <dsp:nvSpPr>
        <dsp:cNvPr id="0" name=""/>
        <dsp:cNvSpPr/>
      </dsp:nvSpPr>
      <dsp:spPr>
        <a:xfrm rot="5400000">
          <a:off x="1946888" y="849831"/>
          <a:ext cx="2999846" cy="1300183"/>
        </a:xfrm>
        <a:prstGeom prst="flowChartManualOperation">
          <a:avLst/>
        </a:prstGeom>
        <a:solidFill>
          <a:schemeClr val="accent1">
            <a:lumMod val="75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1930s–1950s</a:t>
          </a:r>
        </a:p>
        <a:p>
          <a:pPr marL="0" lvl="0" indent="0" algn="ctr" defTabSz="577850">
            <a:lnSpc>
              <a:spcPct val="90000"/>
            </a:lnSpc>
            <a:spcBef>
              <a:spcPct val="0"/>
            </a:spcBef>
            <a:spcAft>
              <a:spcPct val="35000"/>
            </a:spcAft>
            <a:buNone/>
          </a:pPr>
          <a:r>
            <a:rPr lang="en-US" sz="1200" b="0" kern="1200">
              <a:latin typeface="Arial" panose="020B0604020202020204" pitchFamily="34" charset="0"/>
            </a:rPr>
            <a:t>Electric shock therapy and the first antidepressants</a:t>
          </a:r>
          <a:endParaRPr lang="en-GB" sz="1200" b="0" kern="1200" dirty="0">
            <a:latin typeface="Arial" panose="020B0604020202020204" pitchFamily="34" charset="0"/>
          </a:endParaRPr>
        </a:p>
      </dsp:txBody>
      <dsp:txXfrm rot="-5400000">
        <a:off x="2796719" y="599969"/>
        <a:ext cx="1300183" cy="1799908"/>
      </dsp:txXfrm>
    </dsp:sp>
    <dsp:sp modelId="{56DE465F-954A-4B44-8629-CA35C22BA5E9}">
      <dsp:nvSpPr>
        <dsp:cNvPr id="0" name=""/>
        <dsp:cNvSpPr/>
      </dsp:nvSpPr>
      <dsp:spPr>
        <a:xfrm rot="5400000">
          <a:off x="549190" y="849831"/>
          <a:ext cx="2999846" cy="1300183"/>
        </a:xfrm>
        <a:prstGeom prst="flowChartManualOperation">
          <a:avLst/>
        </a:prstGeom>
        <a:solidFill>
          <a:schemeClr val="accent6"/>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1800s</a:t>
          </a:r>
        </a:p>
        <a:p>
          <a:pPr marL="0" lvl="0" indent="0" algn="ctr" defTabSz="577850">
            <a:lnSpc>
              <a:spcPct val="90000"/>
            </a:lnSpc>
            <a:spcBef>
              <a:spcPct val="0"/>
            </a:spcBef>
            <a:spcAft>
              <a:spcPct val="35000"/>
            </a:spcAft>
            <a:buNone/>
          </a:pPr>
          <a:r>
            <a:rPr lang="en-US" sz="1200" b="0" kern="1200">
              <a:latin typeface="Arial" panose="020B0604020202020204" pitchFamily="34" charset="0"/>
            </a:rPr>
            <a:t>Asylums: people locked away</a:t>
          </a:r>
          <a:endParaRPr lang="en-GB" sz="1200" b="0" kern="1200" dirty="0">
            <a:latin typeface="Arial" panose="020B0604020202020204" pitchFamily="34" charset="0"/>
          </a:endParaRPr>
        </a:p>
      </dsp:txBody>
      <dsp:txXfrm rot="-5400000">
        <a:off x="1399021" y="599969"/>
        <a:ext cx="1300183" cy="1799908"/>
      </dsp:txXfrm>
    </dsp:sp>
    <dsp:sp modelId="{A909BC16-4F55-47B8-90F1-DB59965C58A3}">
      <dsp:nvSpPr>
        <dsp:cNvPr id="0" name=""/>
        <dsp:cNvSpPr/>
      </dsp:nvSpPr>
      <dsp:spPr>
        <a:xfrm rot="5400000">
          <a:off x="-848506" y="849831"/>
          <a:ext cx="2999846" cy="1300183"/>
        </a:xfrm>
        <a:prstGeom prst="flowChartManualOperation">
          <a:avLst/>
        </a:prstGeom>
        <a:solidFill>
          <a:schemeClr val="accent1"/>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Ancient Greece</a:t>
          </a:r>
        </a:p>
        <a:p>
          <a:pPr marL="0" lvl="0" indent="0" algn="ctr" defTabSz="577850">
            <a:lnSpc>
              <a:spcPct val="90000"/>
            </a:lnSpc>
            <a:spcBef>
              <a:spcPct val="0"/>
            </a:spcBef>
            <a:spcAft>
              <a:spcPct val="35000"/>
            </a:spcAft>
            <a:buNone/>
          </a:pPr>
          <a:r>
            <a:rPr lang="en-US" sz="1200" b="0" kern="1200">
              <a:latin typeface="Arial" panose="020B0604020202020204" pitchFamily="34" charset="0"/>
            </a:rPr>
            <a:t>“Melancholia”: too much “black bile” in the body</a:t>
          </a:r>
          <a:endParaRPr lang="en-GB" sz="1200" b="0" kern="1200" dirty="0">
            <a:latin typeface="Arial" panose="020B0604020202020204" pitchFamily="34" charset="0"/>
          </a:endParaRPr>
        </a:p>
      </dsp:txBody>
      <dsp:txXfrm rot="-5400000">
        <a:off x="1325" y="599969"/>
        <a:ext cx="1300183" cy="17999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16200000">
          <a:off x="-808898" y="810304"/>
          <a:ext cx="2999846" cy="1379237"/>
        </a:xfrm>
        <a:prstGeom prst="flowChartManualOperation">
          <a:avLst/>
        </a:prstGeom>
        <a:gradFill rotWithShape="0">
          <a:gsLst>
            <a:gs pos="0">
              <a:schemeClr val="accent5">
                <a:shade val="50000"/>
                <a:hueOff val="0"/>
                <a:satOff val="0"/>
                <a:lumOff val="0"/>
                <a:alphaOff val="0"/>
                <a:tint val="96000"/>
                <a:satMod val="100000"/>
                <a:lumMod val="104000"/>
              </a:schemeClr>
            </a:gs>
            <a:gs pos="78000">
              <a:schemeClr val="accent5">
                <a:shade val="50000"/>
                <a:hueOff val="0"/>
                <a:satOff val="0"/>
                <a:lumOff val="0"/>
                <a:alphaOff val="0"/>
                <a:shade val="100000"/>
                <a:satMod val="110000"/>
                <a:lumMod val="100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CULTURE</a:t>
          </a:r>
        </a:p>
        <a:p>
          <a:pPr marL="0" lvl="0" indent="0" algn="ctr" defTabSz="577850">
            <a:lnSpc>
              <a:spcPct val="90000"/>
            </a:lnSpc>
            <a:spcBef>
              <a:spcPct val="0"/>
            </a:spcBef>
            <a:spcAft>
              <a:spcPct val="35000"/>
            </a:spcAft>
            <a:buNone/>
          </a:pPr>
          <a:r>
            <a:rPr lang="en-US" sz="1200" b="0" kern="1200">
              <a:latin typeface="Arial" panose="020B0604020202020204" pitchFamily="34" charset="0"/>
            </a:rPr>
            <a:t>Therapy that respects culture</a:t>
          </a:r>
          <a:endParaRPr lang="en-GB" sz="1200" b="0" kern="1200" dirty="0">
            <a:latin typeface="Arial" panose="020B0604020202020204" pitchFamily="34" charset="0"/>
          </a:endParaRPr>
        </a:p>
      </dsp:txBody>
      <dsp:txXfrm rot="5400000">
        <a:off x="1406" y="599969"/>
        <a:ext cx="1379237" cy="1799908"/>
      </dsp:txXfrm>
    </dsp:sp>
    <dsp:sp modelId="{8E9EEA0E-9907-40B9-811F-C417D667A272}">
      <dsp:nvSpPr>
        <dsp:cNvPr id="0" name=""/>
        <dsp:cNvSpPr/>
      </dsp:nvSpPr>
      <dsp:spPr>
        <a:xfrm rot="16200000">
          <a:off x="673781" y="810304"/>
          <a:ext cx="2999846" cy="1379237"/>
        </a:xfrm>
        <a:prstGeom prst="flowChartManualOperation">
          <a:avLst/>
        </a:prstGeom>
        <a:solidFill>
          <a:schemeClr val="accent1">
            <a:lumMod val="75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CONTACT</a:t>
          </a:r>
        </a:p>
        <a:p>
          <a:pPr marL="0" lvl="0" indent="0" algn="ctr" defTabSz="577850">
            <a:lnSpc>
              <a:spcPct val="90000"/>
            </a:lnSpc>
            <a:spcBef>
              <a:spcPct val="0"/>
            </a:spcBef>
            <a:spcAft>
              <a:spcPct val="35000"/>
            </a:spcAft>
            <a:buNone/>
          </a:pPr>
          <a:r>
            <a:rPr lang="en-US" sz="1200" b="0" kern="1200">
              <a:latin typeface="Arial" panose="020B0604020202020204" pitchFamily="34" charset="0"/>
            </a:rPr>
            <a:t>Campaigns led by people who had depression</a:t>
          </a:r>
          <a:endParaRPr lang="en-GB" sz="1200" b="0" kern="1200" dirty="0">
            <a:latin typeface="Arial" panose="020B0604020202020204" pitchFamily="34" charset="0"/>
          </a:endParaRPr>
        </a:p>
      </dsp:txBody>
      <dsp:txXfrm rot="5400000">
        <a:off x="1484085" y="599969"/>
        <a:ext cx="1379237" cy="1799908"/>
      </dsp:txXfrm>
    </dsp:sp>
    <dsp:sp modelId="{56DE465F-954A-4B44-8629-CA35C22BA5E9}">
      <dsp:nvSpPr>
        <dsp:cNvPr id="0" name=""/>
        <dsp:cNvSpPr/>
      </dsp:nvSpPr>
      <dsp:spPr>
        <a:xfrm rot="16200000">
          <a:off x="2156462" y="810304"/>
          <a:ext cx="2999846" cy="1379237"/>
        </a:xfrm>
        <a:prstGeom prst="flowChartManualOperation">
          <a:avLst/>
        </a:prstGeom>
        <a:solidFill>
          <a:schemeClr val="accent6"/>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SUPPORT</a:t>
          </a:r>
        </a:p>
        <a:p>
          <a:pPr marL="0" lvl="0" indent="0" algn="ctr" defTabSz="577850">
            <a:lnSpc>
              <a:spcPct val="90000"/>
            </a:lnSpc>
            <a:spcBef>
              <a:spcPct val="0"/>
            </a:spcBef>
            <a:spcAft>
              <a:spcPct val="35000"/>
            </a:spcAft>
            <a:buNone/>
          </a:pPr>
          <a:r>
            <a:rPr lang="en-US" sz="1200" b="0" kern="1200">
              <a:latin typeface="Arial" panose="020B0604020202020204" pitchFamily="34" charset="0"/>
            </a:rPr>
            <a:t>Help with money, work and housing</a:t>
          </a:r>
          <a:endParaRPr lang="en-GB" sz="1200" b="0" kern="1200" dirty="0">
            <a:latin typeface="Arial" panose="020B0604020202020204" pitchFamily="34" charset="0"/>
          </a:endParaRPr>
        </a:p>
      </dsp:txBody>
      <dsp:txXfrm rot="5400000">
        <a:off x="2966766" y="599969"/>
        <a:ext cx="1379237" cy="1799908"/>
      </dsp:txXfrm>
    </dsp:sp>
    <dsp:sp modelId="{A909BC16-4F55-47B8-90F1-DB59965C58A3}">
      <dsp:nvSpPr>
        <dsp:cNvPr id="0" name=""/>
        <dsp:cNvSpPr/>
      </dsp:nvSpPr>
      <dsp:spPr>
        <a:xfrm rot="16200000">
          <a:off x="3639142" y="810304"/>
          <a:ext cx="2999846" cy="1379237"/>
        </a:xfrm>
        <a:prstGeom prst="flowChartManualOperation">
          <a:avLst/>
        </a:prstGeom>
        <a:solidFill>
          <a:schemeClr val="accent1"/>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CHOICE</a:t>
          </a:r>
        </a:p>
        <a:p>
          <a:pPr marL="0" lvl="0" indent="0" algn="ctr" defTabSz="577850">
            <a:lnSpc>
              <a:spcPct val="90000"/>
            </a:lnSpc>
            <a:spcBef>
              <a:spcPct val="0"/>
            </a:spcBef>
            <a:spcAft>
              <a:spcPct val="35000"/>
            </a:spcAft>
            <a:buNone/>
          </a:pPr>
          <a:r>
            <a:rPr lang="en-US" sz="1200" b="0" kern="1200">
              <a:latin typeface="Arial" panose="020B0604020202020204" pitchFamily="34" charset="0"/>
            </a:rPr>
            <a:t>Patients choose their treatment</a:t>
          </a:r>
          <a:endParaRPr lang="en-GB" sz="1200" b="0" kern="1200" dirty="0">
            <a:latin typeface="Arial" panose="020B0604020202020204" pitchFamily="34" charset="0"/>
          </a:endParaRPr>
        </a:p>
      </dsp:txBody>
      <dsp:txXfrm rot="5400000">
        <a:off x="4449446" y="599969"/>
        <a:ext cx="1379237" cy="17999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5400000">
          <a:off x="3344585" y="849831"/>
          <a:ext cx="2999846" cy="1300183"/>
        </a:xfrm>
        <a:prstGeom prst="flowChartManualOperation">
          <a:avLst/>
        </a:prstGeom>
        <a:gradFill rotWithShape="0">
          <a:gsLst>
            <a:gs pos="0">
              <a:schemeClr val="accent5">
                <a:shade val="50000"/>
                <a:hueOff val="0"/>
                <a:satOff val="0"/>
                <a:lumOff val="0"/>
                <a:alphaOff val="0"/>
                <a:tint val="96000"/>
                <a:satMod val="100000"/>
                <a:lumMod val="104000"/>
              </a:schemeClr>
            </a:gs>
            <a:gs pos="78000">
              <a:schemeClr val="accent5">
                <a:shade val="50000"/>
                <a:hueOff val="0"/>
                <a:satOff val="0"/>
                <a:lumOff val="0"/>
                <a:alphaOff val="0"/>
                <a:shade val="100000"/>
                <a:satMod val="110000"/>
                <a:lumMod val="100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panose="020B0604020202020204" pitchFamily="34" charset="0"/>
            </a:rPr>
            <a:t>MEN</a:t>
          </a:r>
        </a:p>
        <a:p>
          <a:pPr marL="0" lvl="0" indent="0" algn="ctr" defTabSz="577850">
            <a:lnSpc>
              <a:spcPct val="90000"/>
            </a:lnSpc>
            <a:spcBef>
              <a:spcPct val="0"/>
            </a:spcBef>
            <a:spcAft>
              <a:spcPct val="35000"/>
            </a:spcAft>
            <a:buNone/>
          </a:pPr>
          <a:r>
            <a:rPr lang="en-GB" sz="1200" b="0" kern="1200">
              <a:latin typeface="Arial" panose="020B0604020202020204" pitchFamily="34" charset="0"/>
            </a:rPr>
            <a:t>Men ask for help less</a:t>
          </a:r>
          <a:endParaRPr lang="en-GB" sz="1200" b="0" kern="1200" dirty="0">
            <a:latin typeface="Arial" panose="020B0604020202020204" pitchFamily="34" charset="0"/>
          </a:endParaRPr>
        </a:p>
      </dsp:txBody>
      <dsp:txXfrm rot="-5400000">
        <a:off x="4194416" y="599969"/>
        <a:ext cx="1300183" cy="1799908"/>
      </dsp:txXfrm>
    </dsp:sp>
    <dsp:sp modelId="{8E9EEA0E-9907-40B9-811F-C417D667A272}">
      <dsp:nvSpPr>
        <dsp:cNvPr id="0" name=""/>
        <dsp:cNvSpPr/>
      </dsp:nvSpPr>
      <dsp:spPr>
        <a:xfrm rot="5400000">
          <a:off x="1946888" y="849831"/>
          <a:ext cx="2999846" cy="1300183"/>
        </a:xfrm>
        <a:prstGeom prst="flowChartManualOperation">
          <a:avLst/>
        </a:prstGeom>
        <a:solidFill>
          <a:schemeClr val="accent1">
            <a:lumMod val="75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POVERTY</a:t>
          </a:r>
        </a:p>
        <a:p>
          <a:pPr marL="0" lvl="0" indent="0" algn="ctr" defTabSz="577850">
            <a:lnSpc>
              <a:spcPct val="90000"/>
            </a:lnSpc>
            <a:spcBef>
              <a:spcPct val="0"/>
            </a:spcBef>
            <a:spcAft>
              <a:spcPct val="35000"/>
            </a:spcAft>
            <a:buNone/>
          </a:pPr>
          <a:r>
            <a:rPr lang="en-US" sz="1200" b="0" kern="1200">
              <a:latin typeface="Arial" panose="020B0604020202020204" pitchFamily="34" charset="0"/>
            </a:rPr>
            <a:t>Money worries make it worse</a:t>
          </a:r>
          <a:endParaRPr lang="en-GB" sz="1200" b="0" kern="1200" dirty="0">
            <a:latin typeface="Arial" panose="020B0604020202020204" pitchFamily="34" charset="0"/>
          </a:endParaRPr>
        </a:p>
      </dsp:txBody>
      <dsp:txXfrm rot="-5400000">
        <a:off x="2796719" y="599969"/>
        <a:ext cx="1300183" cy="1799908"/>
      </dsp:txXfrm>
    </dsp:sp>
    <dsp:sp modelId="{56DE465F-954A-4B44-8629-CA35C22BA5E9}">
      <dsp:nvSpPr>
        <dsp:cNvPr id="0" name=""/>
        <dsp:cNvSpPr/>
      </dsp:nvSpPr>
      <dsp:spPr>
        <a:xfrm rot="5400000">
          <a:off x="549190" y="849831"/>
          <a:ext cx="2999846" cy="1300183"/>
        </a:xfrm>
        <a:prstGeom prst="flowChartManualOperation">
          <a:avLst/>
        </a:prstGeom>
        <a:solidFill>
          <a:schemeClr val="accent6"/>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ETHNICITY</a:t>
          </a:r>
        </a:p>
        <a:p>
          <a:pPr marL="0" lvl="0" indent="0" algn="ctr" defTabSz="577850">
            <a:lnSpc>
              <a:spcPct val="90000"/>
            </a:lnSpc>
            <a:spcBef>
              <a:spcPct val="0"/>
            </a:spcBef>
            <a:spcAft>
              <a:spcPct val="35000"/>
            </a:spcAft>
            <a:buNone/>
          </a:pPr>
          <a:r>
            <a:rPr lang="en-US" sz="1200" b="0" kern="1200">
              <a:latin typeface="Arial" panose="020B0604020202020204" pitchFamily="34" charset="0"/>
            </a:rPr>
            <a:t>Longer waits, less help</a:t>
          </a:r>
          <a:endParaRPr lang="en-GB" sz="1200" b="0" kern="1200" dirty="0">
            <a:latin typeface="Arial" panose="020B0604020202020204" pitchFamily="34" charset="0"/>
          </a:endParaRPr>
        </a:p>
      </dsp:txBody>
      <dsp:txXfrm rot="-5400000">
        <a:off x="1399021" y="599969"/>
        <a:ext cx="1300183" cy="1799908"/>
      </dsp:txXfrm>
    </dsp:sp>
    <dsp:sp modelId="{A909BC16-4F55-47B8-90F1-DB59965C58A3}">
      <dsp:nvSpPr>
        <dsp:cNvPr id="0" name=""/>
        <dsp:cNvSpPr/>
      </dsp:nvSpPr>
      <dsp:spPr>
        <a:xfrm rot="5400000">
          <a:off x="-848506" y="849831"/>
          <a:ext cx="2999846" cy="1300183"/>
        </a:xfrm>
        <a:prstGeom prst="flowChartManualOperation">
          <a:avLst/>
        </a:prstGeom>
        <a:solidFill>
          <a:schemeClr val="accent1"/>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0" tIns="0" rIns="82550" bIns="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panose="020B0604020202020204" pitchFamily="34" charset="0"/>
            </a:rPr>
            <a:t>STIGMA</a:t>
          </a:r>
        </a:p>
        <a:p>
          <a:pPr marL="0" lvl="0" indent="0" algn="ctr" defTabSz="577850">
            <a:lnSpc>
              <a:spcPct val="90000"/>
            </a:lnSpc>
            <a:spcBef>
              <a:spcPct val="0"/>
            </a:spcBef>
            <a:spcAft>
              <a:spcPct val="35000"/>
            </a:spcAft>
            <a:buNone/>
          </a:pPr>
          <a:r>
            <a:rPr lang="en-US" sz="1200" b="0" kern="1200">
              <a:latin typeface="Arial" panose="020B0604020202020204" pitchFamily="34" charset="0"/>
            </a:rPr>
            <a:t>Shame stops people asking for help</a:t>
          </a:r>
          <a:endParaRPr lang="en-GB" sz="1200" b="0" kern="1200" dirty="0">
            <a:latin typeface="Arial" panose="020B0604020202020204" pitchFamily="34" charset="0"/>
          </a:endParaRPr>
        </a:p>
      </dsp:txBody>
      <dsp:txXfrm rot="-5400000">
        <a:off x="1325" y="599969"/>
        <a:ext cx="1300183" cy="1799908"/>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5F277553-F296-4DFB-BD15-770B47FF2CCF}" type="datetimeFigureOut">
              <a:rPr lang="en-GB" smtClean="0"/>
              <a:t>09/10/2026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03461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04583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5F277553-F296-4DFB-BD15-770B47FF2CCF}" type="datetimeFigureOut">
              <a:rPr lang="en-GB" smtClean="0"/>
              <a:t>09/10/2026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144636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065319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09/10/2026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50559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09/10/2026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49916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09/10/2026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180717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798441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872726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57478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F277553-F296-4DFB-BD15-770B47FF2CCF}" type="datetimeFigureOut">
              <a:rPr lang="en-GB" smtClean="0"/>
              <a:t>09/10/2026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194074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F277553-F296-4DFB-BD15-770B47FF2CCF}" type="datetimeFigureOut">
              <a:rPr lang="en-GB" smtClean="0"/>
              <a:t>09/10/2026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F1F8E63-D4E6-420C-B763-C5977E96A00A}"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350335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277553-F296-4DFB-BD15-770B47FF2CCF}" type="datetimeFigureOut">
              <a:rPr lang="en-GB" smtClean="0"/>
              <a:t>09/10/2026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758641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09/10/2026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062638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09/10/2026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366212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4146387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5F277553-F296-4DFB-BD15-770B47FF2CCF}" type="datetimeFigureOut">
              <a:rPr lang="en-GB" smtClean="0"/>
              <a:t>09/10/2026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735218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F277553-F296-4DFB-BD15-770B47FF2CCF}" type="datetimeFigureOut">
              <a:rPr lang="en-GB" smtClean="0"/>
              <a:t>09/10/2026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132101928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Name:  Andreea </a:t>
            </a:r>
            <a:r>
              <a:rPr lang="en-GB" dirty="0" err="1">
                <a:solidFill>
                  <a:schemeClr val="tx1"/>
                </a:solidFill>
              </a:rPr>
              <a:t>Talmaciu</a:t>
            </a:r>
            <a:r>
              <a:rPr lang="en-GB" dirty="0">
                <a:solidFill>
                  <a:schemeClr val="tx1"/>
                </a:solidFill>
              </a:rPr>
              <a:t> </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Number: 2409581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25526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a:solidFill>
                  <a:schemeClr val="tx1"/>
                </a:solidFill>
              </a:rPr>
              <a:t>Title of Poster: Depression – From Asylums to Modern Care</a:t>
            </a:r>
            <a:endParaRPr lang="en-GB" sz="1600" dirty="0">
              <a:solidFill>
                <a:schemeClr val="tx1"/>
              </a:solidFill>
            </a:endParaRP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30EBB7A-B6F2-BC3D-A3A2-A69F56721AF6}"/>
              </a:ext>
            </a:extLst>
          </p:cNvPr>
          <p:cNvSpPr/>
          <p:nvPr/>
        </p:nvSpPr>
        <p:spPr>
          <a:xfrm>
            <a:off x="1243012" y="3138487"/>
            <a:ext cx="9705975" cy="581025"/>
          </a:xfrm>
          <a:prstGeom prst="roundRect">
            <a:avLst/>
          </a:prstGeom>
          <a:noFill/>
          <a:ln w="38100">
            <a:solidFill>
              <a:schemeClr val="accent5"/>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a:solidFill>
                  <a:schemeClr val="tx1"/>
                </a:solidFill>
              </a:rPr>
              <a:t>Depression: Then and Now</a:t>
            </a:r>
            <a:endParaRPr lang="en-GB" sz="2200" b="1" dirty="0">
              <a:solidFill>
                <a:schemeClr val="tx1"/>
              </a:solidFill>
            </a:endParaRPr>
          </a:p>
        </p:txBody>
      </p:sp>
      <p:sp>
        <p:nvSpPr>
          <p:cNvPr id="5" name="Rectangle: Rounded Corners 4">
            <a:extLst>
              <a:ext uri="{FF2B5EF4-FFF2-40B4-BE49-F238E27FC236}">
                <a16:creationId xmlns:a16="http://schemas.microsoft.com/office/drawing/2014/main" id="{4A3A58DC-499D-5885-0006-D9F2BFD2F81C}"/>
              </a:ext>
            </a:extLst>
          </p:cNvPr>
          <p:cNvSpPr/>
          <p:nvPr/>
        </p:nvSpPr>
        <p:spPr>
          <a:xfrm>
            <a:off x="266701" y="282574"/>
            <a:ext cx="5571334" cy="2536825"/>
          </a:xfrm>
          <a:prstGeom prst="roundRect">
            <a:avLst/>
          </a:prstGeom>
          <a:solidFill>
            <a:schemeClr val="bg1"/>
          </a:solid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wrap="square" lIns="177800" tIns="152400" rIns="152400" bIns="101600" rtlCol="0" anchor="t"/>
          <a:lstStyle/>
          <a:p>
            <a:pPr marL="139700" indent="-139700">
              <a:spcAft>
                <a:spcPts val="600"/>
              </a:spcAft>
            </a:pPr>
            <a:r>
              <a:rPr lang="en-US" sz="1450" b="1">
                <a:solidFill>
                  <a:srgbClr val="4FE8D5"/>
                </a:solidFill>
                <a:latin typeface="Arial" panose="020B0604020202020204" pitchFamily="34" charset="0"/>
                <a:cs typeface="Arial" panose="020B0604020202020204" pitchFamily="34" charset="0"/>
              </a:rPr>
              <a:t>1. What is depression?</a:t>
            </a:r>
          </a:p>
          <a:p>
            <a:pPr marL="139700" indent="-139700">
              <a:spcAft>
                <a:spcPts val="300"/>
              </a:spcAft>
              <a:buFont typeface="+mj-lt"/>
              <a:buChar char="•"/>
            </a:pPr>
            <a:r>
              <a:rPr lang="en-US" sz="1150" b="1">
                <a:solidFill>
                  <a:srgbClr val="FFFFFF"/>
                </a:solidFill>
                <a:latin typeface="Arial" panose="020B0604020202020204" pitchFamily="34" charset="0"/>
                <a:cs typeface="Arial" panose="020B0604020202020204" pitchFamily="34" charset="0"/>
              </a:rPr>
              <a:t>Classification:</a:t>
            </a:r>
            <a:r>
              <a:rPr lang="en-US" sz="1150">
                <a:solidFill>
                  <a:srgbClr val="FFFFFF"/>
                </a:solidFill>
                <a:latin typeface="Arial" panose="020B0604020202020204" pitchFamily="34" charset="0"/>
                <a:cs typeface="Arial" panose="020B0604020202020204" pitchFamily="34" charset="0"/>
              </a:rPr>
              <a:t> the International Classification of Diseases (ICD-11) puts depression in Chapter 6, under “Mood disorders”. It can happen once (code 6A70) or come back again (code 6A71) (World Health Organization, 2022).</a:t>
            </a:r>
          </a:p>
          <a:p>
            <a:pPr marL="139700" indent="-139700">
              <a:spcAft>
                <a:spcPts val="300"/>
              </a:spcAft>
              <a:buFont typeface="+mj-lt"/>
              <a:buChar char="•"/>
            </a:pPr>
            <a:r>
              <a:rPr lang="en-US" sz="1150" b="1">
                <a:solidFill>
                  <a:srgbClr val="FFFFFF"/>
                </a:solidFill>
                <a:latin typeface="Arial" panose="020B0604020202020204" pitchFamily="34" charset="0"/>
                <a:cs typeface="Arial" panose="020B0604020202020204" pitchFamily="34" charset="0"/>
              </a:rPr>
              <a:t>Signs:</a:t>
            </a:r>
            <a:r>
              <a:rPr lang="en-US" sz="1150">
                <a:solidFill>
                  <a:srgbClr val="FFFFFF"/>
                </a:solidFill>
                <a:latin typeface="Arial" panose="020B0604020202020204" pitchFamily="34" charset="0"/>
                <a:cs typeface="Arial" panose="020B0604020202020204" pitchFamily="34" charset="0"/>
              </a:rPr>
              <a:t> sad mood or no interest in life for at least two weeks, with poor sleep, low energy and guilt. About 280 million people in the world live with it (World Health Organization, 2023).</a:t>
            </a:r>
          </a:p>
          <a:p>
            <a:pPr marL="139700" indent="-139700">
              <a:spcAft>
                <a:spcPts val="300"/>
              </a:spcAft>
              <a:buFont typeface="+mj-lt"/>
              <a:buChar char="•"/>
            </a:pPr>
            <a:r>
              <a:rPr lang="en-US" sz="1150" b="1">
                <a:solidFill>
                  <a:srgbClr val="FFFFFF"/>
                </a:solidFill>
                <a:latin typeface="Arial" panose="020B0604020202020204" pitchFamily="34" charset="0"/>
                <a:cs typeface="Arial" panose="020B0604020202020204" pitchFamily="34" charset="0"/>
              </a:rPr>
              <a:t>My view:</a:t>
            </a:r>
            <a:r>
              <a:rPr lang="en-US" sz="1150">
                <a:solidFill>
                  <a:srgbClr val="FFFFFF"/>
                </a:solidFill>
                <a:latin typeface="Arial" panose="020B0604020202020204" pitchFamily="34" charset="0"/>
                <a:cs typeface="Arial" panose="020B0604020202020204" pitchFamily="34" charset="0"/>
              </a:rPr>
              <a:t> one shared label helps doctors talk the same language, but it can also turn normal sadness, for example after a death, into an illness.</a:t>
            </a:r>
            <a:endParaRPr lang="en-GB" sz="1150" dirty="0">
              <a:solidFill>
                <a:srgbClr val="FFFFFF"/>
              </a:solidFill>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8E561C13-9B5E-C4F2-7F50-51A7F36A185B}"/>
              </a:ext>
            </a:extLst>
          </p:cNvPr>
          <p:cNvGraphicFramePr/>
          <p:nvPr>
            <p:extLst>
              <p:ext uri="{D42A27DB-BD31-4B8C-83A1-F6EECF244321}">
                <p14:modId xmlns:p14="http://schemas.microsoft.com/office/powerpoint/2010/main" val="1244266556"/>
              </p:ext>
            </p:extLst>
          </p:nvPr>
        </p:nvGraphicFramePr>
        <p:xfrm>
          <a:off x="266701" y="3795712"/>
          <a:ext cx="5830090" cy="2999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ectangle: Rounded Corners 7">
            <a:extLst>
              <a:ext uri="{FF2B5EF4-FFF2-40B4-BE49-F238E27FC236}">
                <a16:creationId xmlns:a16="http://schemas.microsoft.com/office/drawing/2014/main" id="{B1C14AAE-9FBB-1A04-99EE-C7DED60F300E}"/>
              </a:ext>
            </a:extLst>
          </p:cNvPr>
          <p:cNvSpPr/>
          <p:nvPr/>
        </p:nvSpPr>
        <p:spPr>
          <a:xfrm>
            <a:off x="6429376" y="4038601"/>
            <a:ext cx="5495924" cy="2677582"/>
          </a:xfrm>
          <a:prstGeom prst="roundRect">
            <a:avLst/>
          </a:prstGeom>
          <a:solidFill>
            <a:schemeClr val="bg1"/>
          </a:solidFill>
          <a:ln w="57150">
            <a:solidFill>
              <a:schemeClr val="accent5"/>
            </a:solidFill>
          </a:ln>
          <a:effectLst>
            <a:outerShdw blurRad="50800" dist="38100" algn="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wrap="square" lIns="177800" tIns="152400" rIns="152400" bIns="101600" rtlCol="0" anchor="t"/>
          <a:lstStyle/>
          <a:p>
            <a:pPr marL="139700" indent="-139700">
              <a:spcAft>
                <a:spcPts val="600"/>
              </a:spcAft>
            </a:pPr>
            <a:r>
              <a:rPr lang="en-US" sz="1450" b="1">
                <a:solidFill>
                  <a:srgbClr val="4FE8D5"/>
                </a:solidFill>
                <a:latin typeface="Arial" panose="020B0604020202020204" pitchFamily="34" charset="0"/>
                <a:cs typeface="Arial" panose="020B0604020202020204" pitchFamily="34" charset="0"/>
              </a:rPr>
              <a:t>2. What changed, and what did not?</a:t>
            </a:r>
          </a:p>
          <a:p>
            <a:pPr marL="139700" indent="-139700">
              <a:spcAft>
                <a:spcPts val="300"/>
              </a:spcAft>
              <a:buFont typeface="+mj-lt"/>
              <a:buChar char="•"/>
            </a:pPr>
            <a:r>
              <a:rPr lang="en-US" sz="1150" b="1">
                <a:solidFill>
                  <a:srgbClr val="FFFFFF"/>
                </a:solidFill>
                <a:latin typeface="Arial" panose="020B0604020202020204" pitchFamily="34" charset="0"/>
                <a:cs typeface="Arial" panose="020B0604020202020204" pitchFamily="34" charset="0"/>
              </a:rPr>
              <a:t>Asylums:</a:t>
            </a:r>
            <a:r>
              <a:rPr lang="en-US" sz="1150">
                <a:solidFill>
                  <a:srgbClr val="FFFFFF"/>
                </a:solidFill>
                <a:latin typeface="Arial" panose="020B0604020202020204" pitchFamily="34" charset="0"/>
                <a:cs typeface="Arial" panose="020B0604020202020204" pitchFamily="34" charset="0"/>
              </a:rPr>
              <a:t> from 1845, every county in England had to build an asylum. Doctors first hoped to cure people, but by 1900 most patients were called “incurable” and never left (Historic England, no date).</a:t>
            </a:r>
          </a:p>
          <a:p>
            <a:pPr marL="139700" indent="-139700">
              <a:spcAft>
                <a:spcPts val="300"/>
              </a:spcAft>
              <a:buFont typeface="+mj-lt"/>
              <a:buChar char="•"/>
            </a:pPr>
            <a:r>
              <a:rPr lang="en-US" sz="1150" b="1">
                <a:solidFill>
                  <a:srgbClr val="FFFFFF"/>
                </a:solidFill>
                <a:latin typeface="Arial" panose="020B0604020202020204" pitchFamily="34" charset="0"/>
                <a:cs typeface="Arial" panose="020B0604020202020204" pitchFamily="34" charset="0"/>
              </a:rPr>
              <a:t>Medicine:</a:t>
            </a:r>
            <a:r>
              <a:rPr lang="en-US" sz="1150">
                <a:solidFill>
                  <a:srgbClr val="FFFFFF"/>
                </a:solidFill>
                <a:latin typeface="Arial" panose="020B0604020202020204" pitchFamily="34" charset="0"/>
                <a:cs typeface="Arial" panose="020B0604020202020204" pitchFamily="34" charset="0"/>
              </a:rPr>
              <a:t> from the 1950s, new drugs gave hope and helped people leave the asylums. But a large review found no clear proof that depression is caused by low levels of the brain chemical serotonin (Moncrieff et al., 2023).</a:t>
            </a:r>
          </a:p>
          <a:p>
            <a:pPr marL="139700" indent="-139700">
              <a:spcAft>
                <a:spcPts val="300"/>
              </a:spcAft>
              <a:buFont typeface="+mj-lt"/>
              <a:buChar char="•"/>
            </a:pPr>
            <a:r>
              <a:rPr lang="en-US" sz="1150" b="1">
                <a:solidFill>
                  <a:srgbClr val="FFFFFF"/>
                </a:solidFill>
                <a:latin typeface="Arial" panose="020B0604020202020204" pitchFamily="34" charset="0"/>
                <a:cs typeface="Arial" panose="020B0604020202020204" pitchFamily="34" charset="0"/>
              </a:rPr>
              <a:t>My view:</a:t>
            </a:r>
            <a:r>
              <a:rPr lang="en-US" sz="1150">
                <a:solidFill>
                  <a:srgbClr val="FFFFFF"/>
                </a:solidFill>
                <a:latin typeface="Arial" panose="020B0604020202020204" pitchFamily="34" charset="0"/>
                <a:cs typeface="Arial" panose="020B0604020202020204" pitchFamily="34" charset="0"/>
              </a:rPr>
              <a:t> depression is not only a brain problem. Good care looks at the body, the mind and the person’s life together.</a:t>
            </a:r>
            <a:endParaRPr lang="en-GB" sz="1150" dirty="0">
              <a:solidFill>
                <a:srgbClr val="FFFFFF"/>
              </a:solidFill>
              <a:latin typeface="Arial" panose="020B0604020202020204" pitchFamily="34" charset="0"/>
              <a:cs typeface="Arial" panose="020B0604020202020204" pitchFamily="34" charset="0"/>
            </a:endParaRPr>
          </a:p>
        </p:txBody>
      </p:sp>
      <p:graphicFrame>
        <p:nvGraphicFramePr>
          <p:cNvPr id="14" name="Diagram 13">
            <a:extLst>
              <a:ext uri="{FF2B5EF4-FFF2-40B4-BE49-F238E27FC236}">
                <a16:creationId xmlns:a16="http://schemas.microsoft.com/office/drawing/2014/main" id="{BDD991DA-A0C6-BF98-C820-7DD384BD2D0F}"/>
              </a:ext>
            </a:extLst>
          </p:cNvPr>
          <p:cNvGraphicFramePr/>
          <p:nvPr>
            <p:extLst>
              <p:ext uri="{D42A27DB-BD31-4B8C-83A1-F6EECF244321}">
                <p14:modId xmlns:p14="http://schemas.microsoft.com/office/powerpoint/2010/main" val="1306950717"/>
              </p:ext>
            </p:extLst>
          </p:nvPr>
        </p:nvGraphicFramePr>
        <p:xfrm>
          <a:off x="6353967" y="62441"/>
          <a:ext cx="5495925" cy="299984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30EBB7A-B6F2-BC3D-A3A2-A69F56721AF6}"/>
              </a:ext>
            </a:extLst>
          </p:cNvPr>
          <p:cNvSpPr/>
          <p:nvPr/>
        </p:nvSpPr>
        <p:spPr>
          <a:xfrm>
            <a:off x="1243012" y="3138487"/>
            <a:ext cx="9705975" cy="581025"/>
          </a:xfrm>
          <a:prstGeom prst="roundRect">
            <a:avLst/>
          </a:prstGeom>
          <a:noFill/>
          <a:ln w="38100">
            <a:solidFill>
              <a:schemeClr val="accent5"/>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a:solidFill>
                  <a:schemeClr val="tx1"/>
                </a:solidFill>
              </a:rPr>
              <a:t>Depression Today: Who Is Left Behind?</a:t>
            </a:r>
            <a:endParaRPr lang="en-GB" sz="2200" b="1" dirty="0">
              <a:solidFill>
                <a:schemeClr val="tx1"/>
              </a:solidFill>
            </a:endParaRPr>
          </a:p>
        </p:txBody>
      </p:sp>
      <p:sp>
        <p:nvSpPr>
          <p:cNvPr id="5" name="Rectangle: Rounded Corners 4">
            <a:extLst>
              <a:ext uri="{FF2B5EF4-FFF2-40B4-BE49-F238E27FC236}">
                <a16:creationId xmlns:a16="http://schemas.microsoft.com/office/drawing/2014/main" id="{4A3A58DC-499D-5885-0006-D9F2BFD2F81C}"/>
              </a:ext>
            </a:extLst>
          </p:cNvPr>
          <p:cNvSpPr/>
          <p:nvPr/>
        </p:nvSpPr>
        <p:spPr>
          <a:xfrm>
            <a:off x="266701" y="282574"/>
            <a:ext cx="5571334" cy="2536825"/>
          </a:xfrm>
          <a:prstGeom prst="roundRect">
            <a:avLst/>
          </a:prstGeom>
          <a:solidFill>
            <a:schemeClr val="bg1"/>
          </a:solid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wrap="square" lIns="177800" tIns="152400" rIns="152400" bIns="101600" rtlCol="0" anchor="t"/>
          <a:lstStyle/>
          <a:p>
            <a:pPr marL="139700" indent="-139700">
              <a:spcAft>
                <a:spcPts val="600"/>
              </a:spcAft>
            </a:pPr>
            <a:r>
              <a:rPr lang="en-US" sz="1450" b="1">
                <a:solidFill>
                  <a:srgbClr val="4FE8D5"/>
                </a:solidFill>
                <a:latin typeface="Arial" panose="020B0604020202020204" pitchFamily="34" charset="0"/>
                <a:cs typeface="Arial" panose="020B0604020202020204" pitchFamily="34" charset="0"/>
              </a:rPr>
              <a:t>3. Care today (UK and Wales)</a:t>
            </a:r>
          </a:p>
          <a:p>
            <a:pPr marL="139700" indent="-139700">
              <a:spcAft>
                <a:spcPts val="300"/>
              </a:spcAft>
              <a:buFont typeface="+mj-lt"/>
              <a:buChar char="•"/>
            </a:pPr>
            <a:r>
              <a:rPr lang="en-US" sz="1150" b="1">
                <a:solidFill>
                  <a:srgbClr val="FFFFFF"/>
                </a:solidFill>
                <a:latin typeface="Arial" panose="020B0604020202020204" pitchFamily="34" charset="0"/>
                <a:cs typeface="Arial" panose="020B0604020202020204" pitchFamily="34" charset="0"/>
              </a:rPr>
              <a:t>Step by step:</a:t>
            </a:r>
            <a:r>
              <a:rPr lang="en-US" sz="1150">
                <a:solidFill>
                  <a:srgbClr val="FFFFFF"/>
                </a:solidFill>
                <a:latin typeface="Arial" panose="020B0604020202020204" pitchFamily="34" charset="0"/>
                <a:cs typeface="Arial" panose="020B0604020202020204" pitchFamily="34" charset="0"/>
              </a:rPr>
              <a:t> the National Institute for Health and Care Excellence (2022) says to start with self-help, then talking therapy, medicine, or both, depending on how serious it is and what the person wants.</a:t>
            </a:r>
          </a:p>
          <a:p>
            <a:pPr marL="139700" indent="-139700">
              <a:spcAft>
                <a:spcPts val="300"/>
              </a:spcAft>
              <a:buFont typeface="+mj-lt"/>
              <a:buChar char="•"/>
            </a:pPr>
            <a:r>
              <a:rPr lang="en-US" sz="1150" b="1">
                <a:solidFill>
                  <a:srgbClr val="FFFFFF"/>
                </a:solidFill>
                <a:latin typeface="Arial" panose="020B0604020202020204" pitchFamily="34" charset="0"/>
                <a:cs typeface="Arial" panose="020B0604020202020204" pitchFamily="34" charset="0"/>
              </a:rPr>
              <a:t>Wales:</a:t>
            </a:r>
            <a:r>
              <a:rPr lang="en-US" sz="1150">
                <a:solidFill>
                  <a:srgbClr val="FFFFFF"/>
                </a:solidFill>
                <a:latin typeface="Arial" panose="020B0604020202020204" pitchFamily="34" charset="0"/>
                <a:cs typeface="Arial" panose="020B0604020202020204" pitchFamily="34" charset="0"/>
              </a:rPr>
              <a:t> the new Welsh plan for 2025 to 2035 focuses on early help, so people get support before they become very unwell (Welsh Government, 2025).</a:t>
            </a:r>
          </a:p>
          <a:p>
            <a:pPr marL="139700" indent="-139700">
              <a:spcAft>
                <a:spcPts val="300"/>
              </a:spcAft>
              <a:buFont typeface="+mj-lt"/>
              <a:buChar char="•"/>
            </a:pPr>
            <a:r>
              <a:rPr lang="en-US" sz="1150" b="1">
                <a:solidFill>
                  <a:srgbClr val="FFFFFF"/>
                </a:solidFill>
                <a:latin typeface="Arial" panose="020B0604020202020204" pitchFamily="34" charset="0"/>
                <a:cs typeface="Arial" panose="020B0604020202020204" pitchFamily="34" charset="0"/>
              </a:rPr>
              <a:t>Medicine:</a:t>
            </a:r>
            <a:r>
              <a:rPr lang="en-US" sz="1150">
                <a:solidFill>
                  <a:srgbClr val="FFFFFF"/>
                </a:solidFill>
                <a:latin typeface="Arial" panose="020B0604020202020204" pitchFamily="34" charset="0"/>
                <a:cs typeface="Arial" panose="020B0604020202020204" pitchFamily="34" charset="0"/>
              </a:rPr>
              <a:t> antidepressants are still used a lot. In one year, 8.7 million people in England were given them (NHS Business Services Authority, 2024).</a:t>
            </a:r>
            <a:endParaRPr lang="en-GB" sz="1150" dirty="0">
              <a:solidFill>
                <a:srgbClr val="FFFFFF"/>
              </a:solidFill>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8E561C13-9B5E-C4F2-7F50-51A7F36A185B}"/>
              </a:ext>
            </a:extLst>
          </p:cNvPr>
          <p:cNvGraphicFramePr/>
          <p:nvPr>
            <p:extLst>
              <p:ext uri="{D42A27DB-BD31-4B8C-83A1-F6EECF244321}">
                <p14:modId xmlns:p14="http://schemas.microsoft.com/office/powerpoint/2010/main" val="3265183151"/>
              </p:ext>
            </p:extLst>
          </p:nvPr>
        </p:nvGraphicFramePr>
        <p:xfrm>
          <a:off x="266701" y="3795712"/>
          <a:ext cx="5830090" cy="2999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ectangle: Rounded Corners 7">
            <a:extLst>
              <a:ext uri="{FF2B5EF4-FFF2-40B4-BE49-F238E27FC236}">
                <a16:creationId xmlns:a16="http://schemas.microsoft.com/office/drawing/2014/main" id="{B1C14AAE-9FBB-1A04-99EE-C7DED60F300E}"/>
              </a:ext>
            </a:extLst>
          </p:cNvPr>
          <p:cNvSpPr/>
          <p:nvPr/>
        </p:nvSpPr>
        <p:spPr>
          <a:xfrm>
            <a:off x="6429376" y="4038601"/>
            <a:ext cx="5495924" cy="2677582"/>
          </a:xfrm>
          <a:prstGeom prst="roundRect">
            <a:avLst/>
          </a:prstGeom>
          <a:solidFill>
            <a:schemeClr val="bg1"/>
          </a:solidFill>
          <a:ln w="57150">
            <a:solidFill>
              <a:schemeClr val="accent5"/>
            </a:solidFill>
          </a:ln>
          <a:effectLst>
            <a:outerShdw blurRad="50800" dist="38100" algn="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wrap="square" lIns="177800" tIns="152400" rIns="152400" bIns="101600" rtlCol="0" anchor="t"/>
          <a:lstStyle/>
          <a:p>
            <a:pPr marL="139700" indent="-139700">
              <a:spcAft>
                <a:spcPts val="600"/>
              </a:spcAft>
            </a:pPr>
            <a:r>
              <a:rPr lang="en-US" sz="1450" b="1">
                <a:solidFill>
                  <a:srgbClr val="4FE8D5"/>
                </a:solidFill>
                <a:latin typeface="Arial" panose="020B0604020202020204" pitchFamily="34" charset="0"/>
                <a:cs typeface="Arial" panose="020B0604020202020204" pitchFamily="34" charset="0"/>
              </a:rPr>
              <a:t>4. Problems and what should change</a:t>
            </a:r>
          </a:p>
          <a:p>
            <a:pPr marL="139700" indent="-139700">
              <a:spcAft>
                <a:spcPts val="300"/>
              </a:spcAft>
              <a:buFont typeface="+mj-lt"/>
              <a:buChar char="•"/>
            </a:pPr>
            <a:r>
              <a:rPr lang="en-US" sz="1150" b="1">
                <a:solidFill>
                  <a:srgbClr val="FFFFFF"/>
                </a:solidFill>
                <a:latin typeface="Arial" panose="020B0604020202020204" pitchFamily="34" charset="0"/>
                <a:cs typeface="Arial" panose="020B0604020202020204" pitchFamily="34" charset="0"/>
              </a:rPr>
              <a:t>Stigma:</a:t>
            </a:r>
            <a:r>
              <a:rPr lang="en-US" sz="1150">
                <a:solidFill>
                  <a:srgbClr val="FFFFFF"/>
                </a:solidFill>
                <a:latin typeface="Arial" panose="020B0604020202020204" pitchFamily="34" charset="0"/>
                <a:cs typeface="Arial" panose="020B0604020202020204" pitchFamily="34" charset="0"/>
              </a:rPr>
              <a:t> many people say the shame hurts more than the illness. Meeting people who have had depression is the best way to reduce it (Thornicroft et al., 2022).</a:t>
            </a:r>
          </a:p>
          <a:p>
            <a:pPr marL="139700" indent="-139700">
              <a:spcAft>
                <a:spcPts val="300"/>
              </a:spcAft>
              <a:buFont typeface="+mj-lt"/>
              <a:buChar char="•"/>
            </a:pPr>
            <a:r>
              <a:rPr lang="en-US" sz="1150" b="1">
                <a:solidFill>
                  <a:srgbClr val="FFFFFF"/>
                </a:solidFill>
                <a:latin typeface="Arial" panose="020B0604020202020204" pitchFamily="34" charset="0"/>
                <a:cs typeface="Arial" panose="020B0604020202020204" pitchFamily="34" charset="0"/>
              </a:rPr>
              <a:t>Ethnicity:</a:t>
            </a:r>
            <a:r>
              <a:rPr lang="en-US" sz="1150">
                <a:solidFill>
                  <a:srgbClr val="FFFFFF"/>
                </a:solidFill>
                <a:latin typeface="Arial" panose="020B0604020202020204" pitchFamily="34" charset="0"/>
                <a:cs typeface="Arial" panose="020B0604020202020204" pitchFamily="34" charset="0"/>
              </a:rPr>
              <a:t> Black and minority ethnic people get talking therapy less often and wait longer (NHS Race and Health Observatory, 2023).</a:t>
            </a:r>
          </a:p>
          <a:p>
            <a:pPr marL="139700" indent="-139700">
              <a:spcAft>
                <a:spcPts val="300"/>
              </a:spcAft>
              <a:buFont typeface="+mj-lt"/>
              <a:buChar char="•"/>
            </a:pPr>
            <a:r>
              <a:rPr lang="en-US" sz="1150" b="1">
                <a:solidFill>
                  <a:srgbClr val="FFFFFF"/>
                </a:solidFill>
                <a:latin typeface="Arial" panose="020B0604020202020204" pitchFamily="34" charset="0"/>
                <a:cs typeface="Arial" panose="020B0604020202020204" pitchFamily="34" charset="0"/>
              </a:rPr>
              <a:t>Men:</a:t>
            </a:r>
            <a:r>
              <a:rPr lang="en-US" sz="1150">
                <a:solidFill>
                  <a:srgbClr val="FFFFFF"/>
                </a:solidFill>
                <a:latin typeface="Arial" panose="020B0604020202020204" pitchFamily="34" charset="0"/>
                <a:cs typeface="Arial" panose="020B0604020202020204" pitchFamily="34" charset="0"/>
              </a:rPr>
              <a:t> three out of four suicides in England and Wales are men (Office for National Statistics, 2024).</a:t>
            </a:r>
          </a:p>
          <a:p>
            <a:pPr marL="139700" indent="-139700">
              <a:spcAft>
                <a:spcPts val="300"/>
              </a:spcAft>
              <a:buFont typeface="+mj-lt"/>
              <a:buChar char="•"/>
            </a:pPr>
            <a:r>
              <a:rPr lang="en-US" sz="1150" b="1">
                <a:solidFill>
                  <a:srgbClr val="FFFFFF"/>
                </a:solidFill>
                <a:latin typeface="Arial" panose="020B0604020202020204" pitchFamily="34" charset="0"/>
                <a:cs typeface="Arial" panose="020B0604020202020204" pitchFamily="34" charset="0"/>
              </a:rPr>
              <a:t>Change:</a:t>
            </a:r>
            <a:r>
              <a:rPr lang="en-US" sz="1150">
                <a:solidFill>
                  <a:srgbClr val="FFFFFF"/>
                </a:solidFill>
                <a:latin typeface="Arial" panose="020B0604020202020204" pitchFamily="34" charset="0"/>
                <a:cs typeface="Arial" panose="020B0604020202020204" pitchFamily="34" charset="0"/>
              </a:rPr>
              <a:t> care should respect culture, listen to patients and help with poverty, not only give medicine.</a:t>
            </a:r>
            <a:endParaRPr lang="en-GB" sz="1150" dirty="0">
              <a:solidFill>
                <a:srgbClr val="FFFFFF"/>
              </a:solidFill>
              <a:latin typeface="Arial" panose="020B0604020202020204" pitchFamily="34" charset="0"/>
              <a:cs typeface="Arial" panose="020B0604020202020204" pitchFamily="34" charset="0"/>
            </a:endParaRPr>
          </a:p>
        </p:txBody>
      </p:sp>
      <p:graphicFrame>
        <p:nvGraphicFramePr>
          <p:cNvPr id="14" name="Diagram 13">
            <a:extLst>
              <a:ext uri="{FF2B5EF4-FFF2-40B4-BE49-F238E27FC236}">
                <a16:creationId xmlns:a16="http://schemas.microsoft.com/office/drawing/2014/main" id="{BDD991DA-A0C6-BF98-C820-7DD384BD2D0F}"/>
              </a:ext>
            </a:extLst>
          </p:cNvPr>
          <p:cNvGraphicFramePr/>
          <p:nvPr>
            <p:extLst>
              <p:ext uri="{D42A27DB-BD31-4B8C-83A1-F6EECF244321}">
                <p14:modId xmlns:p14="http://schemas.microsoft.com/office/powerpoint/2010/main" val="3123380890"/>
              </p:ext>
            </p:extLst>
          </p:nvPr>
        </p:nvGraphicFramePr>
        <p:xfrm>
          <a:off x="6353967" y="62441"/>
          <a:ext cx="5495925" cy="299984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98514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a:xfrm>
            <a:off x="685800" y="1714499"/>
            <a:ext cx="10820400" cy="4953000"/>
          </a:xfrm>
        </p:spPr>
        <p:txBody>
          <a:bodyPr>
            <a:noAutofit/>
          </a:bodyPr>
          <a:lstStyle/>
          <a:p>
            <a:pPr>
              <a:spcAft>
                <a:spcPts val="500"/>
              </a:spcAft>
              <a:buNone/>
            </a:pPr>
            <a:r>
              <a:rPr lang="en-US" sz="1050" dirty="0"/>
              <a:t>Historic England (no date) </a:t>
            </a:r>
            <a:r>
              <a:rPr lang="en-US" sz="1050" i="1" dirty="0"/>
              <a:t>The history of disabled people: 1832–1914</a:t>
            </a:r>
            <a:r>
              <a:rPr lang="en-US" sz="1050" dirty="0"/>
              <a:t>. Available at: https://historicengland.org.uk/research/inclusive-heritage/disability-history/1832-1914/ (Accessed: 9 October 2026).</a:t>
            </a:r>
          </a:p>
          <a:p>
            <a:pPr>
              <a:spcAft>
                <a:spcPts val="500"/>
              </a:spcAft>
              <a:buNone/>
            </a:pPr>
            <a:r>
              <a:rPr lang="en-US" sz="1050" dirty="0"/>
              <a:t>Moncrieff, J., Cooper, R.E., Stockmann, T., Amendola, S., </a:t>
            </a:r>
            <a:r>
              <a:rPr lang="en-US" sz="1050" dirty="0" err="1"/>
              <a:t>Hengartner</a:t>
            </a:r>
            <a:r>
              <a:rPr lang="en-US" sz="1050" dirty="0"/>
              <a:t>, M.P. and Horowitz, M.A. (2023) ‘The serotonin theory of depression: a systematic umbrella review of the evidence’, </a:t>
            </a:r>
            <a:r>
              <a:rPr lang="en-US" sz="1050" i="1" dirty="0"/>
              <a:t>Molecular Psychiatry</a:t>
            </a:r>
            <a:r>
              <a:rPr lang="en-US" sz="1050" dirty="0"/>
              <a:t>, 28(8), pp. 3243–3256. Available at: https://doi.org/10.1038/s41380-022-01661-0 (Accessed: 9 October 2026).</a:t>
            </a:r>
          </a:p>
          <a:p>
            <a:pPr>
              <a:spcAft>
                <a:spcPts val="500"/>
              </a:spcAft>
              <a:buNone/>
            </a:pPr>
            <a:r>
              <a:rPr lang="en-US" sz="1050" dirty="0"/>
              <a:t>National Institute for Health and Care Excellence (2022) </a:t>
            </a:r>
            <a:r>
              <a:rPr lang="en-US" sz="1050" i="1" dirty="0"/>
              <a:t>Depression in adults: treatment and management</a:t>
            </a:r>
            <a:r>
              <a:rPr lang="en-US" sz="1050" dirty="0"/>
              <a:t>. Available at: https://www.nice.org.uk/guidance/ng222 (Accessed: 10 October 2026).</a:t>
            </a:r>
          </a:p>
          <a:p>
            <a:pPr>
              <a:spcAft>
                <a:spcPts val="500"/>
              </a:spcAft>
              <a:buNone/>
            </a:pPr>
            <a:r>
              <a:rPr lang="en-US" sz="1050" dirty="0"/>
              <a:t>NHS Business Services Authority (2024) </a:t>
            </a:r>
            <a:r>
              <a:rPr lang="en-US" sz="1050" i="1" dirty="0"/>
              <a:t>Medicines used in mental health – England – 2015/16 to 2023/24</a:t>
            </a:r>
            <a:r>
              <a:rPr lang="en-US" sz="1050" dirty="0"/>
              <a:t>. Available at: https://www.nhsbsa.nhs.uk/statistical-collections/medicines-used-mental-health-england (Accessed: 10 October 2026).</a:t>
            </a:r>
          </a:p>
          <a:p>
            <a:pPr>
              <a:spcAft>
                <a:spcPts val="500"/>
              </a:spcAft>
              <a:buNone/>
            </a:pPr>
            <a:r>
              <a:rPr lang="en-US" sz="1050" dirty="0"/>
              <a:t>NHS Race and Health Observatory (2023) </a:t>
            </a:r>
            <a:r>
              <a:rPr lang="en-US" sz="1050" i="1" dirty="0"/>
              <a:t>Ethnic inequalities in Improving Access to Psychological Therapies</a:t>
            </a:r>
            <a:r>
              <a:rPr lang="en-US" sz="1050" dirty="0"/>
              <a:t>. Available at: https://www.nhsrho.org/research/ethnic-inequalities-in-improving-access-to-psychological-therapies-iapt/ (Accessed: 9 October 2026).</a:t>
            </a:r>
          </a:p>
          <a:p>
            <a:pPr>
              <a:spcAft>
                <a:spcPts val="500"/>
              </a:spcAft>
              <a:buNone/>
            </a:pPr>
            <a:r>
              <a:rPr lang="en-US" sz="1050" dirty="0"/>
              <a:t>Office for National Statistics (2024) </a:t>
            </a:r>
            <a:r>
              <a:rPr lang="en-US" sz="1050" i="1" dirty="0"/>
              <a:t>Suicides in England and Wales: 2023 registrations</a:t>
            </a:r>
            <a:r>
              <a:rPr lang="en-US" sz="1050" dirty="0"/>
              <a:t>. Available at: https://www.ons.gov.uk/peoplepopulationandcommunity/birthsdeathsandmarriages/deaths/bulletins/suicidesintheunitedkingdom/2023 (Accessed: 9 October 2026).</a:t>
            </a:r>
          </a:p>
          <a:p>
            <a:pPr>
              <a:spcAft>
                <a:spcPts val="500"/>
              </a:spcAft>
              <a:buNone/>
            </a:pPr>
            <a:r>
              <a:rPr lang="en-US" sz="1050" dirty="0"/>
              <a:t>Thornicroft, G. et al. (2022) ‘The Lancet Commission on ending stigma and discrimination in mental health’, </a:t>
            </a:r>
            <a:r>
              <a:rPr lang="en-US" sz="1050" i="1" dirty="0"/>
              <a:t>The Lancet</a:t>
            </a:r>
            <a:r>
              <a:rPr lang="en-US" sz="1050" dirty="0"/>
              <a:t>, 400(10361), pp. 1438–1480. Available at: https://doi.org/10.1016/S0140-6736(22)01470-2 (Accessed: 10 October 2026).</a:t>
            </a:r>
          </a:p>
          <a:p>
            <a:pPr>
              <a:spcAft>
                <a:spcPts val="500"/>
              </a:spcAft>
              <a:buNone/>
            </a:pPr>
            <a:r>
              <a:rPr lang="en-US" sz="1050" dirty="0"/>
              <a:t>Welsh Government (2025) </a:t>
            </a:r>
            <a:r>
              <a:rPr lang="en-US" sz="1050" i="1" dirty="0"/>
              <a:t>Mental health and wellbeing strategy 2025 to 2035</a:t>
            </a:r>
            <a:r>
              <a:rPr lang="en-US" sz="1050" dirty="0"/>
              <a:t>. Available at: https://www.gov.wales/mental-health-and-wellbeing-strategy-2025-2035 (Accessed: 10 October 2026).</a:t>
            </a:r>
          </a:p>
          <a:p>
            <a:pPr>
              <a:spcAft>
                <a:spcPts val="500"/>
              </a:spcAft>
              <a:buNone/>
            </a:pPr>
            <a:r>
              <a:rPr lang="en-US" sz="1050" dirty="0"/>
              <a:t>World Health Organization (2022) </a:t>
            </a:r>
            <a:r>
              <a:rPr lang="en-US" sz="1050" i="1" dirty="0"/>
              <a:t>ICD-11: International Classification of Diseases 11th Revision</a:t>
            </a:r>
            <a:r>
              <a:rPr lang="en-US" sz="1050" dirty="0"/>
              <a:t>. Available at: https://icd.who.int/ (Accessed: 9 October 2026).</a:t>
            </a:r>
          </a:p>
          <a:p>
            <a:pPr>
              <a:spcAft>
                <a:spcPts val="500"/>
              </a:spcAft>
              <a:buNone/>
            </a:pPr>
            <a:r>
              <a:rPr lang="en-US" sz="1050" dirty="0"/>
              <a:t>World Health Organization (2023) </a:t>
            </a:r>
            <a:r>
              <a:rPr lang="en-US" sz="1050" i="1" dirty="0"/>
              <a:t>Depressive disorder (depression)</a:t>
            </a:r>
            <a:r>
              <a:rPr lang="en-US" sz="1050" dirty="0"/>
              <a:t>. Available at: https://www.who.int/news-room/fact-sheets/detail/depression (Accessed: 9 October 2026).</a:t>
            </a:r>
            <a:endParaRPr lang="en-GB" sz="1050" dirty="0"/>
          </a:p>
        </p:txBody>
      </p:sp>
    </p:spTree>
    <p:extLst>
      <p:ext uri="{BB962C8B-B14F-4D97-AF65-F5344CB8AC3E}">
        <p14:creationId xmlns:p14="http://schemas.microsoft.com/office/powerpoint/2010/main" val="224573026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1077</TotalTime>
  <Words>1060</Words>
  <Application>Microsoft Office PowerPoint</Application>
  <PresentationFormat>Widescreen</PresentationFormat>
  <Paragraphs>66</Paragraphs>
  <Slides>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Century Gothic</vt:lpstr>
      <vt:lpstr>Vapor Trail</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talmaciu.andreea91@gmail.com</cp:lastModifiedBy>
  <cp:revision>5</cp:revision>
  <dcterms:created xsi:type="dcterms:W3CDTF">2024-12-04T18:07:56Z</dcterms:created>
  <dcterms:modified xsi:type="dcterms:W3CDTF">2026-10-09T20:11:22Z</dcterms:modified>
</cp:coreProperties>
</file>