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 id="2147483694" r:id="rId5"/>
    <p:sldMasterId id="2147483697" r:id="rId6"/>
    <p:sldMasterId id="2147483705" r:id="rId7"/>
    <p:sldMasterId id="2147483708" r:id="rId8"/>
    <p:sldMasterId id="2147483712" r:id="rId9"/>
    <p:sldMasterId id="2147483716" r:id="rId10"/>
  </p:sldMasterIdLst>
  <p:notesMasterIdLst>
    <p:notesMasterId r:id="rId34"/>
  </p:notesMasterIdLst>
  <p:sldIdLst>
    <p:sldId id="323" r:id="rId11"/>
    <p:sldId id="321" r:id="rId12"/>
    <p:sldId id="262" r:id="rId13"/>
    <p:sldId id="263" r:id="rId14"/>
    <p:sldId id="297" r:id="rId15"/>
    <p:sldId id="308" r:id="rId16"/>
    <p:sldId id="320" r:id="rId17"/>
    <p:sldId id="319" r:id="rId18"/>
    <p:sldId id="310" r:id="rId19"/>
    <p:sldId id="316" r:id="rId20"/>
    <p:sldId id="317" r:id="rId21"/>
    <p:sldId id="325" r:id="rId22"/>
    <p:sldId id="327" r:id="rId23"/>
    <p:sldId id="279" r:id="rId24"/>
    <p:sldId id="280" r:id="rId25"/>
    <p:sldId id="322" r:id="rId26"/>
    <p:sldId id="266" r:id="rId27"/>
    <p:sldId id="268" r:id="rId28"/>
    <p:sldId id="264" r:id="rId29"/>
    <p:sldId id="315" r:id="rId30"/>
    <p:sldId id="312" r:id="rId31"/>
    <p:sldId id="300" r:id="rId32"/>
    <p:sldId id="32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BCFE0-D169-BD26-55B8-35B1F3D50B82}" v="3" dt="2025-10-14T04:59:44.274"/>
    <p1510:client id="{55C07573-67D3-AACD-1C2F-4ADD4F42C159}" v="134" dt="2025-10-14T06:29:10.095"/>
    <p1510:client id="{E66503E9-69BA-419B-5B68-D2D19D0BA387}" v="398" dt="2025-10-14T06:10:29.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microsoft.com/office/2015/10/relationships/revisionInfo" Target="revisionInfo.xml"/><Relationship Id="rId21" Type="http://schemas.openxmlformats.org/officeDocument/2006/relationships/slide" Target="slides/slide11.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1"/>
    </inkml:context>
    <inkml:brush xml:id="br0">
      <inkml:brushProperty name="width" value="0.1" units="cm"/>
      <inkml:brushProperty name="height" value="0.1" units="cm"/>
    </inkml:brush>
  </inkml:definitions>
  <inkml:trace contextRef="#ctx0" brushRef="#br0">13621 4255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2"/>
    </inkml:context>
    <inkml:brush xml:id="br0">
      <inkml:brushProperty name="width" value="0.1" units="cm"/>
      <inkml:brushProperty name="height" value="0.1" units="cm"/>
    </inkml:brush>
  </inkml:definitions>
  <inkml:trace contextRef="#ctx0" brushRef="#br0">11896 4561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3"/>
    </inkml:context>
    <inkml:brush xml:id="br0">
      <inkml:brushProperty name="width" value="0.1" units="cm"/>
      <inkml:brushProperty name="height" value="0.1" units="cm"/>
    </inkml:brush>
  </inkml:definitions>
  <inkml:trace contextRef="#ctx0" brushRef="#br0">12298 4519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ADB84-FDBE-4990-B9F2-6C99C195D647}"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888B7-416F-4412-8A39-670BB275B992}" type="slidenum">
              <a:rPr lang="en-GB" smtClean="0"/>
              <a:t>‹#›</a:t>
            </a:fld>
            <a:endParaRPr lang="en-GB"/>
          </a:p>
        </p:txBody>
      </p:sp>
    </p:spTree>
    <p:extLst>
      <p:ext uri="{BB962C8B-B14F-4D97-AF65-F5344CB8AC3E}">
        <p14:creationId xmlns:p14="http://schemas.microsoft.com/office/powerpoint/2010/main" val="147017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3888B7-416F-4412-8A39-670BB275B992}" type="slidenum">
              <a:rPr lang="en-GB" smtClean="0"/>
              <a:t>5</a:t>
            </a:fld>
            <a:endParaRPr lang="en-GB"/>
          </a:p>
        </p:txBody>
      </p:sp>
    </p:spTree>
    <p:extLst>
      <p:ext uri="{BB962C8B-B14F-4D97-AF65-F5344CB8AC3E}">
        <p14:creationId xmlns:p14="http://schemas.microsoft.com/office/powerpoint/2010/main" val="723627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3888B7-416F-4412-8A39-670BB275B992}" type="slidenum">
              <a:rPr lang="en-GB" smtClean="0"/>
              <a:t>6</a:t>
            </a:fld>
            <a:endParaRPr lang="en-GB"/>
          </a:p>
        </p:txBody>
      </p:sp>
    </p:spTree>
    <p:extLst>
      <p:ext uri="{BB962C8B-B14F-4D97-AF65-F5344CB8AC3E}">
        <p14:creationId xmlns:p14="http://schemas.microsoft.com/office/powerpoint/2010/main" val="3520167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489789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489816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2568940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03164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44097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C3A7-C7B9-7522-F8F0-6E98F23E7D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415E6E-EBDE-1D09-0775-3F88CFCABB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EC0603-782C-D92C-89C9-75A442159F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9ED4FC-B809-B8CE-4D6E-BDFEBBF15461}"/>
              </a:ext>
            </a:extLst>
          </p:cNvPr>
          <p:cNvSpPr>
            <a:spLocks noGrp="1"/>
          </p:cNvSpPr>
          <p:nvPr>
            <p:ph type="dt" sz="half" idx="10"/>
          </p:nvPr>
        </p:nvSpPr>
        <p:spPr/>
        <p:txBody>
          <a:bodyPr/>
          <a:lstStyle/>
          <a:p>
            <a:fld id="{69186D26-FA5F-4637-B602-B7C2DC34CFD4}" type="datetime1">
              <a:rPr lang="en-US" smtClean="0"/>
              <a:t>11/8/2025</a:t>
            </a:fld>
            <a:endParaRPr lang="en-US"/>
          </a:p>
        </p:txBody>
      </p:sp>
      <p:sp>
        <p:nvSpPr>
          <p:cNvPr id="6" name="Footer Placeholder 5">
            <a:extLst>
              <a:ext uri="{FF2B5EF4-FFF2-40B4-BE49-F238E27FC236}">
                <a16:creationId xmlns:a16="http://schemas.microsoft.com/office/drawing/2014/main" id="{D8C1E6E7-5B56-6F80-9F24-045471EDE4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2ACEF-9149-7B2A-099E-3419D77DAC4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37203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93E-16E6-3188-BAD4-FF84FD65A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2A4D9-7247-6C6B-F65A-EB0484704F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E35BB-230C-AC41-5E96-1A0DA78AF4A9}"/>
              </a:ext>
            </a:extLst>
          </p:cNvPr>
          <p:cNvSpPr>
            <a:spLocks noGrp="1"/>
          </p:cNvSpPr>
          <p:nvPr>
            <p:ph type="dt" sz="half" idx="10"/>
          </p:nvPr>
        </p:nvSpPr>
        <p:spPr/>
        <p:txBody>
          <a:bodyPr/>
          <a:lstStyle/>
          <a:p>
            <a:fld id="{7332B432-ACDA-4023-A761-2BAB76577B62}" type="datetime1">
              <a:rPr lang="en-US" smtClean="0"/>
              <a:t>11/8/2025</a:t>
            </a:fld>
            <a:endParaRPr lang="en-US"/>
          </a:p>
        </p:txBody>
      </p:sp>
      <p:sp>
        <p:nvSpPr>
          <p:cNvPr id="5" name="Footer Placeholder 4">
            <a:extLst>
              <a:ext uri="{FF2B5EF4-FFF2-40B4-BE49-F238E27FC236}">
                <a16:creationId xmlns:a16="http://schemas.microsoft.com/office/drawing/2014/main" id="{0A44492B-C539-7107-2897-70673590C5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C1C43-CAAF-5B68-B347-183CC4C9E3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21495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5628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08/11/2025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261448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594481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20566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75885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47814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15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49125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39529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70071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83602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C3A7-C7B9-7522-F8F0-6E98F23E7D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415E6E-EBDE-1D09-0775-3F88CFCABB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EC0603-782C-D92C-89C9-75A442159F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9ED4FC-B809-B8CE-4D6E-BDFEBBF15461}"/>
              </a:ext>
            </a:extLst>
          </p:cNvPr>
          <p:cNvSpPr>
            <a:spLocks noGrp="1"/>
          </p:cNvSpPr>
          <p:nvPr>
            <p:ph type="dt" sz="half" idx="10"/>
          </p:nvPr>
        </p:nvSpPr>
        <p:spPr/>
        <p:txBody>
          <a:bodyPr/>
          <a:lstStyle/>
          <a:p>
            <a:fld id="{69186D26-FA5F-4637-B602-B7C2DC34CFD4}" type="datetime1">
              <a:rPr lang="en-US" smtClean="0"/>
              <a:t>11/8/2025</a:t>
            </a:fld>
            <a:endParaRPr lang="en-US"/>
          </a:p>
        </p:txBody>
      </p:sp>
      <p:sp>
        <p:nvSpPr>
          <p:cNvPr id="6" name="Footer Placeholder 5">
            <a:extLst>
              <a:ext uri="{FF2B5EF4-FFF2-40B4-BE49-F238E27FC236}">
                <a16:creationId xmlns:a16="http://schemas.microsoft.com/office/drawing/2014/main" id="{D8C1E6E7-5B56-6F80-9F24-045471EDE4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2ACEF-9149-7B2A-099E-3419D77DAC4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632002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93E-16E6-3188-BAD4-FF84FD65A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2A4D9-7247-6C6B-F65A-EB0484704F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E35BB-230C-AC41-5E96-1A0DA78AF4A9}"/>
              </a:ext>
            </a:extLst>
          </p:cNvPr>
          <p:cNvSpPr>
            <a:spLocks noGrp="1"/>
          </p:cNvSpPr>
          <p:nvPr>
            <p:ph type="dt" sz="half" idx="10"/>
          </p:nvPr>
        </p:nvSpPr>
        <p:spPr/>
        <p:txBody>
          <a:bodyPr/>
          <a:lstStyle/>
          <a:p>
            <a:fld id="{7332B432-ACDA-4023-A761-2BAB76577B62}" type="datetime1">
              <a:rPr lang="en-US" smtClean="0"/>
              <a:t>11/8/2025</a:t>
            </a:fld>
            <a:endParaRPr lang="en-US"/>
          </a:p>
        </p:txBody>
      </p:sp>
      <p:sp>
        <p:nvSpPr>
          <p:cNvPr id="5" name="Footer Placeholder 4">
            <a:extLst>
              <a:ext uri="{FF2B5EF4-FFF2-40B4-BE49-F238E27FC236}">
                <a16:creationId xmlns:a16="http://schemas.microsoft.com/office/drawing/2014/main" id="{0A44492B-C539-7107-2897-70673590C5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C1C43-CAAF-5B68-B347-183CC4C9E3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64050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13910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42161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57409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13179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59117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90995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952019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097718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1189664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7934805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4985091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556124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949604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41166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6532841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08/11/2025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5789970"/>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582603346"/>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65729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5" r:id="rId3"/>
    <p:sldLayoutId id="214748372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995910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590555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364409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hyperlink" Target="https://affect.media.mit.edu/pdfs/02.aist-etal.pdf" TargetMode="Externa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hyperlink" Target="http://www.livetilesglobal.com/" TargetMode="Externa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hyperlink" Target="https://www.schoolsthatlead.org/blog/ai-in-education#:~:text=and%20student%20engagement.-,3.,engaging%20educational%20environments%20for%20students." TargetMode="Externa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L2sQRrf1Cd8" TargetMode="External"/><Relationship Id="rId2" Type="http://schemas.openxmlformats.org/officeDocument/2006/relationships/hyperlink" Target="http://www.livetilesglobal.com/" TargetMode="Externa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customXml" Target="../ink/ink1.xml"/><Relationship Id="rId1" Type="http://schemas.openxmlformats.org/officeDocument/2006/relationships/slideLayout" Target="../slideLayouts/slideLayout19.xml"/><Relationship Id="rId5" Type="http://schemas.openxmlformats.org/officeDocument/2006/relationships/customXml" Target="../ink/ink3.xml"/><Relationship Id="rId4" Type="http://schemas.openxmlformats.org/officeDocument/2006/relationships/customXml" Target="../ink/ink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hyperlink" Target="https://uwtsd.myday.cloud/pages/student-forms" TargetMode="Externa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api/storage/10a1d943-07d1-49ed-a2e0-43bf40084b85/fcd-ar-drywydd-dysgu-211117.pdf" TargetMode="External"/><Relationship Id="rId7" Type="http://schemas.openxmlformats.org/officeDocument/2006/relationships/hyperlink" Target="https://theconversation.com/ai-in-schools-heres-what-we-need-to-consider-109450" TargetMode="External"/><Relationship Id="rId2" Type="http://schemas.openxmlformats.org/officeDocument/2006/relationships/hyperlink" Target="https://www.ibm.com/cloud/learn/what-is-artificial-intelligence" TargetMode="External"/><Relationship Id="rId1" Type="http://schemas.openxmlformats.org/officeDocument/2006/relationships/slideLayout" Target="../slideLayouts/slideLayout20.xml"/><Relationship Id="rId6" Type="http://schemas.openxmlformats.org/officeDocument/2006/relationships/hyperlink" Target="https://www.schoolsthatlead.org/blog/ai-in-education#:~:text=and%20student%20engagement.-,3.,engaging%20educational%20environments%20for%20students." TargetMode="External"/><Relationship Id="rId5" Type="http://schemas.openxmlformats.org/officeDocument/2006/relationships/hyperlink" Target="https://www.psychologytoday.com/us/blog/aspergers-diary/200805/empathy-mindblindness-and-theory-mind" TargetMode="External"/><Relationship Id="rId4" Type="http://schemas.openxmlformats.org/officeDocument/2006/relationships/hyperlink" Target="https://hwb.gov.wales/cwricwlwm-i-gymru/fframweithiau-sgiliau-trawsgwricwlaidd/#digital-competence-framewor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wales/sites/default/files/pdf-versions/2022/3/4/1646322827/digital-strategy-wales.pdf" TargetMode="External"/><Relationship Id="rId2" Type="http://schemas.openxmlformats.org/officeDocument/2006/relationships/hyperlink" Target="https://hwb.gov.wales/curriculum-for-wales/cross-curricular-skills-frameworks/#digital-competence-framework" TargetMode="External"/><Relationship Id="rId1" Type="http://schemas.openxmlformats.org/officeDocument/2006/relationships/slideLayout" Target="../slideLayouts/slideLayout20.xml"/><Relationship Id="rId6" Type="http://schemas.openxmlformats.org/officeDocument/2006/relationships/hyperlink" Target="https://www.youtube.com/watch?v=L2sQRrf1Cd8" TargetMode="External"/><Relationship Id="rId5" Type="http://schemas.openxmlformats.org/officeDocument/2006/relationships/hyperlink" Target="https://wire19.com/real-life-examples-of-ai-in-education/#:~:text=7%20Real-Life%20Examples%20of%20AI%20in%20Education%201,classes%20to%20tons%20of%20leaners%20each%20week.%20" TargetMode="External"/><Relationship Id="rId4" Type="http://schemas.openxmlformats.org/officeDocument/2006/relationships/hyperlink" Target="https://hwb.gov.wales/api/storage/60edfca7-cce5-48e7-bbee-2cf710184e50/routes-for-learn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E0997-CFB7-D8D5-5CE3-AE9212D3442D}"/>
              </a:ext>
            </a:extLst>
          </p:cNvPr>
          <p:cNvSpPr txBox="1"/>
          <p:nvPr/>
        </p:nvSpPr>
        <p:spPr>
          <a:xfrm>
            <a:off x="3048000" y="3107220"/>
            <a:ext cx="6096000" cy="646331"/>
          </a:xfrm>
          <a:prstGeom prst="rect">
            <a:avLst/>
          </a:prstGeom>
          <a:noFill/>
        </p:spPr>
        <p:txBody>
          <a:bodyPr wrap="square">
            <a:spAutoFit/>
          </a:bodyPr>
          <a:lstStyle/>
          <a:p>
            <a:r>
              <a:rPr lang="en-GB" dirty="0">
                <a:solidFill>
                  <a:schemeClr val="bg1"/>
                </a:solidFill>
              </a:rPr>
              <a:t>Disclaimer: </a:t>
            </a:r>
            <a:r>
              <a:rPr lang="en-GB" dirty="0" err="1">
                <a:solidFill>
                  <a:schemeClr val="bg1"/>
                </a:solidFill>
              </a:rPr>
              <a:t>Drafftiwyd</a:t>
            </a:r>
            <a:r>
              <a:rPr lang="en-GB" dirty="0">
                <a:solidFill>
                  <a:schemeClr val="bg1"/>
                </a:solidFill>
              </a:rPr>
              <a:t> y </a:t>
            </a:r>
            <a:r>
              <a:rPr lang="en-GB" dirty="0" err="1">
                <a:solidFill>
                  <a:schemeClr val="bg1"/>
                </a:solidFill>
              </a:rPr>
              <a:t>testun</a:t>
            </a:r>
            <a:r>
              <a:rPr lang="en-GB" dirty="0">
                <a:solidFill>
                  <a:schemeClr val="bg1"/>
                </a:solidFill>
              </a:rPr>
              <a:t> </a:t>
            </a:r>
            <a:r>
              <a:rPr lang="en-GB" dirty="0" err="1">
                <a:solidFill>
                  <a:schemeClr val="bg1"/>
                </a:solidFill>
              </a:rPr>
              <a:t>hwn</a:t>
            </a:r>
            <a:r>
              <a:rPr lang="en-GB" dirty="0">
                <a:solidFill>
                  <a:schemeClr val="bg1"/>
                </a:solidFill>
              </a:rPr>
              <a:t> </a:t>
            </a:r>
            <a:r>
              <a:rPr lang="en-GB" dirty="0" err="1">
                <a:solidFill>
                  <a:schemeClr val="bg1"/>
                </a:solidFill>
              </a:rPr>
              <a:t>drwy</a:t>
            </a:r>
            <a:r>
              <a:rPr lang="en-GB" dirty="0">
                <a:solidFill>
                  <a:schemeClr val="bg1"/>
                </a:solidFill>
              </a:rPr>
              <a:t> </a:t>
            </a:r>
            <a:r>
              <a:rPr lang="en-GB" dirty="0" err="1">
                <a:solidFill>
                  <a:schemeClr val="bg1"/>
                </a:solidFill>
              </a:rPr>
              <a:t>ddefnyddio</a:t>
            </a:r>
            <a:r>
              <a:rPr lang="en-GB" dirty="0">
                <a:solidFill>
                  <a:schemeClr val="bg1"/>
                </a:solidFill>
              </a:rPr>
              <a:t> Microsoft Translator This text was drafted using Microsoft Translator </a:t>
            </a:r>
          </a:p>
        </p:txBody>
      </p:sp>
    </p:spTree>
    <p:extLst>
      <p:ext uri="{BB962C8B-B14F-4D97-AF65-F5344CB8AC3E}">
        <p14:creationId xmlns:p14="http://schemas.microsoft.com/office/powerpoint/2010/main" val="2407386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195A-34FB-05AD-32D0-079F24BE913E}"/>
              </a:ext>
            </a:extLst>
          </p:cNvPr>
          <p:cNvSpPr>
            <a:spLocks noGrp="1"/>
          </p:cNvSpPr>
          <p:nvPr>
            <p:ph type="title"/>
          </p:nvPr>
        </p:nvSpPr>
        <p:spPr/>
        <p:txBody>
          <a:bodyPr/>
          <a:lstStyle/>
          <a:p>
            <a:pPr algn="ctr"/>
            <a:r>
              <a:rPr kumimoji="0" lang="en-GB" sz="4400" b="0" i="0" u="none" strike="noStrike" kern="1200" cap="none" spc="0" normalizeH="0" baseline="0" noProof="0">
                <a:ln>
                  <a:noFill/>
                </a:ln>
                <a:solidFill>
                  <a:prstClr val="black"/>
                </a:solidFill>
                <a:effectLst/>
                <a:uLnTx/>
                <a:uFillTx/>
                <a:latin typeface="Calibri" panose="020F0502020204030204"/>
                <a:ea typeface="+mj-ea"/>
                <a:cs typeface="+mj-cs"/>
              </a:rPr>
              <a:t>ECIE6002C                                             </a:t>
            </a:r>
            <a:r>
              <a:rPr kumimoji="0" lang="en-GB" sz="4400" b="0" i="0" u="none" strike="noStrike" kern="1200" cap="none" spc="0" normalizeH="0" baseline="0" noProof="0">
                <a:ln>
                  <a:noFill/>
                </a:ln>
                <a:solidFill>
                  <a:srgbClr val="0070C0"/>
                </a:solidFill>
                <a:effectLst/>
                <a:uLnTx/>
                <a:uFillTx/>
                <a:latin typeface="Calibri" panose="020F0502020204030204"/>
                <a:ea typeface="+mj-ea"/>
                <a:cs typeface="+mj-cs"/>
              </a:rPr>
              <a:t>ECIE6002</a:t>
            </a:r>
            <a:endParaRPr lang="en-GB">
              <a:solidFill>
                <a:schemeClr val="accent1"/>
              </a:solidFill>
              <a:latin typeface="+mn-lt"/>
            </a:endParaRPr>
          </a:p>
        </p:txBody>
      </p:sp>
      <p:sp>
        <p:nvSpPr>
          <p:cNvPr id="3" name="Content Placeholder 2">
            <a:extLst>
              <a:ext uri="{FF2B5EF4-FFF2-40B4-BE49-F238E27FC236}">
                <a16:creationId xmlns:a16="http://schemas.microsoft.com/office/drawing/2014/main" id="{91E751C7-CEC8-3A1E-8191-712D39D68ABB}"/>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Symud i Ffwrdd o’r Ystafell Ddosbarth Draddodiadol - </a:t>
            </a:r>
          </a:p>
          <a:p>
            <a:pPr marL="261938" marR="0" lvl="0" indent="0" algn="l" defTabSz="914400" rtl="0" eaLnBrk="1" fontAlgn="auto" latinLnBrk="0" hangingPunct="1">
              <a:lnSpc>
                <a:spcPct val="90000"/>
              </a:lnSpc>
              <a:spcBef>
                <a:spcPts val="1000"/>
              </a:spcBef>
              <a:spcAft>
                <a:spcPts val="0"/>
              </a:spcAft>
              <a:buClrTx/>
              <a:buSzTx/>
              <a:buNone/>
              <a:tabLst/>
              <a:defRPr/>
            </a:pPr>
            <a:r>
              <a:rPr kumimoji="0" lang="cy-GB" sz="36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Y Chwyldro Digidol Tawel </a:t>
            </a:r>
            <a:r>
              <a:rPr kumimoji="0" lang="cy-GB" sz="3600" b="0" i="0" u="none" strike="noStrike" kern="1200" cap="none" spc="0" normalizeH="0" baseline="0">
                <a:ln>
                  <a:noFill/>
                </a:ln>
                <a:effectLst/>
                <a:uLnTx/>
                <a:uFillTx/>
                <a:latin typeface="Calibri" panose="020F0502020204030204" pitchFamily="34" charset="0"/>
                <a:ea typeface="Calibri" panose="020F0502020204030204" pitchFamily="34" charset="0"/>
                <a:cs typeface="Calibri" panose="020F0502020204030204" pitchFamily="34" charset="0"/>
              </a:rPr>
              <a:t>mewn Addysg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b="0" i="0" u="none" strike="noStrike" kern="1200" cap="none" spc="0" normalizeH="0" baseline="0">
                <a:ln>
                  <a:noFill/>
                </a:ln>
                <a:effectLst/>
                <a:uLnTx/>
                <a:uFillTx/>
                <a:latin typeface="Calibri" panose="020F0502020204030204"/>
                <a:ea typeface="+mn-ea"/>
                <a:cs typeface="+mn-cs"/>
              </a:rPr>
              <a:t>Darlith 4</a:t>
            </a:r>
          </a:p>
          <a:p>
            <a:pPr marL="261938" marR="0" lvl="0" indent="0" algn="l" defTabSz="914400" rtl="0" eaLnBrk="1" fontAlgn="auto" latinLnBrk="0" hangingPunct="1">
              <a:lnSpc>
                <a:spcPct val="90000"/>
              </a:lnSpc>
              <a:spcBef>
                <a:spcPts val="1000"/>
              </a:spcBef>
              <a:spcAft>
                <a:spcPts val="0"/>
              </a:spcAft>
              <a:buClrTx/>
              <a:buSzTx/>
              <a:buNone/>
              <a:tabLst/>
              <a:defRPr/>
            </a:pPr>
            <a:endParaRPr lang="en-GB"/>
          </a:p>
        </p:txBody>
      </p:sp>
      <p:sp>
        <p:nvSpPr>
          <p:cNvPr id="4" name="Content Placeholder 3">
            <a:extLst>
              <a:ext uri="{FF2B5EF4-FFF2-40B4-BE49-F238E27FC236}">
                <a16:creationId xmlns:a16="http://schemas.microsoft.com/office/drawing/2014/main" id="{7D822897-A94E-1C6E-EB2F-8DA8B3EF0145}"/>
              </a:ext>
            </a:extLst>
          </p:cNvPr>
          <p:cNvSpPr>
            <a:spLocks noGrp="1"/>
          </p:cNvSpPr>
          <p:nvPr>
            <p:ph sz="half" idx="2"/>
          </p:nvPr>
        </p:nvSpPr>
        <p:spPr/>
        <p:txBody>
          <a:bodyPr>
            <a:noAutofit/>
          </a:bodyPr>
          <a:lstStyle/>
          <a:p>
            <a:r>
              <a:rPr lang="en-GB" sz="3600">
                <a:solidFill>
                  <a:schemeClr val="accent1"/>
                </a:solidFill>
              </a:rPr>
              <a:t>Moving Away from the Traditional Classroom – The Silent Digital Revolution in Education.</a:t>
            </a:r>
          </a:p>
          <a:p>
            <a:endParaRPr lang="en-GB" sz="3600">
              <a:solidFill>
                <a:schemeClr val="accent1"/>
              </a:solidFill>
            </a:endParaRPr>
          </a:p>
          <a:p>
            <a:r>
              <a:rPr lang="en-GB" sz="3600">
                <a:solidFill>
                  <a:schemeClr val="accent1"/>
                </a:solidFill>
              </a:rPr>
              <a:t>Lecture 4</a:t>
            </a:r>
          </a:p>
        </p:txBody>
      </p:sp>
    </p:spTree>
    <p:extLst>
      <p:ext uri="{BB962C8B-B14F-4D97-AF65-F5344CB8AC3E}">
        <p14:creationId xmlns:p14="http://schemas.microsoft.com/office/powerpoint/2010/main" val="222342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CD04-2DA7-45F7-AF87-674E5013059F}"/>
              </a:ext>
            </a:extLst>
          </p:cNvPr>
          <p:cNvSpPr>
            <a:spLocks noGrp="1"/>
          </p:cNvSpPr>
          <p:nvPr>
            <p:ph type="title"/>
          </p:nvPr>
        </p:nvSpPr>
        <p:spPr>
          <a:xfrm>
            <a:off x="381000" y="365125"/>
            <a:ext cx="11315700" cy="1325563"/>
          </a:xfrm>
        </p:spPr>
        <p:txBody>
          <a:bodyPr>
            <a:noAutofit/>
          </a:bodyPr>
          <a:lstStyle/>
          <a:p>
            <a:r>
              <a:rPr kumimoji="0" lang="cy-GB" sz="2400" b="0" i="0" u="none" strike="noStrike" kern="1200" cap="none" spc="0" normalizeH="0" baseline="0" noProof="0">
                <a:ln>
                  <a:noFill/>
                </a:ln>
                <a:solidFill>
                  <a:prstClr val="black"/>
                </a:solidFill>
                <a:effectLst/>
                <a:uLnTx/>
                <a:uFillTx/>
                <a:latin typeface="Calibri" panose="020F0502020204030204"/>
                <a:ea typeface="+mj-ea"/>
                <a:cs typeface="+mj-cs"/>
              </a:rPr>
              <a:t>Symud i Ffwrdd o’r Ystafell Ddosbarth</a:t>
            </a:r>
            <a:r>
              <a:rPr kumimoji="0" lang="en-GB" sz="2400" b="0" i="0" u="none" strike="noStrike" kern="1200" cap="none" spc="0" normalizeH="0" baseline="0" noProof="0">
                <a:ln>
                  <a:noFill/>
                </a:ln>
                <a:solidFill>
                  <a:prstClr val="black"/>
                </a:solidFill>
                <a:effectLst/>
                <a:uLnTx/>
                <a:uFillTx/>
                <a:latin typeface="Calibri" panose="020F0502020204030204"/>
                <a:ea typeface="+mj-ea"/>
                <a:cs typeface="+mj-cs"/>
              </a:rPr>
              <a:t>         </a:t>
            </a:r>
            <a:r>
              <a:rPr kumimoji="0" lang="en-GB" sz="2400" b="0" i="0" u="none" strike="noStrike" kern="1200" cap="none" spc="0" normalizeH="0" baseline="0" noProof="0">
                <a:ln>
                  <a:noFill/>
                </a:ln>
                <a:solidFill>
                  <a:srgbClr val="4472C4"/>
                </a:solidFill>
                <a:effectLst/>
                <a:uLnTx/>
                <a:uFillTx/>
                <a:latin typeface="Calibri" panose="020F0502020204030204"/>
                <a:ea typeface="+mj-ea"/>
                <a:cs typeface="+mj-cs"/>
              </a:rPr>
              <a:t>Moving Away from the Traditional Classroom</a:t>
            </a:r>
            <a:br>
              <a:rPr kumimoji="0" lang="en-GB" sz="2400" b="0" i="0" u="none" strike="noStrike" kern="1200" cap="none" spc="0" normalizeH="0" baseline="0" noProof="0">
                <a:ln>
                  <a:noFill/>
                </a:ln>
                <a:solidFill>
                  <a:srgbClr val="4472C4"/>
                </a:solidFill>
                <a:effectLst/>
                <a:uLnTx/>
                <a:uFillTx/>
                <a:latin typeface="Calibri" panose="020F0502020204030204"/>
                <a:ea typeface="+mj-ea"/>
                <a:cs typeface="+mj-cs"/>
              </a:rPr>
            </a:br>
            <a:r>
              <a:rPr kumimoji="0" lang="cy-GB" sz="2400" b="0" i="0" u="none" strike="noStrike" kern="1200" cap="none" spc="0" normalizeH="0" baseline="0" noProof="0">
                <a:ln>
                  <a:noFill/>
                </a:ln>
                <a:solidFill>
                  <a:prstClr val="black"/>
                </a:solidFill>
                <a:effectLst/>
                <a:uLnTx/>
                <a:uFillTx/>
                <a:latin typeface="Calibri" panose="020F0502020204030204"/>
                <a:ea typeface="+mj-ea"/>
                <a:cs typeface="+mj-cs"/>
              </a:rPr>
              <a:t>                    Draddodiadol</a:t>
            </a:r>
            <a:br>
              <a:rPr kumimoji="0" lang="cy-GB" sz="2400" b="0" i="0" u="none" strike="noStrike" kern="1200" cap="none" spc="0" normalizeH="0" baseline="0" noProof="0">
                <a:ln>
                  <a:noFill/>
                </a:ln>
                <a:solidFill>
                  <a:srgbClr val="4472C4"/>
                </a:solidFill>
                <a:effectLst/>
                <a:uLnTx/>
                <a:uFillTx/>
                <a:latin typeface="Calibri" panose="020F0502020204030204"/>
                <a:ea typeface="+mj-ea"/>
                <a:cs typeface="+mj-cs"/>
              </a:rPr>
            </a:br>
            <a:r>
              <a:rPr kumimoji="0" lang="cy-GB" sz="2400" b="0" i="0" u="none" strike="noStrike" kern="1200" cap="none" spc="0" normalizeH="0" baseline="0" noProof="0">
                <a:ln>
                  <a:noFill/>
                </a:ln>
                <a:solidFill>
                  <a:prstClr val="black"/>
                </a:solidFill>
                <a:effectLst/>
                <a:uLnTx/>
                <a:uFillTx/>
                <a:latin typeface="Calibri" panose="020F0502020204030204"/>
                <a:ea typeface="+mj-ea"/>
                <a:cs typeface="+mj-cs"/>
              </a:rPr>
              <a:t>- Y Chwyldro Digidol Tawel mewn Addysg</a:t>
            </a:r>
            <a:r>
              <a:rPr kumimoji="0" lang="en-GB" sz="2400" b="0" i="0" u="none" strike="noStrike" kern="1200" cap="none" spc="0" normalizeH="0" baseline="0" noProof="0">
                <a:ln>
                  <a:noFill/>
                </a:ln>
                <a:solidFill>
                  <a:prstClr val="black"/>
                </a:solidFill>
                <a:effectLst/>
                <a:uLnTx/>
                <a:uFillTx/>
                <a:latin typeface="Calibri" panose="020F0502020204030204"/>
                <a:ea typeface="+mj-ea"/>
                <a:cs typeface="+mj-cs"/>
              </a:rPr>
              <a:t>      </a:t>
            </a:r>
            <a:r>
              <a:rPr kumimoji="0" lang="en-GB" sz="2400" b="0" i="0" u="none" strike="noStrike" kern="1200" cap="none" spc="0" normalizeH="0" baseline="0" noProof="0">
                <a:ln>
                  <a:noFill/>
                </a:ln>
                <a:solidFill>
                  <a:srgbClr val="4472C4"/>
                </a:solidFill>
                <a:effectLst/>
                <a:uLnTx/>
                <a:uFillTx/>
                <a:latin typeface="Calibri" panose="020F0502020204030204"/>
                <a:ea typeface="+mj-ea"/>
                <a:cs typeface="+mj-cs"/>
              </a:rPr>
              <a:t>- The Silent Digital Revolution in Education</a:t>
            </a:r>
            <a:endParaRPr lang="en-GB" sz="2400" b="1">
              <a:solidFill>
                <a:schemeClr val="accent1"/>
              </a:solidFill>
              <a:latin typeface="+mn-lt"/>
            </a:endParaRPr>
          </a:p>
        </p:txBody>
      </p:sp>
      <p:sp>
        <p:nvSpPr>
          <p:cNvPr id="5" name="Content Placeholder 4">
            <a:extLst>
              <a:ext uri="{FF2B5EF4-FFF2-40B4-BE49-F238E27FC236}">
                <a16:creationId xmlns:a16="http://schemas.microsoft.com/office/drawing/2014/main" id="{95038CB6-F98A-3840-15A3-97FB7A249E9C}"/>
              </a:ext>
            </a:extLst>
          </p:cNvPr>
          <p:cNvSpPr>
            <a:spLocks noGrp="1"/>
          </p:cNvSpPr>
          <p:nvPr>
            <p:ph sz="half"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i="0" u="none" strike="noStrike" kern="1200" cap="none" spc="0" normalizeH="0" baseline="0" noProof="0">
                <a:ln>
                  <a:noFill/>
                </a:ln>
                <a:solidFill>
                  <a:prstClr val="black"/>
                </a:solidFill>
                <a:effectLst/>
                <a:uLnTx/>
                <a:uFillTx/>
                <a:latin typeface="Calibri" panose="020F0502020204030204"/>
                <a:ea typeface="+mn-ea"/>
                <a:cs typeface="+mn-cs"/>
              </a:rPr>
              <a:t>Nodau ECIE6002C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a:ln>
                  <a:noFill/>
                </a:ln>
                <a:solidFill>
                  <a:prstClr val="black"/>
                </a:solidFill>
                <a:effectLst/>
                <a:uLnTx/>
                <a:uFillTx/>
                <a:latin typeface="Calibri" panose="020F0502020204030204"/>
                <a:ea typeface="+mn-ea"/>
                <a:cs typeface="+mn-cs"/>
              </a:rPr>
              <a:t>Ehangu gwybodaeth a dealltwriaeth o TGCh a’r cysyniad o gymhwysedd digidol mewn cyd-destunau addysgol ac unigol gwahanol.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a:ln>
                  <a:noFill/>
                </a:ln>
                <a:solidFill>
                  <a:prstClr val="black"/>
                </a:solidFill>
                <a:effectLst/>
                <a:uLnTx/>
                <a:uFillTx/>
                <a:latin typeface="Calibri" panose="020F0502020204030204"/>
                <a:ea typeface="+mn-ea"/>
                <a:cs typeface="+mn-cs"/>
              </a:rPr>
              <a:t>Ennill dealltwriaeth fanwl o effaith y byd digidol mewn addysg</a:t>
            </a:r>
          </a:p>
          <a:p>
            <a:endParaRPr lang="en-GB"/>
          </a:p>
        </p:txBody>
      </p:sp>
      <p:sp>
        <p:nvSpPr>
          <p:cNvPr id="4" name="Content Placeholder 3">
            <a:extLst>
              <a:ext uri="{FF2B5EF4-FFF2-40B4-BE49-F238E27FC236}">
                <a16:creationId xmlns:a16="http://schemas.microsoft.com/office/drawing/2014/main" id="{18839E80-1CA5-8844-76E6-BEEF9C91A317}"/>
              </a:ext>
            </a:extLst>
          </p:cNvPr>
          <p:cNvSpPr>
            <a:spLocks noGrp="1"/>
          </p:cNvSpPr>
          <p:nvPr>
            <p:ph sz="half" idx="2"/>
          </p:nvPr>
        </p:nvSpPr>
        <p:spPr/>
        <p:txBody>
          <a:bodyPr/>
          <a:lstStyle/>
          <a:p>
            <a:pPr marL="0" indent="0">
              <a:buNone/>
            </a:pPr>
            <a:r>
              <a:rPr lang="en-GB">
                <a:solidFill>
                  <a:schemeClr val="accent1"/>
                </a:solidFill>
              </a:rPr>
              <a:t>Aims of ECIE6002</a:t>
            </a:r>
          </a:p>
          <a:p>
            <a:r>
              <a:rPr lang="en-GB">
                <a:solidFill>
                  <a:schemeClr val="accent1"/>
                </a:solidFill>
              </a:rPr>
              <a:t>To broaden knowledge &amp; understanding of ICT and the concept of digital competence in different educational and individual contexts</a:t>
            </a:r>
          </a:p>
          <a:p>
            <a:r>
              <a:rPr lang="en-GB">
                <a:solidFill>
                  <a:schemeClr val="accent1"/>
                </a:solidFill>
              </a:rPr>
              <a:t>To gain in-depth an understanding of the impact of the digital world in education</a:t>
            </a:r>
          </a:p>
          <a:p>
            <a:endParaRPr lang="en-GB"/>
          </a:p>
        </p:txBody>
      </p:sp>
    </p:spTree>
    <p:extLst>
      <p:ext uri="{BB962C8B-B14F-4D97-AF65-F5344CB8AC3E}">
        <p14:creationId xmlns:p14="http://schemas.microsoft.com/office/powerpoint/2010/main" val="1975386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8766-29DC-4515-8BF9-7AE9722AEE5E}"/>
              </a:ext>
            </a:extLst>
          </p:cNvPr>
          <p:cNvSpPr>
            <a:spLocks noGrp="1"/>
          </p:cNvSpPr>
          <p:nvPr>
            <p:ph type="title"/>
          </p:nvPr>
        </p:nvSpPr>
        <p:spPr/>
        <p:txBody>
          <a:bodyPr/>
          <a:lstStyle/>
          <a:p>
            <a:pPr algn="r"/>
            <a:r>
              <a:rPr lang="cy-GB">
                <a:latin typeface="+mn-lt"/>
              </a:rPr>
              <a:t>Deilliannau Dysgu            </a:t>
            </a:r>
            <a:r>
              <a:rPr lang="en-GB">
                <a:solidFill>
                  <a:schemeClr val="accent1"/>
                </a:solidFill>
                <a:latin typeface="+mn-lt"/>
              </a:rPr>
              <a:t>Learning Outcomes</a:t>
            </a:r>
          </a:p>
        </p:txBody>
      </p:sp>
      <p:sp>
        <p:nvSpPr>
          <p:cNvPr id="3" name="Content Placeholder 2">
            <a:extLst>
              <a:ext uri="{FF2B5EF4-FFF2-40B4-BE49-F238E27FC236}">
                <a16:creationId xmlns:a16="http://schemas.microsoft.com/office/drawing/2014/main" id="{C80D535E-133D-4832-B372-8C38D4C4F4B2}"/>
              </a:ext>
            </a:extLst>
          </p:cNvPr>
          <p:cNvSpPr>
            <a:spLocks noGrp="1"/>
          </p:cNvSpPr>
          <p:nvPr>
            <p:ph sz="half" idx="1"/>
          </p:nvPr>
        </p:nvSpPr>
        <p:spPr>
          <a:xfrm>
            <a:off x="838200" y="1825625"/>
            <a:ext cx="5181600" cy="5032374"/>
          </a:xfrm>
        </p:spPr>
        <p:txBody>
          <a:bodyPr>
            <a:normAutofit/>
          </a:bodyPr>
          <a:lstStyle/>
          <a:p>
            <a:pPr marL="342900" marR="0" lvl="0" indent="-342900" algn="just" defTabSz="914400" rtl="0" eaLnBrk="1" fontAlgn="base" latinLnBrk="0" hangingPunct="1">
              <a:lnSpc>
                <a:spcPct val="90000"/>
              </a:lnSpc>
              <a:spcBef>
                <a:spcPts val="1000"/>
              </a:spcBef>
              <a:spcAft>
                <a:spcPts val="0"/>
              </a:spcAft>
              <a:buClrTx/>
              <a:buSzTx/>
              <a:buFont typeface="Symbol" panose="05050102010706020507" pitchFamily="18" charset="2"/>
              <a:buChar char=""/>
              <a:tabLst/>
              <a:defRPr/>
            </a:pPr>
            <a:r>
              <a:rPr kumimoji="0" lang="cy-GB" sz="1600" b="0" i="0" u="none" strike="noStrike" kern="1200" cap="none" spc="0" normalizeH="0" baseline="0" noProof="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Gwerthuso’n feirniadol fodelau cyfredol cymhwysedd digidol a TGCh mewn gwahanol gyd-destunau addysgol</a:t>
            </a:r>
            <a:endParaRPr kumimoji="0" lang="cy-GB" sz="1600" b="0" i="0" u="none" strike="noStrike" kern="1200" cap="none" spc="0" normalizeH="0" baseline="0" noProof="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base" latinLnBrk="0" hangingPunct="1">
              <a:lnSpc>
                <a:spcPct val="90000"/>
              </a:lnSpc>
              <a:spcBef>
                <a:spcPts val="1000"/>
              </a:spcBef>
              <a:spcAft>
                <a:spcPts val="0"/>
              </a:spcAft>
              <a:buClrTx/>
              <a:buSzTx/>
              <a:buFont typeface="Symbol" panose="05050102010706020507" pitchFamily="18" charset="2"/>
              <a:buChar char=""/>
              <a:tabLst/>
              <a:defRPr/>
            </a:pPr>
            <a:r>
              <a:rPr kumimoji="0" lang="cy-GB" sz="1600" b="0" i="0" u="none" strike="noStrike" kern="1200" cap="none" spc="0" normalizeH="0" baseline="0" noProof="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Dadansoddi’n feirniadol effeithiau’r byd digidol yn y cartref ac yn yr ysgol mewn byd sy’n newid</a:t>
            </a:r>
            <a:endParaRPr kumimoji="0" lang="cy-GB" sz="1600" b="0" i="0" u="none" strike="noStrike" kern="1200" cap="none" spc="0" normalizeH="0" baseline="0" noProof="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base" latinLnBrk="0" hangingPunct="1">
              <a:lnSpc>
                <a:spcPct val="90000"/>
              </a:lnSpc>
              <a:spcBef>
                <a:spcPts val="1000"/>
              </a:spcBef>
              <a:spcAft>
                <a:spcPts val="1000"/>
              </a:spcAft>
              <a:buClrTx/>
              <a:buSzTx/>
              <a:buFont typeface="Symbol" panose="05050102010706020507" pitchFamily="18" charset="2"/>
              <a:buChar char=""/>
              <a:tabLst/>
              <a:defRPr/>
            </a:pPr>
            <a:r>
              <a:rPr kumimoji="0" lang="cy-GB" sz="1600" b="0" i="0" u="none" strike="noStrike" kern="1200" cap="none" spc="0" normalizeH="0" baseline="0" noProof="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Adfyfyrio’n feirniadol ar y modd mae TGCh a Deallusrwydd Artiffisial (AI) yn bodloni amrywiol anghenion dysgwyr, yn cynnwys statws economaidd-gymdeithasol, rhywedd, diwylliant, dwyieithrwydd, amlieithrwydd ac anawsterau dysgu penodol</a:t>
            </a:r>
            <a:endParaRPr kumimoji="0" lang="cy-GB" sz="1600" b="0" i="0" u="none" strike="noStrike" kern="1200" cap="none" spc="0" normalizeH="0" baseline="0" noProof="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90000"/>
              </a:lnSpc>
              <a:spcBef>
                <a:spcPts val="1000"/>
              </a:spcBef>
              <a:spcAft>
                <a:spcPts val="0"/>
              </a:spcAft>
              <a:buClrTx/>
              <a:buSzTx/>
              <a:buFont typeface="Symbol" panose="05050102010706020507" pitchFamily="18" charset="2"/>
              <a:buChar char=""/>
              <a:tabLst/>
              <a:defRPr/>
            </a:pPr>
            <a:r>
              <a:rPr kumimoji="0" lang="cy-GB" sz="1600" b="0" i="0" u="none" strike="noStrike" kern="1200" cap="none" spc="0" normalizeH="0" baseline="0" noProof="0">
                <a:ln>
                  <a:noFill/>
                </a:ln>
                <a:solidFill>
                  <a:prstClr val="black"/>
                </a:solidFill>
                <a:effectLst/>
                <a:uLnTx/>
                <a:uFillTx/>
                <a:latin typeface="Calibri" panose="020F0502020204030204"/>
                <a:ea typeface="Times New Roman" panose="02020603050405020304" pitchFamily="18" charset="0"/>
                <a:cs typeface="Arial" panose="020B0604020202020204" pitchFamily="34" charset="0"/>
              </a:rPr>
              <a:t>Trefnu gwybodaeth a dysgu trwy ddefnyddio amrywiaeth o gyfryngau, a chyflwyno gwaith yn briodol mewn ffordd sy’n ddealladwy i gynulleidfaoedd arbenigol ac anarbenigol </a:t>
            </a:r>
            <a:endParaRPr kumimoji="0" lang="cy-GB" sz="1600" b="0" i="0" u="none" strike="noStrike" kern="1200" cap="none" spc="0" normalizeH="0" baseline="0" noProof="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endParaRPr lang="en-GB" sz="2000"/>
          </a:p>
        </p:txBody>
      </p:sp>
      <p:sp>
        <p:nvSpPr>
          <p:cNvPr id="4" name="Content Placeholder 3">
            <a:extLst>
              <a:ext uri="{FF2B5EF4-FFF2-40B4-BE49-F238E27FC236}">
                <a16:creationId xmlns:a16="http://schemas.microsoft.com/office/drawing/2014/main" id="{E4CDA621-7F56-2D8F-60B0-A9732E74F002}"/>
              </a:ext>
            </a:extLst>
          </p:cNvPr>
          <p:cNvSpPr>
            <a:spLocks noGrp="1"/>
          </p:cNvSpPr>
          <p:nvPr>
            <p:ph sz="half" idx="2"/>
          </p:nvPr>
        </p:nvSpPr>
        <p:spPr>
          <a:xfrm>
            <a:off x="6172200" y="1825624"/>
            <a:ext cx="5181600" cy="5032375"/>
          </a:xfrm>
        </p:spPr>
        <p:txBody>
          <a:bodyPr>
            <a:normAutofit/>
          </a:bodyPr>
          <a:lstStyle/>
          <a:p>
            <a:r>
              <a:rPr lang="en-GB" sz="1800">
                <a:solidFill>
                  <a:schemeClr val="accent1"/>
                </a:solidFill>
              </a:rPr>
              <a:t>Critically evaluate the current models of digital competence and ICT in different educational contexts</a:t>
            </a:r>
          </a:p>
          <a:p>
            <a:r>
              <a:rPr lang="en-GB" sz="1800">
                <a:solidFill>
                  <a:schemeClr val="accent1"/>
                </a:solidFill>
              </a:rPr>
              <a:t>Critically analyse the effects of the digital world both at home and in school in a changing world</a:t>
            </a:r>
          </a:p>
          <a:p>
            <a:r>
              <a:rPr lang="en-GB" sz="1800">
                <a:solidFill>
                  <a:schemeClr val="accent1"/>
                </a:solidFill>
              </a:rPr>
              <a:t>Critically reflect on how ICT and AI meet the diverse needs of learners, including socio-economic status, gender, culture, bilingualism, multilingualism and specific learning difficulties</a:t>
            </a:r>
          </a:p>
          <a:p>
            <a:r>
              <a:rPr lang="en-GB" sz="1800">
                <a:solidFill>
                  <a:schemeClr val="accent1"/>
                </a:solidFill>
              </a:rPr>
              <a:t>Organise knowledge and learning through use of a range of media and present work appropriately in a manner that can be understood by specialist and non-specialist audiences</a:t>
            </a:r>
          </a:p>
          <a:p>
            <a:endParaRPr lang="en-GB"/>
          </a:p>
        </p:txBody>
      </p:sp>
    </p:spTree>
    <p:extLst>
      <p:ext uri="{BB962C8B-B14F-4D97-AF65-F5344CB8AC3E}">
        <p14:creationId xmlns:p14="http://schemas.microsoft.com/office/powerpoint/2010/main" val="379357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8766-29DC-4515-8BF9-7AE9722AEE5E}"/>
              </a:ext>
            </a:extLst>
          </p:cNvPr>
          <p:cNvSpPr>
            <a:spLocks noGrp="1"/>
          </p:cNvSpPr>
          <p:nvPr>
            <p:ph type="title"/>
          </p:nvPr>
        </p:nvSpPr>
        <p:spPr/>
        <p:txBody>
          <a:bodyPr>
            <a:normAutofit/>
          </a:bodyPr>
          <a:lstStyle/>
          <a:p>
            <a:pPr algn="r"/>
            <a:r>
              <a:rPr lang="cy-GB" sz="4000">
                <a:latin typeface="+mn-lt"/>
              </a:rPr>
              <a:t>Ffocws yr wythnos ddiwethaf                   </a:t>
            </a:r>
            <a:r>
              <a:rPr lang="en-GB" sz="4000">
                <a:solidFill>
                  <a:schemeClr val="accent1"/>
                </a:solidFill>
                <a:latin typeface="+mn-lt"/>
              </a:rPr>
              <a:t>Last week and</a:t>
            </a:r>
            <a:br>
              <a:rPr lang="en-GB" sz="4000">
                <a:solidFill>
                  <a:schemeClr val="accent1"/>
                </a:solidFill>
                <a:latin typeface="+mn-lt"/>
              </a:rPr>
            </a:br>
            <a:r>
              <a:rPr lang="en-GB" sz="4000">
                <a:solidFill>
                  <a:schemeClr val="accent1"/>
                </a:solidFill>
                <a:latin typeface="+mn-lt"/>
              </a:rPr>
              <a:t> </a:t>
            </a:r>
            <a:r>
              <a:rPr kumimoji="0" lang="cy-GB" sz="4000" i="0" u="none" strike="noStrike" kern="1200" cap="none" spc="0" normalizeH="0" baseline="0">
                <a:ln>
                  <a:noFill/>
                </a:ln>
                <a:effectLst/>
                <a:uLnTx/>
                <a:uFillTx/>
                <a:latin typeface="Calibri" panose="020F0502020204030204"/>
                <a:ea typeface="+mj-ea"/>
                <a:cs typeface="+mj-cs"/>
              </a:rPr>
              <a:t>a’r wythnos hon</a:t>
            </a:r>
            <a:r>
              <a:rPr kumimoji="0" lang="cy-GB" sz="3600" i="0" u="none" strike="noStrike" kern="1200" cap="none" spc="0" normalizeH="0" baseline="0">
                <a:ln>
                  <a:noFill/>
                </a:ln>
                <a:effectLst/>
                <a:uLnTx/>
                <a:uFillTx/>
                <a:latin typeface="Calibri" panose="020F0502020204030204"/>
                <a:ea typeface="+mj-ea"/>
                <a:cs typeface="+mj-cs"/>
              </a:rPr>
              <a:t>                                          </a:t>
            </a:r>
            <a:r>
              <a:rPr lang="en-GB" sz="4000">
                <a:solidFill>
                  <a:schemeClr val="accent1"/>
                </a:solidFill>
                <a:latin typeface="+mn-lt"/>
              </a:rPr>
              <a:t>this week’s focus</a:t>
            </a:r>
          </a:p>
        </p:txBody>
      </p:sp>
      <p:sp>
        <p:nvSpPr>
          <p:cNvPr id="3" name="Content Placeholder 2">
            <a:extLst>
              <a:ext uri="{FF2B5EF4-FFF2-40B4-BE49-F238E27FC236}">
                <a16:creationId xmlns:a16="http://schemas.microsoft.com/office/drawing/2014/main" id="{C80D535E-133D-4832-B372-8C38D4C4F4B2}"/>
              </a:ext>
            </a:extLst>
          </p:cNvPr>
          <p:cNvSpPr>
            <a:spLocks noGrp="1"/>
          </p:cNvSpPr>
          <p:nvPr>
            <p:ph sz="half" idx="1"/>
          </p:nvPr>
        </p:nvSpPr>
        <p:spPr/>
        <p:txBody>
          <a:bodyPr>
            <a:no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2000" b="0" i="0" u="sng" strike="noStrike" kern="1200" cap="none" spc="0" normalizeH="0" baseline="0" noProof="0">
                <a:ln>
                  <a:noFill/>
                </a:ln>
                <a:solidFill>
                  <a:prstClr val="black"/>
                </a:solidFill>
                <a:effectLst/>
                <a:uLnTx/>
                <a:uFillTx/>
                <a:ea typeface="Calibri" panose="020F0502020204030204" pitchFamily="34" charset="0"/>
                <a:cs typeface="Calibri" panose="020F0502020204030204" pitchFamily="34" charset="0"/>
              </a:rPr>
              <a:t>Deilliant Dysgu 3</a:t>
            </a:r>
            <a:r>
              <a:rPr kumimoji="0" lang="cy-GB" sz="2000" b="0" i="0" u="none" strike="noStrike" kern="1200" cap="none" spc="0" normalizeH="0" baseline="0" noProof="0">
                <a:ln>
                  <a:noFill/>
                </a:ln>
                <a:solidFill>
                  <a:prstClr val="black"/>
                </a:solidFill>
                <a:effectLst/>
                <a:uLnTx/>
                <a:uFillTx/>
                <a:ea typeface="Calibri" panose="020F0502020204030204" pitchFamily="34" charset="0"/>
                <a:cs typeface="Calibri" panose="020F0502020204030204" pitchFamily="34" charset="0"/>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2000" b="1" i="0" u="none" strike="noStrike" kern="1200" cap="none" spc="0" normalizeH="0" baseline="0" noProof="0">
                <a:ln>
                  <a:noFill/>
                </a:ln>
                <a:solidFill>
                  <a:prstClr val="black"/>
                </a:solidFill>
                <a:effectLst/>
                <a:uLnTx/>
                <a:uFillTx/>
                <a:ea typeface="Calibri" panose="020F0502020204030204" pitchFamily="34" charset="0"/>
                <a:cs typeface="Calibri" panose="020F0502020204030204" pitchFamily="34" charset="0"/>
              </a:rPr>
              <a:t>Adfyfyrio’n feirniadol ar y modd mae TGCh </a:t>
            </a:r>
            <a:r>
              <a:rPr kumimoji="0" lang="cy-GB" sz="2000" i="0" u="none" strike="noStrike" kern="1200" cap="none" spc="0" normalizeH="0" baseline="0" noProof="0">
                <a:ln>
                  <a:noFill/>
                </a:ln>
                <a:solidFill>
                  <a:prstClr val="black"/>
                </a:solidFill>
                <a:effectLst/>
                <a:uLnTx/>
                <a:uFillTx/>
                <a:ea typeface="Calibri" panose="020F0502020204030204" pitchFamily="34" charset="0"/>
                <a:cs typeface="Calibri" panose="020F0502020204030204" pitchFamily="34" charset="0"/>
              </a:rPr>
              <a:t>a Deallusrwydd Artiffisial (AI) yn bodloni amrywiol anghenion dysgwyr, yn cynnwys statws economaidd-gymdeithasol, rhywedd, diwylliant, dwyieithrwydd, amlieithrwydd ac anawsterau dysgu penodol</a:t>
            </a:r>
            <a:endParaRPr lang="en-GB" sz="2000">
              <a:solidFill>
                <a:prstClr val="black"/>
              </a:solidFil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cy-GB" sz="2000" u="sng"/>
              <a:t>Deilliant Dysgu 4</a:t>
            </a:r>
          </a:p>
          <a:p>
            <a:pPr marL="0" indent="0">
              <a:buNone/>
            </a:pPr>
            <a:r>
              <a:rPr lang="cy-GB" sz="2000"/>
              <a:t>Mae hyn wedi bod yn sail i bob un o’n darlithoedd a’n trafodaethau yn y modwl hwn</a:t>
            </a:r>
          </a:p>
        </p:txBody>
      </p:sp>
      <p:sp>
        <p:nvSpPr>
          <p:cNvPr id="6" name="Content Placeholder 5">
            <a:extLst>
              <a:ext uri="{FF2B5EF4-FFF2-40B4-BE49-F238E27FC236}">
                <a16:creationId xmlns:a16="http://schemas.microsoft.com/office/drawing/2014/main" id="{4C3BE41D-1383-7CCF-4476-91B9DB634B49}"/>
              </a:ext>
            </a:extLst>
          </p:cNvPr>
          <p:cNvSpPr>
            <a:spLocks noGrp="1"/>
          </p:cNvSpPr>
          <p:nvPr>
            <p:ph sz="half" idx="2"/>
          </p:nvPr>
        </p:nvSpPr>
        <p:spPr/>
        <p:txBody>
          <a:bodyPr>
            <a:normAutofit/>
          </a:bodyPr>
          <a:lstStyle/>
          <a:p>
            <a:pPr marL="0" indent="0">
              <a:buNone/>
            </a:pPr>
            <a:r>
              <a:rPr lang="en-GB" sz="2400" u="sng">
                <a:solidFill>
                  <a:schemeClr val="accent1"/>
                </a:solidFill>
              </a:rPr>
              <a:t>Learning Outcome 3</a:t>
            </a:r>
            <a:r>
              <a:rPr lang="en-GB" sz="2400">
                <a:solidFill>
                  <a:schemeClr val="accent1"/>
                </a:solidFill>
              </a:rPr>
              <a:t>:</a:t>
            </a:r>
          </a:p>
          <a:p>
            <a:pPr marL="0" indent="0">
              <a:buNone/>
            </a:pPr>
            <a:r>
              <a:rPr lang="en-GB" sz="2400">
                <a:solidFill>
                  <a:schemeClr val="accent1"/>
                </a:solidFill>
              </a:rPr>
              <a:t>Critically reflect on how ICT and AI meet the diverse needs of learners including socio-economic status, gender, culture, bilingualism, multilingualism and specific learning difficulties</a:t>
            </a:r>
          </a:p>
          <a:p>
            <a:pPr marL="0" indent="0">
              <a:buNone/>
            </a:pPr>
            <a:r>
              <a:rPr lang="en-GB" sz="2400" u="sng">
                <a:solidFill>
                  <a:schemeClr val="accent1"/>
                </a:solidFill>
              </a:rPr>
              <a:t>Learning Outcome 4 </a:t>
            </a:r>
          </a:p>
          <a:p>
            <a:pPr marL="0" indent="0">
              <a:buNone/>
            </a:pPr>
            <a:r>
              <a:rPr lang="en-GB" sz="2400">
                <a:solidFill>
                  <a:schemeClr val="accent1"/>
                </a:solidFill>
              </a:rPr>
              <a:t>This has underpinned all  our lectures and discussions in this module</a:t>
            </a:r>
          </a:p>
        </p:txBody>
      </p:sp>
    </p:spTree>
    <p:extLst>
      <p:ext uri="{BB962C8B-B14F-4D97-AF65-F5344CB8AC3E}">
        <p14:creationId xmlns:p14="http://schemas.microsoft.com/office/powerpoint/2010/main" val="3479716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99EF7-B0A7-4BEC-B091-46804B7A3118}"/>
              </a:ext>
            </a:extLst>
          </p:cNvPr>
          <p:cNvSpPr>
            <a:spLocks noGrp="1"/>
          </p:cNvSpPr>
          <p:nvPr>
            <p:ph type="title"/>
          </p:nvPr>
        </p:nvSpPr>
        <p:spPr/>
        <p:txBody>
          <a:bodyPr/>
          <a:lstStyle/>
          <a:p>
            <a:pPr algn="r"/>
            <a:r>
              <a:rPr lang="cy-GB">
                <a:latin typeface="+mn-lt"/>
              </a:rPr>
              <a:t>Yr wythnos hon                                  </a:t>
            </a:r>
            <a:r>
              <a:rPr lang="en-GB">
                <a:solidFill>
                  <a:schemeClr val="accent1"/>
                </a:solidFill>
                <a:latin typeface="+mn-lt"/>
              </a:rPr>
              <a:t>This week</a:t>
            </a:r>
          </a:p>
        </p:txBody>
      </p:sp>
      <p:sp>
        <p:nvSpPr>
          <p:cNvPr id="3" name="Content Placeholder 2">
            <a:extLst>
              <a:ext uri="{FF2B5EF4-FFF2-40B4-BE49-F238E27FC236}">
                <a16:creationId xmlns:a16="http://schemas.microsoft.com/office/drawing/2014/main" id="{0ABA469B-7D11-4BA7-86C8-1180C5574D0F}"/>
              </a:ext>
            </a:extLst>
          </p:cNvPr>
          <p:cNvSpPr>
            <a:spLocks noGrp="1"/>
          </p:cNvSpPr>
          <p:nvPr>
            <p:ph sz="half" idx="1"/>
          </p:nvPr>
        </p:nvSpPr>
        <p:spPr>
          <a:xfrm>
            <a:off x="838200" y="1505415"/>
            <a:ext cx="5181600" cy="4671548"/>
          </a:xfrm>
        </p:spPr>
        <p:txBody>
          <a:bodyPr vert="horz" lIns="91440" tIns="45720" rIns="91440" bIns="45720" rtlCol="0" anchor="t">
            <a:normAutofit lnSpcReduction="10000"/>
          </a:bodyPr>
          <a:lstStyle/>
          <a:p>
            <a:pPr lvl="0">
              <a:defRPr/>
            </a:pPr>
            <a:r>
              <a:rPr lang="cy-GB" sz="2200" dirty="0"/>
              <a:t>Canolbwyntiwch ar adnoddau penodol, caledwedd TGCh a Deallusrwydd Artiffisial</a:t>
            </a:r>
          </a:p>
          <a:p>
            <a:pPr lvl="0">
              <a:defRPr/>
            </a:pPr>
            <a:r>
              <a:rPr lang="cy-GB" sz="2200" dirty="0"/>
              <a:t>Yn eich tro rhannwch gyda’r grŵp un darn o feddalwedd neu galedwedd a ddefnyddiwyd gennych</a:t>
            </a:r>
            <a:endParaRPr lang="cy-GB" sz="2200" dirty="0">
              <a:ea typeface="Calibri"/>
              <a:cs typeface="Calibri"/>
            </a:endParaRPr>
          </a:p>
          <a:p>
            <a:pPr lvl="0">
              <a:defRPr/>
            </a:pPr>
            <a:r>
              <a:rPr lang="cy-GB" sz="2200" b="1" i="1" dirty="0"/>
              <a:t>Beth yw e?</a:t>
            </a:r>
            <a:endParaRPr lang="cy-GB" sz="2200" b="1" i="1" dirty="0">
              <a:ea typeface="Calibri"/>
              <a:cs typeface="Calibri"/>
            </a:endParaRPr>
          </a:p>
          <a:p>
            <a:pPr lvl="0">
              <a:defRPr/>
            </a:pPr>
            <a:r>
              <a:rPr lang="cy-GB" sz="2200" b="1" i="1" dirty="0"/>
              <a:t>At bwy mae e wedi’i anelu?</a:t>
            </a:r>
            <a:endParaRPr lang="cy-GB" sz="2200" b="1" i="1" dirty="0">
              <a:ea typeface="Calibri"/>
              <a:cs typeface="Calibri"/>
            </a:endParaRPr>
          </a:p>
          <a:p>
            <a:pPr lvl="0">
              <a:defRPr/>
            </a:pPr>
            <a:r>
              <a:rPr lang="cy-GB" sz="2200" b="1" i="1" dirty="0"/>
              <a:t>Sut mae'n cael ei ddefnyddio?</a:t>
            </a:r>
            <a:endParaRPr lang="cy-GB" sz="2200" b="1" i="1" dirty="0">
              <a:ea typeface="Calibri"/>
              <a:cs typeface="Calibri"/>
            </a:endParaRPr>
          </a:p>
          <a:p>
            <a:pPr lvl="0">
              <a:defRPr/>
            </a:pPr>
            <a:r>
              <a:rPr lang="cy-GB" sz="2200" b="1" i="1" dirty="0"/>
              <a:t>Sut ydych chi’n mesur ei effaith? Beth yw’r effaith?</a:t>
            </a:r>
            <a:endParaRPr lang="cy-GB" sz="2200" b="1" i="1" dirty="0">
              <a:ea typeface="Calibri"/>
              <a:cs typeface="Calibri"/>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cy-GB" sz="2200" b="0" i="0" u="none" strike="noStrike" kern="1200" cap="none" spc="0" normalizeH="0" baseline="0" noProof="0" dirty="0">
                <a:ln>
                  <a:noFill/>
                </a:ln>
                <a:effectLst/>
                <a:uLnTx/>
                <a:uFillTx/>
                <a:ea typeface="+mn-ea"/>
                <a:cs typeface="+mn-cs"/>
              </a:rPr>
              <a:t>Darllenwch y Blog: ‘</a:t>
            </a:r>
            <a:r>
              <a:rPr kumimoji="0" lang="en-GB" sz="2200" b="0" i="0" u="none" strike="noStrike" kern="1200" cap="none" spc="0" normalizeH="0" baseline="0" dirty="0">
                <a:ln>
                  <a:noFill/>
                </a:ln>
                <a:effectLst/>
                <a:uLnTx/>
                <a:uFillTx/>
                <a:ea typeface="+mn-ea"/>
                <a:cs typeface="+mn-cs"/>
              </a:rPr>
              <a:t>10 Most Interesting &amp; User-Friendly Examples of Educational </a:t>
            </a:r>
            <a:r>
              <a:rPr kumimoji="0" lang="en-GB" sz="2400" b="0" i="0" u="none" strike="noStrike" kern="1200" cap="none" spc="0" normalizeH="0" baseline="0" dirty="0">
                <a:ln>
                  <a:noFill/>
                </a:ln>
                <a:effectLst/>
                <a:uLnTx/>
                <a:uFillTx/>
                <a:latin typeface="Calibri" panose="020F0502020204030204"/>
                <a:ea typeface="+mn-ea"/>
                <a:cs typeface="+mn-cs"/>
              </a:rPr>
              <a:t>Software’</a:t>
            </a:r>
            <a:endParaRPr lang="en-GB" sz="2400" b="0" i="0" u="none" strike="noStrike" kern="1200" cap="none" spc="0" normalizeH="0" baseline="0" dirty="0">
              <a:ln>
                <a:noFill/>
              </a:ln>
              <a:effectLst/>
              <a:uLnTx/>
              <a:uFillTx/>
              <a:latin typeface="Calibri" panose="020F0502020204030204"/>
              <a:ea typeface="Calibri"/>
              <a:cs typeface="Calibri"/>
            </a:endParaRPr>
          </a:p>
          <a:p>
            <a:endParaRPr lang="en-GB" sz="2400"/>
          </a:p>
        </p:txBody>
      </p:sp>
      <p:sp>
        <p:nvSpPr>
          <p:cNvPr id="4" name="Content Placeholder 3">
            <a:extLst>
              <a:ext uri="{FF2B5EF4-FFF2-40B4-BE49-F238E27FC236}">
                <a16:creationId xmlns:a16="http://schemas.microsoft.com/office/drawing/2014/main" id="{EC659FB5-CC80-8B3E-0956-F870BB3B5915}"/>
              </a:ext>
            </a:extLst>
          </p:cNvPr>
          <p:cNvSpPr>
            <a:spLocks noGrp="1"/>
          </p:cNvSpPr>
          <p:nvPr>
            <p:ph sz="half" idx="2"/>
          </p:nvPr>
        </p:nvSpPr>
        <p:spPr>
          <a:xfrm>
            <a:off x="6172200" y="1282390"/>
            <a:ext cx="5181600" cy="5655619"/>
          </a:xfrm>
        </p:spPr>
        <p:txBody>
          <a:bodyPr vert="horz" lIns="91440" tIns="45720" rIns="91440" bIns="45720" rtlCol="0" anchor="t">
            <a:normAutofit lnSpcReduction="10000"/>
          </a:bodyPr>
          <a:lstStyle/>
          <a:p>
            <a:r>
              <a:rPr lang="en-GB" sz="2200" dirty="0">
                <a:solidFill>
                  <a:schemeClr val="accent1"/>
                </a:solidFill>
              </a:rPr>
              <a:t>Focus on specific resources, ICT hardware and Artificial Intelligence</a:t>
            </a:r>
          </a:p>
          <a:p>
            <a:r>
              <a:rPr lang="en-GB" sz="2200" dirty="0">
                <a:solidFill>
                  <a:schemeClr val="accent1"/>
                </a:solidFill>
              </a:rPr>
              <a:t>Take turns to share with the group one piece of software or hardware that you have used</a:t>
            </a:r>
            <a:endParaRPr lang="en-GB" sz="2200" dirty="0">
              <a:solidFill>
                <a:schemeClr val="accent1"/>
              </a:solidFill>
              <a:ea typeface="Calibri"/>
              <a:cs typeface="Calibri"/>
            </a:endParaRPr>
          </a:p>
          <a:p>
            <a:r>
              <a:rPr lang="en-GB" sz="2200" b="1" i="1" dirty="0">
                <a:solidFill>
                  <a:schemeClr val="accent1"/>
                </a:solidFill>
              </a:rPr>
              <a:t>What is it?</a:t>
            </a:r>
            <a:endParaRPr lang="en-GB" sz="2200" b="1" i="1">
              <a:solidFill>
                <a:schemeClr val="accent1"/>
              </a:solidFill>
              <a:ea typeface="Calibri"/>
              <a:cs typeface="Calibri"/>
            </a:endParaRPr>
          </a:p>
          <a:p>
            <a:r>
              <a:rPr lang="en-GB" sz="2200" b="1" i="1" dirty="0">
                <a:solidFill>
                  <a:schemeClr val="accent1"/>
                </a:solidFill>
              </a:rPr>
              <a:t>Who is it aimed at?</a:t>
            </a:r>
            <a:endParaRPr lang="en-GB" sz="2200" b="1" i="1">
              <a:solidFill>
                <a:schemeClr val="accent1"/>
              </a:solidFill>
              <a:ea typeface="Calibri"/>
              <a:cs typeface="Calibri"/>
            </a:endParaRPr>
          </a:p>
          <a:p>
            <a:r>
              <a:rPr lang="en-GB" sz="2200" b="1" i="1" dirty="0">
                <a:solidFill>
                  <a:schemeClr val="accent1"/>
                </a:solidFill>
              </a:rPr>
              <a:t>How is it used?</a:t>
            </a:r>
            <a:endParaRPr lang="en-GB" sz="2200" b="1" i="1">
              <a:solidFill>
                <a:schemeClr val="accent1"/>
              </a:solidFill>
              <a:ea typeface="Calibri"/>
              <a:cs typeface="Calibri"/>
            </a:endParaRPr>
          </a:p>
          <a:p>
            <a:r>
              <a:rPr lang="en-GB" sz="2200" b="1" i="1" dirty="0">
                <a:solidFill>
                  <a:schemeClr val="accent1"/>
                </a:solidFill>
              </a:rPr>
              <a:t>How do you measure its impact? What is the impact?</a:t>
            </a:r>
            <a:endParaRPr lang="en-GB" sz="2200" b="1" i="1" dirty="0">
              <a:solidFill>
                <a:schemeClr val="accent1"/>
              </a:solidFill>
              <a:ea typeface="Calibri"/>
              <a:cs typeface="Calibri"/>
            </a:endParaRPr>
          </a:p>
          <a:p>
            <a:pPr marL="0" indent="0">
              <a:buNone/>
            </a:pPr>
            <a:r>
              <a:rPr lang="en-GB" sz="2200" dirty="0">
                <a:solidFill>
                  <a:schemeClr val="accent1"/>
                </a:solidFill>
              </a:rPr>
              <a:t>Read Blog: ‘10 Most Interesting &amp; User-Friendly Examples of Educational Software’</a:t>
            </a:r>
            <a:endParaRPr lang="en-GB" sz="2200" dirty="0">
              <a:solidFill>
                <a:schemeClr val="accent1"/>
              </a:solidFill>
              <a:ea typeface="Calibri"/>
              <a:cs typeface="Calibri"/>
            </a:endParaRPr>
          </a:p>
          <a:p>
            <a:endParaRPr lang="en-GB"/>
          </a:p>
        </p:txBody>
      </p:sp>
    </p:spTree>
    <p:extLst>
      <p:ext uri="{BB962C8B-B14F-4D97-AF65-F5344CB8AC3E}">
        <p14:creationId xmlns:p14="http://schemas.microsoft.com/office/powerpoint/2010/main" val="2322640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6FDBD-A615-4804-A1F0-6EB83BCD5F06}"/>
              </a:ext>
            </a:extLst>
          </p:cNvPr>
          <p:cNvSpPr>
            <a:spLocks noGrp="1"/>
          </p:cNvSpPr>
          <p:nvPr>
            <p:ph type="title"/>
          </p:nvPr>
        </p:nvSpPr>
        <p:spPr/>
        <p:txBody>
          <a:bodyPr>
            <a:normAutofit/>
          </a:bodyPr>
          <a:lstStyle/>
          <a:p>
            <a:pPr algn="r"/>
            <a:r>
              <a:rPr lang="cy-GB" sz="4800">
                <a:latin typeface="+mn-lt"/>
              </a:rPr>
              <a:t>Cysylltiadau â theori           </a:t>
            </a:r>
            <a:r>
              <a:rPr lang="en-GB" sz="4800">
                <a:solidFill>
                  <a:schemeClr val="accent1"/>
                </a:solidFill>
                <a:latin typeface="+mn-lt"/>
              </a:rPr>
              <a:t>Links to theory</a:t>
            </a:r>
          </a:p>
        </p:txBody>
      </p:sp>
      <p:sp>
        <p:nvSpPr>
          <p:cNvPr id="3" name="Content Placeholder 2">
            <a:extLst>
              <a:ext uri="{FF2B5EF4-FFF2-40B4-BE49-F238E27FC236}">
                <a16:creationId xmlns:a16="http://schemas.microsoft.com/office/drawing/2014/main" id="{9E3D55C9-4734-4BAE-AF6D-BF35269DB36E}"/>
              </a:ext>
            </a:extLst>
          </p:cNvPr>
          <p:cNvSpPr>
            <a:spLocks noGrp="1"/>
          </p:cNvSpPr>
          <p:nvPr>
            <p:ph sz="half" idx="1"/>
          </p:nvPr>
        </p:nvSpPr>
        <p:spPr>
          <a:xfrm>
            <a:off x="954899" y="1825625"/>
            <a:ext cx="5181600" cy="4351338"/>
          </a:xfrm>
        </p:spPr>
        <p:txBody>
          <a:bodyPr>
            <a:normAutofit fontScale="92500"/>
          </a:bodyPr>
          <a:lstStyle/>
          <a:p>
            <a:pPr marL="0" indent="0">
              <a:buNone/>
            </a:pPr>
            <a:r>
              <a:rPr lang="cy-GB" sz="1600"/>
              <a:t>Er enghraifft: </a:t>
            </a:r>
          </a:p>
          <a:p>
            <a:r>
              <a:rPr lang="cy-GB" sz="2800" noProof="1"/>
              <a:t>Vygotsky: Parth Datblygiad Procsimol (ZPD)</a:t>
            </a:r>
          </a:p>
          <a:p>
            <a:r>
              <a:rPr lang="cy-GB" sz="2800" noProof="1"/>
              <a:t>Dewey: Dysgu drwy wneud</a:t>
            </a:r>
          </a:p>
          <a:p>
            <a:r>
              <a:rPr lang="cy-GB" sz="2800" noProof="1"/>
              <a:t>Skinner: Ymddygiadaeth</a:t>
            </a:r>
          </a:p>
          <a:p>
            <a:r>
              <a:rPr lang="cy-GB" sz="2800" noProof="1"/>
              <a:t>Maslow: Hierarchaeth Anghenion</a:t>
            </a:r>
          </a:p>
          <a:p>
            <a:r>
              <a:rPr lang="cy-GB" sz="2800" noProof="1"/>
              <a:t>Baron-Cohen</a:t>
            </a:r>
            <a:r>
              <a:rPr lang="cy-GB" sz="2800"/>
              <a:t>: Damcaniaeth Darogan Meddwl [Dallineb Meddwl]</a:t>
            </a:r>
          </a:p>
          <a:p>
            <a:r>
              <a:rPr lang="cy-GB" sz="2800"/>
              <a:t>Eraill?</a:t>
            </a:r>
          </a:p>
        </p:txBody>
      </p:sp>
      <p:sp>
        <p:nvSpPr>
          <p:cNvPr id="4" name="Content Placeholder 3">
            <a:extLst>
              <a:ext uri="{FF2B5EF4-FFF2-40B4-BE49-F238E27FC236}">
                <a16:creationId xmlns:a16="http://schemas.microsoft.com/office/drawing/2014/main" id="{FA23108D-8A6D-B124-7637-2F5069787D3C}"/>
              </a:ext>
            </a:extLst>
          </p:cNvPr>
          <p:cNvSpPr>
            <a:spLocks noGrp="1"/>
          </p:cNvSpPr>
          <p:nvPr>
            <p:ph sz="half" idx="2"/>
          </p:nvPr>
        </p:nvSpPr>
        <p:spPr/>
        <p:txBody>
          <a:bodyPr>
            <a:normAutofit fontScale="92500"/>
          </a:bodyPr>
          <a:lstStyle/>
          <a:p>
            <a:pPr marL="0" indent="0">
              <a:buNone/>
            </a:pPr>
            <a:r>
              <a:rPr lang="en-GB" sz="1600">
                <a:solidFill>
                  <a:schemeClr val="accent1"/>
                </a:solidFill>
              </a:rPr>
              <a:t>For example: </a:t>
            </a:r>
          </a:p>
          <a:p>
            <a:r>
              <a:rPr lang="en-GB" sz="2800">
                <a:solidFill>
                  <a:schemeClr val="accent1"/>
                </a:solidFill>
              </a:rPr>
              <a:t>Vygotsky: ZPD</a:t>
            </a:r>
          </a:p>
          <a:p>
            <a:r>
              <a:rPr lang="en-GB" sz="2800">
                <a:solidFill>
                  <a:schemeClr val="accent1"/>
                </a:solidFill>
              </a:rPr>
              <a:t>Dewey: Learning by doing</a:t>
            </a:r>
          </a:p>
          <a:p>
            <a:r>
              <a:rPr lang="en-GB" sz="2800">
                <a:solidFill>
                  <a:schemeClr val="accent1"/>
                </a:solidFill>
              </a:rPr>
              <a:t>Skinner: Behaviourism</a:t>
            </a:r>
          </a:p>
          <a:p>
            <a:r>
              <a:rPr lang="en-GB" sz="2800">
                <a:solidFill>
                  <a:schemeClr val="accent1"/>
                </a:solidFill>
              </a:rPr>
              <a:t>Maslow: Hierarchy of Need</a:t>
            </a:r>
          </a:p>
          <a:p>
            <a:r>
              <a:rPr lang="en-GB" sz="2800">
                <a:solidFill>
                  <a:schemeClr val="accent1"/>
                </a:solidFill>
              </a:rPr>
              <a:t>Baron-Cohen: Theory of Mind [Mind-Blindness]</a:t>
            </a:r>
          </a:p>
          <a:p>
            <a:r>
              <a:rPr lang="en-GB" sz="2800">
                <a:solidFill>
                  <a:schemeClr val="accent1"/>
                </a:solidFill>
              </a:rPr>
              <a:t>Others?</a:t>
            </a:r>
            <a:endParaRPr lang="en-GB">
              <a:solidFill>
                <a:schemeClr val="accent1"/>
              </a:solidFill>
            </a:endParaRPr>
          </a:p>
        </p:txBody>
      </p:sp>
    </p:spTree>
    <p:extLst>
      <p:ext uri="{BB962C8B-B14F-4D97-AF65-F5344CB8AC3E}">
        <p14:creationId xmlns:p14="http://schemas.microsoft.com/office/powerpoint/2010/main" val="412931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E758-5C7A-4C1F-BE7D-F3DA499CA23C}"/>
              </a:ext>
            </a:extLst>
          </p:cNvPr>
          <p:cNvSpPr>
            <a:spLocks noGrp="1"/>
          </p:cNvSpPr>
          <p:nvPr>
            <p:ph type="title"/>
          </p:nvPr>
        </p:nvSpPr>
        <p:spPr/>
        <p:txBody>
          <a:bodyPr>
            <a:normAutofit/>
          </a:bodyPr>
          <a:lstStyle/>
          <a:p>
            <a:r>
              <a:rPr lang="cy-GB" sz="3600" dirty="0">
                <a:latin typeface="+mn-lt"/>
              </a:rPr>
              <a:t>Deallusrwydd Artiffisial(DA)              </a:t>
            </a:r>
            <a:r>
              <a:rPr lang="en-GB" sz="3600" dirty="0">
                <a:solidFill>
                  <a:schemeClr val="accent1"/>
                </a:solidFill>
                <a:latin typeface="+mn-lt"/>
                <a:ea typeface="+mn-ea"/>
                <a:cs typeface="+mn-cs"/>
              </a:rPr>
              <a:t>Artificial Intelligence(AI)</a:t>
            </a:r>
            <a:endParaRPr lang="en-US" dirty="0">
              <a:ea typeface="+mn-ea"/>
              <a:cs typeface="+mn-cs"/>
            </a:endParaRPr>
          </a:p>
        </p:txBody>
      </p:sp>
      <p:sp>
        <p:nvSpPr>
          <p:cNvPr id="3" name="Content Placeholder 2">
            <a:extLst>
              <a:ext uri="{FF2B5EF4-FFF2-40B4-BE49-F238E27FC236}">
                <a16:creationId xmlns:a16="http://schemas.microsoft.com/office/drawing/2014/main" id="{7EAD239E-DD06-46EA-8D3F-6CE52B0C325A}"/>
              </a:ext>
            </a:extLst>
          </p:cNvPr>
          <p:cNvSpPr>
            <a:spLocks noGrp="1"/>
          </p:cNvSpPr>
          <p:nvPr>
            <p:ph sz="half"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a:ln>
                  <a:noFill/>
                </a:ln>
                <a:effectLst/>
                <a:uLnTx/>
                <a:uFillTx/>
                <a:ea typeface="+mn-ea"/>
                <a:cs typeface="+mn-cs"/>
              </a:rPr>
              <a:t>extra help.’ (The Conversation, 2019</a:t>
            </a:r>
            <a:r>
              <a:rPr kumimoji="0" lang="cy-GB" sz="2000" b="0" i="0" u="none" strike="noStrike" kern="1200" cap="none" spc="0" normalizeH="0" baseline="0">
                <a:ln>
                  <a:noFill/>
                </a:ln>
                <a:effectLst/>
                <a:uLnTx/>
                <a:uFillTx/>
                <a:ea typeface="+mn-ea"/>
                <a:cs typeface="+mn-cs"/>
              </a:rPr>
              <a:t>)</a:t>
            </a:r>
            <a:r>
              <a:rPr lang="en-GB" sz="2000"/>
              <a:t> Artificial Intelligence’… is the science and engineering of making intelligent machines, especially intelligent computer programs. It is related to the similar task of using computers to understand human intelligence….“ (IBM, 2020)</a:t>
            </a:r>
          </a:p>
          <a:p>
            <a:pPr lvl="0">
              <a:defRPr/>
            </a:pPr>
            <a:r>
              <a:rPr lang="en-GB" sz="2000"/>
              <a:t>‘…some companies are developing AI for use in schools, for example in forms such as </a:t>
            </a:r>
            <a:r>
              <a:rPr lang="en-GB" sz="2000" u="sng">
                <a:hlinkClick r:id="rId2">
                  <a:extLst>
                    <a:ext uri="{A12FA001-AC4F-418D-AE19-62706E023703}">
                      <ahyp:hlinkClr xmlns:ahyp="http://schemas.microsoft.com/office/drawing/2018/hyperlinkcolor" val="tx"/>
                    </a:ext>
                  </a:extLst>
                </a:hlinkClick>
              </a:rPr>
              <a:t>AI tutoring systems</a:t>
            </a:r>
            <a:r>
              <a:rPr lang="en-GB" sz="2000" u="sng"/>
              <a:t>.</a:t>
            </a:r>
            <a:r>
              <a:rPr lang="en-GB" sz="2000"/>
              <a:t> Such systems can engage students in dialogue and provide feedback in subjects where they need </a:t>
            </a:r>
            <a:endParaRPr kumimoji="0" lang="cy-GB" sz="2000" b="0" i="0" u="none" strike="noStrike" kern="1200" cap="none" spc="0" normalizeH="0" baseline="0">
              <a:ln>
                <a:noFill/>
              </a:ln>
              <a:effectLst/>
              <a:uLnTx/>
              <a:uFillTx/>
              <a:ea typeface="+mn-ea"/>
              <a:cs typeface="+mn-cs"/>
            </a:endParaRPr>
          </a:p>
          <a:p>
            <a:endParaRPr lang="en-GB" sz="2400"/>
          </a:p>
        </p:txBody>
      </p:sp>
      <p:sp>
        <p:nvSpPr>
          <p:cNvPr id="4" name="Content Placeholder 3">
            <a:extLst>
              <a:ext uri="{FF2B5EF4-FFF2-40B4-BE49-F238E27FC236}">
                <a16:creationId xmlns:a16="http://schemas.microsoft.com/office/drawing/2014/main" id="{CBA7B361-24DE-1B07-6451-2A2C05FA3328}"/>
              </a:ext>
            </a:extLst>
          </p:cNvPr>
          <p:cNvSpPr>
            <a:spLocks noGrp="1"/>
          </p:cNvSpPr>
          <p:nvPr>
            <p:ph sz="half" idx="2"/>
          </p:nvPr>
        </p:nvSpPr>
        <p:spPr/>
        <p:txBody>
          <a:bodyPr>
            <a:normAutofit/>
          </a:bodyPr>
          <a:lstStyle/>
          <a:p>
            <a:r>
              <a:rPr lang="en-GB" sz="2200">
                <a:solidFill>
                  <a:schemeClr val="accent1"/>
                </a:solidFill>
              </a:rPr>
              <a:t>Artificial Intelligence’…</a:t>
            </a:r>
            <a:r>
              <a:rPr lang="en-GB" sz="2200" b="0" i="0">
                <a:solidFill>
                  <a:schemeClr val="accent1"/>
                </a:solidFill>
                <a:effectLst/>
              </a:rPr>
              <a:t> is the science and engineering of making intelligent machines, especially intelligent computer programs. It is related to the similar task of using computers to understand human intelligence</a:t>
            </a:r>
            <a:r>
              <a:rPr lang="en-GB" sz="2200">
                <a:solidFill>
                  <a:schemeClr val="accent1"/>
                </a:solidFill>
              </a:rPr>
              <a:t>…</a:t>
            </a:r>
            <a:r>
              <a:rPr lang="en-GB" sz="2200" b="0" i="0">
                <a:solidFill>
                  <a:schemeClr val="accent1"/>
                </a:solidFill>
                <a:effectLst/>
              </a:rPr>
              <a:t>.“ (</a:t>
            </a:r>
            <a:r>
              <a:rPr lang="en-GB" sz="2200">
                <a:solidFill>
                  <a:schemeClr val="accent1"/>
                </a:solidFill>
              </a:rPr>
              <a:t>IBM</a:t>
            </a:r>
            <a:r>
              <a:rPr lang="en-GB" sz="2200" b="0" i="0">
                <a:solidFill>
                  <a:schemeClr val="accent1"/>
                </a:solidFill>
                <a:effectLst/>
              </a:rPr>
              <a:t>, 2020)</a:t>
            </a:r>
          </a:p>
          <a:p>
            <a:r>
              <a:rPr lang="en-GB" sz="2200" b="0" i="0">
                <a:solidFill>
                  <a:schemeClr val="accent1"/>
                </a:solidFill>
                <a:effectLst/>
              </a:rPr>
              <a:t>‘…some companies are developing AI for use in schools, for example in forms such as </a:t>
            </a:r>
            <a:r>
              <a:rPr lang="en-GB" sz="2200" b="0" i="0" u="sng">
                <a:solidFill>
                  <a:schemeClr val="accent1"/>
                </a:solidFill>
                <a:effectLst/>
                <a:hlinkClick r:id="rId2">
                  <a:extLst>
                    <a:ext uri="{A12FA001-AC4F-418D-AE19-62706E023703}">
                      <ahyp:hlinkClr xmlns:ahyp="http://schemas.microsoft.com/office/drawing/2018/hyperlinkcolor" val="tx"/>
                    </a:ext>
                  </a:extLst>
                </a:hlinkClick>
              </a:rPr>
              <a:t>AI tutoring systems</a:t>
            </a:r>
            <a:r>
              <a:rPr lang="en-GB" sz="2200" u="sng">
                <a:solidFill>
                  <a:schemeClr val="accent1"/>
                </a:solidFill>
              </a:rPr>
              <a:t>.</a:t>
            </a:r>
            <a:r>
              <a:rPr lang="en-GB" sz="2200" b="0" i="0">
                <a:solidFill>
                  <a:schemeClr val="accent1"/>
                </a:solidFill>
                <a:effectLst/>
              </a:rPr>
              <a:t> Such systems can engage students in dialogue and provide feedback in subjects where they need extra help.’ (The Conversation, 2019)</a:t>
            </a:r>
            <a:endParaRPr lang="en-GB" sz="2200">
              <a:solidFill>
                <a:schemeClr val="accent1"/>
              </a:solidFill>
            </a:endParaRPr>
          </a:p>
          <a:p>
            <a:endParaRPr lang="en-GB"/>
          </a:p>
        </p:txBody>
      </p:sp>
    </p:spTree>
    <p:extLst>
      <p:ext uri="{BB962C8B-B14F-4D97-AF65-F5344CB8AC3E}">
        <p14:creationId xmlns:p14="http://schemas.microsoft.com/office/powerpoint/2010/main" val="3200049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E758-5C7A-4C1F-BE7D-F3DA499CA23C}"/>
              </a:ext>
            </a:extLst>
          </p:cNvPr>
          <p:cNvSpPr>
            <a:spLocks noGrp="1"/>
          </p:cNvSpPr>
          <p:nvPr>
            <p:ph type="title"/>
          </p:nvPr>
        </p:nvSpPr>
        <p:spPr/>
        <p:txBody>
          <a:bodyPr>
            <a:normAutofit/>
          </a:bodyPr>
          <a:lstStyle/>
          <a:p>
            <a:pPr algn="ct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Deallusrwydd Artiffisial</a:t>
            </a:r>
            <a:r>
              <a:rPr lang="cy-GB" sz="3600" dirty="0">
                <a:solidFill>
                  <a:prstClr val="black"/>
                </a:solidFill>
                <a:latin typeface="Calibri" panose="020F0502020204030204"/>
              </a:rPr>
              <a:t>(DA)</a:t>
            </a: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     </a:t>
            </a:r>
            <a:r>
              <a:rPr lang="cy-GB" sz="3600" dirty="0">
                <a:solidFill>
                  <a:prstClr val="black"/>
                </a:solidFill>
                <a:latin typeface="Calibri" panose="020F0502020204030204"/>
              </a:rPr>
              <a:t> </a:t>
            </a: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 </a:t>
            </a:r>
            <a:r>
              <a:rPr kumimoji="0" lang="en-GB" sz="3600" i="0" u="none" strike="noStrike" kern="1200" cap="none" spc="0" normalizeH="0" baseline="0" noProof="0" dirty="0">
                <a:ln>
                  <a:noFill/>
                </a:ln>
                <a:solidFill>
                  <a:srgbClr val="4472C4"/>
                </a:solidFill>
                <a:effectLst/>
                <a:uLnTx/>
                <a:uFillTx/>
                <a:latin typeface="Calibri" panose="020F0502020204030204"/>
                <a:ea typeface="+mj-ea"/>
                <a:cs typeface="+mj-cs"/>
              </a:rPr>
              <a:t>Artificial Intelligence</a:t>
            </a:r>
            <a:r>
              <a:rPr lang="en-GB" sz="3600" dirty="0">
                <a:solidFill>
                  <a:srgbClr val="4472C4"/>
                </a:solidFill>
                <a:latin typeface="Calibri" panose="020F0502020204030204"/>
              </a:rPr>
              <a:t> (AI)</a:t>
            </a:r>
            <a:endParaRPr lang="en-GB" sz="3600" dirty="0">
              <a:latin typeface="+mn-lt"/>
            </a:endParaRPr>
          </a:p>
        </p:txBody>
      </p:sp>
      <p:sp>
        <p:nvSpPr>
          <p:cNvPr id="3" name="Content Placeholder 2">
            <a:extLst>
              <a:ext uri="{FF2B5EF4-FFF2-40B4-BE49-F238E27FC236}">
                <a16:creationId xmlns:a16="http://schemas.microsoft.com/office/drawing/2014/main" id="{7EAD239E-DD06-46EA-8D3F-6CE52B0C325A}"/>
              </a:ext>
            </a:extLst>
          </p:cNvPr>
          <p:cNvSpPr>
            <a:spLocks noGrp="1"/>
          </p:cNvSpPr>
          <p:nvPr>
            <p:ph sz="half" idx="1"/>
          </p:nvPr>
        </p:nvSpPr>
        <p:spPr/>
        <p:txBody>
          <a:bodyPr>
            <a:normAutofit fontScale="6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rPr>
              <a:t>Mae enghreifftiau’n cynnwys Google Translate; Alexa (a thechnoleg arall sydd â gorchmynion llais); chwiliadau siopa ar-lein; adnabod wyneb mewn lluniau ar gyfryngau cymdeithasol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rPr>
              <a:t>‘Simulation of human intelligence in machines that are programmed to think like humans and mimic their actions’ (</a:t>
            </a: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rPr>
              <a:t>,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rPr>
              <a:t>‘AI can be applied to any machine that exhibits traits associated with the human mind, such as learning and problem solving’ (</a:t>
            </a: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rPr>
              <a:t>, 2021)</a:t>
            </a:r>
          </a:p>
          <a:p>
            <a:endParaRPr lang="en-GB" sz="2800">
              <a:solidFill>
                <a:srgbClr val="525252"/>
              </a:solidFill>
              <a:latin typeface="Century Gothic" panose="020B0502020202020204" pitchFamily="34" charset="0"/>
            </a:endParaRPr>
          </a:p>
        </p:txBody>
      </p:sp>
      <p:sp>
        <p:nvSpPr>
          <p:cNvPr id="4" name="Content Placeholder 3">
            <a:extLst>
              <a:ext uri="{FF2B5EF4-FFF2-40B4-BE49-F238E27FC236}">
                <a16:creationId xmlns:a16="http://schemas.microsoft.com/office/drawing/2014/main" id="{67D96B58-B339-9CD3-A21F-9B737590EF48}"/>
              </a:ext>
            </a:extLst>
          </p:cNvPr>
          <p:cNvSpPr>
            <a:spLocks noGrp="1"/>
          </p:cNvSpPr>
          <p:nvPr>
            <p:ph sz="half" idx="2"/>
          </p:nvPr>
        </p:nvSpPr>
        <p:spPr/>
        <p:txBody>
          <a:bodyPr>
            <a:normAutofit fontScale="62500" lnSpcReduction="20000"/>
          </a:bodyPr>
          <a:lstStyle/>
          <a:p>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rPr>
              <a:t>Examples include Google Translate; Alexa (&amp; other technology with voice commands); online shopping searches; face recognition in social media photographs</a:t>
            </a:r>
          </a:p>
          <a:p>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rPr>
              <a:t>‘Simulation of human intelligence in machines that are programmed to think like humans and mimic their actions’ (</a:t>
            </a:r>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rPr>
              <a:t>, 2021)</a:t>
            </a:r>
          </a:p>
          <a:p>
            <a:pPr marL="0" indent="0">
              <a:buNone/>
            </a:pPr>
            <a:endParaRPr lang="en-GB" sz="3400">
              <a:solidFill>
                <a:schemeClr val="accent1"/>
              </a:solidFill>
              <a:latin typeface="Calibri" panose="020F0502020204030204" pitchFamily="34" charset="0"/>
              <a:ea typeface="Calibri" panose="020F0502020204030204" pitchFamily="34" charset="0"/>
              <a:cs typeface="Calibri" panose="020F0502020204030204" pitchFamily="34" charset="0"/>
            </a:endParaRPr>
          </a:p>
          <a:p>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rPr>
              <a:t>‘AI can be applied to any machine that exhibits traits associated with the human mind, such as learning and problem solving’ (</a:t>
            </a:r>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lang="en-GB" sz="3400">
                <a:solidFill>
                  <a:schemeClr val="accent1"/>
                </a:solidFill>
                <a:latin typeface="Calibri" panose="020F0502020204030204" pitchFamily="34" charset="0"/>
                <a:ea typeface="Calibri" panose="020F0502020204030204" pitchFamily="34" charset="0"/>
                <a:cs typeface="Calibri" panose="020F0502020204030204" pitchFamily="34" charset="0"/>
              </a:rPr>
              <a:t>, 2021)</a:t>
            </a:r>
          </a:p>
          <a:p>
            <a:endParaRPr lang="en-GB"/>
          </a:p>
        </p:txBody>
      </p:sp>
    </p:spTree>
    <p:extLst>
      <p:ext uri="{BB962C8B-B14F-4D97-AF65-F5344CB8AC3E}">
        <p14:creationId xmlns:p14="http://schemas.microsoft.com/office/powerpoint/2010/main" val="1727043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0E7A9-0A2A-4A51-91DC-0F39A95FD306}"/>
              </a:ext>
            </a:extLst>
          </p:cNvPr>
          <p:cNvSpPr>
            <a:spLocks noGrp="1"/>
          </p:cNvSpPr>
          <p:nvPr>
            <p:ph type="title"/>
          </p:nvPr>
        </p:nvSpPr>
        <p:spPr/>
        <p:txBody>
          <a:bodyPr anchor="ctr">
            <a:normAutofit/>
          </a:bodyPr>
          <a:lstStyle/>
          <a:p>
            <a:pPr algn="ctr"/>
            <a:r>
              <a:rPr lang="cy-GB" sz="2800" dirty="0">
                <a:latin typeface="+mn-lt"/>
              </a:rPr>
              <a:t>Rhai enghreifftiau               </a:t>
            </a:r>
            <a:r>
              <a:rPr lang="en-GB" sz="2800" dirty="0">
                <a:solidFill>
                  <a:schemeClr val="accent1"/>
                </a:solidFill>
                <a:latin typeface="+mn-lt"/>
              </a:rPr>
              <a:t>Some examples of AI </a:t>
            </a:r>
            <a:br>
              <a:rPr lang="en-GB" sz="2800" dirty="0">
                <a:latin typeface="+mn-lt"/>
              </a:rPr>
            </a:br>
            <a:r>
              <a:rPr lang="cy-GB" sz="2800" dirty="0">
                <a:latin typeface="+mn-lt"/>
              </a:rPr>
              <a:t>ar gyfer DA yn yr ystafell ddosbarth                                     </a:t>
            </a:r>
            <a:r>
              <a:rPr lang="en-GB" sz="2800" dirty="0">
                <a:solidFill>
                  <a:schemeClr val="accent1"/>
                </a:solidFill>
                <a:latin typeface="+mn-lt"/>
              </a:rPr>
              <a:t>in the classroom</a:t>
            </a:r>
          </a:p>
        </p:txBody>
      </p:sp>
      <p:sp>
        <p:nvSpPr>
          <p:cNvPr id="3" name="Content Placeholder 2">
            <a:extLst>
              <a:ext uri="{FF2B5EF4-FFF2-40B4-BE49-F238E27FC236}">
                <a16:creationId xmlns:a16="http://schemas.microsoft.com/office/drawing/2014/main" id="{D0694F72-1A6D-42ED-AC4B-9C6C9BBE6750}"/>
              </a:ext>
            </a:extLst>
          </p:cNvPr>
          <p:cNvSpPr>
            <a:spLocks noGrp="1"/>
          </p:cNvSpPr>
          <p:nvPr>
            <p:ph sz="half" idx="1"/>
          </p:nvPr>
        </p:nvSpPr>
        <p:spPr/>
        <p:txBody>
          <a:bodyPr>
            <a:normAutofit/>
          </a:bodyPr>
          <a:lstStyle/>
          <a:p>
            <a:pPr lvl="0">
              <a:defRPr/>
            </a:pPr>
            <a:r>
              <a:rPr lang="cy-GB"/>
              <a:t>Dysgu wedi’i bersonoli</a:t>
            </a:r>
          </a:p>
          <a:p>
            <a:pPr lvl="0">
              <a:defRPr/>
            </a:pPr>
            <a:r>
              <a:rPr lang="cy-GB"/>
              <a:t>Systemau Tiwtora Deallus</a:t>
            </a:r>
          </a:p>
          <a:p>
            <a:pPr lvl="0">
              <a:defRPr/>
            </a:pPr>
            <a:r>
              <a:rPr lang="cy-GB"/>
              <a:t>Hwyluso drwy esiampl</a:t>
            </a:r>
            <a:endParaRPr kumimoji="0" lang="cy-GB" sz="2800" b="0" i="0" u="none" strike="noStrike" kern="1200" cap="none" spc="0" normalizeH="0" baseline="0">
              <a:ln>
                <a:noFill/>
              </a:ln>
              <a:effectLst/>
              <a:uLnTx/>
              <a:uFillTx/>
              <a:latin typeface="Calibri" panose="020F0502020204030204"/>
              <a:ea typeface="+mn-ea"/>
              <a:cs typeface="+mn-cs"/>
            </a:endParaRPr>
          </a:p>
          <a:p>
            <a:pPr lvl="0">
              <a:defRPr/>
            </a:pPr>
            <a:r>
              <a:rPr lang="cy-GB"/>
              <a:t>Dysgu drwy Realiti Rhithwir</a:t>
            </a:r>
          </a:p>
          <a:p>
            <a:pPr lvl="0">
              <a:defRPr/>
            </a:pPr>
            <a:r>
              <a:rPr lang="cy-GB"/>
              <a:t>Cyfieithu peirianyddol</a:t>
            </a:r>
          </a:p>
          <a:p>
            <a:pPr lvl="0">
              <a:defRPr/>
            </a:pPr>
            <a:r>
              <a:rPr kumimoji="0" lang="cy-GB" sz="2800" b="0" i="0" u="none" strike="noStrike" kern="1200" cap="none" spc="0" normalizeH="0" baseline="0">
                <a:ln>
                  <a:noFill/>
                </a:ln>
                <a:effectLst/>
                <a:uLnTx/>
                <a:uFillTx/>
                <a:latin typeface="Calibri" panose="020F0502020204030204"/>
                <a:ea typeface="+mn-ea"/>
                <a:cs typeface="+mn-cs"/>
              </a:rPr>
              <a:t>Grymuso’r rhai sy’n abl mewn ffordd wahanol</a:t>
            </a:r>
          </a:p>
          <a:p>
            <a:pPr marL="0" lvl="0" indent="0">
              <a:buNone/>
              <a:defRPr/>
            </a:pPr>
            <a:r>
              <a:rPr kumimoji="0" lang="cy-GB" sz="1900" b="0" i="0" u="none" strike="noStrike" kern="1200" cap="none" spc="0" normalizeH="0" baseline="0">
                <a:ln>
                  <a:noFill/>
                </a:ln>
                <a:effectLst/>
                <a:uLnTx/>
                <a:uFillTx/>
                <a:latin typeface="Calibri" panose="020F0502020204030204"/>
                <a:ea typeface="+mn-ea"/>
                <a:cs typeface="+mn-cs"/>
              </a:rPr>
              <a:t>(</a:t>
            </a:r>
            <a:r>
              <a:rPr kumimoji="0" lang="cy-GB" sz="1900" b="0" i="0" u="none" strike="noStrike" kern="1200" cap="none" spc="0" normalizeH="0" baseline="0" err="1">
                <a:ln>
                  <a:noFill/>
                </a:ln>
                <a:effectLst/>
                <a:uLnTx/>
                <a:uFillTx/>
                <a:latin typeface="Calibri" panose="020F0502020204030204"/>
                <a:ea typeface="+mn-ea"/>
                <a:cs typeface="+mn-cs"/>
              </a:rPr>
              <a:t>Schools</a:t>
            </a:r>
            <a:r>
              <a:rPr kumimoji="0" lang="cy-GB" sz="1900" b="0" i="0" u="none" strike="noStrike" kern="1200" cap="none" spc="0" normalizeH="0" baseline="0">
                <a:ln>
                  <a:noFill/>
                </a:ln>
                <a:effectLst/>
                <a:uLnTx/>
                <a:uFillTx/>
                <a:latin typeface="Calibri" panose="020F0502020204030204"/>
                <a:ea typeface="+mn-ea"/>
                <a:cs typeface="+mn-cs"/>
              </a:rPr>
              <a:t> </a:t>
            </a:r>
            <a:r>
              <a:rPr lang="cy-GB" sz="1900" err="1">
                <a:latin typeface="Calibri" panose="020F0502020204030204"/>
              </a:rPr>
              <a:t>T</a:t>
            </a:r>
            <a:r>
              <a:rPr kumimoji="0" lang="cy-GB" sz="1900" b="0" i="0" u="none" strike="noStrike" kern="1200" cap="none" spc="0" normalizeH="0" baseline="0" err="1">
                <a:ln>
                  <a:noFill/>
                </a:ln>
                <a:effectLst/>
                <a:uLnTx/>
                <a:uFillTx/>
                <a:latin typeface="Calibri" panose="020F0502020204030204"/>
                <a:ea typeface="+mn-ea"/>
                <a:cs typeface="+mn-cs"/>
              </a:rPr>
              <a:t>hat</a:t>
            </a:r>
            <a:r>
              <a:rPr kumimoji="0" lang="cy-GB" sz="1900" b="0" i="0" u="none" strike="noStrike" kern="1200" cap="none" spc="0" normalizeH="0" baseline="0">
                <a:ln>
                  <a:noFill/>
                </a:ln>
                <a:effectLst/>
                <a:uLnTx/>
                <a:uFillTx/>
                <a:latin typeface="Calibri" panose="020F0502020204030204"/>
                <a:ea typeface="+mn-ea"/>
                <a:cs typeface="+mn-cs"/>
              </a:rPr>
              <a:t> </a:t>
            </a:r>
            <a:r>
              <a:rPr lang="cy-GB" sz="1900" err="1">
                <a:latin typeface="Calibri" panose="020F0502020204030204"/>
              </a:rPr>
              <a:t>L</a:t>
            </a:r>
            <a:r>
              <a:rPr kumimoji="0" lang="cy-GB" sz="1900" b="0" i="0" u="none" strike="noStrike" kern="1200" cap="none" spc="0" normalizeH="0" baseline="0" err="1">
                <a:ln>
                  <a:noFill/>
                </a:ln>
                <a:effectLst/>
                <a:uLnTx/>
                <a:uFillTx/>
                <a:latin typeface="Calibri" panose="020F0502020204030204"/>
                <a:ea typeface="+mn-ea"/>
                <a:cs typeface="+mn-cs"/>
              </a:rPr>
              <a:t>ead</a:t>
            </a:r>
            <a:r>
              <a:rPr kumimoji="0" lang="cy-GB" sz="1900" b="0" i="0" u="none" strike="noStrike" kern="1200" cap="none" spc="0" normalizeH="0" baseline="0">
                <a:ln>
                  <a:noFill/>
                </a:ln>
                <a:effectLst/>
                <a:uLnTx/>
                <a:uFillTx/>
                <a:latin typeface="Calibri" panose="020F0502020204030204"/>
                <a:ea typeface="+mn-ea"/>
                <a:cs typeface="+mn-cs"/>
              </a:rPr>
              <a:t>, 2024) </a:t>
            </a:r>
            <a:r>
              <a:rPr lang="en-GB" sz="1900">
                <a:hlinkClick r:id="rId2"/>
              </a:rPr>
              <a:t>AI in Education: How Teachers can Use AI in the Classroom — Schools That Lead</a:t>
            </a:r>
            <a:endParaRPr kumimoji="0" lang="cy-GB" sz="1900" b="0" i="0" u="none" strike="noStrike" kern="1200" cap="none" spc="0" normalizeH="0" baseline="0">
              <a:ln>
                <a:noFill/>
              </a:ln>
              <a:effectLst/>
              <a:uLnTx/>
              <a:uFillTx/>
              <a:latin typeface="Calibri" panose="020F0502020204030204"/>
              <a:ea typeface="+mn-ea"/>
              <a:cs typeface="+mn-cs"/>
            </a:endParaRPr>
          </a:p>
          <a:p>
            <a:endParaRPr lang="en-GB"/>
          </a:p>
        </p:txBody>
      </p:sp>
      <p:sp>
        <p:nvSpPr>
          <p:cNvPr id="6" name="Content Placeholder 5">
            <a:extLst>
              <a:ext uri="{FF2B5EF4-FFF2-40B4-BE49-F238E27FC236}">
                <a16:creationId xmlns:a16="http://schemas.microsoft.com/office/drawing/2014/main" id="{08DB3700-A3CE-1CE4-62B5-3F433453BC0A}"/>
              </a:ext>
            </a:extLst>
          </p:cNvPr>
          <p:cNvSpPr>
            <a:spLocks noGrp="1"/>
          </p:cNvSpPr>
          <p:nvPr>
            <p:ph sz="half" idx="2"/>
          </p:nvPr>
        </p:nvSpPr>
        <p:spPr/>
        <p:txBody>
          <a:bodyPr vert="horz" lIns="91440" tIns="45720" rIns="91440" bIns="45720" rtlCol="0" anchor="t">
            <a:normAutofit/>
          </a:bodyPr>
          <a:lstStyle/>
          <a:p>
            <a:r>
              <a:rPr lang="en-GB" sz="2800" dirty="0">
                <a:solidFill>
                  <a:schemeClr val="accent1"/>
                </a:solidFill>
              </a:rPr>
              <a:t>Personalised learning</a:t>
            </a:r>
          </a:p>
          <a:p>
            <a:r>
              <a:rPr lang="en-GB" sz="2800" dirty="0">
                <a:solidFill>
                  <a:schemeClr val="accent1"/>
                </a:solidFill>
              </a:rPr>
              <a:t>Intelligent Tutoring Systems</a:t>
            </a:r>
            <a:endParaRPr lang="en-GB" sz="2800" dirty="0">
              <a:solidFill>
                <a:schemeClr val="accent1"/>
              </a:solidFill>
              <a:ea typeface="Calibri"/>
              <a:cs typeface="Calibri"/>
            </a:endParaRPr>
          </a:p>
          <a:p>
            <a:r>
              <a:rPr lang="en-GB" sz="2800" dirty="0">
                <a:solidFill>
                  <a:schemeClr val="accent1"/>
                </a:solidFill>
              </a:rPr>
              <a:t>Facilitation by example</a:t>
            </a:r>
            <a:endParaRPr lang="en-GB" sz="2800" dirty="0">
              <a:solidFill>
                <a:schemeClr val="accent1"/>
              </a:solidFill>
              <a:ea typeface="Calibri"/>
              <a:cs typeface="Calibri"/>
            </a:endParaRPr>
          </a:p>
          <a:p>
            <a:r>
              <a:rPr lang="en-GB" sz="2800" dirty="0">
                <a:solidFill>
                  <a:schemeClr val="accent1"/>
                </a:solidFill>
              </a:rPr>
              <a:t>Virtual Reality learning</a:t>
            </a:r>
            <a:endParaRPr lang="en-GB" sz="2800" dirty="0">
              <a:solidFill>
                <a:schemeClr val="accent1"/>
              </a:solidFill>
              <a:ea typeface="Calibri"/>
              <a:cs typeface="Calibri"/>
            </a:endParaRPr>
          </a:p>
          <a:p>
            <a:r>
              <a:rPr lang="en-GB" dirty="0">
                <a:solidFill>
                  <a:schemeClr val="accent1"/>
                </a:solidFill>
              </a:rPr>
              <a:t>Language</a:t>
            </a:r>
            <a:r>
              <a:rPr lang="en-GB" sz="2800" dirty="0">
                <a:solidFill>
                  <a:schemeClr val="accent1"/>
                </a:solidFill>
              </a:rPr>
              <a:t> translation</a:t>
            </a:r>
            <a:endParaRPr lang="en-GB" sz="2800" dirty="0">
              <a:solidFill>
                <a:schemeClr val="accent1"/>
              </a:solidFill>
              <a:ea typeface="Calibri"/>
              <a:cs typeface="Calibri"/>
            </a:endParaRPr>
          </a:p>
          <a:p>
            <a:r>
              <a:rPr lang="en-GB" sz="2800" dirty="0">
                <a:solidFill>
                  <a:schemeClr val="accent1"/>
                </a:solidFill>
              </a:rPr>
              <a:t>Empowering differently-abled</a:t>
            </a:r>
            <a:endParaRPr lang="en-GB" sz="2800" dirty="0">
              <a:solidFill>
                <a:schemeClr val="accent1"/>
              </a:solidFill>
              <a:ea typeface="Calibri"/>
              <a:cs typeface="Calibri"/>
            </a:endParaRPr>
          </a:p>
          <a:p>
            <a:pPr marL="0" indent="0">
              <a:buNone/>
            </a:pPr>
            <a:r>
              <a:rPr lang="en-GB" sz="1900" dirty="0">
                <a:solidFill>
                  <a:schemeClr val="accent1"/>
                </a:solidFill>
              </a:rPr>
              <a:t>(Schools That Lead, 2024) </a:t>
            </a:r>
            <a:r>
              <a:rPr lang="en-GB" sz="1900" dirty="0">
                <a:hlinkClick r:id="rId2"/>
              </a:rPr>
              <a:t>AI in Education: How Teachers can Use AI in the Classroom — Schools That Lead</a:t>
            </a:r>
            <a:endParaRPr lang="en-GB" sz="1900" dirty="0">
              <a:solidFill>
                <a:schemeClr val="accent1"/>
              </a:solidFill>
            </a:endParaRPr>
          </a:p>
          <a:p>
            <a:endParaRPr lang="en-GB"/>
          </a:p>
        </p:txBody>
      </p:sp>
    </p:spTree>
    <p:extLst>
      <p:ext uri="{BB962C8B-B14F-4D97-AF65-F5344CB8AC3E}">
        <p14:creationId xmlns:p14="http://schemas.microsoft.com/office/powerpoint/2010/main" val="2628064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87F52-3D1B-46CD-B3E1-2D4282DC1CE7}"/>
              </a:ext>
            </a:extLst>
          </p:cNvPr>
          <p:cNvSpPr>
            <a:spLocks noGrp="1"/>
          </p:cNvSpPr>
          <p:nvPr>
            <p:ph type="title"/>
          </p:nvPr>
        </p:nvSpPr>
        <p:spPr/>
        <p:txBody>
          <a:bodyPr anchor="ctr">
            <a:normAutofit fontScale="90000"/>
          </a:bodyPr>
          <a:lstStyle/>
          <a:p>
            <a:r>
              <a:rPr lang="cy-GB" sz="3600" dirty="0">
                <a:latin typeface="+mn-lt"/>
              </a:rPr>
              <a:t>Rhai agweddau negyddol posibl          </a:t>
            </a:r>
            <a:r>
              <a:rPr lang="en-GB" sz="3600" dirty="0">
                <a:solidFill>
                  <a:schemeClr val="accent1"/>
                </a:solidFill>
                <a:latin typeface="+mn-lt"/>
              </a:rPr>
              <a:t>Some potential negatives</a:t>
            </a:r>
            <a:br>
              <a:rPr lang="en-GB" sz="3600" dirty="0">
                <a:latin typeface="+mn-lt"/>
              </a:rPr>
            </a:br>
            <a:r>
              <a:rPr lang="cy-GB" sz="3600" dirty="0">
                <a:latin typeface="+mn-lt"/>
              </a:rPr>
              <a:t>ar gyfer DA yn yr ystafell ddosbarth         </a:t>
            </a:r>
            <a:r>
              <a:rPr lang="en-GB" sz="3600" dirty="0">
                <a:solidFill>
                  <a:schemeClr val="accent1"/>
                </a:solidFill>
                <a:latin typeface="+mn-lt"/>
              </a:rPr>
              <a:t>for AI in the classroom</a:t>
            </a:r>
          </a:p>
        </p:txBody>
      </p:sp>
      <p:sp>
        <p:nvSpPr>
          <p:cNvPr id="3" name="Content Placeholder 2">
            <a:extLst>
              <a:ext uri="{FF2B5EF4-FFF2-40B4-BE49-F238E27FC236}">
                <a16:creationId xmlns:a16="http://schemas.microsoft.com/office/drawing/2014/main" id="{E4A2141C-79E1-4D3B-97BB-554C0F384B87}"/>
              </a:ext>
            </a:extLst>
          </p:cNvPr>
          <p:cNvSpPr>
            <a:spLocks noGrp="1"/>
          </p:cNvSpPr>
          <p:nvPr>
            <p:ph sz="half" idx="1"/>
          </p:nvPr>
        </p:nvSpPr>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dirty="0">
                <a:ln>
                  <a:noFill/>
                </a:ln>
                <a:effectLst/>
                <a:uLnTx/>
                <a:uFillTx/>
                <a:latin typeface="Calibri" panose="020F0502020204030204"/>
                <a:ea typeface="+mn-ea"/>
                <a:cs typeface="+mn-cs"/>
              </a:rPr>
              <a:t>Cost</a:t>
            </a:r>
          </a:p>
          <a:p>
            <a:pPr lvl="0">
              <a:defRPr/>
            </a:pPr>
            <a:r>
              <a:rPr lang="cy-GB" dirty="0"/>
              <a:t>Dibyniaeth</a:t>
            </a:r>
            <a:endParaRPr lang="cy-GB" dirty="0">
              <a:ea typeface="Calibri"/>
              <a:cs typeface="Calibri"/>
            </a:endParaRPr>
          </a:p>
          <a:p>
            <a:pPr lvl="0">
              <a:defRPr/>
            </a:pPr>
            <a:r>
              <a:rPr lang="cy-GB" dirty="0"/>
              <a:t>Diffyg cysylltiadau personol</a:t>
            </a:r>
            <a:endParaRPr kumimoji="0" lang="cy-GB" sz="2800" b="0" i="0" u="none" strike="noStrike" kern="1200" cap="none" spc="0" normalizeH="0" baseline="0" dirty="0">
              <a:ln>
                <a:noFill/>
              </a:ln>
              <a:effectLst/>
              <a:uLnTx/>
              <a:uFillTx/>
              <a:latin typeface="Calibri" panose="020F0502020204030204"/>
              <a:ea typeface="+mn-ea"/>
              <a:cs typeface="+mn-cs"/>
            </a:endParaRPr>
          </a:p>
          <a:p>
            <a:pPr lvl="0">
              <a:defRPr/>
            </a:pPr>
            <a:r>
              <a:rPr lang="cy-GB" dirty="0"/>
              <a:t>Colli gwybodaeth</a:t>
            </a:r>
            <a:endParaRPr kumimoji="0" lang="cy-GB" sz="2800" b="0" i="0" u="none" strike="noStrike" kern="1200" cap="none" spc="0" normalizeH="0" baseline="0" dirty="0">
              <a:ln>
                <a:noFill/>
              </a:ln>
              <a:effectLst/>
              <a:uLnTx/>
              <a:uFillTx/>
              <a:latin typeface="Calibri" panose="020F0502020204030204"/>
              <a:ea typeface="+mn-ea"/>
              <a:cs typeface="+mn-cs"/>
            </a:endParaRPr>
          </a:p>
          <a:p>
            <a:pPr lvl="0">
              <a:defRPr/>
            </a:pPr>
            <a:r>
              <a:rPr lang="cy-GB" dirty="0"/>
              <a:t>Diweithdra</a:t>
            </a:r>
            <a:r>
              <a:rPr kumimoji="0" lang="cy-GB" sz="2800" b="0" i="0" u="none" strike="noStrike" kern="1200" cap="none" spc="0" normalizeH="0" baseline="0" dirty="0">
                <a:ln>
                  <a:noFill/>
                </a:ln>
                <a:effectLst/>
                <a:uLnTx/>
                <a:uFillTx/>
                <a:latin typeface="Calibri" panose="020F0502020204030204"/>
                <a:ea typeface="+mn-ea"/>
                <a:cs typeface="+mn-cs"/>
              </a:rPr>
              <a:t>  </a:t>
            </a:r>
            <a:r>
              <a:rPr kumimoji="0" lang="cy-GB" sz="1200" b="0" i="0" u="none" strike="noStrike" kern="1200" cap="none" spc="0" normalizeH="0" baseline="0" dirty="0">
                <a:ln>
                  <a:noFill/>
                </a:ln>
                <a:effectLst/>
                <a:uLnTx/>
                <a:uFillTx/>
                <a:latin typeface="Calibri" panose="020F0502020204030204"/>
                <a:ea typeface="+mn-ea"/>
                <a:cs typeface="+mn-cs"/>
              </a:rPr>
              <a:t>(</a:t>
            </a:r>
            <a:r>
              <a:rPr kumimoji="0" lang="cy-GB" sz="1200" b="0" i="0" u="none" strike="noStrike" kern="1200" cap="none" spc="0" normalizeH="0" baseline="0" dirty="0">
                <a:ln>
                  <a:noFill/>
                </a:ln>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www.livetilesglobal.com</a:t>
            </a:r>
            <a:r>
              <a:rPr kumimoji="0" lang="cy-GB" sz="1200" b="0" i="0" u="none" strike="noStrike" kern="1200" cap="none" spc="0" normalizeH="0" baseline="0" dirty="0">
                <a:ln>
                  <a:noFill/>
                </a:ln>
                <a:effectLst/>
                <a:uLnTx/>
                <a:uFillTx/>
                <a:latin typeface="Calibri" panose="020F0502020204030204"/>
                <a:ea typeface="+mn-ea"/>
                <a:cs typeface="+mn-cs"/>
              </a:rPr>
              <a:t>, 2021)</a:t>
            </a:r>
            <a:endParaRPr lang="cy-GB" sz="1200" b="0" i="0" u="none" strike="noStrike" kern="1200" cap="none" spc="0" normalizeH="0" baseline="0" dirty="0">
              <a:ln>
                <a:noFill/>
              </a:ln>
              <a:effectLst/>
              <a:uLnTx/>
              <a:uFillTx/>
              <a:latin typeface="Calibri" panose="020F0502020204030204"/>
              <a:ea typeface="Calibri"/>
              <a:cs typeface="Calibri"/>
            </a:endParaRPr>
          </a:p>
          <a:p>
            <a:r>
              <a:rPr lang="en-GB" dirty="0" err="1">
                <a:ea typeface="Calibri"/>
                <a:cs typeface="Calibri"/>
              </a:rPr>
              <a:t>Tuedd</a:t>
            </a:r>
            <a:r>
              <a:rPr lang="en-GB" dirty="0">
                <a:ea typeface="Calibri"/>
                <a:cs typeface="Calibri"/>
              </a:rPr>
              <a:t>/</a:t>
            </a:r>
            <a:r>
              <a:rPr lang="en-GB" dirty="0" err="1">
                <a:ea typeface="+mn-lt"/>
                <a:cs typeface="+mn-lt"/>
              </a:rPr>
              <a:t>gwahaniaethu</a:t>
            </a:r>
            <a:r>
              <a:rPr lang="en-GB" dirty="0">
                <a:ea typeface="+mn-lt"/>
                <a:cs typeface="+mn-lt"/>
              </a:rPr>
              <a:t> </a:t>
            </a:r>
            <a:r>
              <a:rPr lang="en-GB" dirty="0">
                <a:solidFill>
                  <a:srgbClr val="4472C4"/>
                </a:solidFill>
                <a:ea typeface="+mn-lt"/>
                <a:cs typeface="+mn-lt"/>
                <a:hlinkClick r:id="rId3">
                  <a:extLst>
                    <a:ext uri="{A12FA001-AC4F-418D-AE19-62706E023703}">
                      <ahyp:hlinkClr xmlns:ahyp="http://schemas.microsoft.com/office/drawing/2018/hyperlinkcolor" val="tx"/>
                    </a:ext>
                  </a:extLst>
                </a:hlinkClick>
              </a:rPr>
              <a:t>How AI Image Generators Make Bias Worse</a:t>
            </a:r>
            <a:r>
              <a:rPr lang="en-GB" dirty="0">
                <a:solidFill>
                  <a:schemeClr val="accent1"/>
                </a:solidFill>
                <a:ea typeface="+mn-lt"/>
                <a:cs typeface="+mn-lt"/>
              </a:rPr>
              <a:t> </a:t>
            </a:r>
            <a:endParaRPr lang="en-GB" dirty="0">
              <a:solidFill>
                <a:schemeClr val="accent1"/>
              </a:solidFill>
            </a:endParaRPr>
          </a:p>
        </p:txBody>
      </p:sp>
      <p:sp>
        <p:nvSpPr>
          <p:cNvPr id="4" name="Content Placeholder 3">
            <a:extLst>
              <a:ext uri="{FF2B5EF4-FFF2-40B4-BE49-F238E27FC236}">
                <a16:creationId xmlns:a16="http://schemas.microsoft.com/office/drawing/2014/main" id="{9D011257-B14E-943A-E1D2-35D260EF69D2}"/>
              </a:ext>
            </a:extLst>
          </p:cNvPr>
          <p:cNvSpPr>
            <a:spLocks noGrp="1"/>
          </p:cNvSpPr>
          <p:nvPr>
            <p:ph sz="half" idx="2"/>
          </p:nvPr>
        </p:nvSpPr>
        <p:spPr/>
        <p:txBody>
          <a:bodyPr vert="horz" lIns="91440" tIns="45720" rIns="91440" bIns="45720" rtlCol="0" anchor="t">
            <a:normAutofit/>
          </a:bodyPr>
          <a:lstStyle/>
          <a:p>
            <a:r>
              <a:rPr lang="en-GB" sz="2800" dirty="0">
                <a:solidFill>
                  <a:schemeClr val="accent1"/>
                </a:solidFill>
              </a:rPr>
              <a:t>Cost</a:t>
            </a:r>
          </a:p>
          <a:p>
            <a:r>
              <a:rPr lang="en-GB" sz="2800" dirty="0">
                <a:solidFill>
                  <a:schemeClr val="accent1"/>
                </a:solidFill>
              </a:rPr>
              <a:t>Addiction</a:t>
            </a:r>
            <a:endParaRPr lang="en-GB" sz="2800" dirty="0">
              <a:solidFill>
                <a:schemeClr val="accent1"/>
              </a:solidFill>
              <a:ea typeface="Calibri"/>
              <a:cs typeface="Calibri"/>
            </a:endParaRPr>
          </a:p>
          <a:p>
            <a:r>
              <a:rPr lang="en-GB" sz="2800" dirty="0">
                <a:solidFill>
                  <a:schemeClr val="accent1"/>
                </a:solidFill>
              </a:rPr>
              <a:t>Lack of personal connections</a:t>
            </a:r>
            <a:endParaRPr lang="en-GB" sz="2800" dirty="0">
              <a:solidFill>
                <a:schemeClr val="accent1"/>
              </a:solidFill>
              <a:ea typeface="Calibri"/>
              <a:cs typeface="Calibri"/>
            </a:endParaRPr>
          </a:p>
          <a:p>
            <a:r>
              <a:rPr lang="en-GB" sz="2800" dirty="0">
                <a:solidFill>
                  <a:schemeClr val="accent1"/>
                </a:solidFill>
              </a:rPr>
              <a:t>Loss of information</a:t>
            </a:r>
            <a:endParaRPr lang="en-GB" sz="2800" dirty="0">
              <a:solidFill>
                <a:schemeClr val="accent1"/>
              </a:solidFill>
              <a:ea typeface="Calibri"/>
              <a:cs typeface="Calibri"/>
            </a:endParaRPr>
          </a:p>
          <a:p>
            <a:r>
              <a:rPr lang="en-GB" sz="2800" dirty="0">
                <a:solidFill>
                  <a:schemeClr val="accent1"/>
                </a:solidFill>
              </a:rPr>
              <a:t>Unemployment  </a:t>
            </a:r>
            <a:r>
              <a:rPr lang="en-GB" sz="1200" dirty="0">
                <a:solidFill>
                  <a:schemeClr val="accent1"/>
                </a:solidFill>
              </a:rPr>
              <a:t>(</a:t>
            </a:r>
            <a:r>
              <a:rPr lang="en-GB" sz="1200" dirty="0">
                <a:solidFill>
                  <a:schemeClr val="accent1"/>
                </a:solidFill>
                <a:hlinkClick r:id="rId2">
                  <a:extLst>
                    <a:ext uri="{A12FA001-AC4F-418D-AE19-62706E023703}">
                      <ahyp:hlinkClr xmlns:ahyp="http://schemas.microsoft.com/office/drawing/2018/hyperlinkcolor" val="tx"/>
                    </a:ext>
                  </a:extLst>
                </a:hlinkClick>
              </a:rPr>
              <a:t>www.livetilesglobal.com</a:t>
            </a:r>
            <a:r>
              <a:rPr lang="en-GB" sz="1200" dirty="0">
                <a:solidFill>
                  <a:schemeClr val="accent1"/>
                </a:solidFill>
              </a:rPr>
              <a:t>, 2021)</a:t>
            </a:r>
            <a:endParaRPr lang="en-GB" sz="1200" dirty="0">
              <a:solidFill>
                <a:schemeClr val="accent1"/>
              </a:solidFill>
              <a:ea typeface="Calibri"/>
              <a:cs typeface="Calibri"/>
            </a:endParaRPr>
          </a:p>
          <a:p>
            <a:r>
              <a:rPr lang="en-GB" dirty="0">
                <a:solidFill>
                  <a:schemeClr val="accent1"/>
                </a:solidFill>
                <a:ea typeface="Calibri"/>
                <a:cs typeface="Calibri"/>
              </a:rPr>
              <a:t>Bias </a:t>
            </a:r>
            <a:r>
              <a:rPr lang="en-GB" dirty="0">
                <a:solidFill>
                  <a:schemeClr val="accent1"/>
                </a:solidFill>
                <a:ea typeface="+mn-lt"/>
                <a:cs typeface="+mn-lt"/>
              </a:rPr>
              <a:t>– </a:t>
            </a:r>
            <a:r>
              <a:rPr lang="en-GB" b="1" u="sng" dirty="0">
                <a:solidFill>
                  <a:schemeClr val="accent1"/>
                </a:solidFill>
                <a:ea typeface="+mn-lt"/>
                <a:cs typeface="+mn-lt"/>
              </a:rPr>
              <a:t>Watch</a:t>
            </a:r>
            <a:r>
              <a:rPr lang="en-GB" dirty="0">
                <a:solidFill>
                  <a:schemeClr val="accent1"/>
                </a:solidFill>
                <a:ea typeface="+mn-lt"/>
                <a:cs typeface="+mn-lt"/>
              </a:rPr>
              <a:t>  </a:t>
            </a:r>
            <a:r>
              <a:rPr lang="en-GB" dirty="0">
                <a:solidFill>
                  <a:schemeClr val="accent1"/>
                </a:solidFill>
                <a:ea typeface="+mn-lt"/>
                <a:cs typeface="+mn-lt"/>
                <a:hlinkClick r:id="rId3">
                  <a:extLst>
                    <a:ext uri="{A12FA001-AC4F-418D-AE19-62706E023703}">
                      <ahyp:hlinkClr xmlns:ahyp="http://schemas.microsoft.com/office/drawing/2018/hyperlinkcolor" val="tx"/>
                    </a:ext>
                  </a:extLst>
                </a:hlinkClick>
              </a:rPr>
              <a:t>How AI Image Generators Make Bias Worse</a:t>
            </a:r>
            <a:r>
              <a:rPr lang="en-GB" dirty="0">
                <a:solidFill>
                  <a:schemeClr val="accent1"/>
                </a:solidFill>
                <a:ea typeface="+mn-lt"/>
                <a:cs typeface="+mn-lt"/>
              </a:rPr>
              <a:t> </a:t>
            </a:r>
            <a:endParaRPr lang="en-GB" dirty="0">
              <a:solidFill>
                <a:schemeClr val="accent1"/>
              </a:solidFill>
              <a:ea typeface="Calibri"/>
              <a:cs typeface="Calibri"/>
            </a:endParaRPr>
          </a:p>
          <a:p>
            <a:endParaRPr lang="en-GB"/>
          </a:p>
        </p:txBody>
      </p:sp>
    </p:spTree>
    <p:extLst>
      <p:ext uri="{BB962C8B-B14F-4D97-AF65-F5344CB8AC3E}">
        <p14:creationId xmlns:p14="http://schemas.microsoft.com/office/powerpoint/2010/main" val="1007677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7441-B366-933C-3072-2A08E70A52A0}"/>
              </a:ext>
            </a:extLst>
          </p:cNvPr>
          <p:cNvSpPr>
            <a:spLocks noGrp="1"/>
          </p:cNvSpPr>
          <p:nvPr>
            <p:ph type="title"/>
          </p:nvPr>
        </p:nvSpPr>
        <p:spPr/>
        <p:txBody>
          <a:bodyPr>
            <a:normAutofit fontScale="90000"/>
          </a:bodyPr>
          <a:lstStyle/>
          <a:p>
            <a:r>
              <a:rPr lang="en-US" dirty="0">
                <a:ea typeface="+mj-lt"/>
                <a:cs typeface="+mj-lt"/>
              </a:rPr>
              <a:t>  </a:t>
            </a:r>
            <a:r>
              <a:rPr lang="en-US" b="1" dirty="0" err="1">
                <a:ea typeface="+mj-lt"/>
                <a:cs typeface="+mj-lt"/>
              </a:rPr>
              <a:t>Cynorthwywyr</a:t>
            </a:r>
            <a:r>
              <a:rPr lang="en-US" b="1" dirty="0">
                <a:ea typeface="+mj-lt"/>
                <a:cs typeface="+mj-lt"/>
              </a:rPr>
              <a:t> DA </a:t>
            </a:r>
            <a:r>
              <a:rPr lang="en-US" b="1" dirty="0" err="1">
                <a:ea typeface="+mj-lt"/>
                <a:cs typeface="+mj-lt"/>
              </a:rPr>
              <a:t>defnyddiol</a:t>
            </a:r>
            <a:r>
              <a:rPr lang="en-US" b="1" dirty="0">
                <a:ea typeface="+mj-lt"/>
                <a:cs typeface="+mj-lt"/>
              </a:rPr>
              <a:t> </a:t>
            </a:r>
            <a:r>
              <a:rPr lang="en-US" b="1" dirty="0" err="1">
                <a:ea typeface="+mj-lt"/>
                <a:cs typeface="+mj-lt"/>
              </a:rPr>
              <a:t>ar</a:t>
            </a:r>
            <a:r>
              <a:rPr lang="en-US" b="1" dirty="0">
                <a:ea typeface="+mj-lt"/>
                <a:cs typeface="+mj-lt"/>
              </a:rPr>
              <a:t> </a:t>
            </a:r>
            <a:r>
              <a:rPr lang="en-US" b="1" dirty="0" err="1">
                <a:ea typeface="+mj-lt"/>
                <a:cs typeface="+mj-lt"/>
              </a:rPr>
              <a:t>gyfer</a:t>
            </a:r>
            <a:r>
              <a:rPr lang="en-US" b="1" dirty="0">
                <a:ea typeface="+mj-lt"/>
                <a:cs typeface="+mj-lt"/>
              </a:rPr>
              <a:t> </a:t>
            </a:r>
            <a:r>
              <a:rPr lang="en-US" b="1" dirty="0" err="1">
                <a:ea typeface="+mj-lt"/>
                <a:cs typeface="+mj-lt"/>
              </a:rPr>
              <a:t>eich</a:t>
            </a:r>
            <a:r>
              <a:rPr lang="en-US" b="1" dirty="0">
                <a:ea typeface="+mj-lt"/>
                <a:cs typeface="+mj-lt"/>
              </a:rPr>
              <a:t> </a:t>
            </a:r>
            <a:r>
              <a:rPr lang="en-US" b="1" dirty="0" err="1">
                <a:ea typeface="+mj-lt"/>
                <a:cs typeface="+mj-lt"/>
              </a:rPr>
              <a:t>ymchwil</a:t>
            </a:r>
            <a:r>
              <a:rPr lang="en-US" b="1" dirty="0">
                <a:ea typeface="+mj-lt"/>
                <a:cs typeface="+mj-lt"/>
              </a:rPr>
              <a:t> </a:t>
            </a:r>
            <a:r>
              <a:rPr lang="en-US" sz="2000" b="1" dirty="0">
                <a:ea typeface="+mj-lt"/>
                <a:cs typeface="+mj-lt"/>
              </a:rPr>
              <a:t> </a:t>
            </a:r>
            <a:r>
              <a:rPr lang="en-US" dirty="0">
                <a:ea typeface="+mj-lt"/>
                <a:cs typeface="+mj-lt"/>
              </a:rPr>
              <a:t> </a:t>
            </a:r>
            <a:br>
              <a:rPr lang="en-US" dirty="0">
                <a:ea typeface="+mj-lt"/>
                <a:cs typeface="+mj-lt"/>
              </a:rPr>
            </a:br>
            <a:r>
              <a:rPr lang="en-US" b="1" dirty="0">
                <a:solidFill>
                  <a:schemeClr val="accent1">
                    <a:lumMod val="76000"/>
                  </a:schemeClr>
                </a:solidFill>
                <a:ea typeface="+mj-lt"/>
                <a:cs typeface="+mj-lt"/>
              </a:rPr>
              <a:t>  Useful AI Assistants for your research    </a:t>
            </a:r>
            <a:r>
              <a:rPr lang="en-US" dirty="0">
                <a:ea typeface="+mj-lt"/>
                <a:cs typeface="+mj-lt"/>
              </a:rPr>
              <a:t>         </a:t>
            </a:r>
            <a:r>
              <a:rPr lang="en-US" dirty="0">
                <a:solidFill>
                  <a:srgbClr val="000000"/>
                </a:solidFill>
                <a:ea typeface="+mj-lt"/>
                <a:cs typeface="+mj-lt"/>
              </a:rPr>
              <a:t> </a:t>
            </a:r>
            <a:endParaRPr lang="en-US" b="1" dirty="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BE2747BE-CAF8-9ECB-D9D6-27BDCA089C4E}"/>
              </a:ext>
            </a:extLst>
          </p:cNvPr>
          <p:cNvSpPr>
            <a:spLocks noGrp="1"/>
          </p:cNvSpPr>
          <p:nvPr>
            <p:ph sz="half" idx="1"/>
          </p:nvPr>
        </p:nvSpPr>
        <p:spPr/>
        <p:txBody>
          <a:bodyPr vert="horz" lIns="91440" tIns="45720" rIns="91440" bIns="45720" rtlCol="0" anchor="t">
            <a:normAutofit fontScale="62500" lnSpcReduction="20000"/>
          </a:bodyPr>
          <a:lstStyle/>
          <a:p>
            <a:r>
              <a:rPr lang="en-US" b="1" dirty="0">
                <a:ea typeface="+mn-lt"/>
                <a:cs typeface="+mn-lt"/>
              </a:rPr>
              <a:t>Microsoft Co-Pilot</a:t>
            </a:r>
            <a:r>
              <a:rPr lang="en-US" dirty="0">
                <a:ea typeface="+mn-lt"/>
                <a:cs typeface="+mn-lt"/>
              </a:rPr>
              <a:t>: </a:t>
            </a:r>
            <a:r>
              <a:rPr lang="en-US" dirty="0" err="1">
                <a:ea typeface="+mn-lt"/>
                <a:cs typeface="+mn-lt"/>
              </a:rPr>
              <a:t>cynorthwyydd</a:t>
            </a:r>
            <a:r>
              <a:rPr lang="en-US" dirty="0">
                <a:ea typeface="+mn-lt"/>
                <a:cs typeface="+mn-lt"/>
              </a:rPr>
              <a:t> </a:t>
            </a:r>
            <a:r>
              <a:rPr lang="en-US" dirty="0" err="1">
                <a:ea typeface="+mn-lt"/>
                <a:cs typeface="+mn-lt"/>
              </a:rPr>
              <a:t>digidol</a:t>
            </a:r>
            <a:r>
              <a:rPr lang="en-US" dirty="0">
                <a:ea typeface="+mn-lt"/>
                <a:cs typeface="+mn-lt"/>
              </a:rPr>
              <a:t> </a:t>
            </a:r>
            <a:r>
              <a:rPr lang="en-US" dirty="0" err="1">
                <a:ea typeface="+mn-lt"/>
                <a:cs typeface="+mn-lt"/>
              </a:rPr>
              <a:t>wedi’i</a:t>
            </a:r>
            <a:r>
              <a:rPr lang="en-US" dirty="0">
                <a:ea typeface="+mn-lt"/>
                <a:cs typeface="+mn-lt"/>
              </a:rPr>
              <a:t> </a:t>
            </a:r>
            <a:r>
              <a:rPr lang="en-US" dirty="0" err="1">
                <a:ea typeface="+mn-lt"/>
                <a:cs typeface="+mn-lt"/>
              </a:rPr>
              <a:t>bweru</a:t>
            </a:r>
            <a:r>
              <a:rPr lang="en-US" dirty="0">
                <a:ea typeface="+mn-lt"/>
                <a:cs typeface="+mn-lt"/>
              </a:rPr>
              <a:t> </a:t>
            </a:r>
            <a:r>
              <a:rPr lang="en-US" dirty="0" err="1">
                <a:ea typeface="+mn-lt"/>
                <a:cs typeface="+mn-lt"/>
              </a:rPr>
              <a:t>gan</a:t>
            </a:r>
            <a:r>
              <a:rPr lang="en-US" dirty="0">
                <a:ea typeface="+mn-lt"/>
                <a:cs typeface="+mn-lt"/>
              </a:rPr>
              <a:t> AI </a:t>
            </a:r>
            <a:r>
              <a:rPr lang="en-US" dirty="0" err="1">
                <a:ea typeface="+mn-lt"/>
                <a:cs typeface="+mn-lt"/>
              </a:rPr>
              <a:t>sy’n</a:t>
            </a:r>
            <a:r>
              <a:rPr lang="en-US" dirty="0">
                <a:ea typeface="+mn-lt"/>
                <a:cs typeface="+mn-lt"/>
              </a:rPr>
              <a:t> </a:t>
            </a:r>
            <a:r>
              <a:rPr lang="en-US" dirty="0" err="1">
                <a:ea typeface="+mn-lt"/>
                <a:cs typeface="+mn-lt"/>
              </a:rPr>
              <a:t>helpu</a:t>
            </a:r>
            <a:r>
              <a:rPr lang="en-US" dirty="0">
                <a:ea typeface="+mn-lt"/>
                <a:cs typeface="+mn-lt"/>
              </a:rPr>
              <a:t> </a:t>
            </a:r>
            <a:r>
              <a:rPr lang="en-US" dirty="0" err="1">
                <a:ea typeface="+mn-lt"/>
                <a:cs typeface="+mn-lt"/>
              </a:rPr>
              <a:t>gyda</a:t>
            </a:r>
            <a:r>
              <a:rPr lang="en-US" dirty="0">
                <a:ea typeface="+mn-lt"/>
                <a:cs typeface="+mn-lt"/>
              </a:rPr>
              <a:t> </a:t>
            </a:r>
            <a:r>
              <a:rPr lang="en-US" dirty="0" err="1">
                <a:ea typeface="+mn-lt"/>
                <a:cs typeface="+mn-lt"/>
              </a:rPr>
              <a:t>thasgau</a:t>
            </a:r>
            <a:r>
              <a:rPr lang="en-US" dirty="0">
                <a:ea typeface="+mn-lt"/>
                <a:cs typeface="+mn-lt"/>
              </a:rPr>
              <a:t> </a:t>
            </a:r>
            <a:r>
              <a:rPr lang="en-US" dirty="0" err="1">
                <a:ea typeface="+mn-lt"/>
                <a:cs typeface="+mn-lt"/>
              </a:rPr>
              <a:t>ar</a:t>
            </a:r>
            <a:r>
              <a:rPr lang="en-US" dirty="0">
                <a:ea typeface="+mn-lt"/>
                <a:cs typeface="+mn-lt"/>
              </a:rPr>
              <a:t> draws </a:t>
            </a:r>
            <a:r>
              <a:rPr lang="en-US" dirty="0" err="1">
                <a:ea typeface="+mn-lt"/>
                <a:cs typeface="+mn-lt"/>
              </a:rPr>
              <a:t>cynhyrchion</a:t>
            </a:r>
            <a:r>
              <a:rPr lang="en-US" dirty="0">
                <a:ea typeface="+mn-lt"/>
                <a:cs typeface="+mn-lt"/>
              </a:rPr>
              <a:t> Microsoft; </a:t>
            </a:r>
            <a:r>
              <a:rPr lang="en-US" dirty="0" err="1">
                <a:ea typeface="+mn-lt"/>
                <a:cs typeface="+mn-lt"/>
              </a:rPr>
              <a:t>yn</a:t>
            </a:r>
            <a:r>
              <a:rPr lang="en-US" dirty="0">
                <a:ea typeface="+mn-lt"/>
                <a:cs typeface="+mn-lt"/>
              </a:rPr>
              <a:t> </a:t>
            </a:r>
            <a:r>
              <a:rPr lang="en-US" dirty="0" err="1">
                <a:ea typeface="+mn-lt"/>
                <a:cs typeface="+mn-lt"/>
              </a:rPr>
              <a:t>ateb</a:t>
            </a:r>
            <a:r>
              <a:rPr lang="en-US" dirty="0">
                <a:ea typeface="+mn-lt"/>
                <a:cs typeface="+mn-lt"/>
              </a:rPr>
              <a:t> </a:t>
            </a:r>
            <a:r>
              <a:rPr lang="en-US" dirty="0" err="1">
                <a:ea typeface="+mn-lt"/>
                <a:cs typeface="+mn-lt"/>
              </a:rPr>
              <a:t>cwestiynau</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cynorthwyo</a:t>
            </a:r>
            <a:r>
              <a:rPr lang="en-US" dirty="0">
                <a:ea typeface="+mn-lt"/>
                <a:cs typeface="+mn-lt"/>
              </a:rPr>
              <a:t> </a:t>
            </a:r>
            <a:r>
              <a:rPr lang="en-US" dirty="0" err="1">
                <a:ea typeface="+mn-lt"/>
                <a:cs typeface="+mn-lt"/>
              </a:rPr>
              <a:t>gyda</a:t>
            </a:r>
            <a:r>
              <a:rPr lang="en-US" dirty="0">
                <a:ea typeface="+mn-lt"/>
                <a:cs typeface="+mn-lt"/>
              </a:rPr>
              <a:t> </a:t>
            </a:r>
            <a:r>
              <a:rPr lang="en-US" dirty="0" err="1">
                <a:ea typeface="+mn-lt"/>
                <a:cs typeface="+mn-lt"/>
              </a:rPr>
              <a:t>gwaith</a:t>
            </a:r>
            <a:r>
              <a:rPr lang="en-US" dirty="0">
                <a:ea typeface="+mn-lt"/>
                <a:cs typeface="+mn-lt"/>
              </a:rPr>
              <a:t> </a:t>
            </a:r>
            <a:r>
              <a:rPr lang="en-US" dirty="0" err="1">
                <a:ea typeface="+mn-lt"/>
                <a:cs typeface="+mn-lt"/>
              </a:rPr>
              <a:t>ysgrifennu</a:t>
            </a:r>
            <a:r>
              <a:rPr lang="en-US" dirty="0">
                <a:ea typeface="+mn-lt"/>
                <a:cs typeface="+mn-lt"/>
              </a:rPr>
              <a:t> a </a:t>
            </a:r>
            <a:r>
              <a:rPr lang="en-US" dirty="0" err="1">
                <a:ea typeface="+mn-lt"/>
                <a:cs typeface="+mn-lt"/>
              </a:rPr>
              <a:t>chreadigol</a:t>
            </a:r>
            <a:r>
              <a:rPr lang="en-US" dirty="0">
                <a:ea typeface="+mn-lt"/>
                <a:cs typeface="+mn-lt"/>
              </a:rPr>
              <a:t> ac </a:t>
            </a:r>
            <a:r>
              <a:rPr lang="en-US" dirty="0" err="1">
                <a:ea typeface="+mn-lt"/>
                <a:cs typeface="+mn-lt"/>
              </a:rPr>
              <a:t>yn</a:t>
            </a:r>
            <a:r>
              <a:rPr lang="en-US" dirty="0">
                <a:ea typeface="+mn-lt"/>
                <a:cs typeface="+mn-lt"/>
              </a:rPr>
              <a:t> </a:t>
            </a:r>
            <a:r>
              <a:rPr lang="en-US" dirty="0" err="1">
                <a:ea typeface="+mn-lt"/>
                <a:cs typeface="+mn-lt"/>
              </a:rPr>
              <a:t>awtomeiddio</a:t>
            </a:r>
            <a:r>
              <a:rPr lang="en-US" dirty="0">
                <a:ea typeface="+mn-lt"/>
                <a:cs typeface="+mn-lt"/>
              </a:rPr>
              <a:t> </a:t>
            </a:r>
            <a:r>
              <a:rPr lang="en-US" dirty="0" err="1">
                <a:ea typeface="+mn-lt"/>
                <a:cs typeface="+mn-lt"/>
              </a:rPr>
              <a:t>tasgau</a:t>
            </a:r>
            <a:r>
              <a:rPr lang="en-US" dirty="0">
                <a:ea typeface="+mn-lt"/>
                <a:cs typeface="+mn-lt"/>
              </a:rPr>
              <a:t> </a:t>
            </a:r>
            <a:r>
              <a:rPr lang="en-US" dirty="0" err="1">
                <a:ea typeface="+mn-lt"/>
                <a:cs typeface="+mn-lt"/>
              </a:rPr>
              <a:t>drwy</a:t>
            </a:r>
            <a:r>
              <a:rPr lang="en-US" dirty="0">
                <a:ea typeface="+mn-lt"/>
                <a:cs typeface="+mn-lt"/>
              </a:rPr>
              <a:t> </a:t>
            </a:r>
            <a:r>
              <a:rPr lang="en-US" dirty="0" err="1">
                <a:ea typeface="+mn-lt"/>
                <a:cs typeface="+mn-lt"/>
              </a:rPr>
              <a:t>integreiddio</a:t>
            </a:r>
            <a:r>
              <a:rPr lang="en-US" dirty="0">
                <a:ea typeface="+mn-lt"/>
                <a:cs typeface="+mn-lt"/>
              </a:rPr>
              <a:t> ag </a:t>
            </a:r>
            <a:r>
              <a:rPr lang="en-US" dirty="0" err="1">
                <a:ea typeface="+mn-lt"/>
                <a:cs typeface="+mn-lt"/>
              </a:rPr>
              <a:t>apiau</a:t>
            </a:r>
            <a:r>
              <a:rPr lang="en-US" dirty="0">
                <a:ea typeface="+mn-lt"/>
                <a:cs typeface="+mn-lt"/>
              </a:rPr>
              <a:t> </a:t>
            </a:r>
            <a:r>
              <a:rPr lang="en-US" dirty="0" err="1">
                <a:ea typeface="+mn-lt"/>
                <a:cs typeface="+mn-lt"/>
              </a:rPr>
              <a:t>fel</a:t>
            </a:r>
            <a:r>
              <a:rPr lang="en-US" dirty="0">
                <a:ea typeface="+mn-lt"/>
                <a:cs typeface="+mn-lt"/>
              </a:rPr>
              <a:t> Word, Excel</a:t>
            </a:r>
            <a:r>
              <a:rPr lang="en-US">
                <a:ea typeface="+mn-lt"/>
                <a:cs typeface="+mn-lt"/>
              </a:rPr>
              <a:t>, PowerPoint </a:t>
            </a:r>
            <a:r>
              <a:rPr lang="en-US" dirty="0">
                <a:ea typeface="+mn-lt"/>
                <a:cs typeface="+mn-lt"/>
              </a:rPr>
              <a:t>a Teams.</a:t>
            </a:r>
            <a:endParaRPr lang="en-US" dirty="0">
              <a:ea typeface="Calibri" panose="020F0502020204030204"/>
              <a:cs typeface="Calibri" panose="020F0502020204030204"/>
            </a:endParaRPr>
          </a:p>
          <a:p>
            <a:r>
              <a:rPr lang="en-US" b="1" dirty="0">
                <a:ea typeface="+mn-lt"/>
                <a:cs typeface="+mn-lt"/>
              </a:rPr>
              <a:t>Perplexity</a:t>
            </a:r>
            <a:r>
              <a:rPr lang="en-US" dirty="0">
                <a:ea typeface="+mn-lt"/>
                <a:cs typeface="+mn-lt"/>
              </a:rPr>
              <a:t>: </a:t>
            </a:r>
            <a:r>
              <a:rPr lang="en-US" dirty="0" err="1">
                <a:ea typeface="+mn-lt"/>
                <a:cs typeface="+mn-lt"/>
              </a:rPr>
              <a:t>peiriant</a:t>
            </a:r>
            <a:r>
              <a:rPr lang="en-US" dirty="0">
                <a:ea typeface="+mn-lt"/>
                <a:cs typeface="+mn-lt"/>
              </a:rPr>
              <a:t> </a:t>
            </a:r>
            <a:r>
              <a:rPr lang="en-US" dirty="0" err="1">
                <a:ea typeface="+mn-lt"/>
                <a:cs typeface="+mn-lt"/>
              </a:rPr>
              <a:t>chwilio</a:t>
            </a:r>
            <a:r>
              <a:rPr lang="en-US" dirty="0">
                <a:ea typeface="+mn-lt"/>
                <a:cs typeface="+mn-lt"/>
              </a:rPr>
              <a:t> </a:t>
            </a:r>
            <a:r>
              <a:rPr lang="en-US" dirty="0" err="1">
                <a:ea typeface="+mn-lt"/>
                <a:cs typeface="+mn-lt"/>
              </a:rPr>
              <a:t>wedi’i</a:t>
            </a:r>
            <a:r>
              <a:rPr lang="en-US" dirty="0">
                <a:ea typeface="+mn-lt"/>
                <a:cs typeface="+mn-lt"/>
              </a:rPr>
              <a:t> </a:t>
            </a:r>
            <a:r>
              <a:rPr lang="en-US" dirty="0" err="1">
                <a:ea typeface="+mn-lt"/>
                <a:cs typeface="+mn-lt"/>
              </a:rPr>
              <a:t>bweru</a:t>
            </a:r>
            <a:r>
              <a:rPr lang="en-US" dirty="0">
                <a:ea typeface="+mn-lt"/>
                <a:cs typeface="+mn-lt"/>
              </a:rPr>
              <a:t> </a:t>
            </a:r>
            <a:r>
              <a:rPr lang="en-US" dirty="0" err="1">
                <a:ea typeface="+mn-lt"/>
                <a:cs typeface="+mn-lt"/>
              </a:rPr>
              <a:t>gan</a:t>
            </a:r>
            <a:r>
              <a:rPr lang="en-US" dirty="0">
                <a:ea typeface="+mn-lt"/>
                <a:cs typeface="+mn-lt"/>
              </a:rPr>
              <a:t> AI </a:t>
            </a:r>
            <a:r>
              <a:rPr lang="en-US" dirty="0" err="1">
                <a:ea typeface="+mn-lt"/>
                <a:cs typeface="+mn-lt"/>
              </a:rPr>
              <a:t>sy’n</a:t>
            </a:r>
            <a:r>
              <a:rPr lang="en-US" dirty="0">
                <a:ea typeface="+mn-lt"/>
                <a:cs typeface="+mn-lt"/>
              </a:rPr>
              <a:t> </a:t>
            </a:r>
            <a:r>
              <a:rPr lang="en-US" dirty="0" err="1">
                <a:ea typeface="+mn-lt"/>
                <a:cs typeface="+mn-lt"/>
              </a:rPr>
              <a:t>canolbwyntio</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ddarparu</a:t>
            </a:r>
            <a:r>
              <a:rPr lang="en-US" dirty="0">
                <a:ea typeface="+mn-lt"/>
                <a:cs typeface="+mn-lt"/>
              </a:rPr>
              <a:t> </a:t>
            </a:r>
            <a:r>
              <a:rPr lang="en-US" dirty="0" err="1">
                <a:ea typeface="+mn-lt"/>
                <a:cs typeface="+mn-lt"/>
              </a:rPr>
              <a:t>atebion</a:t>
            </a:r>
            <a:r>
              <a:rPr lang="en-US" dirty="0">
                <a:ea typeface="+mn-lt"/>
                <a:cs typeface="+mn-lt"/>
              </a:rPr>
              <a:t> </a:t>
            </a:r>
            <a:r>
              <a:rPr lang="en-US" dirty="0" err="1">
                <a:ea typeface="+mn-lt"/>
                <a:cs typeface="+mn-lt"/>
              </a:rPr>
              <a:t>uniongyrchol</a:t>
            </a:r>
            <a:r>
              <a:rPr lang="en-US" dirty="0">
                <a:ea typeface="+mn-lt"/>
                <a:cs typeface="+mn-lt"/>
              </a:rPr>
              <a:t> a </a:t>
            </a:r>
            <a:r>
              <a:rPr lang="en-US" dirty="0" err="1">
                <a:ea typeface="+mn-lt"/>
                <a:cs typeface="+mn-lt"/>
              </a:rPr>
              <a:t>ffeithiol</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ymholiadau</a:t>
            </a:r>
            <a:r>
              <a:rPr lang="en-US" dirty="0">
                <a:ea typeface="+mn-lt"/>
                <a:cs typeface="+mn-lt"/>
              </a:rPr>
              <a:t> </a:t>
            </a:r>
            <a:r>
              <a:rPr lang="en-US" dirty="0" err="1">
                <a:ea typeface="+mn-lt"/>
                <a:cs typeface="+mn-lt"/>
              </a:rPr>
              <a:t>drwy</a:t>
            </a:r>
            <a:r>
              <a:rPr lang="en-US" dirty="0">
                <a:ea typeface="+mn-lt"/>
                <a:cs typeface="+mn-lt"/>
              </a:rPr>
              <a:t> </a:t>
            </a:r>
            <a:r>
              <a:rPr lang="en-US" dirty="0" err="1">
                <a:ea typeface="+mn-lt"/>
                <a:cs typeface="+mn-lt"/>
              </a:rPr>
              <a:t>ddyfynnu</a:t>
            </a:r>
            <a:r>
              <a:rPr lang="en-US" dirty="0">
                <a:ea typeface="+mn-lt"/>
                <a:cs typeface="+mn-lt"/>
              </a:rPr>
              <a:t> </a:t>
            </a:r>
            <a:r>
              <a:rPr lang="en-US" dirty="0" err="1">
                <a:ea typeface="+mn-lt"/>
                <a:cs typeface="+mn-lt"/>
              </a:rPr>
              <a:t>ffynonellau</a:t>
            </a:r>
            <a:r>
              <a:rPr lang="en-US" dirty="0">
                <a:ea typeface="+mn-lt"/>
                <a:cs typeface="+mn-lt"/>
              </a:rPr>
              <a:t> </a:t>
            </a:r>
            <a:r>
              <a:rPr lang="en-US" dirty="0" err="1">
                <a:ea typeface="+mn-lt"/>
                <a:cs typeface="+mn-lt"/>
              </a:rPr>
              <a:t>gwe</a:t>
            </a:r>
            <a:r>
              <a:rPr lang="en-US" dirty="0">
                <a:ea typeface="+mn-lt"/>
                <a:cs typeface="+mn-lt"/>
              </a:rPr>
              <a:t>.</a:t>
            </a:r>
            <a:endParaRPr lang="en-US" dirty="0"/>
          </a:p>
          <a:p>
            <a:r>
              <a:rPr lang="en-US" b="1" dirty="0" err="1">
                <a:ea typeface="+mn-lt"/>
                <a:cs typeface="+mn-lt"/>
              </a:rPr>
              <a:t>SciSpace</a:t>
            </a:r>
            <a:r>
              <a:rPr lang="en-US" dirty="0">
                <a:ea typeface="+mn-lt"/>
                <a:cs typeface="+mn-lt"/>
              </a:rPr>
              <a:t>: </a:t>
            </a:r>
            <a:r>
              <a:rPr lang="en-US" dirty="0" err="1">
                <a:ea typeface="+mn-lt"/>
                <a:cs typeface="+mn-lt"/>
              </a:rPr>
              <a:t>llwyfan</a:t>
            </a:r>
            <a:r>
              <a:rPr lang="en-US" dirty="0">
                <a:ea typeface="+mn-lt"/>
                <a:cs typeface="+mn-lt"/>
              </a:rPr>
              <a:t> </a:t>
            </a:r>
            <a:r>
              <a:rPr lang="en-US" dirty="0" err="1">
                <a:ea typeface="+mn-lt"/>
                <a:cs typeface="+mn-lt"/>
              </a:rPr>
              <a:t>ymchwil</a:t>
            </a:r>
            <a:r>
              <a:rPr lang="en-US" dirty="0">
                <a:ea typeface="+mn-lt"/>
                <a:cs typeface="+mn-lt"/>
              </a:rPr>
              <a:t> AI </a:t>
            </a:r>
            <a:r>
              <a:rPr lang="en-US" dirty="0" err="1">
                <a:ea typeface="+mn-lt"/>
                <a:cs typeface="+mn-lt"/>
              </a:rPr>
              <a:t>defnyddiol</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helpu</a:t>
            </a:r>
            <a:r>
              <a:rPr lang="en-US" dirty="0">
                <a:ea typeface="+mn-lt"/>
                <a:cs typeface="+mn-lt"/>
              </a:rPr>
              <a:t> </a:t>
            </a:r>
            <a:r>
              <a:rPr lang="en-US" dirty="0" err="1">
                <a:ea typeface="+mn-lt"/>
                <a:cs typeface="+mn-lt"/>
              </a:rPr>
              <a:t>gyda</a:t>
            </a:r>
            <a:r>
              <a:rPr lang="en-US" dirty="0">
                <a:ea typeface="+mn-lt"/>
                <a:cs typeface="+mn-lt"/>
              </a:rPr>
              <a:t> </a:t>
            </a:r>
            <a:r>
              <a:rPr lang="en-US" dirty="0" err="1">
                <a:ea typeface="+mn-lt"/>
                <a:cs typeface="+mn-lt"/>
              </a:rPr>
              <a:t>adolygu</a:t>
            </a:r>
            <a:r>
              <a:rPr lang="en-US" dirty="0">
                <a:ea typeface="+mn-lt"/>
                <a:cs typeface="+mn-lt"/>
              </a:rPr>
              <a:t> </a:t>
            </a:r>
            <a:r>
              <a:rPr lang="en-US" dirty="0" err="1">
                <a:ea typeface="+mn-lt"/>
                <a:cs typeface="+mn-lt"/>
              </a:rPr>
              <a:t>llenyddiaeth</a:t>
            </a:r>
            <a:r>
              <a:rPr lang="en-US" dirty="0">
                <a:ea typeface="+mn-lt"/>
                <a:cs typeface="+mn-lt"/>
              </a:rPr>
              <a:t>, </a:t>
            </a:r>
            <a:r>
              <a:rPr lang="en-US" dirty="0" err="1">
                <a:ea typeface="+mn-lt"/>
                <a:cs typeface="+mn-lt"/>
              </a:rPr>
              <a:t>dadansoddi</a:t>
            </a:r>
            <a:r>
              <a:rPr lang="en-US" dirty="0">
                <a:ea typeface="+mn-lt"/>
                <a:cs typeface="+mn-lt"/>
              </a:rPr>
              <a:t>, ac </a:t>
            </a:r>
            <a:r>
              <a:rPr lang="en-US" dirty="0" err="1">
                <a:ea typeface="+mn-lt"/>
                <a:cs typeface="+mn-lt"/>
              </a:rPr>
              <a:t>ysgrifennu</a:t>
            </a:r>
            <a:r>
              <a:rPr lang="en-US" dirty="0">
                <a:ea typeface="+mn-lt"/>
                <a:cs typeface="+mn-lt"/>
              </a:rPr>
              <a:t> </a:t>
            </a:r>
            <a:r>
              <a:rPr lang="en-US" dirty="0" err="1">
                <a:ea typeface="+mn-lt"/>
                <a:cs typeface="+mn-lt"/>
              </a:rPr>
              <a:t>drwy</a:t>
            </a:r>
            <a:r>
              <a:rPr lang="en-US" dirty="0">
                <a:ea typeface="+mn-lt"/>
                <a:cs typeface="+mn-lt"/>
              </a:rPr>
              <a:t> offer; gall </a:t>
            </a:r>
            <a:r>
              <a:rPr lang="en-US" dirty="0" err="1">
                <a:ea typeface="+mn-lt"/>
                <a:cs typeface="+mn-lt"/>
              </a:rPr>
              <a:t>egluro</a:t>
            </a:r>
            <a:r>
              <a:rPr lang="en-US" dirty="0">
                <a:ea typeface="+mn-lt"/>
                <a:cs typeface="+mn-lt"/>
              </a:rPr>
              <a:t> </a:t>
            </a:r>
            <a:r>
              <a:rPr lang="en-US" dirty="0" err="1">
                <a:ea typeface="+mn-lt"/>
                <a:cs typeface="+mn-lt"/>
              </a:rPr>
              <a:t>papurau</a:t>
            </a:r>
            <a:r>
              <a:rPr lang="en-US" dirty="0">
                <a:ea typeface="+mn-lt"/>
                <a:cs typeface="+mn-lt"/>
              </a:rPr>
              <a:t> </a:t>
            </a:r>
            <a:r>
              <a:rPr lang="en-US" dirty="0" err="1">
                <a:ea typeface="+mn-lt"/>
                <a:cs typeface="+mn-lt"/>
              </a:rPr>
              <a:t>cymhleth</a:t>
            </a:r>
            <a:r>
              <a:rPr lang="en-US" dirty="0">
                <a:ea typeface="+mn-lt"/>
                <a:cs typeface="+mn-lt"/>
              </a:rPr>
              <a:t> ac </a:t>
            </a:r>
            <a:r>
              <a:rPr lang="en-US" dirty="0" err="1">
                <a:ea typeface="+mn-lt"/>
                <a:cs typeface="+mn-lt"/>
              </a:rPr>
              <a:t>mae</a:t>
            </a:r>
            <a:r>
              <a:rPr lang="en-US" dirty="0">
                <a:ea typeface="+mn-lt"/>
                <a:cs typeface="+mn-lt"/>
              </a:rPr>
              <a:t> </a:t>
            </a:r>
            <a:r>
              <a:rPr lang="en-US" dirty="0" err="1">
                <a:ea typeface="+mn-lt"/>
                <a:cs typeface="+mn-lt"/>
              </a:rPr>
              <a:t>ganddo</a:t>
            </a:r>
            <a:r>
              <a:rPr lang="en-US" dirty="0">
                <a:ea typeface="+mn-lt"/>
                <a:cs typeface="+mn-lt"/>
              </a:rPr>
              <a:t> </a:t>
            </a:r>
            <a:r>
              <a:rPr lang="en-US" dirty="0" err="1">
                <a:ea typeface="+mn-lt"/>
                <a:cs typeface="+mn-lt"/>
              </a:rPr>
              <a:t>swyddogaeth</a:t>
            </a:r>
            <a:r>
              <a:rPr lang="en-US" dirty="0">
                <a:ea typeface="+mn-lt"/>
                <a:cs typeface="+mn-lt"/>
              </a:rPr>
              <a:t> </a:t>
            </a:r>
            <a:r>
              <a:rPr lang="en-US" dirty="0" err="1">
                <a:ea typeface="+mn-lt"/>
                <a:cs typeface="+mn-lt"/>
              </a:rPr>
              <a:t>chwilio</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dod</a:t>
            </a:r>
            <a:r>
              <a:rPr lang="en-US" dirty="0">
                <a:ea typeface="+mn-lt"/>
                <a:cs typeface="+mn-lt"/>
              </a:rPr>
              <a:t> o </a:t>
            </a:r>
            <a:r>
              <a:rPr lang="en-US" dirty="0" err="1">
                <a:ea typeface="+mn-lt"/>
                <a:cs typeface="+mn-lt"/>
              </a:rPr>
              <a:t>hyd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bapurau</a:t>
            </a:r>
            <a:r>
              <a:rPr lang="en-US" dirty="0">
                <a:ea typeface="+mn-lt"/>
                <a:cs typeface="+mn-lt"/>
              </a:rPr>
              <a:t> </a:t>
            </a:r>
            <a:r>
              <a:rPr lang="en-US" dirty="0" err="1">
                <a:ea typeface="+mn-lt"/>
                <a:cs typeface="+mn-lt"/>
              </a:rPr>
              <a:t>perthnasol</a:t>
            </a:r>
            <a:r>
              <a:rPr lang="en-US" dirty="0">
                <a:ea typeface="+mn-lt"/>
                <a:cs typeface="+mn-lt"/>
              </a:rPr>
              <a:t> </a:t>
            </a:r>
            <a:r>
              <a:rPr lang="en-US" dirty="0" err="1">
                <a:ea typeface="+mn-lt"/>
                <a:cs typeface="+mn-lt"/>
              </a:rPr>
              <a:t>gan</a:t>
            </a:r>
            <a:r>
              <a:rPr lang="en-US" dirty="0">
                <a:ea typeface="+mn-lt"/>
                <a:cs typeface="+mn-lt"/>
              </a:rPr>
              <a:t> </a:t>
            </a:r>
            <a:r>
              <a:rPr lang="en-US" dirty="0" err="1">
                <a:ea typeface="+mn-lt"/>
                <a:cs typeface="+mn-lt"/>
              </a:rPr>
              <a:t>ddefnyddio</a:t>
            </a:r>
            <a:r>
              <a:rPr lang="en-US" dirty="0">
                <a:ea typeface="+mn-lt"/>
                <a:cs typeface="+mn-lt"/>
              </a:rPr>
              <a:t> </a:t>
            </a:r>
            <a:r>
              <a:rPr lang="en-US" dirty="0" err="1">
                <a:ea typeface="+mn-lt"/>
                <a:cs typeface="+mn-lt"/>
              </a:rPr>
              <a:t>cwestiynau</a:t>
            </a:r>
            <a:r>
              <a:rPr lang="en-US" dirty="0">
                <a:ea typeface="+mn-lt"/>
                <a:cs typeface="+mn-lt"/>
              </a:rPr>
              <a:t> </a:t>
            </a:r>
            <a:r>
              <a:rPr lang="en-US" dirty="0" err="1">
                <a:ea typeface="+mn-lt"/>
                <a:cs typeface="+mn-lt"/>
              </a:rPr>
              <a:t>iaith</a:t>
            </a:r>
            <a:r>
              <a:rPr lang="en-US" dirty="0">
                <a:ea typeface="+mn-lt"/>
                <a:cs typeface="+mn-lt"/>
              </a:rPr>
              <a:t> </a:t>
            </a:r>
            <a:r>
              <a:rPr lang="en-US" dirty="0" err="1">
                <a:ea typeface="+mn-lt"/>
                <a:cs typeface="+mn-lt"/>
              </a:rPr>
              <a:t>naturiol</a:t>
            </a:r>
            <a:r>
              <a:rPr lang="en-US" dirty="0">
                <a:ea typeface="+mn-lt"/>
                <a:cs typeface="+mn-lt"/>
              </a:rPr>
              <a:t>.</a:t>
            </a:r>
            <a:endParaRPr lang="en-US" dirty="0"/>
          </a:p>
          <a:p>
            <a:r>
              <a:rPr lang="en-US" b="1" dirty="0" err="1">
                <a:solidFill>
                  <a:srgbClr val="000000"/>
                </a:solidFill>
                <a:ea typeface="+mn-lt"/>
                <a:cs typeface="+mn-lt"/>
              </a:rPr>
              <a:t>Adnoddau</a:t>
            </a:r>
            <a:r>
              <a:rPr lang="en-US" b="1" dirty="0">
                <a:solidFill>
                  <a:srgbClr val="000000"/>
                </a:solidFill>
                <a:ea typeface="+mn-lt"/>
                <a:cs typeface="+mn-lt"/>
              </a:rPr>
              <a:t> AI UWTSD </a:t>
            </a:r>
            <a:r>
              <a:rPr lang="en-US" b="1" dirty="0" err="1">
                <a:solidFill>
                  <a:srgbClr val="000000"/>
                </a:solidFill>
                <a:ea typeface="+mn-lt"/>
                <a:cs typeface="+mn-lt"/>
              </a:rPr>
              <a:t>ar</a:t>
            </a:r>
            <a:r>
              <a:rPr lang="en-US" b="1" dirty="0">
                <a:solidFill>
                  <a:srgbClr val="000000"/>
                </a:solidFill>
                <a:ea typeface="+mn-lt"/>
                <a:cs typeface="+mn-lt"/>
              </a:rPr>
              <a:t> </a:t>
            </a:r>
            <a:r>
              <a:rPr lang="en-US" b="1" dirty="0" err="1">
                <a:solidFill>
                  <a:srgbClr val="000000"/>
                </a:solidFill>
                <a:ea typeface="+mn-lt"/>
                <a:cs typeface="+mn-lt"/>
              </a:rPr>
              <a:t>gyfer</a:t>
            </a:r>
            <a:r>
              <a:rPr lang="en-US" b="1" dirty="0">
                <a:solidFill>
                  <a:srgbClr val="000000"/>
                </a:solidFill>
                <a:ea typeface="+mn-lt"/>
                <a:cs typeface="+mn-lt"/>
              </a:rPr>
              <a:t> </a:t>
            </a:r>
            <a:r>
              <a:rPr lang="en-US" b="1" dirty="0" err="1">
                <a:solidFill>
                  <a:srgbClr val="000000"/>
                </a:solidFill>
                <a:ea typeface="+mn-lt"/>
                <a:cs typeface="+mn-lt"/>
              </a:rPr>
              <a:t>myfyrwyr</a:t>
            </a:r>
            <a:r>
              <a:rPr lang="en-US" dirty="0">
                <a:solidFill>
                  <a:srgbClr val="000000"/>
                </a:solidFill>
                <a:ea typeface="+mn-lt"/>
                <a:cs typeface="+mn-lt"/>
              </a:rPr>
              <a:t>: </a:t>
            </a:r>
            <a:r>
              <a:rPr lang="en-US" sz="2900" b="1" dirty="0">
                <a:solidFill>
                  <a:srgbClr val="000000"/>
                </a:solidFill>
                <a:ea typeface="+mn-lt"/>
                <a:cs typeface="+mn-lt"/>
                <a:hlinkClick r:id="rId2">
                  <a:extLst>
                    <a:ext uri="{A12FA001-AC4F-418D-AE19-62706E023703}">
                      <ahyp:hlinkClr xmlns:ahyp="http://schemas.microsoft.com/office/drawing/2018/hyperlinkcolor" val="tx"/>
                    </a:ext>
                  </a:extLst>
                </a:hlinkClick>
              </a:rPr>
              <a:t>Infoskills </a:t>
            </a:r>
            <a:r>
              <a:rPr lang="en-US" sz="2900" b="1" dirty="0">
                <a:solidFill>
                  <a:srgbClr val="FFFFFF"/>
                </a:solidFill>
                <a:ea typeface="+mn-lt"/>
                <a:cs typeface="+mn-lt"/>
                <a:hlinkClick r:id="rId2">
                  <a:extLst>
                    <a:ext uri="{A12FA001-AC4F-418D-AE19-62706E023703}">
                      <ahyp:hlinkClr xmlns:ahyp="http://schemas.microsoft.com/office/drawing/2018/hyperlinkcolor" val="tx"/>
                    </a:ext>
                  </a:extLst>
                </a:hlinkClick>
              </a:rPr>
              <a:t>Moodle site : Advanced Searching (uwts)</a:t>
            </a:r>
            <a:r>
              <a:rPr lang="en-US" sz="2600" b="1" dirty="0">
                <a:solidFill>
                  <a:srgbClr val="FFFFFF"/>
                </a:solidFill>
                <a:ea typeface="+mn-lt"/>
                <a:cs typeface="+mn-lt"/>
                <a:hlinkClick r:id="rId2">
                  <a:extLst>
                    <a:ext uri="{A12FA001-AC4F-418D-AE19-62706E023703}">
                      <ahyp:hlinkClr xmlns:ahyp="http://schemas.microsoft.com/office/drawing/2018/hyperlinkcolor" val="tx"/>
                    </a:ext>
                  </a:extLst>
                </a:hlinkClick>
              </a:rPr>
              <a:t>Moodle site : Advanced Searching (uwtsd.ac.u</a:t>
            </a:r>
            <a:r>
              <a:rPr lang="en-US" sz="2600" b="1" dirty="0">
                <a:solidFill>
                  <a:srgbClr val="FFFFFF"/>
                </a:solidFill>
                <a:ea typeface="+mn-lt"/>
                <a:cs typeface="+mn-lt"/>
              </a:rPr>
              <a:t>k)</a:t>
            </a:r>
            <a:endParaRPr lang="en-US" sz="2600" b="1" dirty="0">
              <a:solidFill>
                <a:srgbClr val="FFFFFF"/>
              </a:solidFill>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F11B5BBA-420E-F603-2B61-D079E6DB56D2}"/>
              </a:ext>
            </a:extLst>
          </p:cNvPr>
          <p:cNvSpPr>
            <a:spLocks noGrp="1"/>
          </p:cNvSpPr>
          <p:nvPr>
            <p:ph sz="half" idx="2"/>
          </p:nvPr>
        </p:nvSpPr>
        <p:spPr/>
        <p:txBody>
          <a:bodyPr vert="horz" lIns="91440" tIns="45720" rIns="91440" bIns="45720" rtlCol="0" anchor="t">
            <a:noAutofit/>
          </a:bodyPr>
          <a:lstStyle/>
          <a:p>
            <a:r>
              <a:rPr lang="en-US" sz="1800" b="1" dirty="0">
                <a:solidFill>
                  <a:schemeClr val="accent1">
                    <a:lumMod val="75000"/>
                  </a:schemeClr>
                </a:solidFill>
                <a:ea typeface="Calibri"/>
                <a:cs typeface="Calibri"/>
              </a:rPr>
              <a:t>Microsoft Co-Pilot</a:t>
            </a:r>
            <a:r>
              <a:rPr lang="en-US" sz="1800" dirty="0">
                <a:solidFill>
                  <a:schemeClr val="accent1">
                    <a:lumMod val="75000"/>
                  </a:schemeClr>
                </a:solidFill>
                <a:ea typeface="Calibri"/>
                <a:cs typeface="Calibri"/>
              </a:rPr>
              <a:t>: </a:t>
            </a:r>
            <a:r>
              <a:rPr lang="en-US" sz="1800" dirty="0">
                <a:solidFill>
                  <a:schemeClr val="accent1">
                    <a:lumMod val="75000"/>
                  </a:schemeClr>
                </a:solidFill>
                <a:ea typeface="+mn-lt"/>
                <a:cs typeface="+mn-lt"/>
              </a:rPr>
              <a:t>an AI-powered digital assistant that helps with tasks across Microsoft's products; answer questions, assists with writing and creative work and automates tasks by integrating with apps like Word, Excel, PowerPoint and Teams.</a:t>
            </a:r>
            <a:endParaRPr lang="en-US" sz="1800" dirty="0">
              <a:solidFill>
                <a:schemeClr val="accent1">
                  <a:lumMod val="75000"/>
                </a:schemeClr>
              </a:solidFill>
              <a:ea typeface="Calibri"/>
              <a:cs typeface="Calibri"/>
            </a:endParaRPr>
          </a:p>
          <a:p>
            <a:r>
              <a:rPr lang="en-US" sz="1800" b="1" dirty="0">
                <a:solidFill>
                  <a:schemeClr val="accent1">
                    <a:lumMod val="75000"/>
                  </a:schemeClr>
                </a:solidFill>
                <a:ea typeface="Calibri"/>
                <a:cs typeface="Calibri"/>
              </a:rPr>
              <a:t>Perplexity</a:t>
            </a:r>
            <a:r>
              <a:rPr lang="en-US" sz="1800" dirty="0">
                <a:solidFill>
                  <a:schemeClr val="accent1">
                    <a:lumMod val="75000"/>
                  </a:schemeClr>
                </a:solidFill>
                <a:ea typeface="Calibri"/>
                <a:cs typeface="Calibri"/>
              </a:rPr>
              <a:t>:</a:t>
            </a:r>
            <a:r>
              <a:rPr lang="en-US" sz="1800" dirty="0">
                <a:solidFill>
                  <a:schemeClr val="accent1">
                    <a:lumMod val="75000"/>
                  </a:schemeClr>
                </a:solidFill>
                <a:ea typeface="+mn-lt"/>
                <a:cs typeface="+mn-lt"/>
              </a:rPr>
              <a:t>  an AI-powered search engine focused on providing direct, factual answers to queries by </a:t>
            </a:r>
            <a:r>
              <a:rPr lang="en-US" sz="1800" b="1" dirty="0">
                <a:solidFill>
                  <a:schemeClr val="accent1">
                    <a:lumMod val="75000"/>
                  </a:schemeClr>
                </a:solidFill>
                <a:ea typeface="+mn-lt"/>
                <a:cs typeface="+mn-lt"/>
              </a:rPr>
              <a:t>citing web sources</a:t>
            </a:r>
            <a:endParaRPr lang="en-US" sz="1800" b="1" dirty="0">
              <a:solidFill>
                <a:schemeClr val="accent1">
                  <a:lumMod val="75000"/>
                </a:schemeClr>
              </a:solidFill>
              <a:ea typeface="Calibri"/>
              <a:cs typeface="Calibri"/>
            </a:endParaRPr>
          </a:p>
          <a:p>
            <a:r>
              <a:rPr lang="en-US" sz="1800" b="1" dirty="0" err="1">
                <a:solidFill>
                  <a:schemeClr val="accent1">
                    <a:lumMod val="75000"/>
                  </a:schemeClr>
                </a:solidFill>
                <a:ea typeface="Calibri"/>
                <a:cs typeface="Calibri"/>
              </a:rPr>
              <a:t>SciSpace</a:t>
            </a:r>
            <a:r>
              <a:rPr lang="en-US" sz="1800" dirty="0">
                <a:solidFill>
                  <a:schemeClr val="accent1">
                    <a:lumMod val="75000"/>
                  </a:schemeClr>
                </a:solidFill>
                <a:ea typeface="Calibri"/>
                <a:cs typeface="Calibri"/>
              </a:rPr>
              <a:t>: useful</a:t>
            </a:r>
            <a:r>
              <a:rPr lang="en-US" sz="1800" dirty="0">
                <a:solidFill>
                  <a:schemeClr val="accent1">
                    <a:lumMod val="75000"/>
                  </a:schemeClr>
                </a:solidFill>
                <a:ea typeface="+mn-lt"/>
                <a:cs typeface="+mn-lt"/>
              </a:rPr>
              <a:t> AI research platform that helps with literature review, analysis, and writing tools; can explain complex papers and has a </a:t>
            </a:r>
            <a:r>
              <a:rPr lang="en-US" sz="1800" b="1" dirty="0">
                <a:solidFill>
                  <a:schemeClr val="accent1">
                    <a:lumMod val="75000"/>
                  </a:schemeClr>
                </a:solidFill>
                <a:ea typeface="+mn-lt"/>
                <a:cs typeface="+mn-lt"/>
              </a:rPr>
              <a:t>search function that finds relevant papers</a:t>
            </a:r>
            <a:r>
              <a:rPr lang="en-US" sz="1800" dirty="0">
                <a:solidFill>
                  <a:schemeClr val="accent1">
                    <a:lumMod val="75000"/>
                  </a:schemeClr>
                </a:solidFill>
                <a:ea typeface="+mn-lt"/>
                <a:cs typeface="+mn-lt"/>
              </a:rPr>
              <a:t> using natural language questions</a:t>
            </a:r>
            <a:endParaRPr lang="en-US" sz="1800" dirty="0">
              <a:solidFill>
                <a:schemeClr val="accent1">
                  <a:lumMod val="75000"/>
                </a:schemeClr>
              </a:solidFill>
              <a:ea typeface="Calibri"/>
              <a:cs typeface="Calibri"/>
            </a:endParaRPr>
          </a:p>
          <a:p>
            <a:r>
              <a:rPr lang="en-US" sz="1800" b="1" dirty="0">
                <a:solidFill>
                  <a:schemeClr val="accent1">
                    <a:lumMod val="75000"/>
                  </a:schemeClr>
                </a:solidFill>
                <a:ea typeface="Calibri"/>
                <a:cs typeface="Calibri"/>
              </a:rPr>
              <a:t>UWTSD AI Resources for students</a:t>
            </a:r>
            <a:r>
              <a:rPr lang="en-US" sz="1800" dirty="0">
                <a:solidFill>
                  <a:schemeClr val="accent1">
                    <a:lumMod val="75000"/>
                  </a:schemeClr>
                </a:solidFill>
                <a:ea typeface="Calibri"/>
                <a:cs typeface="Calibri"/>
              </a:rPr>
              <a:t>: </a:t>
            </a:r>
            <a:r>
              <a:rPr lang="en-US" sz="1800" b="1" dirty="0">
                <a:solidFill>
                  <a:schemeClr val="accent1">
                    <a:lumMod val="75000"/>
                  </a:schemeClr>
                </a:solidFill>
                <a:ea typeface="+mn-lt"/>
                <a:cs typeface="+mn-lt"/>
                <a:hlinkClick r:id="rId2">
                  <a:extLst>
                    <a:ext uri="{A12FA001-AC4F-418D-AE19-62706E023703}">
                      <ahyp:hlinkClr xmlns:ahyp="http://schemas.microsoft.com/office/drawing/2018/hyperlinkcolor" val="tx"/>
                    </a:ext>
                  </a:extLst>
                </a:hlinkClick>
              </a:rPr>
              <a:t>Infoskills </a:t>
            </a:r>
            <a:r>
              <a:rPr lang="en-US" sz="1800" b="1" dirty="0">
                <a:solidFill>
                  <a:schemeClr val="bg1"/>
                </a:solidFill>
                <a:ea typeface="+mn-lt"/>
                <a:cs typeface="+mn-lt"/>
                <a:hlinkClick r:id="rId2">
                  <a:extLst>
                    <a:ext uri="{A12FA001-AC4F-418D-AE19-62706E023703}">
                      <ahyp:hlinkClr xmlns:ahyp="http://schemas.microsoft.com/office/drawing/2018/hyperlinkcolor" val="tx"/>
                    </a:ext>
                  </a:extLst>
                </a:hlinkClick>
              </a:rPr>
              <a:t>Moodle site : Advanced Searching (uwtsd.ac.uk)</a:t>
            </a:r>
            <a:endParaRPr lang="en-US" sz="1800" dirty="0">
              <a:solidFill>
                <a:schemeClr val="bg1"/>
              </a:solidFill>
              <a:ea typeface="Calibri"/>
              <a:cs typeface="Calibri"/>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115392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06A8-A96D-9248-68C5-9C2513438794}"/>
              </a:ext>
            </a:extLst>
          </p:cNvPr>
          <p:cNvSpPr>
            <a:spLocks noGrp="1"/>
          </p:cNvSpPr>
          <p:nvPr>
            <p:ph type="title"/>
          </p:nvPr>
        </p:nvSpPr>
        <p:spPr/>
        <p:txBody>
          <a:bodyPr/>
          <a:lstStyle/>
          <a:p>
            <a:r>
              <a:rPr lang="en-US" sz="2800" b="1" dirty="0">
                <a:ea typeface="+mj-lt"/>
                <a:cs typeface="+mj-lt"/>
              </a:rPr>
              <a:t>    Eich </a:t>
            </a:r>
            <a:r>
              <a:rPr lang="en-US" sz="2800" b="1" dirty="0" err="1">
                <a:ea typeface="+mj-lt"/>
                <a:cs typeface="+mj-lt"/>
              </a:rPr>
              <a:t>defnydd</a:t>
            </a:r>
            <a:r>
              <a:rPr lang="en-US" sz="2800" b="1" dirty="0">
                <a:ea typeface="+mj-lt"/>
                <a:cs typeface="+mj-lt"/>
              </a:rPr>
              <a:t> o DA </a:t>
            </a:r>
            <a:r>
              <a:rPr lang="en-US" sz="2800" b="1" dirty="0" err="1">
                <a:ea typeface="+mj-lt"/>
                <a:cs typeface="+mj-lt"/>
              </a:rPr>
              <a:t>mewn</a:t>
            </a:r>
            <a:r>
              <a:rPr lang="en-US" sz="2800" b="1" dirty="0">
                <a:ea typeface="+mj-lt"/>
                <a:cs typeface="+mj-lt"/>
              </a:rPr>
              <a:t> </a:t>
            </a:r>
            <a:r>
              <a:rPr lang="en-US" sz="2800" b="1" dirty="0" err="1">
                <a:ea typeface="+mj-lt"/>
                <a:cs typeface="+mj-lt"/>
              </a:rPr>
              <a:t>aseiniadau</a:t>
            </a:r>
            <a:r>
              <a:rPr lang="en-US" sz="2800" b="1" dirty="0">
                <a:ea typeface="+mj-lt"/>
                <a:cs typeface="+mj-lt"/>
              </a:rPr>
              <a:t>            </a:t>
            </a:r>
            <a:r>
              <a:rPr lang="en-US" sz="2800" b="1" dirty="0">
                <a:solidFill>
                  <a:schemeClr val="accent1">
                    <a:lumMod val="76000"/>
                  </a:schemeClr>
                </a:solidFill>
                <a:ea typeface="+mj-lt"/>
                <a:cs typeface="+mj-lt"/>
              </a:rPr>
              <a:t>Your use of AI in assignments</a:t>
            </a:r>
            <a:endParaRPr lang="en-US" sz="2800" b="1" dirty="0" err="1">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C621A568-EED8-6439-4E2E-0CC626D42C2B}"/>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Edrychwch</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Fanyleb</a:t>
            </a:r>
            <a:r>
              <a:rPr lang="en-US" sz="2000" dirty="0">
                <a:ea typeface="+mn-lt"/>
                <a:cs typeface="+mn-lt"/>
              </a:rPr>
              <a:t> </a:t>
            </a:r>
            <a:r>
              <a:rPr lang="en-US" sz="2000" dirty="0" err="1">
                <a:ea typeface="+mn-lt"/>
                <a:cs typeface="+mn-lt"/>
              </a:rPr>
              <a:t>Asesiad</a:t>
            </a:r>
            <a:r>
              <a:rPr lang="en-US" sz="2000" dirty="0">
                <a:ea typeface="+mn-lt"/>
                <a:cs typeface="+mn-lt"/>
              </a:rPr>
              <a:t> </a:t>
            </a:r>
            <a:r>
              <a:rPr lang="en-US" sz="2000" dirty="0" err="1">
                <a:ea typeface="+mn-lt"/>
                <a:cs typeface="+mn-lt"/>
              </a:rPr>
              <a:t>Lefel</a:t>
            </a:r>
            <a:r>
              <a:rPr lang="en-US" sz="2000" dirty="0">
                <a:ea typeface="+mn-lt"/>
                <a:cs typeface="+mn-lt"/>
              </a:rPr>
              <a:t> 6 </a:t>
            </a:r>
            <a:r>
              <a:rPr lang="en-US" sz="2000" dirty="0" err="1">
                <a:ea typeface="+mn-lt"/>
                <a:cs typeface="+mn-lt"/>
              </a:rPr>
              <a:t>ar</a:t>
            </a:r>
            <a:r>
              <a:rPr lang="en-US" sz="2000" dirty="0">
                <a:ea typeface="+mn-lt"/>
                <a:cs typeface="+mn-lt"/>
              </a:rPr>
              <a:t> </a:t>
            </a:r>
            <a:r>
              <a:rPr lang="en-US" sz="2000" dirty="0" err="1">
                <a:ea typeface="+mn-lt"/>
                <a:cs typeface="+mn-lt"/>
              </a:rPr>
              <a:t>gyfer</a:t>
            </a:r>
            <a:r>
              <a:rPr lang="en-US" sz="2000" dirty="0">
                <a:ea typeface="+mn-lt"/>
                <a:cs typeface="+mn-lt"/>
              </a:rPr>
              <a:t> ECIE6002 (</a:t>
            </a:r>
            <a:r>
              <a:rPr lang="en-US" sz="2000" dirty="0" err="1">
                <a:ea typeface="+mn-lt"/>
                <a:cs typeface="+mn-lt"/>
              </a:rPr>
              <a:t>ar</a:t>
            </a:r>
            <a:r>
              <a:rPr lang="en-US" sz="2000" dirty="0">
                <a:ea typeface="+mn-lt"/>
                <a:cs typeface="+mn-lt"/>
              </a:rPr>
              <a:t> </a:t>
            </a:r>
            <a:r>
              <a:rPr lang="en-US" sz="2000" dirty="0" err="1">
                <a:ea typeface="+mn-lt"/>
                <a:cs typeface="+mn-lt"/>
              </a:rPr>
              <a:t>dudalennau</a:t>
            </a:r>
            <a:r>
              <a:rPr lang="en-US" sz="2000" dirty="0">
                <a:ea typeface="+mn-lt"/>
                <a:cs typeface="+mn-lt"/>
              </a:rPr>
              <a:t> Teams a Moodle)</a:t>
            </a:r>
            <a:endParaRPr lang="en-US" sz="2000" dirty="0">
              <a:ea typeface="Calibri"/>
              <a:cs typeface="Calibri"/>
            </a:endParaRPr>
          </a:p>
          <a:p>
            <a:r>
              <a:rPr lang="en-US" sz="2000" dirty="0" err="1">
                <a:ea typeface="+mn-lt"/>
                <a:cs typeface="+mn-lt"/>
              </a:rPr>
              <a:t>Nodwch</a:t>
            </a:r>
            <a:r>
              <a:rPr lang="en-US" sz="2000" dirty="0">
                <a:ea typeface="+mn-lt"/>
                <a:cs typeface="+mn-lt"/>
              </a:rPr>
              <a:t> y </a:t>
            </a:r>
            <a:r>
              <a:rPr lang="en-US" sz="2000" dirty="0" err="1">
                <a:ea typeface="+mn-lt"/>
                <a:cs typeface="+mn-lt"/>
              </a:rPr>
              <a:t>defnydd</a:t>
            </a:r>
            <a:r>
              <a:rPr lang="en-US" sz="2000" dirty="0">
                <a:ea typeface="+mn-lt"/>
                <a:cs typeface="+mn-lt"/>
              </a:rPr>
              <a:t> </a:t>
            </a:r>
            <a:r>
              <a:rPr lang="en-US" sz="2000" dirty="0" err="1">
                <a:ea typeface="+mn-lt"/>
                <a:cs typeface="+mn-lt"/>
              </a:rPr>
              <a:t>caniataol</a:t>
            </a:r>
            <a:r>
              <a:rPr lang="en-US" sz="2000" dirty="0">
                <a:ea typeface="+mn-lt"/>
                <a:cs typeface="+mn-lt"/>
              </a:rPr>
              <a:t> o AI </a:t>
            </a:r>
            <a:r>
              <a:rPr lang="en-US" sz="2000" dirty="0" err="1">
                <a:ea typeface="+mn-lt"/>
                <a:cs typeface="+mn-lt"/>
              </a:rPr>
              <a:t>Cynhyrchiol</a:t>
            </a:r>
            <a:r>
              <a:rPr lang="en-US" sz="2000" dirty="0">
                <a:ea typeface="+mn-lt"/>
                <a:cs typeface="+mn-lt"/>
              </a:rPr>
              <a:t> </a:t>
            </a:r>
            <a:r>
              <a:rPr lang="en-US" sz="2000" dirty="0" err="1">
                <a:ea typeface="+mn-lt"/>
                <a:cs typeface="+mn-lt"/>
              </a:rPr>
              <a:t>yn</a:t>
            </a:r>
            <a:r>
              <a:rPr lang="en-US" sz="2000" dirty="0">
                <a:ea typeface="+mn-lt"/>
                <a:cs typeface="+mn-lt"/>
              </a:rPr>
              <a:t> yr </a:t>
            </a:r>
            <a:r>
              <a:rPr lang="en-US" sz="2000" dirty="0" err="1">
                <a:ea typeface="+mn-lt"/>
                <a:cs typeface="+mn-lt"/>
              </a:rPr>
              <a:t>aseiniad</a:t>
            </a:r>
            <a:endParaRPr lang="en-US" dirty="0" err="1"/>
          </a:p>
          <a:p>
            <a:r>
              <a:rPr lang="en-US" sz="2000" dirty="0" err="1">
                <a:ea typeface="+mn-lt"/>
                <a:cs typeface="+mn-lt"/>
              </a:rPr>
              <a:t>Dylech</a:t>
            </a:r>
            <a:r>
              <a:rPr lang="en-US" sz="2000" dirty="0">
                <a:ea typeface="+mn-lt"/>
                <a:cs typeface="+mn-lt"/>
              </a:rPr>
              <a:t> bob </a:t>
            </a:r>
            <a:r>
              <a:rPr lang="en-US" sz="2000" dirty="0" err="1">
                <a:ea typeface="+mn-lt"/>
                <a:cs typeface="+mn-lt"/>
              </a:rPr>
              <a:t>amser</a:t>
            </a:r>
            <a:r>
              <a:rPr lang="en-US" sz="2000" dirty="0">
                <a:ea typeface="+mn-lt"/>
                <a:cs typeface="+mn-lt"/>
              </a:rPr>
              <a:t> </a:t>
            </a:r>
            <a:r>
              <a:rPr lang="en-US" sz="2000" dirty="0" err="1">
                <a:ea typeface="+mn-lt"/>
                <a:cs typeface="+mn-lt"/>
              </a:rPr>
              <a:t>gadw</a:t>
            </a:r>
            <a:r>
              <a:rPr lang="en-US" sz="2000" dirty="0">
                <a:ea typeface="+mn-lt"/>
                <a:cs typeface="+mn-lt"/>
              </a:rPr>
              <a:t> </a:t>
            </a:r>
            <a:r>
              <a:rPr lang="en-US" sz="2000" dirty="0" err="1">
                <a:ea typeface="+mn-lt"/>
                <a:cs typeface="+mn-lt"/>
              </a:rPr>
              <a:t>copi</a:t>
            </a:r>
            <a:r>
              <a:rPr lang="en-US" sz="2000" dirty="0">
                <a:ea typeface="+mn-lt"/>
                <a:cs typeface="+mn-lt"/>
              </a:rPr>
              <a:t> </a:t>
            </a:r>
            <a:r>
              <a:rPr lang="en-US" sz="2000" dirty="0" err="1">
                <a:ea typeface="+mn-lt"/>
                <a:cs typeface="+mn-lt"/>
              </a:rPr>
              <a:t>o’ch</a:t>
            </a:r>
            <a:r>
              <a:rPr lang="en-US" sz="2000" dirty="0">
                <a:ea typeface="+mn-lt"/>
                <a:cs typeface="+mn-lt"/>
              </a:rPr>
              <a:t> </a:t>
            </a:r>
            <a:r>
              <a:rPr lang="en-US" sz="2000" dirty="0" err="1">
                <a:ea typeface="+mn-lt"/>
                <a:cs typeface="+mn-lt"/>
              </a:rPr>
              <a:t>drafftiau</a:t>
            </a:r>
            <a:r>
              <a:rPr lang="en-US" sz="2000" dirty="0">
                <a:ea typeface="+mn-lt"/>
                <a:cs typeface="+mn-lt"/>
              </a:rPr>
              <a:t>, </a:t>
            </a:r>
            <a:r>
              <a:rPr lang="en-US" sz="2000" dirty="0" err="1">
                <a:ea typeface="+mn-lt"/>
                <a:cs typeface="+mn-lt"/>
              </a:rPr>
              <a:t>nodiadau</a:t>
            </a:r>
            <a:r>
              <a:rPr lang="en-US" sz="2000" dirty="0">
                <a:ea typeface="+mn-lt"/>
                <a:cs typeface="+mn-lt"/>
              </a:rPr>
              <a:t> ac </a:t>
            </a:r>
            <a:r>
              <a:rPr lang="en-US" sz="2000" dirty="0" err="1">
                <a:ea typeface="+mn-lt"/>
                <a:cs typeface="+mn-lt"/>
              </a:rPr>
              <a:t>unrhyw</a:t>
            </a:r>
            <a:r>
              <a:rPr lang="en-US" sz="2000" dirty="0">
                <a:ea typeface="+mn-lt"/>
                <a:cs typeface="+mn-lt"/>
              </a:rPr>
              <a:t> </a:t>
            </a:r>
            <a:r>
              <a:rPr lang="en-US" sz="2000" dirty="0" err="1">
                <a:ea typeface="+mn-lt"/>
                <a:cs typeface="+mn-lt"/>
              </a:rPr>
              <a:t>adnoddau</a:t>
            </a:r>
            <a:r>
              <a:rPr lang="en-US" sz="2000" dirty="0">
                <a:ea typeface="+mn-lt"/>
                <a:cs typeface="+mn-lt"/>
              </a:rPr>
              <a:t> </a:t>
            </a:r>
            <a:r>
              <a:rPr lang="en-US" sz="2000" dirty="0" err="1">
                <a:ea typeface="+mn-lt"/>
                <a:cs typeface="+mn-lt"/>
              </a:rPr>
              <a:t>eraill</a:t>
            </a:r>
            <a:r>
              <a:rPr lang="en-US" sz="2000" dirty="0">
                <a:ea typeface="+mn-lt"/>
                <a:cs typeface="+mn-lt"/>
              </a:rPr>
              <a:t> a </a:t>
            </a:r>
            <a:r>
              <a:rPr lang="en-US" sz="2000" dirty="0" err="1">
                <a:ea typeface="+mn-lt"/>
                <a:cs typeface="+mn-lt"/>
              </a:rPr>
              <a:t>ddefnyddiwyd</a:t>
            </a:r>
            <a:r>
              <a:rPr lang="en-US" sz="2000" dirty="0">
                <a:ea typeface="+mn-lt"/>
                <a:cs typeface="+mn-lt"/>
              </a:rPr>
              <a:t>, </a:t>
            </a:r>
            <a:r>
              <a:rPr lang="en-US" sz="2000" dirty="0" err="1">
                <a:ea typeface="+mn-lt"/>
                <a:cs typeface="+mn-lt"/>
              </a:rPr>
              <a:t>cyn</a:t>
            </a:r>
            <a:r>
              <a:rPr lang="en-US" sz="2000" dirty="0">
                <a:ea typeface="+mn-lt"/>
                <a:cs typeface="+mn-lt"/>
              </a:rPr>
              <a:t> ac </a:t>
            </a:r>
            <a:r>
              <a:rPr lang="en-US" sz="2000" dirty="0" err="1">
                <a:ea typeface="+mn-lt"/>
                <a:cs typeface="+mn-lt"/>
              </a:rPr>
              <a:t>ar</a:t>
            </a:r>
            <a:r>
              <a:rPr lang="en-US" sz="2000" dirty="0">
                <a:ea typeface="+mn-lt"/>
                <a:cs typeface="+mn-lt"/>
              </a:rPr>
              <a:t> </a:t>
            </a:r>
            <a:r>
              <a:rPr lang="en-US" sz="2000" dirty="0" err="1">
                <a:ea typeface="+mn-lt"/>
                <a:cs typeface="+mn-lt"/>
              </a:rPr>
              <a:t>ôl</a:t>
            </a:r>
            <a:r>
              <a:rPr lang="en-US" sz="2000" dirty="0">
                <a:ea typeface="+mn-lt"/>
                <a:cs typeface="+mn-lt"/>
              </a:rPr>
              <a:t> </a:t>
            </a:r>
            <a:r>
              <a:rPr lang="en-US" sz="2000" dirty="0" err="1">
                <a:ea typeface="+mn-lt"/>
                <a:cs typeface="+mn-lt"/>
              </a:rPr>
              <a:t>defnyddio</a:t>
            </a:r>
            <a:r>
              <a:rPr lang="en-US" sz="2000" dirty="0">
                <a:ea typeface="+mn-lt"/>
                <a:cs typeface="+mn-lt"/>
              </a:rPr>
              <a:t> offer AI. </a:t>
            </a:r>
            <a:r>
              <a:rPr lang="en-US" sz="2000" dirty="0" err="1">
                <a:ea typeface="+mn-lt"/>
                <a:cs typeface="+mn-lt"/>
              </a:rPr>
              <a:t>Os</a:t>
            </a:r>
            <a:r>
              <a:rPr lang="en-US" sz="2000" dirty="0">
                <a:ea typeface="+mn-lt"/>
                <a:cs typeface="+mn-lt"/>
              </a:rPr>
              <a:t> </a:t>
            </a:r>
            <a:r>
              <a:rPr lang="en-US" sz="2000" dirty="0" err="1">
                <a:ea typeface="+mn-lt"/>
                <a:cs typeface="+mn-lt"/>
              </a:rPr>
              <a:t>oes</a:t>
            </a:r>
            <a:r>
              <a:rPr lang="en-US" sz="2000" dirty="0">
                <a:ea typeface="+mn-lt"/>
                <a:cs typeface="+mn-lt"/>
              </a:rPr>
              <a:t> </a:t>
            </a:r>
            <a:r>
              <a:rPr lang="en-US" sz="2000" dirty="0" err="1">
                <a:ea typeface="+mn-lt"/>
                <a:cs typeface="+mn-lt"/>
              </a:rPr>
              <a:t>amheuaeth</a:t>
            </a:r>
            <a:r>
              <a:rPr lang="en-US" sz="2000" dirty="0">
                <a:ea typeface="+mn-lt"/>
                <a:cs typeface="+mn-lt"/>
              </a:rPr>
              <a:t> o </a:t>
            </a:r>
            <a:r>
              <a:rPr lang="en-US" sz="2000" dirty="0" err="1">
                <a:ea typeface="+mn-lt"/>
                <a:cs typeface="+mn-lt"/>
              </a:rPr>
              <a:t>ddefnydd</a:t>
            </a:r>
            <a:r>
              <a:rPr lang="en-US" sz="2000" dirty="0">
                <a:ea typeface="+mn-lt"/>
                <a:cs typeface="+mn-lt"/>
              </a:rPr>
              <a:t> o offer AI y </a:t>
            </a:r>
            <a:r>
              <a:rPr lang="en-US" sz="2000" dirty="0" err="1">
                <a:ea typeface="+mn-lt"/>
                <a:cs typeface="+mn-lt"/>
              </a:rPr>
              <a:t>tu</a:t>
            </a:r>
            <a:r>
              <a:rPr lang="en-US" sz="2000" dirty="0">
                <a:ea typeface="+mn-lt"/>
                <a:cs typeface="+mn-lt"/>
              </a:rPr>
              <a:t> </a:t>
            </a:r>
            <a:r>
              <a:rPr lang="en-US" sz="2000" dirty="0" err="1">
                <a:ea typeface="+mn-lt"/>
                <a:cs typeface="+mn-lt"/>
              </a:rPr>
              <a:t>hwnt</a:t>
            </a:r>
            <a:r>
              <a:rPr lang="en-US" sz="2000" dirty="0">
                <a:ea typeface="+mn-lt"/>
                <a:cs typeface="+mn-lt"/>
              </a:rPr>
              <a:t> </a:t>
            </a:r>
            <a:r>
              <a:rPr lang="en-US" sz="2000" dirty="0" err="1">
                <a:ea typeface="+mn-lt"/>
                <a:cs typeface="+mn-lt"/>
              </a:rPr>
              <a:t>i’r</a:t>
            </a:r>
            <a:r>
              <a:rPr lang="en-US" sz="2000" dirty="0">
                <a:ea typeface="+mn-lt"/>
                <a:cs typeface="+mn-lt"/>
              </a:rPr>
              <a:t> </a:t>
            </a:r>
            <a:r>
              <a:rPr lang="en-US" sz="2000" dirty="0" err="1">
                <a:ea typeface="+mn-lt"/>
                <a:cs typeface="+mn-lt"/>
              </a:rPr>
              <a:t>hyn</a:t>
            </a:r>
            <a:r>
              <a:rPr lang="en-US" sz="2000" dirty="0">
                <a:ea typeface="+mn-lt"/>
                <a:cs typeface="+mn-lt"/>
              </a:rPr>
              <a:t> a </a:t>
            </a:r>
            <a:r>
              <a:rPr lang="en-US" sz="2000" dirty="0" err="1">
                <a:ea typeface="+mn-lt"/>
                <a:cs typeface="+mn-lt"/>
              </a:rPr>
              <a:t>nodwyd</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gyfer</a:t>
            </a:r>
            <a:r>
              <a:rPr lang="en-US" sz="2000" dirty="0">
                <a:ea typeface="+mn-lt"/>
                <a:cs typeface="+mn-lt"/>
              </a:rPr>
              <a:t> yr </a:t>
            </a:r>
            <a:r>
              <a:rPr lang="en-US" sz="2000" dirty="0" err="1">
                <a:ea typeface="+mn-lt"/>
                <a:cs typeface="+mn-lt"/>
              </a:rPr>
              <a:t>aseiniad</a:t>
            </a:r>
            <a:r>
              <a:rPr lang="en-US" sz="2000" dirty="0">
                <a:ea typeface="+mn-lt"/>
                <a:cs typeface="+mn-lt"/>
              </a:rPr>
              <a:t> </a:t>
            </a:r>
            <a:r>
              <a:rPr lang="en-US" sz="2000" dirty="0" err="1">
                <a:ea typeface="+mn-lt"/>
                <a:cs typeface="+mn-lt"/>
              </a:rPr>
              <a:t>penodol</a:t>
            </a:r>
            <a:r>
              <a:rPr lang="en-US" sz="2000" dirty="0">
                <a:ea typeface="+mn-lt"/>
                <a:cs typeface="+mn-lt"/>
              </a:rPr>
              <a:t>, </a:t>
            </a:r>
            <a:r>
              <a:rPr lang="en-US" sz="2000" dirty="0" err="1">
                <a:ea typeface="+mn-lt"/>
                <a:cs typeface="+mn-lt"/>
              </a:rPr>
              <a:t>gofynnir</a:t>
            </a:r>
            <a:r>
              <a:rPr lang="en-US" sz="2000" dirty="0">
                <a:ea typeface="+mn-lt"/>
                <a:cs typeface="+mn-lt"/>
              </a:rPr>
              <a:t> </a:t>
            </a:r>
            <a:r>
              <a:rPr lang="en-US" sz="2000" dirty="0" err="1">
                <a:ea typeface="+mn-lt"/>
                <a:cs typeface="+mn-lt"/>
              </a:rPr>
              <a:t>i</a:t>
            </a:r>
            <a:r>
              <a:rPr lang="en-US" sz="2000" dirty="0">
                <a:ea typeface="+mn-lt"/>
                <a:cs typeface="+mn-lt"/>
              </a:rPr>
              <a:t> chi </a:t>
            </a:r>
            <a:r>
              <a:rPr lang="en-US" sz="2000" dirty="0" err="1">
                <a:ea typeface="+mn-lt"/>
                <a:cs typeface="+mn-lt"/>
              </a:rPr>
              <a:t>ddarparu’r</a:t>
            </a:r>
            <a:r>
              <a:rPr lang="en-US" sz="2000" dirty="0">
                <a:ea typeface="+mn-lt"/>
                <a:cs typeface="+mn-lt"/>
              </a:rPr>
              <a:t> </a:t>
            </a:r>
            <a:r>
              <a:rPr lang="en-US" sz="2000" dirty="0" err="1">
                <a:ea typeface="+mn-lt"/>
                <a:cs typeface="+mn-lt"/>
              </a:rPr>
              <a:t>drafftiau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nodiadau</a:t>
            </a:r>
            <a:r>
              <a:rPr lang="en-US" sz="2000" dirty="0">
                <a:ea typeface="+mn-lt"/>
                <a:cs typeface="+mn-lt"/>
              </a:rPr>
              <a:t> </a:t>
            </a:r>
            <a:r>
              <a:rPr lang="en-US" sz="2000" dirty="0" err="1">
                <a:ea typeface="+mn-lt"/>
                <a:cs typeface="+mn-lt"/>
              </a:rPr>
              <a:t>blaenorol</a:t>
            </a:r>
            <a:r>
              <a:rPr lang="en-US" sz="2000" dirty="0">
                <a:ea typeface="+mn-lt"/>
                <a:cs typeface="+mn-lt"/>
              </a:rPr>
              <a:t>.</a:t>
            </a:r>
            <a:endParaRPr lang="en-US" dirty="0"/>
          </a:p>
          <a:p>
            <a:pPr marL="0" indent="0">
              <a:buNone/>
            </a:pPr>
            <a:endParaRPr lang="en-US" sz="2000" dirty="0">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D42DF824-B08C-CDAE-5028-D84B3FFB530B}"/>
              </a:ext>
            </a:extLst>
          </p:cNvPr>
          <p:cNvSpPr>
            <a:spLocks noGrp="1"/>
          </p:cNvSpPr>
          <p:nvPr>
            <p:ph sz="half" idx="2"/>
          </p:nvPr>
        </p:nvSpPr>
        <p:spPr/>
        <p:txBody>
          <a:bodyPr vert="horz" lIns="91440" tIns="45720" rIns="91440" bIns="45720" rtlCol="0" anchor="t">
            <a:noAutofit/>
          </a:bodyPr>
          <a:lstStyle/>
          <a:p>
            <a:r>
              <a:rPr lang="en-US" sz="2000" dirty="0">
                <a:solidFill>
                  <a:schemeClr val="accent1">
                    <a:lumMod val="75000"/>
                  </a:schemeClr>
                </a:solidFill>
                <a:ea typeface="Calibri"/>
                <a:cs typeface="Calibri"/>
              </a:rPr>
              <a:t>Look at Level 6  Assessment Specification for ECIE6002 (on Teams and Moodle pages)</a:t>
            </a:r>
          </a:p>
          <a:p>
            <a:r>
              <a:rPr lang="en-US" sz="2000" dirty="0">
                <a:solidFill>
                  <a:schemeClr val="accent1">
                    <a:lumMod val="75000"/>
                  </a:schemeClr>
                </a:solidFill>
                <a:ea typeface="Calibri"/>
                <a:cs typeface="Calibri"/>
              </a:rPr>
              <a:t>Identify the permissible use of Generative AI in the assignment</a:t>
            </a:r>
          </a:p>
          <a:p>
            <a:r>
              <a:rPr lang="en-US" sz="2000" dirty="0">
                <a:solidFill>
                  <a:schemeClr val="accent1">
                    <a:lumMod val="75000"/>
                  </a:schemeClr>
                </a:solidFill>
                <a:latin typeface="Calibri"/>
                <a:ea typeface="Calibri"/>
                <a:cs typeface="Arial"/>
              </a:rPr>
              <a:t>Always to keep a copy of your drafts, notes and other resources you used, before and after the use of AI tools. If there is suspicion of use of AI tools beyond what was specified for the particular assignment, you will be asked to provide previous drafts and notes.</a:t>
            </a:r>
          </a:p>
          <a:p>
            <a:endParaRPr lang="en-US" dirty="0">
              <a:ea typeface="Calibri"/>
              <a:cs typeface="Calibri"/>
            </a:endParaRPr>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C825B1E5-5AA0-4DD2-A24F-6E6D22F29E58}"/>
                  </a:ext>
                </a:extLst>
              </p14:cNvPr>
              <p14:cNvContentPartPr/>
              <p14:nvPr/>
            </p14:nvContentPartPr>
            <p14:xfrm>
              <a:off x="7729779" y="2030923"/>
              <a:ext cx="16144" cy="16144"/>
            </p14:xfrm>
          </p:contentPart>
        </mc:Choice>
        <mc:Fallback xmlns="">
          <p:pic>
            <p:nvPicPr>
              <p:cNvPr id="5" name="Ink 4">
                <a:extLst>
                  <a:ext uri="{FF2B5EF4-FFF2-40B4-BE49-F238E27FC236}">
                    <a16:creationId xmlns:a16="http://schemas.microsoft.com/office/drawing/2014/main" id="{C825B1E5-5AA0-4DD2-A24F-6E6D22F29E58}"/>
                  </a:ext>
                </a:extLst>
              </p:cNvPr>
              <p:cNvPicPr/>
              <p:nvPr/>
            </p:nvPicPr>
            <p:blipFill>
              <a:blip r:embed="rId3"/>
              <a:stretch>
                <a:fillRect/>
              </a:stretch>
            </p:blipFill>
            <p:spPr>
              <a:xfrm>
                <a:off x="6938723" y="1239867"/>
                <a:ext cx="1614400" cy="1614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104E59BA-2DFC-7EAD-55CC-120C8EEC3E93}"/>
                  </a:ext>
                </a:extLst>
              </p14:cNvPr>
              <p14:cNvContentPartPr/>
              <p14:nvPr/>
            </p14:nvContentPartPr>
            <p14:xfrm>
              <a:off x="6677187" y="2218195"/>
              <a:ext cx="16144" cy="16144"/>
            </p14:xfrm>
          </p:contentPart>
        </mc:Choice>
        <mc:Fallback xmlns="">
          <p:pic>
            <p:nvPicPr>
              <p:cNvPr id="6" name="Ink 5">
                <a:extLst>
                  <a:ext uri="{FF2B5EF4-FFF2-40B4-BE49-F238E27FC236}">
                    <a16:creationId xmlns:a16="http://schemas.microsoft.com/office/drawing/2014/main" id="{104E59BA-2DFC-7EAD-55CC-120C8EEC3E93}"/>
                  </a:ext>
                </a:extLst>
              </p:cNvPr>
              <p:cNvPicPr/>
              <p:nvPr/>
            </p:nvPicPr>
            <p:blipFill>
              <a:blip r:embed="rId3"/>
              <a:stretch>
                <a:fillRect/>
              </a:stretch>
            </p:blipFill>
            <p:spPr>
              <a:xfrm>
                <a:off x="5886131" y="1410995"/>
                <a:ext cx="1614400" cy="1614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1DB0B90C-52EC-2CE3-9EBF-C8B88FE7D59A}"/>
                  </a:ext>
                </a:extLst>
              </p14:cNvPr>
              <p14:cNvContentPartPr/>
              <p14:nvPr/>
            </p14:nvContentPartPr>
            <p14:xfrm>
              <a:off x="6922576" y="2192364"/>
              <a:ext cx="16144" cy="16144"/>
            </p14:xfrm>
          </p:contentPart>
        </mc:Choice>
        <mc:Fallback xmlns="">
          <p:pic>
            <p:nvPicPr>
              <p:cNvPr id="7" name="Ink 6">
                <a:extLst>
                  <a:ext uri="{FF2B5EF4-FFF2-40B4-BE49-F238E27FC236}">
                    <a16:creationId xmlns:a16="http://schemas.microsoft.com/office/drawing/2014/main" id="{1DB0B90C-52EC-2CE3-9EBF-C8B88FE7D59A}"/>
                  </a:ext>
                </a:extLst>
              </p:cNvPr>
              <p:cNvPicPr/>
              <p:nvPr/>
            </p:nvPicPr>
            <p:blipFill>
              <a:blip r:embed="rId3"/>
              <a:stretch>
                <a:fillRect/>
              </a:stretch>
            </p:blipFill>
            <p:spPr>
              <a:xfrm>
                <a:off x="6131520" y="1385164"/>
                <a:ext cx="1614400" cy="1614400"/>
              </a:xfrm>
              <a:prstGeom prst="rect">
                <a:avLst/>
              </a:prstGeom>
            </p:spPr>
          </p:pic>
        </mc:Fallback>
      </mc:AlternateContent>
    </p:spTree>
    <p:extLst>
      <p:ext uri="{BB962C8B-B14F-4D97-AF65-F5344CB8AC3E}">
        <p14:creationId xmlns:p14="http://schemas.microsoft.com/office/powerpoint/2010/main" val="1209746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C6A5-B70D-44B9-963A-36540EAC30EC}"/>
              </a:ext>
            </a:extLst>
          </p:cNvPr>
          <p:cNvSpPr>
            <a:spLocks noGrp="1"/>
          </p:cNvSpPr>
          <p:nvPr>
            <p:ph type="title"/>
          </p:nvPr>
        </p:nvSpPr>
        <p:spPr/>
        <p:txBody>
          <a:bodyPr>
            <a:normAutofit/>
          </a:bodyPr>
          <a:lstStyle/>
          <a:p>
            <a:pPr algn="ctr"/>
            <a:r>
              <a:rPr lang="cy-GB" sz="4000">
                <a:latin typeface="+mn-lt"/>
              </a:rPr>
              <a:t>Blog #4 (1000 o eiriau)</a:t>
            </a:r>
            <a:r>
              <a:rPr lang="en-GB" sz="4000">
                <a:solidFill>
                  <a:schemeClr val="accent1"/>
                </a:solidFill>
                <a:latin typeface="+mn-lt"/>
              </a:rPr>
              <a:t>         Blog #4 (1000 words)</a:t>
            </a:r>
          </a:p>
        </p:txBody>
      </p:sp>
      <p:sp>
        <p:nvSpPr>
          <p:cNvPr id="3" name="Content Placeholder 2">
            <a:extLst>
              <a:ext uri="{FF2B5EF4-FFF2-40B4-BE49-F238E27FC236}">
                <a16:creationId xmlns:a16="http://schemas.microsoft.com/office/drawing/2014/main" id="{F673EF3A-A13C-4114-8941-0E0B04F370A2}"/>
              </a:ext>
            </a:extLst>
          </p:cNvPr>
          <p:cNvSpPr>
            <a:spLocks noGrp="1"/>
          </p:cNvSpPr>
          <p:nvPr>
            <p:ph sz="half" idx="1"/>
          </p:nvPr>
        </p:nvSpPr>
        <p:spPr/>
        <p:txBody>
          <a:bodyPr>
            <a:normAutofit/>
          </a:bodyPr>
          <a:lstStyle/>
          <a:p>
            <a:pPr lvl="0">
              <a:defRPr/>
            </a:pPr>
            <a:r>
              <a:rPr lang="cy-GB" sz="3200"/>
              <a:t>Dewiswch enghraifft o feddalwedd neu galedwedd o'ch ymarfer ac adfyfyriwch ar ba mor effeithiol mae’n bodloni anghenion dysgwr penodol neu grŵp o ddysgwyr.</a:t>
            </a:r>
          </a:p>
        </p:txBody>
      </p:sp>
      <p:sp>
        <p:nvSpPr>
          <p:cNvPr id="4" name="Content Placeholder 3">
            <a:extLst>
              <a:ext uri="{FF2B5EF4-FFF2-40B4-BE49-F238E27FC236}">
                <a16:creationId xmlns:a16="http://schemas.microsoft.com/office/drawing/2014/main" id="{BD47C1F8-543E-99CF-07B8-6B291AE078D2}"/>
              </a:ext>
            </a:extLst>
          </p:cNvPr>
          <p:cNvSpPr>
            <a:spLocks noGrp="1"/>
          </p:cNvSpPr>
          <p:nvPr>
            <p:ph sz="half" idx="2"/>
          </p:nvPr>
        </p:nvSpPr>
        <p:spPr/>
        <p:txBody>
          <a:bodyPr>
            <a:normAutofit/>
          </a:bodyPr>
          <a:lstStyle/>
          <a:p>
            <a:r>
              <a:rPr lang="en-GB" sz="3200">
                <a:solidFill>
                  <a:schemeClr val="accent1"/>
                </a:solidFill>
              </a:rPr>
              <a:t>Choose an example of software or hardware from your practice and reflect on how effectively it meets the needs of a particular learner or a group of learners.</a:t>
            </a:r>
          </a:p>
          <a:p>
            <a:endParaRPr lang="en-GB"/>
          </a:p>
        </p:txBody>
      </p:sp>
    </p:spTree>
    <p:extLst>
      <p:ext uri="{BB962C8B-B14F-4D97-AF65-F5344CB8AC3E}">
        <p14:creationId xmlns:p14="http://schemas.microsoft.com/office/powerpoint/2010/main" val="635865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196D7-8077-4828-B378-8BE90BFDAADE}"/>
              </a:ext>
            </a:extLst>
          </p:cNvPr>
          <p:cNvSpPr>
            <a:spLocks noGrp="1"/>
          </p:cNvSpPr>
          <p:nvPr>
            <p:ph type="title"/>
          </p:nvPr>
        </p:nvSpPr>
        <p:spPr/>
        <p:txBody>
          <a:bodyPr>
            <a:normAutofit/>
          </a:bodyPr>
          <a:lstStyle/>
          <a:p>
            <a:pPr algn="r"/>
            <a:r>
              <a:rPr lang="cy-GB" sz="3600">
                <a:latin typeface="+mn-lt"/>
              </a:rPr>
              <a:t>Awgrymiadau ar gyfer Blog #4  </a:t>
            </a:r>
            <a:r>
              <a:rPr lang="en-GB" sz="3600">
                <a:solidFill>
                  <a:schemeClr val="accent1"/>
                </a:solidFill>
                <a:latin typeface="+mn-lt"/>
              </a:rPr>
              <a:t>Suggestions for Blog #4</a:t>
            </a:r>
          </a:p>
        </p:txBody>
      </p:sp>
      <p:sp>
        <p:nvSpPr>
          <p:cNvPr id="3" name="Content Placeholder 2">
            <a:extLst>
              <a:ext uri="{FF2B5EF4-FFF2-40B4-BE49-F238E27FC236}">
                <a16:creationId xmlns:a16="http://schemas.microsoft.com/office/drawing/2014/main" id="{CBB574CF-B42B-4738-AF70-EB1F9823072D}"/>
              </a:ext>
            </a:extLst>
          </p:cNvPr>
          <p:cNvSpPr>
            <a:spLocks noGrp="1"/>
          </p:cNvSpPr>
          <p:nvPr>
            <p:ph sz="half" idx="1"/>
          </p:nvPr>
        </p:nvSpPr>
        <p:spPr>
          <a:xfrm>
            <a:off x="838200" y="1690688"/>
            <a:ext cx="5181600" cy="5060068"/>
          </a:xfrm>
        </p:spPr>
        <p:txBody>
          <a:bodyPr>
            <a:normAutofit fontScale="32500" lnSpcReduction="20000"/>
          </a:bodyPr>
          <a:lstStyle/>
          <a:p>
            <a:pPr marL="0" indent="0">
              <a:buNone/>
            </a:pPr>
            <a:endParaRPr lang="en-GB" sz="2000"/>
          </a:p>
          <a:p>
            <a:pPr marL="457200" lvl="0" indent="-457200">
              <a:buFont typeface="Arial" panose="020B0604020202020204" pitchFamily="34" charset="0"/>
              <a:buAutoNum type="arabicPeriod"/>
              <a:defRPr/>
            </a:pPr>
            <a:r>
              <a:rPr lang="cy-GB" sz="5500" b="1"/>
              <a:t>Nodwch y feddalwedd neu'r caledwedd </a:t>
            </a:r>
            <a:r>
              <a:rPr lang="cy-GB" sz="5500"/>
              <a:t>y byddwch chi’n adfyfyrio arno (enw, gwneuthurwr, </a:t>
            </a:r>
            <a:r>
              <a:rPr lang="cy-GB" sz="5500" b="1"/>
              <a:t>pwrpas arfaethedig, cynulleidfa / ystod oedran arfaethedig, </a:t>
            </a:r>
            <a:r>
              <a:rPr lang="cy-GB" sz="5500"/>
              <a:t>unrhyw nodweddion allweddol eraill</a:t>
            </a:r>
            <a:r>
              <a:rPr lang="cy-GB" sz="5500" b="1"/>
              <a:t>)</a:t>
            </a:r>
          </a:p>
          <a:p>
            <a:pPr marL="457200" lvl="0" indent="-457200">
              <a:buFont typeface="Arial" panose="020B0604020202020204" pitchFamily="34" charset="0"/>
              <a:buAutoNum type="arabicPeriod"/>
              <a:defRPr/>
            </a:pPr>
            <a:r>
              <a:rPr lang="cy-GB" sz="5500" b="1"/>
              <a:t>Amlinellwch anghenion y dysgwr neu'r grŵp o ddysgwyr </a:t>
            </a:r>
            <a:r>
              <a:rPr lang="cy-GB" sz="5500"/>
              <a:t>sy'n defnyddio'r adnodd/darn o galedwedd hwn (e.e. efallai y byddwch yn dewis cyfeirio at unrhyw un o'r canlynol: anawsterau dysgu penodol, statws economaidd-gymdeithasol, rhywedd, diwylliant, sgiliau dwyieithog neu amlieithog) </a:t>
            </a:r>
            <a:r>
              <a:rPr lang="cy-GB" sz="5500" b="1"/>
              <a:t>Gwnewch yn siŵr bod hwn yn ddienw</a:t>
            </a:r>
            <a:r>
              <a:rPr kumimoji="0" lang="cy-GB" sz="5500" b="1" i="0" u="none" strike="noStrike" kern="1200" cap="none" spc="0" normalizeH="0" baseline="0">
                <a:ln>
                  <a:noFill/>
                </a:ln>
                <a:effectLst/>
                <a:uLnTx/>
                <a:uFillTx/>
                <a:latin typeface="Calibri" panose="020F0502020204030204"/>
                <a:ea typeface="+mn-ea"/>
                <a:cs typeface="+mn-cs"/>
              </a:rPr>
              <a:t>.</a:t>
            </a:r>
            <a:endParaRPr kumimoji="0" lang="cy-GB" sz="5500" b="0" i="0" u="none" strike="noStrike" kern="1200" cap="none" spc="0" normalizeH="0" baseline="0">
              <a:ln>
                <a:noFill/>
              </a:ln>
              <a:effectLst/>
              <a:uLnTx/>
              <a:uFillTx/>
              <a:latin typeface="Calibri" panose="020F0502020204030204"/>
              <a:ea typeface="+mn-ea"/>
              <a:cs typeface="+mn-cs"/>
            </a:endParaRP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cy-GB" sz="5500" b="1" i="0" u="none" strike="noStrike" kern="1200" cap="none" spc="0" normalizeH="0" baseline="0">
                <a:ln>
                  <a:noFill/>
                </a:ln>
                <a:effectLst/>
                <a:uLnTx/>
                <a:uFillTx/>
                <a:latin typeface="Calibri" panose="020F0502020204030204"/>
                <a:ea typeface="+mn-ea"/>
                <a:cs typeface="+mn-cs"/>
              </a:rPr>
              <a:t>Sut mae’r adnodd yn bodloni eu hanghenion. </a:t>
            </a:r>
            <a:r>
              <a:rPr kumimoji="0" lang="cy-GB" sz="5500" i="0" u="none" strike="noStrike" kern="1200" cap="none" spc="0" normalizeH="0" baseline="0">
                <a:ln>
                  <a:noFill/>
                </a:ln>
                <a:effectLst/>
                <a:uLnTx/>
                <a:uFillTx/>
                <a:latin typeface="Calibri" panose="020F0502020204030204"/>
                <a:ea typeface="+mn-ea"/>
                <a:cs typeface="+mn-cs"/>
              </a:rPr>
              <a:t>Cysylltiad â </a:t>
            </a:r>
            <a:r>
              <a:rPr kumimoji="0" lang="cy-GB" sz="5500" b="1" i="0" u="none" strike="noStrike" kern="1200" cap="none" spc="0" normalizeH="0" baseline="0">
                <a:ln>
                  <a:noFill/>
                </a:ln>
                <a:effectLst/>
                <a:uLnTx/>
                <a:uFillTx/>
                <a:latin typeface="Calibri" panose="020F0502020204030204"/>
                <a:ea typeface="+mn-ea"/>
                <a:cs typeface="+mn-cs"/>
              </a:rPr>
              <a:t>damcaniaeth</a:t>
            </a:r>
            <a:r>
              <a:rPr kumimoji="0" lang="cy-GB" sz="5500" i="0" u="none" strike="noStrike" kern="1200" cap="none" spc="0" normalizeH="0" baseline="0">
                <a:ln>
                  <a:noFill/>
                </a:ln>
                <a:effectLst/>
                <a:uLnTx/>
                <a:uFillTx/>
                <a:latin typeface="Calibri" panose="020F0502020204030204"/>
                <a:ea typeface="+mn-ea"/>
                <a:cs typeface="+mn-cs"/>
              </a:rPr>
              <a:t> </a:t>
            </a:r>
            <a:r>
              <a:rPr kumimoji="0" lang="cy-GB" sz="5500" b="0" i="0" u="none" strike="noStrike" kern="1200" cap="none" spc="0" normalizeH="0" baseline="0">
                <a:ln>
                  <a:noFill/>
                </a:ln>
                <a:effectLst/>
                <a:uLnTx/>
                <a:uFillTx/>
                <a:latin typeface="Calibri" panose="020F0502020204030204"/>
                <a:ea typeface="+mn-ea"/>
                <a:cs typeface="+mn-cs"/>
              </a:rPr>
              <a:t>(e.e. </a:t>
            </a:r>
            <a:r>
              <a:rPr kumimoji="0" lang="cy-GB" sz="5500" b="0" i="0" u="none" strike="noStrike" kern="1200" cap="none" spc="0" normalizeH="0" baseline="0" noProof="1">
                <a:ln>
                  <a:noFill/>
                </a:ln>
                <a:effectLst/>
                <a:uLnTx/>
                <a:uFillTx/>
                <a:latin typeface="Calibri" panose="020F0502020204030204"/>
                <a:ea typeface="+mn-ea"/>
                <a:cs typeface="+mn-cs"/>
              </a:rPr>
              <a:t>Vygotsky, Dewey, Skinner, Maslow, Baron-Cohen</a:t>
            </a:r>
            <a:r>
              <a:rPr kumimoji="0" lang="cy-GB" sz="5500" b="0" i="0" u="none" strike="noStrike" kern="1200" cap="none" spc="0" normalizeH="0" baseline="0">
                <a:ln>
                  <a:noFill/>
                </a:ln>
                <a:effectLst/>
                <a:uLnTx/>
                <a:uFillTx/>
                <a:latin typeface="Calibri" panose="020F0502020204030204"/>
                <a:ea typeface="+mn-ea"/>
                <a:cs typeface="+mn-cs"/>
              </a:rPr>
              <a:t> neu unrhyw un arall)</a:t>
            </a:r>
            <a:endParaRPr kumimoji="0" lang="cy-GB" sz="5500" b="1" i="0" u="none" strike="noStrike" kern="1200" cap="none" spc="0" normalizeH="0" baseline="0">
              <a:ln>
                <a:noFill/>
              </a:ln>
              <a:effectLst/>
              <a:uLnTx/>
              <a:uFillTx/>
              <a:latin typeface="Calibri" panose="020F0502020204030204"/>
              <a:ea typeface="+mn-ea"/>
              <a:cs typeface="+mn-cs"/>
            </a:endParaRPr>
          </a:p>
          <a:p>
            <a:pPr marL="514350" lvl="0" indent="-514350">
              <a:buFont typeface="+mj-lt"/>
              <a:buAutoNum type="arabicPeriod"/>
              <a:defRPr/>
            </a:pPr>
            <a:r>
              <a:rPr lang="cy-GB" sz="5500" b="1"/>
              <a:t>Adfyfyriwch yn feirniadol ar y manteision, unrhyw anfanteision </a:t>
            </a:r>
            <a:r>
              <a:rPr lang="cy-GB" sz="5500"/>
              <a:t>a </a:t>
            </a:r>
            <a:r>
              <a:rPr lang="cy-GB" sz="5500" b="1"/>
              <a:t>thystiolaeth o effaith </a:t>
            </a:r>
            <a:r>
              <a:rPr lang="cy-GB" sz="5500"/>
              <a:t>yr adnodd hwn</a:t>
            </a:r>
            <a:r>
              <a:rPr lang="cy-GB" sz="5500" b="1"/>
              <a:t>.</a:t>
            </a:r>
            <a:endParaRPr lang="en-GB" sz="5500"/>
          </a:p>
        </p:txBody>
      </p:sp>
      <p:sp>
        <p:nvSpPr>
          <p:cNvPr id="4" name="Content Placeholder 3">
            <a:extLst>
              <a:ext uri="{FF2B5EF4-FFF2-40B4-BE49-F238E27FC236}">
                <a16:creationId xmlns:a16="http://schemas.microsoft.com/office/drawing/2014/main" id="{DA06C9F1-0BDC-822C-784B-8BBF597D6C57}"/>
              </a:ext>
            </a:extLst>
          </p:cNvPr>
          <p:cNvSpPr>
            <a:spLocks noGrp="1"/>
          </p:cNvSpPr>
          <p:nvPr>
            <p:ph sz="half" idx="2"/>
          </p:nvPr>
        </p:nvSpPr>
        <p:spPr/>
        <p:txBody>
          <a:bodyPr>
            <a:normAutofit fontScale="32500" lnSpcReduction="20000"/>
          </a:bodyPr>
          <a:lstStyle/>
          <a:p>
            <a:pPr marL="457200" indent="-457200">
              <a:buAutoNum type="arabicPeriod"/>
            </a:pPr>
            <a:r>
              <a:rPr lang="en-GB" sz="5500" b="1">
                <a:solidFill>
                  <a:schemeClr val="accent1"/>
                </a:solidFill>
              </a:rPr>
              <a:t>Identify the software or hardware </a:t>
            </a:r>
            <a:r>
              <a:rPr lang="en-GB" sz="5500">
                <a:solidFill>
                  <a:schemeClr val="accent1"/>
                </a:solidFill>
              </a:rPr>
              <a:t>you will be reflecting on (name, manufacturer, </a:t>
            </a:r>
            <a:r>
              <a:rPr lang="en-GB" sz="5500" b="1">
                <a:solidFill>
                  <a:schemeClr val="accent1"/>
                </a:solidFill>
              </a:rPr>
              <a:t>intended purpose, intended audience/age range, </a:t>
            </a:r>
            <a:r>
              <a:rPr lang="en-GB" sz="5500">
                <a:solidFill>
                  <a:schemeClr val="accent1"/>
                </a:solidFill>
              </a:rPr>
              <a:t>any other key features</a:t>
            </a:r>
            <a:r>
              <a:rPr lang="en-GB" sz="5500" b="1">
                <a:solidFill>
                  <a:schemeClr val="accent1"/>
                </a:solidFill>
              </a:rPr>
              <a:t>)</a:t>
            </a:r>
          </a:p>
          <a:p>
            <a:pPr marL="457200" indent="-457200">
              <a:buAutoNum type="arabicPeriod"/>
            </a:pPr>
            <a:r>
              <a:rPr lang="en-GB" sz="5500" b="1">
                <a:solidFill>
                  <a:schemeClr val="accent1"/>
                </a:solidFill>
              </a:rPr>
              <a:t>Outline the needs of the learner or group of learners </a:t>
            </a:r>
            <a:r>
              <a:rPr lang="en-GB" sz="5500">
                <a:solidFill>
                  <a:schemeClr val="accent1"/>
                </a:solidFill>
              </a:rPr>
              <a:t>who use this resource/ piece of hardware (e.g. you may choose to refer to any of the following: specific learning difficulties, socio-economic status, gender, culture, bilingual or multilingual skills) </a:t>
            </a:r>
            <a:r>
              <a:rPr lang="en-GB" sz="5500" b="1">
                <a:solidFill>
                  <a:schemeClr val="accent1"/>
                </a:solidFill>
              </a:rPr>
              <a:t>Make sure this is anonymous.</a:t>
            </a:r>
            <a:endParaRPr lang="en-GB" sz="5500">
              <a:solidFill>
                <a:schemeClr val="accent1"/>
              </a:solidFill>
            </a:endParaRPr>
          </a:p>
          <a:p>
            <a:pPr marL="514350" indent="-514350">
              <a:buFont typeface="+mj-lt"/>
              <a:buAutoNum type="arabicPeriod"/>
            </a:pPr>
            <a:r>
              <a:rPr lang="en-GB" sz="5500" b="1">
                <a:solidFill>
                  <a:schemeClr val="accent1"/>
                </a:solidFill>
              </a:rPr>
              <a:t>How the resource meets their needs </a:t>
            </a:r>
            <a:r>
              <a:rPr lang="en-GB" sz="5500">
                <a:solidFill>
                  <a:schemeClr val="accent1"/>
                </a:solidFill>
              </a:rPr>
              <a:t>Link to a </a:t>
            </a:r>
            <a:r>
              <a:rPr lang="en-GB" sz="5500" b="1">
                <a:solidFill>
                  <a:schemeClr val="accent1"/>
                </a:solidFill>
              </a:rPr>
              <a:t>theory </a:t>
            </a:r>
            <a:r>
              <a:rPr lang="en-GB" sz="5500">
                <a:solidFill>
                  <a:schemeClr val="accent1"/>
                </a:solidFill>
              </a:rPr>
              <a:t>(e.g. Vygotsky, Dewey, Skinner, Maslow, Baron-Cohen or any other)</a:t>
            </a:r>
            <a:endParaRPr lang="en-GB" sz="5500" b="1">
              <a:solidFill>
                <a:schemeClr val="accent1"/>
              </a:solidFill>
            </a:endParaRPr>
          </a:p>
          <a:p>
            <a:pPr marL="514350" indent="-514350">
              <a:buFont typeface="+mj-lt"/>
              <a:buAutoNum type="arabicPeriod"/>
            </a:pPr>
            <a:r>
              <a:rPr lang="en-GB" sz="5500" b="1">
                <a:solidFill>
                  <a:schemeClr val="accent1"/>
                </a:solidFill>
              </a:rPr>
              <a:t>Critically reflect on the benefits, any disadvantages </a:t>
            </a:r>
            <a:r>
              <a:rPr lang="en-GB" sz="5500">
                <a:solidFill>
                  <a:schemeClr val="accent1"/>
                </a:solidFill>
              </a:rPr>
              <a:t>and </a:t>
            </a:r>
            <a:r>
              <a:rPr lang="en-GB" sz="5500" b="1">
                <a:solidFill>
                  <a:schemeClr val="accent1"/>
                </a:solidFill>
              </a:rPr>
              <a:t>evidence of the impact </a:t>
            </a:r>
            <a:r>
              <a:rPr lang="en-GB" sz="5500">
                <a:solidFill>
                  <a:schemeClr val="accent1"/>
                </a:solidFill>
              </a:rPr>
              <a:t>of this resource. </a:t>
            </a:r>
          </a:p>
          <a:p>
            <a:endParaRPr lang="en-GB"/>
          </a:p>
        </p:txBody>
      </p:sp>
    </p:spTree>
    <p:extLst>
      <p:ext uri="{BB962C8B-B14F-4D97-AF65-F5344CB8AC3E}">
        <p14:creationId xmlns:p14="http://schemas.microsoft.com/office/powerpoint/2010/main" val="539926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05AF-0C1C-C156-B45E-91C0204A1735}"/>
              </a:ext>
            </a:extLst>
          </p:cNvPr>
          <p:cNvSpPr>
            <a:spLocks noGrp="1"/>
          </p:cNvSpPr>
          <p:nvPr>
            <p:ph type="title"/>
          </p:nvPr>
        </p:nvSpPr>
        <p:spPr/>
        <p:txBody>
          <a:bodyPr>
            <a:normAutofit/>
          </a:bodyPr>
          <a:lstStyle/>
          <a:p>
            <a:pPr algn="ctr"/>
            <a:r>
              <a:rPr kumimoji="0" lang="cy-GB" sz="3600" i="0" u="none" strike="noStrike" kern="1200" cap="none" spc="0" normalizeH="0" baseline="0" noProof="0">
                <a:ln>
                  <a:noFill/>
                </a:ln>
                <a:solidFill>
                  <a:prstClr val="black"/>
                </a:solidFill>
                <a:effectLst/>
                <a:uLnTx/>
                <a:uFillTx/>
                <a:latin typeface="Calibri" panose="020F0502020204030204"/>
                <a:ea typeface="+mj-ea"/>
                <a:cs typeface="+mj-cs"/>
              </a:rPr>
              <a:t>Awgrymiadau ar gyfer Blog #4  </a:t>
            </a:r>
            <a:r>
              <a:rPr kumimoji="0" lang="en-GB" sz="3600" i="0" u="none" strike="noStrike" kern="1200" cap="none" spc="0" normalizeH="0" baseline="0" noProof="0">
                <a:ln>
                  <a:noFill/>
                </a:ln>
                <a:solidFill>
                  <a:srgbClr val="4472C4"/>
                </a:solidFill>
                <a:effectLst/>
                <a:uLnTx/>
                <a:uFillTx/>
                <a:latin typeface="Calibri" panose="020F0502020204030204"/>
                <a:ea typeface="+mj-ea"/>
                <a:cs typeface="+mj-cs"/>
              </a:rPr>
              <a:t>Suggestions for Blog #4</a:t>
            </a:r>
            <a:endParaRPr lang="en-GB" sz="3600">
              <a:solidFill>
                <a:schemeClr val="accent1"/>
              </a:solidFill>
              <a:latin typeface="+mn-lt"/>
            </a:endParaRPr>
          </a:p>
        </p:txBody>
      </p:sp>
      <p:sp>
        <p:nvSpPr>
          <p:cNvPr id="3" name="Content Placeholder 2">
            <a:extLst>
              <a:ext uri="{FF2B5EF4-FFF2-40B4-BE49-F238E27FC236}">
                <a16:creationId xmlns:a16="http://schemas.microsoft.com/office/drawing/2014/main" id="{FFB35A0B-9C89-A095-E7A6-5275DD7A7253}"/>
              </a:ext>
            </a:extLst>
          </p:cNvPr>
          <p:cNvSpPr>
            <a:spLocks noGrp="1"/>
          </p:cNvSpPr>
          <p:nvPr>
            <p:ph sz="half" idx="1"/>
          </p:nvPr>
        </p:nvSpPr>
        <p:spPr/>
        <p:txBody>
          <a:bodyPr>
            <a:normAutofit fontScale="92500"/>
          </a:bodyPr>
          <a:lstStyle/>
          <a:p>
            <a:pPr marL="0" lvl="0" indent="0">
              <a:buNone/>
              <a:defRPr/>
            </a:pPr>
            <a:r>
              <a:rPr kumimoji="0" lang="cy-GB" sz="2800" b="0" i="0" u="none" strike="noStrike" kern="1200" cap="none" spc="0" normalizeH="0" baseline="0">
                <a:ln>
                  <a:noFill/>
                </a:ln>
                <a:effectLst/>
                <a:uLnTx/>
                <a:uFillTx/>
                <a:latin typeface="Calibri" panose="020F0502020204030204"/>
                <a:ea typeface="+mn-ea"/>
                <a:cs typeface="+mn-cs"/>
              </a:rPr>
              <a:t>5. </a:t>
            </a:r>
            <a:r>
              <a:rPr lang="cy-GB"/>
              <a:t>Ystyriwch sut mae'r adnodd hwn yn </a:t>
            </a:r>
            <a:r>
              <a:rPr lang="cy-GB" b="1"/>
              <a:t>cefnogi datblygiad y sgiliau sydd eu hangen ar gyfer dinasyddion yr 21ain</a:t>
            </a:r>
            <a:r>
              <a:rPr lang="cy-GB"/>
              <a:t> </a:t>
            </a:r>
            <a:r>
              <a:rPr lang="cy-GB" b="1"/>
              <a:t>ganrif </a:t>
            </a:r>
            <a:r>
              <a:rPr lang="cy-GB"/>
              <a:t>(gallech gyfeirio at y </a:t>
            </a:r>
            <a:r>
              <a:rPr lang="cy-GB" noProof="1"/>
              <a:t>FfCD,</a:t>
            </a:r>
            <a:r>
              <a:rPr lang="cy-GB"/>
              <a:t> 4 diben y cwricwlwm, neu bolisi neu weledigaeth arall)</a:t>
            </a:r>
            <a:endParaRPr kumimoji="0" lang="cy-GB" sz="2800" b="0" i="0" u="none" strike="noStrike" kern="1200" cap="none" spc="0" normalizeH="0" baseline="0">
              <a:ln>
                <a:noFill/>
              </a:ln>
              <a:effectLst/>
              <a:uLnTx/>
              <a:uFillTx/>
              <a:latin typeface="Calibri" panose="020F0502020204030204"/>
              <a:ea typeface="+mn-ea"/>
              <a:cs typeface="+mn-cs"/>
            </a:endParaRPr>
          </a:p>
          <a:p>
            <a:pPr marL="0" lvl="0" indent="0">
              <a:buNone/>
              <a:defRPr/>
            </a:pPr>
            <a:r>
              <a:rPr kumimoji="0" lang="cy-GB" sz="2800" b="0" i="0" u="none" strike="noStrike" kern="1200" cap="none" spc="0" normalizeH="0" baseline="0">
                <a:ln>
                  <a:noFill/>
                </a:ln>
                <a:effectLst/>
                <a:uLnTx/>
                <a:uFillTx/>
                <a:latin typeface="Calibri" panose="020F0502020204030204"/>
                <a:ea typeface="+mn-ea"/>
                <a:cs typeface="+mn-cs"/>
              </a:rPr>
              <a:t>6. </a:t>
            </a:r>
            <a:r>
              <a:rPr lang="cy-GB"/>
              <a:t>Cofiwch nodi </a:t>
            </a:r>
            <a:r>
              <a:rPr lang="cy-GB" b="1"/>
              <a:t>tystiolaeth </a:t>
            </a:r>
            <a:r>
              <a:rPr lang="cy-GB"/>
              <a:t>i gefnogi'r pwyntiau rydych chi'n eu gwneud.</a:t>
            </a:r>
          </a:p>
          <a:p>
            <a:pPr marL="0" lvl="0" indent="0">
              <a:buNone/>
              <a:defRPr/>
            </a:pPr>
            <a:r>
              <a:rPr kumimoji="0" lang="cy-GB" sz="2800" b="0" i="0" u="none" strike="noStrike" kern="1200" cap="none" spc="0" normalizeH="0" baseline="0">
                <a:ln>
                  <a:noFill/>
                </a:ln>
                <a:effectLst/>
                <a:uLnTx/>
                <a:uFillTx/>
                <a:latin typeface="Calibri" panose="020F0502020204030204"/>
                <a:ea typeface="+mn-ea"/>
                <a:cs typeface="+mn-cs"/>
              </a:rPr>
              <a:t>7. Dylech gynnwys </a:t>
            </a:r>
            <a:r>
              <a:rPr kumimoji="0" lang="cy-GB" sz="2800" b="1" i="0" u="none" strike="noStrike" kern="1200" cap="none" spc="0" normalizeH="0" baseline="0">
                <a:ln>
                  <a:noFill/>
                </a:ln>
                <a:effectLst/>
                <a:uLnTx/>
                <a:uFillTx/>
                <a:latin typeface="Calibri" panose="020F0502020204030204"/>
                <a:ea typeface="+mn-ea"/>
                <a:cs typeface="+mn-cs"/>
              </a:rPr>
              <a:t>rhestr gyfeiriadau</a:t>
            </a:r>
          </a:p>
          <a:p>
            <a:endParaRPr lang="en-GB"/>
          </a:p>
        </p:txBody>
      </p:sp>
      <p:sp>
        <p:nvSpPr>
          <p:cNvPr id="4" name="Content Placeholder 3">
            <a:extLst>
              <a:ext uri="{FF2B5EF4-FFF2-40B4-BE49-F238E27FC236}">
                <a16:creationId xmlns:a16="http://schemas.microsoft.com/office/drawing/2014/main" id="{D185B679-B78D-298C-2392-0D6AE35395BC}"/>
              </a:ext>
            </a:extLst>
          </p:cNvPr>
          <p:cNvSpPr>
            <a:spLocks noGrp="1"/>
          </p:cNvSpPr>
          <p:nvPr>
            <p:ph sz="half" idx="2"/>
          </p:nvPr>
        </p:nvSpPr>
        <p:spPr/>
        <p:txBody>
          <a:bodyPr>
            <a:normAutofit fontScale="92500"/>
          </a:bodyPr>
          <a:lstStyle/>
          <a:p>
            <a:pPr marL="0" indent="0">
              <a:buNone/>
            </a:pPr>
            <a:r>
              <a:rPr lang="en-GB">
                <a:solidFill>
                  <a:schemeClr val="accent1"/>
                </a:solidFill>
              </a:rPr>
              <a:t>5</a:t>
            </a:r>
            <a:r>
              <a:rPr lang="en-GB" sz="2800">
                <a:solidFill>
                  <a:schemeClr val="accent1"/>
                </a:solidFill>
              </a:rPr>
              <a:t>. Consider how this resource </a:t>
            </a:r>
            <a:r>
              <a:rPr lang="en-GB" sz="2800" b="1">
                <a:solidFill>
                  <a:schemeClr val="accent1"/>
                </a:solidFill>
              </a:rPr>
              <a:t>supports the development of skills required for 21</a:t>
            </a:r>
            <a:r>
              <a:rPr lang="en-GB" sz="2800" b="1" baseline="30000">
                <a:solidFill>
                  <a:schemeClr val="accent1"/>
                </a:solidFill>
              </a:rPr>
              <a:t>st</a:t>
            </a:r>
            <a:r>
              <a:rPr lang="en-GB" sz="2800" b="1">
                <a:solidFill>
                  <a:schemeClr val="accent1"/>
                </a:solidFill>
              </a:rPr>
              <a:t> century citizens </a:t>
            </a:r>
            <a:r>
              <a:rPr lang="en-GB" sz="2800">
                <a:solidFill>
                  <a:schemeClr val="accent1"/>
                </a:solidFill>
              </a:rPr>
              <a:t>(you could refer to the DCF, the 4 purposes of the curriculum, or another policy or vision)</a:t>
            </a:r>
          </a:p>
          <a:p>
            <a:pPr marL="0" indent="0">
              <a:buNone/>
            </a:pPr>
            <a:r>
              <a:rPr lang="en-GB">
                <a:solidFill>
                  <a:schemeClr val="accent1"/>
                </a:solidFill>
              </a:rPr>
              <a:t>6. </a:t>
            </a:r>
            <a:r>
              <a:rPr lang="en-GB" sz="2800">
                <a:solidFill>
                  <a:schemeClr val="accent1"/>
                </a:solidFill>
              </a:rPr>
              <a:t>Remember to cite </a:t>
            </a:r>
            <a:r>
              <a:rPr lang="en-GB" sz="2800" b="1">
                <a:solidFill>
                  <a:schemeClr val="accent1"/>
                </a:solidFill>
              </a:rPr>
              <a:t>evidence </a:t>
            </a:r>
            <a:r>
              <a:rPr lang="en-GB" sz="2800">
                <a:solidFill>
                  <a:schemeClr val="accent1"/>
                </a:solidFill>
              </a:rPr>
              <a:t>to support the points you make.</a:t>
            </a:r>
          </a:p>
          <a:p>
            <a:pPr marL="0" indent="0">
              <a:buNone/>
            </a:pPr>
            <a:r>
              <a:rPr lang="en-GB" sz="2800">
                <a:solidFill>
                  <a:schemeClr val="accent1"/>
                </a:solidFill>
              </a:rPr>
              <a:t>7. Include a </a:t>
            </a:r>
            <a:r>
              <a:rPr lang="en-GB" sz="2800" b="1">
                <a:solidFill>
                  <a:schemeClr val="accent1"/>
                </a:solidFill>
              </a:rPr>
              <a:t>reference list</a:t>
            </a:r>
          </a:p>
          <a:p>
            <a:endParaRPr lang="en-GB"/>
          </a:p>
        </p:txBody>
      </p:sp>
    </p:spTree>
    <p:extLst>
      <p:ext uri="{BB962C8B-B14F-4D97-AF65-F5344CB8AC3E}">
        <p14:creationId xmlns:p14="http://schemas.microsoft.com/office/powerpoint/2010/main" val="3748550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CF57-AF74-4D37-9242-9BB124DA8EA7}"/>
              </a:ext>
            </a:extLst>
          </p:cNvPr>
          <p:cNvSpPr>
            <a:spLocks noGrp="1"/>
          </p:cNvSpPr>
          <p:nvPr>
            <p:ph type="title"/>
          </p:nvPr>
        </p:nvSpPr>
        <p:spPr/>
        <p:txBody>
          <a:bodyPr>
            <a:normAutofit/>
          </a:bodyPr>
          <a:lstStyle/>
          <a:p>
            <a:r>
              <a:rPr lang="cy-GB" sz="4000">
                <a:latin typeface="+mn-lt"/>
              </a:rPr>
              <a:t>Rhai awgrymiadau                         </a:t>
            </a:r>
            <a:r>
              <a:rPr lang="en-GB" sz="4000">
                <a:solidFill>
                  <a:schemeClr val="accent1"/>
                </a:solidFill>
                <a:latin typeface="+mn-lt"/>
              </a:rPr>
              <a:t>Some tips for the Blog   </a:t>
            </a:r>
            <a:br>
              <a:rPr lang="en-GB" sz="4000">
                <a:solidFill>
                  <a:schemeClr val="accent1"/>
                </a:solidFill>
                <a:latin typeface="+mn-lt"/>
              </a:rPr>
            </a:br>
            <a:r>
              <a:rPr lang="cy-GB" sz="4000">
                <a:latin typeface="+mn-lt"/>
              </a:rPr>
              <a:t>ar gyfer y Blog</a:t>
            </a:r>
          </a:p>
        </p:txBody>
      </p:sp>
      <p:sp>
        <p:nvSpPr>
          <p:cNvPr id="3" name="Content Placeholder 2">
            <a:extLst>
              <a:ext uri="{FF2B5EF4-FFF2-40B4-BE49-F238E27FC236}">
                <a16:creationId xmlns:a16="http://schemas.microsoft.com/office/drawing/2014/main" id="{579A85A9-8886-4AAA-9254-FD0B1F37BC12}"/>
              </a:ext>
            </a:extLst>
          </p:cNvPr>
          <p:cNvSpPr>
            <a:spLocks noGrp="1"/>
          </p:cNvSpPr>
          <p:nvPr>
            <p:ph sz="half" idx="1"/>
          </p:nvPr>
        </p:nvSpPr>
        <p:spPr/>
        <p:txBody>
          <a:bodyPr>
            <a:normAutofit fontScale="62500" lnSpcReduction="20000"/>
          </a:bodyPr>
          <a:lstStyle/>
          <a:p>
            <a:pPr lvl="0">
              <a:defRPr/>
            </a:pPr>
            <a:r>
              <a:rPr lang="cy-GB" sz="2900" b="1">
                <a:ea typeface="Calibri" panose="020F0502020204030204" pitchFamily="34" charset="0"/>
                <a:cs typeface="Calibri" panose="020F0502020204030204" pitchFamily="34" charset="0"/>
              </a:rPr>
              <a:t>Dewiswch deitl bachog ar gyfer eich cyflwyniad blog - </a:t>
            </a:r>
            <a:r>
              <a:rPr lang="cy-GB" sz="2900">
                <a:ea typeface="Calibri" panose="020F0502020204030204" pitchFamily="34" charset="0"/>
                <a:cs typeface="Calibri" panose="020F0502020204030204" pitchFamily="34" charset="0"/>
              </a:rPr>
              <a:t>Bydd hyn yn dangos i'ch cynulleidfa fod eich cynnwys yr un mor ddifyr â'r cyfryngau cymdeithasol neu lyfr da. Gwnewch yn siŵr bod eich teitl yn datgelu thema'r modwl gan fod angen i'r darllenydd wybod am yr hyn y bydd yn darllen amdano.</a:t>
            </a:r>
            <a:endParaRPr kumimoji="0" lang="cy-GB" sz="2900" i="0" u="none" strike="noStrike" kern="1200" cap="none" spc="0" normalizeH="0" baseline="0">
              <a:ln>
                <a:noFill/>
              </a:ln>
              <a:effectLst/>
              <a:uLnTx/>
              <a:uFillTx/>
              <a:latin typeface="Calibri" panose="020F0502020204030204"/>
              <a:ea typeface="Calibri" panose="020F0502020204030204" pitchFamily="34" charset="0"/>
              <a:cs typeface="Calibri" panose="020F0502020204030204" pitchFamily="34" charset="0"/>
            </a:endParaRPr>
          </a:p>
          <a:p>
            <a:pPr lvl="0">
              <a:defRPr/>
            </a:pP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Gallwch ddefnyddio amrywiaeth o fformatau sy’n </a:t>
            </a:r>
            <a:r>
              <a:rPr kumimoji="0" lang="cy-GB" sz="2900" b="1"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addas i gyfryngau (addas i flogiau - </a:t>
            </a: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e.e. </a:t>
            </a:r>
            <a:r>
              <a:rPr kumimoji="0" lang="cy-GB" sz="2900" b="1"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penawdau, isbenawdau, delweddau, dolenni i fideos neu wefannau</a:t>
            </a: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 </a:t>
            </a:r>
            <a:r>
              <a:rPr lang="cy-GB" sz="2900" noProof="1">
                <a:ea typeface="Calibri" panose="020F0502020204030204" pitchFamily="34" charset="0"/>
                <a:cs typeface="Calibri" panose="020F0502020204030204" pitchFamily="34" charset="0"/>
              </a:rPr>
              <a:t>Fodd bynnag, cofiwch na ddylech ddibynnu ar fideos neu wefannau i wneud yr esbonio ar eich rhan! Gwnewch yn siŵr eich bod yn darparu digon o dystiolaeth o'ch dealltwriaeth</a:t>
            </a: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 </a:t>
            </a:r>
          </a:p>
          <a:p>
            <a:pPr lvl="0">
              <a:defRPr/>
            </a:pP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Sylwch </a:t>
            </a:r>
            <a:r>
              <a:rPr lang="cy-GB" sz="2900" noProof="1">
                <a:ea typeface="Calibri" panose="020F0502020204030204" pitchFamily="34" charset="0"/>
                <a:cs typeface="Calibri" panose="020F0502020204030204" pitchFamily="34" charset="0"/>
              </a:rPr>
              <a:t>ar yr </a:t>
            </a:r>
            <a:r>
              <a:rPr lang="cy-GB" sz="2900" b="1" noProof="1">
                <a:ea typeface="Calibri" panose="020F0502020204030204" pitchFamily="34" charset="0"/>
                <a:cs typeface="Calibri" panose="020F0502020204030204" pitchFamily="34" charset="0"/>
              </a:rPr>
              <a:t>arddull hawdd ei ddarllen </a:t>
            </a:r>
            <a:r>
              <a:rPr lang="cy-GB" sz="2900" noProof="1">
                <a:ea typeface="Calibri" panose="020F0502020204030204" pitchFamily="34" charset="0"/>
                <a:cs typeface="Calibri" panose="020F0502020204030204" pitchFamily="34" charset="0"/>
              </a:rPr>
              <a:t>a ddefnyddir yn y </a:t>
            </a:r>
            <a:r>
              <a:rPr lang="cy-GB" sz="2900" b="1" noProof="1">
                <a:ea typeface="Calibri" panose="020F0502020204030204" pitchFamily="34" charset="0"/>
                <a:cs typeface="Calibri" panose="020F0502020204030204" pitchFamily="34" charset="0"/>
              </a:rPr>
              <a:t>blog </a:t>
            </a:r>
            <a:r>
              <a:rPr lang="cy-GB" sz="2900" noProof="1">
                <a:ea typeface="Calibri" panose="020F0502020204030204" pitchFamily="34" charset="0"/>
                <a:cs typeface="Calibri" panose="020F0502020204030204" pitchFamily="34" charset="0"/>
              </a:rPr>
              <a:t>yn y ffolder Adnoddau yr wythnos hon </a:t>
            </a:r>
            <a:r>
              <a:rPr kumimoji="0" lang="cy-GB" sz="2900" b="0" i="1"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(‘10 interesting and user friendly pieces of educational software’</a:t>
            </a:r>
            <a:r>
              <a:rPr kumimoji="0" lang="cy-GB" sz="2900" b="0" i="0" u="none" strike="noStrike" kern="1200" cap="none" spc="0" normalizeH="0" baseline="0" noProof="1">
                <a:ln>
                  <a:noFill/>
                </a:ln>
                <a:effectLst/>
                <a:uLnTx/>
                <a:uFillTx/>
                <a:latin typeface="Calibri" panose="020F0502020204030204"/>
                <a:ea typeface="Calibri" panose="020F0502020204030204" pitchFamily="34" charset="0"/>
                <a:cs typeface="Calibri" panose="020F0502020204030204" pitchFamily="34" charset="0"/>
              </a:rPr>
              <a:t>)</a:t>
            </a:r>
          </a:p>
          <a:p>
            <a:pPr marL="0" indent="0">
              <a:buNone/>
            </a:pPr>
            <a:endParaRPr lang="en-GB"/>
          </a:p>
        </p:txBody>
      </p:sp>
      <p:sp>
        <p:nvSpPr>
          <p:cNvPr id="4" name="Content Placeholder 3">
            <a:extLst>
              <a:ext uri="{FF2B5EF4-FFF2-40B4-BE49-F238E27FC236}">
                <a16:creationId xmlns:a16="http://schemas.microsoft.com/office/drawing/2014/main" id="{56CA759C-AB32-1487-5EB1-33ADDF779FAC}"/>
              </a:ext>
            </a:extLst>
          </p:cNvPr>
          <p:cNvSpPr>
            <a:spLocks noGrp="1"/>
          </p:cNvSpPr>
          <p:nvPr>
            <p:ph sz="half" idx="2"/>
          </p:nvPr>
        </p:nvSpPr>
        <p:spPr/>
        <p:txBody>
          <a:bodyPr vert="horz" lIns="91440" tIns="45720" rIns="91440" bIns="45720" rtlCol="0" anchor="t">
            <a:normAutofit fontScale="62500" lnSpcReduction="20000"/>
          </a:bodyPr>
          <a:lstStyle/>
          <a:p>
            <a:r>
              <a:rPr lang="en-GB" sz="2800" b="1">
                <a:solidFill>
                  <a:schemeClr val="accent1"/>
                </a:solidFill>
                <a:ea typeface="Calibri"/>
                <a:cs typeface="Calibri"/>
              </a:rPr>
              <a:t>C</a:t>
            </a:r>
            <a:r>
              <a:rPr lang="en-GB" sz="2800" b="1">
                <a:solidFill>
                  <a:schemeClr val="accent1"/>
                </a:solidFill>
                <a:effectLst/>
                <a:ea typeface="Calibri"/>
                <a:cs typeface="Calibri"/>
              </a:rPr>
              <a:t>hoose a catchy title for your blog submission </a:t>
            </a:r>
            <a:r>
              <a:rPr lang="en-GB" sz="2800">
                <a:solidFill>
                  <a:schemeClr val="accent1"/>
                </a:solidFill>
                <a:effectLst/>
                <a:ea typeface="Calibri"/>
                <a:cs typeface="Calibri"/>
              </a:rPr>
              <a:t>- This will show your audience that your content is just as entertaining as social media or a good book. Make sure your title reveals the theme of the </a:t>
            </a:r>
            <a:r>
              <a:rPr lang="en-GB" sz="2800">
                <a:solidFill>
                  <a:schemeClr val="accent1"/>
                </a:solidFill>
                <a:ea typeface="Calibri"/>
                <a:cs typeface="Calibri"/>
              </a:rPr>
              <a:t>module as</a:t>
            </a:r>
            <a:r>
              <a:rPr lang="en-GB" sz="2800">
                <a:solidFill>
                  <a:schemeClr val="accent1"/>
                </a:solidFill>
                <a:effectLst/>
                <a:ea typeface="Calibri"/>
                <a:cs typeface="Calibri"/>
              </a:rPr>
              <a:t> the reader needs to know what they will be reading about.</a:t>
            </a:r>
          </a:p>
          <a:p>
            <a:r>
              <a:rPr lang="en-GB" sz="2800">
                <a:solidFill>
                  <a:schemeClr val="accent1"/>
                </a:solidFill>
                <a:effectLst/>
                <a:ea typeface="Calibri"/>
                <a:cs typeface="Calibri"/>
              </a:rPr>
              <a:t>You can use a range of </a:t>
            </a:r>
            <a:r>
              <a:rPr lang="en-GB" sz="2800" b="1">
                <a:solidFill>
                  <a:schemeClr val="accent1"/>
                </a:solidFill>
                <a:effectLst/>
                <a:ea typeface="Calibri"/>
                <a:cs typeface="Calibri"/>
              </a:rPr>
              <a:t>media-friendly (blog-friendly) formats-  </a:t>
            </a:r>
            <a:r>
              <a:rPr lang="en-GB" sz="2800">
                <a:solidFill>
                  <a:schemeClr val="accent1"/>
                </a:solidFill>
                <a:effectLst/>
                <a:ea typeface="Calibri"/>
                <a:cs typeface="Calibri"/>
              </a:rPr>
              <a:t>e.g. </a:t>
            </a:r>
            <a:r>
              <a:rPr lang="en-GB" sz="2800" b="1">
                <a:solidFill>
                  <a:schemeClr val="accent1"/>
                </a:solidFill>
                <a:effectLst/>
                <a:ea typeface="Calibri"/>
                <a:cs typeface="Calibri"/>
              </a:rPr>
              <a:t>headlines, sub-headings , images, links to videos or websites</a:t>
            </a:r>
            <a:r>
              <a:rPr lang="en-GB" sz="2800">
                <a:solidFill>
                  <a:schemeClr val="accent1"/>
                </a:solidFill>
                <a:effectLst/>
                <a:ea typeface="Calibri"/>
                <a:cs typeface="Calibri"/>
              </a:rPr>
              <a:t>. However, remember that you must not rely on videos or websites to do the explaining for you! Make sure you provide plenty of evidence of your understanding. </a:t>
            </a:r>
          </a:p>
          <a:p>
            <a:r>
              <a:rPr lang="en-GB" sz="2800">
                <a:solidFill>
                  <a:schemeClr val="accent1"/>
                </a:solidFill>
                <a:effectLst/>
                <a:ea typeface="Calibri"/>
                <a:cs typeface="Calibri"/>
              </a:rPr>
              <a:t>Note the </a:t>
            </a:r>
            <a:r>
              <a:rPr lang="en-GB" sz="2800" b="1">
                <a:solidFill>
                  <a:schemeClr val="accent1"/>
                </a:solidFill>
                <a:effectLst/>
                <a:ea typeface="Calibri"/>
                <a:cs typeface="Calibri"/>
              </a:rPr>
              <a:t>reader-friendly style of the blog </a:t>
            </a:r>
            <a:r>
              <a:rPr lang="en-GB" sz="2800">
                <a:solidFill>
                  <a:schemeClr val="accent1"/>
                </a:solidFill>
                <a:effectLst/>
                <a:ea typeface="Calibri"/>
                <a:cs typeface="Calibri"/>
              </a:rPr>
              <a:t>in this week’s Resources folder </a:t>
            </a:r>
            <a:r>
              <a:rPr lang="en-GB" sz="2800" i="1">
                <a:solidFill>
                  <a:schemeClr val="accent1"/>
                </a:solidFill>
                <a:effectLst/>
                <a:ea typeface="Calibri"/>
                <a:cs typeface="Calibri"/>
              </a:rPr>
              <a:t>(‘10 interesting and </a:t>
            </a:r>
            <a:r>
              <a:rPr lang="en-GB" i="1">
                <a:solidFill>
                  <a:schemeClr val="accent1"/>
                </a:solidFill>
                <a:ea typeface="Calibri"/>
                <a:cs typeface="Calibri"/>
              </a:rPr>
              <a:t>user-friendly</a:t>
            </a:r>
            <a:r>
              <a:rPr lang="en-GB" sz="2800" i="1">
                <a:solidFill>
                  <a:schemeClr val="accent1"/>
                </a:solidFill>
                <a:effectLst/>
                <a:ea typeface="Calibri"/>
                <a:cs typeface="Calibri"/>
              </a:rPr>
              <a:t> pieces of educational software’</a:t>
            </a:r>
            <a:r>
              <a:rPr lang="en-GB" sz="2800">
                <a:solidFill>
                  <a:schemeClr val="accent1"/>
                </a:solidFill>
                <a:effectLst/>
                <a:ea typeface="Calibri"/>
                <a:cs typeface="Calibri"/>
              </a:rPr>
              <a:t>)</a:t>
            </a:r>
          </a:p>
          <a:p>
            <a:endParaRPr lang="en-GB"/>
          </a:p>
        </p:txBody>
      </p:sp>
    </p:spTree>
    <p:extLst>
      <p:ext uri="{BB962C8B-B14F-4D97-AF65-F5344CB8AC3E}">
        <p14:creationId xmlns:p14="http://schemas.microsoft.com/office/powerpoint/2010/main" val="2687810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B4F9-5088-4240-AA6B-9442964D5FA0}"/>
              </a:ext>
            </a:extLst>
          </p:cNvPr>
          <p:cNvSpPr>
            <a:spLocks noGrp="1"/>
          </p:cNvSpPr>
          <p:nvPr>
            <p:ph type="title"/>
          </p:nvPr>
        </p:nvSpPr>
        <p:spPr/>
        <p:txBody>
          <a:bodyPr>
            <a:normAutofit/>
          </a:bodyPr>
          <a:lstStyle/>
          <a:p>
            <a:r>
              <a:rPr kumimoji="0" lang="cy-GB" sz="3600" i="0" u="none" strike="noStrike" kern="1200" cap="none" spc="0" normalizeH="0" baseline="0" noProof="0">
                <a:ln>
                  <a:noFill/>
                </a:ln>
                <a:solidFill>
                  <a:prstClr val="black"/>
                </a:solidFill>
                <a:effectLst/>
                <a:uLnTx/>
                <a:uFillTx/>
                <a:latin typeface="Calibri" panose="020F0502020204030204"/>
                <a:ea typeface="+mj-ea"/>
                <a:cs typeface="+mj-cs"/>
              </a:rPr>
              <a:t>Rhai awgrymiadau                         </a:t>
            </a:r>
            <a:r>
              <a:rPr kumimoji="0" lang="en-GB" sz="3600" i="0" u="none" strike="noStrike" kern="1200" cap="none" spc="0" normalizeH="0" baseline="0" noProof="0">
                <a:ln>
                  <a:noFill/>
                </a:ln>
                <a:solidFill>
                  <a:srgbClr val="4472C4"/>
                </a:solidFill>
                <a:effectLst/>
                <a:uLnTx/>
                <a:uFillTx/>
                <a:latin typeface="Calibri" panose="020F0502020204030204"/>
                <a:ea typeface="+mj-ea"/>
                <a:cs typeface="+mj-cs"/>
              </a:rPr>
              <a:t>Some tips for the Blog   </a:t>
            </a:r>
            <a:br>
              <a:rPr kumimoji="0" lang="en-GB" sz="3600" i="0" u="none" strike="noStrike" kern="1200" cap="none" spc="0" normalizeH="0" baseline="0" noProof="0">
                <a:ln>
                  <a:noFill/>
                </a:ln>
                <a:solidFill>
                  <a:srgbClr val="4472C4"/>
                </a:solidFill>
                <a:effectLst/>
                <a:uLnTx/>
                <a:uFillTx/>
                <a:latin typeface="Calibri" panose="020F0502020204030204"/>
                <a:ea typeface="+mj-ea"/>
                <a:cs typeface="+mj-cs"/>
              </a:rPr>
            </a:br>
            <a:r>
              <a:rPr kumimoji="0" lang="cy-GB" sz="3600" i="0" u="none" strike="noStrike" kern="1200" cap="none" spc="0" normalizeH="0" baseline="0" noProof="0">
                <a:ln>
                  <a:noFill/>
                </a:ln>
                <a:solidFill>
                  <a:prstClr val="black"/>
                </a:solidFill>
                <a:effectLst/>
                <a:uLnTx/>
                <a:uFillTx/>
                <a:latin typeface="Calibri" panose="020F0502020204030204"/>
                <a:ea typeface="+mj-ea"/>
                <a:cs typeface="+mj-cs"/>
              </a:rPr>
              <a:t>ar gyfer y Blog</a:t>
            </a:r>
            <a:endParaRPr lang="en-GB" sz="3600">
              <a:solidFill>
                <a:schemeClr val="accent1"/>
              </a:solidFill>
              <a:latin typeface="+mn-lt"/>
            </a:endParaRPr>
          </a:p>
        </p:txBody>
      </p:sp>
      <p:sp>
        <p:nvSpPr>
          <p:cNvPr id="3" name="Content Placeholder 2">
            <a:extLst>
              <a:ext uri="{FF2B5EF4-FFF2-40B4-BE49-F238E27FC236}">
                <a16:creationId xmlns:a16="http://schemas.microsoft.com/office/drawing/2014/main" id="{93264946-654B-460E-9C3F-A34E1F20D2EC}"/>
              </a:ext>
            </a:extLst>
          </p:cNvPr>
          <p:cNvSpPr>
            <a:spLocks noGrp="1"/>
          </p:cNvSpPr>
          <p:nvPr>
            <p:ph sz="half" idx="1"/>
          </p:nvPr>
        </p:nvSpPr>
        <p:spPr/>
        <p:txBody>
          <a:bodyPr>
            <a:normAutofit/>
          </a:bodyPr>
          <a:lstStyle/>
          <a:p>
            <a:pPr lvl="0">
              <a:defRPr/>
            </a:pPr>
            <a:r>
              <a:rPr lang="cy-GB" sz="2000" b="1">
                <a:ea typeface="Calibri" panose="020F0502020204030204" pitchFamily="34" charset="0"/>
                <a:cs typeface="Times New Roman" panose="02020603050405020304" pitchFamily="18" charset="0"/>
              </a:rPr>
              <a:t>Cadwch eich paragraffau a'ch brawddegau’n fyr. </a:t>
            </a:r>
            <a:r>
              <a:rPr lang="cy-GB" sz="2000">
                <a:ea typeface="Calibri" panose="020F0502020204030204" pitchFamily="34" charset="0"/>
                <a:cs typeface="Times New Roman" panose="02020603050405020304" pitchFamily="18" charset="0"/>
              </a:rPr>
              <a:t>Mae'r rhan fwyaf o bobl dim ond yn darllen 20% o'r dudalen. Defnyddiwch benawdau i dorri i fyny eich tudalen fel ei bod yn haws ei sganio</a:t>
            </a:r>
            <a:r>
              <a:rPr kumimoji="0" lang="cy-GB" sz="2000" b="0" i="0" u="none" strike="noStrike" kern="1200" cap="none" spc="0" normalizeH="0" baseline="0">
                <a:ln>
                  <a:noFill/>
                </a:ln>
                <a:effectLst/>
                <a:uLnTx/>
                <a:uFillTx/>
                <a:ea typeface="Calibri" panose="020F0502020204030204" pitchFamily="34" charset="0"/>
                <a:cs typeface="Times New Roman" panose="02020603050405020304" pitchFamily="18" charset="0"/>
              </a:rPr>
              <a:t>.</a:t>
            </a:r>
          </a:p>
          <a:p>
            <a:pPr lvl="0">
              <a:defRPr/>
            </a:pPr>
            <a:r>
              <a:rPr lang="cy-GB" sz="2000" b="1">
                <a:ea typeface="Calibri" panose="020F0502020204030204" pitchFamily="34" charset="0"/>
                <a:cs typeface="Times New Roman" panose="02020603050405020304" pitchFamily="18" charset="0"/>
              </a:rPr>
              <a:t>Gofynnwch gwestiynau i'ch darllenwyr. </a:t>
            </a:r>
            <a:r>
              <a:rPr lang="cy-GB" sz="2000">
                <a:ea typeface="Calibri" panose="020F0502020204030204" pitchFamily="34" charset="0"/>
                <a:cs typeface="Times New Roman" panose="02020603050405020304" pitchFamily="18" charset="0"/>
              </a:rPr>
              <a:t>Mae hon yn ffordd wych o'u cynnwys.</a:t>
            </a:r>
          </a:p>
          <a:p>
            <a:pPr lvl="0">
              <a:defRPr/>
            </a:pPr>
            <a:r>
              <a:rPr lang="cy-GB" sz="2000" b="1">
                <a:ea typeface="Calibri" panose="020F0502020204030204" pitchFamily="34" charset="0"/>
                <a:cs typeface="Times New Roman" panose="02020603050405020304" pitchFamily="18" charset="0"/>
              </a:rPr>
              <a:t>Gwnewch </a:t>
            </a:r>
            <a:r>
              <a:rPr lang="cy-GB" sz="2000" b="1" noProof="1">
                <a:ea typeface="Calibri" panose="020F0502020204030204" pitchFamily="34" charset="0"/>
                <a:cs typeface="Times New Roman" panose="02020603050405020304" pitchFamily="18" charset="0"/>
              </a:rPr>
              <a:t>e'n</a:t>
            </a:r>
            <a:r>
              <a:rPr lang="cy-GB" sz="2000" b="1">
                <a:ea typeface="Calibri" panose="020F0502020204030204" pitchFamily="34" charset="0"/>
                <a:cs typeface="Times New Roman" panose="02020603050405020304" pitchFamily="18" charset="0"/>
              </a:rPr>
              <a:t> weledol – </a:t>
            </a:r>
            <a:r>
              <a:rPr lang="cy-GB" sz="2000">
                <a:ea typeface="Calibri" panose="020F0502020204030204" pitchFamily="34" charset="0"/>
                <a:cs typeface="Times New Roman" panose="02020603050405020304" pitchFamily="18" charset="0"/>
              </a:rPr>
              <a:t>Ffontiau gwahanol; meintiau gwahanol; ychwanegwch gyfryngau i'ch blog.</a:t>
            </a:r>
          </a:p>
          <a:p>
            <a:pPr lvl="0">
              <a:defRPr/>
            </a:pPr>
            <a:r>
              <a:rPr lang="cy-GB" sz="2000" b="1">
                <a:ea typeface="Calibri" panose="020F0502020204030204" pitchFamily="34" charset="0"/>
                <a:cs typeface="Times New Roman" panose="02020603050405020304" pitchFamily="18" charset="0"/>
              </a:rPr>
              <a:t>Anffurfiol ac addysgiadol</a:t>
            </a:r>
            <a:endParaRPr lang="en-GB" sz="2000"/>
          </a:p>
        </p:txBody>
      </p:sp>
      <p:sp>
        <p:nvSpPr>
          <p:cNvPr id="4" name="Content Placeholder 3">
            <a:extLst>
              <a:ext uri="{FF2B5EF4-FFF2-40B4-BE49-F238E27FC236}">
                <a16:creationId xmlns:a16="http://schemas.microsoft.com/office/drawing/2014/main" id="{6185E433-6188-0C0D-F7F6-A1F8443841E7}"/>
              </a:ext>
            </a:extLst>
          </p:cNvPr>
          <p:cNvSpPr>
            <a:spLocks noGrp="1"/>
          </p:cNvSpPr>
          <p:nvPr>
            <p:ph sz="half" idx="2"/>
          </p:nvPr>
        </p:nvSpPr>
        <p:spPr/>
        <p:txBody>
          <a:bodyPr>
            <a:normAutofit/>
          </a:bodyPr>
          <a:lstStyle/>
          <a:p>
            <a:r>
              <a:rPr lang="en-GB" sz="2400">
                <a:solidFill>
                  <a:schemeClr val="accent1"/>
                </a:solidFill>
                <a:effectLst/>
                <a:ea typeface="Calibri" panose="020F0502020204030204" pitchFamily="34" charset="0"/>
                <a:cs typeface="Times New Roman" panose="02020603050405020304" pitchFamily="18" charset="0"/>
              </a:rPr>
              <a:t>Keep your paragraphs and sentences short. Most people only read 20% of a page. Use headings to break up your page so it is easier to scan.</a:t>
            </a:r>
          </a:p>
          <a:p>
            <a:r>
              <a:rPr lang="en-GB" sz="2400">
                <a:solidFill>
                  <a:schemeClr val="accent1"/>
                </a:solidFill>
                <a:effectLst/>
                <a:ea typeface="Calibri" panose="020F0502020204030204" pitchFamily="34" charset="0"/>
                <a:cs typeface="Times New Roman" panose="02020603050405020304" pitchFamily="18" charset="0"/>
              </a:rPr>
              <a:t>Ask your readers questions. This is a great way of involving them. </a:t>
            </a:r>
          </a:p>
          <a:p>
            <a:r>
              <a:rPr lang="en-GB" sz="2400" b="1">
                <a:solidFill>
                  <a:schemeClr val="accent1"/>
                </a:solidFill>
                <a:ea typeface="Calibri" panose="020F0502020204030204" pitchFamily="34" charset="0"/>
                <a:cs typeface="Times New Roman" panose="02020603050405020304" pitchFamily="18" charset="0"/>
              </a:rPr>
              <a:t>Make it visual </a:t>
            </a:r>
            <a:r>
              <a:rPr lang="en-GB" sz="2400">
                <a:solidFill>
                  <a:schemeClr val="accent1"/>
                </a:solidFill>
                <a:ea typeface="Calibri" panose="020F0502020204030204" pitchFamily="34" charset="0"/>
                <a:cs typeface="Times New Roman" panose="02020603050405020304" pitchFamily="18" charset="0"/>
              </a:rPr>
              <a:t>– Different fonts; different sizes;</a:t>
            </a:r>
            <a:r>
              <a:rPr lang="en-GB" sz="2400">
                <a:solidFill>
                  <a:schemeClr val="accent1"/>
                </a:solidFill>
                <a:effectLst/>
                <a:ea typeface="Calibri" panose="020F0502020204030204" pitchFamily="34" charset="0"/>
                <a:cs typeface="Times New Roman" panose="02020603050405020304" pitchFamily="18" charset="0"/>
              </a:rPr>
              <a:t> add media to your blog. </a:t>
            </a:r>
          </a:p>
          <a:p>
            <a:r>
              <a:rPr lang="en-GB" sz="2400" b="1">
                <a:solidFill>
                  <a:schemeClr val="accent1"/>
                </a:solidFill>
                <a:ea typeface="Calibri" panose="020F0502020204030204" pitchFamily="34" charset="0"/>
                <a:cs typeface="Times New Roman" panose="02020603050405020304" pitchFamily="18" charset="0"/>
              </a:rPr>
              <a:t>Informal and informative</a:t>
            </a:r>
            <a:endParaRPr lang="en-GB" sz="2400" b="1">
              <a:solidFill>
                <a:schemeClr val="accent1"/>
              </a:solidFill>
              <a:effectLst/>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14995807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C7BE-8E69-4A05-AA9B-9C056E6840FE}"/>
              </a:ext>
            </a:extLst>
          </p:cNvPr>
          <p:cNvSpPr>
            <a:spLocks noGrp="1"/>
          </p:cNvSpPr>
          <p:nvPr>
            <p:ph type="title"/>
          </p:nvPr>
        </p:nvSpPr>
        <p:spPr>
          <a:xfrm>
            <a:off x="179799" y="500062"/>
            <a:ext cx="11481847" cy="1325563"/>
          </a:xfrm>
        </p:spPr>
        <p:txBody>
          <a:bodyPr anchor="ctr">
            <a:normAutofit/>
          </a:bodyPr>
          <a:lstStyle/>
          <a:p>
            <a:pPr algn="ctr"/>
            <a:r>
              <a:rPr lang="cy-GB" sz="4000">
                <a:latin typeface="+mn-lt"/>
              </a:rPr>
              <a:t>Asesu ECIE6002C             </a:t>
            </a:r>
            <a:r>
              <a:rPr lang="en-GB" sz="4000">
                <a:solidFill>
                  <a:schemeClr val="accent1"/>
                </a:solidFill>
                <a:latin typeface="+mn-lt"/>
              </a:rPr>
              <a:t>Assessment of ECIE6002</a:t>
            </a:r>
          </a:p>
        </p:txBody>
      </p:sp>
      <p:sp>
        <p:nvSpPr>
          <p:cNvPr id="3" name="Content Placeholder 2">
            <a:extLst>
              <a:ext uri="{FF2B5EF4-FFF2-40B4-BE49-F238E27FC236}">
                <a16:creationId xmlns:a16="http://schemas.microsoft.com/office/drawing/2014/main" id="{300C0E0F-A96B-4900-9181-83E6BFD501FA}"/>
              </a:ext>
            </a:extLst>
          </p:cNvPr>
          <p:cNvSpPr>
            <a:spLocks noGrp="1"/>
          </p:cNvSpPr>
          <p:nvPr>
            <p:ph sz="half" idx="1"/>
          </p:nvPr>
        </p:nvSpPr>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a:ln>
                  <a:noFill/>
                </a:ln>
                <a:effectLst/>
                <a:uLnTx/>
                <a:uFillTx/>
                <a:latin typeface="Calibri" panose="020F0502020204030204"/>
                <a:ea typeface="+mn-ea"/>
                <a:cs typeface="+mn-cs"/>
              </a:rPr>
              <a:t>Blog – o leiaf 4 cofnod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pt-BR" sz="2800" b="0" i="0" u="none" strike="noStrike" kern="1200" cap="none" spc="0" normalizeH="0" baseline="0">
                <a:ln>
                  <a:noFill/>
                </a:ln>
                <a:effectLst/>
                <a:uLnTx/>
                <a:uFillTx/>
                <a:latin typeface="Calibri" panose="020F0502020204030204"/>
                <a:ea typeface="+mn-ea"/>
                <a:cs typeface="+mn-cs"/>
              </a:rPr>
              <a:t>Cyfanswm o 4000 o eiriau (tua 1000 o eiriau i bob blog)</a:t>
            </a:r>
          </a:p>
          <a:p>
            <a:pPr lvl="0">
              <a:defRPr/>
            </a:pPr>
            <a:r>
              <a:rPr lang="cy-GB"/>
              <a:t>Mae'r Fanyleb Asesu ar gyfer y modwl hwn a'r meini prawf marcio generig ar gyfer Lefel 6 ar </a:t>
            </a:r>
            <a:r>
              <a:rPr lang="cy-GB" noProof="1"/>
              <a:t>Teams/Moodle</a:t>
            </a:r>
            <a:endParaRPr kumimoji="0" lang="cy-GB" sz="2800" b="0" i="0" u="none" strike="noStrike" kern="1200" cap="none" spc="0" normalizeH="0" baseline="0" noProof="1">
              <a:ln>
                <a:noFill/>
              </a:ln>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a:ln>
                  <a:noFill/>
                </a:ln>
                <a:effectLst/>
                <a:uLnTx/>
                <a:uFillTx/>
                <a:latin typeface="Calibri" panose="020F0502020204030204"/>
                <a:ea typeface="+mn-ea"/>
                <a:cs typeface="+mn-cs"/>
              </a:rPr>
              <a:t>20 marc ar gael ar gyfer pob adran (cyfanswm o 100 o farciau)</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800" b="0" i="0" u="none" strike="noStrike" kern="1200" cap="none" spc="0" normalizeH="0" baseline="0">
              <a:ln>
                <a:noFill/>
              </a:ln>
              <a:effectLst/>
              <a:uLnTx/>
              <a:uFillTx/>
              <a:latin typeface="Calibri" panose="020F0502020204030204"/>
              <a:ea typeface="+mn-ea"/>
              <a:cs typeface="+mn-cs"/>
            </a:endParaRPr>
          </a:p>
          <a:p>
            <a:endParaRPr lang="en-GB" sz="2400"/>
          </a:p>
        </p:txBody>
      </p:sp>
      <p:sp>
        <p:nvSpPr>
          <p:cNvPr id="4" name="Content Placeholder 3">
            <a:extLst>
              <a:ext uri="{FF2B5EF4-FFF2-40B4-BE49-F238E27FC236}">
                <a16:creationId xmlns:a16="http://schemas.microsoft.com/office/drawing/2014/main" id="{D8F6C154-0145-05FF-6040-6FB64F97845C}"/>
              </a:ext>
            </a:extLst>
          </p:cNvPr>
          <p:cNvSpPr>
            <a:spLocks noGrp="1"/>
          </p:cNvSpPr>
          <p:nvPr>
            <p:ph sz="half" idx="2"/>
          </p:nvPr>
        </p:nvSpPr>
        <p:spPr/>
        <p:txBody>
          <a:bodyPr/>
          <a:lstStyle/>
          <a:p>
            <a:r>
              <a:rPr lang="en-GB" sz="2800">
                <a:solidFill>
                  <a:schemeClr val="accent1"/>
                </a:solidFill>
              </a:rPr>
              <a:t>Blog -minimum of 4 entries </a:t>
            </a:r>
          </a:p>
          <a:p>
            <a:r>
              <a:rPr lang="en-GB" sz="2800">
                <a:solidFill>
                  <a:schemeClr val="accent1"/>
                </a:solidFill>
              </a:rPr>
              <a:t>4000 words in total (approx.1000 words per blog)</a:t>
            </a:r>
          </a:p>
          <a:p>
            <a:r>
              <a:rPr lang="en-GB" sz="2800">
                <a:solidFill>
                  <a:schemeClr val="accent1"/>
                </a:solidFill>
              </a:rPr>
              <a:t>The Assessment Specification for this module and Generic marking criteria for Level 6 are on Teams/Moodle </a:t>
            </a:r>
          </a:p>
          <a:p>
            <a:r>
              <a:rPr lang="en-GB" sz="2800">
                <a:solidFill>
                  <a:schemeClr val="accent1"/>
                </a:solidFill>
              </a:rPr>
              <a:t>20 marks available for each section (100 marks in total)</a:t>
            </a:r>
          </a:p>
          <a:p>
            <a:endParaRPr lang="en-GB"/>
          </a:p>
        </p:txBody>
      </p:sp>
    </p:spTree>
    <p:extLst>
      <p:ext uri="{BB962C8B-B14F-4D97-AF65-F5344CB8AC3E}">
        <p14:creationId xmlns:p14="http://schemas.microsoft.com/office/powerpoint/2010/main" val="560035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63F2-4B68-4077-AF3F-BAFEA4A24949}"/>
              </a:ext>
            </a:extLst>
          </p:cNvPr>
          <p:cNvSpPr>
            <a:spLocks noGrp="1"/>
          </p:cNvSpPr>
          <p:nvPr>
            <p:ph type="title"/>
          </p:nvPr>
        </p:nvSpPr>
        <p:spPr/>
        <p:txBody>
          <a:bodyPr>
            <a:normAutofit/>
          </a:bodyPr>
          <a:lstStyle/>
          <a:p>
            <a:pPr algn="ctr"/>
            <a:r>
              <a:rPr lang="cy-GB" sz="4000">
                <a:latin typeface="+mn-lt"/>
              </a:rPr>
              <a:t>Dyddiad Cyflwyno                 </a:t>
            </a:r>
            <a:r>
              <a:rPr lang="en-GB" sz="4000">
                <a:solidFill>
                  <a:schemeClr val="accent1"/>
                </a:solidFill>
                <a:latin typeface="+mn-lt"/>
              </a:rPr>
              <a:t>Submission deadline </a:t>
            </a:r>
          </a:p>
        </p:txBody>
      </p:sp>
      <p:sp>
        <p:nvSpPr>
          <p:cNvPr id="3" name="Content Placeholder 2">
            <a:extLst>
              <a:ext uri="{FF2B5EF4-FFF2-40B4-BE49-F238E27FC236}">
                <a16:creationId xmlns:a16="http://schemas.microsoft.com/office/drawing/2014/main" id="{0E983DCE-5CE5-444A-B16B-95B2F41E6577}"/>
              </a:ext>
            </a:extLst>
          </p:cNvPr>
          <p:cNvSpPr>
            <a:spLocks noGrp="1"/>
          </p:cNvSpPr>
          <p:nvPr>
            <p:ph sz="half" idx="1"/>
          </p:nvPr>
        </p:nvSpPr>
        <p:spPr/>
        <p:txBody>
          <a:bodyP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i="0" u="none" strike="noStrike" kern="1200" cap="none" spc="0" normalizeH="0" baseline="0">
                <a:ln>
                  <a:noFill/>
                </a:ln>
                <a:effectLst/>
                <a:uLnTx/>
                <a:uFillTx/>
                <a:latin typeface="Calibri" panose="020F0502020204030204"/>
                <a:ea typeface="+mn-ea"/>
                <a:cs typeface="+mn-cs"/>
              </a:rPr>
              <a:t>Dyddiad cyflwyno: </a:t>
            </a:r>
            <a:r>
              <a:rPr lang="cy-GB" sz="2600" u="sng">
                <a:latin typeface="Calibri" panose="020F0502020204030204"/>
              </a:rPr>
              <a:t>4</a:t>
            </a:r>
            <a:r>
              <a:rPr kumimoji="0" lang="cy-GB" sz="2600" i="0" u="sng" strike="noStrike" kern="1200" cap="none" spc="0" normalizeH="0" baseline="0">
                <a:ln>
                  <a:noFill/>
                </a:ln>
                <a:effectLst/>
                <a:uLnTx/>
                <a:uFillTx/>
                <a:latin typeface="Calibri" panose="020F0502020204030204"/>
                <a:ea typeface="+mn-ea"/>
                <a:cs typeface="+mn-cs"/>
              </a:rPr>
              <a:t> Ionawr 2026 23.59 trwy </a:t>
            </a:r>
            <a:r>
              <a:rPr kumimoji="0" lang="cy-GB" sz="2600" i="0" u="sng" strike="noStrike" kern="1200" cap="none" spc="0" normalizeH="0" baseline="0" noProof="1">
                <a:ln>
                  <a:noFill/>
                </a:ln>
                <a:effectLst/>
                <a:uLnTx/>
                <a:uFillTx/>
                <a:latin typeface="Calibri" panose="020F0502020204030204"/>
                <a:ea typeface="+mn-ea"/>
                <a:cs typeface="+mn-cs"/>
              </a:rPr>
              <a:t>Turnitin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i="0" u="none" strike="noStrike" kern="1200" cap="none" spc="0" normalizeH="0" baseline="0">
                <a:ln>
                  <a:noFill/>
                </a:ln>
                <a:effectLst/>
                <a:uLnTx/>
                <a:uFillTx/>
                <a:latin typeface="Calibri" panose="020F0502020204030204"/>
                <a:ea typeface="+mn-ea"/>
                <a:cs typeface="+mn-cs"/>
              </a:rPr>
              <a:t>Dyddiad dychwelyd marc amodol ac adborth ysgrifenedig: 30 Ionawr </a:t>
            </a:r>
            <a:r>
              <a:rPr kumimoji="0" lang="cy-GB" sz="2600" i="0" u="sng" strike="noStrike" kern="1200" cap="none" spc="0" normalizeH="0" baseline="0">
                <a:ln>
                  <a:noFill/>
                </a:ln>
                <a:effectLst/>
                <a:uLnTx/>
                <a:uFillTx/>
                <a:latin typeface="Calibri" panose="020F0502020204030204"/>
                <a:ea typeface="+mn-ea"/>
                <a:cs typeface="+mn-cs"/>
              </a:rPr>
              <a:t>2026</a:t>
            </a:r>
          </a:p>
          <a:p>
            <a:pPr>
              <a:defRPr/>
            </a:pPr>
            <a:r>
              <a:rPr kumimoji="0" lang="cy-GB" sz="2600" b="0" i="0" u="none" strike="noStrike" kern="1200" cap="none" spc="0" normalizeH="0" baseline="0">
                <a:ln>
                  <a:noFill/>
                </a:ln>
                <a:effectLst/>
                <a:uLnTx/>
                <a:uFillTx/>
                <a:latin typeface="Calibri" panose="020F0502020204030204"/>
                <a:ea typeface="+mn-ea"/>
                <a:cs typeface="+mn-cs"/>
              </a:rPr>
              <a:t>Ar gyfer </a:t>
            </a:r>
            <a:r>
              <a:rPr kumimoji="0" lang="cy-GB" sz="2600" b="1" i="0" u="none" strike="noStrike" kern="1200" cap="none" spc="0" normalizeH="0" baseline="0">
                <a:ln>
                  <a:noFill/>
                </a:ln>
                <a:effectLst/>
                <a:uLnTx/>
                <a:uFillTx/>
                <a:latin typeface="Calibri" panose="020F0502020204030204"/>
                <a:ea typeface="+mn-ea"/>
                <a:cs typeface="+mn-cs"/>
              </a:rPr>
              <a:t>Amgylchiadau Esgusodol </a:t>
            </a:r>
            <a:r>
              <a:rPr kumimoji="0" lang="cy-GB" sz="2600" i="0" u="none" strike="noStrike" kern="1200" cap="none" spc="0" normalizeH="0" baseline="0">
                <a:ln>
                  <a:noFill/>
                </a:ln>
                <a:effectLst/>
                <a:uLnTx/>
                <a:uFillTx/>
                <a:latin typeface="Calibri" panose="020F0502020204030204"/>
                <a:ea typeface="+mn-ea"/>
                <a:cs typeface="+mn-cs"/>
              </a:rPr>
              <a:t>dilynwch y ddolen hon</a:t>
            </a:r>
            <a:r>
              <a:rPr kumimoji="0" lang="cy-GB" sz="2600" b="0" i="0" u="none" strike="noStrike" kern="1200" cap="none" spc="0" normalizeH="0" baseline="0">
                <a:ln>
                  <a:noFill/>
                </a:ln>
                <a:effectLst/>
                <a:uLnTx/>
                <a:uFillTx/>
                <a:latin typeface="Calibri" panose="020F0502020204030204"/>
                <a:ea typeface="+mn-ea"/>
                <a:cs typeface="+mn-cs"/>
              </a:rPr>
              <a:t>: </a:t>
            </a:r>
            <a:r>
              <a:rPr kumimoji="0" lang="cy-GB" sz="2600" b="0" i="0" u="sng" strike="noStrike" kern="1200" cap="none" spc="0" normalizeH="0" baseline="0">
                <a:ln>
                  <a:noFill/>
                </a:ln>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https://uwtsd.myday.cloud/pages/student-forms</a:t>
            </a:r>
            <a:r>
              <a:rPr kumimoji="0" lang="cy-GB" sz="2600" b="0" i="0" u="sng" strike="noStrike" kern="1200" cap="none" spc="0" normalizeH="0" baseline="0">
                <a:ln>
                  <a:noFill/>
                </a:ln>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b="0" i="0" u="none" strike="noStrike" kern="1200" cap="none" spc="0" normalizeH="0" baseline="0">
                <a:ln>
                  <a:noFill/>
                </a:ln>
                <a:effectLst/>
                <a:uLnTx/>
                <a:uFillTx/>
                <a:latin typeface="Calibri" panose="020F0502020204030204"/>
                <a:ea typeface="+mn-ea"/>
                <a:cs typeface="+mn-cs"/>
              </a:rPr>
              <a:t>Rhowch wybod i mi hefyd os ydych chi’n gwneud cais ar-lein i’r Panel Amgylchiadau Esgusodol (ECP)</a:t>
            </a:r>
            <a:endParaRPr kumimoji="0" lang="cy-GB" sz="2600" b="0" i="0" u="sng" strike="noStrike" kern="1200" cap="none" spc="0" normalizeH="0" baseline="0">
              <a:ln>
                <a:noFill/>
              </a:ln>
              <a:effectLst/>
              <a:uLnTx/>
              <a:uFillTx/>
              <a:latin typeface="Calibri" panose="020F0502020204030204"/>
              <a:ea typeface="+mn-ea"/>
              <a:cs typeface="+mn-cs"/>
            </a:endParaRPr>
          </a:p>
          <a:p>
            <a:endParaRPr lang="en-GB"/>
          </a:p>
        </p:txBody>
      </p:sp>
      <p:sp>
        <p:nvSpPr>
          <p:cNvPr id="4" name="Content Placeholder 3">
            <a:extLst>
              <a:ext uri="{FF2B5EF4-FFF2-40B4-BE49-F238E27FC236}">
                <a16:creationId xmlns:a16="http://schemas.microsoft.com/office/drawing/2014/main" id="{98166222-B2A0-A6FB-F674-1B83D5410149}"/>
              </a:ext>
            </a:extLst>
          </p:cNvPr>
          <p:cNvSpPr>
            <a:spLocks noGrp="1"/>
          </p:cNvSpPr>
          <p:nvPr>
            <p:ph sz="half" idx="2"/>
          </p:nvPr>
        </p:nvSpPr>
        <p:spPr/>
        <p:txBody>
          <a:bodyPr>
            <a:normAutofit fontScale="92500" lnSpcReduction="10000"/>
          </a:bodyPr>
          <a:lstStyle/>
          <a:p>
            <a:r>
              <a:rPr lang="en-GB" sz="2800">
                <a:solidFill>
                  <a:schemeClr val="accent1"/>
                </a:solidFill>
              </a:rPr>
              <a:t>Submission deadline: </a:t>
            </a:r>
            <a:r>
              <a:rPr lang="en-GB" u="sng">
                <a:solidFill>
                  <a:schemeClr val="accent1"/>
                </a:solidFill>
              </a:rPr>
              <a:t>4th</a:t>
            </a:r>
            <a:r>
              <a:rPr lang="en-GB" sz="2800" u="sng">
                <a:solidFill>
                  <a:schemeClr val="accent1"/>
                </a:solidFill>
              </a:rPr>
              <a:t> January 2026 23.59 Via Turnitin</a:t>
            </a:r>
          </a:p>
          <a:p>
            <a:r>
              <a:rPr lang="en-GB" sz="2800">
                <a:solidFill>
                  <a:schemeClr val="accent1"/>
                </a:solidFill>
              </a:rPr>
              <a:t>Return of provisional mark &amp; written feedback: </a:t>
            </a:r>
            <a:r>
              <a:rPr lang="en-GB" sz="2800" u="sng">
                <a:solidFill>
                  <a:schemeClr val="accent1"/>
                </a:solidFill>
              </a:rPr>
              <a:t>30</a:t>
            </a:r>
            <a:r>
              <a:rPr lang="en-GB" sz="2800" u="sng" baseline="30000">
                <a:solidFill>
                  <a:schemeClr val="accent1"/>
                </a:solidFill>
              </a:rPr>
              <a:t>th</a:t>
            </a:r>
            <a:r>
              <a:rPr lang="en-GB" sz="2800" u="sng">
                <a:solidFill>
                  <a:schemeClr val="accent1"/>
                </a:solidFill>
              </a:rPr>
              <a:t> January 2026</a:t>
            </a:r>
          </a:p>
          <a:p>
            <a:r>
              <a:rPr lang="en-GB" sz="2800">
                <a:solidFill>
                  <a:schemeClr val="accent1"/>
                </a:solidFill>
              </a:rPr>
              <a:t>For </a:t>
            </a:r>
            <a:r>
              <a:rPr lang="en-GB" sz="2800" b="1">
                <a:solidFill>
                  <a:schemeClr val="accent1"/>
                </a:solidFill>
              </a:rPr>
              <a:t>Extenuating Circumstances </a:t>
            </a:r>
            <a:r>
              <a:rPr lang="en-GB" sz="2800">
                <a:solidFill>
                  <a:schemeClr val="accent1"/>
                </a:solidFill>
              </a:rPr>
              <a:t>follow this link: </a:t>
            </a:r>
            <a:r>
              <a:rPr lang="en-GB" sz="2800" b="0" i="0" u="sng">
                <a:solidFill>
                  <a:schemeClr val="accent1"/>
                </a:solidFill>
                <a:effectLst/>
                <a:hlinkClick r:id="rId2">
                  <a:extLst>
                    <a:ext uri="{A12FA001-AC4F-418D-AE19-62706E023703}">
                      <ahyp:hlinkClr xmlns:ahyp="http://schemas.microsoft.com/office/drawing/2018/hyperlinkcolor" val="tx"/>
                    </a:ext>
                  </a:extLst>
                </a:hlinkClick>
              </a:rPr>
              <a:t>https://uwtsd.myday.cloud/pages/student-forms</a:t>
            </a:r>
            <a:r>
              <a:rPr lang="en-GB" sz="2800" b="0" i="0" u="sng">
                <a:solidFill>
                  <a:schemeClr val="accent1"/>
                </a:solidFill>
                <a:effectLst/>
              </a:rPr>
              <a:t> </a:t>
            </a:r>
          </a:p>
          <a:p>
            <a:r>
              <a:rPr lang="en-GB" sz="2800">
                <a:solidFill>
                  <a:schemeClr val="accent1"/>
                </a:solidFill>
              </a:rPr>
              <a:t>Please advise me too if you make an online application for ECP</a:t>
            </a:r>
            <a:endParaRPr lang="en-GB" sz="2800" b="0" i="0" u="sng">
              <a:solidFill>
                <a:schemeClr val="accent1"/>
              </a:solidFill>
              <a:effectLst/>
            </a:endParaRPr>
          </a:p>
          <a:p>
            <a:endParaRPr lang="en-GB"/>
          </a:p>
        </p:txBody>
      </p:sp>
    </p:spTree>
    <p:extLst>
      <p:ext uri="{BB962C8B-B14F-4D97-AF65-F5344CB8AC3E}">
        <p14:creationId xmlns:p14="http://schemas.microsoft.com/office/powerpoint/2010/main" val="3075890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79758-F93F-48DD-9715-7FF71BD3AF66}"/>
              </a:ext>
            </a:extLst>
          </p:cNvPr>
          <p:cNvSpPr>
            <a:spLocks noGrp="1"/>
          </p:cNvSpPr>
          <p:nvPr>
            <p:ph type="title"/>
          </p:nvPr>
        </p:nvSpPr>
        <p:spPr/>
        <p:txBody>
          <a:bodyPr>
            <a:normAutofit/>
          </a:bodyPr>
          <a:lstStyle/>
          <a:p>
            <a:pPr algn="r"/>
            <a:r>
              <a:rPr lang="cy-GB" sz="2000" b="1">
                <a:latin typeface="+mn-lt"/>
              </a:rPr>
              <a:t>Mae disgrifiad o’r dasg, a Manyleb                                                                                      </a:t>
            </a:r>
            <a:r>
              <a:rPr lang="cy-GB" sz="2000" b="1">
                <a:solidFill>
                  <a:schemeClr val="accent1"/>
                </a:solidFill>
                <a:latin typeface="+mn-lt"/>
              </a:rPr>
              <a:t> </a:t>
            </a:r>
            <a:r>
              <a:rPr lang="en-GB" sz="2000" b="1">
                <a:solidFill>
                  <a:schemeClr val="accent1"/>
                </a:solidFill>
                <a:latin typeface="+mn-lt"/>
              </a:rPr>
              <a:t>Task description </a:t>
            </a:r>
            <a:br>
              <a:rPr lang="en-GB" sz="2000" b="1">
                <a:solidFill>
                  <a:schemeClr val="accent1"/>
                </a:solidFill>
                <a:latin typeface="+mn-lt"/>
              </a:rPr>
            </a:br>
            <a:r>
              <a:rPr lang="cy-GB" sz="2000" b="1">
                <a:latin typeface="+mn-lt"/>
              </a:rPr>
              <a:t>Asesu’r modwl hwn a’r meini                                           </a:t>
            </a:r>
            <a:r>
              <a:rPr lang="en-GB" sz="2000" b="1">
                <a:solidFill>
                  <a:schemeClr val="accent1"/>
                </a:solidFill>
                <a:latin typeface="+mn-lt"/>
              </a:rPr>
              <a:t>Assessment Specification for this module and</a:t>
            </a:r>
            <a:br>
              <a:rPr lang="en-GB" sz="2000" b="1">
                <a:solidFill>
                  <a:schemeClr val="accent1"/>
                </a:solidFill>
                <a:latin typeface="+mn-lt"/>
              </a:rPr>
            </a:br>
            <a:r>
              <a:rPr lang="cy-GB" sz="2000" b="1">
                <a:latin typeface="+mn-lt"/>
              </a:rPr>
              <a:t>prawf marcio Generig ar gyfer Lefel 6</a:t>
            </a:r>
            <a:r>
              <a:rPr lang="en-GB" sz="2000" b="1">
                <a:latin typeface="+mn-lt"/>
              </a:rPr>
              <a:t>                                               </a:t>
            </a:r>
            <a:r>
              <a:rPr lang="en-GB" sz="2000" b="1">
                <a:solidFill>
                  <a:schemeClr val="accent1"/>
                </a:solidFill>
                <a:latin typeface="+mn-lt"/>
              </a:rPr>
              <a:t>Generic marking criteria for Level 6</a:t>
            </a:r>
            <a:br>
              <a:rPr lang="en-GB" sz="2000" b="1">
                <a:solidFill>
                  <a:schemeClr val="accent1"/>
                </a:solidFill>
                <a:latin typeface="+mn-lt"/>
              </a:rPr>
            </a:br>
            <a:r>
              <a:rPr lang="cy-GB" sz="2000" b="1">
                <a:latin typeface="+mn-lt"/>
              </a:rPr>
              <a:t>ar </a:t>
            </a:r>
            <a:r>
              <a:rPr lang="cy-GB" sz="2000" b="1" err="1">
                <a:latin typeface="+mn-lt"/>
              </a:rPr>
              <a:t>Teams</a:t>
            </a:r>
            <a:r>
              <a:rPr lang="cy-GB" sz="2000" b="1">
                <a:latin typeface="+mn-lt"/>
              </a:rPr>
              <a:t> a </a:t>
            </a:r>
            <a:r>
              <a:rPr lang="cy-GB" sz="2000" b="1" err="1">
                <a:latin typeface="+mn-lt"/>
              </a:rPr>
              <a:t>Moodle</a:t>
            </a:r>
            <a:r>
              <a:rPr lang="cy-GB" sz="2000" b="1">
                <a:latin typeface="+mn-lt"/>
              </a:rPr>
              <a:t>                                                                                                  </a:t>
            </a:r>
            <a:r>
              <a:rPr lang="en-GB" sz="2000" b="1">
                <a:solidFill>
                  <a:schemeClr val="accent1"/>
                </a:solidFill>
                <a:latin typeface="+mn-lt"/>
              </a:rPr>
              <a:t>are on Teams and Moodle</a:t>
            </a:r>
          </a:p>
        </p:txBody>
      </p:sp>
      <p:sp>
        <p:nvSpPr>
          <p:cNvPr id="3" name="Content Placeholder 2">
            <a:extLst>
              <a:ext uri="{FF2B5EF4-FFF2-40B4-BE49-F238E27FC236}">
                <a16:creationId xmlns:a16="http://schemas.microsoft.com/office/drawing/2014/main" id="{6ED23F05-C122-42C8-BA18-081D93E49B80}"/>
              </a:ext>
            </a:extLst>
          </p:cNvPr>
          <p:cNvSpPr>
            <a:spLocks noGrp="1"/>
          </p:cNvSpPr>
          <p:nvPr>
            <p:ph sz="half" idx="1"/>
          </p:nvPr>
        </p:nvSpPr>
        <p:spPr/>
        <p:txBody>
          <a:bodyPr>
            <a:normAutofit fontScale="92500" lnSpcReduction="20000"/>
          </a:bodyPr>
          <a:lstStyle/>
          <a:p>
            <a:pPr marL="342900" lvl="0" indent="-342900">
              <a:buFont typeface="Garamond" panose="02020404030301010803" pitchFamily="18" charset="0"/>
              <a:buChar char="◦"/>
              <a:tabLst>
                <a:tab pos="457200" algn="l"/>
              </a:tabLst>
              <a:defRPr/>
            </a:pPr>
            <a:r>
              <a:rPr lang="cy-GB" sz="1900">
                <a:ea typeface="Times New Roman" panose="02020603050405020304" pitchFamily="18" charset="0"/>
              </a:rPr>
              <a:t>Rhoddir pwynt trafod gwahanol ar ddiwedd y ddarlith bob wythnos. Bydd yn seiliedig ar gynnwys y ddarlith. (Mae 4 wythnos o ddarlithoedd i gyd</a:t>
            </a:r>
            <a:r>
              <a:rPr kumimoji="0" lang="cy-GB" sz="1900" b="0" i="0" u="none" strike="noStrike" kern="1200" cap="none" spc="0" normalizeH="0" baseline="0">
                <a:ln>
                  <a:noFill/>
                </a:ln>
                <a:effectLst/>
                <a:uLnTx/>
                <a:uFillTx/>
                <a:ea typeface="Times New Roman" panose="02020603050405020304" pitchFamily="18" charset="0"/>
                <a:cs typeface="+mn-cs"/>
              </a:rPr>
              <a:t>).</a:t>
            </a:r>
          </a:p>
          <a:p>
            <a:pPr marL="342900" lvl="0" indent="-342900">
              <a:buFont typeface="Garamond" panose="02020404030301010803" pitchFamily="18" charset="0"/>
              <a:buChar char="◦"/>
              <a:tabLst>
                <a:tab pos="457200" algn="l"/>
              </a:tabLst>
              <a:defRPr/>
            </a:pPr>
            <a:r>
              <a:rPr lang="cy-GB" sz="1900">
                <a:ea typeface="Times New Roman" panose="02020603050405020304" pitchFamily="18" charset="0"/>
              </a:rPr>
              <a:t>Ymatebwch i'r pwynt trafod ar ffurf blog, gan dynnu ar eich gwybodaeth a'ch profiad, dysgu newydd ac ymchwil personol</a:t>
            </a:r>
            <a:r>
              <a:rPr kumimoji="0" lang="cy-GB" sz="1900" b="0" i="0" u="none" strike="noStrike" kern="1200" cap="none" spc="0" normalizeH="0" baseline="0">
                <a:ln>
                  <a:noFill/>
                </a:ln>
                <a:effectLst/>
                <a:uLnTx/>
                <a:uFillTx/>
                <a:ea typeface="Times New Roman" panose="02020603050405020304" pitchFamily="18" charset="0"/>
                <a:cs typeface="+mn-cs"/>
              </a:rPr>
              <a:t>. </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900" b="0" i="0" u="none" strike="noStrike" kern="1200" cap="none" spc="0" normalizeH="0" baseline="0">
                <a:ln>
                  <a:noFill/>
                </a:ln>
                <a:effectLst/>
                <a:uLnTx/>
                <a:uFillTx/>
                <a:ea typeface="Times New Roman" panose="02020603050405020304" pitchFamily="18" charset="0"/>
                <a:cs typeface="+mn-cs"/>
              </a:rPr>
              <a:t>Cofiwch nodi tystiolaeth o’ch darllen a'ch ymchwil i gefnogi'r pwyntiau a wnewch. </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900" b="0" i="0" u="none" strike="noStrike" kern="1200" cap="none" spc="0" normalizeH="0" baseline="0">
                <a:ln>
                  <a:noFill/>
                </a:ln>
                <a:effectLst/>
                <a:uLnTx/>
                <a:uFillTx/>
                <a:ea typeface="Times New Roman" panose="02020603050405020304" pitchFamily="18" charset="0"/>
                <a:cs typeface="+mn-cs"/>
              </a:rPr>
              <a:t>Bydd eich 4 blog yn ffurfio eich cyflwyniad asesu a bydd yn cael ei </a:t>
            </a:r>
            <a:r>
              <a:rPr kumimoji="0" lang="cy-GB" sz="1900" b="1" i="0" u="sng" strike="noStrike" kern="1200" cap="none" spc="0" normalizeH="0" baseline="0">
                <a:ln>
                  <a:noFill/>
                </a:ln>
                <a:effectLst/>
                <a:uLnTx/>
                <a:uFillTx/>
                <a:ea typeface="Times New Roman" panose="02020603050405020304" pitchFamily="18" charset="0"/>
                <a:cs typeface="+mn-cs"/>
              </a:rPr>
              <a:t>gyflwyno ar </a:t>
            </a:r>
            <a:r>
              <a:rPr kumimoji="0" lang="cy-GB" sz="1900" b="1" i="0" u="sng" strike="noStrike" kern="1200" cap="none" spc="0" normalizeH="0" baseline="0" err="1">
                <a:ln>
                  <a:noFill/>
                </a:ln>
                <a:effectLst/>
                <a:uLnTx/>
                <a:uFillTx/>
                <a:ea typeface="Times New Roman" panose="02020603050405020304" pitchFamily="18" charset="0"/>
                <a:cs typeface="+mn-cs"/>
              </a:rPr>
              <a:t>Turnitin</a:t>
            </a:r>
            <a:r>
              <a:rPr kumimoji="0" lang="cy-GB" sz="1900" b="1" i="0" u="sng" strike="noStrike" kern="1200" cap="none" spc="0" normalizeH="0" baseline="0">
                <a:ln>
                  <a:noFill/>
                </a:ln>
                <a:effectLst/>
                <a:uLnTx/>
                <a:uFillTx/>
                <a:ea typeface="Times New Roman" panose="02020603050405020304" pitchFamily="18" charset="0"/>
                <a:cs typeface="+mn-cs"/>
              </a:rPr>
              <a:t> fel un ddogfen. </a:t>
            </a:r>
            <a:endParaRPr kumimoji="0" lang="cy-GB" sz="1900" b="0" i="0" u="none" strike="noStrike" kern="1200" cap="none" spc="0" normalizeH="0" baseline="0">
              <a:ln>
                <a:noFill/>
              </a:ln>
              <a:effectLst/>
              <a:uLnTx/>
              <a:uFillTx/>
              <a:ea typeface="Times New Roman" panose="02020603050405020304" pitchFamily="18" charset="0"/>
              <a:cs typeface="+mn-cs"/>
            </a:endParaRPr>
          </a:p>
          <a:p>
            <a:pPr marL="342900" lvl="0" indent="-342900">
              <a:buFont typeface="Garamond" panose="02020404030301010803" pitchFamily="18" charset="0"/>
              <a:buChar char="◦"/>
              <a:tabLst>
                <a:tab pos="457200" algn="l"/>
              </a:tabLst>
              <a:defRPr/>
            </a:pPr>
            <a:r>
              <a:rPr lang="cy-GB" sz="1900">
                <a:ea typeface="Times New Roman" panose="02020603050405020304" pitchFamily="18" charset="0"/>
              </a:rPr>
              <a:t>Bydd un marc cyffredinol ar gyfer eich 4 blog</a:t>
            </a:r>
            <a:r>
              <a:rPr kumimoji="0" lang="cy-GB" sz="1900" b="0" i="0" u="none" strike="noStrike" kern="1200" cap="none" spc="0" normalizeH="0" baseline="0">
                <a:ln>
                  <a:noFill/>
                </a:ln>
                <a:effectLst/>
                <a:uLnTx/>
                <a:uFillTx/>
                <a:ea typeface="Times New Roman" panose="02020603050405020304" pitchFamily="18" charset="0"/>
                <a:cs typeface="+mn-cs"/>
              </a:rPr>
              <a:t>.</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900" b="0" i="0" u="none" strike="noStrike" kern="1200" cap="none" spc="0" normalizeH="0" baseline="0">
                <a:ln>
                  <a:noFill/>
                </a:ln>
                <a:effectLst/>
                <a:uLnTx/>
                <a:uFillTx/>
                <a:ea typeface="Times New Roman" panose="02020603050405020304" pitchFamily="18" charset="0"/>
                <a:cs typeface="+mn-cs"/>
              </a:rPr>
              <a:t>Dylech gynnwys rhestr gyfeiriadau </a:t>
            </a:r>
            <a:r>
              <a:rPr kumimoji="0" lang="cy-GB" sz="1900" b="1" i="0" u="sng" strike="noStrike" kern="1200" cap="none" spc="0" normalizeH="0" baseline="0">
                <a:ln>
                  <a:noFill/>
                </a:ln>
                <a:effectLst/>
                <a:uLnTx/>
                <a:uFillTx/>
                <a:ea typeface="Times New Roman" panose="02020603050405020304" pitchFamily="18" charset="0"/>
                <a:cs typeface="+mn-cs"/>
              </a:rPr>
              <a:t>ar wahân</a:t>
            </a:r>
            <a:r>
              <a:rPr kumimoji="0" lang="cy-GB" sz="1900" b="1" i="0" strike="noStrike" kern="1200" cap="none" spc="0" normalizeH="0" baseline="0">
                <a:ln>
                  <a:noFill/>
                </a:ln>
                <a:effectLst/>
                <a:uLnTx/>
                <a:uFillTx/>
                <a:ea typeface="Times New Roman" panose="02020603050405020304" pitchFamily="18" charset="0"/>
                <a:cs typeface="+mn-cs"/>
              </a:rPr>
              <a:t> </a:t>
            </a:r>
            <a:r>
              <a:rPr kumimoji="0" lang="cy-GB" sz="1900" b="0" i="0" u="none" strike="noStrike" kern="1200" cap="none" spc="0" normalizeH="0" baseline="0">
                <a:ln>
                  <a:noFill/>
                </a:ln>
                <a:effectLst/>
                <a:uLnTx/>
                <a:uFillTx/>
                <a:ea typeface="Times New Roman" panose="02020603050405020304" pitchFamily="18" charset="0"/>
                <a:cs typeface="+mn-cs"/>
              </a:rPr>
              <a:t>o dan </a:t>
            </a:r>
            <a:r>
              <a:rPr kumimoji="0" lang="cy-GB" sz="1900" b="1" i="0" u="sng" strike="noStrike" kern="1200" cap="none" spc="0" normalizeH="0" baseline="0">
                <a:ln>
                  <a:noFill/>
                </a:ln>
                <a:effectLst/>
                <a:uLnTx/>
                <a:uFillTx/>
                <a:ea typeface="Times New Roman" panose="02020603050405020304" pitchFamily="18" charset="0"/>
                <a:cs typeface="+mn-cs"/>
              </a:rPr>
              <a:t>bob un</a:t>
            </a:r>
            <a:r>
              <a:rPr kumimoji="0" lang="cy-GB" sz="1900" b="0" i="0" u="none" strike="noStrike" kern="1200" cap="none" spc="0" normalizeH="0" baseline="0">
                <a:ln>
                  <a:noFill/>
                </a:ln>
                <a:effectLst/>
                <a:uLnTx/>
                <a:uFillTx/>
                <a:ea typeface="Times New Roman" panose="02020603050405020304" pitchFamily="18" charset="0"/>
                <a:cs typeface="+mn-cs"/>
              </a:rPr>
              <a:t> o'ch 4 blog</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900" b="0" i="0" u="none" strike="noStrike" kern="1200" cap="none" spc="0" normalizeH="0" baseline="0">
                <a:ln>
                  <a:noFill/>
                </a:ln>
                <a:effectLst/>
                <a:uLnTx/>
                <a:uFillTx/>
                <a:ea typeface="Times New Roman" panose="02020603050405020304" pitchFamily="18" charset="0"/>
                <a:cs typeface="+mn-cs"/>
              </a:rPr>
              <a:t>Tua 1000 o eiriau ar gyfer pob un o'ch 4 blog (cyfanswm o 4000 o eiriau)</a:t>
            </a:r>
          </a:p>
          <a:p>
            <a:endParaRPr lang="en-GB"/>
          </a:p>
        </p:txBody>
      </p:sp>
      <p:sp>
        <p:nvSpPr>
          <p:cNvPr id="4" name="Content Placeholder 3">
            <a:extLst>
              <a:ext uri="{FF2B5EF4-FFF2-40B4-BE49-F238E27FC236}">
                <a16:creationId xmlns:a16="http://schemas.microsoft.com/office/drawing/2014/main" id="{78675518-A89D-ADFA-1B65-31BAF42BD997}"/>
              </a:ext>
            </a:extLst>
          </p:cNvPr>
          <p:cNvSpPr>
            <a:spLocks noGrp="1"/>
          </p:cNvSpPr>
          <p:nvPr>
            <p:ph sz="half" idx="2"/>
          </p:nvPr>
        </p:nvSpPr>
        <p:spPr/>
        <p:txBody>
          <a:bodyPr>
            <a:normAutofit fontScale="92500" lnSpcReduction="20000"/>
          </a:bodyPr>
          <a:lstStyle/>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A different point for discussion will be given at the end of the lecture each week. It will be based on the content of the lecture (There are 4 weeks of lectures in total).</a:t>
            </a: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Respond to the discussion point in the form of a blog, drawing on your knowledge and experience, new learning  and personal research. </a:t>
            </a: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Remember to cite evidence from your reading and research to support the points you make. </a:t>
            </a: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Your 4 blogs will make up your assessment submission and will be </a:t>
            </a:r>
            <a:r>
              <a:rPr lang="en-GB" sz="1700" b="1" u="sng">
                <a:solidFill>
                  <a:schemeClr val="accent1"/>
                </a:solidFill>
                <a:effectLst/>
                <a:ea typeface="Times New Roman" panose="02020603050405020304" pitchFamily="18" charset="0"/>
              </a:rPr>
              <a:t>submitted on Turnitin as one document. </a:t>
            </a:r>
            <a:endParaRPr lang="en-GB" sz="1700">
              <a:solidFill>
                <a:schemeClr val="accent1"/>
              </a:solidFill>
              <a:effectLst/>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There will be one overall mark for your 4 blogs.</a:t>
            </a: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Include a </a:t>
            </a:r>
            <a:r>
              <a:rPr lang="en-GB" sz="1700" b="1" u="sng">
                <a:solidFill>
                  <a:schemeClr val="accent1"/>
                </a:solidFill>
                <a:effectLst/>
                <a:ea typeface="Times New Roman" panose="02020603050405020304" pitchFamily="18" charset="0"/>
              </a:rPr>
              <a:t>separate</a:t>
            </a:r>
            <a:r>
              <a:rPr lang="en-GB" sz="1700" b="1">
                <a:solidFill>
                  <a:schemeClr val="accent1"/>
                </a:solidFill>
                <a:effectLst/>
                <a:ea typeface="Times New Roman" panose="02020603050405020304" pitchFamily="18" charset="0"/>
              </a:rPr>
              <a:t> </a:t>
            </a:r>
            <a:r>
              <a:rPr lang="en-GB" sz="1700">
                <a:solidFill>
                  <a:schemeClr val="accent1"/>
                </a:solidFill>
                <a:effectLst/>
                <a:ea typeface="Times New Roman" panose="02020603050405020304" pitchFamily="18" charset="0"/>
              </a:rPr>
              <a:t>reference list below </a:t>
            </a:r>
            <a:r>
              <a:rPr lang="en-GB" sz="1700" b="1" u="sng">
                <a:solidFill>
                  <a:schemeClr val="accent1"/>
                </a:solidFill>
                <a:effectLst/>
                <a:ea typeface="Times New Roman" panose="02020603050405020304" pitchFamily="18" charset="0"/>
              </a:rPr>
              <a:t>each</a:t>
            </a:r>
            <a:r>
              <a:rPr lang="en-GB" sz="1700">
                <a:solidFill>
                  <a:schemeClr val="accent1"/>
                </a:solidFill>
                <a:effectLst/>
                <a:ea typeface="Times New Roman" panose="02020603050405020304" pitchFamily="18" charset="0"/>
              </a:rPr>
              <a:t> of your 4 blogs</a:t>
            </a:r>
          </a:p>
          <a:p>
            <a:pPr marL="342900" lvl="0" indent="-342900">
              <a:buFont typeface="Garamond" panose="02020404030301010803" pitchFamily="18" charset="0"/>
              <a:buChar char="◦"/>
              <a:tabLst>
                <a:tab pos="457200" algn="l"/>
              </a:tabLst>
            </a:pPr>
            <a:r>
              <a:rPr lang="en-GB" sz="1700">
                <a:solidFill>
                  <a:schemeClr val="accent1"/>
                </a:solidFill>
                <a:effectLst/>
                <a:ea typeface="Times New Roman" panose="02020603050405020304" pitchFamily="18" charset="0"/>
              </a:rPr>
              <a:t>Approx. 1000 words for each of the 4 blogs (4000 words in total)</a:t>
            </a:r>
          </a:p>
          <a:p>
            <a:pPr marL="0" indent="0">
              <a:buNone/>
            </a:pPr>
            <a:endParaRPr lang="en-GB"/>
          </a:p>
        </p:txBody>
      </p:sp>
    </p:spTree>
    <p:extLst>
      <p:ext uri="{BB962C8B-B14F-4D97-AF65-F5344CB8AC3E}">
        <p14:creationId xmlns:p14="http://schemas.microsoft.com/office/powerpoint/2010/main" val="2986687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32172-69E9-41E5-B0ED-A987144254DD}"/>
              </a:ext>
            </a:extLst>
          </p:cNvPr>
          <p:cNvSpPr>
            <a:spLocks noGrp="1"/>
          </p:cNvSpPr>
          <p:nvPr>
            <p:ph type="title"/>
          </p:nvPr>
        </p:nvSpPr>
        <p:spPr/>
        <p:txBody>
          <a:bodyPr>
            <a:normAutofit/>
          </a:bodyPr>
          <a:lstStyle/>
          <a:p>
            <a:pPr algn="ctr"/>
            <a:r>
              <a:rPr lang="cy-GB" sz="4800">
                <a:latin typeface="+mn-lt"/>
              </a:rPr>
              <a:t>Cyfeiriadau</a:t>
            </a:r>
            <a:r>
              <a:rPr lang="en-GB" sz="4800">
                <a:latin typeface="+mn-lt"/>
              </a:rPr>
              <a:t> / </a:t>
            </a:r>
            <a:r>
              <a:rPr lang="en-GB" sz="4800">
                <a:solidFill>
                  <a:schemeClr val="accent1"/>
                </a:solidFill>
                <a:latin typeface="+mn-lt"/>
              </a:rPr>
              <a:t>References</a:t>
            </a:r>
          </a:p>
        </p:txBody>
      </p:sp>
      <p:sp>
        <p:nvSpPr>
          <p:cNvPr id="3" name="Content Placeholder 2">
            <a:extLst>
              <a:ext uri="{FF2B5EF4-FFF2-40B4-BE49-F238E27FC236}">
                <a16:creationId xmlns:a16="http://schemas.microsoft.com/office/drawing/2014/main" id="{E2DE8DD0-7EFF-4B5F-AFE9-D7DC5B2F3688}"/>
              </a:ext>
            </a:extLst>
          </p:cNvPr>
          <p:cNvSpPr>
            <a:spLocks noGrp="1"/>
          </p:cNvSpPr>
          <p:nvPr>
            <p:ph idx="1"/>
          </p:nvPr>
        </p:nvSpPr>
        <p:spPr>
          <a:xfrm>
            <a:off x="1066800" y="2014194"/>
            <a:ext cx="10058400" cy="3849624"/>
          </a:xfrm>
        </p:spPr>
        <p:txBody>
          <a:bodyPr vert="horz" lIns="91440" tIns="45720" rIns="91440" bIns="45720" rtlCol="0" anchor="t">
            <a:noAutofit/>
          </a:bodyPr>
          <a:lstStyle/>
          <a:p>
            <a:pPr marL="274320" lvl="1" indent="0">
              <a:buNone/>
            </a:pPr>
            <a:r>
              <a:rPr lang="en-GB" sz="1800"/>
              <a:t>IBM Cloud Education (2020) </a:t>
            </a:r>
            <a:r>
              <a:rPr lang="en-GB" sz="1800" i="1"/>
              <a:t>Artificial Intelligence </a:t>
            </a:r>
            <a:r>
              <a:rPr lang="en-GB" sz="1800"/>
              <a:t>Available at </a:t>
            </a:r>
            <a:r>
              <a:rPr lang="en-GB" sz="1800">
                <a:hlinkClick r:id="rId2"/>
              </a:rPr>
              <a:t>https://www.ibm.com/cloud/learn/what-is-artificial-intelligence</a:t>
            </a:r>
            <a:r>
              <a:rPr lang="en-GB" sz="1800"/>
              <a:t> (Accessed 24.08.25)</a:t>
            </a:r>
          </a:p>
          <a:p>
            <a:pPr marL="274320" lvl="1" indent="0">
              <a:buNone/>
            </a:pPr>
            <a:r>
              <a:rPr lang="cy-GB" sz="1900">
                <a:solidFill>
                  <a:prstClr val="black"/>
                </a:solidFill>
                <a:ea typeface="Calibri"/>
                <a:cs typeface="Calibri"/>
              </a:rPr>
              <a:t>Llywodraeth Cymru (2021) </a:t>
            </a:r>
            <a:r>
              <a:rPr lang="cy-GB" sz="1900" i="1">
                <a:solidFill>
                  <a:prstClr val="black"/>
                </a:solidFill>
                <a:ea typeface="Calibri"/>
                <a:cs typeface="Calibri"/>
              </a:rPr>
              <a:t>Ar Drywydd Dysgu (ar gyfer dysgwyr y blynyddoedd cynnar) </a:t>
            </a:r>
            <a:r>
              <a:rPr lang="cy-GB" sz="1900">
                <a:solidFill>
                  <a:prstClr val="black"/>
                </a:solidFill>
                <a:ea typeface="Calibri"/>
                <a:cs typeface="Calibri"/>
              </a:rPr>
              <a:t>Ar gael yn </a:t>
            </a:r>
            <a:r>
              <a:rPr lang="cy-GB" sz="1900">
                <a:solidFill>
                  <a:prstClr val="black"/>
                </a:solidFill>
                <a:ea typeface="Calibri"/>
                <a:cs typeface="Calibri"/>
                <a:hlinkClick r:id="rId3">
                  <a:extLst>
                    <a:ext uri="{A12FA001-AC4F-418D-AE19-62706E023703}">
                      <ahyp:hlinkClr xmlns:ahyp="http://schemas.microsoft.com/office/drawing/2018/hyperlinkcolor" val="tx"/>
                    </a:ext>
                  </a:extLst>
                </a:hlinkClick>
              </a:rPr>
              <a:t>Fframwaith Cymhwysedd Digidol (llyw.cymru)</a:t>
            </a:r>
            <a:r>
              <a:rPr lang="cy-GB" sz="1900">
                <a:solidFill>
                  <a:prstClr val="black"/>
                </a:solidFill>
                <a:ea typeface="Calibri"/>
                <a:cs typeface="Calibri"/>
              </a:rPr>
              <a:t> (Cyrchwyd 24.08.25)</a:t>
            </a:r>
            <a:endParaRPr lang="cy-GB">
              <a:solidFill>
                <a:prstClr val="black"/>
              </a:solidFill>
            </a:endParaRPr>
          </a:p>
          <a:p>
            <a:pPr marL="274320" lvl="1" indent="0">
              <a:buNone/>
            </a:pPr>
            <a:r>
              <a:rPr kumimoji="0" lang="cy-GB" sz="1800" b="0" u="none" strike="noStrike" kern="1200" cap="none" spc="0" normalizeH="0" baseline="0" noProof="0">
                <a:ln>
                  <a:noFill/>
                </a:ln>
                <a:solidFill>
                  <a:prstClr val="black"/>
                </a:solidFill>
                <a:effectLst/>
                <a:uLnTx/>
                <a:uFillTx/>
                <a:ea typeface="Calibri"/>
                <a:cs typeface="Calibri"/>
              </a:rPr>
              <a:t>Llywodraeth Cymru </a:t>
            </a:r>
            <a:r>
              <a:rPr kumimoji="0" lang="cy-GB" sz="1800" b="0" i="1" u="none" strike="noStrike" kern="1200" cap="none" spc="0" normalizeH="0" baseline="0" noProof="0">
                <a:ln>
                  <a:noFill/>
                </a:ln>
                <a:solidFill>
                  <a:prstClr val="black"/>
                </a:solidFill>
                <a:effectLst/>
                <a:uLnTx/>
                <a:uFillTx/>
                <a:ea typeface="Calibri"/>
                <a:cs typeface="Calibri"/>
              </a:rPr>
              <a:t>Y Fframwaith Cymhwysedd Digidol (2021) </a:t>
            </a:r>
            <a:r>
              <a:rPr kumimoji="0" lang="cy-GB" sz="1800" b="0" i="0" u="none" strike="noStrike" kern="1200" cap="none" spc="0" normalizeH="0" baseline="0" noProof="0">
                <a:ln>
                  <a:noFill/>
                </a:ln>
                <a:solidFill>
                  <a:prstClr val="black"/>
                </a:solidFill>
                <a:effectLst/>
                <a:uLnTx/>
                <a:uFillTx/>
                <a:ea typeface="+mn-ea"/>
                <a:cs typeface="Calibri"/>
              </a:rPr>
              <a:t>Ar gael yn </a:t>
            </a:r>
            <a:r>
              <a:rPr kumimoji="0" lang="cy-GB" sz="1800" b="0" i="0" u="none" strike="noStrike" kern="1200" cap="none" spc="0" normalizeH="0" baseline="0" noProof="0">
                <a:ln>
                  <a:noFill/>
                </a:ln>
                <a:solidFill>
                  <a:prstClr val="black"/>
                </a:solidFill>
                <a:effectLst/>
                <a:uLnTx/>
                <a:uFillTx/>
                <a:ea typeface="+mn-ea"/>
                <a:cs typeface="Calibri"/>
                <a:hlinkClick r:id="rId4">
                  <a:extLst>
                    <a:ext uri="{A12FA001-AC4F-418D-AE19-62706E023703}">
                      <ahyp:hlinkClr xmlns:ahyp="http://schemas.microsoft.com/office/drawing/2018/hyperlinkcolor" val="tx"/>
                    </a:ext>
                  </a:extLst>
                </a:hlinkClick>
              </a:rPr>
              <a:t>Fframweithiau sgiliau trawsgwricwlaidd - Hwb (llyw.cymru) </a:t>
            </a:r>
            <a:r>
              <a:rPr kumimoji="0" lang="cy-GB" sz="1800" b="0" i="0" u="none" strike="noStrike" kern="1200" cap="none" spc="0" normalizeH="0" baseline="0" noProof="0">
                <a:ln>
                  <a:noFill/>
                </a:ln>
                <a:solidFill>
                  <a:prstClr val="black"/>
                </a:solidFill>
                <a:effectLst/>
                <a:uLnTx/>
                <a:uFillTx/>
                <a:ea typeface="Calibri"/>
                <a:cs typeface="Calibri"/>
              </a:rPr>
              <a:t>(Cyrchwyd </a:t>
            </a:r>
            <a:r>
              <a:rPr lang="cy-GB" sz="1800">
                <a:solidFill>
                  <a:prstClr val="black"/>
                </a:solidFill>
                <a:ea typeface="Calibri"/>
                <a:cs typeface="Calibri"/>
              </a:rPr>
              <a:t>24</a:t>
            </a:r>
            <a:r>
              <a:rPr kumimoji="0" lang="cy-GB" sz="1800" b="0" i="0" u="none" strike="noStrike" kern="1200" cap="none" spc="0" normalizeH="0" baseline="0" noProof="0">
                <a:ln>
                  <a:noFill/>
                </a:ln>
                <a:solidFill>
                  <a:prstClr val="black"/>
                </a:solidFill>
                <a:effectLst/>
                <a:uLnTx/>
                <a:uFillTx/>
                <a:ea typeface="Calibri"/>
                <a:cs typeface="Calibri"/>
              </a:rPr>
              <a:t>.08.25</a:t>
            </a:r>
            <a:r>
              <a:rPr kumimoji="0" lang="en-GB" sz="1800" b="0" i="0" u="none" strike="noStrike" kern="1200" cap="none" spc="0" normalizeH="0" baseline="0" noProof="0">
                <a:ln>
                  <a:noFill/>
                </a:ln>
                <a:solidFill>
                  <a:prstClr val="black"/>
                </a:solidFill>
                <a:effectLst/>
                <a:uLnTx/>
                <a:uFillTx/>
                <a:ea typeface="Calibri"/>
                <a:cs typeface="Calibri"/>
              </a:rPr>
              <a:t>)</a:t>
            </a:r>
            <a:r>
              <a:rPr kumimoji="0" lang="en-GB" sz="1800" b="0" i="0" u="none" strike="noStrike" kern="1200" cap="none" spc="0" normalizeH="0" baseline="0" noProof="0">
                <a:ln>
                  <a:noFill/>
                </a:ln>
                <a:solidFill>
                  <a:srgbClr val="ED7D31"/>
                </a:solidFill>
                <a:effectLst/>
                <a:uLnTx/>
                <a:uFillTx/>
                <a:ea typeface="+mn-ea"/>
                <a:cs typeface="+mn-cs"/>
              </a:rPr>
              <a:t> </a:t>
            </a:r>
            <a:endParaRPr lang="en-GB" sz="1800">
              <a:ea typeface="Calibri"/>
              <a:cs typeface="Calibri"/>
            </a:endParaRPr>
          </a:p>
          <a:p>
            <a:pPr marL="274320" lvl="1" indent="0">
              <a:buNone/>
            </a:pPr>
            <a:r>
              <a:rPr lang="en-GB" sz="1800"/>
              <a:t>Psychology Today.com (2020) </a:t>
            </a:r>
            <a:r>
              <a:rPr lang="en-GB" sz="1800" i="1"/>
              <a:t>Theory of Mind </a:t>
            </a:r>
            <a:r>
              <a:rPr lang="en-GB" sz="1800"/>
              <a:t>Available at </a:t>
            </a:r>
            <a:r>
              <a:rPr lang="en-GB" sz="1800">
                <a:hlinkClick r:id="rId5"/>
              </a:rPr>
              <a:t>Empathy, Mindblindness, and Theory of Mind | Psychology Today</a:t>
            </a:r>
            <a:r>
              <a:rPr lang="en-GB" sz="1800"/>
              <a:t> (Accessed 24.08.25) </a:t>
            </a:r>
          </a:p>
          <a:p>
            <a:pPr marL="274320" lvl="1" indent="0">
              <a:buNone/>
            </a:pPr>
            <a:r>
              <a:rPr lang="cy-GB" sz="1900" err="1">
                <a:ea typeface="Calibri"/>
                <a:cs typeface="Calibri"/>
              </a:rPr>
              <a:t>Schools</a:t>
            </a:r>
            <a:r>
              <a:rPr lang="cy-GB" sz="1900">
                <a:ea typeface="Calibri"/>
                <a:cs typeface="Calibri"/>
              </a:rPr>
              <a:t> </a:t>
            </a:r>
            <a:r>
              <a:rPr lang="cy-GB" sz="1900" err="1">
                <a:ea typeface="Calibri"/>
                <a:cs typeface="Calibri"/>
              </a:rPr>
              <a:t>that</a:t>
            </a:r>
            <a:r>
              <a:rPr lang="cy-GB" sz="1900">
                <a:ea typeface="Calibri"/>
                <a:cs typeface="Calibri"/>
              </a:rPr>
              <a:t> </a:t>
            </a:r>
            <a:r>
              <a:rPr lang="cy-GB" sz="1900" err="1">
                <a:ea typeface="Calibri"/>
                <a:cs typeface="Calibri"/>
              </a:rPr>
              <a:t>Lead</a:t>
            </a:r>
            <a:r>
              <a:rPr lang="cy-GB" sz="1900">
                <a:ea typeface="Calibri"/>
                <a:cs typeface="Calibri"/>
              </a:rPr>
              <a:t> (2024)</a:t>
            </a:r>
            <a:r>
              <a:rPr lang="cy-GB" sz="1900" i="1">
                <a:ea typeface="Calibri"/>
                <a:cs typeface="Calibri"/>
              </a:rPr>
              <a:t> AI </a:t>
            </a:r>
            <a:r>
              <a:rPr lang="cy-GB" sz="1900" i="1" err="1">
                <a:ea typeface="Calibri"/>
                <a:cs typeface="Calibri"/>
              </a:rPr>
              <a:t>in</a:t>
            </a:r>
            <a:r>
              <a:rPr lang="cy-GB" sz="1900" i="1">
                <a:ea typeface="Calibri"/>
                <a:cs typeface="Calibri"/>
              </a:rPr>
              <a:t> </a:t>
            </a:r>
            <a:r>
              <a:rPr lang="cy-GB" sz="1900" i="1" err="1">
                <a:ea typeface="Calibri"/>
                <a:cs typeface="Calibri"/>
              </a:rPr>
              <a:t>Education</a:t>
            </a:r>
            <a:r>
              <a:rPr lang="cy-GB" sz="1900" i="1">
                <a:ea typeface="Calibri"/>
                <a:cs typeface="Calibri"/>
              </a:rPr>
              <a:t> </a:t>
            </a:r>
            <a:r>
              <a:rPr lang="cy-GB" sz="1900" err="1">
                <a:ea typeface="Calibri"/>
                <a:cs typeface="Calibri"/>
              </a:rPr>
              <a:t>Available</a:t>
            </a:r>
            <a:r>
              <a:rPr lang="cy-GB" sz="1900">
                <a:ea typeface="Calibri"/>
                <a:cs typeface="Calibri"/>
              </a:rPr>
              <a:t> at </a:t>
            </a:r>
            <a:r>
              <a:rPr lang="en-GB" sz="2000">
                <a:ea typeface="Calibri"/>
                <a:cs typeface="Calibri"/>
                <a:hlinkClick r:id="rId6"/>
              </a:rPr>
              <a:t>AI in Education: How Teachers can Use AI in the Classroom — Schools That Lead</a:t>
            </a:r>
            <a:r>
              <a:rPr lang="en-GB" sz="2000">
                <a:ea typeface="Calibri"/>
                <a:cs typeface="Calibri"/>
              </a:rPr>
              <a:t> (Accessed 24.08.2025)</a:t>
            </a:r>
            <a:endParaRPr lang="en-GB"/>
          </a:p>
          <a:p>
            <a:pPr marL="274320" lvl="1" indent="0">
              <a:buNone/>
            </a:pPr>
            <a:r>
              <a:rPr lang="en-GB" sz="1800"/>
              <a:t>The Conversation (2019) </a:t>
            </a:r>
            <a:r>
              <a:rPr lang="en-GB" sz="1800" i="1"/>
              <a:t>Artificial Intelligence in Schools </a:t>
            </a:r>
            <a:r>
              <a:rPr lang="en-GB" sz="1800"/>
              <a:t> Available at </a:t>
            </a:r>
            <a:r>
              <a:rPr lang="en-GB" sz="1800" u="sng">
                <a:solidFill>
                  <a:srgbClr val="0563C1"/>
                </a:solidFill>
                <a:effectLst/>
                <a:ea typeface="Times New Roman" panose="02020603050405020304" pitchFamily="18" charset="0"/>
                <a:cs typeface="Times New Roman" panose="02020603050405020304" pitchFamily="18" charset="0"/>
                <a:hlinkClick r:id="rId7"/>
              </a:rPr>
              <a:t>https://theconversation.com/ai-in-schools-heres-what-we-need-to-consider-109450</a:t>
            </a:r>
            <a:r>
              <a:rPr lang="en-GB" sz="1800" u="sng">
                <a:solidFill>
                  <a:srgbClr val="0563C1"/>
                </a:solidFill>
                <a:ea typeface="Times New Roman" panose="02020603050405020304" pitchFamily="18" charset="0"/>
                <a:cs typeface="Times New Roman" panose="02020603050405020304" pitchFamily="18" charset="0"/>
              </a:rPr>
              <a:t>)  </a:t>
            </a:r>
            <a:r>
              <a:rPr lang="en-GB" sz="1800">
                <a:ea typeface="Times New Roman" panose="02020603050405020304" pitchFamily="18" charset="0"/>
                <a:cs typeface="Times New Roman" panose="02020603050405020304" pitchFamily="18" charset="0"/>
              </a:rPr>
              <a:t>(Accessed 24.08.25)</a:t>
            </a:r>
            <a:endParaRPr lang="en-GB" sz="1800">
              <a:effectLst/>
              <a:ea typeface="Calibri" panose="020F0502020204030204" pitchFamily="34" charset="0"/>
              <a:cs typeface="Times New Roman" panose="02020603050405020304" pitchFamily="18" charset="0"/>
            </a:endParaRPr>
          </a:p>
          <a:p>
            <a:pPr marL="274320" lvl="1" indent="0">
              <a:buNone/>
            </a:pPr>
            <a:endParaRPr lang="en-GB" sz="1800"/>
          </a:p>
          <a:p>
            <a:pPr marL="274320" lvl="1" indent="0">
              <a:buNone/>
            </a:pPr>
            <a:endParaRPr lang="en-GB" sz="2000"/>
          </a:p>
        </p:txBody>
      </p:sp>
    </p:spTree>
    <p:extLst>
      <p:ext uri="{BB962C8B-B14F-4D97-AF65-F5344CB8AC3E}">
        <p14:creationId xmlns:p14="http://schemas.microsoft.com/office/powerpoint/2010/main" val="2307087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2258E-7C54-6802-FFB5-3AD761465C82}"/>
              </a:ext>
            </a:extLst>
          </p:cNvPr>
          <p:cNvSpPr>
            <a:spLocks noGrp="1"/>
          </p:cNvSpPr>
          <p:nvPr>
            <p:ph type="title"/>
          </p:nvPr>
        </p:nvSpPr>
        <p:spPr/>
        <p:txBody>
          <a:bodyPr/>
          <a:lstStyle/>
          <a:p>
            <a:pPr algn="ctr"/>
            <a:r>
              <a:rPr lang="en-GB" err="1"/>
              <a:t>Cyfeiriadau</a:t>
            </a:r>
            <a:r>
              <a:rPr lang="en-GB"/>
              <a:t> / References</a:t>
            </a:r>
          </a:p>
        </p:txBody>
      </p:sp>
      <p:sp>
        <p:nvSpPr>
          <p:cNvPr id="3" name="Content Placeholder 2">
            <a:extLst>
              <a:ext uri="{FF2B5EF4-FFF2-40B4-BE49-F238E27FC236}">
                <a16:creationId xmlns:a16="http://schemas.microsoft.com/office/drawing/2014/main" id="{835EFAAB-5957-3110-ACB0-53A3A24DFAFD}"/>
              </a:ext>
            </a:extLst>
          </p:cNvPr>
          <p:cNvSpPr>
            <a:spLocks noGrp="1"/>
          </p:cNvSpPr>
          <p:nvPr>
            <p:ph idx="1"/>
          </p:nvPr>
        </p:nvSpPr>
        <p:spPr/>
        <p:txBody>
          <a:bodyPr vert="horz" lIns="91440" tIns="45720" rIns="91440" bIns="45720" rtlCol="0" anchor="t">
            <a:normAutofit/>
          </a:bodyPr>
          <a:lstStyle/>
          <a:p>
            <a:pPr lvl="1">
              <a:buNone/>
            </a:pPr>
            <a:r>
              <a:rPr lang="en-GB" sz="1800" dirty="0">
                <a:ea typeface="Calibri"/>
                <a:cs typeface="Calibri"/>
              </a:rPr>
              <a:t>Wales Government </a:t>
            </a:r>
            <a:r>
              <a:rPr lang="en-GB" sz="1800" i="1" dirty="0">
                <a:ea typeface="Calibri"/>
                <a:cs typeface="Calibri"/>
              </a:rPr>
              <a:t>The Digital Competence Framework (2021) </a:t>
            </a:r>
            <a:r>
              <a:rPr lang="en-GB" sz="1800" dirty="0">
                <a:ea typeface="Calibri"/>
                <a:cs typeface="Calibri"/>
              </a:rPr>
              <a:t>Available at </a:t>
            </a:r>
            <a:r>
              <a:rPr lang="en-GB" sz="1800" dirty="0">
                <a:ea typeface="Calibri"/>
                <a:cs typeface="Calibri"/>
                <a:hlinkClick r:id="rId2"/>
              </a:rPr>
              <a:t>Cross-curricular skills frameworks - Hwb (gov.wales) </a:t>
            </a:r>
            <a:r>
              <a:rPr lang="en-GB" sz="1800" dirty="0">
                <a:ea typeface="Calibri"/>
                <a:cs typeface="Calibri"/>
              </a:rPr>
              <a:t>(Accessed 24.08.25)</a:t>
            </a:r>
          </a:p>
          <a:p>
            <a:pPr marL="274320" lvl="1" indent="0">
              <a:buNone/>
            </a:pPr>
            <a:r>
              <a:rPr lang="en-GB" sz="1900" dirty="0"/>
              <a:t>Wales Government </a:t>
            </a:r>
            <a:r>
              <a:rPr lang="en-GB" sz="1900" i="1" dirty="0"/>
              <a:t>(2021) The Digital Strategy for Wales </a:t>
            </a:r>
            <a:r>
              <a:rPr lang="en-GB" sz="1900" dirty="0"/>
              <a:t>Available at </a:t>
            </a:r>
            <a:r>
              <a:rPr lang="en-GB" sz="1900" dirty="0">
                <a:hlinkClick r:id="rId3"/>
              </a:rPr>
              <a:t>Digital strategy for Wales | GOV.WALES </a:t>
            </a:r>
            <a:r>
              <a:rPr lang="en-GB" sz="1900" dirty="0"/>
              <a:t>(Accessed 24.08.25)</a:t>
            </a:r>
            <a:endParaRPr lang="en-GB" sz="1900" i="1">
              <a:ea typeface="Calibri"/>
              <a:cs typeface="Calibri"/>
            </a:endParaRPr>
          </a:p>
          <a:p>
            <a:pPr marL="27432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GB" sz="1900" dirty="0"/>
              <a:t>Wales Government (2021) </a:t>
            </a:r>
            <a:r>
              <a:rPr lang="en-GB" sz="1900" i="1" dirty="0"/>
              <a:t>Routes for Learning (for earliest years learners) </a:t>
            </a:r>
            <a:r>
              <a:rPr lang="en-GB" sz="1900" dirty="0"/>
              <a:t>Available at </a:t>
            </a:r>
            <a:r>
              <a:rPr lang="en-GB" sz="1900" dirty="0">
                <a:hlinkClick r:id="rId4"/>
              </a:rPr>
              <a:t>Digital Competence Framework (gov.wales)</a:t>
            </a:r>
            <a:r>
              <a:rPr lang="en-GB" sz="1900" dirty="0"/>
              <a:t> (Accessed 24.08.25)</a:t>
            </a:r>
            <a:endParaRPr lang="en-GB" sz="1900" dirty="0">
              <a:ea typeface="Calibri" panose="020F0502020204030204"/>
              <a:cs typeface="Calibri" panose="020F0502020204030204"/>
            </a:endParaRPr>
          </a:p>
          <a:p>
            <a:pPr marL="274320" lvl="1" indent="0">
              <a:buNone/>
            </a:pPr>
            <a:r>
              <a:rPr lang="en-GB" sz="1900" dirty="0">
                <a:ea typeface="Calibri" panose="020F0502020204030204"/>
                <a:cs typeface="Calibri" panose="020F0502020204030204"/>
              </a:rPr>
              <a:t>Wire19.com (2020) </a:t>
            </a:r>
            <a:r>
              <a:rPr lang="en-GB" sz="1900" i="1" dirty="0">
                <a:ea typeface="Calibri" panose="020F0502020204030204"/>
                <a:cs typeface="Calibri" panose="020F0502020204030204"/>
              </a:rPr>
              <a:t>7 Real Life Examples of AI in Education </a:t>
            </a:r>
            <a:r>
              <a:rPr lang="en-GB" sz="1900" dirty="0">
                <a:ea typeface="Calibri" panose="020F0502020204030204"/>
                <a:cs typeface="Calibri" panose="020F0502020204030204"/>
              </a:rPr>
              <a:t>Available at </a:t>
            </a:r>
            <a:r>
              <a:rPr lang="en-GB" sz="1900" dirty="0">
                <a:ea typeface="Calibri" panose="020F0502020204030204"/>
                <a:cs typeface="Calibri" panose="020F0502020204030204"/>
                <a:hlinkClick r:id="rId5"/>
              </a:rPr>
              <a:t>7 Real-Life Examples of AI in Education - Latest Digital Transformation Trends | Cloud News | Wire19</a:t>
            </a:r>
            <a:r>
              <a:rPr lang="en-GB" sz="1900" dirty="0">
                <a:ea typeface="Calibri" panose="020F0502020204030204"/>
                <a:cs typeface="Calibri" panose="020F0502020204030204"/>
              </a:rPr>
              <a:t> (Accessed 24.08.25)</a:t>
            </a:r>
            <a:endParaRPr lang="en-GB"/>
          </a:p>
          <a:p>
            <a:pPr marL="274320" lvl="1" indent="0">
              <a:buNone/>
            </a:pPr>
            <a:r>
              <a:rPr lang="en-GB" sz="1900" dirty="0">
                <a:ea typeface="Calibri" panose="020F0502020204030204"/>
                <a:cs typeface="Calibri" panose="020F0502020204030204"/>
              </a:rPr>
              <a:t>YouTube (2023 )</a:t>
            </a:r>
            <a:r>
              <a:rPr lang="en-GB" sz="1900" i="1" dirty="0">
                <a:ea typeface="Calibri" panose="020F0502020204030204"/>
                <a:cs typeface="Calibri" panose="020F0502020204030204"/>
              </a:rPr>
              <a:t>Why you shouldn't mix Barbie with AI image generators. </a:t>
            </a:r>
            <a:r>
              <a:rPr lang="en-GB" sz="1900" dirty="0">
                <a:ea typeface="Calibri" panose="020F0502020204030204"/>
                <a:cs typeface="Calibri" panose="020F0502020204030204"/>
              </a:rPr>
              <a:t> Available at </a:t>
            </a:r>
            <a:r>
              <a:rPr lang="en-GB" sz="1900" dirty="0">
                <a:ea typeface="+mn-lt"/>
                <a:cs typeface="+mn-lt"/>
                <a:hlinkClick r:id="rId6"/>
              </a:rPr>
              <a:t>How AI Image Generators Make Bias Worse</a:t>
            </a:r>
            <a:r>
              <a:rPr lang="en-GB" sz="1900" dirty="0">
                <a:ea typeface="+mn-lt"/>
                <a:cs typeface="+mn-lt"/>
              </a:rPr>
              <a:t> (Accessed 14.10.2025)</a:t>
            </a:r>
          </a:p>
          <a:p>
            <a:pPr marL="274320" lvl="1" indent="0">
              <a:buNone/>
            </a:pPr>
            <a:endParaRPr lang="en-GB" sz="1900" i="1">
              <a:ea typeface="Calibri" panose="020F0502020204030204"/>
              <a:cs typeface="Calibri" panose="020F0502020204030204"/>
            </a:endParaRP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305082801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3" ma:contentTypeDescription="Create a new document." ma:contentTypeScope="" ma:versionID="afbd2957145aba05f3db3e90c94508f3">
  <xsd:schema xmlns:xsd="http://www.w3.org/2001/XMLSchema" xmlns:xs="http://www.w3.org/2001/XMLSchema" xmlns:p="http://schemas.microsoft.com/office/2006/metadata/properties" xmlns:ns2="c9412f1f-c5de-433b-90f0-e30b35783b17" targetNamespace="http://schemas.microsoft.com/office/2006/metadata/properties" ma:root="true" ma:fieldsID="6f8bbc5714e253bba62b0fa192732a83"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1375BC5-BD7B-4227-99E9-3B619ADE316C}">
  <ds:schemaRefs>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3369</Words>
  <Application>Microsoft Office PowerPoint</Application>
  <PresentationFormat>Widescreen</PresentationFormat>
  <Paragraphs>205</Paragraphs>
  <Slides>23</Slides>
  <Notes>2</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23</vt:i4>
      </vt:variant>
    </vt:vector>
  </HeadingPairs>
  <TitlesOfParts>
    <vt:vector size="38" baseType="lpstr">
      <vt:lpstr>Aptos</vt:lpstr>
      <vt:lpstr>Arial</vt:lpstr>
      <vt:lpstr>Calibri</vt:lpstr>
      <vt:lpstr>Calibri Light</vt:lpstr>
      <vt:lpstr>Century Gothic</vt:lpstr>
      <vt:lpstr>Garamond</vt:lpstr>
      <vt:lpstr>Symbol</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ECIE6002C                                             ECIE6002</vt:lpstr>
      <vt:lpstr>Symud i Ffwrdd o’r Ystafell Ddosbarth         Moving Away from the Traditional Classroom                     Draddodiadol - Y Chwyldro Digidol Tawel mewn Addysg      - The Silent Digital Revolution in Education</vt:lpstr>
      <vt:lpstr>Deilliannau Dysgu            Learning Outcomes</vt:lpstr>
      <vt:lpstr>Ffocws yr wythnos ddiwethaf                   Last week and  a’r wythnos hon                                          this week’s focus</vt:lpstr>
      <vt:lpstr>Yr wythnos hon                                  This week</vt:lpstr>
      <vt:lpstr>Cysylltiadau â theori           Links to theory</vt:lpstr>
      <vt:lpstr>Deallusrwydd Artiffisial(DA)              Artificial Intelligence(AI)</vt:lpstr>
      <vt:lpstr>Deallusrwydd Artiffisial(DA)       Artificial Intelligence (AI)</vt:lpstr>
      <vt:lpstr>Rhai enghreifftiau               Some examples of AI  ar gyfer DA yn yr ystafell ddosbarth                                     in the classroom</vt:lpstr>
      <vt:lpstr>Rhai agweddau negyddol posibl          Some potential negatives ar gyfer DA yn yr ystafell ddosbarth         for AI in the classroom</vt:lpstr>
      <vt:lpstr>  Cynorthwywyr DA defnyddiol ar gyfer eich ymchwil      Useful AI Assistants for your research              </vt:lpstr>
      <vt:lpstr>    Eich defnydd o DA mewn aseiniadau            Your use of AI in assignments</vt:lpstr>
      <vt:lpstr>Blog #4 (1000 o eiriau)         Blog #4 (1000 words)</vt:lpstr>
      <vt:lpstr>Awgrymiadau ar gyfer Blog #4  Suggestions for Blog #4</vt:lpstr>
      <vt:lpstr>Awgrymiadau ar gyfer Blog #4  Suggestions for Blog #4</vt:lpstr>
      <vt:lpstr>Rhai awgrymiadau                         Some tips for the Blog    ar gyfer y Blog</vt:lpstr>
      <vt:lpstr>Rhai awgrymiadau                         Some tips for the Blog    ar gyfer y Blog</vt:lpstr>
      <vt:lpstr>Asesu ECIE6002C             Assessment of ECIE6002</vt:lpstr>
      <vt:lpstr>Dyddiad Cyflwyno                 Submission deadline </vt:lpstr>
      <vt:lpstr>Mae disgrifiad o’r dasg, a Manyleb                                                                                       Task description  Asesu’r modwl hwn a’r meini                                           Assessment Specification for this module and prawf marcio Generig ar gyfer Lefel 6                                               Generic marking criteria for Level 6 ar Teams a Moodle                                                                                                  are on Teams and Moodle</vt:lpstr>
      <vt:lpstr>Cyfeiriadau / References</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ECIE6002</dc:title>
  <dc:creator>Sue Ainsworth</dc:creator>
  <cp:lastModifiedBy>Sue Ainsworth</cp:lastModifiedBy>
  <cp:revision>200</cp:revision>
  <dcterms:created xsi:type="dcterms:W3CDTF">2021-10-14T08:24:06Z</dcterms:created>
  <dcterms:modified xsi:type="dcterms:W3CDTF">2025-11-08T06:39:08Z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