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61" r:id="rId2"/>
    <p:sldId id="257" r:id="rId3"/>
    <p:sldId id="258" r:id="rId4"/>
    <p:sldId id="260" r:id="rId5"/>
    <p:sldId id="262" r:id="rId6"/>
    <p:sldId id="259" r:id="rId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6B084D7C-A13C-4D41-8A45-8635CFC07F32}" v="2" dt="2021-08-05T20:40:53.613"/>
    <p1510:client id="{F6636094-34ED-4E78-AC47-FB598D9C4824}" v="40" dt="2021-08-03T12:03:30.238"/>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86" d="100"/>
          <a:sy n="86" d="100"/>
        </p:scale>
        <p:origin x="562" y="5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13" Type="http://schemas.microsoft.com/office/2015/10/relationships/revisionInfo" Target="revisionInfo.xml"/><Relationship Id="rId3" Type="http://schemas.openxmlformats.org/officeDocument/2006/relationships/slide" Target="slides/slide2.xml"/><Relationship Id="rId7" Type="http://schemas.openxmlformats.org/officeDocument/2006/relationships/slide" Target="slides/slide6.xml"/><Relationship Id="rId12" Type="http://schemas.microsoft.com/office/2016/11/relationships/changesInfo" Target="changesInfos/changesInfo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helly-Ann Marva Williams (1916052)" userId="S::1916052@student.uwtsd.ac.uk::0f568f9c-97ab-4161-aa03-8e91c48d7048" providerId="AD" clId="Web-{F6636094-34ED-4E78-AC47-FB598D9C4824}"/>
    <pc:docChg chg="modSld">
      <pc:chgData name="Shelly-Ann Marva Williams (1916052)" userId="S::1916052@student.uwtsd.ac.uk::0f568f9c-97ab-4161-aa03-8e91c48d7048" providerId="AD" clId="Web-{F6636094-34ED-4E78-AC47-FB598D9C4824}" dt="2021-08-03T12:03:30.238" v="19" actId="20577"/>
      <pc:docMkLst>
        <pc:docMk/>
      </pc:docMkLst>
      <pc:sldChg chg="modSp">
        <pc:chgData name="Shelly-Ann Marva Williams (1916052)" userId="S::1916052@student.uwtsd.ac.uk::0f568f9c-97ab-4161-aa03-8e91c48d7048" providerId="AD" clId="Web-{F6636094-34ED-4E78-AC47-FB598D9C4824}" dt="2021-08-03T12:03:30.238" v="19" actId="20577"/>
        <pc:sldMkLst>
          <pc:docMk/>
          <pc:sldMk cId="1995036363" sldId="261"/>
        </pc:sldMkLst>
        <pc:spChg chg="mod">
          <ac:chgData name="Shelly-Ann Marva Williams (1916052)" userId="S::1916052@student.uwtsd.ac.uk::0f568f9c-97ab-4161-aa03-8e91c48d7048" providerId="AD" clId="Web-{F6636094-34ED-4E78-AC47-FB598D9C4824}" dt="2021-08-03T12:03:30.238" v="19" actId="20577"/>
          <ac:spMkLst>
            <pc:docMk/>
            <pc:sldMk cId="1995036363" sldId="261"/>
            <ac:spMk id="3" creationId="{CEAD54F1-95E5-440C-B085-1E65C00D8C6D}"/>
          </ac:spMkLst>
        </pc:spChg>
      </pc:sldChg>
    </pc:docChg>
  </pc:docChgLst>
  <pc:docChgLst>
    <pc:chgData name="Catia Margarida Araujo (1916673)" userId="S::1916673@student.uwtsd.ac.uk::3fb0141f-3514-4a95-a0ea-679bab911ae0" providerId="AD" clId="Web-{6B084D7C-A13C-4D41-8A45-8635CFC07F32}"/>
    <pc:docChg chg="modSld">
      <pc:chgData name="Catia Margarida Araujo (1916673)" userId="S::1916673@student.uwtsd.ac.uk::3fb0141f-3514-4a95-a0ea-679bab911ae0" providerId="AD" clId="Web-{6B084D7C-A13C-4D41-8A45-8635CFC07F32}" dt="2021-08-05T20:40:53.613" v="1"/>
      <pc:docMkLst>
        <pc:docMk/>
      </pc:docMkLst>
      <pc:sldChg chg="modSp">
        <pc:chgData name="Catia Margarida Araujo (1916673)" userId="S::1916673@student.uwtsd.ac.uk::3fb0141f-3514-4a95-a0ea-679bab911ae0" providerId="AD" clId="Web-{6B084D7C-A13C-4D41-8A45-8635CFC07F32}" dt="2021-08-05T20:40:53.613" v="1"/>
        <pc:sldMkLst>
          <pc:docMk/>
          <pc:sldMk cId="1616361580" sldId="262"/>
        </pc:sldMkLst>
        <pc:graphicFrameChg chg="mod modGraphic">
          <ac:chgData name="Catia Margarida Araujo (1916673)" userId="S::1916673@student.uwtsd.ac.uk::3fb0141f-3514-4a95-a0ea-679bab911ae0" providerId="AD" clId="Web-{6B084D7C-A13C-4D41-8A45-8635CFC07F32}" dt="2021-08-05T20:40:53.613" v="1"/>
          <ac:graphicFrameMkLst>
            <pc:docMk/>
            <pc:sldMk cId="1616361580" sldId="262"/>
            <ac:graphicFrameMk id="6" creationId="{4E015688-109E-44EE-8228-480161D6B8B2}"/>
          </ac:graphicFrameMkLst>
        </pc:graphicFrame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9DF0F7-4E8E-4BD4-BFDA-CD06EB26EAD1}"/>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487326CC-5237-4899-B516-2F0F18DAA2D3}"/>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633272FA-5F19-4E06-8B19-15DA03226662}"/>
              </a:ext>
            </a:extLst>
          </p:cNvPr>
          <p:cNvSpPr>
            <a:spLocks noGrp="1"/>
          </p:cNvSpPr>
          <p:nvPr>
            <p:ph type="dt" sz="half" idx="10"/>
          </p:nvPr>
        </p:nvSpPr>
        <p:spPr/>
        <p:txBody>
          <a:bodyPr/>
          <a:lstStyle/>
          <a:p>
            <a:fld id="{7811222D-1497-48C5-AB7E-D38FF1BE8D50}" type="datetimeFigureOut">
              <a:rPr lang="en-GB" smtClean="0"/>
              <a:t>11/08/2021</a:t>
            </a:fld>
            <a:endParaRPr lang="en-GB" dirty="0"/>
          </a:p>
        </p:txBody>
      </p:sp>
      <p:sp>
        <p:nvSpPr>
          <p:cNvPr id="5" name="Footer Placeholder 4">
            <a:extLst>
              <a:ext uri="{FF2B5EF4-FFF2-40B4-BE49-F238E27FC236}">
                <a16:creationId xmlns:a16="http://schemas.microsoft.com/office/drawing/2014/main" id="{B5F390E1-755B-4F31-93F0-4D85B31205D4}"/>
              </a:ext>
            </a:extLst>
          </p:cNvPr>
          <p:cNvSpPr>
            <a:spLocks noGrp="1"/>
          </p:cNvSpPr>
          <p:nvPr>
            <p:ph type="ftr" sz="quarter" idx="11"/>
          </p:nvPr>
        </p:nvSpPr>
        <p:spPr/>
        <p:txBody>
          <a:bodyPr/>
          <a:lstStyle/>
          <a:p>
            <a:endParaRPr lang="en-GB" dirty="0"/>
          </a:p>
        </p:txBody>
      </p:sp>
      <p:sp>
        <p:nvSpPr>
          <p:cNvPr id="6" name="Slide Number Placeholder 5">
            <a:extLst>
              <a:ext uri="{FF2B5EF4-FFF2-40B4-BE49-F238E27FC236}">
                <a16:creationId xmlns:a16="http://schemas.microsoft.com/office/drawing/2014/main" id="{38FD5099-F392-4A7A-8AA4-2600B8C26241}"/>
              </a:ext>
            </a:extLst>
          </p:cNvPr>
          <p:cNvSpPr>
            <a:spLocks noGrp="1"/>
          </p:cNvSpPr>
          <p:nvPr>
            <p:ph type="sldNum" sz="quarter" idx="12"/>
          </p:nvPr>
        </p:nvSpPr>
        <p:spPr/>
        <p:txBody>
          <a:bodyPr/>
          <a:lstStyle/>
          <a:p>
            <a:fld id="{B029412C-A950-4FEA-8934-3DE23815A09E}" type="slidenum">
              <a:rPr lang="en-GB" smtClean="0"/>
              <a:t>‹#›</a:t>
            </a:fld>
            <a:endParaRPr lang="en-GB" dirty="0"/>
          </a:p>
        </p:txBody>
      </p:sp>
    </p:spTree>
    <p:extLst>
      <p:ext uri="{BB962C8B-B14F-4D97-AF65-F5344CB8AC3E}">
        <p14:creationId xmlns:p14="http://schemas.microsoft.com/office/powerpoint/2010/main" val="69652006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DFC2BA-7EA0-41AD-8AB5-358E0C8DB4C4}"/>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DAF4962A-21E8-4711-8C94-504EF98B6D2F}"/>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71081FC-42C3-4514-ADB1-1EABDDF410E7}"/>
              </a:ext>
            </a:extLst>
          </p:cNvPr>
          <p:cNvSpPr>
            <a:spLocks noGrp="1"/>
          </p:cNvSpPr>
          <p:nvPr>
            <p:ph type="dt" sz="half" idx="10"/>
          </p:nvPr>
        </p:nvSpPr>
        <p:spPr/>
        <p:txBody>
          <a:bodyPr/>
          <a:lstStyle/>
          <a:p>
            <a:fld id="{7811222D-1497-48C5-AB7E-D38FF1BE8D50}" type="datetimeFigureOut">
              <a:rPr lang="en-GB" smtClean="0"/>
              <a:t>11/08/2021</a:t>
            </a:fld>
            <a:endParaRPr lang="en-GB" dirty="0"/>
          </a:p>
        </p:txBody>
      </p:sp>
      <p:sp>
        <p:nvSpPr>
          <p:cNvPr id="5" name="Footer Placeholder 4">
            <a:extLst>
              <a:ext uri="{FF2B5EF4-FFF2-40B4-BE49-F238E27FC236}">
                <a16:creationId xmlns:a16="http://schemas.microsoft.com/office/drawing/2014/main" id="{D22AE23C-98FC-485F-9F21-3E013D0CC717}"/>
              </a:ext>
            </a:extLst>
          </p:cNvPr>
          <p:cNvSpPr>
            <a:spLocks noGrp="1"/>
          </p:cNvSpPr>
          <p:nvPr>
            <p:ph type="ftr" sz="quarter" idx="11"/>
          </p:nvPr>
        </p:nvSpPr>
        <p:spPr/>
        <p:txBody>
          <a:bodyPr/>
          <a:lstStyle/>
          <a:p>
            <a:endParaRPr lang="en-GB" dirty="0"/>
          </a:p>
        </p:txBody>
      </p:sp>
      <p:sp>
        <p:nvSpPr>
          <p:cNvPr id="6" name="Slide Number Placeholder 5">
            <a:extLst>
              <a:ext uri="{FF2B5EF4-FFF2-40B4-BE49-F238E27FC236}">
                <a16:creationId xmlns:a16="http://schemas.microsoft.com/office/drawing/2014/main" id="{BDE3F907-A911-408A-AB06-BD28A72EA1CA}"/>
              </a:ext>
            </a:extLst>
          </p:cNvPr>
          <p:cNvSpPr>
            <a:spLocks noGrp="1"/>
          </p:cNvSpPr>
          <p:nvPr>
            <p:ph type="sldNum" sz="quarter" idx="12"/>
          </p:nvPr>
        </p:nvSpPr>
        <p:spPr/>
        <p:txBody>
          <a:bodyPr/>
          <a:lstStyle/>
          <a:p>
            <a:fld id="{B029412C-A950-4FEA-8934-3DE23815A09E}" type="slidenum">
              <a:rPr lang="en-GB" smtClean="0"/>
              <a:t>‹#›</a:t>
            </a:fld>
            <a:endParaRPr lang="en-GB" dirty="0"/>
          </a:p>
        </p:txBody>
      </p:sp>
    </p:spTree>
    <p:extLst>
      <p:ext uri="{BB962C8B-B14F-4D97-AF65-F5344CB8AC3E}">
        <p14:creationId xmlns:p14="http://schemas.microsoft.com/office/powerpoint/2010/main" val="213618430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4DAA72-8CCF-4814-9961-2D86C36EB161}"/>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AD461034-F4AA-40C9-823D-8040EA13F4C7}"/>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9BF40AB4-3196-4A37-8CC5-47A0CD865DD7}"/>
              </a:ext>
            </a:extLst>
          </p:cNvPr>
          <p:cNvSpPr>
            <a:spLocks noGrp="1"/>
          </p:cNvSpPr>
          <p:nvPr>
            <p:ph type="dt" sz="half" idx="10"/>
          </p:nvPr>
        </p:nvSpPr>
        <p:spPr/>
        <p:txBody>
          <a:bodyPr/>
          <a:lstStyle/>
          <a:p>
            <a:fld id="{7811222D-1497-48C5-AB7E-D38FF1BE8D50}" type="datetimeFigureOut">
              <a:rPr lang="en-GB" smtClean="0"/>
              <a:t>11/08/2021</a:t>
            </a:fld>
            <a:endParaRPr lang="en-GB" dirty="0"/>
          </a:p>
        </p:txBody>
      </p:sp>
      <p:sp>
        <p:nvSpPr>
          <p:cNvPr id="5" name="Footer Placeholder 4">
            <a:extLst>
              <a:ext uri="{FF2B5EF4-FFF2-40B4-BE49-F238E27FC236}">
                <a16:creationId xmlns:a16="http://schemas.microsoft.com/office/drawing/2014/main" id="{637CD19C-88DF-417F-874E-FF96996A3D24}"/>
              </a:ext>
            </a:extLst>
          </p:cNvPr>
          <p:cNvSpPr>
            <a:spLocks noGrp="1"/>
          </p:cNvSpPr>
          <p:nvPr>
            <p:ph type="ftr" sz="quarter" idx="11"/>
          </p:nvPr>
        </p:nvSpPr>
        <p:spPr/>
        <p:txBody>
          <a:bodyPr/>
          <a:lstStyle/>
          <a:p>
            <a:endParaRPr lang="en-GB" dirty="0"/>
          </a:p>
        </p:txBody>
      </p:sp>
      <p:sp>
        <p:nvSpPr>
          <p:cNvPr id="6" name="Slide Number Placeholder 5">
            <a:extLst>
              <a:ext uri="{FF2B5EF4-FFF2-40B4-BE49-F238E27FC236}">
                <a16:creationId xmlns:a16="http://schemas.microsoft.com/office/drawing/2014/main" id="{C970220D-7A24-4027-837C-B2174CDFD4EC}"/>
              </a:ext>
            </a:extLst>
          </p:cNvPr>
          <p:cNvSpPr>
            <a:spLocks noGrp="1"/>
          </p:cNvSpPr>
          <p:nvPr>
            <p:ph type="sldNum" sz="quarter" idx="12"/>
          </p:nvPr>
        </p:nvSpPr>
        <p:spPr/>
        <p:txBody>
          <a:bodyPr/>
          <a:lstStyle/>
          <a:p>
            <a:fld id="{B029412C-A950-4FEA-8934-3DE23815A09E}" type="slidenum">
              <a:rPr lang="en-GB" smtClean="0"/>
              <a:t>‹#›</a:t>
            </a:fld>
            <a:endParaRPr lang="en-GB" dirty="0"/>
          </a:p>
        </p:txBody>
      </p:sp>
    </p:spTree>
    <p:extLst>
      <p:ext uri="{BB962C8B-B14F-4D97-AF65-F5344CB8AC3E}">
        <p14:creationId xmlns:p14="http://schemas.microsoft.com/office/powerpoint/2010/main" val="107128159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C75B66-70B3-433D-8B56-01A8ADB462FC}"/>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76197ED0-F091-4181-819A-971A9355BCE4}"/>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C2F1DAE3-518C-46ED-BAF6-44C5E3F73D52}"/>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4446F341-B327-40E1-8EED-536683A989E3}"/>
              </a:ext>
            </a:extLst>
          </p:cNvPr>
          <p:cNvSpPr>
            <a:spLocks noGrp="1"/>
          </p:cNvSpPr>
          <p:nvPr>
            <p:ph type="dt" sz="half" idx="10"/>
          </p:nvPr>
        </p:nvSpPr>
        <p:spPr/>
        <p:txBody>
          <a:bodyPr/>
          <a:lstStyle/>
          <a:p>
            <a:fld id="{7811222D-1497-48C5-AB7E-D38FF1BE8D50}" type="datetimeFigureOut">
              <a:rPr lang="en-GB" smtClean="0"/>
              <a:t>11/08/2021</a:t>
            </a:fld>
            <a:endParaRPr lang="en-GB" dirty="0"/>
          </a:p>
        </p:txBody>
      </p:sp>
      <p:sp>
        <p:nvSpPr>
          <p:cNvPr id="6" name="Footer Placeholder 5">
            <a:extLst>
              <a:ext uri="{FF2B5EF4-FFF2-40B4-BE49-F238E27FC236}">
                <a16:creationId xmlns:a16="http://schemas.microsoft.com/office/drawing/2014/main" id="{DEBA8E0D-9172-475C-A690-D8B56A4C10F3}"/>
              </a:ext>
            </a:extLst>
          </p:cNvPr>
          <p:cNvSpPr>
            <a:spLocks noGrp="1"/>
          </p:cNvSpPr>
          <p:nvPr>
            <p:ph type="ftr" sz="quarter" idx="11"/>
          </p:nvPr>
        </p:nvSpPr>
        <p:spPr/>
        <p:txBody>
          <a:bodyPr/>
          <a:lstStyle/>
          <a:p>
            <a:endParaRPr lang="en-GB" dirty="0"/>
          </a:p>
        </p:txBody>
      </p:sp>
      <p:sp>
        <p:nvSpPr>
          <p:cNvPr id="7" name="Slide Number Placeholder 6">
            <a:extLst>
              <a:ext uri="{FF2B5EF4-FFF2-40B4-BE49-F238E27FC236}">
                <a16:creationId xmlns:a16="http://schemas.microsoft.com/office/drawing/2014/main" id="{35621783-D97C-4DC8-9BBC-F841D0958DE3}"/>
              </a:ext>
            </a:extLst>
          </p:cNvPr>
          <p:cNvSpPr>
            <a:spLocks noGrp="1"/>
          </p:cNvSpPr>
          <p:nvPr>
            <p:ph type="sldNum" sz="quarter" idx="12"/>
          </p:nvPr>
        </p:nvSpPr>
        <p:spPr/>
        <p:txBody>
          <a:bodyPr/>
          <a:lstStyle/>
          <a:p>
            <a:fld id="{B029412C-A950-4FEA-8934-3DE23815A09E}" type="slidenum">
              <a:rPr lang="en-GB" smtClean="0"/>
              <a:t>‹#›</a:t>
            </a:fld>
            <a:endParaRPr lang="en-GB" dirty="0"/>
          </a:p>
        </p:txBody>
      </p:sp>
    </p:spTree>
    <p:extLst>
      <p:ext uri="{BB962C8B-B14F-4D97-AF65-F5344CB8AC3E}">
        <p14:creationId xmlns:p14="http://schemas.microsoft.com/office/powerpoint/2010/main" val="24389636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17299D-B6EE-41C4-BE50-44462DE2F8C4}"/>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3BC21CE6-BC4D-4D6D-92F8-9F1F28D6073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2A3FE63B-A31D-4560-B5D0-D5DB1145F879}"/>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C704E56A-1DB8-45CA-9F64-B6F561F771CA}"/>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4995B422-756D-44DC-9A62-286A5579CF9D}"/>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D9487175-0388-4874-ABF2-D8456B152DD7}"/>
              </a:ext>
            </a:extLst>
          </p:cNvPr>
          <p:cNvSpPr>
            <a:spLocks noGrp="1"/>
          </p:cNvSpPr>
          <p:nvPr>
            <p:ph type="dt" sz="half" idx="10"/>
          </p:nvPr>
        </p:nvSpPr>
        <p:spPr/>
        <p:txBody>
          <a:bodyPr/>
          <a:lstStyle/>
          <a:p>
            <a:fld id="{7811222D-1497-48C5-AB7E-D38FF1BE8D50}" type="datetimeFigureOut">
              <a:rPr lang="en-GB" smtClean="0"/>
              <a:t>11/08/2021</a:t>
            </a:fld>
            <a:endParaRPr lang="en-GB" dirty="0"/>
          </a:p>
        </p:txBody>
      </p:sp>
      <p:sp>
        <p:nvSpPr>
          <p:cNvPr id="8" name="Footer Placeholder 7">
            <a:extLst>
              <a:ext uri="{FF2B5EF4-FFF2-40B4-BE49-F238E27FC236}">
                <a16:creationId xmlns:a16="http://schemas.microsoft.com/office/drawing/2014/main" id="{E274538B-BD6F-4A56-A479-A97D3C9E53DC}"/>
              </a:ext>
            </a:extLst>
          </p:cNvPr>
          <p:cNvSpPr>
            <a:spLocks noGrp="1"/>
          </p:cNvSpPr>
          <p:nvPr>
            <p:ph type="ftr" sz="quarter" idx="11"/>
          </p:nvPr>
        </p:nvSpPr>
        <p:spPr/>
        <p:txBody>
          <a:bodyPr/>
          <a:lstStyle/>
          <a:p>
            <a:endParaRPr lang="en-GB" dirty="0"/>
          </a:p>
        </p:txBody>
      </p:sp>
      <p:sp>
        <p:nvSpPr>
          <p:cNvPr id="9" name="Slide Number Placeholder 8">
            <a:extLst>
              <a:ext uri="{FF2B5EF4-FFF2-40B4-BE49-F238E27FC236}">
                <a16:creationId xmlns:a16="http://schemas.microsoft.com/office/drawing/2014/main" id="{DB32661B-F8F5-4B75-B5CD-FC121C696036}"/>
              </a:ext>
            </a:extLst>
          </p:cNvPr>
          <p:cNvSpPr>
            <a:spLocks noGrp="1"/>
          </p:cNvSpPr>
          <p:nvPr>
            <p:ph type="sldNum" sz="quarter" idx="12"/>
          </p:nvPr>
        </p:nvSpPr>
        <p:spPr/>
        <p:txBody>
          <a:bodyPr/>
          <a:lstStyle/>
          <a:p>
            <a:fld id="{B029412C-A950-4FEA-8934-3DE23815A09E}" type="slidenum">
              <a:rPr lang="en-GB" smtClean="0"/>
              <a:t>‹#›</a:t>
            </a:fld>
            <a:endParaRPr lang="en-GB" dirty="0"/>
          </a:p>
        </p:txBody>
      </p:sp>
    </p:spTree>
    <p:extLst>
      <p:ext uri="{BB962C8B-B14F-4D97-AF65-F5344CB8AC3E}">
        <p14:creationId xmlns:p14="http://schemas.microsoft.com/office/powerpoint/2010/main" val="378253684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4CE6D3-31AE-41C3-8245-6A6CA02A1A82}"/>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EC69F138-8196-4882-9369-3C6231CB4F4D}"/>
              </a:ext>
            </a:extLst>
          </p:cNvPr>
          <p:cNvSpPr>
            <a:spLocks noGrp="1"/>
          </p:cNvSpPr>
          <p:nvPr>
            <p:ph type="dt" sz="half" idx="10"/>
          </p:nvPr>
        </p:nvSpPr>
        <p:spPr/>
        <p:txBody>
          <a:bodyPr/>
          <a:lstStyle/>
          <a:p>
            <a:fld id="{7811222D-1497-48C5-AB7E-D38FF1BE8D50}" type="datetimeFigureOut">
              <a:rPr lang="en-GB" smtClean="0"/>
              <a:t>11/08/2021</a:t>
            </a:fld>
            <a:endParaRPr lang="en-GB" dirty="0"/>
          </a:p>
        </p:txBody>
      </p:sp>
      <p:sp>
        <p:nvSpPr>
          <p:cNvPr id="4" name="Footer Placeholder 3">
            <a:extLst>
              <a:ext uri="{FF2B5EF4-FFF2-40B4-BE49-F238E27FC236}">
                <a16:creationId xmlns:a16="http://schemas.microsoft.com/office/drawing/2014/main" id="{CBAEF500-F84E-490B-B576-6A6800130FAC}"/>
              </a:ext>
            </a:extLst>
          </p:cNvPr>
          <p:cNvSpPr>
            <a:spLocks noGrp="1"/>
          </p:cNvSpPr>
          <p:nvPr>
            <p:ph type="ftr" sz="quarter" idx="11"/>
          </p:nvPr>
        </p:nvSpPr>
        <p:spPr/>
        <p:txBody>
          <a:bodyPr/>
          <a:lstStyle/>
          <a:p>
            <a:endParaRPr lang="en-GB" dirty="0"/>
          </a:p>
        </p:txBody>
      </p:sp>
      <p:sp>
        <p:nvSpPr>
          <p:cNvPr id="5" name="Slide Number Placeholder 4">
            <a:extLst>
              <a:ext uri="{FF2B5EF4-FFF2-40B4-BE49-F238E27FC236}">
                <a16:creationId xmlns:a16="http://schemas.microsoft.com/office/drawing/2014/main" id="{6260ED19-9D1F-4ADD-9180-95146C1038DA}"/>
              </a:ext>
            </a:extLst>
          </p:cNvPr>
          <p:cNvSpPr>
            <a:spLocks noGrp="1"/>
          </p:cNvSpPr>
          <p:nvPr>
            <p:ph type="sldNum" sz="quarter" idx="12"/>
          </p:nvPr>
        </p:nvSpPr>
        <p:spPr/>
        <p:txBody>
          <a:bodyPr/>
          <a:lstStyle/>
          <a:p>
            <a:fld id="{B029412C-A950-4FEA-8934-3DE23815A09E}" type="slidenum">
              <a:rPr lang="en-GB" smtClean="0"/>
              <a:t>‹#›</a:t>
            </a:fld>
            <a:endParaRPr lang="en-GB" dirty="0"/>
          </a:p>
        </p:txBody>
      </p:sp>
    </p:spTree>
    <p:extLst>
      <p:ext uri="{BB962C8B-B14F-4D97-AF65-F5344CB8AC3E}">
        <p14:creationId xmlns:p14="http://schemas.microsoft.com/office/powerpoint/2010/main" val="122815634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5C60785-B0B7-46E4-B09A-11BA6DC526A4}"/>
              </a:ext>
            </a:extLst>
          </p:cNvPr>
          <p:cNvSpPr>
            <a:spLocks noGrp="1"/>
          </p:cNvSpPr>
          <p:nvPr>
            <p:ph type="dt" sz="half" idx="10"/>
          </p:nvPr>
        </p:nvSpPr>
        <p:spPr/>
        <p:txBody>
          <a:bodyPr/>
          <a:lstStyle/>
          <a:p>
            <a:fld id="{7811222D-1497-48C5-AB7E-D38FF1BE8D50}" type="datetimeFigureOut">
              <a:rPr lang="en-GB" smtClean="0"/>
              <a:t>11/08/2021</a:t>
            </a:fld>
            <a:endParaRPr lang="en-GB" dirty="0"/>
          </a:p>
        </p:txBody>
      </p:sp>
      <p:sp>
        <p:nvSpPr>
          <p:cNvPr id="3" name="Footer Placeholder 2">
            <a:extLst>
              <a:ext uri="{FF2B5EF4-FFF2-40B4-BE49-F238E27FC236}">
                <a16:creationId xmlns:a16="http://schemas.microsoft.com/office/drawing/2014/main" id="{45A69350-5D51-46B7-8410-B078E0170167}"/>
              </a:ext>
            </a:extLst>
          </p:cNvPr>
          <p:cNvSpPr>
            <a:spLocks noGrp="1"/>
          </p:cNvSpPr>
          <p:nvPr>
            <p:ph type="ftr" sz="quarter" idx="11"/>
          </p:nvPr>
        </p:nvSpPr>
        <p:spPr/>
        <p:txBody>
          <a:bodyPr/>
          <a:lstStyle/>
          <a:p>
            <a:endParaRPr lang="en-GB" dirty="0"/>
          </a:p>
        </p:txBody>
      </p:sp>
      <p:sp>
        <p:nvSpPr>
          <p:cNvPr id="4" name="Slide Number Placeholder 3">
            <a:extLst>
              <a:ext uri="{FF2B5EF4-FFF2-40B4-BE49-F238E27FC236}">
                <a16:creationId xmlns:a16="http://schemas.microsoft.com/office/drawing/2014/main" id="{8AA4993F-9E27-4D0A-9BC9-2EFE4BA978EC}"/>
              </a:ext>
            </a:extLst>
          </p:cNvPr>
          <p:cNvSpPr>
            <a:spLocks noGrp="1"/>
          </p:cNvSpPr>
          <p:nvPr>
            <p:ph type="sldNum" sz="quarter" idx="12"/>
          </p:nvPr>
        </p:nvSpPr>
        <p:spPr/>
        <p:txBody>
          <a:bodyPr/>
          <a:lstStyle/>
          <a:p>
            <a:fld id="{B029412C-A950-4FEA-8934-3DE23815A09E}" type="slidenum">
              <a:rPr lang="en-GB" smtClean="0"/>
              <a:t>‹#›</a:t>
            </a:fld>
            <a:endParaRPr lang="en-GB" dirty="0"/>
          </a:p>
        </p:txBody>
      </p:sp>
    </p:spTree>
    <p:extLst>
      <p:ext uri="{BB962C8B-B14F-4D97-AF65-F5344CB8AC3E}">
        <p14:creationId xmlns:p14="http://schemas.microsoft.com/office/powerpoint/2010/main" val="355769390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6086E5-8CE0-40ED-961D-0B78F97C2678}"/>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2066DC49-E25F-4BD5-8AF2-046750C99437}"/>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978CC0FC-74D9-4920-8E35-FB72D7B8ACD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DC8C124B-9CDB-4851-85A9-0CC9F73B1CCC}"/>
              </a:ext>
            </a:extLst>
          </p:cNvPr>
          <p:cNvSpPr>
            <a:spLocks noGrp="1"/>
          </p:cNvSpPr>
          <p:nvPr>
            <p:ph type="dt" sz="half" idx="10"/>
          </p:nvPr>
        </p:nvSpPr>
        <p:spPr/>
        <p:txBody>
          <a:bodyPr/>
          <a:lstStyle/>
          <a:p>
            <a:fld id="{7811222D-1497-48C5-AB7E-D38FF1BE8D50}" type="datetimeFigureOut">
              <a:rPr lang="en-GB" smtClean="0"/>
              <a:t>11/08/2021</a:t>
            </a:fld>
            <a:endParaRPr lang="en-GB" dirty="0"/>
          </a:p>
        </p:txBody>
      </p:sp>
      <p:sp>
        <p:nvSpPr>
          <p:cNvPr id="6" name="Footer Placeholder 5">
            <a:extLst>
              <a:ext uri="{FF2B5EF4-FFF2-40B4-BE49-F238E27FC236}">
                <a16:creationId xmlns:a16="http://schemas.microsoft.com/office/drawing/2014/main" id="{4939243B-0077-4FDA-9EFE-39936A4F757F}"/>
              </a:ext>
            </a:extLst>
          </p:cNvPr>
          <p:cNvSpPr>
            <a:spLocks noGrp="1"/>
          </p:cNvSpPr>
          <p:nvPr>
            <p:ph type="ftr" sz="quarter" idx="11"/>
          </p:nvPr>
        </p:nvSpPr>
        <p:spPr/>
        <p:txBody>
          <a:bodyPr/>
          <a:lstStyle/>
          <a:p>
            <a:endParaRPr lang="en-GB" dirty="0"/>
          </a:p>
        </p:txBody>
      </p:sp>
      <p:sp>
        <p:nvSpPr>
          <p:cNvPr id="7" name="Slide Number Placeholder 6">
            <a:extLst>
              <a:ext uri="{FF2B5EF4-FFF2-40B4-BE49-F238E27FC236}">
                <a16:creationId xmlns:a16="http://schemas.microsoft.com/office/drawing/2014/main" id="{EB344981-D768-4B48-8849-8F74655DE34A}"/>
              </a:ext>
            </a:extLst>
          </p:cNvPr>
          <p:cNvSpPr>
            <a:spLocks noGrp="1"/>
          </p:cNvSpPr>
          <p:nvPr>
            <p:ph type="sldNum" sz="quarter" idx="12"/>
          </p:nvPr>
        </p:nvSpPr>
        <p:spPr/>
        <p:txBody>
          <a:bodyPr/>
          <a:lstStyle/>
          <a:p>
            <a:fld id="{B029412C-A950-4FEA-8934-3DE23815A09E}" type="slidenum">
              <a:rPr lang="en-GB" smtClean="0"/>
              <a:t>‹#›</a:t>
            </a:fld>
            <a:endParaRPr lang="en-GB" dirty="0"/>
          </a:p>
        </p:txBody>
      </p:sp>
    </p:spTree>
    <p:extLst>
      <p:ext uri="{BB962C8B-B14F-4D97-AF65-F5344CB8AC3E}">
        <p14:creationId xmlns:p14="http://schemas.microsoft.com/office/powerpoint/2010/main" val="285056541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DEA54C-94B8-4F55-AA32-EA7589CD70D6}"/>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C4AC843E-519D-4E4D-89FB-6E859C8ECF88}"/>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dirty="0"/>
          </a:p>
        </p:txBody>
      </p:sp>
      <p:sp>
        <p:nvSpPr>
          <p:cNvPr id="4" name="Text Placeholder 3">
            <a:extLst>
              <a:ext uri="{FF2B5EF4-FFF2-40B4-BE49-F238E27FC236}">
                <a16:creationId xmlns:a16="http://schemas.microsoft.com/office/drawing/2014/main" id="{F00E5294-EA6B-455E-9177-0C48D36D264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B2D0268A-424E-4232-86D1-4313B4F3D0B9}"/>
              </a:ext>
            </a:extLst>
          </p:cNvPr>
          <p:cNvSpPr>
            <a:spLocks noGrp="1"/>
          </p:cNvSpPr>
          <p:nvPr>
            <p:ph type="dt" sz="half" idx="10"/>
          </p:nvPr>
        </p:nvSpPr>
        <p:spPr/>
        <p:txBody>
          <a:bodyPr/>
          <a:lstStyle/>
          <a:p>
            <a:fld id="{7811222D-1497-48C5-AB7E-D38FF1BE8D50}" type="datetimeFigureOut">
              <a:rPr lang="en-GB" smtClean="0"/>
              <a:t>11/08/2021</a:t>
            </a:fld>
            <a:endParaRPr lang="en-GB" dirty="0"/>
          </a:p>
        </p:txBody>
      </p:sp>
      <p:sp>
        <p:nvSpPr>
          <p:cNvPr id="6" name="Footer Placeholder 5">
            <a:extLst>
              <a:ext uri="{FF2B5EF4-FFF2-40B4-BE49-F238E27FC236}">
                <a16:creationId xmlns:a16="http://schemas.microsoft.com/office/drawing/2014/main" id="{972CF69B-52E5-4584-A59D-44C105C13183}"/>
              </a:ext>
            </a:extLst>
          </p:cNvPr>
          <p:cNvSpPr>
            <a:spLocks noGrp="1"/>
          </p:cNvSpPr>
          <p:nvPr>
            <p:ph type="ftr" sz="quarter" idx="11"/>
          </p:nvPr>
        </p:nvSpPr>
        <p:spPr/>
        <p:txBody>
          <a:bodyPr/>
          <a:lstStyle/>
          <a:p>
            <a:endParaRPr lang="en-GB" dirty="0"/>
          </a:p>
        </p:txBody>
      </p:sp>
      <p:sp>
        <p:nvSpPr>
          <p:cNvPr id="7" name="Slide Number Placeholder 6">
            <a:extLst>
              <a:ext uri="{FF2B5EF4-FFF2-40B4-BE49-F238E27FC236}">
                <a16:creationId xmlns:a16="http://schemas.microsoft.com/office/drawing/2014/main" id="{70A6EF42-B6F4-429B-A50E-7E2AFFED9879}"/>
              </a:ext>
            </a:extLst>
          </p:cNvPr>
          <p:cNvSpPr>
            <a:spLocks noGrp="1"/>
          </p:cNvSpPr>
          <p:nvPr>
            <p:ph type="sldNum" sz="quarter" idx="12"/>
          </p:nvPr>
        </p:nvSpPr>
        <p:spPr/>
        <p:txBody>
          <a:bodyPr/>
          <a:lstStyle/>
          <a:p>
            <a:fld id="{B029412C-A950-4FEA-8934-3DE23815A09E}" type="slidenum">
              <a:rPr lang="en-GB" smtClean="0"/>
              <a:t>‹#›</a:t>
            </a:fld>
            <a:endParaRPr lang="en-GB" dirty="0"/>
          </a:p>
        </p:txBody>
      </p:sp>
    </p:spTree>
    <p:extLst>
      <p:ext uri="{BB962C8B-B14F-4D97-AF65-F5344CB8AC3E}">
        <p14:creationId xmlns:p14="http://schemas.microsoft.com/office/powerpoint/2010/main" val="319567065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A25FAC-D56C-4288-B1CA-298C56C16D3D}"/>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FF5F06C6-9D41-44D9-B658-221800714780}"/>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25F10F0-EA0A-47DC-B570-AAD043C91482}"/>
              </a:ext>
            </a:extLst>
          </p:cNvPr>
          <p:cNvSpPr>
            <a:spLocks noGrp="1"/>
          </p:cNvSpPr>
          <p:nvPr>
            <p:ph type="dt" sz="half" idx="10"/>
          </p:nvPr>
        </p:nvSpPr>
        <p:spPr/>
        <p:txBody>
          <a:bodyPr/>
          <a:lstStyle/>
          <a:p>
            <a:fld id="{7811222D-1497-48C5-AB7E-D38FF1BE8D50}" type="datetimeFigureOut">
              <a:rPr lang="en-GB" smtClean="0"/>
              <a:t>11/08/2021</a:t>
            </a:fld>
            <a:endParaRPr lang="en-GB" dirty="0"/>
          </a:p>
        </p:txBody>
      </p:sp>
      <p:sp>
        <p:nvSpPr>
          <p:cNvPr id="5" name="Footer Placeholder 4">
            <a:extLst>
              <a:ext uri="{FF2B5EF4-FFF2-40B4-BE49-F238E27FC236}">
                <a16:creationId xmlns:a16="http://schemas.microsoft.com/office/drawing/2014/main" id="{B5CE488A-226A-41E2-B0B9-917C37677648}"/>
              </a:ext>
            </a:extLst>
          </p:cNvPr>
          <p:cNvSpPr>
            <a:spLocks noGrp="1"/>
          </p:cNvSpPr>
          <p:nvPr>
            <p:ph type="ftr" sz="quarter" idx="11"/>
          </p:nvPr>
        </p:nvSpPr>
        <p:spPr/>
        <p:txBody>
          <a:bodyPr/>
          <a:lstStyle/>
          <a:p>
            <a:endParaRPr lang="en-GB" dirty="0"/>
          </a:p>
        </p:txBody>
      </p:sp>
      <p:sp>
        <p:nvSpPr>
          <p:cNvPr id="6" name="Slide Number Placeholder 5">
            <a:extLst>
              <a:ext uri="{FF2B5EF4-FFF2-40B4-BE49-F238E27FC236}">
                <a16:creationId xmlns:a16="http://schemas.microsoft.com/office/drawing/2014/main" id="{771AAF9C-5267-4105-A96C-5C87BD568E5C}"/>
              </a:ext>
            </a:extLst>
          </p:cNvPr>
          <p:cNvSpPr>
            <a:spLocks noGrp="1"/>
          </p:cNvSpPr>
          <p:nvPr>
            <p:ph type="sldNum" sz="quarter" idx="12"/>
          </p:nvPr>
        </p:nvSpPr>
        <p:spPr/>
        <p:txBody>
          <a:bodyPr/>
          <a:lstStyle/>
          <a:p>
            <a:fld id="{B029412C-A950-4FEA-8934-3DE23815A09E}" type="slidenum">
              <a:rPr lang="en-GB" smtClean="0"/>
              <a:t>‹#›</a:t>
            </a:fld>
            <a:endParaRPr lang="en-GB" dirty="0"/>
          </a:p>
        </p:txBody>
      </p:sp>
    </p:spTree>
    <p:extLst>
      <p:ext uri="{BB962C8B-B14F-4D97-AF65-F5344CB8AC3E}">
        <p14:creationId xmlns:p14="http://schemas.microsoft.com/office/powerpoint/2010/main" val="245412811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5800933E-835C-45E3-85FA-A1C91E1C648F}"/>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E6924868-5CFF-44F8-9213-AFBEAD58C802}"/>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EC9F109-FA34-41DB-AE3D-13917C1EAF30}"/>
              </a:ext>
            </a:extLst>
          </p:cNvPr>
          <p:cNvSpPr>
            <a:spLocks noGrp="1"/>
          </p:cNvSpPr>
          <p:nvPr>
            <p:ph type="dt" sz="half" idx="10"/>
          </p:nvPr>
        </p:nvSpPr>
        <p:spPr/>
        <p:txBody>
          <a:bodyPr/>
          <a:lstStyle/>
          <a:p>
            <a:fld id="{7811222D-1497-48C5-AB7E-D38FF1BE8D50}" type="datetimeFigureOut">
              <a:rPr lang="en-GB" smtClean="0"/>
              <a:t>11/08/2021</a:t>
            </a:fld>
            <a:endParaRPr lang="en-GB" dirty="0"/>
          </a:p>
        </p:txBody>
      </p:sp>
      <p:sp>
        <p:nvSpPr>
          <p:cNvPr id="5" name="Footer Placeholder 4">
            <a:extLst>
              <a:ext uri="{FF2B5EF4-FFF2-40B4-BE49-F238E27FC236}">
                <a16:creationId xmlns:a16="http://schemas.microsoft.com/office/drawing/2014/main" id="{38C24C14-14AA-4C69-A912-B6A0F812FC04}"/>
              </a:ext>
            </a:extLst>
          </p:cNvPr>
          <p:cNvSpPr>
            <a:spLocks noGrp="1"/>
          </p:cNvSpPr>
          <p:nvPr>
            <p:ph type="ftr" sz="quarter" idx="11"/>
          </p:nvPr>
        </p:nvSpPr>
        <p:spPr/>
        <p:txBody>
          <a:bodyPr/>
          <a:lstStyle/>
          <a:p>
            <a:endParaRPr lang="en-GB" dirty="0"/>
          </a:p>
        </p:txBody>
      </p:sp>
      <p:sp>
        <p:nvSpPr>
          <p:cNvPr id="6" name="Slide Number Placeholder 5">
            <a:extLst>
              <a:ext uri="{FF2B5EF4-FFF2-40B4-BE49-F238E27FC236}">
                <a16:creationId xmlns:a16="http://schemas.microsoft.com/office/drawing/2014/main" id="{C563E128-5EFF-4F1D-B71D-2F67192D2570}"/>
              </a:ext>
            </a:extLst>
          </p:cNvPr>
          <p:cNvSpPr>
            <a:spLocks noGrp="1"/>
          </p:cNvSpPr>
          <p:nvPr>
            <p:ph type="sldNum" sz="quarter" idx="12"/>
          </p:nvPr>
        </p:nvSpPr>
        <p:spPr/>
        <p:txBody>
          <a:bodyPr/>
          <a:lstStyle/>
          <a:p>
            <a:fld id="{B029412C-A950-4FEA-8934-3DE23815A09E}" type="slidenum">
              <a:rPr lang="en-GB" smtClean="0"/>
              <a:t>‹#›</a:t>
            </a:fld>
            <a:endParaRPr lang="en-GB" dirty="0"/>
          </a:p>
        </p:txBody>
      </p:sp>
    </p:spTree>
    <p:extLst>
      <p:ext uri="{BB962C8B-B14F-4D97-AF65-F5344CB8AC3E}">
        <p14:creationId xmlns:p14="http://schemas.microsoft.com/office/powerpoint/2010/main" val="385183466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5339464-C59E-44DA-8A4D-24CCBD42E13B}"/>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317572B1-3D32-4EB3-B7A8-C989DB00C532}"/>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A62C4B2-C8BF-4398-AEC6-9E94DE14DB0A}"/>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811222D-1497-48C5-AB7E-D38FF1BE8D50}" type="datetimeFigureOut">
              <a:rPr lang="en-GB" smtClean="0"/>
              <a:t>11/08/2021</a:t>
            </a:fld>
            <a:endParaRPr lang="en-GB" dirty="0"/>
          </a:p>
        </p:txBody>
      </p:sp>
      <p:sp>
        <p:nvSpPr>
          <p:cNvPr id="5" name="Footer Placeholder 4">
            <a:extLst>
              <a:ext uri="{FF2B5EF4-FFF2-40B4-BE49-F238E27FC236}">
                <a16:creationId xmlns:a16="http://schemas.microsoft.com/office/drawing/2014/main" id="{F47AAAA8-B015-4476-9C0C-CE8AA6F0B897}"/>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dirty="0"/>
          </a:p>
        </p:txBody>
      </p:sp>
      <p:sp>
        <p:nvSpPr>
          <p:cNvPr id="6" name="Slide Number Placeholder 5">
            <a:extLst>
              <a:ext uri="{FF2B5EF4-FFF2-40B4-BE49-F238E27FC236}">
                <a16:creationId xmlns:a16="http://schemas.microsoft.com/office/drawing/2014/main" id="{353EA97A-3650-4644-9DD1-3C2791C35C9C}"/>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029412C-A950-4FEA-8934-3DE23815A09E}" type="slidenum">
              <a:rPr lang="en-GB" smtClean="0"/>
              <a:t>‹#›</a:t>
            </a:fld>
            <a:endParaRPr lang="en-GB" dirty="0"/>
          </a:p>
        </p:txBody>
      </p:sp>
    </p:spTree>
    <p:extLst>
      <p:ext uri="{BB962C8B-B14F-4D97-AF65-F5344CB8AC3E}">
        <p14:creationId xmlns:p14="http://schemas.microsoft.com/office/powerpoint/2010/main" val="33963231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773A46-0DE7-4BDA-B877-86201B8CE358}"/>
              </a:ext>
            </a:extLst>
          </p:cNvPr>
          <p:cNvSpPr>
            <a:spLocks noGrp="1"/>
          </p:cNvSpPr>
          <p:nvPr>
            <p:ph type="ctrTitle"/>
          </p:nvPr>
        </p:nvSpPr>
        <p:spPr/>
        <p:txBody>
          <a:bodyPr>
            <a:normAutofit/>
          </a:bodyPr>
          <a:lstStyle/>
          <a:p>
            <a:r>
              <a:rPr lang="en-GB" sz="4400" b="1" dirty="0">
                <a:latin typeface="Arial" panose="020B0604020202020204" pitchFamily="34" charset="0"/>
                <a:cs typeface="Arial" panose="020B0604020202020204" pitchFamily="34" charset="0"/>
              </a:rPr>
              <a:t>Introduction to Research</a:t>
            </a:r>
            <a:br>
              <a:rPr lang="en-GB" sz="4400" b="1" dirty="0">
                <a:latin typeface="Arial" panose="020B0604020202020204" pitchFamily="34" charset="0"/>
                <a:cs typeface="Arial" panose="020B0604020202020204" pitchFamily="34" charset="0"/>
              </a:rPr>
            </a:br>
            <a:r>
              <a:rPr lang="en-GB" sz="4400" b="1" dirty="0">
                <a:latin typeface="Arial" panose="020B0604020202020204" pitchFamily="34" charset="0"/>
                <a:cs typeface="Arial" panose="020B0604020202020204" pitchFamily="34" charset="0"/>
              </a:rPr>
              <a:t>BMHP5005</a:t>
            </a:r>
            <a:br>
              <a:rPr lang="en-GB" sz="4400" b="1" dirty="0">
                <a:latin typeface="Arial" panose="020B0604020202020204" pitchFamily="34" charset="0"/>
                <a:cs typeface="Arial" panose="020B0604020202020204" pitchFamily="34" charset="0"/>
              </a:rPr>
            </a:br>
            <a:r>
              <a:rPr lang="en-GB" sz="4400" b="1" dirty="0">
                <a:latin typeface="Arial" panose="020B0604020202020204" pitchFamily="34" charset="0"/>
                <a:cs typeface="Arial" panose="020B0604020202020204" pitchFamily="34" charset="0"/>
              </a:rPr>
              <a:t>Viva</a:t>
            </a:r>
          </a:p>
        </p:txBody>
      </p:sp>
      <p:sp>
        <p:nvSpPr>
          <p:cNvPr id="3" name="Subtitle 2">
            <a:extLst>
              <a:ext uri="{FF2B5EF4-FFF2-40B4-BE49-F238E27FC236}">
                <a16:creationId xmlns:a16="http://schemas.microsoft.com/office/drawing/2014/main" id="{CEAD54F1-95E5-440C-B085-1E65C00D8C6D}"/>
              </a:ext>
            </a:extLst>
          </p:cNvPr>
          <p:cNvSpPr>
            <a:spLocks noGrp="1"/>
          </p:cNvSpPr>
          <p:nvPr>
            <p:ph type="subTitle" idx="1"/>
          </p:nvPr>
        </p:nvSpPr>
        <p:spPr/>
        <p:txBody>
          <a:bodyPr vert="horz" lIns="91440" tIns="45720" rIns="91440" bIns="45720" rtlCol="0" anchor="t">
            <a:normAutofit/>
          </a:bodyPr>
          <a:lstStyle/>
          <a:p>
            <a:r>
              <a:rPr lang="en-GB" sz="2800" b="1" dirty="0">
                <a:latin typeface="Arial" panose="020B0604020202020204" pitchFamily="34" charset="0"/>
                <a:cs typeface="Arial" panose="020B0604020202020204" pitchFamily="34" charset="0"/>
              </a:rPr>
              <a:t>Student Name: Alia Ashrafi</a:t>
            </a:r>
          </a:p>
          <a:p>
            <a:r>
              <a:rPr lang="en-GB" sz="2800" b="1" dirty="0">
                <a:latin typeface="Arial" panose="020B0604020202020204" pitchFamily="34" charset="0"/>
                <a:cs typeface="Arial" panose="020B0604020202020204" pitchFamily="34" charset="0"/>
              </a:rPr>
              <a:t>Student Number:1916229</a:t>
            </a:r>
          </a:p>
          <a:p>
            <a:r>
              <a:rPr lang="en-GB" sz="2800" b="1" dirty="0">
                <a:latin typeface="Arial" panose="020B0604020202020204" pitchFamily="34" charset="0"/>
                <a:cs typeface="Arial" panose="020B0604020202020204" pitchFamily="34" charset="0"/>
              </a:rPr>
              <a:t>Lecturer: Barbara </a:t>
            </a:r>
            <a:r>
              <a:rPr lang="en-GB" sz="2800" b="1" dirty="0" err="1">
                <a:latin typeface="Arial" panose="020B0604020202020204" pitchFamily="34" charset="0"/>
                <a:cs typeface="Arial" panose="020B0604020202020204" pitchFamily="34" charset="0"/>
              </a:rPr>
              <a:t>Chinyani</a:t>
            </a:r>
            <a:endParaRPr lang="en-GB" sz="28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9503636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F7B95FD-75B9-45E4-993D-A06DD4DE0C0B}"/>
              </a:ext>
            </a:extLst>
          </p:cNvPr>
          <p:cNvSpPr>
            <a:spLocks noGrp="1"/>
          </p:cNvSpPr>
          <p:nvPr>
            <p:ph type="title"/>
          </p:nvPr>
        </p:nvSpPr>
        <p:spPr/>
        <p:txBody>
          <a:bodyPr/>
          <a:lstStyle/>
          <a:p>
            <a:r>
              <a:rPr lang="en-GB" b="1" dirty="0"/>
              <a:t>Literature Review Focus</a:t>
            </a:r>
          </a:p>
        </p:txBody>
      </p:sp>
      <p:sp>
        <p:nvSpPr>
          <p:cNvPr id="3" name="Content Placeholder 2">
            <a:extLst>
              <a:ext uri="{FF2B5EF4-FFF2-40B4-BE49-F238E27FC236}">
                <a16:creationId xmlns:a16="http://schemas.microsoft.com/office/drawing/2014/main" id="{7C55405F-B1B5-4DEF-B747-6D8A425C7DED}"/>
              </a:ext>
            </a:extLst>
          </p:cNvPr>
          <p:cNvSpPr>
            <a:spLocks noGrp="1"/>
          </p:cNvSpPr>
          <p:nvPr>
            <p:ph idx="1"/>
          </p:nvPr>
        </p:nvSpPr>
        <p:spPr/>
        <p:txBody>
          <a:bodyPr>
            <a:normAutofit/>
          </a:bodyPr>
          <a:lstStyle/>
          <a:p>
            <a:pPr marL="0" indent="0">
              <a:buNone/>
            </a:pPr>
            <a:r>
              <a:rPr lang="en-US" sz="2000" b="1" dirty="0"/>
              <a:t>Research Summary: </a:t>
            </a:r>
          </a:p>
          <a:p>
            <a:pPr marL="0" indent="0">
              <a:buNone/>
            </a:pPr>
            <a:r>
              <a:rPr lang="en-GB" sz="2000" dirty="0"/>
              <a:t>Obesity in children is a complicated health problem. Childhood obesity is associated with serious health problems that may persist into adulthood. Effective interventions and incentive techniques are therefore needed at every stage of the process to address this issue. Parenting, environmental variables, lifestyle choices, family influence and views, and cultural surroundings all play important roles in the childhood obesity crisis.</a:t>
            </a:r>
          </a:p>
          <a:p>
            <a:pPr marL="0" indent="0">
              <a:buNone/>
            </a:pPr>
            <a:r>
              <a:rPr lang="en-US" sz="2000" b="1" dirty="0"/>
              <a:t>Research Question: </a:t>
            </a:r>
          </a:p>
          <a:p>
            <a:pPr marL="0" indent="0">
              <a:buNone/>
            </a:pPr>
            <a:r>
              <a:rPr lang="en-GB" sz="2000" dirty="0"/>
              <a:t>What causes paediatric obesity, and what are the risks and interventions?</a:t>
            </a:r>
            <a:endParaRPr lang="en-US" sz="2000" dirty="0"/>
          </a:p>
          <a:p>
            <a:pPr marL="0" indent="0">
              <a:buNone/>
            </a:pPr>
            <a:r>
              <a:rPr lang="en-US" sz="2000" b="1" dirty="0"/>
              <a:t>Aim:</a:t>
            </a:r>
            <a:r>
              <a:rPr lang="en-US" sz="2000" dirty="0"/>
              <a:t> </a:t>
            </a:r>
            <a:r>
              <a:rPr lang="en-GB" sz="2000" dirty="0"/>
              <a:t>This study aims to discover the factors that lead to obesity as well as potential interventions.</a:t>
            </a:r>
            <a:endParaRPr lang="en-US" sz="2000" dirty="0"/>
          </a:p>
          <a:p>
            <a:pPr marL="0" indent="0">
              <a:buNone/>
            </a:pPr>
            <a:r>
              <a:rPr lang="en-US" sz="2000" b="1" dirty="0"/>
              <a:t>Objectives:</a:t>
            </a:r>
            <a:r>
              <a:rPr lang="en-US" sz="2000" dirty="0"/>
              <a:t> </a:t>
            </a:r>
            <a:r>
              <a:rPr lang="en-GB" sz="2000" dirty="0"/>
              <a:t>In this paper, we will look at environmental variables, family intervention, the role of religion in childhood obesity, and socioeconomic factors that both contribute to and prevent childhood obesity.</a:t>
            </a:r>
          </a:p>
        </p:txBody>
      </p:sp>
    </p:spTree>
    <p:extLst>
      <p:ext uri="{BB962C8B-B14F-4D97-AF65-F5344CB8AC3E}">
        <p14:creationId xmlns:p14="http://schemas.microsoft.com/office/powerpoint/2010/main" val="151284525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0E2F0E-0041-485B-A017-7B44BEB42284}"/>
              </a:ext>
            </a:extLst>
          </p:cNvPr>
          <p:cNvSpPr>
            <a:spLocks noGrp="1"/>
          </p:cNvSpPr>
          <p:nvPr>
            <p:ph type="title"/>
          </p:nvPr>
        </p:nvSpPr>
        <p:spPr/>
        <p:txBody>
          <a:bodyPr/>
          <a:lstStyle/>
          <a:p>
            <a:r>
              <a:rPr lang="en-GB" b="1" dirty="0"/>
              <a:t>Methods</a:t>
            </a:r>
          </a:p>
        </p:txBody>
      </p:sp>
      <p:sp>
        <p:nvSpPr>
          <p:cNvPr id="3" name="Content Placeholder 2">
            <a:extLst>
              <a:ext uri="{FF2B5EF4-FFF2-40B4-BE49-F238E27FC236}">
                <a16:creationId xmlns:a16="http://schemas.microsoft.com/office/drawing/2014/main" id="{D342EDA8-78A7-48B7-9C96-97679DE6DE9B}"/>
              </a:ext>
            </a:extLst>
          </p:cNvPr>
          <p:cNvSpPr>
            <a:spLocks noGrp="1"/>
          </p:cNvSpPr>
          <p:nvPr>
            <p:ph idx="1"/>
          </p:nvPr>
        </p:nvSpPr>
        <p:spPr>
          <a:xfrm>
            <a:off x="132080" y="1690689"/>
            <a:ext cx="11221720" cy="4486274"/>
          </a:xfrm>
        </p:spPr>
        <p:txBody>
          <a:bodyPr>
            <a:normAutofit fontScale="55000" lnSpcReduction="20000"/>
          </a:bodyPr>
          <a:lstStyle/>
          <a:p>
            <a:pPr marL="0" indent="0">
              <a:lnSpc>
                <a:spcPct val="200000"/>
              </a:lnSpc>
              <a:buNone/>
            </a:pPr>
            <a:r>
              <a:rPr lang="en-GB" dirty="0">
                <a:latin typeface="Arial" panose="020B0604020202020204" pitchFamily="34" charset="0"/>
                <a:cs typeface="Arial" panose="020B0604020202020204" pitchFamily="34" charset="0"/>
              </a:rPr>
              <a:t>A systematic literature review of 12 publications on childhood obesity was conducted as part of the secondary research.</a:t>
            </a:r>
          </a:p>
          <a:p>
            <a:pPr marL="0" indent="0">
              <a:lnSpc>
                <a:spcPct val="200000"/>
              </a:lnSpc>
              <a:buNone/>
            </a:pPr>
            <a:r>
              <a:rPr lang="en-US" b="1" dirty="0">
                <a:latin typeface="Arial" panose="020B0604020202020204" pitchFamily="34" charset="0"/>
                <a:cs typeface="Arial" panose="020B0604020202020204" pitchFamily="34" charset="0"/>
              </a:rPr>
              <a:t>Keywords used were</a:t>
            </a:r>
            <a:r>
              <a:rPr lang="en-US" dirty="0">
                <a:latin typeface="Arial" panose="020B0604020202020204" pitchFamily="34" charset="0"/>
                <a:cs typeface="Arial" panose="020B0604020202020204" pitchFamily="34" charset="0"/>
              </a:rPr>
              <a:t> </a:t>
            </a:r>
            <a:r>
              <a:rPr lang="en-GB" dirty="0">
                <a:latin typeface="Arial" panose="020B0604020202020204" pitchFamily="34" charset="0"/>
                <a:cs typeface="Arial" panose="020B0604020202020204" pitchFamily="34" charset="0"/>
              </a:rPr>
              <a:t>obesity in childhood, adversity in childhood, family perception, Islamic religious contexts, home routines, socioeconomic impact and childcare environment Health-related behaviour, Interventions in the family, child protection, Obesity prevention in children and adolescents</a:t>
            </a:r>
            <a:endParaRPr lang="en-US" dirty="0">
              <a:latin typeface="Arial" panose="020B0604020202020204" pitchFamily="34" charset="0"/>
              <a:cs typeface="Arial" panose="020B0604020202020204" pitchFamily="34" charset="0"/>
            </a:endParaRPr>
          </a:p>
          <a:p>
            <a:pPr marL="0" indent="0">
              <a:lnSpc>
                <a:spcPct val="200000"/>
              </a:lnSpc>
              <a:buNone/>
            </a:pPr>
            <a:r>
              <a:rPr lang="en-US" b="1" dirty="0">
                <a:latin typeface="Arial" panose="020B0604020202020204" pitchFamily="34" charset="0"/>
                <a:cs typeface="Arial" panose="020B0604020202020204" pitchFamily="34" charset="0"/>
              </a:rPr>
              <a:t>Data sources</a:t>
            </a:r>
            <a:r>
              <a:rPr lang="en-US" dirty="0">
                <a:latin typeface="Arial" panose="020B0604020202020204" pitchFamily="34" charset="0"/>
                <a:cs typeface="Arial" panose="020B0604020202020204" pitchFamily="34" charset="0"/>
              </a:rPr>
              <a:t>: </a:t>
            </a:r>
            <a:r>
              <a:rPr lang="en-US" sz="2800" dirty="0">
                <a:latin typeface="Arial" panose="020B0604020202020204" pitchFamily="34" charset="0"/>
                <a:cs typeface="Arial" panose="020B0604020202020204" pitchFamily="34" charset="0"/>
              </a:rPr>
              <a:t>Elsevier, PMC, ProQuest, </a:t>
            </a:r>
            <a:r>
              <a:rPr lang="en-US" sz="2800" dirty="0" err="1">
                <a:latin typeface="Arial" panose="020B0604020202020204" pitchFamily="34" charset="0"/>
                <a:cs typeface="Arial" panose="020B0604020202020204" pitchFamily="34" charset="0"/>
              </a:rPr>
              <a:t>EbScoHost</a:t>
            </a:r>
            <a:r>
              <a:rPr lang="en-US" sz="2800" dirty="0">
                <a:latin typeface="Arial" panose="020B0604020202020204" pitchFamily="34" charset="0"/>
                <a:cs typeface="Arial" panose="020B0604020202020204" pitchFamily="34" charset="0"/>
              </a:rPr>
              <a:t>, Wiley Online Library, BMC Public Health, BMC Medicine, The British Journal of Social Work, SAGE journals</a:t>
            </a:r>
            <a:endParaRPr lang="en-US" dirty="0">
              <a:latin typeface="Arial" panose="020B0604020202020204" pitchFamily="34" charset="0"/>
              <a:cs typeface="Arial" panose="020B0604020202020204" pitchFamily="34" charset="0"/>
            </a:endParaRPr>
          </a:p>
          <a:p>
            <a:pPr marL="0" indent="0">
              <a:lnSpc>
                <a:spcPct val="200000"/>
              </a:lnSpc>
              <a:buNone/>
            </a:pPr>
            <a:r>
              <a:rPr lang="en-US" b="1" dirty="0">
                <a:latin typeface="Arial" panose="020B0604020202020204" pitchFamily="34" charset="0"/>
                <a:cs typeface="Arial" panose="020B0604020202020204" pitchFamily="34" charset="0"/>
              </a:rPr>
              <a:t>Inclusion criteria</a:t>
            </a:r>
            <a:r>
              <a:rPr lang="en-US" dirty="0">
                <a:latin typeface="Arial" panose="020B0604020202020204" pitchFamily="34" charset="0"/>
                <a:cs typeface="Arial" panose="020B0604020202020204" pitchFamily="34" charset="0"/>
              </a:rPr>
              <a:t>: Year 2015 to present.  </a:t>
            </a:r>
            <a:r>
              <a:rPr lang="en-GB" dirty="0">
                <a:latin typeface="Arial" panose="020B0604020202020204" pitchFamily="34" charset="0"/>
                <a:cs typeface="Arial" panose="020B0604020202020204" pitchFamily="34" charset="0"/>
              </a:rPr>
              <a:t>Articles based in the United Kingdom, the United States, Canada, and Austria</a:t>
            </a:r>
            <a:endParaRPr lang="en-US" dirty="0">
              <a:latin typeface="Arial" panose="020B0604020202020204" pitchFamily="34" charset="0"/>
              <a:cs typeface="Arial" panose="020B0604020202020204" pitchFamily="34" charset="0"/>
            </a:endParaRPr>
          </a:p>
          <a:p>
            <a:pPr marL="0" indent="0">
              <a:lnSpc>
                <a:spcPct val="200000"/>
              </a:lnSpc>
              <a:buNone/>
            </a:pPr>
            <a:r>
              <a:rPr lang="en-US" b="1" dirty="0">
                <a:latin typeface="Arial" panose="020B0604020202020204" pitchFamily="34" charset="0"/>
                <a:cs typeface="Arial" panose="020B0604020202020204" pitchFamily="34" charset="0"/>
              </a:rPr>
              <a:t>Exclusion criteria</a:t>
            </a:r>
            <a:r>
              <a:rPr lang="en-US" dirty="0">
                <a:latin typeface="Arial" panose="020B0604020202020204" pitchFamily="34" charset="0"/>
                <a:cs typeface="Arial" panose="020B0604020202020204" pitchFamily="34" charset="0"/>
              </a:rPr>
              <a:t>: Adult obesity and articles older than 2015</a:t>
            </a:r>
            <a:endParaRPr lang="en-GB"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27494769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C0EAA8-394C-495A-8ADE-02A487113AED}"/>
              </a:ext>
            </a:extLst>
          </p:cNvPr>
          <p:cNvSpPr>
            <a:spLocks noGrp="1"/>
          </p:cNvSpPr>
          <p:nvPr>
            <p:ph type="title"/>
          </p:nvPr>
        </p:nvSpPr>
        <p:spPr>
          <a:xfrm>
            <a:off x="62146" y="94401"/>
            <a:ext cx="5122414" cy="207440"/>
          </a:xfrm>
        </p:spPr>
        <p:txBody>
          <a:bodyPr>
            <a:noAutofit/>
          </a:bodyPr>
          <a:lstStyle/>
          <a:p>
            <a:r>
              <a:rPr lang="en-GB" sz="1200" dirty="0">
                <a:latin typeface="Arial" panose="020B0604020202020204" pitchFamily="34" charset="0"/>
                <a:cs typeface="Arial" panose="020B0604020202020204" pitchFamily="34" charset="0"/>
              </a:rPr>
              <a:t>Literature Review</a:t>
            </a:r>
          </a:p>
        </p:txBody>
      </p:sp>
      <p:graphicFrame>
        <p:nvGraphicFramePr>
          <p:cNvPr id="6" name="Table 5">
            <a:extLst>
              <a:ext uri="{FF2B5EF4-FFF2-40B4-BE49-F238E27FC236}">
                <a16:creationId xmlns:a16="http://schemas.microsoft.com/office/drawing/2014/main" id="{4E015688-109E-44EE-8228-480161D6B8B2}"/>
              </a:ext>
            </a:extLst>
          </p:cNvPr>
          <p:cNvGraphicFramePr/>
          <p:nvPr>
            <p:extLst>
              <p:ext uri="{D42A27DB-BD31-4B8C-83A1-F6EECF244321}">
                <p14:modId xmlns:p14="http://schemas.microsoft.com/office/powerpoint/2010/main" val="3300184134"/>
              </p:ext>
            </p:extLst>
          </p:nvPr>
        </p:nvGraphicFramePr>
        <p:xfrm>
          <a:off x="62145" y="301842"/>
          <a:ext cx="12002608" cy="6695957"/>
        </p:xfrm>
        <a:graphic>
          <a:graphicData uri="http://schemas.openxmlformats.org/drawingml/2006/table">
            <a:tbl>
              <a:tblPr firstRow="1" firstCol="1" bandRow="1"/>
              <a:tblGrid>
                <a:gridCol w="2056157">
                  <a:extLst>
                    <a:ext uri="{9D8B030D-6E8A-4147-A177-3AD203B41FA5}">
                      <a16:colId xmlns:a16="http://schemas.microsoft.com/office/drawing/2014/main" val="2791120806"/>
                    </a:ext>
                  </a:extLst>
                </a:gridCol>
                <a:gridCol w="3248895">
                  <a:extLst>
                    <a:ext uri="{9D8B030D-6E8A-4147-A177-3AD203B41FA5}">
                      <a16:colId xmlns:a16="http://schemas.microsoft.com/office/drawing/2014/main" val="3589850242"/>
                    </a:ext>
                  </a:extLst>
                </a:gridCol>
                <a:gridCol w="2785843">
                  <a:extLst>
                    <a:ext uri="{9D8B030D-6E8A-4147-A177-3AD203B41FA5}">
                      <a16:colId xmlns:a16="http://schemas.microsoft.com/office/drawing/2014/main" val="2229489048"/>
                    </a:ext>
                  </a:extLst>
                </a:gridCol>
                <a:gridCol w="3911713">
                  <a:extLst>
                    <a:ext uri="{9D8B030D-6E8A-4147-A177-3AD203B41FA5}">
                      <a16:colId xmlns:a16="http://schemas.microsoft.com/office/drawing/2014/main" val="2241838310"/>
                    </a:ext>
                  </a:extLst>
                </a:gridCol>
              </a:tblGrid>
              <a:tr h="966049">
                <a:tc>
                  <a:txBody>
                    <a:bodyPr/>
                    <a:lstStyle/>
                    <a:p>
                      <a:pPr algn="l" fontAlgn="t">
                        <a:spcBef>
                          <a:spcPts val="0"/>
                        </a:spcBef>
                        <a:spcAft>
                          <a:spcPts val="0"/>
                        </a:spcAft>
                      </a:pPr>
                      <a:r>
                        <a:rPr lang="en-GB" sz="1100" b="1" i="0" u="none" strike="noStrike" dirty="0">
                          <a:effectLst/>
                          <a:latin typeface="Arial" panose="020B0604020202020204" pitchFamily="34" charset="0"/>
                          <a:ea typeface="Calibri" panose="020F0502020204030204" pitchFamily="34" charset="0"/>
                          <a:cs typeface="Arial" panose="020B0604020202020204" pitchFamily="34" charset="0"/>
                        </a:rPr>
                        <a:t>Author and title </a:t>
                      </a:r>
                    </a:p>
                    <a:p>
                      <a:pPr marL="0" marR="0" lvl="0" indent="0" algn="l" defTabSz="914400" rtl="0" eaLnBrk="1" fontAlgn="t" latinLnBrk="0" hangingPunct="1">
                        <a:lnSpc>
                          <a:spcPct val="100000"/>
                        </a:lnSpc>
                        <a:spcBef>
                          <a:spcPts val="0"/>
                        </a:spcBef>
                        <a:spcAft>
                          <a:spcPts val="0"/>
                        </a:spcAft>
                        <a:buClrTx/>
                        <a:buSzTx/>
                        <a:buFontTx/>
                        <a:buNone/>
                        <a:tabLst/>
                        <a:defRPr/>
                      </a:pPr>
                      <a:r>
                        <a:rPr lang="en-GB" sz="1100" b="0" i="0" u="none" strike="noStrike" kern="1200" dirty="0">
                          <a:solidFill>
                            <a:schemeClr val="tx1"/>
                          </a:solidFill>
                          <a:effectLst/>
                          <a:latin typeface="Arial" panose="020B0604020202020204" pitchFamily="34" charset="0"/>
                          <a:ea typeface="+mn-ea"/>
                          <a:cs typeface="Arial" panose="020B0604020202020204" pitchFamily="34" charset="0"/>
                        </a:rPr>
                        <a:t>Dogra et al, (2021)</a:t>
                      </a:r>
                    </a:p>
                    <a:p>
                      <a:pPr marL="0" marR="0" lvl="0" indent="0" algn="l" defTabSz="914400" rtl="0" eaLnBrk="1" fontAlgn="t" latinLnBrk="0" hangingPunct="1">
                        <a:lnSpc>
                          <a:spcPct val="100000"/>
                        </a:lnSpc>
                        <a:spcBef>
                          <a:spcPts val="0"/>
                        </a:spcBef>
                        <a:spcAft>
                          <a:spcPts val="0"/>
                        </a:spcAft>
                        <a:buClrTx/>
                        <a:buSzTx/>
                        <a:buFontTx/>
                        <a:buNone/>
                        <a:tabLst/>
                        <a:defRPr/>
                      </a:pPr>
                      <a:r>
                        <a:rPr lang="en-GB" sz="900" b="1" i="0" kern="1200" dirty="0">
                          <a:solidFill>
                            <a:schemeClr val="tx1"/>
                          </a:solidFill>
                          <a:effectLst/>
                          <a:latin typeface="Arial" panose="020B0604020202020204" pitchFamily="34" charset="0"/>
                          <a:ea typeface="+mn-ea"/>
                          <a:cs typeface="Arial" panose="020B0604020202020204" pitchFamily="34" charset="0"/>
                        </a:rPr>
                        <a:t>Delivering a childhood obesity prevention intervention using Islamic religious settings in the UK: What is most important to the stakeholders?</a:t>
                      </a:r>
                      <a:endParaRPr lang="en-GB" sz="900" b="1" i="0" u="none" strike="noStrike" dirty="0">
                        <a:effectLst/>
                        <a:latin typeface="Arial" panose="020B0604020202020204" pitchFamily="34" charset="0"/>
                        <a:cs typeface="Arial" panose="020B0604020202020204" pitchFamily="34" charset="0"/>
                      </a:endParaRPr>
                    </a:p>
                    <a:p>
                      <a:pPr algn="l" fontAlgn="t">
                        <a:spcBef>
                          <a:spcPts val="0"/>
                        </a:spcBef>
                        <a:spcAft>
                          <a:spcPts val="0"/>
                        </a:spcAft>
                      </a:pPr>
                      <a:endParaRPr lang="en-GB" sz="900" b="0" i="0" u="none" strike="noStrike" dirty="0">
                        <a:effectLst/>
                        <a:latin typeface="Arial" panose="020B0604020202020204" pitchFamily="34" charset="0"/>
                      </a:endParaRPr>
                    </a:p>
                  </a:txBody>
                  <a:tcPr marL="68580" marR="68580" marT="635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t">
                        <a:spcBef>
                          <a:spcPts val="0"/>
                        </a:spcBef>
                        <a:spcAft>
                          <a:spcPts val="0"/>
                        </a:spcAft>
                      </a:pPr>
                      <a:r>
                        <a:rPr lang="en-GB" sz="1100" b="1" i="0" u="none" strike="noStrike" dirty="0">
                          <a:effectLst/>
                          <a:latin typeface="Arial" panose="020B0604020202020204" pitchFamily="34" charset="0"/>
                          <a:ea typeface="Calibri" panose="020F0502020204030204" pitchFamily="34" charset="0"/>
                          <a:cs typeface="Arial" panose="020B0604020202020204" pitchFamily="34" charset="0"/>
                        </a:rPr>
                        <a:t>Research Questions or Research Objectives  </a:t>
                      </a:r>
                    </a:p>
                    <a:p>
                      <a:pPr marL="0" marR="0" lvl="0" indent="0" algn="l" defTabSz="914400" rtl="0" eaLnBrk="1" fontAlgn="t" latinLnBrk="0" hangingPunct="1">
                        <a:lnSpc>
                          <a:spcPct val="100000"/>
                        </a:lnSpc>
                        <a:spcBef>
                          <a:spcPts val="0"/>
                        </a:spcBef>
                        <a:spcAft>
                          <a:spcPts val="0"/>
                        </a:spcAft>
                        <a:buClrTx/>
                        <a:buSzTx/>
                        <a:buFontTx/>
                        <a:buNone/>
                        <a:tabLst/>
                        <a:defRPr/>
                      </a:pPr>
                      <a:r>
                        <a:rPr lang="en-GB" sz="1100" b="0" i="0" u="none" strike="noStrike" kern="1200" dirty="0">
                          <a:solidFill>
                            <a:schemeClr val="tx1"/>
                          </a:solidFill>
                          <a:effectLst/>
                          <a:latin typeface="Arial" panose="020B0604020202020204" pitchFamily="34" charset="0"/>
                          <a:ea typeface="+mn-ea"/>
                          <a:cs typeface="Arial" panose="020B0604020202020204" pitchFamily="34" charset="0"/>
                        </a:rPr>
                        <a:t>Intervention of childhood obesity</a:t>
                      </a:r>
                    </a:p>
                    <a:p>
                      <a:pPr algn="l" fontAlgn="t">
                        <a:spcBef>
                          <a:spcPts val="0"/>
                        </a:spcBef>
                        <a:spcAft>
                          <a:spcPts val="0"/>
                        </a:spcAft>
                      </a:pPr>
                      <a:endParaRPr lang="en-GB" sz="1800" b="0" i="0" u="none" strike="noStrike" dirty="0">
                        <a:effectLst/>
                        <a:latin typeface="Arial" panose="020B0604020202020204" pitchFamily="34" charset="0"/>
                      </a:endParaRPr>
                    </a:p>
                  </a:txBody>
                  <a:tcPr marL="68580" marR="68580" marT="635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t">
                        <a:spcBef>
                          <a:spcPts val="0"/>
                        </a:spcBef>
                        <a:spcAft>
                          <a:spcPts val="0"/>
                        </a:spcAft>
                      </a:pPr>
                      <a:r>
                        <a:rPr lang="en-GB" sz="1100" b="1" i="0" u="none" strike="noStrike" dirty="0">
                          <a:effectLst/>
                          <a:latin typeface="Arial" panose="020B0604020202020204" pitchFamily="34" charset="0"/>
                          <a:ea typeface="Calibri" panose="020F0502020204030204" pitchFamily="34" charset="0"/>
                          <a:cs typeface="Arial" panose="020B0604020202020204" pitchFamily="34" charset="0"/>
                        </a:rPr>
                        <a:t>Methods and Sample </a:t>
                      </a:r>
                    </a:p>
                    <a:p>
                      <a:pPr algn="l" fontAlgn="t">
                        <a:spcBef>
                          <a:spcPts val="0"/>
                        </a:spcBef>
                        <a:spcAft>
                          <a:spcPts val="0"/>
                        </a:spcAft>
                      </a:pPr>
                      <a:r>
                        <a:rPr lang="en-GB" sz="1100" b="0" i="0" u="none" strike="noStrike" dirty="0">
                          <a:effectLst/>
                          <a:latin typeface="Arial" panose="020B0604020202020204" pitchFamily="34" charset="0"/>
                        </a:rPr>
                        <a:t>focus groups and interviews</a:t>
                      </a:r>
                    </a:p>
                    <a:p>
                      <a:pPr marL="0" marR="0" lvl="0" indent="0" algn="l" defTabSz="914400" rtl="0" eaLnBrk="1" fontAlgn="t" latinLnBrk="0" hangingPunct="1">
                        <a:lnSpc>
                          <a:spcPct val="100000"/>
                        </a:lnSpc>
                        <a:spcBef>
                          <a:spcPts val="0"/>
                        </a:spcBef>
                        <a:spcAft>
                          <a:spcPts val="0"/>
                        </a:spcAft>
                        <a:buClrTx/>
                        <a:buSzTx/>
                        <a:buFontTx/>
                        <a:buNone/>
                        <a:tabLst/>
                        <a:defRPr/>
                      </a:pPr>
                      <a:r>
                        <a:rPr lang="en-GB" sz="1100" b="0" i="0" u="none" strike="noStrike" dirty="0">
                          <a:effectLst/>
                          <a:latin typeface="Arial" panose="020B0604020202020204" pitchFamily="34" charset="0"/>
                          <a:cs typeface="Arial" panose="020B0604020202020204" pitchFamily="34" charset="0"/>
                        </a:rPr>
                        <a:t>20 parents, 20 leaders, 26 managers, workers</a:t>
                      </a:r>
                    </a:p>
                    <a:p>
                      <a:pPr algn="l" fontAlgn="t">
                        <a:spcBef>
                          <a:spcPts val="0"/>
                        </a:spcBef>
                        <a:spcAft>
                          <a:spcPts val="0"/>
                        </a:spcAft>
                      </a:pPr>
                      <a:endParaRPr lang="en-GB" sz="1100" b="0" i="0" u="none" strike="noStrike" dirty="0">
                        <a:effectLst/>
                        <a:latin typeface="Arial" panose="020B0604020202020204" pitchFamily="34" charset="0"/>
                      </a:endParaRPr>
                    </a:p>
                  </a:txBody>
                  <a:tcPr marL="68580" marR="68580" marT="635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t">
                        <a:spcBef>
                          <a:spcPts val="0"/>
                        </a:spcBef>
                        <a:spcAft>
                          <a:spcPts val="0"/>
                        </a:spcAft>
                      </a:pPr>
                      <a:r>
                        <a:rPr lang="en-GB" sz="1100" b="1" i="0" u="none" strike="noStrike" dirty="0">
                          <a:effectLst/>
                          <a:latin typeface="Arial" panose="020B0604020202020204" pitchFamily="34" charset="0"/>
                          <a:ea typeface="Calibri" panose="020F0502020204030204" pitchFamily="34" charset="0"/>
                          <a:cs typeface="Arial" panose="020B0604020202020204" pitchFamily="34" charset="0"/>
                        </a:rPr>
                        <a:t>Evaluation of the Article </a:t>
                      </a:r>
                      <a:endParaRPr lang="en-GB" sz="1100" b="0" i="0" u="none" strike="noStrike" dirty="0">
                        <a:effectLst/>
                        <a:latin typeface="Arial" panose="020B0604020202020204" pitchFamily="34" charset="0"/>
                        <a:cs typeface="Arial" panose="020B0604020202020204" pitchFamily="34" charset="0"/>
                      </a:endParaRPr>
                    </a:p>
                    <a:p>
                      <a:pPr algn="l" fontAlgn="t">
                        <a:spcBef>
                          <a:spcPts val="0"/>
                        </a:spcBef>
                        <a:spcAft>
                          <a:spcPts val="0"/>
                        </a:spcAft>
                      </a:pPr>
                      <a:r>
                        <a:rPr lang="en-GB" sz="1100" b="0" i="0" u="none" strike="noStrike" dirty="0">
                          <a:effectLst/>
                          <a:latin typeface="Arial" panose="020B0604020202020204" pitchFamily="34" charset="0"/>
                          <a:ea typeface="Calibri" panose="020F0502020204030204" pitchFamily="34" charset="0"/>
                          <a:cs typeface="Arial" panose="020B0604020202020204" pitchFamily="34" charset="0"/>
                        </a:rPr>
                        <a:t>Obesity among South Asian children in the UK was well-explained in this study. But the study's limitations include just two sites and participants who were teachers, parents, and community leaders, not children. As a consequence, the program's efficacy may be fictitious. </a:t>
                      </a:r>
                      <a:endParaRPr lang="en-GB" sz="1100" b="0" i="0" u="none" strike="noStrike" dirty="0">
                        <a:effectLst/>
                        <a:latin typeface="Arial" panose="020B0604020202020204" pitchFamily="34" charset="0"/>
                        <a:cs typeface="Arial" panose="020B0604020202020204" pitchFamily="34" charset="0"/>
                      </a:endParaRPr>
                    </a:p>
                  </a:txBody>
                  <a:tcPr marL="68580" marR="68580" marT="635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221238234"/>
                  </a:ext>
                </a:extLst>
              </a:tr>
              <a:tr h="1029809">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1100" b="0" i="0" u="none" strike="noStrike" kern="1200" dirty="0">
                          <a:solidFill>
                            <a:schemeClr val="tx1"/>
                          </a:solidFill>
                          <a:effectLst/>
                          <a:latin typeface="Arial" panose="020B0604020202020204" pitchFamily="34" charset="0"/>
                          <a:ea typeface="Calibri" panose="020F0502020204030204" pitchFamily="34" charset="0"/>
                          <a:cs typeface="Arial" panose="020B0604020202020204" pitchFamily="34" charset="0"/>
                        </a:rPr>
                        <a:t>Anderson et al, (2018)</a:t>
                      </a:r>
                      <a:endParaRPr lang="en-GB" sz="1100" b="0" i="0" u="none" strike="noStrike" kern="1200" dirty="0">
                        <a:solidFill>
                          <a:schemeClr val="tx1"/>
                        </a:solidFill>
                        <a:effectLst/>
                        <a:latin typeface="Arial" panose="020B0604020202020204" pitchFamily="34" charset="0"/>
                        <a:ea typeface="+mn-ea"/>
                        <a:cs typeface="Arial" panose="020B0604020202020204" pitchFamily="34" charset="0"/>
                      </a:endParaRPr>
                    </a:p>
                    <a:p>
                      <a:pPr marL="0" marR="0" lvl="0" indent="0" algn="l" defTabSz="914400" rtl="0" eaLnBrk="1" fontAlgn="t" latinLnBrk="0" hangingPunct="1">
                        <a:lnSpc>
                          <a:spcPct val="100000"/>
                        </a:lnSpc>
                        <a:spcBef>
                          <a:spcPts val="0"/>
                        </a:spcBef>
                        <a:spcAft>
                          <a:spcPts val="0"/>
                        </a:spcAft>
                        <a:buClrTx/>
                        <a:buSzTx/>
                        <a:buFontTx/>
                        <a:buNone/>
                        <a:tabLst/>
                        <a:defRPr/>
                      </a:pPr>
                      <a:r>
                        <a:rPr lang="en-GB" sz="900" b="1" i="0" kern="1200" dirty="0">
                          <a:solidFill>
                            <a:schemeClr val="tx1"/>
                          </a:solidFill>
                          <a:effectLst/>
                          <a:latin typeface="Arial" panose="020B0604020202020204" pitchFamily="34" charset="0"/>
                          <a:ea typeface="+mn-ea"/>
                          <a:cs typeface="Arial" panose="020B0604020202020204" pitchFamily="34" charset="0"/>
                        </a:rPr>
                        <a:t>Self-regulation and household routines at age three and obesity at age eleven: longitudinal analysis of the UK Millennium Cohort Study</a:t>
                      </a:r>
                      <a:endParaRPr lang="en-GB" sz="900" b="1" i="0" u="none" strike="noStrike" kern="1200" dirty="0">
                        <a:solidFill>
                          <a:schemeClr val="tx1"/>
                        </a:solidFill>
                        <a:effectLst/>
                        <a:latin typeface="Arial" panose="020B0604020202020204" pitchFamily="34" charset="0"/>
                        <a:ea typeface="Calibri" panose="020F0502020204030204" pitchFamily="34" charset="0"/>
                        <a:cs typeface="Arial" panose="020B0604020202020204" pitchFamily="34" charset="0"/>
                      </a:endParaRPr>
                    </a:p>
                    <a:p>
                      <a:pPr algn="l" fontAlgn="t">
                        <a:spcBef>
                          <a:spcPts val="0"/>
                        </a:spcBef>
                        <a:spcAft>
                          <a:spcPts val="0"/>
                        </a:spcAft>
                      </a:pPr>
                      <a:endParaRPr lang="en-GB" sz="1000" b="0" i="0" u="none" strike="noStrike" dirty="0">
                        <a:effectLst/>
                        <a:latin typeface="Arial" panose="020B0604020202020204" pitchFamily="34" charset="0"/>
                      </a:endParaRPr>
                    </a:p>
                  </a:txBody>
                  <a:tcPr marL="68580" marR="68580" marT="635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t">
                        <a:spcBef>
                          <a:spcPts val="0"/>
                        </a:spcBef>
                        <a:spcAft>
                          <a:spcPts val="0"/>
                        </a:spcAft>
                      </a:pPr>
                      <a:r>
                        <a:rPr lang="en-GB" sz="1100" b="0" i="0" u="none" strike="noStrike" dirty="0">
                          <a:effectLst/>
                          <a:latin typeface="Arial" panose="020B0604020202020204" pitchFamily="34" charset="0"/>
                        </a:rPr>
                        <a:t>The connection between natural household practises and self-control, as well as having regular mealtimes and sleep routines</a:t>
                      </a:r>
                    </a:p>
                  </a:txBody>
                  <a:tcPr marL="68580" marR="68580" marT="635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t">
                        <a:spcBef>
                          <a:spcPts val="0"/>
                        </a:spcBef>
                        <a:spcAft>
                          <a:spcPts val="0"/>
                        </a:spcAft>
                      </a:pPr>
                      <a:r>
                        <a:rPr lang="en-GB" sz="1100" b="0" i="0" u="none" strike="noStrike" dirty="0">
                          <a:effectLst/>
                          <a:latin typeface="Arial" panose="020B0604020202020204" pitchFamily="34" charset="0"/>
                        </a:rPr>
                        <a:t>Questionaries, surveys, data collections and statistics</a:t>
                      </a:r>
                    </a:p>
                    <a:p>
                      <a:pPr marL="0" marR="0" lvl="0" indent="0" algn="l" defTabSz="914400" rtl="0" eaLnBrk="1" fontAlgn="t" latinLnBrk="0" hangingPunct="1">
                        <a:lnSpc>
                          <a:spcPct val="100000"/>
                        </a:lnSpc>
                        <a:spcBef>
                          <a:spcPts val="0"/>
                        </a:spcBef>
                        <a:spcAft>
                          <a:spcPts val="0"/>
                        </a:spcAft>
                        <a:buClrTx/>
                        <a:buSzTx/>
                        <a:buFontTx/>
                        <a:buNone/>
                        <a:tabLst/>
                        <a:defRPr/>
                      </a:pPr>
                      <a:r>
                        <a:rPr lang="en-GB" sz="1100" b="0" i="0" u="none" strike="noStrike" dirty="0">
                          <a:effectLst/>
                          <a:latin typeface="Arial" panose="020B0604020202020204" pitchFamily="34" charset="0"/>
                          <a:cs typeface="Arial" panose="020B0604020202020204" pitchFamily="34" charset="0"/>
                        </a:rPr>
                        <a:t>10955 children and their families.</a:t>
                      </a:r>
                    </a:p>
                    <a:p>
                      <a:pPr algn="l" fontAlgn="t">
                        <a:spcBef>
                          <a:spcPts val="0"/>
                        </a:spcBef>
                        <a:spcAft>
                          <a:spcPts val="0"/>
                        </a:spcAft>
                      </a:pPr>
                      <a:r>
                        <a:rPr lang="en-GB" sz="1400" b="0" i="0" u="none" strike="noStrike" dirty="0">
                          <a:effectLst/>
                          <a:latin typeface="Arial" panose="020B0604020202020204" pitchFamily="34" charset="0"/>
                        </a:rPr>
                        <a:t> </a:t>
                      </a:r>
                    </a:p>
                  </a:txBody>
                  <a:tcPr marL="68580" marR="68580" marT="635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t">
                        <a:spcBef>
                          <a:spcPts val="0"/>
                        </a:spcBef>
                        <a:spcAft>
                          <a:spcPts val="0"/>
                        </a:spcAft>
                      </a:pPr>
                      <a:r>
                        <a:rPr lang="en-GB" sz="1100" b="0" i="0" u="none" strike="noStrike" dirty="0">
                          <a:effectLst/>
                          <a:latin typeface="Arial" panose="020B0604020202020204" pitchFamily="34" charset="0"/>
                        </a:rPr>
                        <a:t>The study focuses on three-year-old children who are exposed to sleep patterns, mealtimes, and recreational activities can improve their mental and physical health. However, using the same methods and tools for measuring and evaluating health outcomes in children may be difficult to avoid due to biases due to misinterpretation.</a:t>
                      </a:r>
                    </a:p>
                  </a:txBody>
                  <a:tcPr marL="68580" marR="68580" marT="635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750155844"/>
                  </a:ext>
                </a:extLst>
              </a:tr>
              <a:tr h="99302">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1100" b="0" i="0" u="none" strike="noStrike" kern="1200" dirty="0" err="1">
                          <a:solidFill>
                            <a:schemeClr val="tx1"/>
                          </a:solidFill>
                          <a:effectLst/>
                          <a:latin typeface="Arial" panose="020B0604020202020204" pitchFamily="34" charset="0"/>
                          <a:ea typeface="Calibri" panose="020F0502020204030204" pitchFamily="34" charset="0"/>
                          <a:cs typeface="Arial" panose="020B0604020202020204" pitchFamily="34" charset="0"/>
                        </a:rPr>
                        <a:t>Goisis</a:t>
                      </a:r>
                      <a:r>
                        <a:rPr lang="en-GB" sz="1100" b="0" i="0" u="none" strike="noStrike" kern="1200" dirty="0">
                          <a:solidFill>
                            <a:schemeClr val="tx1"/>
                          </a:solidFill>
                          <a:effectLst/>
                          <a:latin typeface="Arial" panose="020B0604020202020204" pitchFamily="34" charset="0"/>
                          <a:ea typeface="Calibri" panose="020F0502020204030204" pitchFamily="34" charset="0"/>
                          <a:cs typeface="Arial" panose="020B0604020202020204" pitchFamily="34" charset="0"/>
                        </a:rPr>
                        <a:t> et al, (2019)</a:t>
                      </a:r>
                    </a:p>
                    <a:p>
                      <a:pPr marL="0" marR="0" lvl="0" indent="0" algn="l" defTabSz="914400" rtl="0" eaLnBrk="1" fontAlgn="t" latinLnBrk="0" hangingPunct="1">
                        <a:lnSpc>
                          <a:spcPct val="100000"/>
                        </a:lnSpc>
                        <a:spcBef>
                          <a:spcPts val="0"/>
                        </a:spcBef>
                        <a:spcAft>
                          <a:spcPts val="0"/>
                        </a:spcAft>
                        <a:buClrTx/>
                        <a:buSzTx/>
                        <a:buFontTx/>
                        <a:buNone/>
                        <a:tabLst/>
                        <a:defRPr/>
                      </a:pPr>
                      <a:r>
                        <a:rPr lang="en-GB" sz="900" b="1" i="0" kern="1200" dirty="0">
                          <a:solidFill>
                            <a:schemeClr val="tx1"/>
                          </a:solidFill>
                          <a:effectLst/>
                          <a:latin typeface="Arial" panose="020B0604020202020204" pitchFamily="34" charset="0"/>
                          <a:ea typeface="+mn-ea"/>
                          <a:cs typeface="Arial" panose="020B0604020202020204" pitchFamily="34" charset="0"/>
                        </a:rPr>
                        <a:t>When richer doesn't mean thinner: Ethnicity, socioeconomic position, and the risk of child obesity in the United Kingdom</a:t>
                      </a:r>
                      <a:endParaRPr lang="en-GB" sz="900" b="1" i="0" u="none" strike="noStrike" dirty="0">
                        <a:effectLst/>
                        <a:latin typeface="Arial" panose="020B0604020202020204" pitchFamily="34" charset="0"/>
                        <a:cs typeface="Arial" panose="020B0604020202020204" pitchFamily="34" charset="0"/>
                      </a:endParaRPr>
                    </a:p>
                    <a:p>
                      <a:pPr algn="l" fontAlgn="t">
                        <a:spcBef>
                          <a:spcPts val="0"/>
                        </a:spcBef>
                        <a:spcAft>
                          <a:spcPts val="0"/>
                        </a:spcAft>
                      </a:pPr>
                      <a:endParaRPr lang="en-GB" sz="900" b="0" i="0" u="none" strike="noStrike" dirty="0">
                        <a:effectLst/>
                        <a:latin typeface="Arial" panose="020B0604020202020204" pitchFamily="34" charset="0"/>
                      </a:endParaRPr>
                    </a:p>
                  </a:txBody>
                  <a:tcPr marL="68580" marR="68580" marT="635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t">
                        <a:spcBef>
                          <a:spcPts val="0"/>
                        </a:spcBef>
                        <a:spcAft>
                          <a:spcPts val="0"/>
                        </a:spcAft>
                      </a:pPr>
                      <a:r>
                        <a:rPr lang="en-GB" sz="1100" b="0" i="0" u="none" strike="noStrike" dirty="0">
                          <a:effectLst/>
                          <a:latin typeface="Arial" panose="020B0604020202020204" pitchFamily="34" charset="0"/>
                        </a:rPr>
                        <a:t>The link between children's obesity and their social status</a:t>
                      </a:r>
                    </a:p>
                  </a:txBody>
                  <a:tcPr marL="68580" marR="68580" marT="635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t">
                        <a:spcBef>
                          <a:spcPts val="0"/>
                        </a:spcBef>
                        <a:spcAft>
                          <a:spcPts val="0"/>
                        </a:spcAft>
                      </a:pPr>
                      <a:r>
                        <a:rPr lang="en-GB" sz="1100" b="0" i="0" u="none" strike="noStrike" dirty="0">
                          <a:effectLst/>
                          <a:latin typeface="Arial" panose="020B0604020202020204" pitchFamily="34" charset="0"/>
                          <a:ea typeface="Calibri" panose="020F0502020204030204" pitchFamily="34" charset="0"/>
                          <a:cs typeface="Arial" panose="020B0604020202020204" pitchFamily="34" charset="0"/>
                        </a:rPr>
                        <a:t>Data</a:t>
                      </a:r>
                    </a:p>
                    <a:p>
                      <a:pPr algn="l" fontAlgn="t">
                        <a:spcBef>
                          <a:spcPts val="0"/>
                        </a:spcBef>
                        <a:spcAft>
                          <a:spcPts val="0"/>
                        </a:spcAft>
                      </a:pPr>
                      <a:r>
                        <a:rPr lang="en-GB" sz="1100" b="0" i="0" u="none" strike="noStrike" dirty="0">
                          <a:effectLst/>
                          <a:latin typeface="Arial" panose="020B0604020202020204" pitchFamily="34" charset="0"/>
                          <a:cs typeface="Arial" panose="020B0604020202020204" pitchFamily="34" charset="0"/>
                        </a:rPr>
                        <a:t>19244 families</a:t>
                      </a:r>
                    </a:p>
                    <a:p>
                      <a:pPr algn="l" fontAlgn="t">
                        <a:spcBef>
                          <a:spcPts val="0"/>
                        </a:spcBef>
                        <a:spcAft>
                          <a:spcPts val="0"/>
                        </a:spcAft>
                      </a:pPr>
                      <a:endParaRPr lang="en-GB" sz="1400" b="0" i="0" u="none" strike="noStrike" dirty="0">
                        <a:effectLst/>
                        <a:latin typeface="Arial" panose="020B0604020202020204" pitchFamily="34" charset="0"/>
                        <a:cs typeface="Arial" panose="020B0604020202020204" pitchFamily="34" charset="0"/>
                      </a:endParaRPr>
                    </a:p>
                  </a:txBody>
                  <a:tcPr marL="68580" marR="68580" marT="635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t">
                        <a:spcBef>
                          <a:spcPts val="0"/>
                        </a:spcBef>
                        <a:spcAft>
                          <a:spcPts val="0"/>
                        </a:spcAft>
                      </a:pPr>
                      <a:r>
                        <a:rPr lang="en-GB" sz="1100" b="0" i="0" u="none" strike="noStrike" dirty="0">
                          <a:effectLst/>
                          <a:latin typeface="Arial" panose="020B0604020202020204" pitchFamily="34" charset="0"/>
                          <a:cs typeface="Arial" panose="020B0604020202020204" pitchFamily="34" charset="0"/>
                        </a:rPr>
                        <a:t>Research measured at a variety of issues in the UK, showing the significant inconsistencies of socioeconomic inequalities, child obesity, and wellness practises connected in this study. Lower-income children are more likely to be fat than children from higher-income households, according to the data in the article on the financial effect on child obesity.</a:t>
                      </a:r>
                    </a:p>
                    <a:p>
                      <a:pPr algn="l" fontAlgn="t">
                        <a:spcBef>
                          <a:spcPts val="0"/>
                        </a:spcBef>
                        <a:spcAft>
                          <a:spcPts val="0"/>
                        </a:spcAft>
                      </a:pPr>
                      <a:endParaRPr lang="en-GB" sz="1100" b="0" i="0" u="none" strike="noStrike" dirty="0">
                        <a:effectLst/>
                        <a:latin typeface="Arial" panose="020B0604020202020204" pitchFamily="34" charset="0"/>
                        <a:cs typeface="Arial" panose="020B0604020202020204" pitchFamily="34" charset="0"/>
                      </a:endParaRPr>
                    </a:p>
                  </a:txBody>
                  <a:tcPr marL="68580" marR="68580" marT="635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037087224"/>
                  </a:ext>
                </a:extLst>
              </a:tr>
              <a:tr h="675800">
                <a:tc>
                  <a:txBody>
                    <a:bodyPr/>
                    <a:lstStyle/>
                    <a:p>
                      <a:pPr algn="l" fontAlgn="t">
                        <a:spcBef>
                          <a:spcPts val="0"/>
                        </a:spcBef>
                        <a:spcAft>
                          <a:spcPts val="0"/>
                        </a:spcAft>
                      </a:pPr>
                      <a:r>
                        <a:rPr lang="en-GB" sz="900" b="1" i="0" u="none" strike="noStrike" dirty="0">
                          <a:effectLst/>
                          <a:latin typeface="Times New Roman" panose="02020603050405020304" pitchFamily="18" charset="0"/>
                          <a:ea typeface="Calibri" panose="020F0502020204030204" pitchFamily="34" charset="0"/>
                          <a:cs typeface="Times New Roman" panose="02020603050405020304" pitchFamily="18" charset="0"/>
                        </a:rPr>
                        <a:t> </a:t>
                      </a:r>
                      <a:r>
                        <a:rPr lang="en-GB" sz="1100" b="0" i="0" u="none" strike="noStrike" dirty="0">
                          <a:effectLst/>
                          <a:latin typeface="Arial" panose="020B0604020202020204" pitchFamily="34" charset="0"/>
                          <a:ea typeface="Calibri" panose="020F0502020204030204" pitchFamily="34" charset="0"/>
                          <a:cs typeface="Arial" panose="020B0604020202020204" pitchFamily="34" charset="0"/>
                        </a:rPr>
                        <a:t>Lucy et al, (2019)</a:t>
                      </a:r>
                    </a:p>
                    <a:p>
                      <a:pPr marL="0" marR="0" lvl="0" indent="0" algn="l" defTabSz="914400" rtl="0" eaLnBrk="1" fontAlgn="t" latinLnBrk="0" hangingPunct="1">
                        <a:lnSpc>
                          <a:spcPct val="100000"/>
                        </a:lnSpc>
                        <a:spcBef>
                          <a:spcPts val="0"/>
                        </a:spcBef>
                        <a:spcAft>
                          <a:spcPts val="0"/>
                        </a:spcAft>
                        <a:buClrTx/>
                        <a:buSzTx/>
                        <a:buFontTx/>
                        <a:buNone/>
                        <a:tabLst/>
                        <a:defRPr/>
                      </a:pPr>
                      <a:r>
                        <a:rPr lang="en-GB" sz="900" b="1" i="0" kern="1200" dirty="0">
                          <a:solidFill>
                            <a:schemeClr val="tx1"/>
                          </a:solidFill>
                          <a:effectLst/>
                          <a:latin typeface="Arial" panose="020B0604020202020204" pitchFamily="34" charset="0"/>
                          <a:ea typeface="+mn-ea"/>
                          <a:cs typeface="Arial" panose="020B0604020202020204" pitchFamily="34" charset="0"/>
                        </a:rPr>
                        <a:t>Are children with clinical obesity at increased risk of inpatient hospital admissions? An analysis using linked electronic health records in the UK millennium cohort study </a:t>
                      </a:r>
                      <a:endParaRPr lang="en-GB" sz="900" b="1" i="0" u="none" strike="noStrike" dirty="0">
                        <a:effectLst/>
                        <a:latin typeface="Arial" panose="020B0604020202020204" pitchFamily="34" charset="0"/>
                        <a:cs typeface="Arial" panose="020B0604020202020204" pitchFamily="34" charset="0"/>
                      </a:endParaRPr>
                    </a:p>
                    <a:p>
                      <a:pPr algn="l" fontAlgn="t">
                        <a:spcBef>
                          <a:spcPts val="0"/>
                        </a:spcBef>
                        <a:spcAft>
                          <a:spcPts val="0"/>
                        </a:spcAft>
                      </a:pPr>
                      <a:endParaRPr lang="en-GB" sz="900" b="0" i="0" u="none" strike="noStrike" dirty="0">
                        <a:effectLst/>
                        <a:latin typeface="Arial" panose="020B0604020202020204" pitchFamily="34" charset="0"/>
                        <a:cs typeface="Arial" panose="020B0604020202020204" pitchFamily="34" charset="0"/>
                      </a:endParaRPr>
                    </a:p>
                  </a:txBody>
                  <a:tcPr marL="68580" marR="68580" marT="635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t">
                        <a:spcBef>
                          <a:spcPts val="0"/>
                        </a:spcBef>
                        <a:spcAft>
                          <a:spcPts val="0"/>
                        </a:spcAft>
                      </a:pPr>
                      <a:r>
                        <a:rPr lang="en-GB" sz="1100" b="0" i="0" u="none" strike="noStrike" dirty="0">
                          <a:effectLst/>
                          <a:latin typeface="Arial" panose="020B0604020202020204" pitchFamily="34" charset="0"/>
                          <a:ea typeface="Calibri" panose="020F0502020204030204" pitchFamily="34" charset="0"/>
                          <a:cs typeface="Arial" panose="020B0604020202020204" pitchFamily="34" charset="0"/>
                        </a:rPr>
                        <a:t>Link between hospital admission and childhood obesity</a:t>
                      </a:r>
                      <a:endParaRPr lang="en-GB" sz="1100" b="0" i="0" u="none" strike="noStrike" dirty="0">
                        <a:effectLst/>
                        <a:latin typeface="Arial" panose="020B0604020202020204" pitchFamily="34" charset="0"/>
                        <a:cs typeface="Arial" panose="020B0604020202020204" pitchFamily="34" charset="0"/>
                      </a:endParaRPr>
                    </a:p>
                  </a:txBody>
                  <a:tcPr marL="68580" marR="68580" marT="635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t">
                        <a:spcBef>
                          <a:spcPts val="0"/>
                        </a:spcBef>
                        <a:spcAft>
                          <a:spcPts val="0"/>
                        </a:spcAft>
                      </a:pPr>
                      <a:r>
                        <a:rPr lang="en-GB" sz="1100" b="0" i="0" u="none" strike="noStrike" dirty="0">
                          <a:effectLst/>
                          <a:latin typeface="Arial" panose="020B0604020202020204" pitchFamily="34" charset="0"/>
                          <a:cs typeface="Arial" panose="020B0604020202020204" pitchFamily="34" charset="0"/>
                        </a:rPr>
                        <a:t>Data and Records</a:t>
                      </a:r>
                    </a:p>
                    <a:p>
                      <a:pPr marL="0" marR="0" lvl="0" indent="0" algn="l" defTabSz="914400" rtl="0" eaLnBrk="1" fontAlgn="t" latinLnBrk="0" hangingPunct="1">
                        <a:lnSpc>
                          <a:spcPct val="100000"/>
                        </a:lnSpc>
                        <a:spcBef>
                          <a:spcPts val="0"/>
                        </a:spcBef>
                        <a:spcAft>
                          <a:spcPts val="0"/>
                        </a:spcAft>
                        <a:buClrTx/>
                        <a:buSzTx/>
                        <a:buFontTx/>
                        <a:buNone/>
                        <a:tabLst/>
                        <a:defRPr/>
                      </a:pPr>
                      <a:r>
                        <a:rPr lang="en-GB" sz="1100" b="0" i="0" u="none" strike="noStrike" dirty="0">
                          <a:effectLst/>
                          <a:latin typeface="Arial" panose="020B0604020202020204" pitchFamily="34" charset="0"/>
                          <a:cs typeface="Arial" panose="020B0604020202020204" pitchFamily="34" charset="0"/>
                        </a:rPr>
                        <a:t>3269 children</a:t>
                      </a:r>
                    </a:p>
                    <a:p>
                      <a:pPr algn="l" fontAlgn="t">
                        <a:spcBef>
                          <a:spcPts val="0"/>
                        </a:spcBef>
                        <a:spcAft>
                          <a:spcPts val="0"/>
                        </a:spcAft>
                      </a:pPr>
                      <a:endParaRPr lang="en-GB" sz="1400" b="0" i="0" u="none" strike="noStrike" dirty="0">
                        <a:effectLst/>
                        <a:latin typeface="Arial" panose="020B0604020202020204" pitchFamily="34" charset="0"/>
                        <a:cs typeface="Arial" panose="020B0604020202020204" pitchFamily="34" charset="0"/>
                      </a:endParaRPr>
                    </a:p>
                  </a:txBody>
                  <a:tcPr marL="68580" marR="68580" marT="635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t">
                        <a:spcBef>
                          <a:spcPts val="0"/>
                        </a:spcBef>
                        <a:spcAft>
                          <a:spcPts val="0"/>
                        </a:spcAft>
                      </a:pPr>
                      <a:r>
                        <a:rPr lang="en-GB" sz="1100" b="0" i="0" u="none" strike="noStrike" dirty="0">
                          <a:effectLst/>
                          <a:latin typeface="Arial" panose="020B0604020202020204" pitchFamily="34" charset="0"/>
                        </a:rPr>
                        <a:t>The imbalance between advantage and disadvantage families in clinical obesity continues to grow, despite irregular inpatient admissions for child obesity. In the case of child obesity hospital admissions, more conclusive and comprehensive studies/analyses are required.</a:t>
                      </a:r>
                    </a:p>
                  </a:txBody>
                  <a:tcPr marL="68580" marR="68580" marT="635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111580069"/>
                  </a:ext>
                </a:extLst>
              </a:tr>
              <a:tr h="1144948">
                <a:tc>
                  <a:txBody>
                    <a:bodyPr/>
                    <a:lstStyle/>
                    <a:p>
                      <a:pPr algn="l" fontAlgn="t">
                        <a:spcBef>
                          <a:spcPts val="0"/>
                        </a:spcBef>
                        <a:spcAft>
                          <a:spcPts val="0"/>
                        </a:spcAft>
                      </a:pPr>
                      <a:r>
                        <a:rPr lang="en-GB" sz="900" b="1" i="0" u="none" strike="noStrike" dirty="0">
                          <a:effectLst/>
                          <a:latin typeface="Times New Roman" panose="02020603050405020304" pitchFamily="18" charset="0"/>
                          <a:ea typeface="Calibri" panose="020F0502020204030204" pitchFamily="34" charset="0"/>
                          <a:cs typeface="Times New Roman" panose="02020603050405020304" pitchFamily="18" charset="0"/>
                        </a:rPr>
                        <a:t> </a:t>
                      </a:r>
                      <a:r>
                        <a:rPr lang="en-GB" sz="1100" b="0" i="0" u="none" strike="noStrike" kern="1200" dirty="0" err="1">
                          <a:solidFill>
                            <a:schemeClr val="tx1"/>
                          </a:solidFill>
                          <a:effectLst/>
                          <a:latin typeface="Arial" panose="020B0604020202020204" pitchFamily="34" charset="0"/>
                          <a:ea typeface="Calibri" panose="020F0502020204030204" pitchFamily="34" charset="0"/>
                          <a:cs typeface="Arial" panose="020B0604020202020204" pitchFamily="34" charset="0"/>
                        </a:rPr>
                        <a:t>Lidgate</a:t>
                      </a:r>
                      <a:r>
                        <a:rPr lang="en-GB" sz="1100" b="0" i="0" u="none" strike="noStrike" kern="1200" dirty="0">
                          <a:solidFill>
                            <a:schemeClr val="tx1"/>
                          </a:solidFill>
                          <a:effectLst/>
                          <a:latin typeface="Arial" panose="020B0604020202020204" pitchFamily="34" charset="0"/>
                          <a:ea typeface="Calibri" panose="020F0502020204030204" pitchFamily="34" charset="0"/>
                          <a:cs typeface="Arial" panose="020B0604020202020204" pitchFamily="34" charset="0"/>
                        </a:rPr>
                        <a:t> et al, (2018)</a:t>
                      </a:r>
                    </a:p>
                    <a:p>
                      <a:pPr marL="0" marR="0" lvl="0" indent="0" algn="l" defTabSz="914400" rtl="0" eaLnBrk="1" fontAlgn="t" latinLnBrk="0" hangingPunct="1">
                        <a:lnSpc>
                          <a:spcPct val="100000"/>
                        </a:lnSpc>
                        <a:spcBef>
                          <a:spcPts val="0"/>
                        </a:spcBef>
                        <a:spcAft>
                          <a:spcPts val="0"/>
                        </a:spcAft>
                        <a:buClrTx/>
                        <a:buSzTx/>
                        <a:buFontTx/>
                        <a:buNone/>
                        <a:tabLst/>
                        <a:defRPr/>
                      </a:pPr>
                      <a:r>
                        <a:rPr lang="en-GB" sz="900" b="1" i="0" kern="1200" dirty="0">
                          <a:solidFill>
                            <a:schemeClr val="tx1"/>
                          </a:solidFill>
                          <a:effectLst/>
                          <a:latin typeface="Arial" panose="020B0604020202020204" pitchFamily="34" charset="0"/>
                          <a:ea typeface="+mn-ea"/>
                          <a:cs typeface="Arial" panose="020B0604020202020204" pitchFamily="34" charset="0"/>
                        </a:rPr>
                        <a:t>A qualitative insight into informal childcare and childhood obesity in children aged 0–5 years in the UK</a:t>
                      </a:r>
                      <a:endParaRPr lang="en-GB" sz="900" b="1" i="0" u="none" strike="noStrike" dirty="0">
                        <a:effectLst/>
                        <a:latin typeface="Arial" panose="020B0604020202020204" pitchFamily="34" charset="0"/>
                        <a:cs typeface="Arial" panose="020B0604020202020204" pitchFamily="34" charset="0"/>
                      </a:endParaRPr>
                    </a:p>
                    <a:p>
                      <a:pPr algn="l" fontAlgn="t">
                        <a:spcBef>
                          <a:spcPts val="0"/>
                        </a:spcBef>
                        <a:spcAft>
                          <a:spcPts val="0"/>
                        </a:spcAft>
                      </a:pPr>
                      <a:endParaRPr lang="en-GB" sz="900" b="0" i="0" u="none" strike="noStrike" dirty="0">
                        <a:effectLst/>
                        <a:latin typeface="Arial" panose="020B0604020202020204" pitchFamily="34" charset="0"/>
                        <a:cs typeface="Arial" panose="020B0604020202020204" pitchFamily="34" charset="0"/>
                      </a:endParaRPr>
                    </a:p>
                  </a:txBody>
                  <a:tcPr marL="68580" marR="68580" marT="635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t">
                        <a:spcBef>
                          <a:spcPts val="0"/>
                        </a:spcBef>
                        <a:spcAft>
                          <a:spcPts val="0"/>
                        </a:spcAft>
                      </a:pPr>
                      <a:r>
                        <a:rPr lang="en-GB" sz="1100" b="0" i="0" u="none" strike="noStrike" dirty="0">
                          <a:effectLst/>
                          <a:latin typeface="Arial" panose="020B0604020202020204" pitchFamily="34" charset="0"/>
                          <a:cs typeface="Arial" panose="020B0604020202020204" pitchFamily="34" charset="0"/>
                        </a:rPr>
                        <a:t>Obesity in children is linked to informal childcare.</a:t>
                      </a:r>
                    </a:p>
                  </a:txBody>
                  <a:tcPr marL="68580" marR="68580" marT="635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1100" b="0" i="0" u="none" strike="noStrike" dirty="0">
                          <a:effectLst/>
                          <a:latin typeface="Arial" panose="020B0604020202020204" pitchFamily="34" charset="0"/>
                          <a:ea typeface="Calibri" panose="020F0502020204030204" pitchFamily="34" charset="0"/>
                          <a:cs typeface="Arial" panose="020B0604020202020204" pitchFamily="34" charset="0"/>
                        </a:rPr>
                        <a:t>Focus Groups </a:t>
                      </a:r>
                    </a:p>
                    <a:p>
                      <a:pPr marL="0" marR="0" lvl="0" indent="0" algn="l" defTabSz="914400" rtl="0" eaLnBrk="1" fontAlgn="t" latinLnBrk="0" hangingPunct="1">
                        <a:lnSpc>
                          <a:spcPct val="100000"/>
                        </a:lnSpc>
                        <a:spcBef>
                          <a:spcPts val="0"/>
                        </a:spcBef>
                        <a:spcAft>
                          <a:spcPts val="0"/>
                        </a:spcAft>
                        <a:buClrTx/>
                        <a:buSzTx/>
                        <a:buFontTx/>
                        <a:buNone/>
                        <a:tabLst/>
                        <a:defRPr/>
                      </a:pPr>
                      <a:r>
                        <a:rPr lang="en-GB" sz="1100" b="0" i="0" u="none" strike="noStrike" dirty="0">
                          <a:effectLst/>
                          <a:latin typeface="Arial" panose="020B0604020202020204" pitchFamily="34" charset="0"/>
                          <a:cs typeface="Arial" panose="020B0604020202020204" pitchFamily="34" charset="0"/>
                        </a:rPr>
                        <a:t>14 Participants</a:t>
                      </a:r>
                    </a:p>
                    <a:p>
                      <a:pPr algn="l" fontAlgn="t">
                        <a:spcBef>
                          <a:spcPts val="0"/>
                        </a:spcBef>
                        <a:spcAft>
                          <a:spcPts val="0"/>
                        </a:spcAft>
                      </a:pPr>
                      <a:endParaRPr lang="en-GB" sz="1400" b="1" i="0" u="none" strike="noStrike" dirty="0">
                        <a:effectLst/>
                        <a:latin typeface="Arial" panose="020B0604020202020204" pitchFamily="34" charset="0"/>
                        <a:cs typeface="Arial" panose="020B0604020202020204" pitchFamily="34" charset="0"/>
                      </a:endParaRPr>
                    </a:p>
                  </a:txBody>
                  <a:tcPr marL="68580" marR="68580" marT="635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t">
                        <a:spcBef>
                          <a:spcPts val="0"/>
                        </a:spcBef>
                        <a:spcAft>
                          <a:spcPts val="0"/>
                        </a:spcAft>
                      </a:pPr>
                      <a:r>
                        <a:rPr lang="en-GB" sz="1050" b="0" i="0" u="none" strike="noStrike" dirty="0">
                          <a:effectLst/>
                          <a:latin typeface="Arial" panose="020B0604020202020204" pitchFamily="34" charset="0"/>
                        </a:rPr>
                        <a:t>The research focused only on informal care provided by grandparents, but it should expand to include other types of care. The study was performed in Birmingham and Edinburgh on focus groups with a total of 14 participants (7 parents, 7 informal caregivers) Despite its limitations, such as not including alternative types of childcare, the research is helpful for analysing the connection between childcare and obesity.</a:t>
                      </a:r>
                    </a:p>
                  </a:txBody>
                  <a:tcPr marL="68580" marR="68580" marT="635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937555704"/>
                  </a:ext>
                </a:extLst>
              </a:tr>
              <a:tr h="561051">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1200" b="1" i="0" u="none" strike="noStrike" dirty="0">
                          <a:effectLst/>
                          <a:latin typeface="Times New Roman" panose="02020603050405020304" pitchFamily="18" charset="0"/>
                          <a:ea typeface="Calibri" panose="020F0502020204030204" pitchFamily="34" charset="0"/>
                          <a:cs typeface="Times New Roman" panose="02020603050405020304" pitchFamily="18" charset="0"/>
                        </a:rPr>
                        <a:t> </a:t>
                      </a:r>
                      <a:r>
                        <a:rPr lang="en-GB" sz="1100" b="0" i="0" kern="1200" dirty="0">
                          <a:solidFill>
                            <a:schemeClr val="tx1"/>
                          </a:solidFill>
                          <a:effectLst/>
                          <a:latin typeface="Arial" panose="020B0604020202020204" pitchFamily="34" charset="0"/>
                          <a:ea typeface="+mn-ea"/>
                          <a:cs typeface="Arial" panose="020B0604020202020204" pitchFamily="34" charset="0"/>
                        </a:rPr>
                        <a:t>Wilding et al, (2020)</a:t>
                      </a:r>
                      <a:endParaRPr lang="en-GB" sz="1100" b="0" i="0" u="none" strike="noStrike" dirty="0">
                        <a:effectLst/>
                        <a:latin typeface="Arial" panose="020B0604020202020204" pitchFamily="34" charset="0"/>
                        <a:cs typeface="Arial" panose="020B0604020202020204" pitchFamily="34" charset="0"/>
                      </a:endParaRPr>
                    </a:p>
                    <a:p>
                      <a:pPr marL="0" marR="0" lvl="0" indent="0" algn="l" defTabSz="914400" rtl="0" eaLnBrk="1" fontAlgn="t" latinLnBrk="0" hangingPunct="1">
                        <a:lnSpc>
                          <a:spcPct val="100000"/>
                        </a:lnSpc>
                        <a:spcBef>
                          <a:spcPts val="0"/>
                        </a:spcBef>
                        <a:spcAft>
                          <a:spcPts val="0"/>
                        </a:spcAft>
                        <a:buClrTx/>
                        <a:buSzTx/>
                        <a:buFontTx/>
                        <a:buNone/>
                        <a:tabLst/>
                        <a:defRPr/>
                      </a:pPr>
                      <a:r>
                        <a:rPr lang="en-GB" sz="800" b="0" i="1" kern="1200" dirty="0">
                          <a:solidFill>
                            <a:schemeClr val="tx1"/>
                          </a:solidFill>
                          <a:effectLst/>
                          <a:latin typeface="Arial" panose="020B0604020202020204" pitchFamily="34" charset="0"/>
                          <a:ea typeface="+mn-ea"/>
                          <a:cs typeface="Arial" panose="020B0604020202020204" pitchFamily="34" charset="0"/>
                        </a:rPr>
                        <a:t>Are environmental area characteristics at birth associated with overweight and obesity in school-aged children? Findings from the SLOPE (Studying </a:t>
                      </a:r>
                      <a:r>
                        <a:rPr lang="en-GB" sz="800" b="0" i="1" kern="1200" dirty="0" err="1">
                          <a:solidFill>
                            <a:schemeClr val="tx1"/>
                          </a:solidFill>
                          <a:effectLst/>
                          <a:latin typeface="Arial" panose="020B0604020202020204" pitchFamily="34" charset="0"/>
                          <a:ea typeface="+mn-ea"/>
                          <a:cs typeface="Arial" panose="020B0604020202020204" pitchFamily="34" charset="0"/>
                        </a:rPr>
                        <a:t>Lifecourse</a:t>
                      </a:r>
                      <a:r>
                        <a:rPr lang="en-GB" sz="800" b="0" i="1" kern="1200" dirty="0">
                          <a:solidFill>
                            <a:schemeClr val="tx1"/>
                          </a:solidFill>
                          <a:effectLst/>
                          <a:latin typeface="Arial" panose="020B0604020202020204" pitchFamily="34" charset="0"/>
                          <a:ea typeface="+mn-ea"/>
                          <a:cs typeface="Arial" panose="020B0604020202020204" pitchFamily="34" charset="0"/>
                        </a:rPr>
                        <a:t> Obesity </a:t>
                      </a:r>
                      <a:r>
                        <a:rPr lang="en-GB" sz="800" b="0" i="1" kern="1200" dirty="0" err="1">
                          <a:solidFill>
                            <a:schemeClr val="tx1"/>
                          </a:solidFill>
                          <a:effectLst/>
                          <a:latin typeface="Arial" panose="020B0604020202020204" pitchFamily="34" charset="0"/>
                          <a:ea typeface="+mn-ea"/>
                          <a:cs typeface="Arial" panose="020B0604020202020204" pitchFamily="34" charset="0"/>
                        </a:rPr>
                        <a:t>PrEdictors</a:t>
                      </a:r>
                      <a:r>
                        <a:rPr lang="en-GB" sz="800" b="0" i="1" kern="1200" dirty="0">
                          <a:solidFill>
                            <a:schemeClr val="tx1"/>
                          </a:solidFill>
                          <a:effectLst/>
                          <a:latin typeface="Arial" panose="020B0604020202020204" pitchFamily="34" charset="0"/>
                          <a:ea typeface="+mn-ea"/>
                          <a:cs typeface="Arial" panose="020B0604020202020204" pitchFamily="34" charset="0"/>
                        </a:rPr>
                        <a:t>) population-based cohort in the south of England</a:t>
                      </a:r>
                      <a:endParaRPr lang="en-GB" sz="800" b="1" i="1" kern="1200" dirty="0">
                        <a:solidFill>
                          <a:schemeClr val="tx1"/>
                        </a:solidFill>
                        <a:effectLst/>
                        <a:latin typeface="Arial" panose="020B0604020202020204" pitchFamily="34" charset="0"/>
                        <a:ea typeface="+mn-ea"/>
                        <a:cs typeface="Arial" panose="020B0604020202020204" pitchFamily="34" charset="0"/>
                      </a:endParaRPr>
                    </a:p>
                    <a:p>
                      <a:pPr algn="l" fontAlgn="t">
                        <a:spcBef>
                          <a:spcPts val="0"/>
                        </a:spcBef>
                        <a:spcAft>
                          <a:spcPts val="0"/>
                        </a:spcAft>
                      </a:pPr>
                      <a:endParaRPr lang="en-GB" sz="900" b="0" i="0" u="none" strike="noStrike" dirty="0">
                        <a:effectLst/>
                        <a:latin typeface="Arial" panose="020B0604020202020204" pitchFamily="34" charset="0"/>
                      </a:endParaRPr>
                    </a:p>
                  </a:txBody>
                  <a:tcPr marL="68580" marR="68580" marT="635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t">
                        <a:spcBef>
                          <a:spcPts val="0"/>
                        </a:spcBef>
                        <a:spcAft>
                          <a:spcPts val="0"/>
                        </a:spcAft>
                      </a:pPr>
                      <a:r>
                        <a:rPr lang="en-GB" sz="1100" b="0" i="0" u="none" strike="noStrike" dirty="0">
                          <a:effectLst/>
                          <a:latin typeface="Arial" panose="020B0604020202020204" pitchFamily="34" charset="0"/>
                          <a:ea typeface="Calibri" panose="020F0502020204030204" pitchFamily="34" charset="0"/>
                          <a:cs typeface="Arial" panose="020B0604020202020204" pitchFamily="34" charset="0"/>
                        </a:rPr>
                        <a:t>Overweight and obesity in school-aged children are linked to environmental variables from birth.</a:t>
                      </a:r>
                      <a:endParaRPr lang="en-GB" sz="1100" b="0" i="0" u="none" strike="noStrike" dirty="0">
                        <a:effectLst/>
                        <a:latin typeface="Arial" panose="020B0604020202020204" pitchFamily="34" charset="0"/>
                        <a:cs typeface="Arial" panose="020B0604020202020204" pitchFamily="34" charset="0"/>
                      </a:endParaRPr>
                    </a:p>
                  </a:txBody>
                  <a:tcPr marL="68580" marR="68580" marT="635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t">
                        <a:spcBef>
                          <a:spcPts val="0"/>
                        </a:spcBef>
                        <a:spcAft>
                          <a:spcPts val="0"/>
                        </a:spcAft>
                      </a:pPr>
                      <a:r>
                        <a:rPr lang="en-GB" sz="1100" b="0" i="0" u="none" strike="noStrike" dirty="0">
                          <a:effectLst/>
                          <a:latin typeface="Arial" panose="020B0604020202020204" pitchFamily="34" charset="0"/>
                          <a:cs typeface="Arial" panose="020B0604020202020204" pitchFamily="34" charset="0"/>
                        </a:rPr>
                        <a:t>Records</a:t>
                      </a:r>
                    </a:p>
                    <a:p>
                      <a:pPr algn="l" fontAlgn="t">
                        <a:spcBef>
                          <a:spcPts val="0"/>
                        </a:spcBef>
                        <a:spcAft>
                          <a:spcPts val="0"/>
                        </a:spcAft>
                      </a:pPr>
                      <a:r>
                        <a:rPr lang="en-GB" sz="1100" b="0" dirty="0">
                          <a:latin typeface="Arial" panose="020B0604020202020204" pitchFamily="34" charset="0"/>
                          <a:cs typeface="Arial" panose="020B0604020202020204" pitchFamily="34" charset="0"/>
                        </a:rPr>
                        <a:t>14,084 children at ages 4–5 and 5637 at ages 10–11</a:t>
                      </a:r>
                      <a:endParaRPr lang="en-GB" sz="1100" b="0" i="0" u="none" strike="noStrike" dirty="0">
                        <a:effectLst/>
                        <a:latin typeface="Arial" panose="020B0604020202020204" pitchFamily="34" charset="0"/>
                        <a:cs typeface="Arial" panose="020B0604020202020204" pitchFamily="34" charset="0"/>
                      </a:endParaRPr>
                    </a:p>
                    <a:p>
                      <a:pPr algn="l" fontAlgn="t">
                        <a:spcBef>
                          <a:spcPts val="0"/>
                        </a:spcBef>
                        <a:spcAft>
                          <a:spcPts val="0"/>
                        </a:spcAft>
                      </a:pPr>
                      <a:endParaRPr lang="en-GB" sz="1800" b="0" i="0" u="none" strike="noStrike" dirty="0">
                        <a:effectLst/>
                        <a:latin typeface="Arial" panose="020B0604020202020204" pitchFamily="34" charset="0"/>
                      </a:endParaRPr>
                    </a:p>
                  </a:txBody>
                  <a:tcPr marL="68580" marR="68580" marT="635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t">
                        <a:spcBef>
                          <a:spcPts val="0"/>
                        </a:spcBef>
                        <a:spcAft>
                          <a:spcPts val="0"/>
                        </a:spcAft>
                      </a:pPr>
                      <a:r>
                        <a:rPr lang="en-GB" sz="900" b="0" i="0" u="none" strike="noStrike" dirty="0">
                          <a:solidFill>
                            <a:schemeClr val="tx1"/>
                          </a:solidFill>
                          <a:effectLst/>
                          <a:latin typeface="Arial" panose="020B0604020202020204" pitchFamily="34" charset="0"/>
                          <a:ea typeface="Calibri" panose="020F0502020204030204" pitchFamily="34" charset="0"/>
                          <a:cs typeface="Arial" panose="020B0604020202020204" pitchFamily="34" charset="0"/>
                        </a:rPr>
                        <a:t>The research only looked at records of children's weight and height taken by school nurses in the reception year (ages 4–5) and year 6 (ages 10–11), excluding children from other years/classes and their parents. The research left out many important factors related to regional disparities in childhood overweight and obesity prevalence, such as paternal variables, maternal nutrition during pregnancy, parental diet and physical activity, family income, and child's diet.</a:t>
                      </a:r>
                      <a:endParaRPr lang="en-GB" sz="900" b="0" i="0" u="none" strike="noStrike" dirty="0">
                        <a:solidFill>
                          <a:schemeClr val="tx1"/>
                        </a:solidFill>
                        <a:effectLst/>
                        <a:latin typeface="Arial" panose="020B0604020202020204" pitchFamily="34" charset="0"/>
                        <a:cs typeface="Arial" panose="020B0604020202020204" pitchFamily="34" charset="0"/>
                      </a:endParaRPr>
                    </a:p>
                  </a:txBody>
                  <a:tcPr marL="68580" marR="68580" marT="635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383058983"/>
                  </a:ext>
                </a:extLst>
              </a:tr>
            </a:tbl>
          </a:graphicData>
        </a:graphic>
      </p:graphicFrame>
    </p:spTree>
    <p:extLst>
      <p:ext uri="{BB962C8B-B14F-4D97-AF65-F5344CB8AC3E}">
        <p14:creationId xmlns:p14="http://schemas.microsoft.com/office/powerpoint/2010/main" val="99934047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C0EAA8-394C-495A-8ADE-02A487113AED}"/>
              </a:ext>
            </a:extLst>
          </p:cNvPr>
          <p:cNvSpPr>
            <a:spLocks noGrp="1"/>
          </p:cNvSpPr>
          <p:nvPr>
            <p:ph type="title"/>
          </p:nvPr>
        </p:nvSpPr>
        <p:spPr>
          <a:xfrm>
            <a:off x="115411" y="37096"/>
            <a:ext cx="10857390" cy="353522"/>
          </a:xfrm>
        </p:spPr>
        <p:txBody>
          <a:bodyPr>
            <a:normAutofit/>
          </a:bodyPr>
          <a:lstStyle/>
          <a:p>
            <a:r>
              <a:rPr lang="en-GB" sz="1800" dirty="0">
                <a:latin typeface="Arial" panose="020B0604020202020204" pitchFamily="34" charset="0"/>
                <a:cs typeface="Arial" panose="020B0604020202020204" pitchFamily="34" charset="0"/>
              </a:rPr>
              <a:t>Literature Review</a:t>
            </a:r>
          </a:p>
        </p:txBody>
      </p:sp>
      <p:graphicFrame>
        <p:nvGraphicFramePr>
          <p:cNvPr id="6" name="Table 5">
            <a:extLst>
              <a:ext uri="{FF2B5EF4-FFF2-40B4-BE49-F238E27FC236}">
                <a16:creationId xmlns:a16="http://schemas.microsoft.com/office/drawing/2014/main" id="{4E015688-109E-44EE-8228-480161D6B8B2}"/>
              </a:ext>
            </a:extLst>
          </p:cNvPr>
          <p:cNvGraphicFramePr/>
          <p:nvPr>
            <p:extLst>
              <p:ext uri="{D42A27DB-BD31-4B8C-83A1-F6EECF244321}">
                <p14:modId xmlns:p14="http://schemas.microsoft.com/office/powerpoint/2010/main" val="2138627005"/>
              </p:ext>
            </p:extLst>
          </p:nvPr>
        </p:nvGraphicFramePr>
        <p:xfrm>
          <a:off x="115412" y="497150"/>
          <a:ext cx="11903870" cy="6323754"/>
        </p:xfrm>
        <a:graphic>
          <a:graphicData uri="http://schemas.openxmlformats.org/drawingml/2006/table">
            <a:tbl>
              <a:tblPr firstRow="1" firstCol="1" bandRow="1"/>
              <a:tblGrid>
                <a:gridCol w="1811148">
                  <a:extLst>
                    <a:ext uri="{9D8B030D-6E8A-4147-A177-3AD203B41FA5}">
                      <a16:colId xmlns:a16="http://schemas.microsoft.com/office/drawing/2014/main" val="2791120806"/>
                    </a:ext>
                  </a:extLst>
                </a:gridCol>
                <a:gridCol w="1934848">
                  <a:extLst>
                    <a:ext uri="{9D8B030D-6E8A-4147-A177-3AD203B41FA5}">
                      <a16:colId xmlns:a16="http://schemas.microsoft.com/office/drawing/2014/main" val="3589850242"/>
                    </a:ext>
                  </a:extLst>
                </a:gridCol>
                <a:gridCol w="1553971">
                  <a:extLst>
                    <a:ext uri="{9D8B030D-6E8A-4147-A177-3AD203B41FA5}">
                      <a16:colId xmlns:a16="http://schemas.microsoft.com/office/drawing/2014/main" val="2229489048"/>
                    </a:ext>
                  </a:extLst>
                </a:gridCol>
                <a:gridCol w="6603903">
                  <a:extLst>
                    <a:ext uri="{9D8B030D-6E8A-4147-A177-3AD203B41FA5}">
                      <a16:colId xmlns:a16="http://schemas.microsoft.com/office/drawing/2014/main" val="2241838310"/>
                    </a:ext>
                  </a:extLst>
                </a:gridCol>
              </a:tblGrid>
              <a:tr h="362864">
                <a:tc>
                  <a:txBody>
                    <a:bodyPr/>
                    <a:lstStyle/>
                    <a:p>
                      <a:pPr algn="l" fontAlgn="t">
                        <a:spcBef>
                          <a:spcPts val="0"/>
                        </a:spcBef>
                        <a:spcAft>
                          <a:spcPts val="0"/>
                        </a:spcAft>
                      </a:pPr>
                      <a:r>
                        <a:rPr lang="en-GB" sz="1100" b="1" i="0" u="none" strike="noStrike" dirty="0">
                          <a:effectLst/>
                          <a:latin typeface="Arial" panose="020B0604020202020204" pitchFamily="34" charset="0"/>
                          <a:ea typeface="Calibri" panose="020F0502020204030204" pitchFamily="34" charset="0"/>
                          <a:cs typeface="Arial" panose="020B0604020202020204" pitchFamily="34" charset="0"/>
                        </a:rPr>
                        <a:t>Author and title </a:t>
                      </a:r>
                      <a:endParaRPr lang="en-GB" sz="1100" b="1" i="0" u="none" strike="noStrike" dirty="0">
                        <a:effectLst/>
                        <a:latin typeface="Arial" panose="020B0604020202020204" pitchFamily="34" charset="0"/>
                        <a:cs typeface="Arial" panose="020B0604020202020204" pitchFamily="34" charset="0"/>
                      </a:endParaRPr>
                    </a:p>
                  </a:txBody>
                  <a:tcPr marL="68580" marR="68580" marT="635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t">
                        <a:spcBef>
                          <a:spcPts val="0"/>
                        </a:spcBef>
                        <a:spcAft>
                          <a:spcPts val="0"/>
                        </a:spcAft>
                      </a:pPr>
                      <a:r>
                        <a:rPr lang="en-GB" sz="1100" b="1" i="0" u="none" strike="noStrike" dirty="0">
                          <a:effectLst/>
                          <a:latin typeface="Arial" panose="020B0604020202020204" pitchFamily="34" charset="0"/>
                          <a:ea typeface="Calibri" panose="020F0502020204030204" pitchFamily="34" charset="0"/>
                          <a:cs typeface="Arial" panose="020B0604020202020204" pitchFamily="34" charset="0"/>
                        </a:rPr>
                        <a:t>Research Questions or Research Objectives  </a:t>
                      </a:r>
                      <a:endParaRPr lang="en-GB" sz="1100" b="1" i="0" u="none" strike="noStrike" dirty="0">
                        <a:effectLst/>
                        <a:latin typeface="Arial" panose="020B0604020202020204" pitchFamily="34" charset="0"/>
                        <a:cs typeface="Arial" panose="020B0604020202020204" pitchFamily="34" charset="0"/>
                      </a:endParaRPr>
                    </a:p>
                  </a:txBody>
                  <a:tcPr marL="68580" marR="68580" marT="635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t">
                        <a:spcBef>
                          <a:spcPts val="0"/>
                        </a:spcBef>
                        <a:spcAft>
                          <a:spcPts val="0"/>
                        </a:spcAft>
                      </a:pPr>
                      <a:r>
                        <a:rPr lang="en-GB" sz="1100" b="1" i="0" u="none" strike="noStrike" dirty="0">
                          <a:effectLst/>
                          <a:latin typeface="Arial" panose="020B0604020202020204" pitchFamily="34" charset="0"/>
                          <a:ea typeface="Calibri" panose="020F0502020204030204" pitchFamily="34" charset="0"/>
                          <a:cs typeface="Arial" panose="020B0604020202020204" pitchFamily="34" charset="0"/>
                        </a:rPr>
                        <a:t>Methods and Sample </a:t>
                      </a:r>
                      <a:endParaRPr lang="en-GB" sz="1100" b="1" i="0" u="none" strike="noStrike" dirty="0">
                        <a:effectLst/>
                        <a:latin typeface="Arial" panose="020B0604020202020204" pitchFamily="34" charset="0"/>
                        <a:cs typeface="Arial" panose="020B0604020202020204" pitchFamily="34" charset="0"/>
                      </a:endParaRPr>
                    </a:p>
                  </a:txBody>
                  <a:tcPr marL="68580" marR="68580" marT="635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t">
                        <a:spcBef>
                          <a:spcPts val="0"/>
                        </a:spcBef>
                        <a:spcAft>
                          <a:spcPts val="0"/>
                        </a:spcAft>
                      </a:pPr>
                      <a:r>
                        <a:rPr lang="en-GB" sz="1100" b="0" i="0" u="none" strike="noStrike" dirty="0">
                          <a:effectLst/>
                          <a:latin typeface="Arial" panose="020B0604020202020204" pitchFamily="34" charset="0"/>
                          <a:ea typeface="Calibri" panose="020F0502020204030204" pitchFamily="34" charset="0"/>
                          <a:cs typeface="Arial" panose="020B0604020202020204" pitchFamily="34" charset="0"/>
                        </a:rPr>
                        <a:t>Evaluation of the Article </a:t>
                      </a:r>
                      <a:endParaRPr lang="en-GB" sz="1100" b="0" i="0" u="none" strike="noStrike" dirty="0">
                        <a:effectLst/>
                        <a:latin typeface="Arial" panose="020B0604020202020204" pitchFamily="34" charset="0"/>
                        <a:cs typeface="Arial" panose="020B0604020202020204" pitchFamily="34" charset="0"/>
                      </a:endParaRPr>
                    </a:p>
                    <a:p>
                      <a:pPr algn="l" fontAlgn="t">
                        <a:spcBef>
                          <a:spcPts val="0"/>
                        </a:spcBef>
                        <a:spcAft>
                          <a:spcPts val="0"/>
                        </a:spcAft>
                      </a:pPr>
                      <a:r>
                        <a:rPr lang="en-GB" sz="1100" b="0" i="0" u="none" strike="noStrike" dirty="0">
                          <a:effectLst/>
                          <a:latin typeface="Arial" panose="020B0604020202020204" pitchFamily="34" charset="0"/>
                          <a:ea typeface="Calibri" panose="020F0502020204030204" pitchFamily="34" charset="0"/>
                          <a:cs typeface="Arial" panose="020B0604020202020204" pitchFamily="34" charset="0"/>
                        </a:rPr>
                        <a:t> </a:t>
                      </a:r>
                      <a:endParaRPr lang="en-GB" sz="1100" b="0" i="0" u="none" strike="noStrike" dirty="0">
                        <a:effectLst/>
                        <a:latin typeface="Arial" panose="020B0604020202020204" pitchFamily="34" charset="0"/>
                        <a:cs typeface="Arial" panose="020B0604020202020204" pitchFamily="34" charset="0"/>
                      </a:endParaRPr>
                    </a:p>
                  </a:txBody>
                  <a:tcPr marL="68580" marR="68580" marT="635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221238234"/>
                  </a:ext>
                </a:extLst>
              </a:tr>
              <a:tr h="942907">
                <a:tc>
                  <a:txBody>
                    <a:bodyPr/>
                    <a:lstStyle/>
                    <a:p>
                      <a:pPr algn="l" fontAlgn="t">
                        <a:spcBef>
                          <a:spcPts val="0"/>
                        </a:spcBef>
                        <a:spcAft>
                          <a:spcPts val="0"/>
                        </a:spcAft>
                      </a:pPr>
                      <a:r>
                        <a:rPr lang="en-GB" sz="1100" b="0" i="0" kern="1200" dirty="0">
                          <a:solidFill>
                            <a:schemeClr val="tx1"/>
                          </a:solidFill>
                          <a:effectLst/>
                          <a:latin typeface="Arial" panose="020B0604020202020204" pitchFamily="34" charset="0"/>
                          <a:ea typeface="+mn-ea"/>
                          <a:cs typeface="Arial" panose="020B0604020202020204" pitchFamily="34" charset="0"/>
                        </a:rPr>
                        <a:t>LeBlanc et al, (2015)</a:t>
                      </a:r>
                    </a:p>
                    <a:p>
                      <a:pPr algn="l" fontAlgn="t">
                        <a:spcBef>
                          <a:spcPts val="0"/>
                        </a:spcBef>
                        <a:spcAft>
                          <a:spcPts val="0"/>
                        </a:spcAft>
                      </a:pPr>
                      <a:endParaRPr lang="en-GB" sz="1100" b="0" i="0" u="none" strike="noStrike" dirty="0">
                        <a:effectLst/>
                        <a:latin typeface="Arial" panose="020B0604020202020204" pitchFamily="34" charset="0"/>
                        <a:cs typeface="Arial" panose="020B0604020202020204" pitchFamily="34" charset="0"/>
                      </a:endParaRPr>
                    </a:p>
                  </a:txBody>
                  <a:tcPr marL="68580" marR="68580" marT="635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t">
                        <a:spcBef>
                          <a:spcPts val="0"/>
                        </a:spcBef>
                        <a:spcAft>
                          <a:spcPts val="0"/>
                        </a:spcAft>
                      </a:pPr>
                      <a:r>
                        <a:rPr lang="en-GB" sz="1100" b="0" i="0" u="none" strike="noStrike" dirty="0">
                          <a:effectLst/>
                          <a:latin typeface="Arial" panose="020B0604020202020204" pitchFamily="34" charset="0"/>
                          <a:cs typeface="Arial" panose="020B0604020202020204" pitchFamily="34" charset="0"/>
                        </a:rPr>
                        <a:t>Around the globe, there is a link between screen time (ST) and sedentary time (SED) and childhood obesity.</a:t>
                      </a:r>
                    </a:p>
                  </a:txBody>
                  <a:tcPr marL="68580" marR="68580" marT="635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t">
                        <a:spcBef>
                          <a:spcPts val="0"/>
                        </a:spcBef>
                        <a:spcAft>
                          <a:spcPts val="0"/>
                        </a:spcAft>
                      </a:pPr>
                      <a:r>
                        <a:rPr lang="en-GB" sz="1100" b="0" i="0" u="none" strike="noStrike" dirty="0">
                          <a:effectLst/>
                          <a:latin typeface="Arial" panose="020B0604020202020204" pitchFamily="34" charset="0"/>
                          <a:ea typeface="Calibri" panose="020F0502020204030204" pitchFamily="34" charset="0"/>
                          <a:cs typeface="Arial" panose="020B0604020202020204" pitchFamily="34" charset="0"/>
                        </a:rPr>
                        <a:t>Data</a:t>
                      </a:r>
                    </a:p>
                    <a:p>
                      <a:pPr algn="l" fontAlgn="t">
                        <a:spcBef>
                          <a:spcPts val="0"/>
                        </a:spcBef>
                        <a:spcAft>
                          <a:spcPts val="0"/>
                        </a:spcAft>
                      </a:pPr>
                      <a:r>
                        <a:rPr lang="en-GB" sz="1100" b="0" i="0" u="none" strike="noStrike" dirty="0">
                          <a:effectLst/>
                          <a:latin typeface="Arial" panose="020B0604020202020204" pitchFamily="34" charset="0"/>
                          <a:cs typeface="Arial" panose="020B0604020202020204" pitchFamily="34" charset="0"/>
                        </a:rPr>
                        <a:t>5844 Children</a:t>
                      </a:r>
                    </a:p>
                  </a:txBody>
                  <a:tcPr marL="68580" marR="68580" marT="635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t">
                        <a:spcBef>
                          <a:spcPts val="0"/>
                        </a:spcBef>
                        <a:spcAft>
                          <a:spcPts val="0"/>
                        </a:spcAft>
                      </a:pPr>
                      <a:r>
                        <a:rPr lang="en-GB" sz="1100" b="0" i="0" u="none" strike="noStrike" dirty="0">
                          <a:solidFill>
                            <a:schemeClr val="tx1"/>
                          </a:solidFill>
                          <a:effectLst/>
                          <a:latin typeface="Arial" panose="020B0604020202020204" pitchFamily="34" charset="0"/>
                          <a:ea typeface="Calibri" panose="020F0502020204030204" pitchFamily="34" charset="0"/>
                          <a:cs typeface="Arial" panose="020B0604020202020204" pitchFamily="34" charset="0"/>
                        </a:rPr>
                        <a:t>Obesity and youth media screen time are closely related. This worldwide sample showed a number of common SED and ST correlates, some of which are readily changeable (e.g., removing the television from the bedroom) and others of which need more comprehensive behavioural interventions. The sample size is too small to reflect a worldwide picture in this study, which is one of its limitations.</a:t>
                      </a:r>
                      <a:endParaRPr lang="en-GB" sz="1100" b="0" i="0" u="none" strike="noStrike" dirty="0">
                        <a:solidFill>
                          <a:schemeClr val="tx1"/>
                        </a:solidFill>
                        <a:effectLst/>
                        <a:latin typeface="Arial" panose="020B0604020202020204" pitchFamily="34" charset="0"/>
                        <a:cs typeface="Arial" panose="020B0604020202020204" pitchFamily="34" charset="0"/>
                      </a:endParaRPr>
                    </a:p>
                  </a:txBody>
                  <a:tcPr marL="68580" marR="68580" marT="635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750155844"/>
                  </a:ext>
                </a:extLst>
              </a:tr>
              <a:tr h="957227">
                <a:tc>
                  <a:txBody>
                    <a:bodyPr/>
                    <a:lstStyle/>
                    <a:p>
                      <a:pPr algn="l" fontAlgn="t">
                        <a:spcBef>
                          <a:spcPts val="0"/>
                        </a:spcBef>
                        <a:spcAft>
                          <a:spcPts val="0"/>
                        </a:spcAft>
                      </a:pPr>
                      <a:r>
                        <a:rPr lang="en-GB" sz="1100" b="0" i="0" kern="1200" dirty="0">
                          <a:solidFill>
                            <a:schemeClr val="tx1"/>
                          </a:solidFill>
                          <a:effectLst/>
                          <a:latin typeface="Arial" panose="020B0604020202020204" pitchFamily="34" charset="0"/>
                          <a:ea typeface="+mn-ea"/>
                          <a:cs typeface="Arial" panose="020B0604020202020204" pitchFamily="34" charset="0"/>
                        </a:rPr>
                        <a:t>Wong et al, (2017)</a:t>
                      </a:r>
                      <a:endParaRPr lang="en-GB" sz="1100" b="0" i="0" u="none" strike="noStrike" dirty="0">
                        <a:effectLst/>
                        <a:latin typeface="Arial" panose="020B0604020202020204" pitchFamily="34" charset="0"/>
                        <a:cs typeface="Arial" panose="020B0604020202020204" pitchFamily="34" charset="0"/>
                      </a:endParaRPr>
                    </a:p>
                  </a:txBody>
                  <a:tcPr marL="68580" marR="68580" marT="635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t">
                        <a:spcBef>
                          <a:spcPts val="0"/>
                        </a:spcBef>
                        <a:spcAft>
                          <a:spcPts val="0"/>
                        </a:spcAft>
                      </a:pPr>
                      <a:r>
                        <a:rPr lang="en-GB" sz="1100" b="0" i="0" u="none" strike="noStrike" dirty="0">
                          <a:effectLst/>
                          <a:latin typeface="Arial" panose="020B0604020202020204" pitchFamily="34" charset="0"/>
                          <a:cs typeface="Arial" panose="020B0604020202020204" pitchFamily="34" charset="0"/>
                        </a:rPr>
                        <a:t>Relationship between Fathers' Involvement in Caregiving and Decision-Making and Childhood Obesity Intervention</a:t>
                      </a:r>
                    </a:p>
                  </a:txBody>
                  <a:tcPr marL="68580" marR="68580" marT="635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t">
                        <a:spcBef>
                          <a:spcPts val="0"/>
                        </a:spcBef>
                        <a:spcAft>
                          <a:spcPts val="0"/>
                        </a:spcAft>
                      </a:pPr>
                      <a:r>
                        <a:rPr lang="en-GB" sz="1100" b="0" i="0" u="none" strike="noStrike" dirty="0">
                          <a:effectLst/>
                          <a:latin typeface="Arial" panose="020B0604020202020204" pitchFamily="34" charset="0"/>
                          <a:ea typeface="Calibri" panose="020F0502020204030204" pitchFamily="34" charset="0"/>
                          <a:cs typeface="Arial" panose="020B0604020202020204" pitchFamily="34" charset="0"/>
                        </a:rPr>
                        <a:t>Survey and data analysis</a:t>
                      </a:r>
                    </a:p>
                    <a:p>
                      <a:pPr algn="l" fontAlgn="t">
                        <a:spcBef>
                          <a:spcPts val="0"/>
                        </a:spcBef>
                        <a:spcAft>
                          <a:spcPts val="0"/>
                        </a:spcAft>
                      </a:pPr>
                      <a:r>
                        <a:rPr lang="en-GB" sz="1100" b="0" kern="1200" dirty="0">
                          <a:solidFill>
                            <a:schemeClr val="tx1"/>
                          </a:solidFill>
                          <a:effectLst/>
                          <a:latin typeface="Arial" panose="020B0604020202020204" pitchFamily="34" charset="0"/>
                          <a:ea typeface="+mn-ea"/>
                          <a:cs typeface="Arial" panose="020B0604020202020204" pitchFamily="34" charset="0"/>
                        </a:rPr>
                        <a:t>2,608,28 Children</a:t>
                      </a:r>
                      <a:endParaRPr lang="en-GB" sz="1100" b="0" i="0" u="none" strike="noStrike" dirty="0">
                        <a:effectLst/>
                        <a:latin typeface="Arial" panose="020B0604020202020204" pitchFamily="34" charset="0"/>
                        <a:ea typeface="Calibri" panose="020F0502020204030204" pitchFamily="34" charset="0"/>
                        <a:cs typeface="Arial" panose="020B0604020202020204" pitchFamily="34" charset="0"/>
                      </a:endParaRPr>
                    </a:p>
                    <a:p>
                      <a:pPr algn="l" fontAlgn="t">
                        <a:spcBef>
                          <a:spcPts val="0"/>
                        </a:spcBef>
                        <a:spcAft>
                          <a:spcPts val="0"/>
                        </a:spcAft>
                      </a:pPr>
                      <a:endParaRPr lang="en-GB" sz="1100" b="1" i="0" u="none" strike="noStrike" dirty="0">
                        <a:effectLst/>
                        <a:latin typeface="Arial" panose="020B0604020202020204" pitchFamily="34" charset="0"/>
                        <a:cs typeface="Arial" panose="020B0604020202020204" pitchFamily="34" charset="0"/>
                      </a:endParaRPr>
                    </a:p>
                  </a:txBody>
                  <a:tcPr marL="68580" marR="68580" marT="635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t">
                        <a:spcBef>
                          <a:spcPts val="0"/>
                        </a:spcBef>
                        <a:spcAft>
                          <a:spcPts val="0"/>
                        </a:spcAft>
                      </a:pPr>
                      <a:r>
                        <a:rPr lang="en-GB" sz="1100" b="0" i="0" u="none" strike="noStrike" dirty="0">
                          <a:effectLst/>
                          <a:latin typeface="Arial" panose="020B0604020202020204" pitchFamily="34" charset="0"/>
                          <a:cs typeface="Arial" panose="020B0604020202020204" pitchFamily="34" charset="0"/>
                        </a:rPr>
                        <a:t>Increased participation of fathers in child care may help to reduce the prevalence of childhood obesity. Participating in child-rearing activities with dads has been shown to lower the likelihood of childhood obesity.</a:t>
                      </a:r>
                    </a:p>
                  </a:txBody>
                  <a:tcPr marL="68580" marR="68580" marT="635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037087224"/>
                  </a:ext>
                </a:extLst>
              </a:tr>
              <a:tr h="1167287">
                <a:tc>
                  <a:txBody>
                    <a:bodyPr/>
                    <a:lstStyle/>
                    <a:p>
                      <a:pPr algn="l" fontAlgn="t">
                        <a:spcBef>
                          <a:spcPts val="0"/>
                        </a:spcBef>
                        <a:spcAft>
                          <a:spcPts val="0"/>
                        </a:spcAft>
                      </a:pPr>
                      <a:r>
                        <a:rPr lang="en-GB" sz="1100" b="0" i="0" u="none" strike="noStrike" dirty="0">
                          <a:effectLst/>
                          <a:latin typeface="Arial" panose="020B0604020202020204" pitchFamily="34" charset="0"/>
                          <a:ea typeface="Calibri" panose="020F0502020204030204" pitchFamily="34" charset="0"/>
                          <a:cs typeface="Arial" panose="020B0604020202020204" pitchFamily="34" charset="0"/>
                        </a:rPr>
                        <a:t> Nelson et al, (2020)</a:t>
                      </a:r>
                      <a:endParaRPr lang="en-GB" sz="1100" b="0" i="0" u="none" strike="noStrike" dirty="0">
                        <a:effectLst/>
                        <a:latin typeface="Arial" panose="020B0604020202020204" pitchFamily="34" charset="0"/>
                        <a:cs typeface="Arial" panose="020B0604020202020204" pitchFamily="34" charset="0"/>
                      </a:endParaRPr>
                    </a:p>
                  </a:txBody>
                  <a:tcPr marL="68580" marR="68580" marT="635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t">
                        <a:spcBef>
                          <a:spcPts val="0"/>
                        </a:spcBef>
                        <a:spcAft>
                          <a:spcPts val="0"/>
                        </a:spcAft>
                      </a:pPr>
                      <a:r>
                        <a:rPr lang="en-GB" sz="1050" b="0" i="0" u="none" strike="noStrike" dirty="0">
                          <a:effectLst/>
                          <a:latin typeface="Arial" panose="020B0604020202020204" pitchFamily="34" charset="0"/>
                          <a:ea typeface="Calibri" panose="020F0502020204030204" pitchFamily="34" charset="0"/>
                          <a:cs typeface="Arial" panose="020B0604020202020204" pitchFamily="34" charset="0"/>
                        </a:rPr>
                        <a:t>Increased father involvement in child care may aid in the reduction of childhood obesity. Participating in child-rearing activities with fathers has been proven to reduce the risk of obesity in children.</a:t>
                      </a:r>
                      <a:endParaRPr lang="en-GB" sz="1050" b="0" i="0" u="none" strike="noStrike" dirty="0">
                        <a:effectLst/>
                        <a:latin typeface="Arial" panose="020B0604020202020204" pitchFamily="34" charset="0"/>
                        <a:cs typeface="Arial" panose="020B0604020202020204" pitchFamily="34" charset="0"/>
                      </a:endParaRPr>
                    </a:p>
                  </a:txBody>
                  <a:tcPr marL="68580" marR="68580" marT="635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t">
                        <a:spcBef>
                          <a:spcPts val="0"/>
                        </a:spcBef>
                        <a:spcAft>
                          <a:spcPts val="0"/>
                        </a:spcAft>
                      </a:pPr>
                      <a:r>
                        <a:rPr lang="en-GB" sz="1100" b="0" i="0" u="none" strike="noStrike" dirty="0">
                          <a:effectLst/>
                          <a:latin typeface="Arial" panose="020B0604020202020204" pitchFamily="34" charset="0"/>
                          <a:ea typeface="Calibri" panose="020F0502020204030204" pitchFamily="34" charset="0"/>
                          <a:cs typeface="Arial" panose="020B0604020202020204" pitchFamily="34" charset="0"/>
                        </a:rPr>
                        <a:t>Focus groups, semi structured interviews</a:t>
                      </a:r>
                    </a:p>
                    <a:p>
                      <a:pPr algn="l" fontAlgn="t">
                        <a:spcBef>
                          <a:spcPts val="0"/>
                        </a:spcBef>
                        <a:spcAft>
                          <a:spcPts val="0"/>
                        </a:spcAft>
                      </a:pPr>
                      <a:r>
                        <a:rPr lang="en-GB" sz="1100" b="0" i="0" u="none" strike="noStrike" dirty="0">
                          <a:effectLst/>
                          <a:latin typeface="Arial" panose="020B0604020202020204" pitchFamily="34" charset="0"/>
                          <a:ea typeface="Calibri" panose="020F0502020204030204" pitchFamily="34" charset="0"/>
                          <a:cs typeface="Arial" panose="020B0604020202020204" pitchFamily="34" charset="0"/>
                        </a:rPr>
                        <a:t>23 health professionals</a:t>
                      </a:r>
                      <a:endParaRPr lang="en-GB" sz="1100" b="0" i="0" u="none" strike="noStrike" dirty="0">
                        <a:effectLst/>
                        <a:latin typeface="Arial" panose="020B0604020202020204" pitchFamily="34" charset="0"/>
                        <a:cs typeface="Arial" panose="020B0604020202020204" pitchFamily="34" charset="0"/>
                      </a:endParaRPr>
                    </a:p>
                  </a:txBody>
                  <a:tcPr marL="68580" marR="68580" marT="635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t">
                        <a:spcBef>
                          <a:spcPts val="0"/>
                        </a:spcBef>
                        <a:spcAft>
                          <a:spcPts val="0"/>
                        </a:spcAft>
                      </a:pPr>
                      <a:r>
                        <a:rPr lang="en-GB" sz="1100" b="0" i="0" u="none" strike="noStrike" dirty="0">
                          <a:effectLst/>
                          <a:latin typeface="Arial" panose="020B0604020202020204" pitchFamily="34" charset="0"/>
                          <a:cs typeface="Arial" panose="020B0604020202020204" pitchFamily="34" charset="0"/>
                        </a:rPr>
                        <a:t>The decision-making, views, and experiences of people dealing with obesity and the child protection system are investigated and characterised in this study. However, for a more compelling conclusion, the sample size may be increased.</a:t>
                      </a:r>
                    </a:p>
                  </a:txBody>
                  <a:tcPr marL="68580" marR="68580" marT="635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111580069"/>
                  </a:ext>
                </a:extLst>
              </a:tr>
              <a:tr h="1049717">
                <a:tc>
                  <a:txBody>
                    <a:bodyPr/>
                    <a:lstStyle/>
                    <a:p>
                      <a:pPr algn="l" fontAlgn="t">
                        <a:spcBef>
                          <a:spcPts val="0"/>
                        </a:spcBef>
                        <a:spcAft>
                          <a:spcPts val="0"/>
                        </a:spcAft>
                      </a:pPr>
                      <a:r>
                        <a:rPr lang="en-GB" sz="1100" b="0" i="0" u="none" strike="noStrike" dirty="0">
                          <a:effectLst/>
                          <a:latin typeface="Arial" panose="020B0604020202020204" pitchFamily="34" charset="0"/>
                          <a:ea typeface="Calibri" panose="020F0502020204030204" pitchFamily="34" charset="0"/>
                          <a:cs typeface="Arial" panose="020B0604020202020204" pitchFamily="34" charset="0"/>
                        </a:rPr>
                        <a:t> Povey et al, (2019)</a:t>
                      </a:r>
                      <a:endParaRPr lang="en-GB" sz="1100" b="0" i="0" u="none" strike="noStrike" dirty="0">
                        <a:effectLst/>
                        <a:latin typeface="Arial" panose="020B0604020202020204" pitchFamily="34" charset="0"/>
                        <a:cs typeface="Arial" panose="020B0604020202020204" pitchFamily="34" charset="0"/>
                      </a:endParaRPr>
                    </a:p>
                  </a:txBody>
                  <a:tcPr marL="68580" marR="68580" marT="635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t">
                        <a:spcBef>
                          <a:spcPts val="0"/>
                        </a:spcBef>
                        <a:spcAft>
                          <a:spcPts val="0"/>
                        </a:spcAft>
                      </a:pPr>
                      <a:r>
                        <a:rPr lang="en-GB" sz="1100" b="0" i="0" u="none" strike="noStrike" dirty="0">
                          <a:effectLst/>
                          <a:latin typeface="Arial" panose="020B0604020202020204" pitchFamily="34" charset="0"/>
                          <a:ea typeface="Calibri" panose="020F0502020204030204" pitchFamily="34" charset="0"/>
                          <a:cs typeface="Arial" panose="020B0604020202020204" pitchFamily="34" charset="0"/>
                        </a:rPr>
                        <a:t>To determine the reasons for a child's disengagement from a family-based childhood obesity treatment programme in a low-income neighbourhood.</a:t>
                      </a:r>
                      <a:endParaRPr lang="en-GB" sz="1100" b="0" i="0" u="none" strike="noStrike" dirty="0">
                        <a:effectLst/>
                        <a:latin typeface="Arial" panose="020B0604020202020204" pitchFamily="34" charset="0"/>
                        <a:cs typeface="Arial" panose="020B0604020202020204" pitchFamily="34" charset="0"/>
                      </a:endParaRPr>
                    </a:p>
                  </a:txBody>
                  <a:tcPr marL="68580" marR="68580" marT="635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t">
                        <a:spcBef>
                          <a:spcPts val="0"/>
                        </a:spcBef>
                        <a:spcAft>
                          <a:spcPts val="0"/>
                        </a:spcAft>
                      </a:pPr>
                      <a:r>
                        <a:rPr lang="en-GB" sz="1100" b="0" i="0" u="none" strike="noStrike" dirty="0">
                          <a:effectLst/>
                          <a:latin typeface="Arial" panose="020B0604020202020204" pitchFamily="34" charset="0"/>
                          <a:ea typeface="Calibri" panose="020F0502020204030204" pitchFamily="34" charset="0"/>
                          <a:cs typeface="Arial" panose="020B0604020202020204" pitchFamily="34" charset="0"/>
                        </a:rPr>
                        <a:t>Semi structured Interview</a:t>
                      </a:r>
                    </a:p>
                    <a:p>
                      <a:pPr algn="l" fontAlgn="t">
                        <a:spcBef>
                          <a:spcPts val="0"/>
                        </a:spcBef>
                        <a:spcAft>
                          <a:spcPts val="0"/>
                        </a:spcAft>
                      </a:pPr>
                      <a:r>
                        <a:rPr lang="en-GB" sz="1100" b="0" i="0" u="none" strike="noStrike" dirty="0">
                          <a:effectLst/>
                          <a:latin typeface="Arial" panose="020B0604020202020204" pitchFamily="34" charset="0"/>
                          <a:cs typeface="Arial" panose="020B0604020202020204" pitchFamily="34" charset="0"/>
                        </a:rPr>
                        <a:t>10 families</a:t>
                      </a:r>
                    </a:p>
                  </a:txBody>
                  <a:tcPr marL="68580" marR="68580" marT="635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t">
                        <a:spcBef>
                          <a:spcPts val="0"/>
                        </a:spcBef>
                        <a:spcAft>
                          <a:spcPts val="0"/>
                        </a:spcAft>
                      </a:pPr>
                      <a:r>
                        <a:rPr lang="en-GB" sz="1100" b="0" i="0" u="none" strike="noStrike" dirty="0">
                          <a:effectLst/>
                          <a:latin typeface="Arial" panose="020B0604020202020204" pitchFamily="34" charset="0"/>
                          <a:cs typeface="Arial" panose="020B0604020202020204" pitchFamily="34" charset="0"/>
                        </a:rPr>
                        <a:t>This research discovered a number of reasons why poor families may reject to engage in a paediatric obesity programme. Obesity is blamed on family perceptions and misinformation. To get a more definitive conclusion, the sample size needs to be greater.</a:t>
                      </a:r>
                    </a:p>
                  </a:txBody>
                  <a:tcPr marL="68580" marR="68580" marT="635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937555704"/>
                  </a:ext>
                </a:extLst>
              </a:tr>
              <a:tr h="592184">
                <a:tc>
                  <a:txBody>
                    <a:bodyPr/>
                    <a:lstStyle/>
                    <a:p>
                      <a:pPr algn="l" fontAlgn="t">
                        <a:spcBef>
                          <a:spcPts val="0"/>
                        </a:spcBef>
                        <a:spcAft>
                          <a:spcPts val="0"/>
                        </a:spcAft>
                      </a:pPr>
                      <a:r>
                        <a:rPr lang="en-GB" sz="1100" b="0" i="0" u="none" strike="noStrike" dirty="0">
                          <a:effectLst/>
                          <a:latin typeface="Arial" panose="020B0604020202020204" pitchFamily="34" charset="0"/>
                          <a:ea typeface="Calibri" panose="020F0502020204030204" pitchFamily="34" charset="0"/>
                          <a:cs typeface="Arial" panose="020B0604020202020204" pitchFamily="34" charset="0"/>
                        </a:rPr>
                        <a:t> Nemecek et al, (2017)</a:t>
                      </a:r>
                    </a:p>
                    <a:p>
                      <a:pPr algn="l" fontAlgn="t">
                        <a:spcBef>
                          <a:spcPts val="0"/>
                        </a:spcBef>
                        <a:spcAft>
                          <a:spcPts val="0"/>
                        </a:spcAft>
                      </a:pPr>
                      <a:endParaRPr lang="en-GB" sz="1100" b="1" i="0" u="none" strike="noStrike" dirty="0">
                        <a:effectLst/>
                        <a:latin typeface="Arial" panose="020B0604020202020204" pitchFamily="34" charset="0"/>
                        <a:cs typeface="Arial" panose="020B0604020202020204" pitchFamily="34" charset="0"/>
                      </a:endParaRPr>
                    </a:p>
                  </a:txBody>
                  <a:tcPr marL="68580" marR="68580" marT="635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t">
                        <a:spcBef>
                          <a:spcPts val="0"/>
                        </a:spcBef>
                        <a:spcAft>
                          <a:spcPts val="0"/>
                        </a:spcAft>
                      </a:pPr>
                      <a:r>
                        <a:rPr lang="en-GB" sz="1100" b="0" i="0" u="none" strike="noStrike" dirty="0">
                          <a:effectLst/>
                          <a:latin typeface="Arial" panose="020B0604020202020204" pitchFamily="34" charset="0"/>
                          <a:ea typeface="Calibri" panose="020F0502020204030204" pitchFamily="34" charset="0"/>
                          <a:cs typeface="Arial" panose="020B0604020202020204" pitchFamily="34" charset="0"/>
                        </a:rPr>
                        <a:t>Childhood obesity: parents' perceptions and ignorance.</a:t>
                      </a:r>
                      <a:endParaRPr lang="en-GB" sz="1100" b="0" i="0" u="none" strike="noStrike" dirty="0">
                        <a:effectLst/>
                        <a:latin typeface="Arial" panose="020B0604020202020204" pitchFamily="34" charset="0"/>
                        <a:cs typeface="Arial" panose="020B0604020202020204" pitchFamily="34" charset="0"/>
                      </a:endParaRPr>
                    </a:p>
                  </a:txBody>
                  <a:tcPr marL="68580" marR="68580" marT="635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t">
                        <a:spcBef>
                          <a:spcPts val="0"/>
                        </a:spcBef>
                        <a:spcAft>
                          <a:spcPts val="0"/>
                        </a:spcAft>
                      </a:pPr>
                      <a:r>
                        <a:rPr lang="en-GB" sz="1100" b="0" i="0" u="none" strike="noStrike" dirty="0">
                          <a:effectLst/>
                          <a:latin typeface="Arial" panose="020B0604020202020204" pitchFamily="34" charset="0"/>
                          <a:ea typeface="Calibri" panose="020F0502020204030204" pitchFamily="34" charset="0"/>
                          <a:cs typeface="Arial" panose="020B0604020202020204" pitchFamily="34" charset="0"/>
                        </a:rPr>
                        <a:t>Questionnaire, Data </a:t>
                      </a:r>
                    </a:p>
                    <a:p>
                      <a:pPr algn="l" fontAlgn="t">
                        <a:spcBef>
                          <a:spcPts val="0"/>
                        </a:spcBef>
                        <a:spcAft>
                          <a:spcPts val="0"/>
                        </a:spcAft>
                      </a:pPr>
                      <a:r>
                        <a:rPr lang="en-GB" sz="1100" b="0" i="0" u="none" strike="noStrike" dirty="0">
                          <a:effectLst/>
                          <a:latin typeface="Arial" panose="020B0604020202020204" pitchFamily="34" charset="0"/>
                          <a:cs typeface="Arial" panose="020B0604020202020204" pitchFamily="34" charset="0"/>
                        </a:rPr>
                        <a:t>600 Children</a:t>
                      </a:r>
                    </a:p>
                  </a:txBody>
                  <a:tcPr marL="68580" marR="68580" marT="635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t">
                        <a:spcBef>
                          <a:spcPts val="0"/>
                        </a:spcBef>
                        <a:spcAft>
                          <a:spcPts val="0"/>
                        </a:spcAft>
                      </a:pPr>
                      <a:r>
                        <a:rPr lang="en-GB" sz="1100" b="0" i="0" u="none" strike="noStrike" dirty="0">
                          <a:effectLst/>
                          <a:latin typeface="Arial" panose="020B0604020202020204" pitchFamily="34" charset="0"/>
                          <a:cs typeface="Arial" panose="020B0604020202020204" pitchFamily="34" charset="0"/>
                        </a:rPr>
                        <a:t>As this study shows, parental misunderstandings may have a role in children's obesity. The weight perceptions of parents and their children's actual weight frequently differ. To avoid obesity, children should be weighed and measured on a regular basis.</a:t>
                      </a:r>
                    </a:p>
                  </a:txBody>
                  <a:tcPr marL="68580" marR="68580" marT="635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383058983"/>
                  </a:ext>
                </a:extLst>
              </a:tr>
              <a:tr h="1251568">
                <a:tc>
                  <a:txBody>
                    <a:bodyPr/>
                    <a:lstStyle/>
                    <a:p>
                      <a:pPr algn="l" fontAlgn="t">
                        <a:spcBef>
                          <a:spcPts val="0"/>
                        </a:spcBef>
                        <a:spcAft>
                          <a:spcPts val="0"/>
                        </a:spcAft>
                      </a:pPr>
                      <a:r>
                        <a:rPr lang="en-US" sz="1100" b="0" i="0" kern="1200" dirty="0">
                          <a:solidFill>
                            <a:schemeClr val="tx1"/>
                          </a:solidFill>
                          <a:effectLst/>
                          <a:latin typeface="Arial" panose="020B0604020202020204" pitchFamily="34" charset="0"/>
                          <a:ea typeface="+mn-ea"/>
                          <a:cs typeface="Arial" panose="020B0604020202020204" pitchFamily="34" charset="0"/>
                        </a:rPr>
                        <a:t>Schroeder et al, (2021)</a:t>
                      </a:r>
                      <a:endParaRPr lang="en-GB" sz="1100" b="0" i="0" u="none" strike="noStrike" dirty="0">
                        <a:effectLst/>
                        <a:latin typeface="Arial" panose="020B0604020202020204" pitchFamily="34" charset="0"/>
                        <a:cs typeface="Arial" panose="020B0604020202020204" pitchFamily="34" charset="0"/>
                      </a:endParaRPr>
                    </a:p>
                  </a:txBody>
                  <a:tcPr marL="68580" marR="68580" marT="635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t">
                        <a:spcBef>
                          <a:spcPts val="0"/>
                        </a:spcBef>
                        <a:spcAft>
                          <a:spcPts val="0"/>
                        </a:spcAft>
                      </a:pPr>
                      <a:r>
                        <a:rPr lang="en-GB" sz="1100" b="0" i="0" u="none" strike="noStrike" dirty="0">
                          <a:effectLst/>
                          <a:latin typeface="Arial" panose="020B0604020202020204" pitchFamily="34" charset="0"/>
                          <a:cs typeface="Arial" panose="020B0604020202020204" pitchFamily="34" charset="0"/>
                        </a:rPr>
                        <a:t>The link between adversity in childhood and obesity in children.</a:t>
                      </a:r>
                    </a:p>
                  </a:txBody>
                  <a:tcPr marL="68580" marR="68580" marT="635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t">
                        <a:spcBef>
                          <a:spcPts val="0"/>
                        </a:spcBef>
                        <a:spcAft>
                          <a:spcPts val="0"/>
                        </a:spcAft>
                      </a:pPr>
                      <a:r>
                        <a:rPr lang="en-GB" sz="1100" b="0" i="0" u="none" strike="noStrike" dirty="0">
                          <a:effectLst/>
                          <a:latin typeface="Arial" panose="020B0604020202020204" pitchFamily="34" charset="0"/>
                          <a:cs typeface="Arial" panose="020B0604020202020204" pitchFamily="34" charset="0"/>
                        </a:rPr>
                        <a:t>Data and records</a:t>
                      </a:r>
                    </a:p>
                    <a:p>
                      <a:pPr algn="l" fontAlgn="t">
                        <a:spcBef>
                          <a:spcPts val="0"/>
                        </a:spcBef>
                        <a:spcAft>
                          <a:spcPts val="0"/>
                        </a:spcAft>
                      </a:pPr>
                      <a:r>
                        <a:rPr lang="en-GB" sz="1100" b="0" i="0" u="none" strike="noStrike" dirty="0">
                          <a:effectLst/>
                          <a:latin typeface="Arial" panose="020B0604020202020204" pitchFamily="34" charset="0"/>
                          <a:cs typeface="Arial" panose="020B0604020202020204" pitchFamily="34" charset="0"/>
                        </a:rPr>
                        <a:t>6966 studies</a:t>
                      </a:r>
                    </a:p>
                    <a:p>
                      <a:pPr algn="l" fontAlgn="t">
                        <a:spcBef>
                          <a:spcPts val="0"/>
                        </a:spcBef>
                        <a:spcAft>
                          <a:spcPts val="0"/>
                        </a:spcAft>
                      </a:pPr>
                      <a:endParaRPr lang="en-GB" sz="1100" b="1" i="0" u="none" strike="noStrike" dirty="0">
                        <a:effectLst/>
                        <a:latin typeface="Arial" panose="020B0604020202020204" pitchFamily="34" charset="0"/>
                        <a:cs typeface="Arial" panose="020B0604020202020204" pitchFamily="34" charset="0"/>
                      </a:endParaRPr>
                    </a:p>
                  </a:txBody>
                  <a:tcPr marL="68580" marR="68580" marT="635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t">
                        <a:spcBef>
                          <a:spcPts val="0"/>
                        </a:spcBef>
                        <a:spcAft>
                          <a:spcPts val="0"/>
                        </a:spcAft>
                      </a:pPr>
                      <a:r>
                        <a:rPr lang="en-GB" sz="1100" b="0" i="0" u="none" strike="noStrike" dirty="0">
                          <a:solidFill>
                            <a:schemeClr val="tx1"/>
                          </a:solidFill>
                          <a:effectLst/>
                          <a:latin typeface="Arial" panose="020B0604020202020204" pitchFamily="34" charset="0"/>
                          <a:cs typeface="Arial" panose="020B0604020202020204" pitchFamily="34" charset="0"/>
                        </a:rPr>
                        <a:t>ACEs may increase the risk of childhood obesity via a number of chronic or severe stress pathways. Dysregulation of the hypothalamic–pituitary–adrenal axis, alterations in the hormonal response to stress, and appetite abnormalities linked with a desire for highly attractive "comfort foods" are all neuroendocrine and physiological repercussions of ACEs. Because this is a systematic review of previous studies, there is a risk of bias.</a:t>
                      </a:r>
                    </a:p>
                  </a:txBody>
                  <a:tcPr marL="68580" marR="68580" marT="635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09509841"/>
                  </a:ext>
                </a:extLst>
              </a:tr>
            </a:tbl>
          </a:graphicData>
        </a:graphic>
      </p:graphicFrame>
    </p:spTree>
    <p:extLst>
      <p:ext uri="{BB962C8B-B14F-4D97-AF65-F5344CB8AC3E}">
        <p14:creationId xmlns:p14="http://schemas.microsoft.com/office/powerpoint/2010/main" val="161636158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16B467-C08C-466F-BE6B-7F9ED5E6F580}"/>
              </a:ext>
            </a:extLst>
          </p:cNvPr>
          <p:cNvSpPr>
            <a:spLocks noGrp="1"/>
          </p:cNvSpPr>
          <p:nvPr>
            <p:ph type="title"/>
          </p:nvPr>
        </p:nvSpPr>
        <p:spPr>
          <a:xfrm>
            <a:off x="838200" y="271220"/>
            <a:ext cx="9170581" cy="813662"/>
          </a:xfrm>
        </p:spPr>
        <p:txBody>
          <a:bodyPr/>
          <a:lstStyle/>
          <a:p>
            <a:r>
              <a:rPr lang="en-GB" dirty="0"/>
              <a:t>                           Findings</a:t>
            </a:r>
          </a:p>
        </p:txBody>
      </p:sp>
      <p:sp>
        <p:nvSpPr>
          <p:cNvPr id="3" name="Content Placeholder 2">
            <a:extLst>
              <a:ext uri="{FF2B5EF4-FFF2-40B4-BE49-F238E27FC236}">
                <a16:creationId xmlns:a16="http://schemas.microsoft.com/office/drawing/2014/main" id="{7D0CCD17-28FE-496A-8B33-DCC80EBEBEEF}"/>
              </a:ext>
            </a:extLst>
          </p:cNvPr>
          <p:cNvSpPr>
            <a:spLocks noGrp="1"/>
          </p:cNvSpPr>
          <p:nvPr>
            <p:ph idx="1"/>
          </p:nvPr>
        </p:nvSpPr>
        <p:spPr>
          <a:xfrm>
            <a:off x="433953" y="1162372"/>
            <a:ext cx="10919847" cy="5571641"/>
          </a:xfrm>
        </p:spPr>
        <p:txBody>
          <a:bodyPr/>
          <a:lstStyle/>
          <a:p>
            <a:pPr marL="0" indent="0">
              <a:buNone/>
            </a:pPr>
            <a:r>
              <a:rPr lang="en-US" sz="1400" b="1" dirty="0">
                <a:latin typeface="Arial" panose="020B0604020202020204" pitchFamily="34" charset="0"/>
                <a:cs typeface="Arial" panose="020B0604020202020204" pitchFamily="34" charset="0"/>
              </a:rPr>
              <a:t>Key findings</a:t>
            </a:r>
            <a:r>
              <a:rPr lang="en-US" sz="1400" dirty="0">
                <a:latin typeface="Arial" panose="020B0604020202020204" pitchFamily="34" charset="0"/>
                <a:cs typeface="Arial" panose="020B0604020202020204" pitchFamily="34" charset="0"/>
              </a:rPr>
              <a:t>: </a:t>
            </a:r>
          </a:p>
          <a:p>
            <a:pPr marL="514350" indent="-514350">
              <a:buFont typeface="+mj-lt"/>
              <a:buAutoNum type="arabicPeriod"/>
            </a:pPr>
            <a:r>
              <a:rPr lang="en-GB" sz="1400" dirty="0">
                <a:latin typeface="Arial" panose="020B0604020202020204" pitchFamily="34" charset="0"/>
                <a:cs typeface="Arial" panose="020B0604020202020204" pitchFamily="34" charset="0"/>
              </a:rPr>
              <a:t>Obesity is affected by the socioeconomic status of one's family.</a:t>
            </a:r>
          </a:p>
          <a:p>
            <a:pPr marL="514350" indent="-514350">
              <a:buFont typeface="+mj-lt"/>
              <a:buAutoNum type="arabicPeriod"/>
            </a:pPr>
            <a:r>
              <a:rPr lang="en-GB" sz="1400" dirty="0">
                <a:latin typeface="Arial" panose="020B0604020202020204" pitchFamily="34" charset="0"/>
                <a:cs typeface="Arial" panose="020B0604020202020204" pitchFamily="34" charset="0"/>
              </a:rPr>
              <a:t>Obesity in children is linked to informal childcare.</a:t>
            </a:r>
          </a:p>
          <a:p>
            <a:pPr marL="514350" indent="-514350">
              <a:buFont typeface="+mj-lt"/>
              <a:buAutoNum type="arabicPeriod"/>
            </a:pPr>
            <a:r>
              <a:rPr lang="en-GB" sz="1400" dirty="0">
                <a:latin typeface="Arial" panose="020B0604020202020204" pitchFamily="34" charset="0"/>
                <a:cs typeface="Arial" panose="020B0604020202020204" pitchFamily="34" charset="0"/>
              </a:rPr>
              <a:t>Perception of the family</a:t>
            </a:r>
          </a:p>
          <a:p>
            <a:pPr marL="514350" indent="-514350">
              <a:buFont typeface="+mj-lt"/>
              <a:buAutoNum type="arabicPeriod"/>
            </a:pPr>
            <a:r>
              <a:rPr lang="en-GB" sz="1400" dirty="0">
                <a:latin typeface="Arial" panose="020B0604020202020204" pitchFamily="34" charset="0"/>
                <a:cs typeface="Arial" panose="020B0604020202020204" pitchFamily="34" charset="0"/>
              </a:rPr>
              <a:t>Childhood adversity</a:t>
            </a:r>
          </a:p>
          <a:p>
            <a:pPr marL="514350" indent="-514350">
              <a:buFont typeface="+mj-lt"/>
              <a:buAutoNum type="arabicPeriod"/>
            </a:pPr>
            <a:r>
              <a:rPr lang="en-GB" sz="1400" dirty="0">
                <a:latin typeface="Arial" panose="020B0604020202020204" pitchFamily="34" charset="0"/>
                <a:cs typeface="Arial" panose="020B0604020202020204" pitchFamily="34" charset="0"/>
              </a:rPr>
              <a:t>Inequality in the environment</a:t>
            </a:r>
          </a:p>
          <a:p>
            <a:pPr marL="514350" indent="-514350">
              <a:buFont typeface="+mj-lt"/>
              <a:buAutoNum type="arabicPeriod"/>
            </a:pPr>
            <a:r>
              <a:rPr lang="en-GB" sz="1400" dirty="0">
                <a:latin typeface="Arial" panose="020B0604020202020204" pitchFamily="34" charset="0"/>
                <a:cs typeface="Arial" panose="020B0604020202020204" pitchFamily="34" charset="0"/>
              </a:rPr>
              <a:t>Participation of the family</a:t>
            </a:r>
          </a:p>
          <a:p>
            <a:pPr marL="514350" indent="-514350">
              <a:buFont typeface="+mj-lt"/>
              <a:buAutoNum type="arabicPeriod"/>
            </a:pPr>
            <a:r>
              <a:rPr lang="en-GB" sz="1400" dirty="0">
                <a:latin typeface="Arial" panose="020B0604020202020204" pitchFamily="34" charset="0"/>
                <a:cs typeface="Arial" panose="020B0604020202020204" pitchFamily="34" charset="0"/>
              </a:rPr>
              <a:t>Religious and cultural awareness</a:t>
            </a:r>
          </a:p>
          <a:p>
            <a:pPr marL="0" indent="0">
              <a:buNone/>
            </a:pPr>
            <a:r>
              <a:rPr lang="en-US" sz="1400" b="1" dirty="0">
                <a:latin typeface="Arial" panose="020B0604020202020204" pitchFamily="34" charset="0"/>
                <a:cs typeface="Arial" panose="020B0604020202020204" pitchFamily="34" charset="0"/>
              </a:rPr>
              <a:t>Key themes</a:t>
            </a:r>
            <a:r>
              <a:rPr lang="en-US" sz="1400" dirty="0">
                <a:latin typeface="Arial" panose="020B0604020202020204" pitchFamily="34" charset="0"/>
                <a:cs typeface="Arial" panose="020B0604020202020204" pitchFamily="34" charset="0"/>
              </a:rPr>
              <a:t>:</a:t>
            </a:r>
          </a:p>
          <a:p>
            <a:pPr marL="514350" indent="-514350">
              <a:buFont typeface="+mj-lt"/>
              <a:buAutoNum type="arabicPeriod"/>
            </a:pPr>
            <a:r>
              <a:rPr lang="en-GB" sz="1400" dirty="0">
                <a:latin typeface="Arial" panose="020B0604020202020204" pitchFamily="34" charset="0"/>
                <a:cs typeface="Arial" panose="020B0604020202020204" pitchFamily="34" charset="0"/>
              </a:rPr>
              <a:t>Families are divided between those who are privileged and those who are disadvantaged.</a:t>
            </a:r>
          </a:p>
          <a:p>
            <a:pPr marL="514350" indent="-514350">
              <a:buFont typeface="+mj-lt"/>
              <a:buAutoNum type="arabicPeriod"/>
            </a:pPr>
            <a:r>
              <a:rPr lang="en-GB" sz="1400" dirty="0">
                <a:latin typeface="Arial" panose="020B0604020202020204" pitchFamily="34" charset="0"/>
                <a:cs typeface="Arial" panose="020B0604020202020204" pitchFamily="34" charset="0"/>
              </a:rPr>
              <a:t>Self-regulation of household routines</a:t>
            </a:r>
          </a:p>
          <a:p>
            <a:pPr marL="514350" indent="-514350">
              <a:buFont typeface="+mj-lt"/>
              <a:buAutoNum type="arabicPeriod"/>
            </a:pPr>
            <a:r>
              <a:rPr lang="en-GB" sz="1400" dirty="0">
                <a:latin typeface="Arial" panose="020B0604020202020204" pitchFamily="34" charset="0"/>
                <a:cs typeface="Arial" panose="020B0604020202020204" pitchFamily="34" charset="0"/>
              </a:rPr>
              <a:t>The amount of greenspace in the neighbourhood</a:t>
            </a:r>
          </a:p>
          <a:p>
            <a:pPr marL="514350" indent="-514350">
              <a:buFont typeface="+mj-lt"/>
              <a:buAutoNum type="arabicPeriod"/>
            </a:pPr>
            <a:r>
              <a:rPr lang="en-GB" sz="1400" dirty="0">
                <a:latin typeface="Arial" panose="020B0604020202020204" pitchFamily="34" charset="0"/>
                <a:cs typeface="Arial" panose="020B0604020202020204" pitchFamily="34" charset="0"/>
              </a:rPr>
              <a:t>Parents are losing control over their children's eating habits and levels of exercise.</a:t>
            </a:r>
          </a:p>
          <a:p>
            <a:pPr marL="514350" indent="-514350">
              <a:buFont typeface="+mj-lt"/>
              <a:buAutoNum type="arabicPeriod"/>
            </a:pPr>
            <a:r>
              <a:rPr lang="en-GB" sz="1400" dirty="0">
                <a:latin typeface="Arial" panose="020B0604020202020204" pitchFamily="34" charset="0"/>
                <a:cs typeface="Arial" panose="020B0604020202020204" pitchFamily="34" charset="0"/>
              </a:rPr>
              <a:t>Participation in social media</a:t>
            </a:r>
          </a:p>
          <a:p>
            <a:pPr marL="514350" indent="-514350">
              <a:buFont typeface="+mj-lt"/>
              <a:buAutoNum type="arabicPeriod"/>
            </a:pPr>
            <a:r>
              <a:rPr lang="en-GB" sz="1400" dirty="0">
                <a:latin typeface="Arial" panose="020B0604020202020204" pitchFamily="34" charset="0"/>
                <a:cs typeface="Arial" panose="020B0604020202020204" pitchFamily="34" charset="0"/>
              </a:rPr>
              <a:t>Parental boredom and non-participation</a:t>
            </a:r>
          </a:p>
          <a:p>
            <a:pPr marL="514350" indent="-514350">
              <a:buFont typeface="+mj-lt"/>
              <a:buAutoNum type="arabicPeriod"/>
            </a:pPr>
            <a:r>
              <a:rPr lang="en-GB" sz="1400" dirty="0">
                <a:latin typeface="Arial" panose="020B0604020202020204" pitchFamily="34" charset="0"/>
                <a:cs typeface="Arial" panose="020B0604020202020204" pitchFamily="34" charset="0"/>
              </a:rPr>
              <a:t>The ideal healthy existence is described in Islamic narratives.</a:t>
            </a:r>
          </a:p>
          <a:p>
            <a:pPr marL="514350" indent="-514350">
              <a:buFont typeface="+mj-lt"/>
              <a:buAutoNum type="arabicPeriod"/>
            </a:pPr>
            <a:r>
              <a:rPr lang="en-GB" sz="1400" dirty="0">
                <a:latin typeface="Arial" panose="020B0604020202020204" pitchFamily="34" charset="0"/>
                <a:cs typeface="Arial" panose="020B0604020202020204" pitchFamily="34" charset="0"/>
              </a:rPr>
              <a:t>Children's obesity is related to informal childcare.</a:t>
            </a:r>
            <a:endParaRPr lang="en-GB" dirty="0"/>
          </a:p>
        </p:txBody>
      </p:sp>
    </p:spTree>
    <p:extLst>
      <p:ext uri="{BB962C8B-B14F-4D97-AF65-F5344CB8AC3E}">
        <p14:creationId xmlns:p14="http://schemas.microsoft.com/office/powerpoint/2010/main" val="4211268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686</TotalTime>
  <Words>1590</Words>
  <Application>Microsoft Office PowerPoint</Application>
  <PresentationFormat>Widescreen</PresentationFormat>
  <Paragraphs>113</Paragraphs>
  <Slides>6</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6</vt:i4>
      </vt:variant>
    </vt:vector>
  </HeadingPairs>
  <TitlesOfParts>
    <vt:vector size="11" baseType="lpstr">
      <vt:lpstr>Arial</vt:lpstr>
      <vt:lpstr>Calibri</vt:lpstr>
      <vt:lpstr>Calibri Light</vt:lpstr>
      <vt:lpstr>Times New Roman</vt:lpstr>
      <vt:lpstr>Office Theme</vt:lpstr>
      <vt:lpstr>Introduction to Research BMHP5005 Viva</vt:lpstr>
      <vt:lpstr>Literature Review Focus</vt:lpstr>
      <vt:lpstr>Methods</vt:lpstr>
      <vt:lpstr>Literature Review</vt:lpstr>
      <vt:lpstr>Literature Review</vt:lpstr>
      <vt:lpstr>                           Findings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Barbara Chinyani</dc:creator>
  <cp:lastModifiedBy>Alia Raza Ashrafi (1916229)</cp:lastModifiedBy>
  <cp:revision>39</cp:revision>
  <dcterms:created xsi:type="dcterms:W3CDTF">2020-04-30T09:56:57Z</dcterms:created>
  <dcterms:modified xsi:type="dcterms:W3CDTF">2021-08-11T22:50:21Z</dcterms:modified>
</cp:coreProperties>
</file>