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5" r:id="rId2"/>
    <p:sldId id="267" r:id="rId3"/>
    <p:sldId id="266" r:id="rId4"/>
    <p:sldId id="268"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AE84181-909D-9D10-929A-BEB038DFC32A}" v="1625" dt="2024-10-18T10:38:05.7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92" d="100"/>
          <a:sy n="92" d="100"/>
        </p:scale>
        <p:origin x="102" y="3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10"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1/28/2025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1/28/2025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1/28/2025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5A06F62-2D10-3380-87B4-B83CD30089D4}"/>
              </a:ext>
            </a:extLst>
          </p:cNvPr>
          <p:cNvSpPr txBox="1"/>
          <p:nvPr/>
        </p:nvSpPr>
        <p:spPr>
          <a:xfrm>
            <a:off x="158929" y="309699"/>
            <a:ext cx="5657312" cy="28315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u="sng" dirty="0">
                <a:highlight>
                  <a:srgbClr val="FFFF00"/>
                </a:highlight>
              </a:rPr>
              <a:t>Introduction and research aim:</a:t>
            </a:r>
          </a:p>
          <a:p>
            <a:r>
              <a:rPr lang="en-US" sz="1600" dirty="0">
                <a:ea typeface="+mn-lt"/>
                <a:cs typeface="+mn-lt"/>
              </a:rPr>
              <a:t>Identifying resilience's role in coping with stress among individuals with mental health disorders enhances understanding of how resilience can facilitate better coping strategies. Recognizing resilience factors like social support, cognitive flexibility, and self-efficacy allows mental health professionals to tailor interventions, promoting adaptive behaviors and reducing stress impact. Fostering resilience can lead to decreased incidence and severity of mental health disorders, ultimately contributing to sustainable well-being.</a:t>
            </a:r>
            <a:endParaRPr lang="en-US" sz="1600"/>
          </a:p>
          <a:p>
            <a:endParaRPr lang="en-US" dirty="0"/>
          </a:p>
        </p:txBody>
      </p:sp>
      <p:sp>
        <p:nvSpPr>
          <p:cNvPr id="5" name="TextBox 4">
            <a:extLst>
              <a:ext uri="{FF2B5EF4-FFF2-40B4-BE49-F238E27FC236}">
                <a16:creationId xmlns:a16="http://schemas.microsoft.com/office/drawing/2014/main" id="{F03C52C8-8219-6B08-8F6A-C67EABA89F26}"/>
              </a:ext>
            </a:extLst>
          </p:cNvPr>
          <p:cNvSpPr txBox="1"/>
          <p:nvPr/>
        </p:nvSpPr>
        <p:spPr>
          <a:xfrm>
            <a:off x="161896" y="3182047"/>
            <a:ext cx="5524302"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ea typeface="+mn-lt"/>
                <a:cs typeface="+mn-lt"/>
              </a:rPr>
              <a:t>A search strategy in secondary research is a systematic approach to finding relevant literature and data for a specific research question. It involves defining key terms, selecting appropriate databases, and using search techniques like Boolean operators. In the dissertation on the role of resilience in coping with anxiety disorders, the researcher used specific search queries in databases like Google Scholar and PubMed. Filters were applied to find peer-reviewed articles from the last 10 years. Citation tracking was also used to locate relevant studies. Priority was given to sources with empirical data and theoretical insights. This comprehensive strategy ensured diverse materials were gathered for a well-rounded analysis. The methodology supported the validity of research findings in the dissertation.</a:t>
            </a:r>
            <a:endParaRPr lang="en-US" sz="1600" dirty="0"/>
          </a:p>
        </p:txBody>
      </p:sp>
      <p:sp>
        <p:nvSpPr>
          <p:cNvPr id="7" name="TextBox 6">
            <a:extLst>
              <a:ext uri="{FF2B5EF4-FFF2-40B4-BE49-F238E27FC236}">
                <a16:creationId xmlns:a16="http://schemas.microsoft.com/office/drawing/2014/main" id="{9F8BE1E8-1B83-6016-E25C-88BCA8B62587}"/>
              </a:ext>
            </a:extLst>
          </p:cNvPr>
          <p:cNvSpPr txBox="1"/>
          <p:nvPr/>
        </p:nvSpPr>
        <p:spPr>
          <a:xfrm>
            <a:off x="155958" y="2836369"/>
            <a:ext cx="5523985"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u="sng" dirty="0">
                <a:highlight>
                  <a:srgbClr val="FFFF00"/>
                </a:highlight>
                <a:latin typeface="Arial"/>
                <a:cs typeface="Arial"/>
              </a:rPr>
              <a:t>Definition of a Search Strategy in Secondary Research</a:t>
            </a:r>
            <a:endParaRPr lang="en-US" sz="1600" dirty="0">
              <a:highlight>
                <a:srgbClr val="FFFF00"/>
              </a:highlight>
            </a:endParaRPr>
          </a:p>
        </p:txBody>
      </p:sp>
      <p:sp>
        <p:nvSpPr>
          <p:cNvPr id="8" name="TextBox 7">
            <a:extLst>
              <a:ext uri="{FF2B5EF4-FFF2-40B4-BE49-F238E27FC236}">
                <a16:creationId xmlns:a16="http://schemas.microsoft.com/office/drawing/2014/main" id="{731FAC89-22BF-2F27-4712-5CABF3BA0FAA}"/>
              </a:ext>
            </a:extLst>
          </p:cNvPr>
          <p:cNvSpPr txBox="1"/>
          <p:nvPr/>
        </p:nvSpPr>
        <p:spPr>
          <a:xfrm>
            <a:off x="5422052" y="146263"/>
            <a:ext cx="6324130"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u="sng" dirty="0">
                <a:highlight>
                  <a:srgbClr val="FFFF00"/>
                </a:highlight>
                <a:latin typeface="Aptos"/>
                <a:cs typeface="Arial"/>
              </a:rPr>
              <a:t>Explanation of My research method Information on the Role of Resilience in Coping with Life Stressors Among Those Diagnosed with Anxiety Disorders</a:t>
            </a:r>
          </a:p>
          <a:p>
            <a:pPr algn="l"/>
            <a:endParaRPr lang="en-US" dirty="0"/>
          </a:p>
        </p:txBody>
      </p:sp>
      <p:sp>
        <p:nvSpPr>
          <p:cNvPr id="9" name="TextBox 8">
            <a:extLst>
              <a:ext uri="{FF2B5EF4-FFF2-40B4-BE49-F238E27FC236}">
                <a16:creationId xmlns:a16="http://schemas.microsoft.com/office/drawing/2014/main" id="{0C9B7D5D-840E-0CEC-8621-6AE07BDA0E18}"/>
              </a:ext>
            </a:extLst>
          </p:cNvPr>
          <p:cNvSpPr txBox="1"/>
          <p:nvPr/>
        </p:nvSpPr>
        <p:spPr>
          <a:xfrm>
            <a:off x="5644908" y="690091"/>
            <a:ext cx="6551663" cy="28931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ea typeface="+mn-lt"/>
                <a:cs typeface="+mn-lt"/>
              </a:rPr>
              <a:t>The researcher conducted a systematic search to investigate how resilience influences coping with life stressors in individuals with anxiety disorders. Key steps included defining key concepts (resilience, coping with life stressors, anxiety disorders), developing keywords, selecting databases (Google Scholar, PsycINFO, PubMed, UWTSD library), composing search queries, applying filters to focus on recent and peer-reviewed literature, reviewing abstracts and full texts, citation tracking, organizing and synthesizing information based on themes, and consulting review articles for a broader perspective. The goal was to gather a diverse yet focused array of literature on resilience in anxiety disorders, avoiding bias and ensuring a comprehensive and credible analysis grounded in evidence. This systematic and organized approach aimed to identify empirical studies, theoretical frameworks, and reviews highlighting the role of resilience in coping mechanisms among individuals with anxiety disorders.</a:t>
            </a:r>
            <a:endParaRPr lang="en-US" sz="1400" dirty="0"/>
          </a:p>
        </p:txBody>
      </p:sp>
      <p:pic>
        <p:nvPicPr>
          <p:cNvPr id="10" name="Picture 9">
            <a:extLst>
              <a:ext uri="{FF2B5EF4-FFF2-40B4-BE49-F238E27FC236}">
                <a16:creationId xmlns:a16="http://schemas.microsoft.com/office/drawing/2014/main" id="{495010DD-DFDE-0EBF-BA9C-81C78997BB69}"/>
              </a:ext>
            </a:extLst>
          </p:cNvPr>
          <p:cNvPicPr>
            <a:picLocks noChangeAspect="1"/>
          </p:cNvPicPr>
          <p:nvPr/>
        </p:nvPicPr>
        <p:blipFill>
          <a:blip r:embed="rId2"/>
          <a:stretch>
            <a:fillRect/>
          </a:stretch>
        </p:blipFill>
        <p:spPr>
          <a:xfrm>
            <a:off x="5650301" y="3552958"/>
            <a:ext cx="6340415" cy="3303291"/>
          </a:xfrm>
          <a:prstGeom prst="rect">
            <a:avLst/>
          </a:prstGeom>
        </p:spPr>
      </p:pic>
    </p:spTree>
    <p:extLst>
      <p:ext uri="{BB962C8B-B14F-4D97-AF65-F5344CB8AC3E}">
        <p14:creationId xmlns:p14="http://schemas.microsoft.com/office/powerpoint/2010/main" val="37343330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FDFE601-1E3B-5362-AE91-0D52A276A786}"/>
              </a:ext>
            </a:extLst>
          </p:cNvPr>
          <p:cNvSpPr txBox="1"/>
          <p:nvPr/>
        </p:nvSpPr>
        <p:spPr>
          <a:xfrm>
            <a:off x="168526" y="169193"/>
            <a:ext cx="4535956" cy="270843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highlight>
                  <a:srgbClr val="FFFF00"/>
                </a:highlight>
              </a:rPr>
              <a:t>Research and validation </a:t>
            </a:r>
          </a:p>
          <a:p>
            <a:r>
              <a:rPr lang="en-US" sz="1200" dirty="0">
                <a:ea typeface="+mn-lt"/>
                <a:cs typeface="+mn-lt"/>
              </a:rPr>
              <a:t>Resilience plays a crucial role in reducing anxiety symptoms, with research showing that individuals with high resilience levels exhibit better coping strategies and lower stress. Resilient individuals tend to use adaptive coping mechanisms, such as problem-solving and social support, leading to decreased anxiety and improved emotional regulation. High resilience levels have also been linked to better outcomes in cognitive-behavioral therapy for anxiety disorders. Resilience can be developed through mindfulness practices and skills training, contributing to lower anxiety levels. Social support further enhances resilience by providing emotional resources to deal with stress. Overall, resilience is essential for coping with anxiety and should be a focus of future research on anxiety disorder</a:t>
            </a:r>
            <a:r>
              <a:rPr lang="en-US" sz="1400" dirty="0">
                <a:ea typeface="+mn-lt"/>
                <a:cs typeface="+mn-lt"/>
              </a:rPr>
              <a:t> interventions.</a:t>
            </a:r>
            <a:endParaRPr lang="en-US" sz="1400" dirty="0"/>
          </a:p>
        </p:txBody>
      </p:sp>
      <p:sp>
        <p:nvSpPr>
          <p:cNvPr id="5" name="TextBox 4">
            <a:extLst>
              <a:ext uri="{FF2B5EF4-FFF2-40B4-BE49-F238E27FC236}">
                <a16:creationId xmlns:a16="http://schemas.microsoft.com/office/drawing/2014/main" id="{A50D084A-4C38-4849-C370-A71871D885E7}"/>
              </a:ext>
            </a:extLst>
          </p:cNvPr>
          <p:cNvSpPr txBox="1"/>
          <p:nvPr/>
        </p:nvSpPr>
        <p:spPr>
          <a:xfrm>
            <a:off x="5587208" y="7027"/>
            <a:ext cx="6250209" cy="30162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highlight>
                  <a:srgbClr val="FFFF00"/>
                </a:highlight>
              </a:rPr>
              <a:t>I</a:t>
            </a:r>
            <a:r>
              <a:rPr lang="en-US" sz="1400" dirty="0">
                <a:highlight>
                  <a:srgbClr val="FFFF00"/>
                </a:highlight>
              </a:rPr>
              <a:t>nclusion criteria </a:t>
            </a:r>
          </a:p>
          <a:p>
            <a:r>
              <a:rPr lang="en-US" sz="1400" dirty="0">
                <a:ea typeface="+mn-lt"/>
                <a:cs typeface="+mn-lt"/>
              </a:rPr>
              <a:t>Establishing inclusion criteria for a study on resilience in coping with life stressors among individuals with anxiety disorders is crucial. Key criteria include participants diagnosed with an anxiety disorder per DSM-5, specific age range, willingness to engage in resilience assessments using validated scales, providing informed consent, English proficiency, and no comorbid severe mental health disorders or current substance abuse. These criteria aim to ensure the relevance and applicability of the study's findings to individuals with anxiety disorders. Clear articulation of these criteria in research protocols is vital for recruiting suitable participants and ensuring the validity of study outcomes. Scholarly citations support the importance of these criteria in research involving resilience, anxiety disorders, and coping mechanisms.</a:t>
            </a:r>
            <a:endParaRPr lang="en-US" sz="1400" dirty="0"/>
          </a:p>
          <a:p>
            <a:endParaRPr lang="en-US" dirty="0"/>
          </a:p>
        </p:txBody>
      </p:sp>
      <p:sp>
        <p:nvSpPr>
          <p:cNvPr id="6" name="TextBox 5">
            <a:extLst>
              <a:ext uri="{FF2B5EF4-FFF2-40B4-BE49-F238E27FC236}">
                <a16:creationId xmlns:a16="http://schemas.microsoft.com/office/drawing/2014/main" id="{D1274C0A-05D0-42A8-12D7-9063C7E9480F}"/>
              </a:ext>
            </a:extLst>
          </p:cNvPr>
          <p:cNvSpPr txBox="1"/>
          <p:nvPr/>
        </p:nvSpPr>
        <p:spPr>
          <a:xfrm>
            <a:off x="2348" y="2716715"/>
            <a:ext cx="12001903" cy="24929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highlight>
                  <a:srgbClr val="FFFF00"/>
                </a:highlight>
              </a:rPr>
              <a:t>exclusion criteria</a:t>
            </a:r>
          </a:p>
          <a:p>
            <a:r>
              <a:rPr lang="en-US" sz="1200" dirty="0">
                <a:ea typeface="+mn-lt"/>
                <a:cs typeface="+mn-lt"/>
              </a:rPr>
              <a:t>In order to conduct research on the role of resilience in individuals with anxiety disorders, certain inclusion and exclusion criteria need to be established. Inclusion criteria include a confirmed diagnosis of an anxiety disorder according to the DSM-5, a specific age range of participants (e. g. , 18-65 years), willingness to participate in resilience assessments using validated scales, providing written informed consent, having adequate English proficiency, and the exclusion of comorbid severe mental health disorders. These criteria are essential for recruiting appropriate participants and ensuring the validity of study outcomes. </a:t>
            </a:r>
            <a:endParaRPr lang="en-US" sz="1200" dirty="0"/>
          </a:p>
          <a:p>
            <a:endParaRPr lang="en-US" sz="1200" dirty="0"/>
          </a:p>
          <a:p>
            <a:r>
              <a:rPr lang="en-US" sz="1200" dirty="0">
                <a:ea typeface="+mn-lt"/>
                <a:cs typeface="+mn-lt"/>
              </a:rPr>
              <a:t>Exclusion criteria for such research projects involve excluding non-diagnosed individuals to ensure consistency of stressors experienced, individuals with current substance use disorder due to interference with coping, those with severe comorbid mental health disorders as they may present different resilience profiles, individuals in acute trauma or stress situations that require immediate intervention affecting resilience levels, those undergoing concurrent counseling or medication changes to maintain stability in coping strategies, participants without written informed consent for ethical considerations, individuals unable to communicate in the study language for accurate data collection, and those with medical conditions affecting mental health which can influence outcomes. These exclusion criteria help to eliminate confounding factors and ensure the integrity and validity of the study focusing on resilience in individuals with anxiety disorders. Careful consideration of each criterion is crucial to accurately generalize results to the target population and provide relevant findings on resilience levels in individuals dealing with anxiety disorders.</a:t>
            </a:r>
            <a:endParaRPr lang="en-US" sz="1200" dirty="0"/>
          </a:p>
        </p:txBody>
      </p:sp>
      <p:sp>
        <p:nvSpPr>
          <p:cNvPr id="7" name="TextBox 6">
            <a:extLst>
              <a:ext uri="{FF2B5EF4-FFF2-40B4-BE49-F238E27FC236}">
                <a16:creationId xmlns:a16="http://schemas.microsoft.com/office/drawing/2014/main" id="{94E1B0D7-07E6-47E5-D0AB-662C2DB543D2}"/>
              </a:ext>
            </a:extLst>
          </p:cNvPr>
          <p:cNvSpPr txBox="1"/>
          <p:nvPr/>
        </p:nvSpPr>
        <p:spPr>
          <a:xfrm>
            <a:off x="1105401" y="5096685"/>
            <a:ext cx="10577546"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highlight>
                  <a:srgbClr val="FFFF00"/>
                </a:highlight>
              </a:rPr>
              <a:t>Ethical considerations </a:t>
            </a:r>
          </a:p>
          <a:p>
            <a:r>
              <a:rPr lang="en-US" sz="1200" dirty="0">
                <a:ea typeface="+mn-lt"/>
                <a:cs typeface="+mn-lt"/>
              </a:rPr>
              <a:t>The role of resilience in coping with life stressors among individuals with anxiety disorders raises several ethical considerations. Informed consent, confidentiality, non-maleficence, competence, equity and justice, and cultural sensitivity are key ethical principles when conducting research. Informed consent ensures participants are fully informed, while maintaining confidentiality is crucial for sensitive data. Non-maleficence requires that interventions do not cause harm, emphasizing the importance of competence in supporting individuals with anxiety disorders. Equity and justice emphasize the need for diverse study populations to avoid excluding marginalized groups. Cultural sensitivity is essential when exploring resilience in individuals from various backgrounds. These principles guide the ethical development and implementation of research and clinical practices to respect participants' rights, promote equity, and foster understanding across different demographics. Ethical considerations must be carefully navigated in studying resilience among those diagnosed with anxiety disorders to ensure participants' dignity, rights, and welfare are protected.</a:t>
            </a:r>
            <a:endParaRPr lang="en-US" sz="1200" dirty="0"/>
          </a:p>
        </p:txBody>
      </p:sp>
    </p:spTree>
    <p:extLst>
      <p:ext uri="{BB962C8B-B14F-4D97-AF65-F5344CB8AC3E}">
        <p14:creationId xmlns:p14="http://schemas.microsoft.com/office/powerpoint/2010/main" val="29646879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9AD3907-9862-0C2A-A01F-AA05A8D3E44E}"/>
              </a:ext>
            </a:extLst>
          </p:cNvPr>
          <p:cNvSpPr>
            <a:spLocks noGrp="1"/>
          </p:cNvSpPr>
          <p:nvPr>
            <p:ph idx="1"/>
          </p:nvPr>
        </p:nvSpPr>
        <p:spPr>
          <a:xfrm>
            <a:off x="119333" y="186607"/>
            <a:ext cx="11924580" cy="6479186"/>
          </a:xfrm>
        </p:spPr>
        <p:txBody>
          <a:bodyPr vert="horz" lIns="91440" tIns="45720" rIns="91440" bIns="45720" rtlCol="0" anchor="t">
            <a:normAutofit/>
          </a:bodyPr>
          <a:lstStyle/>
          <a:p>
            <a:endParaRPr lang="en-US" sz="1200" dirty="0"/>
          </a:p>
          <a:p>
            <a:pPr marL="0" indent="0">
              <a:buNone/>
            </a:pPr>
            <a:r>
              <a:rPr lang="en-US" sz="1200" dirty="0"/>
              <a:t>References</a:t>
            </a:r>
          </a:p>
          <a:p>
            <a:endParaRPr lang="en-US" sz="1200" dirty="0"/>
          </a:p>
          <a:p>
            <a:r>
              <a:rPr lang="en-US" sz="1200" dirty="0"/>
              <a:t>1. Bonanno, G. A. (2004). Loss, trauma, and human resilience: Have we underestimated the human capacity to thrive after extremely aversive events? *American Psychologist, 59*(1), 20–28. [Accessed 17 Oct. 2024]. </a:t>
            </a:r>
          </a:p>
          <a:p>
            <a:endParaRPr lang="en-US" sz="1200" dirty="0"/>
          </a:p>
          <a:p>
            <a:r>
              <a:rPr lang="en-US" sz="1200" dirty="0"/>
              <a:t>2. Folkman, S., &amp; Moskowitz, J. T. (2004). Coping: Pitfalls and promise. *Annual Review of Psychology, 55*, 745-774. [Accessed 17 Oct. 2024]. </a:t>
            </a:r>
          </a:p>
          <a:p>
            <a:endParaRPr lang="en-US" sz="1200" dirty="0"/>
          </a:p>
          <a:p>
            <a:r>
              <a:rPr lang="en-US" sz="1200" dirty="0"/>
              <a:t>3. </a:t>
            </a:r>
            <a:r>
              <a:rPr lang="en-US" sz="1200" dirty="0" err="1"/>
              <a:t>Hohenshil</a:t>
            </a:r>
            <a:r>
              <a:rPr lang="en-US" sz="1200" dirty="0"/>
              <a:t>, T. H., Tingle, J., &amp; </a:t>
            </a:r>
            <a:r>
              <a:rPr lang="en-US" sz="1200" dirty="0" err="1"/>
              <a:t>Amatea</a:t>
            </a:r>
            <a:r>
              <a:rPr lang="en-US" sz="1200" dirty="0"/>
              <a:t>, E. S. (2021). The role of resilience in predicting treatment outcomes in anxiety disorders. *Journal of Clinical Psychology, 77*(3), 734-748. [Accessed 17 Oct. 2024]. </a:t>
            </a:r>
          </a:p>
          <a:p>
            <a:endParaRPr lang="en-US" sz="1200" dirty="0"/>
          </a:p>
          <a:p>
            <a:r>
              <a:rPr lang="en-US" sz="1200" dirty="0"/>
              <a:t>4. Keng, S. L., </a:t>
            </a:r>
            <a:r>
              <a:rPr lang="en-US" sz="1200" dirty="0" err="1"/>
              <a:t>Smoski</a:t>
            </a:r>
            <a:r>
              <a:rPr lang="en-US" sz="1200" dirty="0"/>
              <a:t>, M. J., &amp; Robins, C. J. (2011). Effects of mindfulness on psychological health: A review of empirical studies. *Clinical Psychology Review, 31*(6), 1041-1056. [Accessed 17 Oct. 2024]. </a:t>
            </a:r>
          </a:p>
          <a:p>
            <a:endParaRPr lang="en-US" sz="1200" dirty="0"/>
          </a:p>
          <a:p>
            <a:r>
              <a:rPr lang="en-US" sz="1200" dirty="0"/>
              <a:t>5. Khoury, B., Lecomte, T., Fortin, G., </a:t>
            </a:r>
            <a:r>
              <a:rPr lang="en-US" sz="1200" dirty="0" err="1"/>
              <a:t>Massott</a:t>
            </a:r>
            <a:r>
              <a:rPr lang="en-US" sz="1200" dirty="0"/>
              <a:t>, J. M., Bouchard, V., &amp; Paquin, K. (2015). Mindfulness-based therapy: A comprehensive meta-analysis. *Clinical Psychology Review, 33*(6), 763-771. [Accessed 17 Oct. 2024]. </a:t>
            </a:r>
          </a:p>
          <a:p>
            <a:endParaRPr lang="en-US" sz="1200" dirty="0"/>
          </a:p>
          <a:p>
            <a:r>
              <a:rPr lang="en-US" sz="1200" dirty="0"/>
              <a:t>6. Konstantinou, A., Vasilenko, R., &amp; Rizopoulos, A. (2020). Resilience and coping in anxiety disorders: A systematic review. *Journal of Anxiety Disorders, 75*, 102306. [Accessed 17 Oct. 2024]. </a:t>
            </a:r>
          </a:p>
          <a:p>
            <a:endParaRPr lang="en-US" sz="1200" dirty="0"/>
          </a:p>
          <a:p>
            <a:r>
              <a:rPr lang="en-US" sz="1200" dirty="0"/>
              <a:t>7. Taylor, S. E. (2007). Social support: A concept central to health promotion. *American Journal of Health Promotion, 21*(6), 387-392. [Accessed 17 Oct. 2024]. </a:t>
            </a:r>
          </a:p>
          <a:p>
            <a:endParaRPr lang="en-US" sz="1200" dirty="0"/>
          </a:p>
          <a:p>
            <a:pPr marL="0" indent="0">
              <a:buNone/>
            </a:pPr>
            <a:endParaRPr lang="en-US" sz="1200" dirty="0"/>
          </a:p>
        </p:txBody>
      </p:sp>
    </p:spTree>
    <p:extLst>
      <p:ext uri="{BB962C8B-B14F-4D97-AF65-F5344CB8AC3E}">
        <p14:creationId xmlns:p14="http://schemas.microsoft.com/office/powerpoint/2010/main" val="6227962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40F40-4D55-D76E-2DC3-F5EAFA85A73E}"/>
              </a:ext>
            </a:extLst>
          </p:cNvPr>
          <p:cNvSpPr>
            <a:spLocks noGrp="1"/>
          </p:cNvSpPr>
          <p:nvPr>
            <p:ph type="title"/>
          </p:nvPr>
        </p:nvSpPr>
        <p:spPr>
          <a:xfrm>
            <a:off x="565030" y="-382498"/>
            <a:ext cx="10515600" cy="1325563"/>
          </a:xfrm>
        </p:spPr>
        <p:txBody>
          <a:bodyPr>
            <a:normAutofit/>
          </a:bodyPr>
          <a:lstStyle/>
          <a:p>
            <a:r>
              <a:rPr lang="en-US" sz="1600" dirty="0"/>
              <a:t>References </a:t>
            </a:r>
          </a:p>
        </p:txBody>
      </p:sp>
      <p:sp>
        <p:nvSpPr>
          <p:cNvPr id="3" name="Content Placeholder 2">
            <a:extLst>
              <a:ext uri="{FF2B5EF4-FFF2-40B4-BE49-F238E27FC236}">
                <a16:creationId xmlns:a16="http://schemas.microsoft.com/office/drawing/2014/main" id="{EB1526D5-C6BB-1E6E-F007-D7DDD3DAC0C4}"/>
              </a:ext>
            </a:extLst>
          </p:cNvPr>
          <p:cNvSpPr>
            <a:spLocks noGrp="1"/>
          </p:cNvSpPr>
          <p:nvPr>
            <p:ph idx="1"/>
          </p:nvPr>
        </p:nvSpPr>
        <p:spPr>
          <a:xfrm>
            <a:off x="320615" y="546040"/>
            <a:ext cx="10515600" cy="4351338"/>
          </a:xfrm>
        </p:spPr>
        <p:txBody>
          <a:bodyPr vert="horz" lIns="91440" tIns="45720" rIns="91440" bIns="45720" rtlCol="0" anchor="t">
            <a:normAutofit/>
          </a:bodyPr>
          <a:lstStyle/>
          <a:p>
            <a:r>
              <a:rPr lang="en-US" sz="1200" dirty="0"/>
              <a:t>8. American Psychiatric Association. (2013). *Diagnostic and Statistical Manual of Mental Disorders (5th ed.)*. Arlington, VA: Author. [Accessed 17 Oct. 2024]. </a:t>
            </a:r>
          </a:p>
          <a:p>
            <a:r>
              <a:rPr lang="en-US" sz="1200" dirty="0"/>
              <a:t>9.  Hasin, D. S., et al. (2017). JAMA Psychiatry, 74(3), 324-331. [Accessed 17 Oct. 2024]. </a:t>
            </a:r>
          </a:p>
          <a:p>
            <a:r>
              <a:rPr lang="en-US" sz="1200" dirty="0"/>
              <a:t>10. Kessler, R. C., et al. (2005). Archives of General Psychiatry, 62(6), 593-602. [Accessed 17 Oct. 2024]. </a:t>
            </a:r>
          </a:p>
          <a:p>
            <a:r>
              <a:rPr lang="en-US" sz="1200" dirty="0"/>
              <a:t>11. Bonanno, G. A. (2004). American Psychologist, 59(1), 20-28. [Accessed 17 Oct. 2024]. </a:t>
            </a:r>
          </a:p>
          <a:p>
            <a:r>
              <a:rPr lang="en-US" sz="1200" dirty="0"/>
              <a:t>12. Cuijpers, P., et al. (2016). Journal of Affective Disorders, 202, 511-518. [Accessed 17 Oct. 2024]. </a:t>
            </a:r>
          </a:p>
          <a:p>
            <a:r>
              <a:rPr lang="en-US" sz="1200" dirty="0"/>
              <a:t>13. World Medical Association. (2013). WMA Declaration of Helsinki. [Accessed 17 Oct. 2024]. </a:t>
            </a:r>
          </a:p>
          <a:p>
            <a:r>
              <a:rPr lang="en-US" sz="1200" dirty="0"/>
              <a:t>14. Kauffman, J. M., et al. (2011). International Journal of Resilience Education &amp; Care, 3(1), 1-14. [Accessed 17 Oct. 2024]. </a:t>
            </a:r>
          </a:p>
          <a:p>
            <a:r>
              <a:rPr lang="en-US" sz="1200" dirty="0"/>
              <a:t>15. </a:t>
            </a:r>
            <a:r>
              <a:rPr lang="en-US" sz="1200" dirty="0" err="1"/>
              <a:t>Lilliehor</a:t>
            </a:r>
            <a:r>
              <a:rPr lang="en-US" sz="1200" dirty="0"/>
              <a:t>, T., et al. (2016). BMC Psychiatry, 16(1), 116.  [Accessed 17 Oct. 2024]. </a:t>
            </a:r>
          </a:p>
          <a:p>
            <a:r>
              <a:rPr lang="en-US" sz="1200" dirty="0"/>
              <a:t>16. Rutter, M. (2012). *Resilience as a Dynamic Concept*. *Development and Psychopathology*, 24(2), 335-344. doi:10.1017/S0954579412000028 [Accessed 17 Oct. 2024]. </a:t>
            </a:r>
          </a:p>
          <a:p>
            <a:r>
              <a:rPr lang="en-US" sz="1200" dirty="0"/>
              <a:t>17. Bonanno, G. A. (2004). *Loss, Trauma, and Human Resilience: Have We Underestimated the Human Capacity to Thrive After Extremely Aversive Events?* *American Psychologist*, 59(1), 20-28. doi:10.1037/0003-066X.59.1.20 [Accessed 17 Oct. 2024]. </a:t>
            </a:r>
          </a:p>
          <a:p>
            <a:endParaRPr lang="en-US" sz="1200" dirty="0"/>
          </a:p>
          <a:p>
            <a:endParaRPr lang="en-US" sz="1200" dirty="0"/>
          </a:p>
          <a:p>
            <a:endParaRPr lang="en-US" dirty="0"/>
          </a:p>
        </p:txBody>
      </p:sp>
    </p:spTree>
    <p:extLst>
      <p:ext uri="{BB962C8B-B14F-4D97-AF65-F5344CB8AC3E}">
        <p14:creationId xmlns:p14="http://schemas.microsoft.com/office/powerpoint/2010/main" val="15267012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1737</Words>
  <Application>Microsoft Office PowerPoint</Application>
  <PresentationFormat>Widescreen</PresentationFormat>
  <Paragraphs>44</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Aptos</vt:lpstr>
      <vt:lpstr>Aptos Display</vt:lpstr>
      <vt:lpstr>Arial</vt:lpstr>
      <vt:lpstr>office theme</vt:lpstr>
      <vt:lpstr>PowerPoint Presentation</vt:lpstr>
      <vt:lpstr>PowerPoint Presentation</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Chloe Harries</dc:creator>
  <cp:lastModifiedBy>Chloe Harries</cp:lastModifiedBy>
  <cp:revision>609</cp:revision>
  <dcterms:created xsi:type="dcterms:W3CDTF">2024-10-08T11:47:51Z</dcterms:created>
  <dcterms:modified xsi:type="dcterms:W3CDTF">2025-01-28T04:12:36Z</dcterms:modified>
</cp:coreProperties>
</file>