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26"/>
  </p:notesMasterIdLst>
  <p:sldIdLst>
    <p:sldId id="256" r:id="rId3"/>
    <p:sldId id="278" r:id="rId4"/>
    <p:sldId id="257" r:id="rId5"/>
    <p:sldId id="279" r:id="rId6"/>
    <p:sldId id="258" r:id="rId7"/>
    <p:sldId id="283" r:id="rId8"/>
    <p:sldId id="260" r:id="rId9"/>
    <p:sldId id="282" r:id="rId10"/>
    <p:sldId id="263" r:id="rId11"/>
    <p:sldId id="281"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84"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E0FC0F-C9B5-401F-8006-15A39A98A553}" v="2" dt="2026-10-08T06:57:27.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317" autoAdjust="0"/>
  </p:normalViewPr>
  <p:slideViewPr>
    <p:cSldViewPr snapToGrid="0" snapToObjects="1">
      <p:cViewPr varScale="1">
        <p:scale>
          <a:sx n="70" d="100"/>
          <a:sy n="70" d="100"/>
        </p:scale>
        <p:origin x="2118"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2ee3c1af-825e-450d-8b1e-d59252291e99" providerId="ADAL" clId="{3AA4783D-B629-4C18-8A49-DE15C3FB0EA2}"/>
    <pc:docChg chg="custSel modSld">
      <pc:chgData name="Justin Evans" userId="2ee3c1af-825e-450d-8b1e-d59252291e99" providerId="ADAL" clId="{3AA4783D-B629-4C18-8A49-DE15C3FB0EA2}" dt="2026-10-08T09:29:48.402" v="678" actId="6549"/>
      <pc:docMkLst>
        <pc:docMk/>
      </pc:docMkLst>
      <pc:sldChg chg="modNotesTx">
        <pc:chgData name="Justin Evans" userId="2ee3c1af-825e-450d-8b1e-d59252291e99" providerId="ADAL" clId="{3AA4783D-B629-4C18-8A49-DE15C3FB0EA2}" dt="2026-10-08T06:56:55.208" v="610" actId="20577"/>
        <pc:sldMkLst>
          <pc:docMk/>
          <pc:sldMk cId="0" sldId="256"/>
        </pc:sldMkLst>
      </pc:sldChg>
      <pc:sldChg chg="modNotesTx">
        <pc:chgData name="Justin Evans" userId="2ee3c1af-825e-450d-8b1e-d59252291e99" providerId="ADAL" clId="{3AA4783D-B629-4C18-8A49-DE15C3FB0EA2}" dt="2026-10-08T06:50:42.667" v="1" actId="6549"/>
        <pc:sldMkLst>
          <pc:docMk/>
          <pc:sldMk cId="0" sldId="257"/>
        </pc:sldMkLst>
      </pc:sldChg>
      <pc:sldChg chg="modNotesTx">
        <pc:chgData name="Justin Evans" userId="2ee3c1af-825e-450d-8b1e-d59252291e99" providerId="ADAL" clId="{3AA4783D-B629-4C18-8A49-DE15C3FB0EA2}" dt="2026-10-08T06:57:52.294" v="619" actId="6549"/>
        <pc:sldMkLst>
          <pc:docMk/>
          <pc:sldMk cId="0" sldId="258"/>
        </pc:sldMkLst>
      </pc:sldChg>
      <pc:sldChg chg="modNotesTx">
        <pc:chgData name="Justin Evans" userId="2ee3c1af-825e-450d-8b1e-d59252291e99" providerId="ADAL" clId="{3AA4783D-B629-4C18-8A49-DE15C3FB0EA2}" dt="2026-10-08T09:29:02.312" v="672" actId="20577"/>
        <pc:sldMkLst>
          <pc:docMk/>
          <pc:sldMk cId="0" sldId="263"/>
        </pc:sldMkLst>
      </pc:sldChg>
      <pc:sldChg chg="modNotesTx">
        <pc:chgData name="Justin Evans" userId="2ee3c1af-825e-450d-8b1e-d59252291e99" providerId="ADAL" clId="{3AA4783D-B629-4C18-8A49-DE15C3FB0EA2}" dt="2026-10-08T09:29:23.630" v="674" actId="6549"/>
        <pc:sldMkLst>
          <pc:docMk/>
          <pc:sldMk cId="0" sldId="265"/>
        </pc:sldMkLst>
      </pc:sldChg>
      <pc:sldChg chg="modNotesTx">
        <pc:chgData name="Justin Evans" userId="2ee3c1af-825e-450d-8b1e-d59252291e99" providerId="ADAL" clId="{3AA4783D-B629-4C18-8A49-DE15C3FB0EA2}" dt="2026-10-08T09:29:28.454" v="675" actId="6549"/>
        <pc:sldMkLst>
          <pc:docMk/>
          <pc:sldMk cId="0" sldId="266"/>
        </pc:sldMkLst>
      </pc:sldChg>
      <pc:sldChg chg="modNotesTx">
        <pc:chgData name="Justin Evans" userId="2ee3c1af-825e-450d-8b1e-d59252291e99" providerId="ADAL" clId="{3AA4783D-B629-4C18-8A49-DE15C3FB0EA2}" dt="2026-10-08T09:29:35.434" v="676" actId="6549"/>
        <pc:sldMkLst>
          <pc:docMk/>
          <pc:sldMk cId="0" sldId="267"/>
        </pc:sldMkLst>
      </pc:sldChg>
      <pc:sldChg chg="modNotesTx">
        <pc:chgData name="Justin Evans" userId="2ee3c1af-825e-450d-8b1e-d59252291e99" providerId="ADAL" clId="{3AA4783D-B629-4C18-8A49-DE15C3FB0EA2}" dt="2026-10-08T09:29:43.687" v="677" actId="6549"/>
        <pc:sldMkLst>
          <pc:docMk/>
          <pc:sldMk cId="0" sldId="268"/>
        </pc:sldMkLst>
      </pc:sldChg>
      <pc:sldChg chg="modNotesTx">
        <pc:chgData name="Justin Evans" userId="2ee3c1af-825e-450d-8b1e-d59252291e99" providerId="ADAL" clId="{3AA4783D-B629-4C18-8A49-DE15C3FB0EA2}" dt="2026-10-08T09:29:48.402" v="678" actId="6549"/>
        <pc:sldMkLst>
          <pc:docMk/>
          <pc:sldMk cId="0" sldId="269"/>
        </pc:sldMkLst>
      </pc:sldChg>
      <pc:sldChg chg="modNotesTx">
        <pc:chgData name="Justin Evans" userId="2ee3c1af-825e-450d-8b1e-d59252291e99" providerId="ADAL" clId="{3AA4783D-B629-4C18-8A49-DE15C3FB0EA2}" dt="2026-10-08T09:26:02.468" v="667" actId="6549"/>
        <pc:sldMkLst>
          <pc:docMk/>
          <pc:sldMk cId="0" sldId="273"/>
        </pc:sldMkLst>
      </pc:sldChg>
      <pc:sldChg chg="modNotesTx">
        <pc:chgData name="Justin Evans" userId="2ee3c1af-825e-450d-8b1e-d59252291e99" providerId="ADAL" clId="{3AA4783D-B629-4C18-8A49-DE15C3FB0EA2}" dt="2026-10-08T09:29:13.209" v="673" actId="6549"/>
        <pc:sldMkLst>
          <pc:docMk/>
          <pc:sldMk cId="0" sldId="281"/>
        </pc:sldMkLst>
      </pc:sldChg>
      <pc:sldChg chg="modSp mod modNotesTx">
        <pc:chgData name="Justin Evans" userId="2ee3c1af-825e-450d-8b1e-d59252291e99" providerId="ADAL" clId="{3AA4783D-B629-4C18-8A49-DE15C3FB0EA2}" dt="2026-10-08T07:00:50.869" v="636" actId="6549"/>
        <pc:sldMkLst>
          <pc:docMk/>
          <pc:sldMk cId="0" sldId="282"/>
        </pc:sldMkLst>
        <pc:spChg chg="mod">
          <ac:chgData name="Justin Evans" userId="2ee3c1af-825e-450d-8b1e-d59252291e99" providerId="ADAL" clId="{3AA4783D-B629-4C18-8A49-DE15C3FB0EA2}" dt="2026-10-08T07:00:50.869" v="636" actId="6549"/>
          <ac:spMkLst>
            <pc:docMk/>
            <pc:sldMk cId="0" sldId="282"/>
            <ac:spMk id="3" creationId="{00000000-0000-0000-0000-000000000000}"/>
          </ac:spMkLst>
        </pc:spChg>
        <pc:spChg chg="mod">
          <ac:chgData name="Justin Evans" userId="2ee3c1af-825e-450d-8b1e-d59252291e99" providerId="ADAL" clId="{3AA4783D-B629-4C18-8A49-DE15C3FB0EA2}" dt="2026-10-08T07:00:15.014" v="635" actId="20577"/>
          <ac:spMkLst>
            <pc:docMk/>
            <pc:sldMk cId="0" sldId="282"/>
            <ac:spMk id="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5183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Welcome to week 2 lecture.</a:t>
            </a:r>
          </a:p>
          <a:p>
            <a:r>
              <a:rPr lang="en-GB" dirty="0"/>
              <a:t>We will look to keep developing our understanding of organised crime.</a:t>
            </a:r>
          </a:p>
          <a:p>
            <a:r>
              <a:rPr lang="en-GB" dirty="0"/>
              <a:t>Last week we started to look at the definitions of organised crime – some of the impact of organised crime – some data.</a:t>
            </a:r>
          </a:p>
          <a:p>
            <a:r>
              <a:rPr lang="en-GB" dirty="0"/>
              <a:t>You also shared ‘what organised crime means to you’ – some regular features across the group were gangs, drugs, violence &amp; weapons as well as human exploitation. I will look to pick up on some of those through examples as we work through this session.</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keep a simple note document open. Their pause-task answers can become assessment-preparation notes.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GB" dirty="0"/>
              <a:t>One thing to say about models is that they are analytical tools, not fixed boxes. Real OCGs may combine all three.</a:t>
            </a:r>
          </a:p>
          <a:p>
            <a:endParaRPr lang="en-GB" dirty="0"/>
          </a:p>
          <a:p>
            <a:pPr fontAlgn="t"/>
            <a:r>
              <a:rPr lang="en-GB" sz="1200" b="0" i="0" kern="1200" dirty="0">
                <a:solidFill>
                  <a:schemeClr val="tx1"/>
                </a:solidFill>
                <a:effectLst/>
                <a:latin typeface="+mn-lt"/>
                <a:ea typeface="+mn-ea"/>
                <a:cs typeface="+mn-cs"/>
              </a:rPr>
              <a:t>Each of these models offers a different lens through which to analyse organised crime. Rather than viewing them as competing explanations, it is often more useful to treat them as analytical tools. </a:t>
            </a:r>
          </a:p>
          <a:p>
            <a:endParaRPr lang="en-GB" dirty="0"/>
          </a:p>
        </p:txBody>
      </p:sp>
    </p:spTree>
    <p:extLst>
      <p:ext uri="{BB962C8B-B14F-4D97-AF65-F5344CB8AC3E}">
        <p14:creationId xmlns:p14="http://schemas.microsoft.com/office/powerpoint/2010/main" val="688772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fontAlgn="t"/>
            <a:r>
              <a:rPr lang="en-GB" sz="1200" b="0" i="0" kern="1200" dirty="0">
                <a:solidFill>
                  <a:schemeClr val="tx1"/>
                </a:solidFill>
                <a:effectLst/>
                <a:latin typeface="+mn-lt"/>
                <a:ea typeface="+mn-ea"/>
                <a:cs typeface="+mn-cs"/>
              </a:rPr>
              <a:t>The hierarchical model focuses on command and control, asking who holds authority, where decisions are made, and how compliance is maintained. </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Network theory focuses on relationships, examining how individuals, groups and specialist service providers connect to facilitate criminal activity. </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Enterprise theory focuses on markets and profit, exploring how illegal goods and services are supplied, how revenue is generated, and how offenders adapt to disruption. </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When analysing a real-world organised crime group, we can apply all three perspectives and often discover that each reveals something different about how the group operates.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"When we look at an organised crime case, we should ask three questions:</a:t>
            </a:r>
          </a:p>
          <a:p>
            <a:pPr lvl="0" fontAlgn="t"/>
            <a:r>
              <a:rPr lang="en-GB" sz="1200" b="0" i="0" kern="1200" dirty="0">
                <a:solidFill>
                  <a:schemeClr val="tx1"/>
                </a:solidFill>
                <a:effectLst/>
                <a:latin typeface="+mn-lt"/>
                <a:ea typeface="+mn-ea"/>
                <a:cs typeface="+mn-cs"/>
              </a:rPr>
              <a:t>Who is directing activity? (</a:t>
            </a:r>
            <a:r>
              <a:rPr lang="en-GB" sz="1200" b="1" i="0" kern="1200" dirty="0">
                <a:solidFill>
                  <a:schemeClr val="tx1"/>
                </a:solidFill>
                <a:effectLst/>
                <a:latin typeface="+mn-lt"/>
                <a:ea typeface="+mn-ea"/>
                <a:cs typeface="+mn-cs"/>
              </a:rPr>
              <a:t>Hierarchy</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Who is connected to whom? (</a:t>
            </a:r>
            <a:r>
              <a:rPr lang="en-GB" sz="1200" b="1" i="0" kern="1200" dirty="0">
                <a:solidFill>
                  <a:schemeClr val="tx1"/>
                </a:solidFill>
                <a:effectLst/>
                <a:latin typeface="+mn-lt"/>
                <a:ea typeface="+mn-ea"/>
                <a:cs typeface="+mn-cs"/>
              </a:rPr>
              <a:t>Network</a:t>
            </a:r>
            <a:r>
              <a:rPr lang="en-GB" sz="1200" b="0" i="0" kern="1200" dirty="0">
                <a:solidFill>
                  <a:schemeClr val="tx1"/>
                </a:solidFill>
                <a:effectLst/>
                <a:latin typeface="+mn-lt"/>
                <a:ea typeface="+mn-ea"/>
                <a:cs typeface="+mn-cs"/>
              </a:rPr>
              <a:t>)</a:t>
            </a:r>
          </a:p>
          <a:p>
            <a:pPr lvl="0" fontAlgn="t"/>
            <a:r>
              <a:rPr lang="en-GB" sz="1200" b="0" i="0" kern="1200" dirty="0">
                <a:solidFill>
                  <a:schemeClr val="tx1"/>
                </a:solidFill>
                <a:effectLst/>
                <a:latin typeface="+mn-lt"/>
                <a:ea typeface="+mn-ea"/>
                <a:cs typeface="+mn-cs"/>
              </a:rPr>
              <a:t>What economic opportunity is being exploited? (</a:t>
            </a:r>
            <a:r>
              <a:rPr lang="en-GB" sz="1200" b="1" i="0" kern="1200" dirty="0">
                <a:solidFill>
                  <a:schemeClr val="tx1"/>
                </a:solidFill>
                <a:effectLst/>
                <a:latin typeface="+mn-lt"/>
                <a:ea typeface="+mn-ea"/>
                <a:cs typeface="+mn-cs"/>
              </a:rPr>
              <a:t>Enterprise</a:t>
            </a:r>
            <a:r>
              <a:rPr lang="en-GB" sz="1200" b="0" i="0" kern="1200" dirty="0">
                <a:solidFill>
                  <a:schemeClr val="tx1"/>
                </a:solidFill>
                <a:effectLst/>
                <a:latin typeface="+mn-lt"/>
                <a:ea typeface="+mn-ea"/>
                <a:cs typeface="+mn-cs"/>
              </a:rPr>
              <a:t>)</a:t>
            </a:r>
          </a:p>
          <a:p>
            <a:pPr fontAlgn="t"/>
            <a:r>
              <a:rPr lang="en-GB" sz="1200" b="0" i="0" kern="1200" dirty="0">
                <a:solidFill>
                  <a:schemeClr val="tx1"/>
                </a:solidFill>
                <a:effectLst/>
                <a:latin typeface="+mn-lt"/>
                <a:ea typeface="+mn-ea"/>
                <a:cs typeface="+mn-cs"/>
              </a:rPr>
              <a:t>The answers may be different, but together they provide a fuller understanding of organised crime."</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a:defRPr sz="1600" b="1">
                <a:solidFill>
                  <a:srgbClr val="2D8F68"/>
                </a:solidFill>
              </a:defRPr>
            </a:pPr>
            <a:r>
              <a:rPr lang="en-GB" dirty="0"/>
              <a:t>STRENGTH</a:t>
            </a:r>
          </a:p>
          <a:p>
            <a:pPr>
              <a:spcBef>
                <a:spcPts val="700"/>
              </a:spcBef>
              <a:defRPr sz="1220">
                <a:solidFill>
                  <a:srgbClr val="222B34"/>
                </a:solidFill>
              </a:defRPr>
            </a:pPr>
            <a:r>
              <a:rPr lang="en-GB" dirty="0"/>
              <a:t>Clear authority, discipline and recognisable leadership</a:t>
            </a:r>
          </a:p>
          <a:p>
            <a:pPr>
              <a:spcBef>
                <a:spcPts val="700"/>
              </a:spcBef>
              <a:defRPr sz="1220">
                <a:solidFill>
                  <a:srgbClr val="222B34"/>
                </a:solidFill>
              </a:defRPr>
            </a:pPr>
            <a:endParaRPr lang="en-GB" dirty="0"/>
          </a:p>
          <a:p>
            <a:pPr>
              <a:defRPr sz="1600" b="1">
                <a:solidFill>
                  <a:srgbClr val="B94444"/>
                </a:solidFill>
              </a:defRPr>
            </a:pPr>
            <a:r>
              <a:rPr lang="en-GB" dirty="0"/>
              <a:t>LIMIT</a:t>
            </a:r>
          </a:p>
          <a:p>
            <a:pPr>
              <a:spcBef>
                <a:spcPts val="700"/>
              </a:spcBef>
              <a:defRPr sz="1220">
                <a:solidFill>
                  <a:srgbClr val="222B34"/>
                </a:solidFill>
              </a:defRPr>
            </a:pPr>
            <a:r>
              <a:rPr lang="en-GB" dirty="0"/>
              <a:t>Real criminal groups may be less tidy; leadership removal does not guarantee collapse</a:t>
            </a:r>
          </a:p>
        </p:txBody>
      </p:sp>
    </p:spTree>
    <p:extLst>
      <p:ext uri="{BB962C8B-B14F-4D97-AF65-F5344CB8AC3E}">
        <p14:creationId xmlns:p14="http://schemas.microsoft.com/office/powerpoint/2010/main" val="34077462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Use the </a:t>
            </a:r>
            <a:r>
              <a:rPr dirty="0" err="1"/>
              <a:t>Corleonesi</a:t>
            </a:r>
            <a:r>
              <a:rPr dirty="0"/>
              <a:t>/Cosa Nostra as the real-world hierarchy example. The key is evidence of authority, </a:t>
            </a:r>
            <a:r>
              <a:rPr dirty="0" err="1"/>
              <a:t>recognised</a:t>
            </a:r>
            <a:r>
              <a:rPr dirty="0"/>
              <a:t> roles and control—not merely the existence of a famous boss.</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Cosa Nostra, often referred to as the Sicilian Mafia, provides one of the clearest historical examples of a hierarchical organised crime group. Originating in Sicily during the nineteenth century, the organisation was structured much like a legitimate corporation or military organisation, with authority flowing from senior leaders to lower-ranking members. At the top sat the Boss, who determined strategy, resolved disputes, and authorised major criminal activities. Supporting the Boss were the Underboss and Consigliere, responsible for managing daily operations and providing advice. Beneath them, Caporegimes led individual crews, overseeing criminal enterprises within specific territories, while Soldiers carried out extortion, drug trafficking, protection rackets, and other criminal tasks. Associates, although not full members, supported operations and acted as a link between the organisation and legitimate businesses. This rigid chain of command allowed the organisation to maintain discipline, secrecy, and control while insulating senior leaders from direct involvement in criminal acts. The success and longevity of Cosa Nostra made it the archetype of the hierarchical organised crime model and continues to be used by criminologists and law enforcement agencies to explain how traditional organised crime groups are structured and operate</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Al Jazeera English's A Very Sicilian Justice is approximately 50 minutes and is narrated in English. It covers the anti-Mafia prosecution, the Maxi Trial, Cosa Nostra, Salvatore Riina, Giovanni Falcone and Paolo Borsellino. The student task is deliberately analytical: identify evidence for hierarchy and then evidence that complicates a simple pyramid model.</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fontAlgn="t"/>
            <a:r>
              <a:rPr lang="en-GB" sz="1200" b="0" i="0" kern="1200" dirty="0">
                <a:solidFill>
                  <a:schemeClr val="tx1"/>
                </a:solidFill>
                <a:effectLst/>
                <a:latin typeface="+mn-lt"/>
                <a:ea typeface="+mn-ea"/>
                <a:cs typeface="+mn-cs"/>
              </a:rPr>
              <a:t>This slide is particularly valuable because it moves you from </a:t>
            </a:r>
            <a:r>
              <a:rPr lang="en-GB" sz="1200" b="1" i="0" kern="1200" dirty="0">
                <a:solidFill>
                  <a:schemeClr val="tx1"/>
                </a:solidFill>
                <a:effectLst/>
                <a:latin typeface="+mn-lt"/>
                <a:ea typeface="+mn-ea"/>
                <a:cs typeface="+mn-cs"/>
              </a:rPr>
              <a:t>description to evaluation</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fontAlgn="t"/>
            <a:r>
              <a:rPr lang="en-GB" sz="1200" b="0" i="0" kern="1200" dirty="0">
                <a:solidFill>
                  <a:schemeClr val="tx1"/>
                </a:solidFill>
                <a:effectLst/>
                <a:latin typeface="+mn-lt"/>
                <a:ea typeface="+mn-ea"/>
                <a:cs typeface="+mn-cs"/>
              </a:rPr>
              <a:t>The network model views organised crime not as a single organisation with a clear chain of command, but as a collection of connected actors who collaborate to achieve shared criminal objectives</a:t>
            </a:r>
            <a:endParaRPr lang="en-GB" dirty="0"/>
          </a:p>
        </p:txBody>
      </p:sp>
    </p:spTree>
    <p:extLst>
      <p:ext uri="{BB962C8B-B14F-4D97-AF65-F5344CB8AC3E}">
        <p14:creationId xmlns:p14="http://schemas.microsoft.com/office/powerpoint/2010/main" val="40076750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Transition from authority to relationships. The key question is not who is at the top, but which connections and capabilities are critical.</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fontAlgn="t"/>
            <a:br>
              <a:rPr lang="en-GB" sz="1200" b="0" i="0"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Compare and contrast Genesis Market (networked OCG) with Cosa Nostra (hierarchical OCG). Ask students which structure is likely to be more resilient when key individuals are arrested and why</a:t>
            </a:r>
            <a:endParaRPr lang="en-GB" sz="1200" b="0" i="0" kern="1200" dirty="0">
              <a:solidFill>
                <a:schemeClr val="tx1"/>
              </a:solidFill>
              <a:effectLst/>
              <a:latin typeface="+mn-lt"/>
              <a:ea typeface="+mn-ea"/>
              <a:cs typeface="+mn-cs"/>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GB" dirty="0"/>
          </a:p>
          <a:p>
            <a:endParaRPr lang="en-GB" dirty="0"/>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fontAlgn="t"/>
            <a:r>
              <a:rPr lang="en-GB" sz="1200" b="0" i="0" kern="1200" dirty="0">
                <a:solidFill>
                  <a:schemeClr val="tx1"/>
                </a:solidFill>
                <a:effectLst/>
                <a:latin typeface="+mn-lt"/>
                <a:ea typeface="+mn-ea"/>
                <a:cs typeface="+mn-cs"/>
              </a:rPr>
              <a:t>Transnational cocaine trafficking provides an example of an </a:t>
            </a:r>
            <a:r>
              <a:rPr lang="en-GB" sz="1200" b="1" i="0" kern="1200" dirty="0">
                <a:solidFill>
                  <a:schemeClr val="tx1"/>
                </a:solidFill>
                <a:effectLst/>
                <a:latin typeface="+mn-lt"/>
                <a:ea typeface="+mn-ea"/>
                <a:cs typeface="+mn-cs"/>
              </a:rPr>
              <a:t>enterprise model organised crime group</a:t>
            </a:r>
            <a:r>
              <a:rPr lang="en-GB" sz="1200" b="0" i="0" kern="1200" dirty="0">
                <a:solidFill>
                  <a:schemeClr val="tx1"/>
                </a:solidFill>
                <a:effectLst/>
                <a:latin typeface="+mn-lt"/>
                <a:ea typeface="+mn-ea"/>
                <a:cs typeface="+mn-cs"/>
              </a:rPr>
              <a:t>, where criminal activity is organised around profit, efficiency and supply chains rather than a rigid hierarchy. </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fontAlgn="t"/>
            <a:r>
              <a:rPr lang="en-GB" sz="1200" b="0" i="0" kern="1200" dirty="0">
                <a:solidFill>
                  <a:schemeClr val="tx1"/>
                </a:solidFill>
                <a:effectLst/>
                <a:latin typeface="+mn-lt"/>
                <a:ea typeface="+mn-ea"/>
                <a:cs typeface="+mn-cs"/>
              </a:rPr>
              <a:t>This is a strong </a:t>
            </a:r>
            <a:r>
              <a:rPr lang="en-GB" sz="1200" b="1" i="0" kern="1200" dirty="0">
                <a:solidFill>
                  <a:schemeClr val="tx1"/>
                </a:solidFill>
                <a:effectLst/>
                <a:latin typeface="+mn-lt"/>
                <a:ea typeface="+mn-ea"/>
                <a:cs typeface="+mn-cs"/>
              </a:rPr>
              <a:t>enterprise theory case study</a:t>
            </a:r>
            <a:r>
              <a:rPr lang="en-GB" sz="1200" b="0" i="0" kern="1200" dirty="0">
                <a:solidFill>
                  <a:schemeClr val="tx1"/>
                </a:solidFill>
                <a:effectLst/>
                <a:latin typeface="+mn-lt"/>
                <a:ea typeface="+mn-ea"/>
                <a:cs typeface="+mn-cs"/>
              </a:rPr>
              <a:t> because it shows organised crime exploiting legitimate commercial systems rather than relying on a traditional hierarchical crime family.</a:t>
            </a: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This is the core comparative synthesis slide.</a:t>
            </a:r>
            <a:endParaRPr lang="en-GB" dirty="0"/>
          </a:p>
          <a:p>
            <a:endParaRPr lang="en-GB" dirty="0"/>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Worked answer: hierarchy is the strongest starting model. Evidence is explicit command and dependency on authority. Limitation: the vignette may conceal outside suppliers, brokers or autonomous decisions.</a:t>
            </a:r>
          </a:p>
        </p:txBody>
      </p:sp>
      <p:sp>
        <p:nvSpPr>
          <p:cNvPr id="4" name="Slide Number Placeholder 3"/>
          <p:cNvSpPr>
            <a:spLocks noGrp="1"/>
          </p:cNvSpPr>
          <p:nvPr>
            <p:ph type="sldNum" sz="quarter" idx="5"/>
          </p:nvPr>
        </p:nvSpPr>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Worked answer: network is strongest for coordination. Enterprise also explains the market for criminal services.</a:t>
            </a:r>
          </a:p>
        </p:txBody>
      </p:sp>
      <p:sp>
        <p:nvSpPr>
          <p:cNvPr id="4" name="Slide Number Placeholder 3"/>
          <p:cNvSpPr>
            <a:spLocks noGrp="1"/>
          </p:cNvSpPr>
          <p:nvPr>
            <p:ph type="sldNum" sz="quarter" idx="5"/>
          </p:nvPr>
        </p:nvSpPr>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This scenario deliberately contains evidence for all three major explanations of organised crime. The </a:t>
            </a:r>
            <a:r>
              <a:rPr lang="en-GB" sz="1200" b="1" i="0" kern="1200" dirty="0">
                <a:solidFill>
                  <a:schemeClr val="tx1"/>
                </a:solidFill>
                <a:effectLst/>
                <a:latin typeface="+mn-lt"/>
                <a:ea typeface="+mn-ea"/>
                <a:cs typeface="+mn-cs"/>
              </a:rPr>
              <a:t>hierarchy</a:t>
            </a:r>
            <a:r>
              <a:rPr lang="en-GB" sz="1200" b="0" i="0" kern="1200" dirty="0">
                <a:solidFill>
                  <a:schemeClr val="tx1"/>
                </a:solidFill>
                <a:effectLst/>
                <a:latin typeface="+mn-lt"/>
                <a:ea typeface="+mn-ea"/>
                <a:cs typeface="+mn-cs"/>
              </a:rPr>
              <a:t> element is evident in the core group that finances and coordinates the cocaine importation, suggesting strategic leadership and control. The </a:t>
            </a:r>
            <a:r>
              <a:rPr lang="en-GB" sz="1200" b="1" i="0" kern="1200" dirty="0">
                <a:solidFill>
                  <a:schemeClr val="tx1"/>
                </a:solidFill>
                <a:effectLst/>
                <a:latin typeface="+mn-lt"/>
                <a:ea typeface="+mn-ea"/>
                <a:cs typeface="+mn-cs"/>
              </a:rPr>
              <a:t>network</a:t>
            </a:r>
            <a:r>
              <a:rPr lang="en-GB" sz="1200" b="0" i="0" kern="1200" dirty="0">
                <a:solidFill>
                  <a:schemeClr val="tx1"/>
                </a:solidFill>
                <a:effectLst/>
                <a:latin typeface="+mn-lt"/>
                <a:ea typeface="+mn-ea"/>
                <a:cs typeface="+mn-cs"/>
              </a:rPr>
              <a:t> element is visible in the relationships between port insiders, transport companies, logistics staff and independent extraction teams, who are connected for specific purposes and can often be replaced if compromised. The </a:t>
            </a:r>
            <a:r>
              <a:rPr lang="en-GB" sz="1200" b="1" i="0" kern="1200" dirty="0">
                <a:solidFill>
                  <a:schemeClr val="tx1"/>
                </a:solidFill>
                <a:effectLst/>
                <a:latin typeface="+mn-lt"/>
                <a:ea typeface="+mn-ea"/>
                <a:cs typeface="+mn-cs"/>
              </a:rPr>
              <a:t>enterprise</a:t>
            </a:r>
            <a:r>
              <a:rPr lang="en-GB" sz="1200" b="0" i="0" kern="1200" dirty="0">
                <a:solidFill>
                  <a:schemeClr val="tx1"/>
                </a:solidFill>
                <a:effectLst/>
                <a:latin typeface="+mn-lt"/>
                <a:ea typeface="+mn-ea"/>
                <a:cs typeface="+mn-cs"/>
              </a:rPr>
              <a:t> element is demonstrated by the group's response to enforcement activity; when one route becomes too risky, shipments are redirected through alternative ports to maintain profits and meet market demand. Students should recognise that while all three theories help explain the activity, the strongest answer is likely to be that modern organised crime operates as a </a:t>
            </a:r>
            <a:r>
              <a:rPr lang="en-GB" sz="1200" b="1" i="0" kern="1200" dirty="0">
                <a:solidFill>
                  <a:schemeClr val="tx1"/>
                </a:solidFill>
                <a:effectLst/>
                <a:latin typeface="+mn-lt"/>
                <a:ea typeface="+mn-ea"/>
                <a:cs typeface="+mn-cs"/>
              </a:rPr>
              <a:t>hybrid structure</a:t>
            </a:r>
            <a:r>
              <a:rPr lang="en-GB" sz="1200" b="0" i="0" kern="1200" dirty="0">
                <a:solidFill>
                  <a:schemeClr val="tx1"/>
                </a:solidFill>
                <a:effectLst/>
                <a:latin typeface="+mn-lt"/>
                <a:ea typeface="+mn-ea"/>
                <a:cs typeface="+mn-cs"/>
              </a:rPr>
              <a:t>, combining hierarchical leadership, networked operations and enterprise-driven adaptation.</a:t>
            </a:r>
          </a:p>
          <a:p>
            <a:endParaRPr lang="en-GB" dirty="0"/>
          </a:p>
          <a:p>
            <a:endParaRPr lang="en-GB" dirty="0"/>
          </a:p>
          <a:p>
            <a:endParaRPr lang="en-GB" dirty="0"/>
          </a:p>
          <a:p>
            <a:r>
              <a:rPr dirty="0"/>
              <a:t>There is no single compulsory answer. A strong response should distinguish core command, networked facilitation and market/logistics logic, then justify which is primary for the question being asked.</a:t>
            </a:r>
          </a:p>
        </p:txBody>
      </p:sp>
      <p:sp>
        <p:nvSpPr>
          <p:cNvPr id="4" name="Slide Number Placeholder 3"/>
          <p:cNvSpPr>
            <a:spLocks noGrp="1"/>
          </p:cNvSpPr>
          <p:nvPr>
            <p:ph type="sldNum" sz="quarter" idx="5"/>
          </p:nvPr>
        </p:nvSpPr>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fontAlgn="t"/>
            <a:r>
              <a:rPr lang="en-GB" sz="1200" b="1" i="0" kern="1200" dirty="0">
                <a:solidFill>
                  <a:schemeClr val="tx1"/>
                </a:solidFill>
                <a:effectLst/>
                <a:latin typeface="+mn-lt"/>
                <a:ea typeface="+mn-ea"/>
                <a:cs typeface="+mn-cs"/>
              </a:rPr>
              <a:t>theories are often complementary rather than competing</a:t>
            </a:r>
            <a:r>
              <a:rPr lang="en-GB" sz="1200" b="0" i="0" kern="1200" dirty="0">
                <a:solidFill>
                  <a:schemeClr val="tx1"/>
                </a:solidFill>
                <a:effectLst/>
                <a:latin typeface="+mn-lt"/>
                <a:ea typeface="+mn-ea"/>
                <a:cs typeface="+mn-cs"/>
              </a:rPr>
              <a:t>.</a:t>
            </a:r>
          </a:p>
          <a:p>
            <a:pPr fontAlgn="t"/>
            <a:r>
              <a:rPr lang="en-GB" sz="1200" b="0" i="0" kern="1200" dirty="0">
                <a:solidFill>
                  <a:schemeClr val="tx1"/>
                </a:solidFill>
                <a:effectLst/>
                <a:latin typeface="+mn-lt"/>
                <a:ea typeface="+mn-ea"/>
                <a:cs typeface="+mn-cs"/>
              </a:rPr>
              <a:t>The Europol ports case demonstrates that no single theory fully explains organised crime. Elements of </a:t>
            </a:r>
            <a:r>
              <a:rPr lang="en-GB" sz="1200" b="1" i="0" kern="1200" dirty="0">
                <a:solidFill>
                  <a:schemeClr val="tx1"/>
                </a:solidFill>
                <a:effectLst/>
                <a:latin typeface="+mn-lt"/>
                <a:ea typeface="+mn-ea"/>
                <a:cs typeface="+mn-cs"/>
              </a:rPr>
              <a:t>hierarchy</a:t>
            </a:r>
            <a:r>
              <a:rPr lang="en-GB" sz="1200" b="0" i="0" kern="1200" dirty="0">
                <a:solidFill>
                  <a:schemeClr val="tx1"/>
                </a:solidFill>
                <a:effectLst/>
                <a:latin typeface="+mn-lt"/>
                <a:ea typeface="+mn-ea"/>
                <a:cs typeface="+mn-cs"/>
              </a:rPr>
              <a:t> are evident where key financiers and organisers control resources, coordinate activity and make strategic decisions. However, operational activity is often delivered through </a:t>
            </a:r>
            <a:r>
              <a:rPr lang="en-GB" sz="1200" b="1" i="0" kern="1200" dirty="0">
                <a:solidFill>
                  <a:schemeClr val="tx1"/>
                </a:solidFill>
                <a:effectLst/>
                <a:latin typeface="+mn-lt"/>
                <a:ea typeface="+mn-ea"/>
                <a:cs typeface="+mn-cs"/>
              </a:rPr>
              <a:t>networks</a:t>
            </a:r>
            <a:r>
              <a:rPr lang="en-GB" sz="1200" b="0" i="0" kern="1200" dirty="0">
                <a:solidFill>
                  <a:schemeClr val="tx1"/>
                </a:solidFill>
                <a:effectLst/>
                <a:latin typeface="+mn-lt"/>
                <a:ea typeface="+mn-ea"/>
                <a:cs typeface="+mn-cs"/>
              </a:rPr>
              <a:t> of corrupt port workers, logistics employees, transport companies and extraction teams who may never belong to a single organisation. At the same time, </a:t>
            </a:r>
            <a:r>
              <a:rPr lang="en-GB" sz="1200" b="1" i="0" kern="1200" dirty="0">
                <a:solidFill>
                  <a:schemeClr val="tx1"/>
                </a:solidFill>
                <a:effectLst/>
                <a:latin typeface="+mn-lt"/>
                <a:ea typeface="+mn-ea"/>
                <a:cs typeface="+mn-cs"/>
              </a:rPr>
              <a:t>enterprise theory</a:t>
            </a:r>
            <a:r>
              <a:rPr lang="en-GB" sz="1200" b="0" i="0" kern="1200" dirty="0">
                <a:solidFill>
                  <a:schemeClr val="tx1"/>
                </a:solidFill>
                <a:effectLst/>
                <a:latin typeface="+mn-lt"/>
                <a:ea typeface="+mn-ea"/>
                <a:cs typeface="+mn-cs"/>
              </a:rPr>
              <a:t> helps explain why these networks persist; high demand for cocaine and significant profit opportunities create strong incentives for continual adaptation in response to law enforcement pressure. Taken together, the evidence suggests a hybrid model in which hierarchical leadership may direct activity, networked actors deliver specialist functions, and market forces drive resilience and innovation</a:t>
            </a:r>
          </a:p>
        </p:txBody>
      </p:sp>
      <p:sp>
        <p:nvSpPr>
          <p:cNvPr id="4" name="Slide Number Placeholder 3"/>
          <p:cNvSpPr>
            <a:spLocks noGrp="1"/>
          </p:cNvSpPr>
          <p:nvPr>
            <p:ph type="sldNum" sz="quarter" idx="5"/>
          </p:nvPr>
        </p:nvSpPr>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Link structural analysis to response without turning this into an operational investigation lecture.</a:t>
            </a:r>
          </a:p>
        </p:txBody>
      </p:sp>
      <p:sp>
        <p:nvSpPr>
          <p:cNvPr id="4" name="Slide Number Placeholder 3"/>
          <p:cNvSpPr>
            <a:spLocks noGrp="1"/>
          </p:cNvSpPr>
          <p:nvPr>
            <p:ph type="sldNum" sz="quarter" idx="5"/>
          </p:nvPr>
        </p:nvSpPr>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replaces the live group output with an assessment-ready individual task.</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347883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03383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63014804"/>
      </p:ext>
    </p:extLst>
  </p:cSld>
  <p:clrMap bg1="lt1" tx1="dk1" bg2="lt2" tx2="dk2" accent1="accent1" accent2="accent2" accent3="accent3" accent4="accent4" accent5="accent5" accent6="accent6" hlink="hlink" folHlink="folHlink"/>
  <p:sldLayoutIdLst>
    <p:sldLayoutId id="2147483661" r:id="rId1"/>
    <p:sldLayoutId id="2147483662"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3.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1.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png"/><Relationship Id="rId3" Type="http://schemas.openxmlformats.org/officeDocument/2006/relationships/image" Target="../media/image2.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hyperlink" Target="https://www.aljazeera.com/video/featured-documentaries/2016/7/18/a-very-sicilian-justice-taking-on-the-mafia"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7.jp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hyperlink" Target="https://www.europol.europa.eu/publications-events/publications/criminal-networks-in-eu-ports-risks-and-challenges-for-law-enforcement"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12239"/>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972800" cy="594360"/>
          </a:xfrm>
          <a:prstGeom prst="rect">
            <a:avLst/>
          </a:prstGeom>
          <a:noFill/>
        </p:spPr>
        <p:txBody>
          <a:bodyPr wrap="none">
            <a:spAutoFit/>
          </a:bodyPr>
          <a:lstStyle/>
          <a:p>
            <a:pPr>
              <a:defRPr sz="2800" b="1">
                <a:solidFill>
                  <a:srgbClr val="FFFFFF"/>
                </a:solidFill>
              </a:defRPr>
            </a:pPr>
            <a:r>
              <a:t>Organised Crime Structures</a:t>
            </a:r>
          </a:p>
        </p:txBody>
      </p:sp>
      <p:sp>
        <p:nvSpPr>
          <p:cNvPr id="3" name="TextBox 2"/>
          <p:cNvSpPr txBox="1"/>
          <p:nvPr/>
        </p:nvSpPr>
        <p:spPr>
          <a:xfrm>
            <a:off x="621792" y="914400"/>
            <a:ext cx="10789920" cy="384048"/>
          </a:xfrm>
          <a:prstGeom prst="rect">
            <a:avLst/>
          </a:prstGeom>
          <a:noFill/>
        </p:spPr>
        <p:txBody>
          <a:bodyPr wrap="none">
            <a:spAutoFit/>
          </a:bodyPr>
          <a:lstStyle/>
          <a:p>
            <a:pPr>
              <a:defRPr sz="1250">
                <a:solidFill>
                  <a:srgbClr val="CDDFEB"/>
                </a:solidFill>
              </a:defRPr>
            </a:pPr>
            <a:r>
              <a:t>Hierarchy · Network · Enterprise · Hybrid structures</a:t>
            </a:r>
          </a:p>
        </p:txBody>
      </p:sp>
      <p:sp>
        <p:nvSpPr>
          <p:cNvPr id="4" name="TextBox 3"/>
          <p:cNvSpPr txBox="1"/>
          <p:nvPr/>
        </p:nvSpPr>
        <p:spPr>
          <a:xfrm>
            <a:off x="685800" y="1645920"/>
            <a:ext cx="6035040" cy="2286000"/>
          </a:xfrm>
          <a:prstGeom prst="rect">
            <a:avLst/>
          </a:prstGeom>
          <a:noFill/>
        </p:spPr>
        <p:txBody>
          <a:bodyPr wrap="none">
            <a:spAutoFit/>
          </a:bodyPr>
          <a:lstStyle/>
          <a:p>
            <a:pPr>
              <a:defRPr sz="2900" b="1">
                <a:solidFill>
                  <a:srgbClr val="FFFFFF"/>
                </a:solidFill>
              </a:defRPr>
            </a:pPr>
            <a:r>
              <a:t>BMLC6011 · Serious &amp; Organised Crime</a:t>
            </a:r>
          </a:p>
          <a:p>
            <a:pPr>
              <a:spcBef>
                <a:spcPts val="1200"/>
              </a:spcBef>
              <a:defRPr sz="1900">
                <a:solidFill>
                  <a:srgbClr val="BEDCEB"/>
                </a:solidFill>
              </a:defRPr>
            </a:pPr>
            <a:r>
              <a:t>Asynchronous recorded session</a:t>
            </a:r>
          </a:p>
          <a:p>
            <a:pPr>
              <a:spcBef>
                <a:spcPts val="1600"/>
              </a:spcBef>
              <a:defRPr sz="1600">
                <a:solidFill>
                  <a:srgbClr val="FFFFFF"/>
                </a:solidFill>
              </a:defRPr>
            </a:pPr>
            <a:r>
              <a:t>How criminal organisation shapes resilience, harm and disruption</a:t>
            </a:r>
          </a:p>
        </p:txBody>
      </p:sp>
      <p:pic>
        <p:nvPicPr>
          <p:cNvPr id="6" name="Picture 5">
            <a:extLst>
              <a:ext uri="{FF2B5EF4-FFF2-40B4-BE49-F238E27FC236}">
                <a16:creationId xmlns:a16="http://schemas.microsoft.com/office/drawing/2014/main" id="{87FFEA9C-126F-A526-FDCF-61068585AE95}"/>
              </a:ext>
            </a:extLst>
          </p:cNvPr>
          <p:cNvPicPr>
            <a:picLocks noChangeAspect="1"/>
          </p:cNvPicPr>
          <p:nvPr/>
        </p:nvPicPr>
        <p:blipFill>
          <a:blip r:embed="rId3"/>
          <a:stretch>
            <a:fillRect/>
          </a:stretch>
        </p:blipFill>
        <p:spPr>
          <a:xfrm>
            <a:off x="1" y="5744951"/>
            <a:ext cx="12192000" cy="111304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2"/>
          <a:stretch>
            <a:fillRect/>
          </a:stretch>
        </p:blipFill>
        <p:spPr>
          <a:xfrm>
            <a:off x="0" y="0"/>
            <a:ext cx="12192000" cy="6858000"/>
          </a:xfrm>
          <a:prstGeom prst="rect">
            <a:avLst/>
          </a:prstGeom>
        </p:spPr>
      </p:pic>
      <p:pic>
        <p:nvPicPr>
          <p:cNvPr id="3" name="Picture 2" descr="image.png"/>
          <p:cNvPicPr>
            <a:picLocks noChangeAspect="1"/>
          </p:cNvPicPr>
          <p:nvPr/>
        </p:nvPicPr>
        <p:blipFill>
          <a:blip r:embed="rId3"/>
          <a:stretch>
            <a:fillRect/>
          </a:stretch>
        </p:blipFill>
        <p:spPr>
          <a:xfrm>
            <a:off x="4762500" y="2060376"/>
            <a:ext cx="2667000" cy="304800"/>
          </a:xfrm>
          <a:prstGeom prst="rect">
            <a:avLst/>
          </a:prstGeom>
        </p:spPr>
      </p:pic>
      <p:sp>
        <p:nvSpPr>
          <p:cNvPr id="4" name="TextBox 3"/>
          <p:cNvSpPr txBox="1"/>
          <p:nvPr/>
        </p:nvSpPr>
        <p:spPr>
          <a:xfrm>
            <a:off x="3330654" y="2593776"/>
            <a:ext cx="5530691" cy="1270396"/>
          </a:xfrm>
          <a:prstGeom prst="rect">
            <a:avLst/>
          </a:prstGeom>
          <a:noFill/>
        </p:spPr>
        <p:txBody>
          <a:bodyPr wrap="square" lIns="0" tIns="0" rIns="0" bIns="0" anchor="t">
            <a:spAutoFit/>
          </a:bodyPr>
          <a:lstStyle/>
          <a:p>
            <a:pPr marL="0" marR="0" lvl="0" indent="0" algn="ctr" defTabSz="914400" rtl="0" eaLnBrk="1" fontAlgn="auto" latinLnBrk="0" hangingPunct="1">
              <a:lnSpc>
                <a:spcPts val="5002"/>
              </a:lnSpc>
              <a:spcBef>
                <a:spcPts val="0"/>
              </a:spcBef>
              <a:spcAft>
                <a:spcPts val="0"/>
              </a:spcAft>
              <a:buClrTx/>
              <a:buSzTx/>
              <a:buFontTx/>
              <a:buNone/>
              <a:tabLst/>
              <a:defRPr/>
            </a:pPr>
            <a:r>
              <a:rPr kumimoji="0" sz="4350" b="1" i="0" u="none" strike="noStrike" kern="1200" cap="none" spc="0" normalizeH="0" baseline="0" noProof="0">
                <a:ln>
                  <a:noFill/>
                </a:ln>
                <a:solidFill>
                  <a:srgbClr val="F8FAFC"/>
                </a:solidFill>
                <a:effectLst/>
                <a:uLnTx/>
                <a:uFillTx/>
                <a:latin typeface="Cinzel"/>
                <a:ea typeface="+mn-ea"/>
                <a:cs typeface="+mn-cs"/>
              </a:rPr>
              <a:t>Organised Crime</a:t>
            </a:r>
            <a:r>
              <a:rPr kumimoji="0" sz="1800" b="0" i="0" u="none" strike="noStrike" kern="1200" cap="none" spc="0" normalizeH="0" baseline="0" noProof="0">
                <a:ln>
                  <a:noFill/>
                </a:ln>
                <a:solidFill>
                  <a:prstClr val="black"/>
                </a:solidFill>
                <a:effectLst/>
                <a:uLnTx/>
                <a:uFillTx/>
                <a:latin typeface="Aptos"/>
                <a:ea typeface="+mn-ea"/>
                <a:cs typeface="+mn-cs"/>
              </a:rPr>
              <a:t>
</a:t>
            </a:r>
            <a:r>
              <a:rPr kumimoji="0" sz="4350" b="1" i="0" u="none" strike="noStrike" kern="1200" cap="none" spc="0" normalizeH="0" baseline="0" noProof="0">
                <a:ln>
                  <a:noFill/>
                </a:ln>
                <a:solidFill>
                  <a:srgbClr val="F8FAFC"/>
                </a:solidFill>
                <a:effectLst/>
                <a:uLnTx/>
                <a:uFillTx/>
                <a:latin typeface="Cinzel"/>
                <a:ea typeface="+mn-ea"/>
                <a:cs typeface="+mn-cs"/>
              </a:rPr>
              <a:t> Structures</a:t>
            </a:r>
          </a:p>
        </p:txBody>
      </p:sp>
      <p:sp>
        <p:nvSpPr>
          <p:cNvPr id="5" name="TextBox 4"/>
          <p:cNvSpPr txBox="1"/>
          <p:nvPr/>
        </p:nvSpPr>
        <p:spPr>
          <a:xfrm>
            <a:off x="2047875" y="4054673"/>
            <a:ext cx="8096250" cy="296300"/>
          </a:xfrm>
          <a:prstGeom prst="rect">
            <a:avLst/>
          </a:prstGeom>
          <a:noFill/>
        </p:spPr>
        <p:txBody>
          <a:bodyPr wrap="square" lIns="0" tIns="0" rIns="0" bIns="0" anchor="t">
            <a:spAutoFit/>
          </a:bodyPr>
          <a:lstStyle/>
          <a:p>
            <a:pPr marL="0" marR="0" lvl="0" indent="0" algn="ctr" defTabSz="914400" rtl="0" eaLnBrk="1" fontAlgn="auto" latinLnBrk="0" hangingPunct="1">
              <a:lnSpc>
                <a:spcPts val="2475"/>
              </a:lnSpc>
              <a:spcBef>
                <a:spcPts val="0"/>
              </a:spcBef>
              <a:spcAft>
                <a:spcPts val="0"/>
              </a:spcAft>
              <a:buClrTx/>
              <a:buSzTx/>
              <a:buFontTx/>
              <a:buNone/>
              <a:tabLst/>
              <a:defRPr/>
            </a:pPr>
            <a:r>
              <a:rPr kumimoji="0" sz="1650" b="0" i="0" u="none" strike="noStrike" kern="1200" cap="none" spc="0" normalizeH="0" baseline="0" noProof="0" dirty="0">
                <a:ln>
                  <a:noFill/>
                </a:ln>
                <a:solidFill>
                  <a:srgbClr val="94A3B8"/>
                </a:solidFill>
                <a:effectLst/>
                <a:uLnTx/>
                <a:uFillTx/>
                <a:latin typeface="Plus Jakarta Sans"/>
                <a:ea typeface="+mn-ea"/>
                <a:cs typeface="+mn-cs"/>
              </a:rPr>
              <a:t>An examination of Hierarchy, Network, and Enterprise models in modern criminal </a:t>
            </a:r>
            <a:r>
              <a:rPr kumimoji="0" sz="1650" b="0" i="0" u="none" strike="noStrike" kern="1200" cap="none" spc="0" normalizeH="0" baseline="0" noProof="0" dirty="0" err="1">
                <a:ln>
                  <a:noFill/>
                </a:ln>
                <a:solidFill>
                  <a:srgbClr val="94A3B8"/>
                </a:solidFill>
                <a:effectLst/>
                <a:uLnTx/>
                <a:uFillTx/>
                <a:latin typeface="Plus Jakarta Sans"/>
                <a:ea typeface="+mn-ea"/>
                <a:cs typeface="+mn-cs"/>
              </a:rPr>
              <a:t>organi</a:t>
            </a:r>
            <a:r>
              <a:rPr kumimoji="0" lang="en-GB" sz="1650" b="0" i="0" u="none" strike="noStrike" kern="1200" cap="none" spc="0" normalizeH="0" baseline="0" noProof="0" dirty="0">
                <a:ln>
                  <a:noFill/>
                </a:ln>
                <a:solidFill>
                  <a:srgbClr val="94A3B8"/>
                </a:solidFill>
                <a:effectLst/>
                <a:uLnTx/>
                <a:uFillTx/>
                <a:latin typeface="Plus Jakarta Sans"/>
                <a:ea typeface="+mn-ea"/>
                <a:cs typeface="+mn-cs"/>
              </a:rPr>
              <a:t>s</a:t>
            </a:r>
            <a:r>
              <a:rPr kumimoji="0" sz="1650" b="0" i="0" u="none" strike="noStrike" kern="1200" cap="none" spc="0" normalizeH="0" baseline="0" noProof="0" dirty="0" err="1">
                <a:ln>
                  <a:noFill/>
                </a:ln>
                <a:solidFill>
                  <a:srgbClr val="94A3B8"/>
                </a:solidFill>
                <a:effectLst/>
                <a:uLnTx/>
                <a:uFillTx/>
                <a:latin typeface="Plus Jakarta Sans"/>
                <a:ea typeface="+mn-ea"/>
                <a:cs typeface="+mn-cs"/>
              </a:rPr>
              <a:t>ations</a:t>
            </a:r>
            <a:endParaRPr kumimoji="0" sz="1650" b="0" i="0" u="none" strike="noStrike" kern="1200" cap="none" spc="0" normalizeH="0" baseline="0" noProof="0" dirty="0">
              <a:ln>
                <a:noFill/>
              </a:ln>
              <a:solidFill>
                <a:srgbClr val="94A3B8"/>
              </a:solidFill>
              <a:effectLst/>
              <a:uLnTx/>
              <a:uFillTx/>
              <a:latin typeface="Plus Jakarta Sans"/>
              <a:ea typeface="+mn-ea"/>
              <a:cs typeface="+mn-cs"/>
            </a:endParaRPr>
          </a:p>
        </p:txBody>
      </p:sp>
      <p:pic>
        <p:nvPicPr>
          <p:cNvPr id="7" name="Picture 6">
            <a:extLst>
              <a:ext uri="{FF2B5EF4-FFF2-40B4-BE49-F238E27FC236}">
                <a16:creationId xmlns:a16="http://schemas.microsoft.com/office/drawing/2014/main" id="{41BF95A3-2CB5-63C7-A4DA-66CD0B9A5CA8}"/>
              </a:ext>
            </a:extLst>
          </p:cNvPr>
          <p:cNvPicPr>
            <a:picLocks noChangeAspect="1"/>
          </p:cNvPicPr>
          <p:nvPr/>
        </p:nvPicPr>
        <p:blipFill>
          <a:blip r:embed="rId4"/>
          <a:stretch>
            <a:fillRect/>
          </a:stretch>
        </p:blipFill>
        <p:spPr>
          <a:xfrm>
            <a:off x="1" y="5744951"/>
            <a:ext cx="12192000" cy="111304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D6F316F4-546D-1D8B-0EDB-B494F704AFE6}"/>
              </a:ext>
            </a:extLst>
          </p:cNvPr>
          <p:cNvPicPr>
            <a:picLocks noChangeAspect="1"/>
          </p:cNvPicPr>
          <p:nvPr/>
        </p:nvPicPr>
        <p:blipFill>
          <a:blip r:embed="rId3"/>
          <a:stretch>
            <a:fillRect/>
          </a:stretch>
        </p:blipFill>
        <p:spPr>
          <a:xfrm>
            <a:off x="1" y="5744951"/>
            <a:ext cx="12192000" cy="1113049"/>
          </a:xfrm>
          <a:prstGeom prst="rect">
            <a:avLst/>
          </a:prstGeom>
        </p:spPr>
      </p:pic>
      <p:sp>
        <p:nvSpPr>
          <p:cNvPr id="2" name="TextBox 1"/>
          <p:cNvSpPr txBox="1"/>
          <p:nvPr/>
        </p:nvSpPr>
        <p:spPr>
          <a:xfrm>
            <a:off x="594360" y="320040"/>
            <a:ext cx="10972800" cy="594360"/>
          </a:xfrm>
          <a:prstGeom prst="rect">
            <a:avLst/>
          </a:prstGeom>
          <a:noFill/>
        </p:spPr>
        <p:txBody>
          <a:bodyPr wrap="none">
            <a:spAutoFit/>
          </a:bodyPr>
          <a:lstStyle/>
          <a:p>
            <a:pPr>
              <a:defRPr sz="2800" b="1">
                <a:solidFill>
                  <a:srgbClr val="112239"/>
                </a:solidFill>
              </a:defRPr>
            </a:pPr>
            <a:r>
              <a:t>How to use this recording</a:t>
            </a:r>
          </a:p>
        </p:txBody>
      </p:sp>
      <p:sp>
        <p:nvSpPr>
          <p:cNvPr id="3" name="TextBox 2"/>
          <p:cNvSpPr txBox="1"/>
          <p:nvPr/>
        </p:nvSpPr>
        <p:spPr>
          <a:xfrm>
            <a:off x="621792" y="914400"/>
            <a:ext cx="3777509" cy="284693"/>
          </a:xfrm>
          <a:prstGeom prst="rect">
            <a:avLst/>
          </a:prstGeom>
          <a:noFill/>
        </p:spPr>
        <p:txBody>
          <a:bodyPr wrap="none">
            <a:spAutoFit/>
          </a:bodyPr>
          <a:lstStyle/>
          <a:p>
            <a:pPr>
              <a:defRPr sz="1250">
                <a:solidFill>
                  <a:srgbClr val="5C6976"/>
                </a:solidFill>
              </a:defRPr>
            </a:pPr>
            <a:r>
              <a:rPr dirty="0"/>
              <a:t>The</a:t>
            </a:r>
            <a:r>
              <a:rPr lang="en-GB" dirty="0"/>
              <a:t> recorded</a:t>
            </a:r>
            <a:r>
              <a:rPr dirty="0"/>
              <a:t> </a:t>
            </a:r>
            <a:r>
              <a:rPr lang="en-GB" dirty="0"/>
              <a:t>session - </a:t>
            </a:r>
            <a:r>
              <a:rPr dirty="0"/>
              <a:t>individual pause-and-apply tasks</a:t>
            </a:r>
          </a:p>
        </p:txBody>
      </p:sp>
      <p:sp>
        <p:nvSpPr>
          <p:cNvPr id="4" name="Rounded Rectangle 3"/>
          <p:cNvSpPr/>
          <p:nvPr/>
        </p:nvSpPr>
        <p:spPr>
          <a:xfrm>
            <a:off x="640080" y="1417320"/>
            <a:ext cx="3474720" cy="3017520"/>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22959" y="1563624"/>
            <a:ext cx="3108960" cy="2724912"/>
          </a:xfrm>
          <a:prstGeom prst="rect">
            <a:avLst/>
          </a:prstGeom>
          <a:noFill/>
        </p:spPr>
        <p:txBody>
          <a:bodyPr wrap="square">
            <a:spAutoFit/>
          </a:bodyPr>
          <a:lstStyle/>
          <a:p>
            <a:pPr>
              <a:defRPr sz="1600" b="1">
                <a:solidFill>
                  <a:srgbClr val="2CA7DA"/>
                </a:solidFill>
              </a:defRPr>
            </a:pPr>
            <a:r>
              <a:t>WATCH</a:t>
            </a:r>
          </a:p>
          <a:p>
            <a:pPr>
              <a:spcBef>
                <a:spcPts val="700"/>
              </a:spcBef>
              <a:defRPr sz="1220">
                <a:solidFill>
                  <a:srgbClr val="222B34"/>
                </a:solidFill>
              </a:defRPr>
            </a:pPr>
            <a:r>
              <a:t>Listen for the defining features of each model and the evidence used to support it.</a:t>
            </a:r>
          </a:p>
        </p:txBody>
      </p:sp>
      <p:sp>
        <p:nvSpPr>
          <p:cNvPr id="6" name="Rounded Rectangle 5"/>
          <p:cNvSpPr/>
          <p:nvPr/>
        </p:nvSpPr>
        <p:spPr>
          <a:xfrm>
            <a:off x="4343400" y="1417320"/>
            <a:ext cx="3474720" cy="3017520"/>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526280" y="1563624"/>
            <a:ext cx="3108960" cy="2724912"/>
          </a:xfrm>
          <a:prstGeom prst="rect">
            <a:avLst/>
          </a:prstGeom>
          <a:noFill/>
        </p:spPr>
        <p:txBody>
          <a:bodyPr wrap="square">
            <a:spAutoFit/>
          </a:bodyPr>
          <a:lstStyle/>
          <a:p>
            <a:pPr>
              <a:defRPr sz="1600" b="1">
                <a:solidFill>
                  <a:srgbClr val="E1B037"/>
                </a:solidFill>
              </a:defRPr>
            </a:pPr>
            <a:r>
              <a:t>PAUSE + APPLY</a:t>
            </a:r>
          </a:p>
          <a:p>
            <a:pPr>
              <a:spcBef>
                <a:spcPts val="700"/>
              </a:spcBef>
              <a:defRPr sz="1220">
                <a:solidFill>
                  <a:srgbClr val="222B34"/>
                </a:solidFill>
              </a:defRPr>
            </a:pPr>
            <a:r>
              <a:t>Stop when prompted. Write a short answer before continuing.</a:t>
            </a:r>
          </a:p>
        </p:txBody>
      </p:sp>
      <p:sp>
        <p:nvSpPr>
          <p:cNvPr id="8" name="Rounded Rectangle 7"/>
          <p:cNvSpPr/>
          <p:nvPr/>
        </p:nvSpPr>
        <p:spPr>
          <a:xfrm>
            <a:off x="8046720" y="1417320"/>
            <a:ext cx="3474720" cy="3017520"/>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229600" y="1563624"/>
            <a:ext cx="3108960" cy="2724912"/>
          </a:xfrm>
          <a:prstGeom prst="rect">
            <a:avLst/>
          </a:prstGeom>
          <a:noFill/>
        </p:spPr>
        <p:txBody>
          <a:bodyPr wrap="square">
            <a:spAutoFit/>
          </a:bodyPr>
          <a:lstStyle/>
          <a:p>
            <a:pPr>
              <a:defRPr sz="1600" b="1">
                <a:solidFill>
                  <a:srgbClr val="2D8F68"/>
                </a:solidFill>
              </a:defRPr>
            </a:pPr>
            <a:r>
              <a:t>CHECK</a:t>
            </a:r>
          </a:p>
          <a:p>
            <a:pPr>
              <a:spcBef>
                <a:spcPts val="700"/>
              </a:spcBef>
              <a:defRPr sz="1220">
                <a:solidFill>
                  <a:srgbClr val="222B34"/>
                </a:solidFill>
              </a:defRPr>
            </a:pPr>
            <a:r>
              <a:t>Resume and compare your reasoning with the worked analysis.</a:t>
            </a:r>
          </a:p>
        </p:txBody>
      </p:sp>
      <p:sp>
        <p:nvSpPr>
          <p:cNvPr id="10" name="Rounded Rectangle 9"/>
          <p:cNvSpPr/>
          <p:nvPr/>
        </p:nvSpPr>
        <p:spPr>
          <a:xfrm>
            <a:off x="731520" y="5102352"/>
            <a:ext cx="10698480" cy="868680"/>
          </a:xfrm>
          <a:prstGeom prst="roundRect">
            <a:avLst/>
          </a:prstGeom>
          <a:solidFill>
            <a:srgbClr val="EAF6FA"/>
          </a:solidFill>
          <a:ln>
            <a:solidFill>
              <a:srgbClr val="2CA7D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932688" y="5212080"/>
            <a:ext cx="10241280" cy="621792"/>
          </a:xfrm>
          <a:prstGeom prst="rect">
            <a:avLst/>
          </a:prstGeom>
          <a:noFill/>
        </p:spPr>
        <p:txBody>
          <a:bodyPr wrap="none">
            <a:spAutoFit/>
          </a:bodyPr>
          <a:lstStyle/>
          <a:p>
            <a:pPr>
              <a:defRPr sz="1050" b="1">
                <a:solidFill>
                  <a:srgbClr val="2CA7DA"/>
                </a:solidFill>
              </a:defRPr>
            </a:pPr>
            <a:r>
              <a:t>PAUSE THE RECORDING · 1 min</a:t>
            </a:r>
          </a:p>
          <a:p>
            <a:pPr>
              <a:defRPr sz="1420">
                <a:solidFill>
                  <a:srgbClr val="222B34"/>
                </a:solidFill>
              </a:defRPr>
            </a:pPr>
            <a:r>
              <a:t>Why might the structure of an OCG matter to police, victims or communities?</a:t>
            </a:r>
          </a:p>
        </p:txBody>
      </p:sp>
      <p:sp>
        <p:nvSpPr>
          <p:cNvPr id="12" name="TextBox 11"/>
          <p:cNvSpPr txBox="1"/>
          <p:nvPr/>
        </p:nvSpPr>
        <p:spPr>
          <a:xfrm>
            <a:off x="594360" y="6473952"/>
            <a:ext cx="10972800" cy="182880"/>
          </a:xfrm>
          <a:prstGeom prst="rect">
            <a:avLst/>
          </a:prstGeom>
          <a:noFill/>
        </p:spPr>
        <p:txBody>
          <a:bodyPr wrap="none">
            <a:spAutoFit/>
          </a:bodyPr>
          <a:lstStyle/>
          <a:p>
            <a:pPr>
              <a:defRPr sz="800">
                <a:solidFill>
                  <a:srgbClr val="5C6976"/>
                </a:solidFill>
              </a:defRPr>
            </a:pPr>
            <a:r>
              <a:t>BMLC6011 Serious &amp; Organised Crime | Week 2 | Recorded session                                      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0" y="0"/>
            <a:ext cx="12192000" cy="6858000"/>
          </a:xfrm>
          <a:prstGeom prst="rect">
            <a:avLst/>
          </a:prstGeom>
        </p:spPr>
      </p:pic>
      <p:pic>
        <p:nvPicPr>
          <p:cNvPr id="3" name="Picture 2" descr="image.png"/>
          <p:cNvPicPr>
            <a:picLocks noChangeAspect="1"/>
          </p:cNvPicPr>
          <p:nvPr/>
        </p:nvPicPr>
        <p:blipFill>
          <a:blip r:embed="rId4"/>
          <a:stretch>
            <a:fillRect/>
          </a:stretch>
        </p:blipFill>
        <p:spPr>
          <a:xfrm>
            <a:off x="4943475" y="2247900"/>
            <a:ext cx="2305050" cy="304800"/>
          </a:xfrm>
          <a:prstGeom prst="rect">
            <a:avLst/>
          </a:prstGeom>
        </p:spPr>
      </p:pic>
      <p:sp>
        <p:nvSpPr>
          <p:cNvPr id="4" name="TextBox 3"/>
          <p:cNvSpPr txBox="1"/>
          <p:nvPr/>
        </p:nvSpPr>
        <p:spPr>
          <a:xfrm>
            <a:off x="2415539" y="2781300"/>
            <a:ext cx="7360920" cy="666750"/>
          </a:xfrm>
          <a:prstGeom prst="rect">
            <a:avLst/>
          </a:prstGeom>
          <a:noFill/>
        </p:spPr>
        <p:txBody>
          <a:bodyPr wrap="square" lIns="0" tIns="0" rIns="0" bIns="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3900" b="1" i="0" u="none" strike="noStrike" kern="1200" cap="none" spc="0" normalizeH="0" baseline="0" noProof="0">
                <a:ln>
                  <a:noFill/>
                </a:ln>
                <a:solidFill>
                  <a:srgbClr val="F8FAFC"/>
                </a:solidFill>
                <a:effectLst/>
                <a:uLnTx/>
                <a:uFillTx/>
                <a:latin typeface="Cinzel"/>
                <a:ea typeface="+mn-ea"/>
                <a:cs typeface="+mn-cs"/>
              </a:rPr>
              <a:t>Three Structural Models</a:t>
            </a:r>
          </a:p>
        </p:txBody>
      </p:sp>
      <p:sp>
        <p:nvSpPr>
          <p:cNvPr id="5" name="Rectangle 4"/>
          <p:cNvSpPr/>
          <p:nvPr/>
        </p:nvSpPr>
        <p:spPr>
          <a:xfrm>
            <a:off x="5715000" y="3638550"/>
            <a:ext cx="762000" cy="38100"/>
          </a:xfrm>
          <a:prstGeom prst="rect">
            <a:avLst/>
          </a:prstGeom>
          <a:solidFill>
            <a:srgbClr val="3B82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a:ea typeface="+mn-ea"/>
              <a:cs typeface="+mn-cs"/>
            </a:endParaRPr>
          </a:p>
        </p:txBody>
      </p:sp>
      <p:sp>
        <p:nvSpPr>
          <p:cNvPr id="6" name="TextBox 5"/>
          <p:cNvSpPr txBox="1"/>
          <p:nvPr/>
        </p:nvSpPr>
        <p:spPr>
          <a:xfrm>
            <a:off x="2047875" y="3867150"/>
            <a:ext cx="8096250" cy="628650"/>
          </a:xfrm>
          <a:prstGeom prst="rect">
            <a:avLst/>
          </a:prstGeom>
          <a:noFill/>
        </p:spPr>
        <p:txBody>
          <a:bodyPr wrap="square" lIns="0" tIns="0" rIns="0" bIns="0" anchor="t">
            <a:spAutoFit/>
          </a:bodyPr>
          <a:lstStyle/>
          <a:p>
            <a:pPr marL="0" marR="0" lvl="0" indent="0" algn="ctr" defTabSz="914400" rtl="0" eaLnBrk="1" fontAlgn="auto" latinLnBrk="0" hangingPunct="1">
              <a:lnSpc>
                <a:spcPts val="2475"/>
              </a:lnSpc>
              <a:spcBef>
                <a:spcPts val="0"/>
              </a:spcBef>
              <a:spcAft>
                <a:spcPts val="0"/>
              </a:spcAft>
              <a:buClrTx/>
              <a:buSzTx/>
              <a:buFontTx/>
              <a:buNone/>
              <a:tabLst/>
              <a:defRPr/>
            </a:pPr>
            <a:r>
              <a:rPr kumimoji="0" sz="1650" b="0" i="0" u="none" strike="noStrike" kern="1200" cap="none" spc="0" normalizeH="0" baseline="0" noProof="0">
                <a:ln>
                  <a:noFill/>
                </a:ln>
                <a:solidFill>
                  <a:srgbClr val="94A3B8"/>
                </a:solidFill>
                <a:effectLst/>
                <a:uLnTx/>
                <a:uFillTx/>
                <a:latin typeface="Plus Jakarta Sans"/>
                <a:ea typeface="+mn-ea"/>
                <a:cs typeface="+mn-cs"/>
              </a:rPr>
              <a:t>Understanding how modern criminal groups structure authority, facilitate transactions, and exploit market demand</a:t>
            </a:r>
          </a:p>
        </p:txBody>
      </p:sp>
      <p:pic>
        <p:nvPicPr>
          <p:cNvPr id="8" name="Picture 7">
            <a:extLst>
              <a:ext uri="{FF2B5EF4-FFF2-40B4-BE49-F238E27FC236}">
                <a16:creationId xmlns:a16="http://schemas.microsoft.com/office/drawing/2014/main" id="{2DA5D2BC-09CF-58D8-E28D-7C18F4EC0760}"/>
              </a:ext>
            </a:extLst>
          </p:cNvPr>
          <p:cNvPicPr>
            <a:picLocks noChangeAspect="1"/>
          </p:cNvPicPr>
          <p:nvPr/>
        </p:nvPicPr>
        <p:blipFill>
          <a:blip r:embed="rId5"/>
          <a:stretch>
            <a:fillRect/>
          </a:stretch>
        </p:blipFill>
        <p:spPr>
          <a:xfrm>
            <a:off x="1" y="5744951"/>
            <a:ext cx="12192000" cy="111304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C25FD9B-DE77-981D-4802-3928129B85D2}"/>
              </a:ext>
            </a:extLst>
          </p:cNvPr>
          <p:cNvPicPr>
            <a:picLocks noChangeAspect="1"/>
          </p:cNvPicPr>
          <p:nvPr/>
        </p:nvPicPr>
        <p:blipFill>
          <a:blip r:embed="rId3"/>
          <a:stretch>
            <a:fillRect/>
          </a:stretch>
        </p:blipFill>
        <p:spPr>
          <a:xfrm>
            <a:off x="1" y="5744951"/>
            <a:ext cx="12192000" cy="1113049"/>
          </a:xfrm>
          <a:prstGeom prst="rect">
            <a:avLst/>
          </a:prstGeom>
        </p:spPr>
      </p:pic>
      <p:sp>
        <p:nvSpPr>
          <p:cNvPr id="2" name="TextBox 1"/>
          <p:cNvSpPr txBox="1"/>
          <p:nvPr/>
        </p:nvSpPr>
        <p:spPr>
          <a:xfrm>
            <a:off x="594360" y="320040"/>
            <a:ext cx="10972800" cy="594360"/>
          </a:xfrm>
          <a:prstGeom prst="rect">
            <a:avLst/>
          </a:prstGeom>
          <a:noFill/>
        </p:spPr>
        <p:txBody>
          <a:bodyPr wrap="none">
            <a:spAutoFit/>
          </a:bodyPr>
          <a:lstStyle/>
          <a:p>
            <a:pPr>
              <a:defRPr sz="2800" b="1">
                <a:solidFill>
                  <a:srgbClr val="112239"/>
                </a:solidFill>
              </a:defRPr>
            </a:pPr>
            <a:r>
              <a:t>Three structural models</a:t>
            </a:r>
          </a:p>
        </p:txBody>
      </p:sp>
      <p:sp>
        <p:nvSpPr>
          <p:cNvPr id="3" name="TextBox 2"/>
          <p:cNvSpPr txBox="1"/>
          <p:nvPr/>
        </p:nvSpPr>
        <p:spPr>
          <a:xfrm>
            <a:off x="621792" y="914400"/>
            <a:ext cx="10789920" cy="384048"/>
          </a:xfrm>
          <a:prstGeom prst="rect">
            <a:avLst/>
          </a:prstGeom>
          <a:noFill/>
        </p:spPr>
        <p:txBody>
          <a:bodyPr wrap="none">
            <a:spAutoFit/>
          </a:bodyPr>
          <a:lstStyle/>
          <a:p>
            <a:pPr>
              <a:defRPr sz="1250">
                <a:solidFill>
                  <a:srgbClr val="5C6976"/>
                </a:solidFill>
              </a:defRPr>
            </a:pPr>
            <a:r>
              <a:t>Each model asks a different analytical question</a:t>
            </a:r>
          </a:p>
        </p:txBody>
      </p:sp>
      <p:sp>
        <p:nvSpPr>
          <p:cNvPr id="4" name="Rounded Rectangle 3"/>
          <p:cNvSpPr/>
          <p:nvPr/>
        </p:nvSpPr>
        <p:spPr>
          <a:xfrm>
            <a:off x="640080" y="1417320"/>
            <a:ext cx="3474720" cy="3291840"/>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22959" y="1563624"/>
            <a:ext cx="3108960" cy="2999232"/>
          </a:xfrm>
          <a:prstGeom prst="rect">
            <a:avLst/>
          </a:prstGeom>
          <a:noFill/>
        </p:spPr>
        <p:txBody>
          <a:bodyPr wrap="square">
            <a:spAutoFit/>
          </a:bodyPr>
          <a:lstStyle/>
          <a:p>
            <a:pPr>
              <a:defRPr sz="1600" b="1">
                <a:solidFill>
                  <a:srgbClr val="112239"/>
                </a:solidFill>
              </a:defRPr>
            </a:pPr>
            <a:r>
              <a:t>HIERARCHY</a:t>
            </a:r>
          </a:p>
          <a:p>
            <a:pPr>
              <a:spcBef>
                <a:spcPts val="700"/>
              </a:spcBef>
              <a:defRPr sz="1220">
                <a:solidFill>
                  <a:srgbClr val="222B34"/>
                </a:solidFill>
              </a:defRPr>
            </a:pPr>
            <a:r>
              <a:t>COMMAND &amp; CONTROL</a:t>
            </a:r>
            <a:br/>
            <a:br/>
            <a:r>
              <a:t>Who directs whom? How is authority enforced? Where are the decision points?</a:t>
            </a:r>
          </a:p>
        </p:txBody>
      </p:sp>
      <p:sp>
        <p:nvSpPr>
          <p:cNvPr id="6" name="Rounded Rectangle 5"/>
          <p:cNvSpPr/>
          <p:nvPr/>
        </p:nvSpPr>
        <p:spPr>
          <a:xfrm>
            <a:off x="4343400" y="1417320"/>
            <a:ext cx="3474720" cy="3291840"/>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526280" y="1563624"/>
            <a:ext cx="3108960" cy="2999232"/>
          </a:xfrm>
          <a:prstGeom prst="rect">
            <a:avLst/>
          </a:prstGeom>
          <a:noFill/>
        </p:spPr>
        <p:txBody>
          <a:bodyPr wrap="square">
            <a:spAutoFit/>
          </a:bodyPr>
          <a:lstStyle/>
          <a:p>
            <a:pPr>
              <a:defRPr sz="1600" b="1">
                <a:solidFill>
                  <a:srgbClr val="2CA7DA"/>
                </a:solidFill>
              </a:defRPr>
            </a:pPr>
            <a:r>
              <a:t>NETWORK</a:t>
            </a:r>
          </a:p>
          <a:p>
            <a:pPr>
              <a:spcBef>
                <a:spcPts val="700"/>
              </a:spcBef>
              <a:defRPr sz="1220">
                <a:solidFill>
                  <a:srgbClr val="222B34"/>
                </a:solidFill>
              </a:defRPr>
            </a:pPr>
            <a:r>
              <a:t>RELATIONSHIPS &amp; NODES</a:t>
            </a:r>
            <a:br/>
            <a:br/>
            <a:r>
              <a:t>Who connects actors? Which skills or services can be replaced? Where are the critical links?</a:t>
            </a:r>
          </a:p>
        </p:txBody>
      </p:sp>
      <p:sp>
        <p:nvSpPr>
          <p:cNvPr id="8" name="Rounded Rectangle 7"/>
          <p:cNvSpPr/>
          <p:nvPr/>
        </p:nvSpPr>
        <p:spPr>
          <a:xfrm>
            <a:off x="8046720" y="1417320"/>
            <a:ext cx="3474720" cy="3291840"/>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229600" y="1563624"/>
            <a:ext cx="3108960" cy="2999232"/>
          </a:xfrm>
          <a:prstGeom prst="rect">
            <a:avLst/>
          </a:prstGeom>
          <a:noFill/>
        </p:spPr>
        <p:txBody>
          <a:bodyPr wrap="square">
            <a:spAutoFit/>
          </a:bodyPr>
          <a:lstStyle/>
          <a:p>
            <a:pPr>
              <a:defRPr sz="1600" b="1">
                <a:solidFill>
                  <a:srgbClr val="E1B037"/>
                </a:solidFill>
              </a:defRPr>
            </a:pPr>
            <a:r>
              <a:t>ENTERPRISE</a:t>
            </a:r>
          </a:p>
          <a:p>
            <a:pPr>
              <a:spcBef>
                <a:spcPts val="700"/>
              </a:spcBef>
              <a:defRPr sz="1220">
                <a:solidFill>
                  <a:srgbClr val="222B34"/>
                </a:solidFill>
              </a:defRPr>
            </a:pPr>
            <a:r>
              <a:t>MARKET &amp; PROFIT</a:t>
            </a:r>
            <a:br/>
            <a:br/>
            <a:r>
              <a:t>What demand sustains the crime? How are supply, logistics and revenue organised?</a:t>
            </a:r>
          </a:p>
        </p:txBody>
      </p:sp>
      <p:sp>
        <p:nvSpPr>
          <p:cNvPr id="10" name="TextBox 9"/>
          <p:cNvSpPr txBox="1"/>
          <p:nvPr/>
        </p:nvSpPr>
        <p:spPr>
          <a:xfrm>
            <a:off x="594360" y="6473952"/>
            <a:ext cx="10972800" cy="182880"/>
          </a:xfrm>
          <a:prstGeom prst="rect">
            <a:avLst/>
          </a:prstGeom>
          <a:noFill/>
        </p:spPr>
        <p:txBody>
          <a:bodyPr wrap="none">
            <a:spAutoFit/>
          </a:bodyPr>
          <a:lstStyle/>
          <a:p>
            <a:pPr>
              <a:defRPr sz="800">
                <a:solidFill>
                  <a:srgbClr val="5C6976"/>
                </a:solidFill>
              </a:defRPr>
            </a:pPr>
            <a:r>
              <a:t>BMLC6011 Serious &amp; Organised Crime | Week 2 | Recorded session                                      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E293B"/>
        </a:solidFill>
        <a:effectLst/>
      </p:bgPr>
    </p:bg>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0" y="0"/>
            <a:ext cx="12192000" cy="6858000"/>
          </a:xfrm>
          <a:prstGeom prst="rect">
            <a:avLst/>
          </a:prstGeom>
        </p:spPr>
      </p:pic>
      <p:pic>
        <p:nvPicPr>
          <p:cNvPr id="3" name="Picture 2" descr="image.png"/>
          <p:cNvPicPr>
            <a:picLocks noChangeAspect="1"/>
          </p:cNvPicPr>
          <p:nvPr/>
        </p:nvPicPr>
        <p:blipFill>
          <a:blip r:embed="rId4"/>
          <a:stretch>
            <a:fillRect/>
          </a:stretch>
        </p:blipFill>
        <p:spPr>
          <a:xfrm>
            <a:off x="485775" y="3881437"/>
            <a:ext cx="5419725" cy="828675"/>
          </a:xfrm>
          <a:prstGeom prst="rect">
            <a:avLst/>
          </a:prstGeom>
        </p:spPr>
      </p:pic>
      <p:pic>
        <p:nvPicPr>
          <p:cNvPr id="4" name="Picture 3" descr="image.png"/>
          <p:cNvPicPr>
            <a:picLocks noChangeAspect="1"/>
          </p:cNvPicPr>
          <p:nvPr/>
        </p:nvPicPr>
        <p:blipFill>
          <a:blip r:embed="rId5"/>
          <a:stretch>
            <a:fillRect/>
          </a:stretch>
        </p:blipFill>
        <p:spPr>
          <a:xfrm>
            <a:off x="485775" y="4824412"/>
            <a:ext cx="5419725" cy="828675"/>
          </a:xfrm>
          <a:prstGeom prst="rect">
            <a:avLst/>
          </a:prstGeom>
        </p:spPr>
      </p:pic>
      <p:sp>
        <p:nvSpPr>
          <p:cNvPr id="5" name="TextBox 4"/>
          <p:cNvSpPr txBox="1"/>
          <p:nvPr/>
        </p:nvSpPr>
        <p:spPr>
          <a:xfrm>
            <a:off x="485775" y="485775"/>
            <a:ext cx="5690711" cy="476250"/>
          </a:xfrm>
          <a:prstGeom prst="rect">
            <a:avLst/>
          </a:prstGeom>
          <a:noFill/>
        </p:spPr>
        <p:txBody>
          <a:bodyPr wrap="square" lIns="0" tIns="0" rIns="0" bIns="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2700" b="1" i="0" u="none" strike="noStrike" kern="1200" cap="none" spc="0" normalizeH="0" baseline="0" noProof="0">
                <a:ln>
                  <a:noFill/>
                </a:ln>
                <a:solidFill>
                  <a:srgbClr val="F8FAFC"/>
                </a:solidFill>
                <a:effectLst/>
                <a:uLnTx/>
                <a:uFillTx/>
                <a:latin typeface="Cinzel"/>
                <a:ea typeface="+mn-ea"/>
                <a:cs typeface="+mn-cs"/>
              </a:rPr>
              <a:t>Hierarchy Model</a:t>
            </a:r>
          </a:p>
        </p:txBody>
      </p:sp>
      <p:sp>
        <p:nvSpPr>
          <p:cNvPr id="6" name="Rectangle 5"/>
          <p:cNvSpPr/>
          <p:nvPr/>
        </p:nvSpPr>
        <p:spPr>
          <a:xfrm>
            <a:off x="485775" y="1057275"/>
            <a:ext cx="5419725" cy="19050"/>
          </a:xfrm>
          <a:prstGeom prst="rect">
            <a:avLst/>
          </a:prstGeom>
          <a:solidFill>
            <a:srgbClr val="3B82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alibri"/>
              <a:ea typeface="+mn-ea"/>
              <a:cs typeface="+mn-cs"/>
            </a:endParaRPr>
          </a:p>
        </p:txBody>
      </p:sp>
      <p:pic>
        <p:nvPicPr>
          <p:cNvPr id="7" name="Picture 6" descr="image.png"/>
          <p:cNvPicPr>
            <a:picLocks noChangeAspect="1"/>
          </p:cNvPicPr>
          <p:nvPr/>
        </p:nvPicPr>
        <p:blipFill>
          <a:blip r:embed="rId6"/>
          <a:stretch>
            <a:fillRect/>
          </a:stretch>
        </p:blipFill>
        <p:spPr>
          <a:xfrm>
            <a:off x="6286500" y="9525"/>
            <a:ext cx="5895975" cy="6858000"/>
          </a:xfrm>
          <a:prstGeom prst="rect">
            <a:avLst/>
          </a:prstGeom>
        </p:spPr>
      </p:pic>
      <p:sp>
        <p:nvSpPr>
          <p:cNvPr id="8" name="TextBox 7"/>
          <p:cNvSpPr txBox="1"/>
          <p:nvPr/>
        </p:nvSpPr>
        <p:spPr>
          <a:xfrm>
            <a:off x="485775" y="2081212"/>
            <a:ext cx="5419725" cy="457200"/>
          </a:xfrm>
          <a:prstGeom prst="rect">
            <a:avLst/>
          </a:prstGeom>
          <a:noFill/>
        </p:spPr>
        <p:txBody>
          <a:bodyPr wrap="square" lIns="0" tIns="0" rIns="0" bIns="0" anchor="t">
            <a:spAutoFit/>
          </a:bodyPr>
          <a:lstStyle/>
          <a:p>
            <a:pPr marL="0" marR="0" lvl="0" indent="0" algn="l" defTabSz="457200" rtl="0" eaLnBrk="1" fontAlgn="auto" latinLnBrk="0" hangingPunct="1">
              <a:lnSpc>
                <a:spcPts val="1800"/>
              </a:lnSpc>
              <a:spcBef>
                <a:spcPts val="0"/>
              </a:spcBef>
              <a:spcAft>
                <a:spcPts val="0"/>
              </a:spcAft>
              <a:buClrTx/>
              <a:buSzTx/>
              <a:buFontTx/>
              <a:buNone/>
              <a:tabLst/>
              <a:defRPr/>
            </a:pPr>
            <a:r>
              <a:rPr kumimoji="0" sz="1200" b="1" i="0" u="none" strike="noStrike" kern="1200" cap="none" spc="0" normalizeH="0" baseline="0" noProof="0">
                <a:ln>
                  <a:noFill/>
                </a:ln>
                <a:solidFill>
                  <a:srgbClr val="CBD5E1"/>
                </a:solidFill>
                <a:effectLst/>
                <a:uLnTx/>
                <a:uFillTx/>
                <a:latin typeface="Plus Jakarta Sans"/>
                <a:ea typeface="+mn-ea"/>
                <a:cs typeface="+mn-cs"/>
              </a:rPr>
              <a:t>Traditional command-and-control structure</a:t>
            </a:r>
            <a:r>
              <a:rPr kumimoji="0" sz="1200" b="0" i="0" u="none" strike="noStrike" kern="1200" cap="none" spc="0" normalizeH="0" baseline="0" noProof="0">
                <a:ln>
                  <a:noFill/>
                </a:ln>
                <a:solidFill>
                  <a:srgbClr val="CBD5E1"/>
                </a:solidFill>
                <a:effectLst/>
                <a:uLnTx/>
                <a:uFillTx/>
                <a:latin typeface="Plus Jakarta Sans"/>
                <a:ea typeface="+mn-ea"/>
                <a:cs typeface="+mn-cs"/>
              </a:rPr>
              <a:t> with explicit chains of authority and strict operational rules.</a:t>
            </a:r>
          </a:p>
        </p:txBody>
      </p:sp>
      <p:pic>
        <p:nvPicPr>
          <p:cNvPr id="9" name="Picture 8" descr="image.png"/>
          <p:cNvPicPr>
            <a:picLocks noChangeAspect="1"/>
          </p:cNvPicPr>
          <p:nvPr/>
        </p:nvPicPr>
        <p:blipFill>
          <a:blip r:embed="rId7"/>
          <a:stretch>
            <a:fillRect/>
          </a:stretch>
        </p:blipFill>
        <p:spPr>
          <a:xfrm>
            <a:off x="485775" y="2681287"/>
            <a:ext cx="5419725" cy="714375"/>
          </a:xfrm>
          <a:prstGeom prst="rect">
            <a:avLst/>
          </a:prstGeom>
        </p:spPr>
      </p:pic>
      <p:sp>
        <p:nvSpPr>
          <p:cNvPr id="10" name="TextBox 9"/>
          <p:cNvSpPr txBox="1"/>
          <p:nvPr/>
        </p:nvSpPr>
        <p:spPr>
          <a:xfrm>
            <a:off x="485775" y="3538537"/>
            <a:ext cx="5419725" cy="228600"/>
          </a:xfrm>
          <a:prstGeom prst="rect">
            <a:avLst/>
          </a:prstGeom>
          <a:noFill/>
        </p:spPr>
        <p:txBody>
          <a:bodyPr wrap="square" lIns="0" tIns="0" rIns="0" bIns="0" anchor="t">
            <a:spAutoFit/>
          </a:bodyPr>
          <a:lstStyle/>
          <a:p>
            <a:pPr marL="0" marR="0" lvl="0" indent="0" algn="l" defTabSz="457200" rtl="0" eaLnBrk="1" fontAlgn="auto" latinLnBrk="0" hangingPunct="1">
              <a:lnSpc>
                <a:spcPts val="1800"/>
              </a:lnSpc>
              <a:spcBef>
                <a:spcPts val="0"/>
              </a:spcBef>
              <a:spcAft>
                <a:spcPts val="0"/>
              </a:spcAft>
              <a:buClrTx/>
              <a:buSzTx/>
              <a:buFontTx/>
              <a:buNone/>
              <a:tabLst/>
              <a:defRPr/>
            </a:pPr>
            <a:r>
              <a:rPr kumimoji="0" sz="1200" b="1" i="0" u="none" strike="noStrike" kern="1200" cap="none" spc="0" normalizeH="0" baseline="0" noProof="0">
                <a:ln>
                  <a:noFill/>
                </a:ln>
                <a:solidFill>
                  <a:srgbClr val="CBD5E1"/>
                </a:solidFill>
                <a:effectLst/>
                <a:uLnTx/>
                <a:uFillTx/>
                <a:latin typeface="Plus Jakarta Sans"/>
                <a:ea typeface="+mn-ea"/>
                <a:cs typeface="+mn-cs"/>
              </a:rPr>
              <a:t>Key Examples:</a:t>
            </a:r>
            <a:r>
              <a:rPr kumimoji="0" sz="1200" b="0" i="0" u="none" strike="noStrike" kern="1200" cap="none" spc="0" normalizeH="0" baseline="0" noProof="0">
                <a:ln>
                  <a:noFill/>
                </a:ln>
                <a:solidFill>
                  <a:srgbClr val="CBD5E1"/>
                </a:solidFill>
                <a:effectLst/>
                <a:uLnTx/>
                <a:uFillTx/>
                <a:latin typeface="Plus Jakarta Sans"/>
                <a:ea typeface="+mn-ea"/>
                <a:cs typeface="+mn-cs"/>
              </a:rPr>
              <a:t> Sicilian Mafia, Cosa Nostra, Yakuza</a:t>
            </a:r>
          </a:p>
        </p:txBody>
      </p:sp>
      <p:pic>
        <p:nvPicPr>
          <p:cNvPr id="11" name="Picture 10" descr="image.png"/>
          <p:cNvPicPr>
            <a:picLocks noChangeAspect="1"/>
          </p:cNvPicPr>
          <p:nvPr/>
        </p:nvPicPr>
        <p:blipFill>
          <a:blip r:embed="rId8"/>
          <a:stretch>
            <a:fillRect/>
          </a:stretch>
        </p:blipFill>
        <p:spPr>
          <a:xfrm>
            <a:off x="723900" y="2843212"/>
            <a:ext cx="723900" cy="390525"/>
          </a:xfrm>
          <a:prstGeom prst="rect">
            <a:avLst/>
          </a:prstGeom>
        </p:spPr>
      </p:pic>
      <p:pic>
        <p:nvPicPr>
          <p:cNvPr id="12" name="Picture 11" descr="image.png"/>
          <p:cNvPicPr>
            <a:picLocks noChangeAspect="1"/>
          </p:cNvPicPr>
          <p:nvPr/>
        </p:nvPicPr>
        <p:blipFill>
          <a:blip r:embed="rId9"/>
          <a:stretch>
            <a:fillRect/>
          </a:stretch>
        </p:blipFill>
        <p:spPr>
          <a:xfrm>
            <a:off x="1538287" y="2943225"/>
            <a:ext cx="123825" cy="190500"/>
          </a:xfrm>
          <a:prstGeom prst="rect">
            <a:avLst/>
          </a:prstGeom>
        </p:spPr>
      </p:pic>
      <p:pic>
        <p:nvPicPr>
          <p:cNvPr id="13" name="Picture 12" descr="image.png"/>
          <p:cNvPicPr>
            <a:picLocks noChangeAspect="1"/>
          </p:cNvPicPr>
          <p:nvPr/>
        </p:nvPicPr>
        <p:blipFill>
          <a:blip r:embed="rId10"/>
          <a:stretch>
            <a:fillRect/>
          </a:stretch>
        </p:blipFill>
        <p:spPr>
          <a:xfrm>
            <a:off x="1752600" y="2843212"/>
            <a:ext cx="1057275" cy="390525"/>
          </a:xfrm>
          <a:prstGeom prst="rect">
            <a:avLst/>
          </a:prstGeom>
        </p:spPr>
      </p:pic>
      <p:pic>
        <p:nvPicPr>
          <p:cNvPr id="14" name="Picture 13" descr="image.png"/>
          <p:cNvPicPr>
            <a:picLocks noChangeAspect="1"/>
          </p:cNvPicPr>
          <p:nvPr/>
        </p:nvPicPr>
        <p:blipFill>
          <a:blip r:embed="rId9"/>
          <a:stretch>
            <a:fillRect/>
          </a:stretch>
        </p:blipFill>
        <p:spPr>
          <a:xfrm>
            <a:off x="2900362" y="2943225"/>
            <a:ext cx="123825" cy="190500"/>
          </a:xfrm>
          <a:prstGeom prst="rect">
            <a:avLst/>
          </a:prstGeom>
        </p:spPr>
      </p:pic>
      <p:pic>
        <p:nvPicPr>
          <p:cNvPr id="15" name="Picture 14" descr="image.png"/>
          <p:cNvPicPr>
            <a:picLocks noChangeAspect="1"/>
          </p:cNvPicPr>
          <p:nvPr/>
        </p:nvPicPr>
        <p:blipFill>
          <a:blip r:embed="rId11"/>
          <a:stretch>
            <a:fillRect/>
          </a:stretch>
        </p:blipFill>
        <p:spPr>
          <a:xfrm>
            <a:off x="3114675" y="2843212"/>
            <a:ext cx="1238250" cy="390525"/>
          </a:xfrm>
          <a:prstGeom prst="rect">
            <a:avLst/>
          </a:prstGeom>
        </p:spPr>
      </p:pic>
      <p:pic>
        <p:nvPicPr>
          <p:cNvPr id="16" name="Picture 15" descr="image.png"/>
          <p:cNvPicPr>
            <a:picLocks noChangeAspect="1"/>
          </p:cNvPicPr>
          <p:nvPr/>
        </p:nvPicPr>
        <p:blipFill>
          <a:blip r:embed="rId9"/>
          <a:stretch>
            <a:fillRect/>
          </a:stretch>
        </p:blipFill>
        <p:spPr>
          <a:xfrm>
            <a:off x="4443412" y="2943225"/>
            <a:ext cx="123825" cy="190500"/>
          </a:xfrm>
          <a:prstGeom prst="rect">
            <a:avLst/>
          </a:prstGeom>
        </p:spPr>
      </p:pic>
      <p:pic>
        <p:nvPicPr>
          <p:cNvPr id="17" name="Picture 16" descr="image.png"/>
          <p:cNvPicPr>
            <a:picLocks noChangeAspect="1"/>
          </p:cNvPicPr>
          <p:nvPr/>
        </p:nvPicPr>
        <p:blipFill>
          <a:blip r:embed="rId12"/>
          <a:stretch>
            <a:fillRect/>
          </a:stretch>
        </p:blipFill>
        <p:spPr>
          <a:xfrm>
            <a:off x="4657725" y="2843212"/>
            <a:ext cx="1009650" cy="390525"/>
          </a:xfrm>
          <a:prstGeom prst="rect">
            <a:avLst/>
          </a:prstGeom>
        </p:spPr>
      </p:pic>
      <p:sp>
        <p:nvSpPr>
          <p:cNvPr id="18" name="TextBox 17"/>
          <p:cNvSpPr txBox="1"/>
          <p:nvPr/>
        </p:nvSpPr>
        <p:spPr>
          <a:xfrm>
            <a:off x="695325" y="4014787"/>
            <a:ext cx="5038725" cy="180975"/>
          </a:xfrm>
          <a:prstGeom prst="rect">
            <a:avLst/>
          </a:prstGeom>
          <a:noFill/>
        </p:spPr>
        <p:txBody>
          <a:bodyPr wrap="square" lIns="0" tIns="0" rIns="0" bIns="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125" b="1" i="0" u="none" strike="noStrike" kern="1200" cap="none" spc="0" normalizeH="0" baseline="0" noProof="0">
                <a:ln>
                  <a:noFill/>
                </a:ln>
                <a:solidFill>
                  <a:srgbClr val="4ADE80"/>
                </a:solidFill>
                <a:effectLst/>
                <a:uLnTx/>
                <a:uFillTx/>
                <a:latin typeface="Plus Jakarta Sans"/>
                <a:ea typeface="+mn-ea"/>
                <a:cs typeface="+mn-cs"/>
              </a:rPr>
              <a:t>STRENGTH</a:t>
            </a:r>
          </a:p>
        </p:txBody>
      </p:sp>
      <p:sp>
        <p:nvSpPr>
          <p:cNvPr id="19" name="TextBox 18"/>
          <p:cNvSpPr txBox="1"/>
          <p:nvPr/>
        </p:nvSpPr>
        <p:spPr>
          <a:xfrm>
            <a:off x="695325" y="4233862"/>
            <a:ext cx="5038725" cy="228600"/>
          </a:xfrm>
          <a:prstGeom prst="rect">
            <a:avLst/>
          </a:prstGeom>
          <a:noFill/>
        </p:spPr>
        <p:txBody>
          <a:bodyPr wrap="square" lIns="0" tIns="0" rIns="0" bIns="0" anchor="t">
            <a:spAutoFit/>
          </a:bodyPr>
          <a:lstStyle/>
          <a:p>
            <a:pPr marL="0" marR="0" lvl="0" indent="0" algn="l" defTabSz="457200" rtl="0" eaLnBrk="1" fontAlgn="auto" latinLnBrk="0" hangingPunct="1">
              <a:lnSpc>
                <a:spcPts val="1800"/>
              </a:lnSpc>
              <a:spcBef>
                <a:spcPts val="0"/>
              </a:spcBef>
              <a:spcAft>
                <a:spcPts val="0"/>
              </a:spcAft>
              <a:buClrTx/>
              <a:buSzTx/>
              <a:buFontTx/>
              <a:buNone/>
              <a:tabLst/>
              <a:defRPr/>
            </a:pPr>
            <a:r>
              <a:rPr kumimoji="0" sz="1200" b="0" i="0" u="none" strike="noStrike" kern="1200" cap="none" spc="0" normalizeH="0" baseline="0" noProof="0">
                <a:ln>
                  <a:noFill/>
                </a:ln>
                <a:solidFill>
                  <a:srgbClr val="CBD5E1"/>
                </a:solidFill>
                <a:effectLst/>
                <a:uLnTx/>
                <a:uFillTx/>
                <a:latin typeface="Plus Jakarta Sans"/>
                <a:ea typeface="+mn-ea"/>
                <a:cs typeface="+mn-cs"/>
              </a:rPr>
              <a:t>Clear authority, strict discipline, and internal cohesion.</a:t>
            </a:r>
          </a:p>
        </p:txBody>
      </p:sp>
      <p:sp>
        <p:nvSpPr>
          <p:cNvPr id="20" name="TextBox 19"/>
          <p:cNvSpPr txBox="1"/>
          <p:nvPr/>
        </p:nvSpPr>
        <p:spPr>
          <a:xfrm>
            <a:off x="695325" y="4957762"/>
            <a:ext cx="5038725" cy="180975"/>
          </a:xfrm>
          <a:prstGeom prst="rect">
            <a:avLst/>
          </a:prstGeom>
          <a:noFill/>
        </p:spPr>
        <p:txBody>
          <a:bodyPr wrap="square" lIns="0" tIns="0" rIns="0" bIns="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sz="1125" b="1" i="0" u="none" strike="noStrike" kern="1200" cap="none" spc="0" normalizeH="0" baseline="0" noProof="0">
                <a:ln>
                  <a:noFill/>
                </a:ln>
                <a:solidFill>
                  <a:srgbClr val="F87171"/>
                </a:solidFill>
                <a:effectLst/>
                <a:uLnTx/>
                <a:uFillTx/>
                <a:latin typeface="Plus Jakarta Sans"/>
                <a:ea typeface="+mn-ea"/>
                <a:cs typeface="+mn-cs"/>
              </a:rPr>
              <a:t>LIMITATION</a:t>
            </a:r>
          </a:p>
        </p:txBody>
      </p:sp>
      <p:sp>
        <p:nvSpPr>
          <p:cNvPr id="21" name="TextBox 20"/>
          <p:cNvSpPr txBox="1"/>
          <p:nvPr/>
        </p:nvSpPr>
        <p:spPr>
          <a:xfrm>
            <a:off x="695325" y="5176837"/>
            <a:ext cx="5038725" cy="228600"/>
          </a:xfrm>
          <a:prstGeom prst="rect">
            <a:avLst/>
          </a:prstGeom>
          <a:noFill/>
        </p:spPr>
        <p:txBody>
          <a:bodyPr wrap="square" lIns="0" tIns="0" rIns="0" bIns="0" anchor="t">
            <a:spAutoFit/>
          </a:bodyPr>
          <a:lstStyle/>
          <a:p>
            <a:pPr marL="0" marR="0" lvl="0" indent="0" algn="l" defTabSz="457200" rtl="0" eaLnBrk="1" fontAlgn="auto" latinLnBrk="0" hangingPunct="1">
              <a:lnSpc>
                <a:spcPts val="1800"/>
              </a:lnSpc>
              <a:spcBef>
                <a:spcPts val="0"/>
              </a:spcBef>
              <a:spcAft>
                <a:spcPts val="0"/>
              </a:spcAft>
              <a:buClrTx/>
              <a:buSzTx/>
              <a:buFontTx/>
              <a:buNone/>
              <a:tabLst/>
              <a:defRPr/>
            </a:pPr>
            <a:r>
              <a:rPr kumimoji="0" sz="1200" b="0" i="0" u="none" strike="noStrike" kern="1200" cap="none" spc="0" normalizeH="0" baseline="0" noProof="0">
                <a:ln>
                  <a:noFill/>
                </a:ln>
                <a:solidFill>
                  <a:srgbClr val="CBD5E1"/>
                </a:solidFill>
                <a:effectLst/>
                <a:uLnTx/>
                <a:uFillTx/>
                <a:latin typeface="Plus Jakarta Sans"/>
                <a:ea typeface="+mn-ea"/>
                <a:cs typeface="+mn-cs"/>
              </a:rPr>
              <a:t>Rigid structure; vulnerable to leadership law enforcement targets.</a:t>
            </a:r>
          </a:p>
        </p:txBody>
      </p:sp>
      <p:pic>
        <p:nvPicPr>
          <p:cNvPr id="23" name="Picture 22">
            <a:extLst>
              <a:ext uri="{FF2B5EF4-FFF2-40B4-BE49-F238E27FC236}">
                <a16:creationId xmlns:a16="http://schemas.microsoft.com/office/drawing/2014/main" id="{81F7F498-D4D6-BF5E-2DF6-5EAB28300B95}"/>
              </a:ext>
            </a:extLst>
          </p:cNvPr>
          <p:cNvPicPr>
            <a:picLocks noChangeAspect="1"/>
          </p:cNvPicPr>
          <p:nvPr/>
        </p:nvPicPr>
        <p:blipFill>
          <a:blip r:embed="rId13"/>
          <a:stretch>
            <a:fillRect/>
          </a:stretch>
        </p:blipFill>
        <p:spPr>
          <a:xfrm>
            <a:off x="1" y="5744951"/>
            <a:ext cx="12192000" cy="111304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CAA5D69A-8819-7262-E9A1-B80B0BE219D7}"/>
              </a:ext>
            </a:extLst>
          </p:cNvPr>
          <p:cNvPicPr>
            <a:picLocks noChangeAspect="1"/>
          </p:cNvPicPr>
          <p:nvPr/>
        </p:nvPicPr>
        <p:blipFill>
          <a:blip r:embed="rId3"/>
          <a:stretch>
            <a:fillRect/>
          </a:stretch>
        </p:blipFill>
        <p:spPr>
          <a:xfrm>
            <a:off x="1" y="5744951"/>
            <a:ext cx="12192000" cy="1113049"/>
          </a:xfrm>
          <a:prstGeom prst="rect">
            <a:avLst/>
          </a:prstGeom>
        </p:spPr>
      </p:pic>
      <p:sp>
        <p:nvSpPr>
          <p:cNvPr id="2" name="TextBox 1"/>
          <p:cNvSpPr txBox="1"/>
          <p:nvPr/>
        </p:nvSpPr>
        <p:spPr>
          <a:xfrm>
            <a:off x="594360" y="320040"/>
            <a:ext cx="10972800" cy="594360"/>
          </a:xfrm>
          <a:prstGeom prst="rect">
            <a:avLst/>
          </a:prstGeom>
          <a:noFill/>
        </p:spPr>
        <p:txBody>
          <a:bodyPr wrap="none">
            <a:spAutoFit/>
          </a:bodyPr>
          <a:lstStyle/>
          <a:p>
            <a:pPr>
              <a:defRPr sz="2800" b="1">
                <a:solidFill>
                  <a:srgbClr val="112239"/>
                </a:solidFill>
              </a:defRPr>
            </a:pPr>
            <a:r>
              <a:t>Hierarchy example: Sicilian Cosa Nostra</a:t>
            </a:r>
          </a:p>
        </p:txBody>
      </p:sp>
      <p:sp>
        <p:nvSpPr>
          <p:cNvPr id="3" name="TextBox 2"/>
          <p:cNvSpPr txBox="1"/>
          <p:nvPr/>
        </p:nvSpPr>
        <p:spPr>
          <a:xfrm>
            <a:off x="621792" y="914400"/>
            <a:ext cx="10789920" cy="384048"/>
          </a:xfrm>
          <a:prstGeom prst="rect">
            <a:avLst/>
          </a:prstGeom>
          <a:noFill/>
        </p:spPr>
        <p:txBody>
          <a:bodyPr wrap="none">
            <a:spAutoFit/>
          </a:bodyPr>
          <a:lstStyle/>
          <a:p>
            <a:pPr>
              <a:defRPr sz="1250">
                <a:solidFill>
                  <a:srgbClr val="5C6976"/>
                </a:solidFill>
              </a:defRPr>
            </a:pPr>
            <a:r>
              <a:t>Why the Mafia became the classic hierarchy case</a:t>
            </a:r>
          </a:p>
        </p:txBody>
      </p:sp>
      <p:pic>
        <p:nvPicPr>
          <p:cNvPr id="4" name="Picture 3" descr="s3_img7.png"/>
          <p:cNvPicPr>
            <a:picLocks noChangeAspect="1"/>
          </p:cNvPicPr>
          <p:nvPr/>
        </p:nvPicPr>
        <p:blipFill>
          <a:blip r:embed="rId4"/>
          <a:stretch>
            <a:fillRect/>
          </a:stretch>
        </p:blipFill>
        <p:spPr>
          <a:xfrm>
            <a:off x="685800" y="1325880"/>
            <a:ext cx="4114800" cy="3383280"/>
          </a:xfrm>
          <a:prstGeom prst="rect">
            <a:avLst/>
          </a:prstGeom>
        </p:spPr>
      </p:pic>
      <p:sp>
        <p:nvSpPr>
          <p:cNvPr id="5" name="TextBox 4"/>
          <p:cNvSpPr txBox="1"/>
          <p:nvPr/>
        </p:nvSpPr>
        <p:spPr>
          <a:xfrm>
            <a:off x="5074920" y="1325880"/>
            <a:ext cx="6217920" cy="3611880"/>
          </a:xfrm>
          <a:prstGeom prst="rect">
            <a:avLst/>
          </a:prstGeom>
          <a:noFill/>
        </p:spPr>
        <p:txBody>
          <a:bodyPr wrap="square">
            <a:spAutoFit/>
          </a:bodyPr>
          <a:lstStyle/>
          <a:p>
            <a:pPr>
              <a:spcAft>
                <a:spcPts val="900"/>
              </a:spcAft>
              <a:defRPr sz="1550">
                <a:solidFill>
                  <a:srgbClr val="222B34"/>
                </a:solidFill>
              </a:defRPr>
            </a:pPr>
            <a:r>
              <a:t>• Evidence from anti-Mafia investigations and the Maxi Trial exposed families, recognised leaders and coordinating structures within Cosa Nostra.</a:t>
            </a:r>
          </a:p>
          <a:p>
            <a:pPr>
              <a:spcAft>
                <a:spcPts val="900"/>
              </a:spcAft>
              <a:defRPr sz="1550">
                <a:solidFill>
                  <a:srgbClr val="222B34"/>
                </a:solidFill>
              </a:defRPr>
            </a:pPr>
            <a:r>
              <a:t>• Tommaso Buscetta's cooperation helped investigators describe the organisation as more than disconnected offenders.</a:t>
            </a:r>
          </a:p>
          <a:p>
            <a:pPr>
              <a:spcAft>
                <a:spcPts val="900"/>
              </a:spcAft>
              <a:defRPr sz="1550">
                <a:solidFill>
                  <a:srgbClr val="222B34"/>
                </a:solidFill>
              </a:defRPr>
            </a:pPr>
            <a:r>
              <a:t>• The Corleonesi faction, led by Luciano Liggio and later Salvatore Riina, illustrates concentrated leadership and coercive authority.</a:t>
            </a:r>
          </a:p>
          <a:p>
            <a:pPr>
              <a:spcAft>
                <a:spcPts val="900"/>
              </a:spcAft>
              <a:defRPr sz="1550">
                <a:solidFill>
                  <a:srgbClr val="222B34"/>
                </a:solidFill>
              </a:defRPr>
            </a:pPr>
            <a:r>
              <a:t>• Critical caution: formal hierarchy does not mean every transaction or local decision was directed personally from the top.</a:t>
            </a:r>
          </a:p>
        </p:txBody>
      </p:sp>
      <p:sp>
        <p:nvSpPr>
          <p:cNvPr id="6" name="Rounded Rectangle 5"/>
          <p:cNvSpPr/>
          <p:nvPr/>
        </p:nvSpPr>
        <p:spPr>
          <a:xfrm>
            <a:off x="731520" y="5102352"/>
            <a:ext cx="10698480" cy="868680"/>
          </a:xfrm>
          <a:prstGeom prst="roundRect">
            <a:avLst/>
          </a:prstGeom>
          <a:solidFill>
            <a:srgbClr val="EAF6FA"/>
          </a:solidFill>
          <a:ln>
            <a:solidFill>
              <a:srgbClr val="2CA7D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932688" y="5212080"/>
            <a:ext cx="10241280" cy="621792"/>
          </a:xfrm>
          <a:prstGeom prst="rect">
            <a:avLst/>
          </a:prstGeom>
          <a:noFill/>
        </p:spPr>
        <p:txBody>
          <a:bodyPr wrap="none">
            <a:spAutoFit/>
          </a:bodyPr>
          <a:lstStyle/>
          <a:p>
            <a:pPr>
              <a:defRPr sz="1050" b="1">
                <a:solidFill>
                  <a:srgbClr val="2CA7DA"/>
                </a:solidFill>
              </a:defRPr>
            </a:pPr>
            <a:r>
              <a:rPr dirty="0"/>
              <a:t>PAUSE THE RECORDING · 2 min</a:t>
            </a:r>
          </a:p>
          <a:p>
            <a:pPr>
              <a:defRPr sz="1420">
                <a:solidFill>
                  <a:srgbClr val="222B34"/>
                </a:solidFill>
              </a:defRPr>
            </a:pPr>
            <a:r>
              <a:rPr dirty="0"/>
              <a:t>Which THREE features would you need evidence of before confidently describing an OCG as hierarchical?</a:t>
            </a:r>
          </a:p>
        </p:txBody>
      </p:sp>
      <p:sp>
        <p:nvSpPr>
          <p:cNvPr id="8" name="TextBox 7"/>
          <p:cNvSpPr txBox="1"/>
          <p:nvPr/>
        </p:nvSpPr>
        <p:spPr>
          <a:xfrm>
            <a:off x="594360" y="6473952"/>
            <a:ext cx="10972800" cy="182880"/>
          </a:xfrm>
          <a:prstGeom prst="rect">
            <a:avLst/>
          </a:prstGeom>
          <a:noFill/>
        </p:spPr>
        <p:txBody>
          <a:bodyPr wrap="none">
            <a:spAutoFit/>
          </a:bodyPr>
          <a:lstStyle/>
          <a:p>
            <a:pPr>
              <a:defRPr sz="800">
                <a:solidFill>
                  <a:srgbClr val="5C6976"/>
                </a:solidFill>
              </a:defRPr>
            </a:pPr>
            <a:r>
              <a:t>BMLC6011 Serious &amp; Organised Crime | Week 2 | Recorded session                                      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12239"/>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0441F54-4AF8-2DBB-8673-A5A30CB7AB78}"/>
              </a:ext>
            </a:extLst>
          </p:cNvPr>
          <p:cNvPicPr>
            <a:picLocks noChangeAspect="1"/>
          </p:cNvPicPr>
          <p:nvPr/>
        </p:nvPicPr>
        <p:blipFill>
          <a:blip r:embed="rId3"/>
          <a:stretch>
            <a:fillRect/>
          </a:stretch>
        </p:blipFill>
        <p:spPr>
          <a:xfrm>
            <a:off x="1" y="5744951"/>
            <a:ext cx="12192000" cy="1113049"/>
          </a:xfrm>
          <a:prstGeom prst="rect">
            <a:avLst/>
          </a:prstGeom>
        </p:spPr>
      </p:pic>
      <p:sp>
        <p:nvSpPr>
          <p:cNvPr id="2" name="TextBox 1"/>
          <p:cNvSpPr txBox="1"/>
          <p:nvPr/>
        </p:nvSpPr>
        <p:spPr>
          <a:xfrm>
            <a:off x="640080" y="411480"/>
            <a:ext cx="10972800" cy="640080"/>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2700" b="1">
                <a:solidFill>
                  <a:srgbClr val="FFFFFF"/>
                </a:solidFill>
              </a:defRPr>
            </a:pPr>
            <a:r>
              <a:rPr kumimoji="0" sz="2700" b="1" i="0" u="none" strike="noStrike" kern="1200" cap="none" spc="0" normalizeH="0" baseline="0" noProof="0">
                <a:ln>
                  <a:noFill/>
                </a:ln>
                <a:solidFill>
                  <a:srgbClr val="FFFFFF"/>
                </a:solidFill>
                <a:effectLst/>
                <a:uLnTx/>
                <a:uFillTx/>
                <a:latin typeface="Calibri"/>
                <a:ea typeface="+mn-ea"/>
                <a:cs typeface="+mn-cs"/>
              </a:rPr>
              <a:t>Watch: Cosa Nostra and the fight against the Sicilian Mafia</a:t>
            </a:r>
          </a:p>
        </p:txBody>
      </p:sp>
      <p:sp>
        <p:nvSpPr>
          <p:cNvPr id="3" name="TextBox 2"/>
          <p:cNvSpPr txBox="1"/>
          <p:nvPr/>
        </p:nvSpPr>
        <p:spPr>
          <a:xfrm>
            <a:off x="658368" y="1143000"/>
            <a:ext cx="1839414" cy="323165"/>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500">
                <a:solidFill>
                  <a:srgbClr val="CDE1EB"/>
                </a:solidFill>
              </a:defRPr>
            </a:pPr>
            <a:r>
              <a:rPr kumimoji="0" sz="1500" b="0" i="0" u="none" strike="noStrike" kern="1200" cap="none" spc="0" normalizeH="0" baseline="0" noProof="0" dirty="0">
                <a:ln>
                  <a:noFill/>
                </a:ln>
                <a:solidFill>
                  <a:srgbClr val="CDE1EB"/>
                </a:solidFill>
                <a:effectLst/>
                <a:uLnTx/>
                <a:uFillTx/>
                <a:latin typeface="Calibri"/>
                <a:ea typeface="+mn-ea"/>
                <a:cs typeface="+mn-cs"/>
              </a:rPr>
              <a:t>A Very Sicilian Justice</a:t>
            </a:r>
          </a:p>
        </p:txBody>
      </p:sp>
      <p:sp>
        <p:nvSpPr>
          <p:cNvPr id="4" name="Rounded Rectangle 3"/>
          <p:cNvSpPr/>
          <p:nvPr/>
        </p:nvSpPr>
        <p:spPr>
          <a:xfrm>
            <a:off x="685800" y="1828800"/>
            <a:ext cx="6766560" cy="3337560"/>
          </a:xfrm>
          <a:prstGeom prst="roundRect">
            <a:avLst/>
          </a:prstGeom>
          <a:solidFill>
            <a:srgbClr val="1D354D"/>
          </a:solidFill>
          <a:ln>
            <a:solidFill>
              <a:srgbClr val="3C5B73"/>
            </a:solidFill>
          </a:ln>
        </p:spPr>
        <p:style>
          <a:lnRef idx="1">
            <a:schemeClr val="accent1"/>
          </a:lnRef>
          <a:fillRef idx="3">
            <a:schemeClr val="accent1"/>
          </a:fillRef>
          <a:effectRef idx="2">
            <a:schemeClr val="accent1"/>
          </a:effectRef>
          <a:fontRef idx="minor">
            <a:schemeClr val="lt1"/>
          </a:fontRef>
        </p:style>
        <p:txBody>
          <a:bodyPr lIns="274320" tIns="228600" rIns="274320"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900" b="1">
                <a:solidFill>
                  <a:srgbClr val="E1B037"/>
                </a:solidFill>
              </a:defRPr>
            </a:pPr>
            <a:r>
              <a:rPr kumimoji="0" sz="1900" b="1" i="0" u="none" strike="noStrike" kern="1200" cap="none" spc="0" normalizeH="0" baseline="0" noProof="0">
                <a:ln>
                  <a:noFill/>
                </a:ln>
                <a:solidFill>
                  <a:srgbClr val="E1B037"/>
                </a:solidFill>
                <a:effectLst/>
                <a:uLnTx/>
                <a:uFillTx/>
                <a:latin typeface="Calibri"/>
                <a:ea typeface="+mn-ea"/>
                <a:cs typeface="+mn-cs"/>
              </a:rPr>
              <a:t>Why this clip?</a:t>
            </a:r>
          </a:p>
          <a:p>
            <a:pPr marL="0" marR="0" lvl="0" indent="0" algn="l" defTabSz="457200" rtl="0" eaLnBrk="1" fontAlgn="auto" latinLnBrk="0" hangingPunct="1">
              <a:lnSpc>
                <a:spcPct val="100000"/>
              </a:lnSpc>
              <a:spcBef>
                <a:spcPts val="1000"/>
              </a:spcBef>
              <a:spcAft>
                <a:spcPts val="0"/>
              </a:spcAft>
              <a:buClrTx/>
              <a:buSzTx/>
              <a:buFontTx/>
              <a:buNone/>
              <a:tabLst/>
              <a:defRPr sz="1500">
                <a:solidFill>
                  <a:srgbClr val="FFFFFF"/>
                </a:solidFill>
              </a:defRPr>
            </a:pPr>
            <a:r>
              <a:rPr kumimoji="0" sz="1500" b="0" i="0" u="none" strike="noStrike" kern="1200" cap="none" spc="0" normalizeH="0" baseline="0" noProof="0">
                <a:ln>
                  <a:noFill/>
                </a:ln>
                <a:solidFill>
                  <a:srgbClr val="FFFFFF"/>
                </a:solidFill>
                <a:effectLst/>
                <a:uLnTx/>
                <a:uFillTx/>
                <a:latin typeface="Calibri"/>
                <a:ea typeface="+mn-ea"/>
                <a:cs typeface="+mn-cs"/>
              </a:rPr>
              <a:t>• English narration and interviews examining Cosa Nostra, the Maxi Trial, Salvatore ‘Totò’ Riina, Giovanni Falcone and Paolo Borsellino.</a:t>
            </a:r>
          </a:p>
          <a:p>
            <a:pPr marL="0" marR="0" lvl="0" indent="0" algn="l" defTabSz="457200" rtl="0" eaLnBrk="1" fontAlgn="auto" latinLnBrk="0" hangingPunct="1">
              <a:lnSpc>
                <a:spcPct val="100000"/>
              </a:lnSpc>
              <a:spcBef>
                <a:spcPts val="1000"/>
              </a:spcBef>
              <a:spcAft>
                <a:spcPts val="0"/>
              </a:spcAft>
              <a:buClrTx/>
              <a:buSzTx/>
              <a:buFontTx/>
              <a:buNone/>
              <a:tabLst/>
              <a:defRPr sz="1500">
                <a:solidFill>
                  <a:srgbClr val="FFFFFF"/>
                </a:solidFill>
              </a:defRPr>
            </a:pPr>
            <a:r>
              <a:rPr kumimoji="0" sz="1500" b="0" i="0" u="none" strike="noStrike" kern="1200" cap="none" spc="0" normalizeH="0" baseline="0" noProof="0">
                <a:ln>
                  <a:noFill/>
                </a:ln>
                <a:solidFill>
                  <a:srgbClr val="FFFFFF"/>
                </a:solidFill>
                <a:effectLst/>
                <a:uLnTx/>
                <a:uFillTx/>
                <a:latin typeface="Calibri"/>
                <a:ea typeface="+mn-ea"/>
                <a:cs typeface="+mn-cs"/>
              </a:rPr>
              <a:t>• Use the footage to look for evidence that Cosa Nostra operated as an organisation with leadership, authority and coordinated power — rather than as unrelated offenders.</a:t>
            </a:r>
          </a:p>
          <a:p>
            <a:pPr marL="0" marR="0" lvl="0" indent="0" algn="l" defTabSz="457200" rtl="0" eaLnBrk="1" fontAlgn="auto" latinLnBrk="0" hangingPunct="1">
              <a:lnSpc>
                <a:spcPct val="100000"/>
              </a:lnSpc>
              <a:spcBef>
                <a:spcPts val="1000"/>
              </a:spcBef>
              <a:spcAft>
                <a:spcPts val="0"/>
              </a:spcAft>
              <a:buClrTx/>
              <a:buSzTx/>
              <a:buFontTx/>
              <a:buNone/>
              <a:tabLst/>
              <a:defRPr sz="1500">
                <a:solidFill>
                  <a:srgbClr val="FFFFFF"/>
                </a:solidFill>
              </a:defRPr>
            </a:pPr>
            <a:r>
              <a:rPr kumimoji="0" sz="1500" b="0" i="0" u="none" strike="noStrike" kern="1200" cap="none" spc="0" normalizeH="0" baseline="0" noProof="0">
                <a:ln>
                  <a:noFill/>
                </a:ln>
                <a:solidFill>
                  <a:srgbClr val="FFFFFF"/>
                </a:solidFill>
                <a:effectLst/>
                <a:uLnTx/>
                <a:uFillTx/>
                <a:latin typeface="Calibri"/>
                <a:ea typeface="+mn-ea"/>
                <a:cs typeface="+mn-cs"/>
              </a:rPr>
              <a:t>• The documentary also gives you evidence with which to challenge an overly simple ‘pyramid’ model.</a:t>
            </a:r>
          </a:p>
        </p:txBody>
      </p:sp>
      <p:sp>
        <p:nvSpPr>
          <p:cNvPr id="5" name="Rounded Rectangle 4"/>
          <p:cNvSpPr/>
          <p:nvPr/>
        </p:nvSpPr>
        <p:spPr>
          <a:xfrm>
            <a:off x="7818120" y="1828800"/>
            <a:ext cx="3611880" cy="1051560"/>
          </a:xfrm>
          <a:prstGeom prst="roundRect">
            <a:avLst/>
          </a:prstGeom>
          <a:solidFill>
            <a:srgbClr val="E1B0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600" b="1">
                <a:solidFill>
                  <a:srgbClr val="112239"/>
                </a:solidFill>
              </a:defRPr>
            </a:pPr>
            <a:r>
              <a:rPr kumimoji="0" sz="1600" b="1" i="0" u="none" strike="noStrike" kern="1200" cap="none" spc="0" normalizeH="0" baseline="0" noProof="0">
                <a:ln>
                  <a:noFill/>
                </a:ln>
                <a:solidFill>
                  <a:srgbClr val="112239"/>
                </a:solidFill>
                <a:effectLst/>
                <a:uLnTx/>
                <a:uFillTx/>
                <a:latin typeface="Calibri"/>
                <a:ea typeface="+mn-ea"/>
                <a:cs typeface="+mn-cs"/>
                <a:hlinkClick r:id="rId4"/>
              </a:rPr>
              <a:t>WATCH THE ENGLISH FILM  ↗</a:t>
            </a:r>
          </a:p>
        </p:txBody>
      </p:sp>
      <p:sp>
        <p:nvSpPr>
          <p:cNvPr id="6" name="Rounded Rectangle 5"/>
          <p:cNvSpPr/>
          <p:nvPr/>
        </p:nvSpPr>
        <p:spPr>
          <a:xfrm>
            <a:off x="7818120" y="3154680"/>
            <a:ext cx="3611880" cy="2011680"/>
          </a:xfrm>
          <a:prstGeom prst="roundRect">
            <a:avLst/>
          </a:prstGeom>
          <a:solidFill>
            <a:srgbClr val="1D354D"/>
          </a:solidFill>
          <a:ln>
            <a:solidFill>
              <a:srgbClr val="2CA7DA"/>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500" b="1">
                <a:solidFill>
                  <a:srgbClr val="2CA7DA"/>
                </a:solidFill>
              </a:defRPr>
            </a:pPr>
            <a:r>
              <a:rPr kumimoji="0" sz="1500" b="1" i="0" u="none" strike="noStrike" kern="1200" cap="none" spc="0" normalizeH="0" baseline="0" noProof="0" dirty="0">
                <a:ln>
                  <a:noFill/>
                </a:ln>
                <a:solidFill>
                  <a:srgbClr val="2CA7DA"/>
                </a:solidFill>
                <a:effectLst/>
                <a:uLnTx/>
                <a:uFillTx/>
                <a:latin typeface="Calibri"/>
                <a:ea typeface="+mn-ea"/>
                <a:cs typeface="+mn-cs"/>
              </a:rPr>
              <a:t>PAUSE + APPLY</a:t>
            </a:r>
          </a:p>
          <a:p>
            <a:pPr marL="0" marR="0" lvl="0" indent="0" algn="l" defTabSz="457200" rtl="0" eaLnBrk="1" fontAlgn="auto" latinLnBrk="0" hangingPunct="1">
              <a:lnSpc>
                <a:spcPct val="100000"/>
              </a:lnSpc>
              <a:spcBef>
                <a:spcPts val="900"/>
              </a:spcBef>
              <a:spcAft>
                <a:spcPts val="0"/>
              </a:spcAft>
              <a:buClrTx/>
              <a:buSzTx/>
              <a:buFontTx/>
              <a:buNone/>
              <a:tabLst/>
              <a:defRPr sz="1400">
                <a:solidFill>
                  <a:srgbClr val="FFFFFF"/>
                </a:solidFill>
              </a:defRPr>
            </a:pPr>
            <a:r>
              <a:rPr lang="en-GB" sz="1400" dirty="0">
                <a:solidFill>
                  <a:srgbClr val="FFFFFF"/>
                </a:solidFill>
                <a:latin typeface="Calibri"/>
              </a:rPr>
              <a:t>Consider the</a:t>
            </a:r>
            <a:r>
              <a:rPr kumimoji="0" sz="1400" b="0" i="0" u="none" strike="noStrike" kern="1200" cap="none" spc="0" normalizeH="0" baseline="0" noProof="0" dirty="0">
                <a:ln>
                  <a:noFill/>
                </a:ln>
                <a:solidFill>
                  <a:srgbClr val="FFFFFF"/>
                </a:solidFill>
                <a:effectLst/>
                <a:uLnTx/>
                <a:uFillTx/>
                <a:latin typeface="Calibri"/>
                <a:ea typeface="+mn-ea"/>
                <a:cs typeface="+mn-cs"/>
              </a:rPr>
              <a:t> THREE features that support the hierarchy model.</a:t>
            </a:r>
          </a:p>
          <a:p>
            <a:pPr marL="0" marR="0" lvl="0" indent="0" algn="l" defTabSz="457200" rtl="0" eaLnBrk="1" fontAlgn="auto" latinLnBrk="0" hangingPunct="1">
              <a:lnSpc>
                <a:spcPct val="100000"/>
              </a:lnSpc>
              <a:spcBef>
                <a:spcPts val="900"/>
              </a:spcBef>
              <a:spcAft>
                <a:spcPts val="0"/>
              </a:spcAft>
              <a:buClrTx/>
              <a:buSzTx/>
              <a:buFontTx/>
              <a:buNone/>
              <a:tabLst/>
              <a:defRPr sz="1400">
                <a:solidFill>
                  <a:srgbClr val="FFFFFF"/>
                </a:solidFill>
              </a:defRPr>
            </a:pPr>
            <a:r>
              <a:rPr kumimoji="0" sz="1400" b="0" i="0" u="none" strike="noStrike" kern="1200" cap="none" spc="0" normalizeH="0" baseline="0" noProof="0" dirty="0">
                <a:ln>
                  <a:noFill/>
                </a:ln>
                <a:solidFill>
                  <a:srgbClr val="FFFFFF"/>
                </a:solidFill>
                <a:effectLst/>
                <a:uLnTx/>
                <a:uFillTx/>
                <a:latin typeface="Calibri"/>
                <a:ea typeface="+mn-ea"/>
                <a:cs typeface="+mn-cs"/>
              </a:rPr>
              <a:t>Then identify ONE feature that suggests Cosa Nostra was more complex than a rigid command-and-control pyramid.</a:t>
            </a:r>
          </a:p>
        </p:txBody>
      </p:sp>
      <p:sp>
        <p:nvSpPr>
          <p:cNvPr id="8" name="TextBox 7"/>
          <p:cNvSpPr txBox="1"/>
          <p:nvPr/>
        </p:nvSpPr>
        <p:spPr>
          <a:xfrm>
            <a:off x="731520" y="6446520"/>
            <a:ext cx="10698480" cy="182880"/>
          </a:xfrm>
          <a:prstGeom prst="rect">
            <a:avLst/>
          </a:prstGeom>
          <a:no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800">
                <a:solidFill>
                  <a:srgbClr val="CDE1EB"/>
                </a:solidFill>
              </a:defRPr>
            </a:pPr>
            <a:r>
              <a:rPr kumimoji="0" sz="800" b="0" i="0" u="none" strike="noStrike" kern="1200" cap="none" spc="0" normalizeH="0" baseline="0" noProof="0">
                <a:ln>
                  <a:noFill/>
                </a:ln>
                <a:solidFill>
                  <a:srgbClr val="CDE1EB"/>
                </a:solidFill>
                <a:effectLst/>
                <a:uLnTx/>
                <a:uFillTx/>
                <a:latin typeface="Calibri"/>
                <a:ea typeface="+mn-ea"/>
                <a:cs typeface="+mn-cs"/>
              </a:rPr>
              <a:t>BMLC6011 Serious &amp; Organised Crime | Week 2 | Recorded session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641B5246-5A70-AEDB-E50F-AD95EA60237D}"/>
              </a:ext>
            </a:extLst>
          </p:cNvPr>
          <p:cNvPicPr>
            <a:picLocks noChangeAspect="1"/>
          </p:cNvPicPr>
          <p:nvPr/>
        </p:nvPicPr>
        <p:blipFill>
          <a:blip r:embed="rId3"/>
          <a:stretch>
            <a:fillRect/>
          </a:stretch>
        </p:blipFill>
        <p:spPr>
          <a:xfrm>
            <a:off x="1" y="5744951"/>
            <a:ext cx="12192000" cy="1113049"/>
          </a:xfrm>
          <a:prstGeom prst="rect">
            <a:avLst/>
          </a:prstGeom>
        </p:spPr>
      </p:pic>
      <p:sp>
        <p:nvSpPr>
          <p:cNvPr id="2" name="TextBox 1"/>
          <p:cNvSpPr txBox="1"/>
          <p:nvPr/>
        </p:nvSpPr>
        <p:spPr>
          <a:xfrm>
            <a:off x="594360" y="320040"/>
            <a:ext cx="10972800" cy="594360"/>
          </a:xfrm>
          <a:prstGeom prst="rect">
            <a:avLst/>
          </a:prstGeom>
          <a:noFill/>
        </p:spPr>
        <p:txBody>
          <a:bodyPr wrap="none">
            <a:spAutoFit/>
          </a:bodyPr>
          <a:lstStyle/>
          <a:p>
            <a:pPr>
              <a:defRPr sz="2800" b="1">
                <a:solidFill>
                  <a:srgbClr val="112239"/>
                </a:solidFill>
              </a:defRPr>
            </a:pPr>
            <a:r>
              <a:t>Challenge the hierarchy label</a:t>
            </a:r>
          </a:p>
        </p:txBody>
      </p:sp>
      <p:sp>
        <p:nvSpPr>
          <p:cNvPr id="3" name="TextBox 2"/>
          <p:cNvSpPr txBox="1"/>
          <p:nvPr/>
        </p:nvSpPr>
        <p:spPr>
          <a:xfrm>
            <a:off x="621792" y="914400"/>
            <a:ext cx="10789920" cy="384048"/>
          </a:xfrm>
          <a:prstGeom prst="rect">
            <a:avLst/>
          </a:prstGeom>
          <a:noFill/>
        </p:spPr>
        <p:txBody>
          <a:bodyPr wrap="none">
            <a:spAutoFit/>
          </a:bodyPr>
          <a:lstStyle/>
          <a:p>
            <a:pPr>
              <a:defRPr sz="1250">
                <a:solidFill>
                  <a:srgbClr val="5C6976"/>
                </a:solidFill>
              </a:defRPr>
            </a:pPr>
            <a:r>
              <a:t>‘There is a boss’ is not enough</a:t>
            </a:r>
          </a:p>
        </p:txBody>
      </p:sp>
      <p:sp>
        <p:nvSpPr>
          <p:cNvPr id="4" name="Rounded Rectangle 3"/>
          <p:cNvSpPr/>
          <p:nvPr/>
        </p:nvSpPr>
        <p:spPr>
          <a:xfrm>
            <a:off x="685800" y="1417320"/>
            <a:ext cx="3383280" cy="3337560"/>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68680" y="1563624"/>
            <a:ext cx="3017520" cy="3044952"/>
          </a:xfrm>
          <a:prstGeom prst="rect">
            <a:avLst/>
          </a:prstGeom>
          <a:noFill/>
        </p:spPr>
        <p:txBody>
          <a:bodyPr wrap="square">
            <a:spAutoFit/>
          </a:bodyPr>
          <a:lstStyle/>
          <a:p>
            <a:pPr>
              <a:defRPr sz="1600" b="1">
                <a:solidFill>
                  <a:srgbClr val="2D8F68"/>
                </a:solidFill>
              </a:defRPr>
            </a:pPr>
            <a:r>
              <a:t>EVIDENCE FOR</a:t>
            </a:r>
          </a:p>
          <a:p>
            <a:pPr>
              <a:spcBef>
                <a:spcPts val="700"/>
              </a:spcBef>
              <a:defRPr sz="1220">
                <a:solidFill>
                  <a:srgbClr val="222B34"/>
                </a:solidFill>
              </a:defRPr>
            </a:pPr>
            <a:r>
              <a:t>Recognised leadership</a:t>
            </a:r>
            <a:br/>
            <a:r>
              <a:t>Defined roles</a:t>
            </a:r>
            <a:br/>
            <a:r>
              <a:t>Authority over subordinates</a:t>
            </a:r>
            <a:br/>
            <a:r>
              <a:t>Rules / discipline</a:t>
            </a:r>
            <a:br/>
            <a:r>
              <a:t>Coordinated decisions</a:t>
            </a:r>
          </a:p>
        </p:txBody>
      </p:sp>
      <p:sp>
        <p:nvSpPr>
          <p:cNvPr id="6" name="Rounded Rectangle 5"/>
          <p:cNvSpPr/>
          <p:nvPr/>
        </p:nvSpPr>
        <p:spPr>
          <a:xfrm>
            <a:off x="4389120" y="1417320"/>
            <a:ext cx="3383280" cy="3337560"/>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572000" y="1563624"/>
            <a:ext cx="3017520" cy="3044952"/>
          </a:xfrm>
          <a:prstGeom prst="rect">
            <a:avLst/>
          </a:prstGeom>
          <a:noFill/>
        </p:spPr>
        <p:txBody>
          <a:bodyPr wrap="square">
            <a:spAutoFit/>
          </a:bodyPr>
          <a:lstStyle/>
          <a:p>
            <a:pPr>
              <a:defRPr sz="1600" b="1">
                <a:solidFill>
                  <a:srgbClr val="B94444"/>
                </a:solidFill>
              </a:defRPr>
            </a:pPr>
            <a:r>
              <a:t>EVIDENCE AGAINST</a:t>
            </a:r>
          </a:p>
          <a:p>
            <a:pPr>
              <a:spcBef>
                <a:spcPts val="700"/>
              </a:spcBef>
              <a:defRPr sz="1220">
                <a:solidFill>
                  <a:srgbClr val="222B34"/>
                </a:solidFill>
              </a:defRPr>
            </a:pPr>
            <a:r>
              <a:t>Independent local decisions</a:t>
            </a:r>
            <a:br/>
            <a:r>
              <a:t>Temporary alliances</a:t>
            </a:r>
            <a:br/>
            <a:r>
              <a:t>External specialists</a:t>
            </a:r>
            <a:br/>
            <a:r>
              <a:t>Multiple suppliers</a:t>
            </a:r>
            <a:br/>
            <a:r>
              <a:t>Rapid autonomous adaptation</a:t>
            </a:r>
          </a:p>
        </p:txBody>
      </p:sp>
      <p:sp>
        <p:nvSpPr>
          <p:cNvPr id="8" name="Rounded Rectangle 7"/>
          <p:cNvSpPr/>
          <p:nvPr/>
        </p:nvSpPr>
        <p:spPr>
          <a:xfrm>
            <a:off x="8092440" y="1417320"/>
            <a:ext cx="3383280" cy="3337560"/>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275319" y="1563624"/>
            <a:ext cx="3017520" cy="3044952"/>
          </a:xfrm>
          <a:prstGeom prst="rect">
            <a:avLst/>
          </a:prstGeom>
          <a:noFill/>
        </p:spPr>
        <p:txBody>
          <a:bodyPr wrap="square">
            <a:spAutoFit/>
          </a:bodyPr>
          <a:lstStyle/>
          <a:p>
            <a:pPr>
              <a:defRPr sz="1600" b="1">
                <a:solidFill>
                  <a:srgbClr val="E1B037"/>
                </a:solidFill>
              </a:defRPr>
            </a:pPr>
            <a:r>
              <a:t>YOUR JUDGEMENT</a:t>
            </a:r>
          </a:p>
          <a:p>
            <a:pPr>
              <a:spcBef>
                <a:spcPts val="700"/>
              </a:spcBef>
              <a:defRPr sz="1220">
                <a:solidFill>
                  <a:srgbClr val="222B34"/>
                </a:solidFill>
              </a:defRPr>
            </a:pPr>
            <a:r>
              <a:t>Hierarchy can be the best primary model while still failing to explain every relationship or transaction.</a:t>
            </a:r>
          </a:p>
        </p:txBody>
      </p:sp>
      <p:sp>
        <p:nvSpPr>
          <p:cNvPr id="10" name="Rounded Rectangle 9"/>
          <p:cNvSpPr/>
          <p:nvPr/>
        </p:nvSpPr>
        <p:spPr>
          <a:xfrm>
            <a:off x="731520" y="5102352"/>
            <a:ext cx="10698480" cy="868680"/>
          </a:xfrm>
          <a:prstGeom prst="roundRect">
            <a:avLst/>
          </a:prstGeom>
          <a:solidFill>
            <a:srgbClr val="EAF6FA"/>
          </a:solidFill>
          <a:ln>
            <a:solidFill>
              <a:srgbClr val="2CA7D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932688" y="5212080"/>
            <a:ext cx="10241280" cy="621792"/>
          </a:xfrm>
          <a:prstGeom prst="rect">
            <a:avLst/>
          </a:prstGeom>
          <a:noFill/>
        </p:spPr>
        <p:txBody>
          <a:bodyPr wrap="none">
            <a:spAutoFit/>
          </a:bodyPr>
          <a:lstStyle/>
          <a:p>
            <a:pPr>
              <a:defRPr sz="1050" b="1">
                <a:solidFill>
                  <a:srgbClr val="2CA7DA"/>
                </a:solidFill>
              </a:defRPr>
            </a:pPr>
            <a:r>
              <a:t>PAUSE THE RECORDING · 3 min</a:t>
            </a:r>
          </a:p>
          <a:p>
            <a:pPr>
              <a:defRPr sz="1420">
                <a:solidFill>
                  <a:srgbClr val="222B34"/>
                </a:solidFill>
              </a:defRPr>
            </a:pPr>
            <a:r>
              <a:t>Complete: ‘Cosa Nostra supports the hierarchy model because… However, the model risks overstating…’</a:t>
            </a:r>
          </a:p>
        </p:txBody>
      </p:sp>
      <p:sp>
        <p:nvSpPr>
          <p:cNvPr id="12" name="TextBox 11"/>
          <p:cNvSpPr txBox="1"/>
          <p:nvPr/>
        </p:nvSpPr>
        <p:spPr>
          <a:xfrm>
            <a:off x="594360" y="6473952"/>
            <a:ext cx="10972800" cy="182880"/>
          </a:xfrm>
          <a:prstGeom prst="rect">
            <a:avLst/>
          </a:prstGeom>
          <a:noFill/>
        </p:spPr>
        <p:txBody>
          <a:bodyPr wrap="none">
            <a:spAutoFit/>
          </a:bodyPr>
          <a:lstStyle/>
          <a:p>
            <a:pPr>
              <a:defRPr sz="800">
                <a:solidFill>
                  <a:srgbClr val="5C6976"/>
                </a:solidFill>
              </a:defRPr>
            </a:pPr>
            <a:r>
              <a:t>BMLC6011 Serious &amp; Organised Crime | Week 2 | Recorded session                                      8</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png"/>
          <p:cNvPicPr>
            <a:picLocks noChangeAspect="1"/>
          </p:cNvPicPr>
          <p:nvPr/>
        </p:nvPicPr>
        <p:blipFill>
          <a:blip r:embed="rId3"/>
          <a:stretch>
            <a:fillRect/>
          </a:stretch>
        </p:blipFill>
        <p:spPr>
          <a:xfrm>
            <a:off x="0" y="0"/>
            <a:ext cx="12192000" cy="6858000"/>
          </a:xfrm>
          <a:prstGeom prst="rect">
            <a:avLst/>
          </a:prstGeom>
        </p:spPr>
      </p:pic>
      <p:pic>
        <p:nvPicPr>
          <p:cNvPr id="3" name="Picture 2" descr="image.png"/>
          <p:cNvPicPr>
            <a:picLocks noChangeAspect="1"/>
          </p:cNvPicPr>
          <p:nvPr/>
        </p:nvPicPr>
        <p:blipFill>
          <a:blip r:embed="rId4"/>
          <a:stretch>
            <a:fillRect/>
          </a:stretch>
        </p:blipFill>
        <p:spPr>
          <a:xfrm>
            <a:off x="485775" y="3764756"/>
            <a:ext cx="5419725" cy="828675"/>
          </a:xfrm>
          <a:prstGeom prst="rect">
            <a:avLst/>
          </a:prstGeom>
        </p:spPr>
      </p:pic>
      <p:pic>
        <p:nvPicPr>
          <p:cNvPr id="4" name="Picture 3" descr="image.png"/>
          <p:cNvPicPr>
            <a:picLocks noChangeAspect="1"/>
          </p:cNvPicPr>
          <p:nvPr/>
        </p:nvPicPr>
        <p:blipFill>
          <a:blip r:embed="rId5"/>
          <a:stretch>
            <a:fillRect/>
          </a:stretch>
        </p:blipFill>
        <p:spPr>
          <a:xfrm>
            <a:off x="485775" y="4707731"/>
            <a:ext cx="5419725" cy="828675"/>
          </a:xfrm>
          <a:prstGeom prst="rect">
            <a:avLst/>
          </a:prstGeom>
        </p:spPr>
      </p:pic>
      <p:sp>
        <p:nvSpPr>
          <p:cNvPr id="5" name="TextBox 4"/>
          <p:cNvSpPr txBox="1"/>
          <p:nvPr/>
        </p:nvSpPr>
        <p:spPr>
          <a:xfrm>
            <a:off x="485775" y="485775"/>
            <a:ext cx="5690711" cy="476250"/>
          </a:xfrm>
          <a:prstGeom prst="rect">
            <a:avLst/>
          </a:prstGeom>
          <a:noFill/>
        </p:spPr>
        <p:txBody>
          <a:bodyPr wrap="square" lIns="0" tIns="0" rIns="0" bIns="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2700" b="1" i="0" u="none" strike="noStrike" kern="1200" cap="none" spc="0" normalizeH="0" baseline="0" noProof="0">
                <a:ln>
                  <a:noFill/>
                </a:ln>
                <a:solidFill>
                  <a:srgbClr val="F8FAFC"/>
                </a:solidFill>
                <a:effectLst/>
                <a:uLnTx/>
                <a:uFillTx/>
                <a:latin typeface="Cinzel"/>
                <a:ea typeface="+mn-ea"/>
                <a:cs typeface="+mn-cs"/>
              </a:rPr>
              <a:t>Network Model</a:t>
            </a:r>
          </a:p>
        </p:txBody>
      </p:sp>
      <p:sp>
        <p:nvSpPr>
          <p:cNvPr id="6" name="Rectangle 5"/>
          <p:cNvSpPr/>
          <p:nvPr/>
        </p:nvSpPr>
        <p:spPr>
          <a:xfrm>
            <a:off x="485775" y="1057275"/>
            <a:ext cx="5419725" cy="19050"/>
          </a:xfrm>
          <a:prstGeom prst="rect">
            <a:avLst/>
          </a:prstGeom>
          <a:solidFill>
            <a:srgbClr val="3B82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a:ea typeface="+mn-ea"/>
              <a:cs typeface="+mn-cs"/>
            </a:endParaRPr>
          </a:p>
        </p:txBody>
      </p:sp>
      <p:pic>
        <p:nvPicPr>
          <p:cNvPr id="7" name="Picture 6" descr="image.png"/>
          <p:cNvPicPr>
            <a:picLocks noChangeAspect="1"/>
          </p:cNvPicPr>
          <p:nvPr/>
        </p:nvPicPr>
        <p:blipFill>
          <a:blip r:embed="rId6"/>
          <a:stretch>
            <a:fillRect/>
          </a:stretch>
        </p:blipFill>
        <p:spPr>
          <a:xfrm>
            <a:off x="6286500" y="9525"/>
            <a:ext cx="5895975" cy="6858000"/>
          </a:xfrm>
          <a:prstGeom prst="rect">
            <a:avLst/>
          </a:prstGeom>
        </p:spPr>
      </p:pic>
      <p:sp>
        <p:nvSpPr>
          <p:cNvPr id="8" name="TextBox 7"/>
          <p:cNvSpPr txBox="1"/>
          <p:nvPr/>
        </p:nvSpPr>
        <p:spPr>
          <a:xfrm>
            <a:off x="485775" y="2197893"/>
            <a:ext cx="5419725" cy="457200"/>
          </a:xfrm>
          <a:prstGeom prst="rect">
            <a:avLst/>
          </a:prstGeom>
          <a:noFill/>
        </p:spPr>
        <p:txBody>
          <a:bodyPr wrap="square" lIns="0" tIns="0" rIns="0" bIns="0" anchor="t">
            <a:spAutoFit/>
          </a:bodyPr>
          <a:lstStyle/>
          <a:p>
            <a:pPr marL="0" marR="0" lvl="0" indent="0" algn="l" defTabSz="914400" rtl="0" eaLnBrk="1" fontAlgn="auto" latinLnBrk="0" hangingPunct="1">
              <a:lnSpc>
                <a:spcPts val="1800"/>
              </a:lnSpc>
              <a:spcBef>
                <a:spcPts val="0"/>
              </a:spcBef>
              <a:spcAft>
                <a:spcPts val="0"/>
              </a:spcAft>
              <a:buClrTx/>
              <a:buSzTx/>
              <a:buFontTx/>
              <a:buNone/>
              <a:tabLst/>
              <a:defRPr/>
            </a:pPr>
            <a:r>
              <a:rPr kumimoji="0" sz="1200" b="1" i="0" u="none" strike="noStrike" kern="1200" cap="none" spc="0" normalizeH="0" baseline="0" noProof="0">
                <a:ln>
                  <a:noFill/>
                </a:ln>
                <a:solidFill>
                  <a:srgbClr val="CBD5E1"/>
                </a:solidFill>
                <a:effectLst/>
                <a:uLnTx/>
                <a:uFillTx/>
                <a:latin typeface="Plus Jakarta Sans"/>
                <a:ea typeface="+mn-ea"/>
                <a:cs typeface="+mn-cs"/>
              </a:rPr>
              <a:t>Flexible, connected actors</a:t>
            </a:r>
            <a:r>
              <a:rPr kumimoji="0" sz="1200" b="0" i="0" u="none" strike="noStrike" kern="1200" cap="none" spc="0" normalizeH="0" baseline="0" noProof="0">
                <a:ln>
                  <a:noFill/>
                </a:ln>
                <a:solidFill>
                  <a:srgbClr val="CBD5E1"/>
                </a:solidFill>
                <a:effectLst/>
                <a:uLnTx/>
                <a:uFillTx/>
                <a:latin typeface="Plus Jakarta Sans"/>
                <a:ea typeface="+mn-ea"/>
                <a:cs typeface="+mn-cs"/>
              </a:rPr>
              <a:t> collaborating dynamically based on skill set, task requirements, and opportunity.</a:t>
            </a:r>
          </a:p>
        </p:txBody>
      </p:sp>
      <p:sp>
        <p:nvSpPr>
          <p:cNvPr id="9" name="TextBox 8"/>
          <p:cNvSpPr txBox="1"/>
          <p:nvPr/>
        </p:nvSpPr>
        <p:spPr>
          <a:xfrm>
            <a:off x="752475" y="2797968"/>
            <a:ext cx="5153025" cy="242887"/>
          </a:xfrm>
          <a:prstGeom prst="rect">
            <a:avLst/>
          </a:prstGeom>
          <a:noFill/>
        </p:spPr>
        <p:txBody>
          <a:bodyPr wrap="square" lIns="0" tIns="0" rIns="0" bIns="0" anchor="t">
            <a:spAutoFit/>
          </a:bodyPr>
          <a:lstStyle/>
          <a:p>
            <a:pPr marL="0" marR="0" lvl="0" indent="0" algn="l" defTabSz="914400" rtl="0" eaLnBrk="1" fontAlgn="auto" latinLnBrk="0" hangingPunct="1">
              <a:lnSpc>
                <a:spcPts val="1912"/>
              </a:lnSpc>
              <a:spcBef>
                <a:spcPts val="0"/>
              </a:spcBef>
              <a:spcAft>
                <a:spcPts val="0"/>
              </a:spcAft>
              <a:buClrTx/>
              <a:buSzTx/>
              <a:buFontTx/>
              <a:buNone/>
              <a:tabLst/>
              <a:defRPr/>
            </a:pPr>
            <a:r>
              <a:rPr kumimoji="0" sz="1275" b="1" i="0" u="none" strike="noStrike" kern="1200" cap="none" spc="0" normalizeH="0" baseline="0" noProof="0">
                <a:ln>
                  <a:noFill/>
                </a:ln>
                <a:solidFill>
                  <a:srgbClr val="CBD5E1"/>
                </a:solidFill>
                <a:effectLst/>
                <a:uLnTx/>
                <a:uFillTx/>
                <a:latin typeface="Plus Jakarta Sans"/>
                <a:ea typeface="+mn-ea"/>
                <a:cs typeface="+mn-cs"/>
              </a:rPr>
              <a:t>Key Roles:</a:t>
            </a:r>
            <a:r>
              <a:rPr kumimoji="0" sz="1275" b="0" i="0" u="none" strike="noStrike" kern="1200" cap="none" spc="0" normalizeH="0" baseline="0" noProof="0">
                <a:ln>
                  <a:noFill/>
                </a:ln>
                <a:solidFill>
                  <a:srgbClr val="CBD5E1"/>
                </a:solidFill>
                <a:effectLst/>
                <a:uLnTx/>
                <a:uFillTx/>
                <a:latin typeface="Plus Jakarta Sans"/>
                <a:ea typeface="+mn-ea"/>
                <a:cs typeface="+mn-cs"/>
              </a:rPr>
              <a:t> Broker, Supplier, Courier, Fraudster, Launderer</a:t>
            </a:r>
          </a:p>
        </p:txBody>
      </p:sp>
      <p:sp>
        <p:nvSpPr>
          <p:cNvPr id="10" name="TextBox 9"/>
          <p:cNvSpPr txBox="1"/>
          <p:nvPr/>
        </p:nvSpPr>
        <p:spPr>
          <a:xfrm>
            <a:off x="752475" y="3136106"/>
            <a:ext cx="5153025" cy="485775"/>
          </a:xfrm>
          <a:prstGeom prst="rect">
            <a:avLst/>
          </a:prstGeom>
          <a:noFill/>
        </p:spPr>
        <p:txBody>
          <a:bodyPr wrap="square" lIns="0" tIns="0" rIns="0" bIns="0" anchor="t">
            <a:spAutoFit/>
          </a:bodyPr>
          <a:lstStyle/>
          <a:p>
            <a:pPr marL="0" marR="0" lvl="0" indent="0" algn="l" defTabSz="914400" rtl="0" eaLnBrk="1" fontAlgn="auto" latinLnBrk="0" hangingPunct="1">
              <a:lnSpc>
                <a:spcPts val="1912"/>
              </a:lnSpc>
              <a:spcBef>
                <a:spcPts val="0"/>
              </a:spcBef>
              <a:spcAft>
                <a:spcPts val="0"/>
              </a:spcAft>
              <a:buClrTx/>
              <a:buSzTx/>
              <a:buFontTx/>
              <a:buNone/>
              <a:tabLst/>
              <a:defRPr/>
            </a:pPr>
            <a:r>
              <a:rPr kumimoji="0" sz="1275" b="1" i="0" u="none" strike="noStrike" kern="1200" cap="none" spc="0" normalizeH="0" baseline="0" noProof="0">
                <a:ln>
                  <a:noFill/>
                </a:ln>
                <a:solidFill>
                  <a:srgbClr val="CBD5E1"/>
                </a:solidFill>
                <a:effectLst/>
                <a:uLnTx/>
                <a:uFillTx/>
                <a:latin typeface="Plus Jakarta Sans"/>
                <a:ea typeface="+mn-ea"/>
                <a:cs typeface="+mn-cs"/>
              </a:rPr>
              <a:t>Examples:</a:t>
            </a:r>
            <a:r>
              <a:rPr kumimoji="0" sz="1275" b="0" i="0" u="none" strike="noStrike" kern="1200" cap="none" spc="0" normalizeH="0" baseline="0" noProof="0">
                <a:ln>
                  <a:noFill/>
                </a:ln>
                <a:solidFill>
                  <a:srgbClr val="CBD5E1"/>
                </a:solidFill>
                <a:effectLst/>
                <a:uLnTx/>
                <a:uFillTx/>
                <a:latin typeface="Plus Jakarta Sans"/>
                <a:ea typeface="+mn-ea"/>
                <a:cs typeface="+mn-cs"/>
              </a:rPr>
              <a:t> Cybercrime syndicates, fraud networks, darknet markets</a:t>
            </a:r>
          </a:p>
        </p:txBody>
      </p:sp>
      <p:sp>
        <p:nvSpPr>
          <p:cNvPr id="11" name="TextBox 10"/>
          <p:cNvSpPr txBox="1"/>
          <p:nvPr/>
        </p:nvSpPr>
        <p:spPr>
          <a:xfrm>
            <a:off x="695325" y="3898106"/>
            <a:ext cx="5038725" cy="180975"/>
          </a:xfrm>
          <a:prstGeom prst="rect">
            <a:avLst/>
          </a:prstGeom>
          <a:noFill/>
        </p:spPr>
        <p:txBody>
          <a:bodyPr wrap="square" lIns="0" tIns="0" rIns="0" bIns="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125" b="1" i="0" u="none" strike="noStrike" kern="1200" cap="none" spc="0" normalizeH="0" baseline="0" noProof="0">
                <a:ln>
                  <a:noFill/>
                </a:ln>
                <a:solidFill>
                  <a:srgbClr val="4ADE80"/>
                </a:solidFill>
                <a:effectLst/>
                <a:uLnTx/>
                <a:uFillTx/>
                <a:latin typeface="Plus Jakarta Sans"/>
                <a:ea typeface="+mn-ea"/>
                <a:cs typeface="+mn-cs"/>
              </a:rPr>
              <a:t>STRENGTH</a:t>
            </a:r>
          </a:p>
        </p:txBody>
      </p:sp>
      <p:sp>
        <p:nvSpPr>
          <p:cNvPr id="12" name="TextBox 11"/>
          <p:cNvSpPr txBox="1"/>
          <p:nvPr/>
        </p:nvSpPr>
        <p:spPr>
          <a:xfrm>
            <a:off x="695325" y="4117181"/>
            <a:ext cx="5038725" cy="213776"/>
          </a:xfrm>
          <a:prstGeom prst="rect">
            <a:avLst/>
          </a:prstGeom>
          <a:noFill/>
        </p:spPr>
        <p:txBody>
          <a:bodyPr wrap="square" lIns="0" tIns="0" rIns="0" bIns="0" anchor="t">
            <a:spAutoFit/>
          </a:bodyPr>
          <a:lstStyle/>
          <a:p>
            <a:pPr marL="0" marR="0" lvl="0" indent="0" algn="l" defTabSz="914400" rtl="0" eaLnBrk="1" fontAlgn="auto" latinLnBrk="0" hangingPunct="1">
              <a:lnSpc>
                <a:spcPts val="1800"/>
              </a:lnSpc>
              <a:spcBef>
                <a:spcPts val="0"/>
              </a:spcBef>
              <a:spcAft>
                <a:spcPts val="0"/>
              </a:spcAft>
              <a:buClrTx/>
              <a:buSzTx/>
              <a:buFontTx/>
              <a:buNone/>
              <a:tabLst/>
              <a:defRPr/>
            </a:pPr>
            <a:r>
              <a:rPr kumimoji="0" sz="1200" b="0" i="0" u="none" strike="noStrike" kern="1200" cap="none" spc="0" normalizeH="0" baseline="0" noProof="0" dirty="0">
                <a:ln>
                  <a:noFill/>
                </a:ln>
                <a:solidFill>
                  <a:srgbClr val="CBD5E1"/>
                </a:solidFill>
                <a:effectLst/>
                <a:uLnTx/>
                <a:uFillTx/>
                <a:latin typeface="Plus Jakarta Sans"/>
                <a:ea typeface="+mn-ea"/>
                <a:cs typeface="+mn-cs"/>
              </a:rPr>
              <a:t>Highly resilient, </a:t>
            </a:r>
            <a:r>
              <a:rPr kumimoji="0" sz="1200" b="0" i="0" u="none" strike="noStrike" kern="1200" cap="none" spc="0" normalizeH="0" baseline="0" noProof="0" dirty="0" err="1">
                <a:ln>
                  <a:noFill/>
                </a:ln>
                <a:solidFill>
                  <a:srgbClr val="CBD5E1"/>
                </a:solidFill>
                <a:effectLst/>
                <a:uLnTx/>
                <a:uFillTx/>
                <a:latin typeface="Plus Jakarta Sans"/>
                <a:ea typeface="+mn-ea"/>
                <a:cs typeface="+mn-cs"/>
              </a:rPr>
              <a:t>decentrali</a:t>
            </a:r>
            <a:r>
              <a:rPr kumimoji="0" lang="en-GB" sz="1200" b="0" i="0" u="none" strike="noStrike" kern="1200" cap="none" spc="0" normalizeH="0" baseline="0" noProof="0" dirty="0">
                <a:ln>
                  <a:noFill/>
                </a:ln>
                <a:solidFill>
                  <a:srgbClr val="CBD5E1"/>
                </a:solidFill>
                <a:effectLst/>
                <a:uLnTx/>
                <a:uFillTx/>
                <a:latin typeface="Plus Jakarta Sans"/>
                <a:ea typeface="+mn-ea"/>
                <a:cs typeface="+mn-cs"/>
              </a:rPr>
              <a:t>s</a:t>
            </a:r>
            <a:r>
              <a:rPr kumimoji="0" sz="1200" b="0" i="0" u="none" strike="noStrike" kern="1200" cap="none" spc="0" normalizeH="0" baseline="0" noProof="0" dirty="0">
                <a:ln>
                  <a:noFill/>
                </a:ln>
                <a:solidFill>
                  <a:srgbClr val="CBD5E1"/>
                </a:solidFill>
                <a:effectLst/>
                <a:uLnTx/>
                <a:uFillTx/>
                <a:latin typeface="Plus Jakarta Sans"/>
                <a:ea typeface="+mn-ea"/>
                <a:cs typeface="+mn-cs"/>
              </a:rPr>
              <a:t>ed, and quickly adaptable to threats.</a:t>
            </a:r>
          </a:p>
        </p:txBody>
      </p:sp>
      <p:sp>
        <p:nvSpPr>
          <p:cNvPr id="13" name="TextBox 12"/>
          <p:cNvSpPr txBox="1"/>
          <p:nvPr/>
        </p:nvSpPr>
        <p:spPr>
          <a:xfrm>
            <a:off x="695325" y="4841081"/>
            <a:ext cx="5038725" cy="180975"/>
          </a:xfrm>
          <a:prstGeom prst="rect">
            <a:avLst/>
          </a:prstGeom>
          <a:noFill/>
        </p:spPr>
        <p:txBody>
          <a:bodyPr wrap="square" lIns="0" tIns="0" rIns="0" bIns="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125" b="1" i="0" u="none" strike="noStrike" kern="1200" cap="none" spc="0" normalizeH="0" baseline="0" noProof="0">
                <a:ln>
                  <a:noFill/>
                </a:ln>
                <a:solidFill>
                  <a:srgbClr val="F87171"/>
                </a:solidFill>
                <a:effectLst/>
                <a:uLnTx/>
                <a:uFillTx/>
                <a:latin typeface="Plus Jakarta Sans"/>
                <a:ea typeface="+mn-ea"/>
                <a:cs typeface="+mn-cs"/>
              </a:rPr>
              <a:t>LIMITATION</a:t>
            </a:r>
          </a:p>
        </p:txBody>
      </p:sp>
      <p:sp>
        <p:nvSpPr>
          <p:cNvPr id="14" name="TextBox 13"/>
          <p:cNvSpPr txBox="1"/>
          <p:nvPr/>
        </p:nvSpPr>
        <p:spPr>
          <a:xfrm>
            <a:off x="695325" y="5060156"/>
            <a:ext cx="5038725" cy="228600"/>
          </a:xfrm>
          <a:prstGeom prst="rect">
            <a:avLst/>
          </a:prstGeom>
          <a:noFill/>
        </p:spPr>
        <p:txBody>
          <a:bodyPr wrap="square" lIns="0" tIns="0" rIns="0" bIns="0" anchor="t">
            <a:spAutoFit/>
          </a:bodyPr>
          <a:lstStyle/>
          <a:p>
            <a:pPr marL="0" marR="0" lvl="0" indent="0" algn="l" defTabSz="914400" rtl="0" eaLnBrk="1" fontAlgn="auto" latinLnBrk="0" hangingPunct="1">
              <a:lnSpc>
                <a:spcPts val="1800"/>
              </a:lnSpc>
              <a:spcBef>
                <a:spcPts val="0"/>
              </a:spcBef>
              <a:spcAft>
                <a:spcPts val="0"/>
              </a:spcAft>
              <a:buClrTx/>
              <a:buSzTx/>
              <a:buFontTx/>
              <a:buNone/>
              <a:tabLst/>
              <a:defRPr/>
            </a:pPr>
            <a:r>
              <a:rPr kumimoji="0" sz="1200" b="0" i="0" u="none" strike="noStrike" kern="1200" cap="none" spc="0" normalizeH="0" baseline="0" noProof="0">
                <a:ln>
                  <a:noFill/>
                </a:ln>
                <a:solidFill>
                  <a:srgbClr val="CBD5E1"/>
                </a:solidFill>
                <a:effectLst/>
                <a:uLnTx/>
                <a:uFillTx/>
                <a:latin typeface="Plus Jakarta Sans"/>
                <a:ea typeface="+mn-ea"/>
                <a:cs typeface="+mn-cs"/>
              </a:rPr>
              <a:t>Central leadership and overall structure may be difficult to identify.</a:t>
            </a:r>
          </a:p>
        </p:txBody>
      </p:sp>
      <p:sp>
        <p:nvSpPr>
          <p:cNvPr id="15" name="TextBox 14"/>
          <p:cNvSpPr txBox="1"/>
          <p:nvPr/>
        </p:nvSpPr>
        <p:spPr>
          <a:xfrm>
            <a:off x="485775" y="2817018"/>
            <a:ext cx="66675" cy="171450"/>
          </a:xfrm>
          <a:prstGeom prst="rect">
            <a:avLst/>
          </a:prstGeom>
          <a:noFill/>
        </p:spPr>
        <p:txBody>
          <a:bodyPr wrap="square" lIns="0" tIns="0" rIns="0" bIns="0" anchor="t">
            <a:spAutoFit/>
          </a:bodyPr>
          <a:lstStyle/>
          <a:p>
            <a:pPr marL="0" marR="0" lvl="0" indent="0" algn="l" defTabSz="914400" rtl="0" eaLnBrk="1" fontAlgn="auto" latinLnBrk="0" hangingPunct="1">
              <a:lnSpc>
                <a:spcPts val="1350"/>
              </a:lnSpc>
              <a:spcBef>
                <a:spcPts val="0"/>
              </a:spcBef>
              <a:spcAft>
                <a:spcPts val="0"/>
              </a:spcAft>
              <a:buClrTx/>
              <a:buSzTx/>
              <a:buFontTx/>
              <a:buNone/>
              <a:tabLst/>
              <a:defRPr/>
            </a:pPr>
            <a:r>
              <a:rPr kumimoji="0" sz="900" b="0" i="0" u="none" strike="noStrike" kern="1200" cap="none" spc="0" normalizeH="0" baseline="0" noProof="0">
                <a:ln>
                  <a:noFill/>
                </a:ln>
                <a:solidFill>
                  <a:srgbClr val="38BDF8"/>
                </a:solidFill>
                <a:effectLst/>
                <a:uLnTx/>
                <a:uFillTx/>
                <a:latin typeface="Plus Jakarta Sans"/>
                <a:ea typeface="+mn-ea"/>
                <a:cs typeface="+mn-cs"/>
              </a:rPr>
              <a:t>■</a:t>
            </a:r>
          </a:p>
        </p:txBody>
      </p:sp>
      <p:sp>
        <p:nvSpPr>
          <p:cNvPr id="16" name="TextBox 15"/>
          <p:cNvSpPr txBox="1"/>
          <p:nvPr/>
        </p:nvSpPr>
        <p:spPr>
          <a:xfrm>
            <a:off x="485775" y="3155156"/>
            <a:ext cx="66675" cy="171450"/>
          </a:xfrm>
          <a:prstGeom prst="rect">
            <a:avLst/>
          </a:prstGeom>
          <a:noFill/>
        </p:spPr>
        <p:txBody>
          <a:bodyPr wrap="square" lIns="0" tIns="0" rIns="0" bIns="0" anchor="t">
            <a:spAutoFit/>
          </a:bodyPr>
          <a:lstStyle/>
          <a:p>
            <a:pPr marL="0" marR="0" lvl="0" indent="0" algn="l" defTabSz="914400" rtl="0" eaLnBrk="1" fontAlgn="auto" latinLnBrk="0" hangingPunct="1">
              <a:lnSpc>
                <a:spcPts val="1350"/>
              </a:lnSpc>
              <a:spcBef>
                <a:spcPts val="0"/>
              </a:spcBef>
              <a:spcAft>
                <a:spcPts val="0"/>
              </a:spcAft>
              <a:buClrTx/>
              <a:buSzTx/>
              <a:buFontTx/>
              <a:buNone/>
              <a:tabLst/>
              <a:defRPr/>
            </a:pPr>
            <a:r>
              <a:rPr kumimoji="0" sz="900" b="0" i="0" u="none" strike="noStrike" kern="1200" cap="none" spc="0" normalizeH="0" baseline="0" noProof="0">
                <a:ln>
                  <a:noFill/>
                </a:ln>
                <a:solidFill>
                  <a:srgbClr val="38BDF8"/>
                </a:solidFill>
                <a:effectLst/>
                <a:uLnTx/>
                <a:uFillTx/>
                <a:latin typeface="Plus Jakarta Sans"/>
                <a:ea typeface="+mn-ea"/>
                <a:cs typeface="+mn-cs"/>
              </a:rPr>
              <a:t>■</a:t>
            </a:r>
          </a:p>
        </p:txBody>
      </p:sp>
      <p:pic>
        <p:nvPicPr>
          <p:cNvPr id="18" name="Picture 17">
            <a:extLst>
              <a:ext uri="{FF2B5EF4-FFF2-40B4-BE49-F238E27FC236}">
                <a16:creationId xmlns:a16="http://schemas.microsoft.com/office/drawing/2014/main" id="{58197716-F9E0-AF7E-9250-115C68467252}"/>
              </a:ext>
            </a:extLst>
          </p:cNvPr>
          <p:cNvPicPr>
            <a:picLocks noChangeAspect="1"/>
          </p:cNvPicPr>
          <p:nvPr/>
        </p:nvPicPr>
        <p:blipFill>
          <a:blip r:embed="rId7"/>
          <a:stretch>
            <a:fillRect/>
          </a:stretch>
        </p:blipFill>
        <p:spPr>
          <a:xfrm>
            <a:off x="1" y="5744951"/>
            <a:ext cx="12192000" cy="1113049"/>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53231D0-7E84-18AF-D1B4-ABAF49F52027}"/>
              </a:ext>
            </a:extLst>
          </p:cNvPr>
          <p:cNvPicPr>
            <a:picLocks noChangeAspect="1"/>
          </p:cNvPicPr>
          <p:nvPr/>
        </p:nvPicPr>
        <p:blipFill>
          <a:blip r:embed="rId3"/>
          <a:stretch>
            <a:fillRect/>
          </a:stretch>
        </p:blipFill>
        <p:spPr>
          <a:xfrm>
            <a:off x="1" y="5744951"/>
            <a:ext cx="12192000" cy="1113049"/>
          </a:xfrm>
          <a:prstGeom prst="rect">
            <a:avLst/>
          </a:prstGeom>
        </p:spPr>
      </p:pic>
      <p:sp>
        <p:nvSpPr>
          <p:cNvPr id="2" name="TextBox 1"/>
          <p:cNvSpPr txBox="1"/>
          <p:nvPr/>
        </p:nvSpPr>
        <p:spPr>
          <a:xfrm>
            <a:off x="594360" y="320040"/>
            <a:ext cx="10972800" cy="594360"/>
          </a:xfrm>
          <a:prstGeom prst="rect">
            <a:avLst/>
          </a:prstGeom>
          <a:noFill/>
        </p:spPr>
        <p:txBody>
          <a:bodyPr wrap="none">
            <a:spAutoFit/>
          </a:bodyPr>
          <a:lstStyle/>
          <a:p>
            <a:pPr>
              <a:defRPr sz="2800" b="1">
                <a:solidFill>
                  <a:srgbClr val="112239"/>
                </a:solidFill>
              </a:defRPr>
            </a:pPr>
            <a:r>
              <a:t>Network model</a:t>
            </a:r>
          </a:p>
        </p:txBody>
      </p:sp>
      <p:sp>
        <p:nvSpPr>
          <p:cNvPr id="3" name="TextBox 2"/>
          <p:cNvSpPr txBox="1"/>
          <p:nvPr/>
        </p:nvSpPr>
        <p:spPr>
          <a:xfrm>
            <a:off x="621792" y="914400"/>
            <a:ext cx="10789920" cy="384048"/>
          </a:xfrm>
          <a:prstGeom prst="rect">
            <a:avLst/>
          </a:prstGeom>
          <a:noFill/>
        </p:spPr>
        <p:txBody>
          <a:bodyPr wrap="none">
            <a:spAutoFit/>
          </a:bodyPr>
          <a:lstStyle/>
          <a:p>
            <a:pPr>
              <a:defRPr sz="1250">
                <a:solidFill>
                  <a:srgbClr val="5C6976"/>
                </a:solidFill>
              </a:defRPr>
            </a:pPr>
            <a:r>
              <a:t>Flexible collaboration around skills, access and opportunity</a:t>
            </a:r>
          </a:p>
        </p:txBody>
      </p:sp>
      <p:pic>
        <p:nvPicPr>
          <p:cNvPr id="4" name="Picture 3" descr="s4_img20.png"/>
          <p:cNvPicPr>
            <a:picLocks noChangeAspect="1"/>
          </p:cNvPicPr>
          <p:nvPr/>
        </p:nvPicPr>
        <p:blipFill>
          <a:blip r:embed="rId4"/>
          <a:stretch>
            <a:fillRect/>
          </a:stretch>
        </p:blipFill>
        <p:spPr>
          <a:xfrm>
            <a:off x="7863840" y="1234440"/>
            <a:ext cx="3108960" cy="3383280"/>
          </a:xfrm>
          <a:prstGeom prst="rect">
            <a:avLst/>
          </a:prstGeom>
        </p:spPr>
      </p:pic>
      <p:sp>
        <p:nvSpPr>
          <p:cNvPr id="5" name="TextBox 4"/>
          <p:cNvSpPr txBox="1"/>
          <p:nvPr/>
        </p:nvSpPr>
        <p:spPr>
          <a:xfrm>
            <a:off x="731520" y="1371600"/>
            <a:ext cx="6583680" cy="3474720"/>
          </a:xfrm>
          <a:prstGeom prst="rect">
            <a:avLst/>
          </a:prstGeom>
          <a:noFill/>
        </p:spPr>
        <p:txBody>
          <a:bodyPr wrap="square">
            <a:spAutoFit/>
          </a:bodyPr>
          <a:lstStyle/>
          <a:p>
            <a:pPr>
              <a:spcAft>
                <a:spcPts val="900"/>
              </a:spcAft>
              <a:defRPr sz="1700">
                <a:solidFill>
                  <a:srgbClr val="222B34"/>
                </a:solidFill>
              </a:defRPr>
            </a:pPr>
            <a:r>
              <a:t>• No central boss is required for every transaction.</a:t>
            </a:r>
          </a:p>
          <a:p>
            <a:pPr>
              <a:spcAft>
                <a:spcPts val="900"/>
              </a:spcAft>
              <a:defRPr sz="1700">
                <a:solidFill>
                  <a:srgbClr val="222B34"/>
                </a:solidFill>
              </a:defRPr>
            </a:pPr>
            <a:r>
              <a:t>• Actors may know only the people or services they need.</a:t>
            </a:r>
          </a:p>
          <a:p>
            <a:pPr>
              <a:spcAft>
                <a:spcPts val="900"/>
              </a:spcAft>
              <a:defRPr sz="1700">
                <a:solidFill>
                  <a:srgbClr val="222B34"/>
                </a:solidFill>
              </a:defRPr>
            </a:pPr>
            <a:r>
              <a:t>• Brokers connect otherwise separate actors.</a:t>
            </a:r>
          </a:p>
          <a:p>
            <a:pPr>
              <a:spcAft>
                <a:spcPts val="900"/>
              </a:spcAft>
              <a:defRPr sz="1700">
                <a:solidFill>
                  <a:srgbClr val="222B34"/>
                </a:solidFill>
              </a:defRPr>
            </a:pPr>
            <a:r>
              <a:t>• Specialists can be bought, replaced or outsourced.</a:t>
            </a:r>
          </a:p>
          <a:p>
            <a:pPr>
              <a:spcAft>
                <a:spcPts val="900"/>
              </a:spcAft>
              <a:defRPr sz="1700">
                <a:solidFill>
                  <a:srgbClr val="222B34"/>
                </a:solidFill>
              </a:defRPr>
            </a:pPr>
            <a:r>
              <a:t>• Resilience comes from distributed knowledge and replaceable nodes.</a:t>
            </a:r>
          </a:p>
        </p:txBody>
      </p:sp>
      <p:sp>
        <p:nvSpPr>
          <p:cNvPr id="6" name="Rounded Rectangle 5"/>
          <p:cNvSpPr/>
          <p:nvPr/>
        </p:nvSpPr>
        <p:spPr>
          <a:xfrm>
            <a:off x="731520" y="5102352"/>
            <a:ext cx="10698480" cy="868680"/>
          </a:xfrm>
          <a:prstGeom prst="roundRect">
            <a:avLst/>
          </a:prstGeom>
          <a:solidFill>
            <a:srgbClr val="EAF6FA"/>
          </a:solidFill>
          <a:ln>
            <a:solidFill>
              <a:srgbClr val="2CA7D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932688" y="5212080"/>
            <a:ext cx="10241280" cy="621792"/>
          </a:xfrm>
          <a:prstGeom prst="rect">
            <a:avLst/>
          </a:prstGeom>
          <a:noFill/>
        </p:spPr>
        <p:txBody>
          <a:bodyPr wrap="none">
            <a:spAutoFit/>
          </a:bodyPr>
          <a:lstStyle/>
          <a:p>
            <a:pPr>
              <a:defRPr sz="1050" b="1">
                <a:solidFill>
                  <a:srgbClr val="2CA7DA"/>
                </a:solidFill>
              </a:defRPr>
            </a:pPr>
            <a:r>
              <a:t>PAUSE THE RECORDING · 2 min</a:t>
            </a:r>
          </a:p>
          <a:p>
            <a:pPr>
              <a:defRPr sz="1420">
                <a:solidFill>
                  <a:srgbClr val="222B34"/>
                </a:solidFill>
              </a:defRPr>
            </a:pPr>
            <a:r>
              <a:t>If one actor disappears, what determines whether the network survives?</a:t>
            </a:r>
          </a:p>
        </p:txBody>
      </p:sp>
      <p:sp>
        <p:nvSpPr>
          <p:cNvPr id="8" name="TextBox 7"/>
          <p:cNvSpPr txBox="1"/>
          <p:nvPr/>
        </p:nvSpPr>
        <p:spPr>
          <a:xfrm>
            <a:off x="594360" y="6473952"/>
            <a:ext cx="10972800" cy="182880"/>
          </a:xfrm>
          <a:prstGeom prst="rect">
            <a:avLst/>
          </a:prstGeom>
          <a:noFill/>
        </p:spPr>
        <p:txBody>
          <a:bodyPr wrap="none">
            <a:spAutoFit/>
          </a:bodyPr>
          <a:lstStyle/>
          <a:p>
            <a:pPr>
              <a:defRPr sz="800">
                <a:solidFill>
                  <a:srgbClr val="5C6976"/>
                </a:solidFill>
              </a:defRPr>
            </a:pPr>
            <a:r>
              <a:t>BMLC6011 Serious &amp; Organised Crime | Week 2 | Recorded session                                      9</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97672B9-FD06-6484-7B6B-8586D7B67E80}"/>
              </a:ext>
            </a:extLst>
          </p:cNvPr>
          <p:cNvPicPr>
            <a:picLocks noChangeAspect="1"/>
          </p:cNvPicPr>
          <p:nvPr/>
        </p:nvPicPr>
        <p:blipFill>
          <a:blip r:embed="rId3"/>
          <a:stretch>
            <a:fillRect/>
          </a:stretch>
        </p:blipFill>
        <p:spPr>
          <a:xfrm>
            <a:off x="1" y="5744951"/>
            <a:ext cx="12192000" cy="1113049"/>
          </a:xfrm>
          <a:prstGeom prst="rect">
            <a:avLst/>
          </a:prstGeom>
        </p:spPr>
      </p:pic>
      <p:sp>
        <p:nvSpPr>
          <p:cNvPr id="2" name="TextBox 1"/>
          <p:cNvSpPr txBox="1"/>
          <p:nvPr/>
        </p:nvSpPr>
        <p:spPr>
          <a:xfrm>
            <a:off x="594360" y="320040"/>
            <a:ext cx="10972800" cy="594360"/>
          </a:xfrm>
          <a:prstGeom prst="rect">
            <a:avLst/>
          </a:prstGeom>
          <a:noFill/>
        </p:spPr>
        <p:txBody>
          <a:bodyPr wrap="none">
            <a:spAutoFit/>
          </a:bodyPr>
          <a:lstStyle/>
          <a:p>
            <a:pPr>
              <a:defRPr sz="2800" b="1">
                <a:solidFill>
                  <a:srgbClr val="112239"/>
                </a:solidFill>
              </a:defRPr>
            </a:pPr>
            <a:r>
              <a:t>Network example: Genesis Market</a:t>
            </a:r>
          </a:p>
        </p:txBody>
      </p:sp>
      <p:sp>
        <p:nvSpPr>
          <p:cNvPr id="3" name="TextBox 2"/>
          <p:cNvSpPr txBox="1"/>
          <p:nvPr/>
        </p:nvSpPr>
        <p:spPr>
          <a:xfrm>
            <a:off x="621792" y="914400"/>
            <a:ext cx="10789920" cy="384048"/>
          </a:xfrm>
          <a:prstGeom prst="rect">
            <a:avLst/>
          </a:prstGeom>
          <a:noFill/>
        </p:spPr>
        <p:txBody>
          <a:bodyPr wrap="none">
            <a:spAutoFit/>
          </a:bodyPr>
          <a:lstStyle/>
          <a:p>
            <a:pPr>
              <a:defRPr sz="1250">
                <a:solidFill>
                  <a:srgbClr val="5C6976"/>
                </a:solidFill>
              </a:defRPr>
            </a:pPr>
            <a:r>
              <a:t>Crime-as-a-service rather than a conventional gang</a:t>
            </a:r>
          </a:p>
        </p:txBody>
      </p:sp>
      <p:sp>
        <p:nvSpPr>
          <p:cNvPr id="4" name="TextBox 3"/>
          <p:cNvSpPr txBox="1"/>
          <p:nvPr/>
        </p:nvSpPr>
        <p:spPr>
          <a:xfrm>
            <a:off x="5120640" y="1325880"/>
            <a:ext cx="6035040" cy="3337560"/>
          </a:xfrm>
          <a:prstGeom prst="rect">
            <a:avLst/>
          </a:prstGeom>
          <a:noFill/>
        </p:spPr>
        <p:txBody>
          <a:bodyPr wrap="square">
            <a:spAutoFit/>
          </a:bodyPr>
          <a:lstStyle/>
          <a:p>
            <a:pPr>
              <a:spcAft>
                <a:spcPts val="900"/>
              </a:spcAft>
              <a:defRPr sz="1580">
                <a:solidFill>
                  <a:srgbClr val="222B34"/>
                </a:solidFill>
              </a:defRPr>
            </a:pPr>
            <a:r>
              <a:t>• Genesis Market provided criminal infrastructure through which stolen credentials and digital identities could be bought and exploited.</a:t>
            </a:r>
          </a:p>
          <a:p>
            <a:pPr>
              <a:spcAft>
                <a:spcPts val="900"/>
              </a:spcAft>
              <a:defRPr sz="1580">
                <a:solidFill>
                  <a:srgbClr val="222B34"/>
                </a:solidFill>
              </a:defRPr>
            </a:pPr>
            <a:r>
              <a:t>• Suppliers, marketplace infrastructure, buyers, fraudsters and laundering services formed an ecosystem rather than a simple chain of command.</a:t>
            </a:r>
          </a:p>
          <a:p>
            <a:pPr>
              <a:spcAft>
                <a:spcPts val="900"/>
              </a:spcAft>
              <a:defRPr sz="1580">
                <a:solidFill>
                  <a:srgbClr val="222B34"/>
                </a:solidFill>
              </a:defRPr>
            </a:pPr>
            <a:r>
              <a:t>• International disruption required coordinated action across jurisdictions.</a:t>
            </a:r>
          </a:p>
          <a:p>
            <a:pPr>
              <a:spcAft>
                <a:spcPts val="900"/>
              </a:spcAft>
              <a:defRPr sz="1580">
                <a:solidFill>
                  <a:srgbClr val="222B34"/>
                </a:solidFill>
              </a:defRPr>
            </a:pPr>
            <a:r>
              <a:t>• Network analysis asks which nodes are critical and which are easily replaced.</a:t>
            </a:r>
          </a:p>
        </p:txBody>
      </p:sp>
      <p:sp>
        <p:nvSpPr>
          <p:cNvPr id="5" name="Rounded Rectangle 4"/>
          <p:cNvSpPr/>
          <p:nvPr/>
        </p:nvSpPr>
        <p:spPr>
          <a:xfrm>
            <a:off x="731520" y="5102352"/>
            <a:ext cx="10698480" cy="868680"/>
          </a:xfrm>
          <a:prstGeom prst="roundRect">
            <a:avLst/>
          </a:prstGeom>
          <a:solidFill>
            <a:srgbClr val="EAF6FA"/>
          </a:solidFill>
          <a:ln>
            <a:solidFill>
              <a:srgbClr val="2CA7D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32688" y="5212080"/>
            <a:ext cx="10241280" cy="621792"/>
          </a:xfrm>
          <a:prstGeom prst="rect">
            <a:avLst/>
          </a:prstGeom>
          <a:noFill/>
        </p:spPr>
        <p:txBody>
          <a:bodyPr wrap="none">
            <a:spAutoFit/>
          </a:bodyPr>
          <a:lstStyle/>
          <a:p>
            <a:pPr>
              <a:defRPr sz="1050" b="1">
                <a:solidFill>
                  <a:srgbClr val="2CA7DA"/>
                </a:solidFill>
              </a:defRPr>
            </a:pPr>
            <a:r>
              <a:t>PAUSE THE RECORDING · 3 min</a:t>
            </a:r>
          </a:p>
          <a:p>
            <a:pPr>
              <a:defRPr sz="1420">
                <a:solidFill>
                  <a:srgbClr val="222B34"/>
                </a:solidFill>
              </a:defRPr>
            </a:pPr>
            <a:r>
              <a:t>Which node would you prioritise: supplier, marketplace infrastructure, buyer/fraudster or laundering service? Justify your choice.</a:t>
            </a:r>
          </a:p>
        </p:txBody>
      </p:sp>
      <p:sp>
        <p:nvSpPr>
          <p:cNvPr id="7" name="TextBox 6"/>
          <p:cNvSpPr txBox="1"/>
          <p:nvPr/>
        </p:nvSpPr>
        <p:spPr>
          <a:xfrm>
            <a:off x="594360" y="6473952"/>
            <a:ext cx="10972800" cy="182880"/>
          </a:xfrm>
          <a:prstGeom prst="rect">
            <a:avLst/>
          </a:prstGeom>
          <a:noFill/>
        </p:spPr>
        <p:txBody>
          <a:bodyPr wrap="none">
            <a:spAutoFit/>
          </a:bodyPr>
          <a:lstStyle/>
          <a:p>
            <a:pPr>
              <a:defRPr sz="800">
                <a:solidFill>
                  <a:srgbClr val="5C6976"/>
                </a:solidFill>
              </a:defRPr>
            </a:pPr>
            <a:r>
              <a:t>BMLC6011 Serious &amp; Organised Crime | Week 2 | Recorded session                                      10</a:t>
            </a:r>
          </a:p>
        </p:txBody>
      </p:sp>
      <p:pic>
        <p:nvPicPr>
          <p:cNvPr id="9" name="Picture 8">
            <a:extLst>
              <a:ext uri="{FF2B5EF4-FFF2-40B4-BE49-F238E27FC236}">
                <a16:creationId xmlns:a16="http://schemas.microsoft.com/office/drawing/2014/main" id="{C5070491-7B7B-B762-62D4-CA6EA7C87BE4}"/>
              </a:ext>
            </a:extLst>
          </p:cNvPr>
          <p:cNvPicPr>
            <a:picLocks noChangeAspect="1"/>
          </p:cNvPicPr>
          <p:nvPr/>
        </p:nvPicPr>
        <p:blipFill>
          <a:blip r:embed="rId4"/>
          <a:stretch>
            <a:fillRect/>
          </a:stretch>
        </p:blipFill>
        <p:spPr>
          <a:xfrm>
            <a:off x="1477136" y="1514729"/>
            <a:ext cx="2162175" cy="3084703"/>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EED5EE79-DDDA-434A-17AD-3D9C81160DB8}"/>
              </a:ext>
            </a:extLst>
          </p:cNvPr>
          <p:cNvPicPr>
            <a:picLocks noChangeAspect="1"/>
          </p:cNvPicPr>
          <p:nvPr/>
        </p:nvPicPr>
        <p:blipFill>
          <a:blip r:embed="rId3"/>
          <a:stretch>
            <a:fillRect/>
          </a:stretch>
        </p:blipFill>
        <p:spPr>
          <a:xfrm>
            <a:off x="1" y="5744951"/>
            <a:ext cx="12192000" cy="1113049"/>
          </a:xfrm>
          <a:prstGeom prst="rect">
            <a:avLst/>
          </a:prstGeom>
        </p:spPr>
      </p:pic>
      <p:sp>
        <p:nvSpPr>
          <p:cNvPr id="2" name="TextBox 1"/>
          <p:cNvSpPr txBox="1"/>
          <p:nvPr/>
        </p:nvSpPr>
        <p:spPr>
          <a:xfrm>
            <a:off x="594360" y="320040"/>
            <a:ext cx="10972800" cy="594360"/>
          </a:xfrm>
          <a:prstGeom prst="rect">
            <a:avLst/>
          </a:prstGeom>
          <a:noFill/>
        </p:spPr>
        <p:txBody>
          <a:bodyPr wrap="none">
            <a:spAutoFit/>
          </a:bodyPr>
          <a:lstStyle/>
          <a:p>
            <a:pPr>
              <a:defRPr sz="2800" b="1">
                <a:solidFill>
                  <a:srgbClr val="112239"/>
                </a:solidFill>
              </a:defRPr>
            </a:pPr>
            <a:r>
              <a:t>Enterprise model</a:t>
            </a:r>
          </a:p>
        </p:txBody>
      </p:sp>
      <p:sp>
        <p:nvSpPr>
          <p:cNvPr id="3" name="TextBox 2"/>
          <p:cNvSpPr txBox="1"/>
          <p:nvPr/>
        </p:nvSpPr>
        <p:spPr>
          <a:xfrm>
            <a:off x="621792" y="914400"/>
            <a:ext cx="10789920" cy="384048"/>
          </a:xfrm>
          <a:prstGeom prst="rect">
            <a:avLst/>
          </a:prstGeom>
          <a:noFill/>
        </p:spPr>
        <p:txBody>
          <a:bodyPr wrap="none">
            <a:spAutoFit/>
          </a:bodyPr>
          <a:lstStyle/>
          <a:p>
            <a:pPr>
              <a:defRPr sz="1250">
                <a:solidFill>
                  <a:srgbClr val="5C6976"/>
                </a:solidFill>
              </a:defRPr>
            </a:pPr>
            <a:r>
              <a:t>Crime as a market response to demand</a:t>
            </a:r>
          </a:p>
        </p:txBody>
      </p:sp>
      <p:pic>
        <p:nvPicPr>
          <p:cNvPr id="4" name="Picture 3" descr="s5_img25.png"/>
          <p:cNvPicPr>
            <a:picLocks noChangeAspect="1"/>
          </p:cNvPicPr>
          <p:nvPr/>
        </p:nvPicPr>
        <p:blipFill>
          <a:blip r:embed="rId4"/>
          <a:stretch>
            <a:fillRect/>
          </a:stretch>
        </p:blipFill>
        <p:spPr>
          <a:xfrm>
            <a:off x="7909560" y="1280160"/>
            <a:ext cx="3108960" cy="3337560"/>
          </a:xfrm>
          <a:prstGeom prst="rect">
            <a:avLst/>
          </a:prstGeom>
        </p:spPr>
      </p:pic>
      <p:sp>
        <p:nvSpPr>
          <p:cNvPr id="5" name="Rounded Rectangle 4"/>
          <p:cNvSpPr/>
          <p:nvPr/>
        </p:nvSpPr>
        <p:spPr>
          <a:xfrm>
            <a:off x="685800" y="1828800"/>
            <a:ext cx="1600200" cy="749808"/>
          </a:xfrm>
          <a:prstGeom prst="roundRect">
            <a:avLst/>
          </a:prstGeom>
          <a:solidFill>
            <a:srgbClr val="E1B0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00" b="1">
                <a:solidFill>
                  <a:srgbClr val="FFFFFF"/>
                </a:solidFill>
              </a:defRPr>
            </a:pPr>
            <a:r>
              <a:t>DEMAND</a:t>
            </a:r>
          </a:p>
        </p:txBody>
      </p:sp>
      <p:cxnSp>
        <p:nvCxnSpPr>
          <p:cNvPr id="6" name="Connector 5"/>
          <p:cNvCxnSpPr/>
          <p:nvPr/>
        </p:nvCxnSpPr>
        <p:spPr>
          <a:xfrm>
            <a:off x="2286000" y="2194560"/>
            <a:ext cx="411480" cy="0"/>
          </a:xfrm>
          <a:prstGeom prst="line">
            <a:avLst/>
          </a:prstGeom>
          <a:ln w="31750">
            <a:solidFill>
              <a:srgbClr val="2CA7DA"/>
            </a:solidFill>
          </a:ln>
        </p:spPr>
        <p:style>
          <a:lnRef idx="2">
            <a:schemeClr val="accent1"/>
          </a:lnRef>
          <a:fillRef idx="0">
            <a:schemeClr val="accent1"/>
          </a:fillRef>
          <a:effectRef idx="1">
            <a:schemeClr val="accent1"/>
          </a:effectRef>
          <a:fontRef idx="minor">
            <a:schemeClr val="tx1"/>
          </a:fontRef>
        </p:style>
      </p:cxnSp>
      <p:sp>
        <p:nvSpPr>
          <p:cNvPr id="7" name="Rounded Rectangle 6"/>
          <p:cNvSpPr/>
          <p:nvPr/>
        </p:nvSpPr>
        <p:spPr>
          <a:xfrm>
            <a:off x="2697480" y="1828800"/>
            <a:ext cx="1600200" cy="749808"/>
          </a:xfrm>
          <a:prstGeom prst="roundRect">
            <a:avLst/>
          </a:prstGeom>
          <a:solidFill>
            <a:srgbClr val="11223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00" b="1">
                <a:solidFill>
                  <a:srgbClr val="FFFFFF"/>
                </a:solidFill>
              </a:defRPr>
            </a:pPr>
            <a:r>
              <a:t>SUPPLY</a:t>
            </a:r>
          </a:p>
        </p:txBody>
      </p:sp>
      <p:cxnSp>
        <p:nvCxnSpPr>
          <p:cNvPr id="8" name="Connector 7"/>
          <p:cNvCxnSpPr/>
          <p:nvPr/>
        </p:nvCxnSpPr>
        <p:spPr>
          <a:xfrm>
            <a:off x="4297680" y="2194560"/>
            <a:ext cx="411480" cy="0"/>
          </a:xfrm>
          <a:prstGeom prst="line">
            <a:avLst/>
          </a:prstGeom>
          <a:ln w="31750">
            <a:solidFill>
              <a:srgbClr val="2CA7DA"/>
            </a:solidFill>
          </a:ln>
        </p:spPr>
        <p:style>
          <a:lnRef idx="2">
            <a:schemeClr val="accent1"/>
          </a:lnRef>
          <a:fillRef idx="0">
            <a:schemeClr val="accent1"/>
          </a:fillRef>
          <a:effectRef idx="1">
            <a:schemeClr val="accent1"/>
          </a:effectRef>
          <a:fontRef idx="minor">
            <a:schemeClr val="tx1"/>
          </a:fontRef>
        </p:style>
      </p:cxnSp>
      <p:sp>
        <p:nvSpPr>
          <p:cNvPr id="9" name="Rounded Rectangle 8"/>
          <p:cNvSpPr/>
          <p:nvPr/>
        </p:nvSpPr>
        <p:spPr>
          <a:xfrm>
            <a:off x="4709160" y="1828800"/>
            <a:ext cx="1600200" cy="749808"/>
          </a:xfrm>
          <a:prstGeom prst="roundRect">
            <a:avLst/>
          </a:prstGeom>
          <a:solidFill>
            <a:srgbClr val="11223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00" b="1">
                <a:solidFill>
                  <a:srgbClr val="FFFFFF"/>
                </a:solidFill>
              </a:defRPr>
            </a:pPr>
            <a:r>
              <a:t>LOGISTICS</a:t>
            </a:r>
          </a:p>
        </p:txBody>
      </p:sp>
      <p:cxnSp>
        <p:nvCxnSpPr>
          <p:cNvPr id="10" name="Connector 9"/>
          <p:cNvCxnSpPr/>
          <p:nvPr/>
        </p:nvCxnSpPr>
        <p:spPr>
          <a:xfrm>
            <a:off x="6309360" y="2194560"/>
            <a:ext cx="411480" cy="0"/>
          </a:xfrm>
          <a:prstGeom prst="line">
            <a:avLst/>
          </a:prstGeom>
          <a:ln w="31750">
            <a:solidFill>
              <a:srgbClr val="2CA7DA"/>
            </a:solidFill>
          </a:ln>
        </p:spPr>
        <p:style>
          <a:lnRef idx="2">
            <a:schemeClr val="accent1"/>
          </a:lnRef>
          <a:fillRef idx="0">
            <a:schemeClr val="accent1"/>
          </a:fillRef>
          <a:effectRef idx="1">
            <a:schemeClr val="accent1"/>
          </a:effectRef>
          <a:fontRef idx="minor">
            <a:schemeClr val="tx1"/>
          </a:fontRef>
        </p:style>
      </p:cxnSp>
      <p:sp>
        <p:nvSpPr>
          <p:cNvPr id="11" name="Rounded Rectangle 10"/>
          <p:cNvSpPr/>
          <p:nvPr/>
        </p:nvSpPr>
        <p:spPr>
          <a:xfrm>
            <a:off x="6720840" y="1828800"/>
            <a:ext cx="1600200" cy="749808"/>
          </a:xfrm>
          <a:prstGeom prst="roundRect">
            <a:avLst/>
          </a:prstGeom>
          <a:solidFill>
            <a:srgbClr val="E1B0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200" b="1">
                <a:solidFill>
                  <a:srgbClr val="FFFFFF"/>
                </a:solidFill>
              </a:defRPr>
            </a:pPr>
            <a:r>
              <a:t>REVENUE</a:t>
            </a:r>
          </a:p>
        </p:txBody>
      </p:sp>
      <p:sp>
        <p:nvSpPr>
          <p:cNvPr id="12" name="TextBox 11"/>
          <p:cNvSpPr txBox="1"/>
          <p:nvPr/>
        </p:nvSpPr>
        <p:spPr>
          <a:xfrm>
            <a:off x="777240" y="3063240"/>
            <a:ext cx="6583680" cy="1600200"/>
          </a:xfrm>
          <a:prstGeom prst="rect">
            <a:avLst/>
          </a:prstGeom>
          <a:noFill/>
        </p:spPr>
        <p:txBody>
          <a:bodyPr wrap="square">
            <a:spAutoFit/>
          </a:bodyPr>
          <a:lstStyle/>
          <a:p>
            <a:pPr>
              <a:spcAft>
                <a:spcPts val="900"/>
              </a:spcAft>
              <a:defRPr sz="1550">
                <a:solidFill>
                  <a:srgbClr val="222B34"/>
                </a:solidFill>
              </a:defRPr>
            </a:pPr>
            <a:r>
              <a:t>• Explains profit incentives, supply chains and market adaptation.</a:t>
            </a:r>
          </a:p>
          <a:p>
            <a:pPr>
              <a:spcAft>
                <a:spcPts val="900"/>
              </a:spcAft>
              <a:defRPr sz="1550">
                <a:solidFill>
                  <a:srgbClr val="222B34"/>
                </a:solidFill>
              </a:defRPr>
            </a:pPr>
            <a:r>
              <a:t>• Useful for asking why replacement actors enter after disruption.</a:t>
            </a:r>
          </a:p>
          <a:p>
            <a:pPr>
              <a:spcAft>
                <a:spcPts val="900"/>
              </a:spcAft>
              <a:defRPr sz="1550">
                <a:solidFill>
                  <a:srgbClr val="222B34"/>
                </a:solidFill>
              </a:defRPr>
            </a:pPr>
            <a:r>
              <a:t>• Limitation: economics can underplay violence, coercion, identity and power.</a:t>
            </a:r>
          </a:p>
        </p:txBody>
      </p:sp>
      <p:sp>
        <p:nvSpPr>
          <p:cNvPr id="13" name="TextBox 12"/>
          <p:cNvSpPr txBox="1"/>
          <p:nvPr/>
        </p:nvSpPr>
        <p:spPr>
          <a:xfrm>
            <a:off x="594360" y="6473952"/>
            <a:ext cx="10972800" cy="182880"/>
          </a:xfrm>
          <a:prstGeom prst="rect">
            <a:avLst/>
          </a:prstGeom>
          <a:noFill/>
        </p:spPr>
        <p:txBody>
          <a:bodyPr wrap="none">
            <a:spAutoFit/>
          </a:bodyPr>
          <a:lstStyle/>
          <a:p>
            <a:pPr>
              <a:defRPr sz="800">
                <a:solidFill>
                  <a:srgbClr val="5C6976"/>
                </a:solidFill>
              </a:defRPr>
            </a:pPr>
            <a:r>
              <a:t>BMLC6011 Serious &amp; Organised Crime | Week 2 | Recorded session                                      11</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0D3933C-7BDC-279A-CF23-79C8F3BA9A47}"/>
              </a:ext>
            </a:extLst>
          </p:cNvPr>
          <p:cNvPicPr>
            <a:picLocks noChangeAspect="1"/>
          </p:cNvPicPr>
          <p:nvPr/>
        </p:nvPicPr>
        <p:blipFill>
          <a:blip r:embed="rId3"/>
          <a:stretch>
            <a:fillRect/>
          </a:stretch>
        </p:blipFill>
        <p:spPr>
          <a:xfrm>
            <a:off x="1" y="5744951"/>
            <a:ext cx="12192000" cy="1113049"/>
          </a:xfrm>
          <a:prstGeom prst="rect">
            <a:avLst/>
          </a:prstGeom>
        </p:spPr>
      </p:pic>
      <p:sp>
        <p:nvSpPr>
          <p:cNvPr id="2" name="TextBox 1"/>
          <p:cNvSpPr txBox="1"/>
          <p:nvPr/>
        </p:nvSpPr>
        <p:spPr>
          <a:xfrm>
            <a:off x="594360" y="320040"/>
            <a:ext cx="10972800" cy="594360"/>
          </a:xfrm>
          <a:prstGeom prst="rect">
            <a:avLst/>
          </a:prstGeom>
          <a:noFill/>
        </p:spPr>
        <p:txBody>
          <a:bodyPr wrap="none">
            <a:spAutoFit/>
          </a:bodyPr>
          <a:lstStyle/>
          <a:p>
            <a:pPr>
              <a:defRPr sz="2800" b="1">
                <a:solidFill>
                  <a:srgbClr val="112239"/>
                </a:solidFill>
              </a:defRPr>
            </a:pPr>
            <a:r>
              <a:rPr dirty="0"/>
              <a:t>Enterprise example: transnational cocaine trafficking</a:t>
            </a:r>
          </a:p>
        </p:txBody>
      </p:sp>
      <p:sp>
        <p:nvSpPr>
          <p:cNvPr id="3" name="TextBox 2"/>
          <p:cNvSpPr txBox="1"/>
          <p:nvPr/>
        </p:nvSpPr>
        <p:spPr>
          <a:xfrm>
            <a:off x="621792" y="914400"/>
            <a:ext cx="10789920" cy="384048"/>
          </a:xfrm>
          <a:prstGeom prst="rect">
            <a:avLst/>
          </a:prstGeom>
          <a:noFill/>
        </p:spPr>
        <p:txBody>
          <a:bodyPr wrap="none">
            <a:spAutoFit/>
          </a:bodyPr>
          <a:lstStyle/>
          <a:p>
            <a:pPr>
              <a:defRPr sz="1250">
                <a:solidFill>
                  <a:srgbClr val="5C6976"/>
                </a:solidFill>
              </a:defRPr>
            </a:pPr>
            <a:r>
              <a:t>A global illicit supply chain built around demand, logistics and profit</a:t>
            </a:r>
          </a:p>
        </p:txBody>
      </p:sp>
      <p:pic>
        <p:nvPicPr>
          <p:cNvPr id="4" name="Picture 3" descr="s5_img25.png"/>
          <p:cNvPicPr>
            <a:picLocks noChangeAspect="1"/>
          </p:cNvPicPr>
          <p:nvPr/>
        </p:nvPicPr>
        <p:blipFill>
          <a:blip r:embed="rId4"/>
          <a:stretch>
            <a:fillRect/>
          </a:stretch>
        </p:blipFill>
        <p:spPr>
          <a:xfrm>
            <a:off x="685800" y="1280160"/>
            <a:ext cx="4389120" cy="3474720"/>
          </a:xfrm>
          <a:prstGeom prst="rect">
            <a:avLst/>
          </a:prstGeom>
        </p:spPr>
      </p:pic>
      <p:sp>
        <p:nvSpPr>
          <p:cNvPr id="5" name="TextBox 4"/>
          <p:cNvSpPr txBox="1"/>
          <p:nvPr/>
        </p:nvSpPr>
        <p:spPr>
          <a:xfrm>
            <a:off x="5349240" y="1325880"/>
            <a:ext cx="5806440" cy="3474720"/>
          </a:xfrm>
          <a:prstGeom prst="rect">
            <a:avLst/>
          </a:prstGeom>
          <a:noFill/>
        </p:spPr>
        <p:txBody>
          <a:bodyPr wrap="square">
            <a:spAutoFit/>
          </a:bodyPr>
          <a:lstStyle/>
          <a:p>
            <a:pPr>
              <a:spcAft>
                <a:spcPts val="900"/>
              </a:spcAft>
              <a:defRPr sz="1520">
                <a:solidFill>
                  <a:srgbClr val="222B34"/>
                </a:solidFill>
              </a:defRPr>
            </a:pPr>
            <a:r>
              <a:t>• European cocaine markets connect source countries, maritime shipping, ports, transport companies, local distributors and money-laundering systems.</a:t>
            </a:r>
          </a:p>
          <a:p>
            <a:pPr>
              <a:spcAft>
                <a:spcPts val="900"/>
              </a:spcAft>
              <a:defRPr sz="1520">
                <a:solidFill>
                  <a:srgbClr val="222B34"/>
                </a:solidFill>
              </a:defRPr>
            </a:pPr>
            <a:r>
              <a:t>• Europol cases show criminal organisations using front companies, transport infrastructure and corrupt or recruited insiders to move multi-tonne shipments.</a:t>
            </a:r>
          </a:p>
          <a:p>
            <a:pPr>
              <a:spcAft>
                <a:spcPts val="900"/>
              </a:spcAft>
              <a:defRPr sz="1520">
                <a:solidFill>
                  <a:srgbClr val="222B34"/>
                </a:solidFill>
              </a:defRPr>
            </a:pPr>
            <a:r>
              <a:t>• The enterprise lens explains why routes, personnel and methods change when enforcement raises costs.</a:t>
            </a:r>
          </a:p>
          <a:p>
            <a:pPr>
              <a:spcAft>
                <a:spcPts val="900"/>
              </a:spcAft>
              <a:defRPr sz="1520">
                <a:solidFill>
                  <a:srgbClr val="222B34"/>
                </a:solidFill>
              </a:defRPr>
            </a:pPr>
            <a:r>
              <a:t>• But trafficking networks can also contain hierarchy, brokers and coercive relationships — again pointing towards hybrid structures.</a:t>
            </a:r>
          </a:p>
        </p:txBody>
      </p:sp>
      <p:sp>
        <p:nvSpPr>
          <p:cNvPr id="6" name="Rounded Rectangle 5"/>
          <p:cNvSpPr/>
          <p:nvPr/>
        </p:nvSpPr>
        <p:spPr>
          <a:xfrm>
            <a:off x="731520" y="5102352"/>
            <a:ext cx="10698480" cy="868680"/>
          </a:xfrm>
          <a:prstGeom prst="roundRect">
            <a:avLst/>
          </a:prstGeom>
          <a:solidFill>
            <a:srgbClr val="EAF6FA"/>
          </a:solidFill>
          <a:ln>
            <a:solidFill>
              <a:srgbClr val="2CA7D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932688" y="5212080"/>
            <a:ext cx="10241280" cy="621792"/>
          </a:xfrm>
          <a:prstGeom prst="rect">
            <a:avLst/>
          </a:prstGeom>
          <a:noFill/>
        </p:spPr>
        <p:txBody>
          <a:bodyPr wrap="none">
            <a:spAutoFit/>
          </a:bodyPr>
          <a:lstStyle/>
          <a:p>
            <a:pPr>
              <a:defRPr sz="1050" b="1">
                <a:solidFill>
                  <a:srgbClr val="2CA7DA"/>
                </a:solidFill>
              </a:defRPr>
            </a:pPr>
            <a:r>
              <a:rPr dirty="0"/>
              <a:t>PAUSE THE RECORDING · 3 min</a:t>
            </a:r>
          </a:p>
          <a:p>
            <a:pPr>
              <a:defRPr sz="1420">
                <a:solidFill>
                  <a:srgbClr val="222B34"/>
                </a:solidFill>
              </a:defRPr>
            </a:pPr>
            <a:r>
              <a:rPr dirty="0"/>
              <a:t>If one port route is closed, what would enterprise theory predict the market will do next? What evidence would test your prediction?</a:t>
            </a:r>
          </a:p>
        </p:txBody>
      </p:sp>
      <p:sp>
        <p:nvSpPr>
          <p:cNvPr id="8" name="TextBox 7"/>
          <p:cNvSpPr txBox="1"/>
          <p:nvPr/>
        </p:nvSpPr>
        <p:spPr>
          <a:xfrm>
            <a:off x="594360" y="6473952"/>
            <a:ext cx="10972800" cy="182880"/>
          </a:xfrm>
          <a:prstGeom prst="rect">
            <a:avLst/>
          </a:prstGeom>
          <a:noFill/>
        </p:spPr>
        <p:txBody>
          <a:bodyPr wrap="none">
            <a:spAutoFit/>
          </a:bodyPr>
          <a:lstStyle/>
          <a:p>
            <a:pPr>
              <a:defRPr sz="800">
                <a:solidFill>
                  <a:srgbClr val="5C6976"/>
                </a:solidFill>
              </a:defRPr>
            </a:pPr>
            <a:r>
              <a:t>BMLC6011 Serious &amp; Organised Crime | Week 2 | Recorded session                                      12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12239"/>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F4D5AB1-E07A-A3BB-C43E-C12AFD87946A}"/>
              </a:ext>
            </a:extLst>
          </p:cNvPr>
          <p:cNvPicPr>
            <a:picLocks noChangeAspect="1"/>
          </p:cNvPicPr>
          <p:nvPr/>
        </p:nvPicPr>
        <p:blipFill>
          <a:blip r:embed="rId3"/>
          <a:stretch>
            <a:fillRect/>
          </a:stretch>
        </p:blipFill>
        <p:spPr>
          <a:xfrm>
            <a:off x="1" y="5744951"/>
            <a:ext cx="12192000" cy="1113049"/>
          </a:xfrm>
          <a:prstGeom prst="rect">
            <a:avLst/>
          </a:prstGeom>
        </p:spPr>
      </p:pic>
      <p:sp>
        <p:nvSpPr>
          <p:cNvPr id="2" name="TextBox 1"/>
          <p:cNvSpPr txBox="1"/>
          <p:nvPr/>
        </p:nvSpPr>
        <p:spPr>
          <a:xfrm>
            <a:off x="594360" y="320040"/>
            <a:ext cx="10972800" cy="594360"/>
          </a:xfrm>
          <a:prstGeom prst="rect">
            <a:avLst/>
          </a:prstGeom>
          <a:noFill/>
        </p:spPr>
        <p:txBody>
          <a:bodyPr wrap="none">
            <a:spAutoFit/>
          </a:bodyPr>
          <a:lstStyle/>
          <a:p>
            <a:pPr>
              <a:defRPr sz="2800" b="1">
                <a:solidFill>
                  <a:srgbClr val="FFFFFF"/>
                </a:solidFill>
              </a:defRPr>
            </a:pPr>
            <a:r>
              <a:t>Evidence source: criminal networks in European ports</a:t>
            </a:r>
          </a:p>
        </p:txBody>
      </p:sp>
      <p:sp>
        <p:nvSpPr>
          <p:cNvPr id="3" name="TextBox 2"/>
          <p:cNvSpPr txBox="1"/>
          <p:nvPr/>
        </p:nvSpPr>
        <p:spPr>
          <a:xfrm>
            <a:off x="621792" y="914400"/>
            <a:ext cx="10789920" cy="384048"/>
          </a:xfrm>
          <a:prstGeom prst="rect">
            <a:avLst/>
          </a:prstGeom>
          <a:noFill/>
        </p:spPr>
        <p:txBody>
          <a:bodyPr wrap="none">
            <a:spAutoFit/>
          </a:bodyPr>
          <a:lstStyle/>
          <a:p>
            <a:pPr>
              <a:defRPr sz="1250">
                <a:solidFill>
                  <a:srgbClr val="CDDFEB"/>
                </a:solidFill>
              </a:defRPr>
            </a:pPr>
            <a:r>
              <a:t>A useful bridge between enterprise and network explanations</a:t>
            </a:r>
          </a:p>
        </p:txBody>
      </p:sp>
      <p:sp>
        <p:nvSpPr>
          <p:cNvPr id="4" name="TextBox 3"/>
          <p:cNvSpPr txBox="1"/>
          <p:nvPr/>
        </p:nvSpPr>
        <p:spPr>
          <a:xfrm>
            <a:off x="777240" y="1325880"/>
            <a:ext cx="6438173" cy="1677382"/>
          </a:xfrm>
          <a:prstGeom prst="rect">
            <a:avLst/>
          </a:prstGeom>
          <a:noFill/>
        </p:spPr>
        <p:txBody>
          <a:bodyPr wrap="none">
            <a:spAutoFit/>
          </a:bodyPr>
          <a:lstStyle/>
          <a:p>
            <a:pPr>
              <a:defRPr sz="2200" b="1">
                <a:solidFill>
                  <a:srgbClr val="FFFFFF"/>
                </a:solidFill>
              </a:defRPr>
            </a:pPr>
            <a:r>
              <a:rPr dirty="0"/>
              <a:t>Europol: Criminal Networks in EU Ports</a:t>
            </a:r>
          </a:p>
          <a:p>
            <a:pPr>
              <a:spcBef>
                <a:spcPts val="1200"/>
              </a:spcBef>
              <a:defRPr sz="1600">
                <a:solidFill>
                  <a:srgbClr val="CDE1EB"/>
                </a:solidFill>
              </a:defRPr>
            </a:pPr>
            <a:r>
              <a:rPr dirty="0"/>
              <a:t>The report examines how </a:t>
            </a:r>
            <a:r>
              <a:rPr dirty="0" err="1"/>
              <a:t>organised</a:t>
            </a:r>
            <a:r>
              <a:rPr dirty="0"/>
              <a:t> crime exploits major ports, including </a:t>
            </a:r>
            <a:endParaRPr lang="en-GB" dirty="0"/>
          </a:p>
          <a:p>
            <a:pPr>
              <a:spcBef>
                <a:spcPts val="1200"/>
              </a:spcBef>
              <a:defRPr sz="1600">
                <a:solidFill>
                  <a:srgbClr val="CDE1EB"/>
                </a:solidFill>
              </a:defRPr>
            </a:pPr>
            <a:r>
              <a:rPr dirty="0"/>
              <a:t>corruption, container-reference-code fraud and specialist extraction teams.</a:t>
            </a:r>
          </a:p>
          <a:p>
            <a:pPr>
              <a:spcBef>
                <a:spcPts val="1800"/>
              </a:spcBef>
              <a:defRPr sz="1400" b="1">
                <a:solidFill>
                  <a:srgbClr val="E1B037"/>
                </a:solidFill>
              </a:defRPr>
            </a:pPr>
            <a:r>
              <a:rPr dirty="0"/>
              <a:t>READ / VIEW </a:t>
            </a:r>
            <a:r>
              <a:rPr dirty="0" err="1"/>
              <a:t>SOURCE</a:t>
            </a:r>
            <a:r>
              <a:rPr dirty="0" err="1">
                <a:hlinkClick r:id="rId4"/>
              </a:rPr>
              <a:t>Open</a:t>
            </a:r>
            <a:endParaRPr dirty="0">
              <a:hlinkClick r:id="rId4"/>
            </a:endParaRPr>
          </a:p>
        </p:txBody>
      </p:sp>
      <p:pic>
        <p:nvPicPr>
          <p:cNvPr id="5" name="Picture 4" descr="s5_img25.png"/>
          <p:cNvPicPr>
            <a:picLocks noChangeAspect="1"/>
          </p:cNvPicPr>
          <p:nvPr/>
        </p:nvPicPr>
        <p:blipFill>
          <a:blip r:embed="rId5"/>
          <a:stretch>
            <a:fillRect/>
          </a:stretch>
        </p:blipFill>
        <p:spPr>
          <a:xfrm>
            <a:off x="7726679" y="1280160"/>
            <a:ext cx="3566160" cy="3429000"/>
          </a:xfrm>
          <a:prstGeom prst="rect">
            <a:avLst/>
          </a:prstGeom>
        </p:spPr>
      </p:pic>
      <p:sp>
        <p:nvSpPr>
          <p:cNvPr id="6" name="Rounded Rectangle 5"/>
          <p:cNvSpPr/>
          <p:nvPr/>
        </p:nvSpPr>
        <p:spPr>
          <a:xfrm>
            <a:off x="731520" y="5102352"/>
            <a:ext cx="10698480" cy="868680"/>
          </a:xfrm>
          <a:prstGeom prst="roundRect">
            <a:avLst/>
          </a:prstGeom>
          <a:solidFill>
            <a:srgbClr val="EAF6FA"/>
          </a:solidFill>
          <a:ln>
            <a:solidFill>
              <a:srgbClr val="2CA7D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932688" y="5212080"/>
            <a:ext cx="10241280" cy="621792"/>
          </a:xfrm>
          <a:prstGeom prst="rect">
            <a:avLst/>
          </a:prstGeom>
          <a:noFill/>
        </p:spPr>
        <p:txBody>
          <a:bodyPr wrap="none">
            <a:spAutoFit/>
          </a:bodyPr>
          <a:lstStyle/>
          <a:p>
            <a:pPr>
              <a:defRPr sz="1050" b="1">
                <a:solidFill>
                  <a:srgbClr val="2CA7DA"/>
                </a:solidFill>
              </a:defRPr>
            </a:pPr>
            <a:r>
              <a:t>PAUSE THE RECORDING · 2 min</a:t>
            </a:r>
          </a:p>
          <a:p>
            <a:pPr>
              <a:defRPr sz="1420">
                <a:solidFill>
                  <a:srgbClr val="222B34"/>
                </a:solidFill>
              </a:defRPr>
            </a:pPr>
            <a:r>
              <a:t>Does this evidence fit enterprise, network, or both? Write a two-sentence justification.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0F217A42-4DB9-DBAC-8CCD-9BD2AEA64D04}"/>
              </a:ext>
            </a:extLst>
          </p:cNvPr>
          <p:cNvPicPr>
            <a:picLocks noChangeAspect="1"/>
          </p:cNvPicPr>
          <p:nvPr/>
        </p:nvPicPr>
        <p:blipFill>
          <a:blip r:embed="rId3"/>
          <a:stretch>
            <a:fillRect/>
          </a:stretch>
        </p:blipFill>
        <p:spPr>
          <a:xfrm>
            <a:off x="1" y="5744951"/>
            <a:ext cx="12192000" cy="1113049"/>
          </a:xfrm>
          <a:prstGeom prst="rect">
            <a:avLst/>
          </a:prstGeom>
        </p:spPr>
      </p:pic>
      <p:sp>
        <p:nvSpPr>
          <p:cNvPr id="2" name="TextBox 1"/>
          <p:cNvSpPr txBox="1"/>
          <p:nvPr/>
        </p:nvSpPr>
        <p:spPr>
          <a:xfrm>
            <a:off x="594360" y="320040"/>
            <a:ext cx="10972800" cy="594360"/>
          </a:xfrm>
          <a:prstGeom prst="rect">
            <a:avLst/>
          </a:prstGeom>
          <a:noFill/>
        </p:spPr>
        <p:txBody>
          <a:bodyPr wrap="none">
            <a:spAutoFit/>
          </a:bodyPr>
          <a:lstStyle/>
          <a:p>
            <a:pPr>
              <a:defRPr sz="2800" b="1">
                <a:solidFill>
                  <a:srgbClr val="112239"/>
                </a:solidFill>
              </a:defRPr>
            </a:pPr>
            <a:r>
              <a:t>Three models · three examples</a:t>
            </a:r>
          </a:p>
        </p:txBody>
      </p:sp>
      <p:sp>
        <p:nvSpPr>
          <p:cNvPr id="3" name="TextBox 2"/>
          <p:cNvSpPr txBox="1"/>
          <p:nvPr/>
        </p:nvSpPr>
        <p:spPr>
          <a:xfrm>
            <a:off x="621792" y="914400"/>
            <a:ext cx="10789920" cy="384048"/>
          </a:xfrm>
          <a:prstGeom prst="rect">
            <a:avLst/>
          </a:prstGeom>
          <a:noFill/>
        </p:spPr>
        <p:txBody>
          <a:bodyPr wrap="none">
            <a:spAutoFit/>
          </a:bodyPr>
          <a:lstStyle/>
          <a:p>
            <a:pPr>
              <a:defRPr sz="1250">
                <a:solidFill>
                  <a:srgbClr val="5C6976"/>
                </a:solidFill>
              </a:defRPr>
            </a:pPr>
            <a:r>
              <a:t>What does each case make visible?</a:t>
            </a:r>
          </a:p>
        </p:txBody>
      </p:sp>
      <p:sp>
        <p:nvSpPr>
          <p:cNvPr id="4" name="Rounded Rectangle 3"/>
          <p:cNvSpPr/>
          <p:nvPr/>
        </p:nvSpPr>
        <p:spPr>
          <a:xfrm>
            <a:off x="640080" y="1417320"/>
            <a:ext cx="3474720" cy="3566160"/>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22959" y="1563624"/>
            <a:ext cx="3108960" cy="3273552"/>
          </a:xfrm>
          <a:prstGeom prst="rect">
            <a:avLst/>
          </a:prstGeom>
          <a:noFill/>
        </p:spPr>
        <p:txBody>
          <a:bodyPr wrap="square">
            <a:spAutoFit/>
          </a:bodyPr>
          <a:lstStyle/>
          <a:p>
            <a:pPr>
              <a:defRPr sz="1600" b="1">
                <a:solidFill>
                  <a:srgbClr val="112239"/>
                </a:solidFill>
              </a:defRPr>
            </a:pPr>
            <a:r>
              <a:t>HIERARCHY · COSA NOSTRA</a:t>
            </a:r>
          </a:p>
          <a:p>
            <a:pPr>
              <a:spcBef>
                <a:spcPts val="700"/>
              </a:spcBef>
              <a:defRPr sz="1220">
                <a:solidFill>
                  <a:srgbClr val="222B34"/>
                </a:solidFill>
              </a:defRPr>
            </a:pPr>
            <a:r>
              <a:t>Best at explaining:</a:t>
            </a:r>
            <a:br/>
            <a:r>
              <a:t>• recognised authority</a:t>
            </a:r>
            <a:br/>
            <a:r>
              <a:t>• roles and command</a:t>
            </a:r>
            <a:br/>
            <a:r>
              <a:t>• discipline and succession</a:t>
            </a:r>
            <a:br/>
            <a:br/>
            <a:r>
              <a:t>Risk: overstates top-down control.</a:t>
            </a:r>
          </a:p>
        </p:txBody>
      </p:sp>
      <p:sp>
        <p:nvSpPr>
          <p:cNvPr id="6" name="Rounded Rectangle 5"/>
          <p:cNvSpPr/>
          <p:nvPr/>
        </p:nvSpPr>
        <p:spPr>
          <a:xfrm>
            <a:off x="4343400" y="1417320"/>
            <a:ext cx="3474720" cy="3566160"/>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526280" y="1563624"/>
            <a:ext cx="3108960" cy="3273552"/>
          </a:xfrm>
          <a:prstGeom prst="rect">
            <a:avLst/>
          </a:prstGeom>
          <a:noFill/>
        </p:spPr>
        <p:txBody>
          <a:bodyPr wrap="square">
            <a:spAutoFit/>
          </a:bodyPr>
          <a:lstStyle/>
          <a:p>
            <a:pPr>
              <a:defRPr sz="1600" b="1">
                <a:solidFill>
                  <a:srgbClr val="2CA7DA"/>
                </a:solidFill>
              </a:defRPr>
            </a:pPr>
            <a:r>
              <a:t>NETWORK · GENESIS MARKET</a:t>
            </a:r>
          </a:p>
          <a:p>
            <a:pPr>
              <a:spcBef>
                <a:spcPts val="700"/>
              </a:spcBef>
              <a:defRPr sz="1220">
                <a:solidFill>
                  <a:srgbClr val="222B34"/>
                </a:solidFill>
              </a:defRPr>
            </a:pPr>
            <a:r>
              <a:t>Best at explaining:</a:t>
            </a:r>
            <a:br/>
            <a:r>
              <a:t>• nodes and brokers</a:t>
            </a:r>
            <a:br/>
            <a:r>
              <a:t>• specialist services</a:t>
            </a:r>
            <a:br/>
            <a:r>
              <a:t>• replaceability</a:t>
            </a:r>
            <a:br/>
            <a:r>
              <a:t>• resilience</a:t>
            </a:r>
            <a:br/>
            <a:br/>
            <a:r>
              <a:t>Risk: underplays power differences.</a:t>
            </a:r>
          </a:p>
        </p:txBody>
      </p:sp>
      <p:sp>
        <p:nvSpPr>
          <p:cNvPr id="8" name="Rounded Rectangle 7"/>
          <p:cNvSpPr/>
          <p:nvPr/>
        </p:nvSpPr>
        <p:spPr>
          <a:xfrm>
            <a:off x="8046720" y="1417320"/>
            <a:ext cx="3474720" cy="3566160"/>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229600" y="1563624"/>
            <a:ext cx="3108960" cy="3273552"/>
          </a:xfrm>
          <a:prstGeom prst="rect">
            <a:avLst/>
          </a:prstGeom>
          <a:noFill/>
        </p:spPr>
        <p:txBody>
          <a:bodyPr wrap="square">
            <a:spAutoFit/>
          </a:bodyPr>
          <a:lstStyle/>
          <a:p>
            <a:pPr>
              <a:defRPr sz="1600" b="1">
                <a:solidFill>
                  <a:srgbClr val="E1B037"/>
                </a:solidFill>
              </a:defRPr>
            </a:pPr>
            <a:r>
              <a:t>ENTERPRISE · COCAINE MARKET</a:t>
            </a:r>
          </a:p>
          <a:p>
            <a:pPr>
              <a:spcBef>
                <a:spcPts val="700"/>
              </a:spcBef>
              <a:defRPr sz="1220">
                <a:solidFill>
                  <a:srgbClr val="222B34"/>
                </a:solidFill>
              </a:defRPr>
            </a:pPr>
            <a:r>
              <a:t>Best at explaining:</a:t>
            </a:r>
            <a:br/>
            <a:r>
              <a:t>• demand and profit</a:t>
            </a:r>
            <a:br/>
            <a:r>
              <a:t>• supply chains</a:t>
            </a:r>
            <a:br/>
            <a:r>
              <a:t>• logistics</a:t>
            </a:r>
            <a:br/>
            <a:r>
              <a:t>• adaptation</a:t>
            </a:r>
            <a:br/>
            <a:br/>
            <a:r>
              <a:t>Risk: underplays culture and coercion.</a:t>
            </a:r>
          </a:p>
        </p:txBody>
      </p:sp>
      <p:sp>
        <p:nvSpPr>
          <p:cNvPr id="10" name="TextBox 9"/>
          <p:cNvSpPr txBox="1"/>
          <p:nvPr/>
        </p:nvSpPr>
        <p:spPr>
          <a:xfrm>
            <a:off x="594360" y="6473952"/>
            <a:ext cx="10972800" cy="182880"/>
          </a:xfrm>
          <a:prstGeom prst="rect">
            <a:avLst/>
          </a:prstGeom>
          <a:noFill/>
        </p:spPr>
        <p:txBody>
          <a:bodyPr wrap="none">
            <a:spAutoFit/>
          </a:bodyPr>
          <a:lstStyle/>
          <a:p>
            <a:pPr>
              <a:defRPr sz="800">
                <a:solidFill>
                  <a:srgbClr val="5C6976"/>
                </a:solidFill>
              </a:defRPr>
            </a:pPr>
            <a:r>
              <a:t>BMLC6011 Serious &amp; Organised Crime | Week 2 | Recorded session                                      14</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49D52A-ECED-A06A-D14A-B9979421D5A4}"/>
              </a:ext>
            </a:extLst>
          </p:cNvPr>
          <p:cNvPicPr>
            <a:picLocks noChangeAspect="1"/>
          </p:cNvPicPr>
          <p:nvPr/>
        </p:nvPicPr>
        <p:blipFill>
          <a:blip r:embed="rId3"/>
          <a:stretch>
            <a:fillRect/>
          </a:stretch>
        </p:blipFill>
        <p:spPr>
          <a:xfrm>
            <a:off x="1" y="5744951"/>
            <a:ext cx="12192000" cy="1113049"/>
          </a:xfrm>
          <a:prstGeom prst="rect">
            <a:avLst/>
          </a:prstGeom>
        </p:spPr>
      </p:pic>
      <p:sp>
        <p:nvSpPr>
          <p:cNvPr id="2" name="TextBox 1"/>
          <p:cNvSpPr txBox="1"/>
          <p:nvPr/>
        </p:nvSpPr>
        <p:spPr>
          <a:xfrm>
            <a:off x="594360" y="320040"/>
            <a:ext cx="10972800" cy="594360"/>
          </a:xfrm>
          <a:prstGeom prst="rect">
            <a:avLst/>
          </a:prstGeom>
          <a:noFill/>
        </p:spPr>
        <p:txBody>
          <a:bodyPr wrap="none">
            <a:spAutoFit/>
          </a:bodyPr>
          <a:lstStyle/>
          <a:p>
            <a:pPr>
              <a:defRPr sz="2800" b="1">
                <a:solidFill>
                  <a:srgbClr val="112239"/>
                </a:solidFill>
              </a:defRPr>
            </a:pPr>
            <a:r>
              <a:t>Apply it: regional criminal group</a:t>
            </a:r>
          </a:p>
        </p:txBody>
      </p:sp>
      <p:sp>
        <p:nvSpPr>
          <p:cNvPr id="3" name="TextBox 2"/>
          <p:cNvSpPr txBox="1"/>
          <p:nvPr/>
        </p:nvSpPr>
        <p:spPr>
          <a:xfrm>
            <a:off x="621792" y="914400"/>
            <a:ext cx="10789920" cy="384048"/>
          </a:xfrm>
          <a:prstGeom prst="rect">
            <a:avLst/>
          </a:prstGeom>
          <a:noFill/>
        </p:spPr>
        <p:txBody>
          <a:bodyPr wrap="none">
            <a:spAutoFit/>
          </a:bodyPr>
          <a:lstStyle/>
          <a:p>
            <a:pPr>
              <a:defRPr sz="1250">
                <a:solidFill>
                  <a:srgbClr val="5C6976"/>
                </a:solidFill>
              </a:defRPr>
            </a:pPr>
            <a:r>
              <a:t>Choose the best starting model — then challenge yourself</a:t>
            </a:r>
          </a:p>
        </p:txBody>
      </p:sp>
      <p:sp>
        <p:nvSpPr>
          <p:cNvPr id="4" name="TextBox 3"/>
          <p:cNvSpPr txBox="1"/>
          <p:nvPr/>
        </p:nvSpPr>
        <p:spPr>
          <a:xfrm>
            <a:off x="777240" y="1325880"/>
            <a:ext cx="10424160" cy="2834640"/>
          </a:xfrm>
          <a:prstGeom prst="rect">
            <a:avLst/>
          </a:prstGeom>
          <a:noFill/>
        </p:spPr>
        <p:txBody>
          <a:bodyPr wrap="square">
            <a:spAutoFit/>
          </a:bodyPr>
          <a:lstStyle/>
          <a:p>
            <a:pPr>
              <a:spcAft>
                <a:spcPts val="900"/>
              </a:spcAft>
              <a:defRPr sz="1800">
                <a:solidFill>
                  <a:srgbClr val="222B34"/>
                </a:solidFill>
              </a:defRPr>
            </a:pPr>
            <a:r>
              <a:t>• A single organiser directs three area managers.</a:t>
            </a:r>
          </a:p>
          <a:p>
            <a:pPr>
              <a:spcAft>
                <a:spcPts val="900"/>
              </a:spcAft>
              <a:defRPr sz="1800">
                <a:solidFill>
                  <a:srgbClr val="222B34"/>
                </a:solidFill>
              </a:defRPr>
            </a:pPr>
            <a:r>
              <a:t>• Each manager controls dedicated operators who follow instructions and return proceeds.</a:t>
            </a:r>
          </a:p>
          <a:p>
            <a:pPr>
              <a:spcAft>
                <a:spcPts val="900"/>
              </a:spcAft>
              <a:defRPr sz="1800">
                <a:solidFill>
                  <a:srgbClr val="222B34"/>
                </a:solidFill>
              </a:defRPr>
            </a:pPr>
            <a:r>
              <a:t>• Members are discouraged from using outside suppliers.</a:t>
            </a:r>
          </a:p>
          <a:p>
            <a:pPr>
              <a:spcAft>
                <a:spcPts val="900"/>
              </a:spcAft>
              <a:defRPr sz="1800">
                <a:solidFill>
                  <a:srgbClr val="222B34"/>
                </a:solidFill>
              </a:defRPr>
            </a:pPr>
            <a:r>
              <a:t>• After one manager is arrested, that sub-team pauses because nobody has authority to act.</a:t>
            </a:r>
          </a:p>
        </p:txBody>
      </p:sp>
      <p:sp>
        <p:nvSpPr>
          <p:cNvPr id="5" name="Rounded Rectangle 4"/>
          <p:cNvSpPr/>
          <p:nvPr/>
        </p:nvSpPr>
        <p:spPr>
          <a:xfrm>
            <a:off x="731520" y="5102352"/>
            <a:ext cx="10698480" cy="868680"/>
          </a:xfrm>
          <a:prstGeom prst="roundRect">
            <a:avLst/>
          </a:prstGeom>
          <a:solidFill>
            <a:srgbClr val="EAF6FA"/>
          </a:solidFill>
          <a:ln>
            <a:solidFill>
              <a:srgbClr val="2CA7D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32688" y="5212080"/>
            <a:ext cx="10241280" cy="621792"/>
          </a:xfrm>
          <a:prstGeom prst="rect">
            <a:avLst/>
          </a:prstGeom>
          <a:noFill/>
        </p:spPr>
        <p:txBody>
          <a:bodyPr wrap="none">
            <a:spAutoFit/>
          </a:bodyPr>
          <a:lstStyle/>
          <a:p>
            <a:pPr>
              <a:defRPr sz="1050" b="1">
                <a:solidFill>
                  <a:srgbClr val="2CA7DA"/>
                </a:solidFill>
              </a:defRPr>
            </a:pPr>
            <a:r>
              <a:t>PAUSE THE RECORDING · 3 min</a:t>
            </a:r>
          </a:p>
          <a:p>
            <a:pPr>
              <a:defRPr sz="1420">
                <a:solidFill>
                  <a:srgbClr val="222B34"/>
                </a:solidFill>
              </a:defRPr>
            </a:pPr>
            <a:r>
              <a:t>Best model? Identify TWO pieces of evidence and ONE limitation.</a:t>
            </a:r>
          </a:p>
        </p:txBody>
      </p:sp>
      <p:sp>
        <p:nvSpPr>
          <p:cNvPr id="7" name="TextBox 6"/>
          <p:cNvSpPr txBox="1"/>
          <p:nvPr/>
        </p:nvSpPr>
        <p:spPr>
          <a:xfrm>
            <a:off x="594360" y="6473952"/>
            <a:ext cx="10972800" cy="182880"/>
          </a:xfrm>
          <a:prstGeom prst="rect">
            <a:avLst/>
          </a:prstGeom>
          <a:noFill/>
        </p:spPr>
        <p:txBody>
          <a:bodyPr wrap="none">
            <a:spAutoFit/>
          </a:bodyPr>
          <a:lstStyle/>
          <a:p>
            <a:pPr>
              <a:defRPr sz="800">
                <a:solidFill>
                  <a:srgbClr val="5C6976"/>
                </a:solidFill>
              </a:defRPr>
            </a:pPr>
            <a:r>
              <a:t>BMLC6011 Serious &amp; Organised Crime | Week 2 | Recorded session                                      15</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0DB3D61-E7C2-BA2C-B10A-9B7A50AC8E46}"/>
              </a:ext>
            </a:extLst>
          </p:cNvPr>
          <p:cNvPicPr>
            <a:picLocks noChangeAspect="1"/>
          </p:cNvPicPr>
          <p:nvPr/>
        </p:nvPicPr>
        <p:blipFill>
          <a:blip r:embed="rId3"/>
          <a:stretch>
            <a:fillRect/>
          </a:stretch>
        </p:blipFill>
        <p:spPr>
          <a:xfrm>
            <a:off x="1" y="5744951"/>
            <a:ext cx="12192000" cy="1113049"/>
          </a:xfrm>
          <a:prstGeom prst="rect">
            <a:avLst/>
          </a:prstGeom>
        </p:spPr>
      </p:pic>
      <p:sp>
        <p:nvSpPr>
          <p:cNvPr id="2" name="TextBox 1"/>
          <p:cNvSpPr txBox="1"/>
          <p:nvPr/>
        </p:nvSpPr>
        <p:spPr>
          <a:xfrm>
            <a:off x="594360" y="320040"/>
            <a:ext cx="10972800" cy="594360"/>
          </a:xfrm>
          <a:prstGeom prst="rect">
            <a:avLst/>
          </a:prstGeom>
          <a:noFill/>
        </p:spPr>
        <p:txBody>
          <a:bodyPr wrap="none">
            <a:spAutoFit/>
          </a:bodyPr>
          <a:lstStyle/>
          <a:p>
            <a:pPr>
              <a:defRPr sz="2800" b="1">
                <a:solidFill>
                  <a:srgbClr val="112239"/>
                </a:solidFill>
              </a:defRPr>
            </a:pPr>
            <a:r>
              <a:t>Apply it: encrypted fraud ecosystem</a:t>
            </a:r>
          </a:p>
        </p:txBody>
      </p:sp>
      <p:sp>
        <p:nvSpPr>
          <p:cNvPr id="3" name="TextBox 2"/>
          <p:cNvSpPr txBox="1"/>
          <p:nvPr/>
        </p:nvSpPr>
        <p:spPr>
          <a:xfrm>
            <a:off x="621792" y="914400"/>
            <a:ext cx="10789920" cy="384048"/>
          </a:xfrm>
          <a:prstGeom prst="rect">
            <a:avLst/>
          </a:prstGeom>
          <a:noFill/>
        </p:spPr>
        <p:txBody>
          <a:bodyPr wrap="none">
            <a:spAutoFit/>
          </a:bodyPr>
          <a:lstStyle/>
          <a:p>
            <a:pPr>
              <a:defRPr sz="1250">
                <a:solidFill>
                  <a:srgbClr val="5C6976"/>
                </a:solidFill>
              </a:defRPr>
            </a:pPr>
            <a:r>
              <a:t>Think in nodes, services and replacement capacity</a:t>
            </a:r>
          </a:p>
        </p:txBody>
      </p:sp>
      <p:sp>
        <p:nvSpPr>
          <p:cNvPr id="4" name="TextBox 3"/>
          <p:cNvSpPr txBox="1"/>
          <p:nvPr/>
        </p:nvSpPr>
        <p:spPr>
          <a:xfrm>
            <a:off x="777240" y="1325880"/>
            <a:ext cx="10424160" cy="2834640"/>
          </a:xfrm>
          <a:prstGeom prst="rect">
            <a:avLst/>
          </a:prstGeom>
          <a:noFill/>
        </p:spPr>
        <p:txBody>
          <a:bodyPr wrap="square">
            <a:spAutoFit/>
          </a:bodyPr>
          <a:lstStyle/>
          <a:p>
            <a:pPr>
              <a:spcAft>
                <a:spcPts val="900"/>
              </a:spcAft>
              <a:defRPr sz="1800">
                <a:solidFill>
                  <a:srgbClr val="222B34"/>
                </a:solidFill>
              </a:defRPr>
            </a:pPr>
            <a:r>
              <a:t>• One actor steals credentials; another builds fraudulent sites.</a:t>
            </a:r>
          </a:p>
          <a:p>
            <a:pPr>
              <a:spcAft>
                <a:spcPts val="900"/>
              </a:spcAft>
              <a:defRPr sz="1800">
                <a:solidFill>
                  <a:srgbClr val="222B34"/>
                </a:solidFill>
              </a:defRPr>
            </a:pPr>
            <a:r>
              <a:t>• A third actor buys data and commits fraud; another launders proceeds for a fee.</a:t>
            </a:r>
          </a:p>
          <a:p>
            <a:pPr>
              <a:spcAft>
                <a:spcPts val="900"/>
              </a:spcAft>
              <a:defRPr sz="1800">
                <a:solidFill>
                  <a:srgbClr val="222B34"/>
                </a:solidFill>
              </a:defRPr>
            </a:pPr>
            <a:r>
              <a:t>• Participants use pseudonyms and may never meet.</a:t>
            </a:r>
          </a:p>
          <a:p>
            <a:pPr>
              <a:spcAft>
                <a:spcPts val="900"/>
              </a:spcAft>
              <a:defRPr sz="1800">
                <a:solidFill>
                  <a:srgbClr val="222B34"/>
                </a:solidFill>
              </a:defRPr>
            </a:pPr>
            <a:r>
              <a:t>• When one provider disappears, a replacement is recruited online.</a:t>
            </a:r>
          </a:p>
        </p:txBody>
      </p:sp>
      <p:sp>
        <p:nvSpPr>
          <p:cNvPr id="5" name="Rounded Rectangle 4"/>
          <p:cNvSpPr/>
          <p:nvPr/>
        </p:nvSpPr>
        <p:spPr>
          <a:xfrm>
            <a:off x="731520" y="5102352"/>
            <a:ext cx="10698480" cy="868680"/>
          </a:xfrm>
          <a:prstGeom prst="roundRect">
            <a:avLst/>
          </a:prstGeom>
          <a:solidFill>
            <a:srgbClr val="EAF6FA"/>
          </a:solidFill>
          <a:ln>
            <a:solidFill>
              <a:srgbClr val="2CA7D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32688" y="5212080"/>
            <a:ext cx="10241280" cy="621792"/>
          </a:xfrm>
          <a:prstGeom prst="rect">
            <a:avLst/>
          </a:prstGeom>
          <a:noFill/>
        </p:spPr>
        <p:txBody>
          <a:bodyPr wrap="none">
            <a:spAutoFit/>
          </a:bodyPr>
          <a:lstStyle/>
          <a:p>
            <a:pPr>
              <a:defRPr sz="1050" b="1">
                <a:solidFill>
                  <a:srgbClr val="2CA7DA"/>
                </a:solidFill>
              </a:defRPr>
            </a:pPr>
            <a:r>
              <a:t>PAUSE THE RECORDING · 3 min</a:t>
            </a:r>
          </a:p>
          <a:p>
            <a:pPr>
              <a:defRPr sz="1420">
                <a:solidFill>
                  <a:srgbClr val="222B34"/>
                </a:solidFill>
              </a:defRPr>
            </a:pPr>
            <a:r>
              <a:t>Which model best explains HOW the activity is coordinated? What makes disruption difficult?</a:t>
            </a:r>
          </a:p>
        </p:txBody>
      </p:sp>
      <p:sp>
        <p:nvSpPr>
          <p:cNvPr id="7" name="TextBox 6"/>
          <p:cNvSpPr txBox="1"/>
          <p:nvPr/>
        </p:nvSpPr>
        <p:spPr>
          <a:xfrm>
            <a:off x="594360" y="6473952"/>
            <a:ext cx="10972800" cy="182880"/>
          </a:xfrm>
          <a:prstGeom prst="rect">
            <a:avLst/>
          </a:prstGeom>
          <a:noFill/>
        </p:spPr>
        <p:txBody>
          <a:bodyPr wrap="none">
            <a:spAutoFit/>
          </a:bodyPr>
          <a:lstStyle/>
          <a:p>
            <a:pPr>
              <a:defRPr sz="800">
                <a:solidFill>
                  <a:srgbClr val="5C6976"/>
                </a:solidFill>
              </a:defRPr>
            </a:pPr>
            <a:r>
              <a:t>BMLC6011 Serious &amp; Organised Crime | Week 2 | Recorded session                                      16</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15CA264-D30A-B0AE-CC1C-3718C846EDAE}"/>
              </a:ext>
            </a:extLst>
          </p:cNvPr>
          <p:cNvPicPr>
            <a:picLocks noChangeAspect="1"/>
          </p:cNvPicPr>
          <p:nvPr/>
        </p:nvPicPr>
        <p:blipFill>
          <a:blip r:embed="rId3"/>
          <a:stretch>
            <a:fillRect/>
          </a:stretch>
        </p:blipFill>
        <p:spPr>
          <a:xfrm>
            <a:off x="1" y="5744951"/>
            <a:ext cx="12192000" cy="1113049"/>
          </a:xfrm>
          <a:prstGeom prst="rect">
            <a:avLst/>
          </a:prstGeom>
        </p:spPr>
      </p:pic>
      <p:sp>
        <p:nvSpPr>
          <p:cNvPr id="2" name="TextBox 1"/>
          <p:cNvSpPr txBox="1"/>
          <p:nvPr/>
        </p:nvSpPr>
        <p:spPr>
          <a:xfrm>
            <a:off x="594360" y="320040"/>
            <a:ext cx="10972800" cy="594360"/>
          </a:xfrm>
          <a:prstGeom prst="rect">
            <a:avLst/>
          </a:prstGeom>
          <a:noFill/>
        </p:spPr>
        <p:txBody>
          <a:bodyPr wrap="none">
            <a:spAutoFit/>
          </a:bodyPr>
          <a:lstStyle/>
          <a:p>
            <a:pPr>
              <a:defRPr sz="2800" b="1">
                <a:solidFill>
                  <a:srgbClr val="112239"/>
                </a:solidFill>
              </a:defRPr>
            </a:pPr>
            <a:r>
              <a:t>Apply it: cocaine importation through a European port</a:t>
            </a:r>
          </a:p>
        </p:txBody>
      </p:sp>
      <p:sp>
        <p:nvSpPr>
          <p:cNvPr id="3" name="TextBox 2"/>
          <p:cNvSpPr txBox="1"/>
          <p:nvPr/>
        </p:nvSpPr>
        <p:spPr>
          <a:xfrm>
            <a:off x="621792" y="914400"/>
            <a:ext cx="10789920" cy="384048"/>
          </a:xfrm>
          <a:prstGeom prst="rect">
            <a:avLst/>
          </a:prstGeom>
          <a:noFill/>
        </p:spPr>
        <p:txBody>
          <a:bodyPr wrap="none">
            <a:spAutoFit/>
          </a:bodyPr>
          <a:lstStyle/>
          <a:p>
            <a:pPr>
              <a:defRPr sz="1250">
                <a:solidFill>
                  <a:srgbClr val="5C6976"/>
                </a:solidFill>
              </a:defRPr>
            </a:pPr>
            <a:r>
              <a:t>Now look for a hybrid</a:t>
            </a:r>
          </a:p>
        </p:txBody>
      </p:sp>
      <p:sp>
        <p:nvSpPr>
          <p:cNvPr id="4" name="TextBox 3"/>
          <p:cNvSpPr txBox="1"/>
          <p:nvPr/>
        </p:nvSpPr>
        <p:spPr>
          <a:xfrm>
            <a:off x="777240" y="1261872"/>
            <a:ext cx="10424160" cy="3063240"/>
          </a:xfrm>
          <a:prstGeom prst="rect">
            <a:avLst/>
          </a:prstGeom>
          <a:noFill/>
        </p:spPr>
        <p:txBody>
          <a:bodyPr wrap="square">
            <a:spAutoFit/>
          </a:bodyPr>
          <a:lstStyle/>
          <a:p>
            <a:pPr>
              <a:spcAft>
                <a:spcPts val="900"/>
              </a:spcAft>
              <a:defRPr sz="1700">
                <a:solidFill>
                  <a:srgbClr val="222B34"/>
                </a:solidFill>
              </a:defRPr>
            </a:pPr>
            <a:r>
              <a:t>• A core group finances multi-tonne cocaine purchases from South America.</a:t>
            </a:r>
          </a:p>
          <a:p>
            <a:pPr>
              <a:spcAft>
                <a:spcPts val="900"/>
              </a:spcAft>
              <a:defRPr sz="1700">
                <a:solidFill>
                  <a:srgbClr val="222B34"/>
                </a:solidFill>
              </a:defRPr>
            </a:pPr>
            <a:r>
              <a:t>• Legitimate transport and front companies are used to move containers.</a:t>
            </a:r>
          </a:p>
          <a:p>
            <a:pPr>
              <a:spcAft>
                <a:spcPts val="900"/>
              </a:spcAft>
              <a:defRPr sz="1700">
                <a:solidFill>
                  <a:srgbClr val="222B34"/>
                </a:solidFill>
              </a:defRPr>
            </a:pPr>
            <a:r>
              <a:t>• Port insiders are paid to obtain access or release information.</a:t>
            </a:r>
          </a:p>
          <a:p>
            <a:pPr>
              <a:spcAft>
                <a:spcPts val="900"/>
              </a:spcAft>
              <a:defRPr sz="1700">
                <a:solidFill>
                  <a:srgbClr val="222B34"/>
                </a:solidFill>
              </a:defRPr>
            </a:pPr>
            <a:r>
              <a:t>• Independent extraction teams remove consignments and are paid a percentage.</a:t>
            </a:r>
          </a:p>
          <a:p>
            <a:pPr>
              <a:spcAft>
                <a:spcPts val="900"/>
              </a:spcAft>
              <a:defRPr sz="1700">
                <a:solidFill>
                  <a:srgbClr val="222B34"/>
                </a:solidFill>
              </a:defRPr>
            </a:pPr>
            <a:r>
              <a:t>• When one route is compromised, shipments move to another port.</a:t>
            </a:r>
          </a:p>
        </p:txBody>
      </p:sp>
      <p:sp>
        <p:nvSpPr>
          <p:cNvPr id="5" name="Rounded Rectangle 4"/>
          <p:cNvSpPr/>
          <p:nvPr/>
        </p:nvSpPr>
        <p:spPr>
          <a:xfrm>
            <a:off x="731520" y="5102352"/>
            <a:ext cx="10698480" cy="868680"/>
          </a:xfrm>
          <a:prstGeom prst="roundRect">
            <a:avLst/>
          </a:prstGeom>
          <a:solidFill>
            <a:srgbClr val="EAF6FA"/>
          </a:solidFill>
          <a:ln>
            <a:solidFill>
              <a:srgbClr val="2CA7D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32688" y="5212080"/>
            <a:ext cx="10241280" cy="621792"/>
          </a:xfrm>
          <a:prstGeom prst="rect">
            <a:avLst/>
          </a:prstGeom>
          <a:noFill/>
        </p:spPr>
        <p:txBody>
          <a:bodyPr wrap="none">
            <a:spAutoFit/>
          </a:bodyPr>
          <a:lstStyle/>
          <a:p>
            <a:pPr>
              <a:defRPr sz="1050" b="1">
                <a:solidFill>
                  <a:srgbClr val="2CA7DA"/>
                </a:solidFill>
              </a:defRPr>
            </a:pPr>
            <a:r>
              <a:t>PAUSE THE RECORDING · 4 min</a:t>
            </a:r>
          </a:p>
          <a:p>
            <a:pPr>
              <a:defRPr sz="1420">
                <a:solidFill>
                  <a:srgbClr val="222B34"/>
                </a:solidFill>
              </a:defRPr>
            </a:pPr>
            <a:r>
              <a:t>Identify one hierarchy feature, one network feature and one enterprise feature. Which model is PRIMARY?</a:t>
            </a:r>
          </a:p>
        </p:txBody>
      </p:sp>
      <p:sp>
        <p:nvSpPr>
          <p:cNvPr id="7" name="TextBox 6"/>
          <p:cNvSpPr txBox="1"/>
          <p:nvPr/>
        </p:nvSpPr>
        <p:spPr>
          <a:xfrm>
            <a:off x="594360" y="6473952"/>
            <a:ext cx="10972800" cy="182880"/>
          </a:xfrm>
          <a:prstGeom prst="rect">
            <a:avLst/>
          </a:prstGeom>
          <a:noFill/>
        </p:spPr>
        <p:txBody>
          <a:bodyPr wrap="none">
            <a:spAutoFit/>
          </a:bodyPr>
          <a:lstStyle/>
          <a:p>
            <a:pPr>
              <a:defRPr sz="800">
                <a:solidFill>
                  <a:srgbClr val="5C6976"/>
                </a:solidFill>
              </a:defRPr>
            </a:pPr>
            <a:r>
              <a:t>BMLC6011 Serious &amp; Organised Crime | Week 2 | Recorded session                                      17</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594360" y="320040"/>
            <a:ext cx="10972800" cy="594360"/>
          </a:xfrm>
          <a:prstGeom prst="rect">
            <a:avLst/>
          </a:prstGeom>
          <a:noFill/>
        </p:spPr>
        <p:txBody>
          <a:bodyPr wrap="none">
            <a:spAutoFit/>
          </a:bodyPr>
          <a:lstStyle/>
          <a:p>
            <a:pPr>
              <a:defRPr sz="2800" b="1">
                <a:solidFill>
                  <a:srgbClr val="112239"/>
                </a:solidFill>
              </a:defRPr>
            </a:pPr>
            <a:r>
              <a:t>Worked synthesis</a:t>
            </a:r>
          </a:p>
        </p:txBody>
      </p:sp>
      <p:sp>
        <p:nvSpPr>
          <p:cNvPr id="3" name="TextBox 2"/>
          <p:cNvSpPr txBox="1"/>
          <p:nvPr/>
        </p:nvSpPr>
        <p:spPr>
          <a:xfrm>
            <a:off x="621792" y="914400"/>
            <a:ext cx="10789920" cy="384048"/>
          </a:xfrm>
          <a:prstGeom prst="rect">
            <a:avLst/>
          </a:prstGeom>
          <a:noFill/>
        </p:spPr>
        <p:txBody>
          <a:bodyPr wrap="none">
            <a:spAutoFit/>
          </a:bodyPr>
          <a:lstStyle/>
          <a:p>
            <a:pPr>
              <a:defRPr sz="1250">
                <a:solidFill>
                  <a:srgbClr val="5C6976"/>
                </a:solidFill>
              </a:defRPr>
            </a:pPr>
            <a:r>
              <a:t>Hybrid structures are often the stronger conclusion</a:t>
            </a:r>
          </a:p>
        </p:txBody>
      </p:sp>
      <p:sp>
        <p:nvSpPr>
          <p:cNvPr id="4" name="Rounded Rectangle 3"/>
          <p:cNvSpPr/>
          <p:nvPr/>
        </p:nvSpPr>
        <p:spPr>
          <a:xfrm>
            <a:off x="640080" y="1417320"/>
            <a:ext cx="3474720" cy="3749039"/>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22959" y="1563624"/>
            <a:ext cx="3108960" cy="3456432"/>
          </a:xfrm>
          <a:prstGeom prst="rect">
            <a:avLst/>
          </a:prstGeom>
          <a:noFill/>
        </p:spPr>
        <p:txBody>
          <a:bodyPr wrap="square">
            <a:spAutoFit/>
          </a:bodyPr>
          <a:lstStyle/>
          <a:p>
            <a:pPr>
              <a:defRPr sz="1600" b="1">
                <a:solidFill>
                  <a:srgbClr val="112239"/>
                </a:solidFill>
              </a:defRPr>
            </a:pPr>
            <a:r>
              <a:t>HIERARCHY</a:t>
            </a:r>
          </a:p>
          <a:p>
            <a:pPr>
              <a:spcBef>
                <a:spcPts val="700"/>
              </a:spcBef>
              <a:defRPr sz="1220">
                <a:solidFill>
                  <a:srgbClr val="222B34"/>
                </a:solidFill>
              </a:defRPr>
            </a:pPr>
            <a:r>
              <a:t>Core financiers or leaders may control capital and strategic decisions.</a:t>
            </a:r>
            <a:br/>
            <a:br/>
            <a:r>
              <a:t>But that does not mean they directly command every facilitator.</a:t>
            </a:r>
          </a:p>
        </p:txBody>
      </p:sp>
      <p:sp>
        <p:nvSpPr>
          <p:cNvPr id="6" name="Rounded Rectangle 5"/>
          <p:cNvSpPr/>
          <p:nvPr/>
        </p:nvSpPr>
        <p:spPr>
          <a:xfrm>
            <a:off x="4343400" y="1417320"/>
            <a:ext cx="3474720" cy="3749039"/>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526280" y="1563624"/>
            <a:ext cx="3108960" cy="3456432"/>
          </a:xfrm>
          <a:prstGeom prst="rect">
            <a:avLst/>
          </a:prstGeom>
          <a:noFill/>
        </p:spPr>
        <p:txBody>
          <a:bodyPr wrap="square">
            <a:spAutoFit/>
          </a:bodyPr>
          <a:lstStyle/>
          <a:p>
            <a:pPr>
              <a:defRPr sz="1600" b="1">
                <a:solidFill>
                  <a:srgbClr val="2CA7DA"/>
                </a:solidFill>
              </a:defRPr>
            </a:pPr>
            <a:r>
              <a:t>NETWORK</a:t>
            </a:r>
          </a:p>
          <a:p>
            <a:pPr>
              <a:spcBef>
                <a:spcPts val="700"/>
              </a:spcBef>
              <a:defRPr sz="1220">
                <a:solidFill>
                  <a:srgbClr val="222B34"/>
                </a:solidFill>
              </a:defRPr>
            </a:pPr>
            <a:r>
              <a:t>Port insiders, transport firms, extraction teams and brokers can be connected for specific tasks.</a:t>
            </a:r>
            <a:br/>
            <a:br/>
            <a:r>
              <a:t>Replaceability increases resilience.</a:t>
            </a:r>
          </a:p>
        </p:txBody>
      </p:sp>
      <p:sp>
        <p:nvSpPr>
          <p:cNvPr id="8" name="Rounded Rectangle 7"/>
          <p:cNvSpPr/>
          <p:nvPr/>
        </p:nvSpPr>
        <p:spPr>
          <a:xfrm>
            <a:off x="8046720" y="1417320"/>
            <a:ext cx="3474720" cy="3749039"/>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229600" y="1563624"/>
            <a:ext cx="3108960" cy="3456432"/>
          </a:xfrm>
          <a:prstGeom prst="rect">
            <a:avLst/>
          </a:prstGeom>
          <a:noFill/>
        </p:spPr>
        <p:txBody>
          <a:bodyPr wrap="square">
            <a:spAutoFit/>
          </a:bodyPr>
          <a:lstStyle/>
          <a:p>
            <a:pPr>
              <a:defRPr sz="1600" b="1">
                <a:solidFill>
                  <a:srgbClr val="E1B037"/>
                </a:solidFill>
              </a:defRPr>
            </a:pPr>
            <a:r>
              <a:t>ENTERPRISE</a:t>
            </a:r>
          </a:p>
          <a:p>
            <a:pPr>
              <a:spcBef>
                <a:spcPts val="700"/>
              </a:spcBef>
              <a:defRPr sz="1220">
                <a:solidFill>
                  <a:srgbClr val="222B34"/>
                </a:solidFill>
              </a:defRPr>
            </a:pPr>
            <a:r>
              <a:t>Demand, margins, routes and enforcement costs shape the supply chain.</a:t>
            </a:r>
            <a:br/>
            <a:br/>
            <a:r>
              <a:t>The market creates incentives for adaptation.</a:t>
            </a:r>
          </a:p>
        </p:txBody>
      </p:sp>
      <p:sp>
        <p:nvSpPr>
          <p:cNvPr id="10" name="TextBox 9"/>
          <p:cNvSpPr txBox="1"/>
          <p:nvPr/>
        </p:nvSpPr>
        <p:spPr>
          <a:xfrm>
            <a:off x="594360" y="6473952"/>
            <a:ext cx="10972800" cy="182880"/>
          </a:xfrm>
          <a:prstGeom prst="rect">
            <a:avLst/>
          </a:prstGeom>
          <a:noFill/>
        </p:spPr>
        <p:txBody>
          <a:bodyPr wrap="none">
            <a:spAutoFit/>
          </a:bodyPr>
          <a:lstStyle/>
          <a:p>
            <a:pPr>
              <a:defRPr sz="800">
                <a:solidFill>
                  <a:srgbClr val="5C6976"/>
                </a:solidFill>
              </a:defRPr>
            </a:pPr>
            <a:r>
              <a:t>BMLC6011 Serious &amp; Organised Crime | Week 2 | Recorded session                                      18</a:t>
            </a:r>
          </a:p>
        </p:txBody>
      </p:sp>
      <p:pic>
        <p:nvPicPr>
          <p:cNvPr id="12" name="Picture 11">
            <a:extLst>
              <a:ext uri="{FF2B5EF4-FFF2-40B4-BE49-F238E27FC236}">
                <a16:creationId xmlns:a16="http://schemas.microsoft.com/office/drawing/2014/main" id="{34D4D986-89AC-5DD9-3419-BDADA7B34E4C}"/>
              </a:ext>
            </a:extLst>
          </p:cNvPr>
          <p:cNvPicPr>
            <a:picLocks noChangeAspect="1"/>
          </p:cNvPicPr>
          <p:nvPr/>
        </p:nvPicPr>
        <p:blipFill>
          <a:blip r:embed="rId3"/>
          <a:stretch>
            <a:fillRect/>
          </a:stretch>
        </p:blipFill>
        <p:spPr>
          <a:xfrm>
            <a:off x="1" y="5744951"/>
            <a:ext cx="12192000" cy="1113049"/>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5C8EF09-572D-938E-5F27-1626F22AB53E}"/>
              </a:ext>
            </a:extLst>
          </p:cNvPr>
          <p:cNvPicPr>
            <a:picLocks noChangeAspect="1"/>
          </p:cNvPicPr>
          <p:nvPr/>
        </p:nvPicPr>
        <p:blipFill>
          <a:blip r:embed="rId3"/>
          <a:stretch>
            <a:fillRect/>
          </a:stretch>
        </p:blipFill>
        <p:spPr>
          <a:xfrm>
            <a:off x="1" y="5744951"/>
            <a:ext cx="12192000" cy="1113049"/>
          </a:xfrm>
          <a:prstGeom prst="rect">
            <a:avLst/>
          </a:prstGeom>
        </p:spPr>
      </p:pic>
      <p:sp>
        <p:nvSpPr>
          <p:cNvPr id="2" name="TextBox 1"/>
          <p:cNvSpPr txBox="1"/>
          <p:nvPr/>
        </p:nvSpPr>
        <p:spPr>
          <a:xfrm>
            <a:off x="594360" y="320040"/>
            <a:ext cx="10972800" cy="594360"/>
          </a:xfrm>
          <a:prstGeom prst="rect">
            <a:avLst/>
          </a:prstGeom>
          <a:noFill/>
        </p:spPr>
        <p:txBody>
          <a:bodyPr wrap="none">
            <a:spAutoFit/>
          </a:bodyPr>
          <a:lstStyle/>
          <a:p>
            <a:pPr>
              <a:defRPr sz="2800" b="1">
                <a:solidFill>
                  <a:srgbClr val="112239"/>
                </a:solidFill>
              </a:defRPr>
            </a:pPr>
            <a:r>
              <a:t>Structure changes the disruption strategy</a:t>
            </a:r>
          </a:p>
        </p:txBody>
      </p:sp>
      <p:sp>
        <p:nvSpPr>
          <p:cNvPr id="3" name="TextBox 2"/>
          <p:cNvSpPr txBox="1"/>
          <p:nvPr/>
        </p:nvSpPr>
        <p:spPr>
          <a:xfrm>
            <a:off x="621792" y="914400"/>
            <a:ext cx="10789920" cy="384048"/>
          </a:xfrm>
          <a:prstGeom prst="rect">
            <a:avLst/>
          </a:prstGeom>
          <a:noFill/>
        </p:spPr>
        <p:txBody>
          <a:bodyPr wrap="none">
            <a:spAutoFit/>
          </a:bodyPr>
          <a:lstStyle/>
          <a:p>
            <a:pPr>
              <a:defRPr sz="1250">
                <a:solidFill>
                  <a:srgbClr val="5C6976"/>
                </a:solidFill>
              </a:defRPr>
            </a:pPr>
            <a:r>
              <a:t>A tactically successful arrest may leave the criminal capability intact</a:t>
            </a:r>
          </a:p>
        </p:txBody>
      </p:sp>
      <p:sp>
        <p:nvSpPr>
          <p:cNvPr id="4" name="Rounded Rectangle 3"/>
          <p:cNvSpPr/>
          <p:nvPr/>
        </p:nvSpPr>
        <p:spPr>
          <a:xfrm>
            <a:off x="640080" y="1417320"/>
            <a:ext cx="3474720" cy="3291840"/>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22959" y="1563624"/>
            <a:ext cx="3108960" cy="2999232"/>
          </a:xfrm>
          <a:prstGeom prst="rect">
            <a:avLst/>
          </a:prstGeom>
          <a:noFill/>
        </p:spPr>
        <p:txBody>
          <a:bodyPr wrap="square">
            <a:spAutoFit/>
          </a:bodyPr>
          <a:lstStyle/>
          <a:p>
            <a:pPr>
              <a:defRPr sz="1600" b="1">
                <a:solidFill>
                  <a:srgbClr val="112239"/>
                </a:solidFill>
              </a:defRPr>
            </a:pPr>
            <a:r>
              <a:t>HIERARCHY</a:t>
            </a:r>
          </a:p>
          <a:p>
            <a:pPr>
              <a:spcBef>
                <a:spcPts val="700"/>
              </a:spcBef>
              <a:defRPr sz="1220">
                <a:solidFill>
                  <a:srgbClr val="222B34"/>
                </a:solidFill>
              </a:defRPr>
            </a:pPr>
            <a:r>
              <a:t>Target leadership, command relationships, finance and succession.</a:t>
            </a:r>
          </a:p>
        </p:txBody>
      </p:sp>
      <p:sp>
        <p:nvSpPr>
          <p:cNvPr id="6" name="Rounded Rectangle 5"/>
          <p:cNvSpPr/>
          <p:nvPr/>
        </p:nvSpPr>
        <p:spPr>
          <a:xfrm>
            <a:off x="4343400" y="1417320"/>
            <a:ext cx="3474720" cy="3291840"/>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526280" y="1563624"/>
            <a:ext cx="3108960" cy="2999232"/>
          </a:xfrm>
          <a:prstGeom prst="rect">
            <a:avLst/>
          </a:prstGeom>
          <a:noFill/>
        </p:spPr>
        <p:txBody>
          <a:bodyPr wrap="square">
            <a:spAutoFit/>
          </a:bodyPr>
          <a:lstStyle/>
          <a:p>
            <a:pPr>
              <a:defRPr sz="1600" b="1">
                <a:solidFill>
                  <a:srgbClr val="2CA7DA"/>
                </a:solidFill>
              </a:defRPr>
            </a:pPr>
            <a:r>
              <a:t>NETWORK</a:t>
            </a:r>
          </a:p>
          <a:p>
            <a:pPr>
              <a:spcBef>
                <a:spcPts val="700"/>
              </a:spcBef>
              <a:defRPr sz="1220">
                <a:solidFill>
                  <a:srgbClr val="222B34"/>
                </a:solidFill>
              </a:defRPr>
            </a:pPr>
            <a:r>
              <a:t>Target critical nodes, brokers, infrastructure, trust relationships and specialist services.</a:t>
            </a:r>
          </a:p>
        </p:txBody>
      </p:sp>
      <p:sp>
        <p:nvSpPr>
          <p:cNvPr id="8" name="Rounded Rectangle 7"/>
          <p:cNvSpPr/>
          <p:nvPr/>
        </p:nvSpPr>
        <p:spPr>
          <a:xfrm>
            <a:off x="8046720" y="1417320"/>
            <a:ext cx="3474720" cy="3291840"/>
          </a:xfrm>
          <a:prstGeom prst="roundRect">
            <a:avLst/>
          </a:prstGeom>
          <a:solidFill>
            <a:srgbClr val="F5F8FA"/>
          </a:solidFill>
          <a:ln>
            <a:solidFill>
              <a:srgbClr val="DDE8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229600" y="1563624"/>
            <a:ext cx="3108960" cy="2999232"/>
          </a:xfrm>
          <a:prstGeom prst="rect">
            <a:avLst/>
          </a:prstGeom>
          <a:noFill/>
        </p:spPr>
        <p:txBody>
          <a:bodyPr wrap="square">
            <a:spAutoFit/>
          </a:bodyPr>
          <a:lstStyle/>
          <a:p>
            <a:pPr>
              <a:defRPr sz="1600" b="1">
                <a:solidFill>
                  <a:srgbClr val="E1B037"/>
                </a:solidFill>
              </a:defRPr>
            </a:pPr>
            <a:r>
              <a:t>ENTERPRISE</a:t>
            </a:r>
          </a:p>
          <a:p>
            <a:pPr>
              <a:spcBef>
                <a:spcPts val="700"/>
              </a:spcBef>
              <a:defRPr sz="1220">
                <a:solidFill>
                  <a:srgbClr val="222B34"/>
                </a:solidFill>
              </a:defRPr>
            </a:pPr>
            <a:r>
              <a:t>Raise costs, disrupt logistics, reduce opportunity, remove enabling services and attack revenue.</a:t>
            </a:r>
          </a:p>
        </p:txBody>
      </p:sp>
      <p:sp>
        <p:nvSpPr>
          <p:cNvPr id="10" name="Rounded Rectangle 9"/>
          <p:cNvSpPr/>
          <p:nvPr/>
        </p:nvSpPr>
        <p:spPr>
          <a:xfrm>
            <a:off x="731520" y="5102352"/>
            <a:ext cx="10698480" cy="868680"/>
          </a:xfrm>
          <a:prstGeom prst="roundRect">
            <a:avLst/>
          </a:prstGeom>
          <a:solidFill>
            <a:srgbClr val="EAF6FA"/>
          </a:solidFill>
          <a:ln>
            <a:solidFill>
              <a:srgbClr val="2CA7D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932688" y="5212080"/>
            <a:ext cx="10241280" cy="621792"/>
          </a:xfrm>
          <a:prstGeom prst="rect">
            <a:avLst/>
          </a:prstGeom>
          <a:noFill/>
        </p:spPr>
        <p:txBody>
          <a:bodyPr wrap="none">
            <a:spAutoFit/>
          </a:bodyPr>
          <a:lstStyle/>
          <a:p>
            <a:pPr>
              <a:defRPr sz="1050" b="1">
                <a:solidFill>
                  <a:srgbClr val="2CA7DA"/>
                </a:solidFill>
              </a:defRPr>
            </a:pPr>
            <a:r>
              <a:t>PAUSE THE RECORDING · 2 min</a:t>
            </a:r>
          </a:p>
          <a:p>
            <a:pPr>
              <a:defRPr sz="1420">
                <a:solidFill>
                  <a:srgbClr val="222B34"/>
                </a:solidFill>
              </a:defRPr>
            </a:pPr>
            <a:r>
              <a:t>Why might removing one visible offender fail to reduce long-term harm?</a:t>
            </a:r>
          </a:p>
        </p:txBody>
      </p:sp>
      <p:sp>
        <p:nvSpPr>
          <p:cNvPr id="12" name="TextBox 11"/>
          <p:cNvSpPr txBox="1"/>
          <p:nvPr/>
        </p:nvSpPr>
        <p:spPr>
          <a:xfrm>
            <a:off x="594360" y="6473952"/>
            <a:ext cx="10972800" cy="182880"/>
          </a:xfrm>
          <a:prstGeom prst="rect">
            <a:avLst/>
          </a:prstGeom>
          <a:noFill/>
        </p:spPr>
        <p:txBody>
          <a:bodyPr wrap="none">
            <a:spAutoFit/>
          </a:bodyPr>
          <a:lstStyle/>
          <a:p>
            <a:pPr>
              <a:defRPr sz="800">
                <a:solidFill>
                  <a:srgbClr val="5C6976"/>
                </a:solidFill>
              </a:defRPr>
            </a:pPr>
            <a:r>
              <a:t>BMLC6011 Serious &amp; Organised Crime | Week 2 | Recorded session                                      19</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FAE6950-BF78-9F24-0D6A-2A423A23ED06}"/>
              </a:ext>
            </a:extLst>
          </p:cNvPr>
          <p:cNvPicPr>
            <a:picLocks noChangeAspect="1"/>
          </p:cNvPicPr>
          <p:nvPr/>
        </p:nvPicPr>
        <p:blipFill>
          <a:blip r:embed="rId3"/>
          <a:stretch>
            <a:fillRect/>
          </a:stretch>
        </p:blipFill>
        <p:spPr>
          <a:xfrm>
            <a:off x="1" y="5744951"/>
            <a:ext cx="12192000" cy="1113049"/>
          </a:xfrm>
          <a:prstGeom prst="rect">
            <a:avLst/>
          </a:prstGeom>
        </p:spPr>
      </p:pic>
      <p:sp>
        <p:nvSpPr>
          <p:cNvPr id="2" name="TextBox 1"/>
          <p:cNvSpPr txBox="1"/>
          <p:nvPr/>
        </p:nvSpPr>
        <p:spPr>
          <a:xfrm>
            <a:off x="594360" y="320040"/>
            <a:ext cx="10972800" cy="594360"/>
          </a:xfrm>
          <a:prstGeom prst="rect">
            <a:avLst/>
          </a:prstGeom>
          <a:noFill/>
        </p:spPr>
        <p:txBody>
          <a:bodyPr wrap="none">
            <a:spAutoFit/>
          </a:bodyPr>
          <a:lstStyle/>
          <a:p>
            <a:pPr>
              <a:defRPr sz="2800" b="1">
                <a:solidFill>
                  <a:srgbClr val="112239"/>
                </a:solidFill>
              </a:defRPr>
            </a:pPr>
            <a:r>
              <a:t>Assessment link</a:t>
            </a:r>
          </a:p>
        </p:txBody>
      </p:sp>
      <p:sp>
        <p:nvSpPr>
          <p:cNvPr id="3" name="TextBox 2"/>
          <p:cNvSpPr txBox="1"/>
          <p:nvPr/>
        </p:nvSpPr>
        <p:spPr>
          <a:xfrm>
            <a:off x="621792" y="914400"/>
            <a:ext cx="10789920" cy="384048"/>
          </a:xfrm>
          <a:prstGeom prst="rect">
            <a:avLst/>
          </a:prstGeom>
          <a:noFill/>
        </p:spPr>
        <p:txBody>
          <a:bodyPr wrap="none">
            <a:spAutoFit/>
          </a:bodyPr>
          <a:lstStyle/>
          <a:p>
            <a:pPr>
              <a:defRPr sz="1250">
                <a:solidFill>
                  <a:srgbClr val="5C6976"/>
                </a:solidFill>
              </a:defRPr>
            </a:pPr>
            <a:r>
              <a:t>Use models to build an argument — not to decorate a description</a:t>
            </a:r>
          </a:p>
        </p:txBody>
      </p:sp>
      <p:sp>
        <p:nvSpPr>
          <p:cNvPr id="4" name="TextBox 3"/>
          <p:cNvSpPr txBox="1"/>
          <p:nvPr/>
        </p:nvSpPr>
        <p:spPr>
          <a:xfrm>
            <a:off x="822960" y="1371600"/>
            <a:ext cx="10332720" cy="3474720"/>
          </a:xfrm>
          <a:prstGeom prst="rect">
            <a:avLst/>
          </a:prstGeom>
          <a:noFill/>
        </p:spPr>
        <p:txBody>
          <a:bodyPr wrap="square">
            <a:spAutoFit/>
          </a:bodyPr>
          <a:lstStyle/>
          <a:p>
            <a:pPr>
              <a:spcAft>
                <a:spcPts val="900"/>
              </a:spcAft>
              <a:defRPr sz="1800">
                <a:solidFill>
                  <a:srgbClr val="222B34"/>
                </a:solidFill>
              </a:defRPr>
            </a:pPr>
            <a:r>
              <a:t>• Define the model accurately.</a:t>
            </a:r>
          </a:p>
          <a:p>
            <a:pPr>
              <a:spcAft>
                <a:spcPts val="900"/>
              </a:spcAft>
              <a:defRPr sz="1800">
                <a:solidFill>
                  <a:srgbClr val="222B34"/>
                </a:solidFill>
              </a:defRPr>
            </a:pPr>
            <a:r>
              <a:t>• Use evidence from the case to justify why it applies.</a:t>
            </a:r>
          </a:p>
          <a:p>
            <a:pPr>
              <a:spcAft>
                <a:spcPts val="900"/>
              </a:spcAft>
              <a:defRPr sz="1800">
                <a:solidFill>
                  <a:srgbClr val="222B34"/>
                </a:solidFill>
              </a:defRPr>
            </a:pPr>
            <a:r>
              <a:t>• Explain what the model helps you understand about harm, resilience or response.</a:t>
            </a:r>
          </a:p>
          <a:p>
            <a:pPr>
              <a:spcAft>
                <a:spcPts val="900"/>
              </a:spcAft>
              <a:defRPr sz="1800">
                <a:solidFill>
                  <a:srgbClr val="222B34"/>
                </a:solidFill>
              </a:defRPr>
            </a:pPr>
            <a:r>
              <a:t>• Evaluate what the model fails to explain.</a:t>
            </a:r>
          </a:p>
          <a:p>
            <a:pPr>
              <a:spcAft>
                <a:spcPts val="900"/>
              </a:spcAft>
              <a:defRPr sz="1800">
                <a:solidFill>
                  <a:srgbClr val="222B34"/>
                </a:solidFill>
              </a:defRPr>
            </a:pPr>
            <a:r>
              <a:t>• Reach a judgement: MODEL → EVIDENCE → EXPLANATION → LIMITATION → JUDGEMENT.</a:t>
            </a:r>
          </a:p>
        </p:txBody>
      </p:sp>
      <p:sp>
        <p:nvSpPr>
          <p:cNvPr id="5" name="Rounded Rectangle 4"/>
          <p:cNvSpPr/>
          <p:nvPr/>
        </p:nvSpPr>
        <p:spPr>
          <a:xfrm>
            <a:off x="731520" y="5102352"/>
            <a:ext cx="10698480" cy="868680"/>
          </a:xfrm>
          <a:prstGeom prst="roundRect">
            <a:avLst/>
          </a:prstGeom>
          <a:solidFill>
            <a:srgbClr val="EAF6FA"/>
          </a:solidFill>
          <a:ln>
            <a:solidFill>
              <a:srgbClr val="2CA7D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32688" y="5212080"/>
            <a:ext cx="10241280" cy="621792"/>
          </a:xfrm>
          <a:prstGeom prst="rect">
            <a:avLst/>
          </a:prstGeom>
          <a:noFill/>
        </p:spPr>
        <p:txBody>
          <a:bodyPr wrap="none">
            <a:spAutoFit/>
          </a:bodyPr>
          <a:lstStyle/>
          <a:p>
            <a:pPr>
              <a:defRPr sz="1050" b="1">
                <a:solidFill>
                  <a:srgbClr val="2CA7DA"/>
                </a:solidFill>
              </a:defRPr>
            </a:pPr>
            <a:r>
              <a:t>PAUSE THE RECORDING · 5 min</a:t>
            </a:r>
          </a:p>
          <a:p>
            <a:pPr>
              <a:defRPr sz="1420">
                <a:solidFill>
                  <a:srgbClr val="222B34"/>
                </a:solidFill>
              </a:defRPr>
            </a:pPr>
            <a:r>
              <a:t>Write a short paragraph applying one model to an OCG example you may use in your assessment.</a:t>
            </a:r>
          </a:p>
        </p:txBody>
      </p:sp>
      <p:sp>
        <p:nvSpPr>
          <p:cNvPr id="7" name="TextBox 6"/>
          <p:cNvSpPr txBox="1"/>
          <p:nvPr/>
        </p:nvSpPr>
        <p:spPr>
          <a:xfrm>
            <a:off x="594360" y="6473952"/>
            <a:ext cx="10972800" cy="182880"/>
          </a:xfrm>
          <a:prstGeom prst="rect">
            <a:avLst/>
          </a:prstGeom>
          <a:noFill/>
        </p:spPr>
        <p:txBody>
          <a:bodyPr wrap="none">
            <a:spAutoFit/>
          </a:bodyPr>
          <a:lstStyle/>
          <a:p>
            <a:pPr>
              <a:defRPr sz="800">
                <a:solidFill>
                  <a:srgbClr val="5C6976"/>
                </a:solidFill>
              </a:defRPr>
            </a:pPr>
            <a:r>
              <a:t>BMLC6011 Serious &amp; Organised Crime | Week 2 | Recorded session                                      20</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8F72D5-6019-C6E2-5B01-CDC58EFC7AB0}"/>
              </a:ext>
            </a:extLst>
          </p:cNvPr>
          <p:cNvPicPr>
            <a:picLocks noChangeAspect="1"/>
          </p:cNvPicPr>
          <p:nvPr/>
        </p:nvPicPr>
        <p:blipFill>
          <a:blip r:embed="rId2"/>
          <a:stretch>
            <a:fillRect/>
          </a:stretch>
        </p:blipFill>
        <p:spPr>
          <a:xfrm>
            <a:off x="1" y="5744951"/>
            <a:ext cx="12192000" cy="1113049"/>
          </a:xfrm>
          <a:prstGeom prst="rect">
            <a:avLst/>
          </a:prstGeom>
        </p:spPr>
      </p:pic>
      <p:sp>
        <p:nvSpPr>
          <p:cNvPr id="11" name="TextBox 10">
            <a:extLst>
              <a:ext uri="{FF2B5EF4-FFF2-40B4-BE49-F238E27FC236}">
                <a16:creationId xmlns:a16="http://schemas.microsoft.com/office/drawing/2014/main" id="{5C5D515D-6057-42D3-A563-AFE7D433FD48}"/>
              </a:ext>
            </a:extLst>
          </p:cNvPr>
          <p:cNvSpPr txBox="1"/>
          <p:nvPr/>
        </p:nvSpPr>
        <p:spPr>
          <a:xfrm>
            <a:off x="206991" y="1122993"/>
            <a:ext cx="11778018" cy="4247317"/>
          </a:xfrm>
          <a:prstGeom prst="rect">
            <a:avLst/>
          </a:prstGeom>
          <a:noFill/>
        </p:spPr>
        <p:txBody>
          <a:bodyPr wrap="square">
            <a:spAutoFit/>
          </a:bodyPr>
          <a:lstStyle/>
          <a:p>
            <a:pPr fontAlgn="t">
              <a:lnSpc>
                <a:spcPct val="150000"/>
              </a:lnSpc>
              <a:buNone/>
            </a:pPr>
            <a:r>
              <a:rPr lang="en-GB" sz="1800" b="0" i="0" dirty="0">
                <a:effectLst/>
                <a:latin typeface="+mn-lt"/>
              </a:rPr>
              <a:t>Bright, D., Hughes, C. and Chalmers, J. (2012) ‘Illuminating dark networks: A social network analysis of an Australian drug trafficking network’, </a:t>
            </a:r>
            <a:r>
              <a:rPr lang="en-GB" sz="1800" b="0" i="1" dirty="0">
                <a:effectLst/>
                <a:latin typeface="+mn-lt"/>
              </a:rPr>
              <a:t>Crime, Law and Social Change</a:t>
            </a:r>
            <a:r>
              <a:rPr lang="en-GB" sz="1800" b="0" i="0" dirty="0">
                <a:effectLst/>
                <a:latin typeface="+mn-lt"/>
              </a:rPr>
              <a:t>, 57(2), pp. 151-176.</a:t>
            </a:r>
          </a:p>
          <a:p>
            <a:pPr fontAlgn="t">
              <a:lnSpc>
                <a:spcPct val="150000"/>
              </a:lnSpc>
              <a:buNone/>
            </a:pPr>
            <a:r>
              <a:rPr lang="en-GB" sz="1800" b="1" i="0" dirty="0" err="1">
                <a:effectLst/>
                <a:latin typeface="+mn-lt"/>
              </a:rPr>
              <a:t>Morselli</a:t>
            </a:r>
            <a:r>
              <a:rPr lang="en-GB" sz="1800" b="1" i="0" dirty="0">
                <a:effectLst/>
                <a:latin typeface="+mn-lt"/>
              </a:rPr>
              <a:t>, C. (2009) </a:t>
            </a:r>
            <a:r>
              <a:rPr lang="en-GB" sz="1800" b="1" i="1" dirty="0">
                <a:effectLst/>
                <a:latin typeface="+mn-lt"/>
              </a:rPr>
              <a:t>Inside Criminal Networks</a:t>
            </a:r>
            <a:r>
              <a:rPr lang="en-GB" sz="1800" b="1" i="0" dirty="0">
                <a:effectLst/>
                <a:latin typeface="+mn-lt"/>
              </a:rPr>
              <a:t>. New York: Springer.</a:t>
            </a:r>
          </a:p>
          <a:p>
            <a:pPr fontAlgn="t">
              <a:lnSpc>
                <a:spcPct val="150000"/>
              </a:lnSpc>
              <a:buNone/>
            </a:pPr>
            <a:r>
              <a:rPr lang="en-GB" sz="1800" b="0" i="0" dirty="0">
                <a:effectLst/>
                <a:latin typeface="+mn-lt"/>
              </a:rPr>
              <a:t>Paoli, L. (2003) </a:t>
            </a:r>
            <a:r>
              <a:rPr lang="en-GB" sz="1800" b="0" i="1" dirty="0">
                <a:effectLst/>
                <a:latin typeface="+mn-lt"/>
              </a:rPr>
              <a:t>Mafia Brotherhoods: Organized Crime, Italian Style</a:t>
            </a:r>
            <a:r>
              <a:rPr lang="en-GB" sz="1800" b="0" i="0" dirty="0">
                <a:effectLst/>
                <a:latin typeface="+mn-lt"/>
              </a:rPr>
              <a:t>. Oxford: Oxford University Press.</a:t>
            </a:r>
          </a:p>
          <a:p>
            <a:pPr fontAlgn="t">
              <a:lnSpc>
                <a:spcPct val="150000"/>
              </a:lnSpc>
              <a:buNone/>
            </a:pPr>
            <a:r>
              <a:rPr lang="en-GB" sz="1800" b="1" i="0" dirty="0">
                <a:effectLst/>
                <a:latin typeface="+mn-lt"/>
              </a:rPr>
              <a:t>Reuter, P. (1983) </a:t>
            </a:r>
            <a:r>
              <a:rPr lang="en-GB" sz="1800" b="1" i="1" dirty="0">
                <a:effectLst/>
                <a:latin typeface="+mn-lt"/>
              </a:rPr>
              <a:t>Disorganized Crime: The Economics of the Visible Hand</a:t>
            </a:r>
            <a:r>
              <a:rPr lang="en-GB" sz="1800" b="1" i="0" dirty="0">
                <a:effectLst/>
                <a:latin typeface="+mn-lt"/>
              </a:rPr>
              <a:t>. Cambridge, MA: MIT Press.</a:t>
            </a:r>
          </a:p>
          <a:p>
            <a:pPr fontAlgn="t">
              <a:lnSpc>
                <a:spcPct val="150000"/>
              </a:lnSpc>
              <a:buNone/>
            </a:pPr>
            <a:r>
              <a:rPr lang="en-GB" sz="1800" b="0" i="0" dirty="0">
                <a:effectLst/>
                <a:latin typeface="+mn-lt"/>
              </a:rPr>
              <a:t>United Nations Office on Drugs and Crime (2018) </a:t>
            </a:r>
            <a:r>
              <a:rPr lang="en-GB" sz="1800" b="0" i="1" dirty="0">
                <a:effectLst/>
                <a:latin typeface="+mn-lt"/>
              </a:rPr>
              <a:t>Education for Justice University Module Series: Organized Crime Module 7: Models of Organized Criminal Groups</a:t>
            </a:r>
            <a:r>
              <a:rPr lang="en-GB" sz="1800" b="0" i="0" dirty="0">
                <a:effectLst/>
                <a:latin typeface="+mn-lt"/>
              </a:rPr>
              <a:t>. Vienna: UNODC. Available at: https://www.unodc.org/e4j/en/organized-crime/module-7/index.html (Accessed: 7 October 2026).</a:t>
            </a:r>
          </a:p>
          <a:p>
            <a:pPr fontAlgn="t">
              <a:lnSpc>
                <a:spcPct val="150000"/>
              </a:lnSpc>
              <a:buNone/>
            </a:pPr>
            <a:r>
              <a:rPr lang="en-GB" sz="1800" b="1" i="0" dirty="0">
                <a:effectLst/>
                <a:latin typeface="+mn-lt"/>
              </a:rPr>
              <a:t>von Lampe, K. (2016) </a:t>
            </a:r>
            <a:r>
              <a:rPr lang="en-GB" sz="1800" b="1" i="1" dirty="0">
                <a:effectLst/>
                <a:latin typeface="+mn-lt"/>
              </a:rPr>
              <a:t>Organized Crime: </a:t>
            </a:r>
            <a:r>
              <a:rPr lang="en-GB" sz="1800" b="1" i="1" dirty="0" err="1">
                <a:effectLst/>
                <a:latin typeface="+mn-lt"/>
              </a:rPr>
              <a:t>Analyzing</a:t>
            </a:r>
            <a:r>
              <a:rPr lang="en-GB" sz="1800" b="1" i="1" dirty="0">
                <a:effectLst/>
                <a:latin typeface="+mn-lt"/>
              </a:rPr>
              <a:t> Illegal Activities, Criminal Structures, and Extra-Legal Governance</a:t>
            </a:r>
            <a:r>
              <a:rPr lang="en-GB" sz="1800" b="1" i="0" dirty="0">
                <a:effectLst/>
                <a:latin typeface="+mn-lt"/>
              </a:rPr>
              <a:t>. Thousand Oaks, CA: Sage.</a:t>
            </a:r>
            <a:endParaRPr lang="en-GB" sz="1800" b="1" i="0" dirty="0">
              <a:effectLst/>
              <a:latin typeface="Segoe UI" panose="020B0502040204020203" pitchFamily="34" charset="0"/>
            </a:endParaRPr>
          </a:p>
        </p:txBody>
      </p:sp>
      <p:sp>
        <p:nvSpPr>
          <p:cNvPr id="12" name="TextBox 11">
            <a:extLst>
              <a:ext uri="{FF2B5EF4-FFF2-40B4-BE49-F238E27FC236}">
                <a16:creationId xmlns:a16="http://schemas.microsoft.com/office/drawing/2014/main" id="{67263D1F-FBCD-3003-CD03-6D3950614BA8}"/>
              </a:ext>
            </a:extLst>
          </p:cNvPr>
          <p:cNvSpPr txBox="1"/>
          <p:nvPr/>
        </p:nvSpPr>
        <p:spPr>
          <a:xfrm>
            <a:off x="1" y="709684"/>
            <a:ext cx="12191999" cy="369332"/>
          </a:xfrm>
          <a:prstGeom prst="rect">
            <a:avLst/>
          </a:prstGeom>
          <a:noFill/>
        </p:spPr>
        <p:txBody>
          <a:bodyPr wrap="square" rtlCol="0">
            <a:spAutoFit/>
          </a:bodyPr>
          <a:lstStyle/>
          <a:p>
            <a:pPr algn="ctr"/>
            <a:r>
              <a:rPr lang="en-GB" dirty="0"/>
              <a:t>Reference list</a:t>
            </a:r>
          </a:p>
        </p:txBody>
      </p:sp>
    </p:spTree>
    <p:extLst>
      <p:ext uri="{BB962C8B-B14F-4D97-AF65-F5344CB8AC3E}">
        <p14:creationId xmlns:p14="http://schemas.microsoft.com/office/powerpoint/2010/main" val="27142404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161</TotalTime>
  <Words>3335</Words>
  <Application>Microsoft Office PowerPoint</Application>
  <PresentationFormat>Widescreen</PresentationFormat>
  <Paragraphs>245</Paragraphs>
  <Slides>23</Slides>
  <Notes>21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23</vt:i4>
      </vt:variant>
    </vt:vector>
  </HeadingPairs>
  <TitlesOfParts>
    <vt:vector size="31" baseType="lpstr">
      <vt:lpstr>Cinzel</vt:lpstr>
      <vt:lpstr>Plus Jakarta Sans</vt:lpstr>
      <vt:lpstr>Aptos</vt:lpstr>
      <vt:lpstr>Arial</vt:lpstr>
      <vt:lpstr>Calibri</vt:lpstr>
      <vt:lpstr>Segoe UI</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Justin Evans</dc:creator>
  <cp:keywords/>
  <dc:description>generated using python-pptx</dc:description>
  <cp:lastModifiedBy>Justin Evans</cp:lastModifiedBy>
  <cp:revision>4</cp:revision>
  <dcterms:created xsi:type="dcterms:W3CDTF">2013-01-27T09:14:16Z</dcterms:created>
  <dcterms:modified xsi:type="dcterms:W3CDTF">2026-10-08T09:29:54Z</dcterms:modified>
  <cp:category/>
</cp:coreProperties>
</file>