
<file path=[Content_Types].xml><?xml version="1.0" encoding="utf-8"?>
<Types xmlns="http://schemas.openxmlformats.org/package/2006/content-types">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257" r:id="rId3"/>
    <p:sldId id="258" r:id="rId4"/>
    <p:sldId id="261" r:id="rId5"/>
    <p:sldId id="260" r:id="rId6"/>
    <p:sldId id="259"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68235" autoAdjust="0"/>
  </p:normalViewPr>
  <p:slideViewPr>
    <p:cSldViewPr snapToGrid="0">
      <p:cViewPr varScale="1">
        <p:scale>
          <a:sx n="43" d="100"/>
          <a:sy n="43" d="100"/>
        </p:scale>
        <p:origin x="1698" y="4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4818DC-D914-401B-B08D-FDFC55EF0FBA}" type="datetimeFigureOut">
              <a:rPr lang="en-US" smtClean="0"/>
              <a:t>10/1/2019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375174C-DA00-4A6D-9213-F8BBA8A469B6}" type="slidenum">
              <a:rPr lang="en-US" smtClean="0"/>
              <a:t>‹#›</a:t>
            </a:fld>
            <a:endParaRPr lang="en-US"/>
          </a:p>
        </p:txBody>
      </p:sp>
    </p:spTree>
    <p:extLst>
      <p:ext uri="{BB962C8B-B14F-4D97-AF65-F5344CB8AC3E}">
        <p14:creationId xmlns:p14="http://schemas.microsoft.com/office/powerpoint/2010/main" val="34806332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this means is, we will look at and understand: -</a:t>
            </a:r>
          </a:p>
          <a:p>
            <a:r>
              <a:rPr lang="en-GB" dirty="0"/>
              <a:t>• examine modern workplace communications systems, including social networking; </a:t>
            </a:r>
          </a:p>
          <a:p>
            <a:r>
              <a:rPr lang="en-GB" dirty="0"/>
              <a:t>• explore the use of web-based and mobile applications within the workplace; </a:t>
            </a:r>
          </a:p>
          <a:p>
            <a:r>
              <a:rPr lang="en-GB" dirty="0"/>
              <a:t>• develop awareness of legal, ethical and security issues, including the ethical implications of gathering information within the context of data protection</a:t>
            </a:r>
          </a:p>
          <a:p>
            <a:r>
              <a:rPr lang="en-GB" dirty="0"/>
              <a:t>understand Prof Russell </a:t>
            </a:r>
            <a:r>
              <a:rPr lang="en-GB" dirty="0" err="1"/>
              <a:t>Ackoff’s</a:t>
            </a:r>
            <a:r>
              <a:rPr lang="en-GB" dirty="0"/>
              <a:t> definitions of data, information, knowledge, understanding and wisdom; </a:t>
            </a:r>
          </a:p>
          <a:p>
            <a:r>
              <a:rPr lang="en-GB" dirty="0"/>
              <a:t>• explore potential sources of information to solve workplace problems; </a:t>
            </a:r>
          </a:p>
          <a:p>
            <a:r>
              <a:rPr lang="en-GB" dirty="0"/>
              <a:t>• understand the ways in which numeracy, knowledge and reasoning are integral to most employment areas, including an appreciation of the use of basic statistics in the interpretation and analysis of data; </a:t>
            </a:r>
          </a:p>
          <a:p>
            <a:r>
              <a:rPr lang="en-GB" dirty="0"/>
              <a:t>• become competent in basic numerical handling and the efficient organisation and management of files and folders.</a:t>
            </a:r>
            <a:endParaRPr lang="en-US" dirty="0"/>
          </a:p>
        </p:txBody>
      </p:sp>
      <p:sp>
        <p:nvSpPr>
          <p:cNvPr id="4" name="Slide Number Placeholder 3"/>
          <p:cNvSpPr>
            <a:spLocks noGrp="1"/>
          </p:cNvSpPr>
          <p:nvPr>
            <p:ph type="sldNum" sz="quarter" idx="5"/>
          </p:nvPr>
        </p:nvSpPr>
        <p:spPr/>
        <p:txBody>
          <a:bodyPr/>
          <a:lstStyle/>
          <a:p>
            <a:fld id="{F375174C-DA00-4A6D-9213-F8BBA8A469B6}" type="slidenum">
              <a:rPr lang="en-US" smtClean="0"/>
              <a:t>3</a:t>
            </a:fld>
            <a:endParaRPr lang="en-US"/>
          </a:p>
        </p:txBody>
      </p:sp>
    </p:spTree>
    <p:extLst>
      <p:ext uri="{BB962C8B-B14F-4D97-AF65-F5344CB8AC3E}">
        <p14:creationId xmlns:p14="http://schemas.microsoft.com/office/powerpoint/2010/main" val="40167946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375174C-DA00-4A6D-9213-F8BBA8A469B6}" type="slidenum">
              <a:rPr lang="en-US" smtClean="0"/>
              <a:t>4</a:t>
            </a:fld>
            <a:endParaRPr lang="en-US"/>
          </a:p>
        </p:txBody>
      </p:sp>
    </p:spTree>
    <p:extLst>
      <p:ext uri="{BB962C8B-B14F-4D97-AF65-F5344CB8AC3E}">
        <p14:creationId xmlns:p14="http://schemas.microsoft.com/office/powerpoint/2010/main" val="29300504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can be done with flipchart paper, each individual can input their strengths/ weaknesses across the subject</a:t>
            </a:r>
            <a:endParaRPr lang="en-US" dirty="0"/>
          </a:p>
        </p:txBody>
      </p:sp>
      <p:sp>
        <p:nvSpPr>
          <p:cNvPr id="4" name="Slide Number Placeholder 3"/>
          <p:cNvSpPr>
            <a:spLocks noGrp="1"/>
          </p:cNvSpPr>
          <p:nvPr>
            <p:ph type="sldNum" sz="quarter" idx="5"/>
          </p:nvPr>
        </p:nvSpPr>
        <p:spPr/>
        <p:txBody>
          <a:bodyPr/>
          <a:lstStyle/>
          <a:p>
            <a:fld id="{F375174C-DA00-4A6D-9213-F8BBA8A469B6}" type="slidenum">
              <a:rPr lang="en-US" smtClean="0"/>
              <a:t>5</a:t>
            </a:fld>
            <a:endParaRPr lang="en-US"/>
          </a:p>
        </p:txBody>
      </p:sp>
    </p:spTree>
    <p:extLst>
      <p:ext uri="{BB962C8B-B14F-4D97-AF65-F5344CB8AC3E}">
        <p14:creationId xmlns:p14="http://schemas.microsoft.com/office/powerpoint/2010/main" val="2727363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communicate both inside and outside the organisation; </a:t>
            </a:r>
          </a:p>
          <a:p>
            <a:r>
              <a:rPr lang="en-GB" dirty="0"/>
              <a:t>• to enable research to be carried out. </a:t>
            </a:r>
          </a:p>
          <a:p>
            <a:r>
              <a:rPr lang="en-GB" dirty="0"/>
              <a:t>• Others?</a:t>
            </a:r>
            <a:endParaRPr lang="en-US" dirty="0"/>
          </a:p>
        </p:txBody>
      </p:sp>
      <p:sp>
        <p:nvSpPr>
          <p:cNvPr id="4" name="Slide Number Placeholder 3"/>
          <p:cNvSpPr>
            <a:spLocks noGrp="1"/>
          </p:cNvSpPr>
          <p:nvPr>
            <p:ph type="sldNum" sz="quarter" idx="5"/>
          </p:nvPr>
        </p:nvSpPr>
        <p:spPr/>
        <p:txBody>
          <a:bodyPr/>
          <a:lstStyle/>
          <a:p>
            <a:fld id="{F375174C-DA00-4A6D-9213-F8BBA8A469B6}" type="slidenum">
              <a:rPr lang="en-US" smtClean="0"/>
              <a:t>6</a:t>
            </a:fld>
            <a:endParaRPr lang="en-US"/>
          </a:p>
        </p:txBody>
      </p:sp>
    </p:spTree>
    <p:extLst>
      <p:ext uri="{BB962C8B-B14F-4D97-AF65-F5344CB8AC3E}">
        <p14:creationId xmlns:p14="http://schemas.microsoft.com/office/powerpoint/2010/main" val="24191674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Your blog posts will cover the following subject areas:</a:t>
            </a:r>
            <a:endParaRPr lang="en-US"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About you</a:t>
            </a:r>
          </a:p>
          <a:p>
            <a:pPr lvl="0"/>
            <a:r>
              <a:rPr lang="en-US" sz="1200" kern="1200" dirty="0">
                <a:solidFill>
                  <a:schemeClr val="tx1"/>
                </a:solidFill>
                <a:effectLst/>
                <a:latin typeface="+mn-lt"/>
                <a:ea typeface="+mn-ea"/>
                <a:cs typeface="+mn-cs"/>
              </a:rPr>
              <a:t>Professional research methods</a:t>
            </a:r>
          </a:p>
          <a:p>
            <a:pPr lvl="0"/>
            <a:r>
              <a:rPr lang="en-US" sz="1200" kern="1200" dirty="0">
                <a:solidFill>
                  <a:schemeClr val="tx1"/>
                </a:solidFill>
                <a:effectLst/>
                <a:latin typeface="+mn-lt"/>
                <a:ea typeface="+mn-ea"/>
                <a:cs typeface="+mn-cs"/>
              </a:rPr>
              <a:t>Data protection &amp; ethics</a:t>
            </a:r>
          </a:p>
          <a:p>
            <a:pPr lvl="0"/>
            <a:r>
              <a:rPr lang="en-US" sz="1200" kern="1200" dirty="0">
                <a:solidFill>
                  <a:schemeClr val="tx1"/>
                </a:solidFill>
                <a:effectLst/>
                <a:latin typeface="+mn-lt"/>
                <a:ea typeface="+mn-ea"/>
                <a:cs typeface="+mn-cs"/>
              </a:rPr>
              <a:t>Collaborative working</a:t>
            </a:r>
          </a:p>
          <a:p>
            <a:pPr lvl="0"/>
            <a:r>
              <a:rPr lang="en-US" sz="1200" kern="1200" dirty="0">
                <a:solidFill>
                  <a:schemeClr val="tx1"/>
                </a:solidFill>
                <a:effectLst/>
                <a:latin typeface="+mn-lt"/>
                <a:ea typeface="+mn-ea"/>
                <a:cs typeface="+mn-cs"/>
              </a:rPr>
              <a:t>Questionnaire design</a:t>
            </a:r>
          </a:p>
          <a:p>
            <a:pPr lvl="0"/>
            <a:r>
              <a:rPr lang="en-US" sz="1200" kern="1200" dirty="0">
                <a:solidFill>
                  <a:schemeClr val="tx1"/>
                </a:solidFill>
                <a:effectLst/>
                <a:latin typeface="+mn-lt"/>
                <a:ea typeface="+mn-ea"/>
                <a:cs typeface="+mn-cs"/>
              </a:rPr>
              <a:t>SEO</a:t>
            </a:r>
          </a:p>
          <a:p>
            <a:pPr lvl="0"/>
            <a:r>
              <a:rPr lang="en-US" sz="1200" kern="1200" dirty="0">
                <a:solidFill>
                  <a:schemeClr val="tx1"/>
                </a:solidFill>
                <a:effectLst/>
                <a:latin typeface="+mn-lt"/>
                <a:ea typeface="+mn-ea"/>
                <a:cs typeface="+mn-cs"/>
              </a:rPr>
              <a:t>Data analysis</a:t>
            </a:r>
          </a:p>
          <a:p>
            <a:pPr lvl="0"/>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u="sng" kern="1200" dirty="0">
                <a:solidFill>
                  <a:schemeClr val="tx1"/>
                </a:solidFill>
                <a:effectLst/>
                <a:latin typeface="+mn-lt"/>
                <a:ea typeface="+mn-ea"/>
                <a:cs typeface="+mn-cs"/>
              </a:rPr>
              <a:t>The blogs are only accessible to students during their timetabled sessions, and can only be completed during that time.</a:t>
            </a:r>
            <a:endParaRPr lang="en-US" sz="1200" kern="1200" dirty="0">
              <a:solidFill>
                <a:schemeClr val="tx1"/>
              </a:solidFill>
              <a:effectLst/>
              <a:latin typeface="+mn-lt"/>
              <a:ea typeface="+mn-ea"/>
              <a:cs typeface="+mn-cs"/>
            </a:endParaRPr>
          </a:p>
          <a:p>
            <a:pPr lvl="0"/>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F375174C-DA00-4A6D-9213-F8BBA8A469B6}" type="slidenum">
              <a:rPr lang="en-US" smtClean="0"/>
              <a:t>7</a:t>
            </a:fld>
            <a:endParaRPr lang="en-US"/>
          </a:p>
        </p:txBody>
      </p:sp>
    </p:spTree>
    <p:extLst>
      <p:ext uri="{BB962C8B-B14F-4D97-AF65-F5344CB8AC3E}">
        <p14:creationId xmlns:p14="http://schemas.microsoft.com/office/powerpoint/2010/main" val="14141663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Students to write a little about their journey on the course to date, what they hope to learn on this module</a:t>
            </a:r>
            <a:endParaRPr lang="en-US" dirty="0"/>
          </a:p>
        </p:txBody>
      </p:sp>
      <p:sp>
        <p:nvSpPr>
          <p:cNvPr id="4" name="Slide Number Placeholder 3"/>
          <p:cNvSpPr>
            <a:spLocks noGrp="1"/>
          </p:cNvSpPr>
          <p:nvPr>
            <p:ph type="sldNum" sz="quarter" idx="5"/>
          </p:nvPr>
        </p:nvSpPr>
        <p:spPr/>
        <p:txBody>
          <a:bodyPr/>
          <a:lstStyle/>
          <a:p>
            <a:fld id="{F375174C-DA00-4A6D-9213-F8BBA8A469B6}" type="slidenum">
              <a:rPr lang="en-US" smtClean="0"/>
              <a:t>11</a:t>
            </a:fld>
            <a:endParaRPr lang="en-US"/>
          </a:p>
        </p:txBody>
      </p:sp>
    </p:spTree>
    <p:extLst>
      <p:ext uri="{BB962C8B-B14F-4D97-AF65-F5344CB8AC3E}">
        <p14:creationId xmlns:p14="http://schemas.microsoft.com/office/powerpoint/2010/main" val="114929243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88229CA5-61CB-44AF-9650-E24BFEF40873}" type="datetimeFigureOut">
              <a:rPr lang="en-US" smtClean="0"/>
              <a:t>10/1/2019</a:t>
            </a:fld>
            <a:endParaRPr lang="en-US"/>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6D87FD2D-5D5C-45BE-81B5-3B6BB39BCB60}" type="slidenum">
              <a:rPr lang="en-US" smtClean="0"/>
              <a:t>‹#›</a:t>
            </a:fld>
            <a:endParaRPr lang="en-US"/>
          </a:p>
        </p:txBody>
      </p:sp>
    </p:spTree>
    <p:extLst>
      <p:ext uri="{BB962C8B-B14F-4D97-AF65-F5344CB8AC3E}">
        <p14:creationId xmlns:p14="http://schemas.microsoft.com/office/powerpoint/2010/main" val="18435979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8229CA5-61CB-44AF-9650-E24BFEF40873}" type="datetimeFigureOut">
              <a:rPr lang="en-US" smtClean="0"/>
              <a:t>10/1/2019</a:t>
            </a:fld>
            <a:endParaRPr lang="en-US"/>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6D87FD2D-5D5C-45BE-81B5-3B6BB39BCB60}" type="slidenum">
              <a:rPr lang="en-US" smtClean="0"/>
              <a:t>‹#›</a:t>
            </a:fld>
            <a:endParaRPr lang="en-US"/>
          </a:p>
        </p:txBody>
      </p:sp>
    </p:spTree>
    <p:extLst>
      <p:ext uri="{BB962C8B-B14F-4D97-AF65-F5344CB8AC3E}">
        <p14:creationId xmlns:p14="http://schemas.microsoft.com/office/powerpoint/2010/main" val="25299786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8229CA5-61CB-44AF-9650-E24BFEF40873}" type="datetimeFigureOut">
              <a:rPr lang="en-US" smtClean="0"/>
              <a:t>10/1/2019</a:t>
            </a:fld>
            <a:endParaRPr lang="en-US"/>
          </a:p>
        </p:txBody>
      </p:sp>
      <p:sp>
        <p:nvSpPr>
          <p:cNvPr id="6" name="Slide Number Placeholder 5"/>
          <p:cNvSpPr>
            <a:spLocks noGrp="1"/>
          </p:cNvSpPr>
          <p:nvPr>
            <p:ph type="sldNum" sz="quarter" idx="12"/>
          </p:nvPr>
        </p:nvSpPr>
        <p:spPr/>
        <p:txBody>
          <a:bodyPr/>
          <a:lstStyle/>
          <a:p>
            <a:fld id="{6D87FD2D-5D5C-45BE-81B5-3B6BB39BCB60}" type="slidenum">
              <a:rPr lang="en-US" smtClean="0"/>
              <a:t>‹#›</a:t>
            </a:fld>
            <a:endParaRPr lang="en-US"/>
          </a:p>
        </p:txBody>
      </p:sp>
    </p:spTree>
    <p:extLst>
      <p:ext uri="{BB962C8B-B14F-4D97-AF65-F5344CB8AC3E}">
        <p14:creationId xmlns:p14="http://schemas.microsoft.com/office/powerpoint/2010/main" val="23014268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88229CA5-61CB-44AF-9650-E24BFEF40873}" type="datetimeFigureOut">
              <a:rPr lang="en-US" smtClean="0"/>
              <a:t>10/1/2019</a:t>
            </a:fld>
            <a:endParaRPr lang="en-US"/>
          </a:p>
        </p:txBody>
      </p:sp>
      <p:sp>
        <p:nvSpPr>
          <p:cNvPr id="7" name="Slide Number Placeholder 6"/>
          <p:cNvSpPr>
            <a:spLocks noGrp="1"/>
          </p:cNvSpPr>
          <p:nvPr>
            <p:ph type="sldNum" sz="quarter" idx="12"/>
          </p:nvPr>
        </p:nvSpPr>
        <p:spPr/>
        <p:txBody>
          <a:bodyPr/>
          <a:lstStyle/>
          <a:p>
            <a:fld id="{6D87FD2D-5D5C-45BE-81B5-3B6BB39BCB60}" type="slidenum">
              <a:rPr lang="en-US" smtClean="0"/>
              <a:t>‹#›</a:t>
            </a:fld>
            <a:endParaRPr lang="en-US"/>
          </a:p>
        </p:txBody>
      </p:sp>
    </p:spTree>
    <p:extLst>
      <p:ext uri="{BB962C8B-B14F-4D97-AF65-F5344CB8AC3E}">
        <p14:creationId xmlns:p14="http://schemas.microsoft.com/office/powerpoint/2010/main" val="23595750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88229CA5-61CB-44AF-9650-E24BFEF40873}" type="datetimeFigureOut">
              <a:rPr lang="en-US" smtClean="0"/>
              <a:t>10/1/2019</a:t>
            </a:fld>
            <a:endParaRPr lang="en-US"/>
          </a:p>
        </p:txBody>
      </p:sp>
      <p:sp>
        <p:nvSpPr>
          <p:cNvPr id="9" name="Slide Number Placeholder 8"/>
          <p:cNvSpPr>
            <a:spLocks noGrp="1"/>
          </p:cNvSpPr>
          <p:nvPr>
            <p:ph type="sldNum" sz="quarter" idx="12"/>
          </p:nvPr>
        </p:nvSpPr>
        <p:spPr/>
        <p:txBody>
          <a:bodyPr/>
          <a:lstStyle/>
          <a:p>
            <a:fld id="{6D87FD2D-5D5C-45BE-81B5-3B6BB39BCB60}" type="slidenum">
              <a:rPr lang="en-US" smtClean="0"/>
              <a:t>‹#›</a:t>
            </a:fld>
            <a:endParaRPr lang="en-US"/>
          </a:p>
        </p:txBody>
      </p:sp>
    </p:spTree>
    <p:extLst>
      <p:ext uri="{BB962C8B-B14F-4D97-AF65-F5344CB8AC3E}">
        <p14:creationId xmlns:p14="http://schemas.microsoft.com/office/powerpoint/2010/main" val="5560946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88229CA5-61CB-44AF-9650-E24BFEF40873}" type="datetimeFigureOut">
              <a:rPr lang="en-US" smtClean="0"/>
              <a:t>10/1/2019</a:t>
            </a:fld>
            <a:endParaRPr lang="en-US"/>
          </a:p>
        </p:txBody>
      </p:sp>
      <p:sp>
        <p:nvSpPr>
          <p:cNvPr id="5" name="Slide Number Placeholder 4"/>
          <p:cNvSpPr>
            <a:spLocks noGrp="1"/>
          </p:cNvSpPr>
          <p:nvPr>
            <p:ph type="sldNum" sz="quarter" idx="12"/>
          </p:nvPr>
        </p:nvSpPr>
        <p:spPr/>
        <p:txBody>
          <a:bodyPr/>
          <a:lstStyle/>
          <a:p>
            <a:fld id="{6D87FD2D-5D5C-45BE-81B5-3B6BB39BCB60}" type="slidenum">
              <a:rPr lang="en-US" smtClean="0"/>
              <a:t>‹#›</a:t>
            </a:fld>
            <a:endParaRPr lang="en-US"/>
          </a:p>
        </p:txBody>
      </p:sp>
    </p:spTree>
    <p:extLst>
      <p:ext uri="{BB962C8B-B14F-4D97-AF65-F5344CB8AC3E}">
        <p14:creationId xmlns:p14="http://schemas.microsoft.com/office/powerpoint/2010/main" val="26511129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229CA5-61CB-44AF-9650-E24BFEF40873}" type="datetimeFigureOut">
              <a:rPr lang="en-US" smtClean="0"/>
              <a:t>10/1/2019</a:t>
            </a:fld>
            <a:endParaRPr lang="en-US"/>
          </a:p>
        </p:txBody>
      </p:sp>
      <p:sp>
        <p:nvSpPr>
          <p:cNvPr id="4" name="Slide Number Placeholder 3"/>
          <p:cNvSpPr>
            <a:spLocks noGrp="1"/>
          </p:cNvSpPr>
          <p:nvPr>
            <p:ph type="sldNum" sz="quarter" idx="12"/>
          </p:nvPr>
        </p:nvSpPr>
        <p:spPr/>
        <p:txBody>
          <a:bodyPr/>
          <a:lstStyle/>
          <a:p>
            <a:fld id="{6D87FD2D-5D5C-45BE-81B5-3B6BB39BCB60}" type="slidenum">
              <a:rPr lang="en-US" smtClean="0"/>
              <a:t>‹#›</a:t>
            </a:fld>
            <a:endParaRPr lang="en-US"/>
          </a:p>
        </p:txBody>
      </p:sp>
    </p:spTree>
    <p:extLst>
      <p:ext uri="{BB962C8B-B14F-4D97-AF65-F5344CB8AC3E}">
        <p14:creationId xmlns:p14="http://schemas.microsoft.com/office/powerpoint/2010/main" val="11288733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8229CA5-61CB-44AF-9650-E24BFEF40873}" type="datetimeFigureOut">
              <a:rPr lang="en-US" smtClean="0"/>
              <a:t>10/1/2019</a:t>
            </a:fld>
            <a:endParaRPr lang="en-US"/>
          </a:p>
        </p:txBody>
      </p:sp>
      <p:sp>
        <p:nvSpPr>
          <p:cNvPr id="7" name="Slide Number Placeholder 6"/>
          <p:cNvSpPr>
            <a:spLocks noGrp="1"/>
          </p:cNvSpPr>
          <p:nvPr>
            <p:ph type="sldNum" sz="quarter" idx="12"/>
          </p:nvPr>
        </p:nvSpPr>
        <p:spPr/>
        <p:txBody>
          <a:bodyPr/>
          <a:lstStyle/>
          <a:p>
            <a:fld id="{6D87FD2D-5D5C-45BE-81B5-3B6BB39BCB60}" type="slidenum">
              <a:rPr lang="en-US" smtClean="0"/>
              <a:t>‹#›</a:t>
            </a:fld>
            <a:endParaRPr lang="en-US"/>
          </a:p>
        </p:txBody>
      </p:sp>
    </p:spTree>
    <p:extLst>
      <p:ext uri="{BB962C8B-B14F-4D97-AF65-F5344CB8AC3E}">
        <p14:creationId xmlns:p14="http://schemas.microsoft.com/office/powerpoint/2010/main" val="19601722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8229CA5-61CB-44AF-9650-E24BFEF40873}" type="datetimeFigureOut">
              <a:rPr lang="en-US" smtClean="0"/>
              <a:t>10/1/2019</a:t>
            </a:fld>
            <a:endParaRPr lang="en-US"/>
          </a:p>
        </p:txBody>
      </p:sp>
      <p:sp>
        <p:nvSpPr>
          <p:cNvPr id="7" name="Slide Number Placeholder 6"/>
          <p:cNvSpPr>
            <a:spLocks noGrp="1"/>
          </p:cNvSpPr>
          <p:nvPr>
            <p:ph type="sldNum" sz="quarter" idx="12"/>
          </p:nvPr>
        </p:nvSpPr>
        <p:spPr/>
        <p:txBody>
          <a:bodyPr/>
          <a:lstStyle/>
          <a:p>
            <a:fld id="{6D87FD2D-5D5C-45BE-81B5-3B6BB39BCB60}" type="slidenum">
              <a:rPr lang="en-US" smtClean="0"/>
              <a:t>‹#›</a:t>
            </a:fld>
            <a:endParaRPr lang="en-US"/>
          </a:p>
        </p:txBody>
      </p:sp>
    </p:spTree>
    <p:extLst>
      <p:ext uri="{BB962C8B-B14F-4D97-AF65-F5344CB8AC3E}">
        <p14:creationId xmlns:p14="http://schemas.microsoft.com/office/powerpoint/2010/main" val="24507366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8229CA5-61CB-44AF-9650-E24BFEF40873}" type="datetimeFigureOut">
              <a:rPr lang="en-US" smtClean="0"/>
              <a:t>10/1/2019</a:t>
            </a:fld>
            <a:endParaRPr lang="en-US"/>
          </a:p>
        </p:txBody>
      </p:sp>
      <p:sp>
        <p:nvSpPr>
          <p:cNvPr id="6" name="Slide Number Placeholder 5"/>
          <p:cNvSpPr>
            <a:spLocks noGrp="1"/>
          </p:cNvSpPr>
          <p:nvPr>
            <p:ph type="sldNum" sz="quarter" idx="12"/>
          </p:nvPr>
        </p:nvSpPr>
        <p:spPr/>
        <p:txBody>
          <a:bodyPr/>
          <a:lstStyle/>
          <a:p>
            <a:fld id="{6D87FD2D-5D5C-45BE-81B5-3B6BB39BCB60}" type="slidenum">
              <a:rPr lang="en-US" smtClean="0"/>
              <a:t>‹#›</a:t>
            </a:fld>
            <a:endParaRPr lang="en-US"/>
          </a:p>
        </p:txBody>
      </p:sp>
    </p:spTree>
    <p:extLst>
      <p:ext uri="{BB962C8B-B14F-4D97-AF65-F5344CB8AC3E}">
        <p14:creationId xmlns:p14="http://schemas.microsoft.com/office/powerpoint/2010/main" val="32119808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8229CA5-61CB-44AF-9650-E24BFEF40873}" type="datetimeFigureOut">
              <a:rPr lang="en-US" smtClean="0"/>
              <a:t>10/1/2019</a:t>
            </a:fld>
            <a:endParaRPr lang="en-US"/>
          </a:p>
        </p:txBody>
      </p:sp>
      <p:sp>
        <p:nvSpPr>
          <p:cNvPr id="6" name="Slide Number Placeholder 5"/>
          <p:cNvSpPr>
            <a:spLocks noGrp="1"/>
          </p:cNvSpPr>
          <p:nvPr>
            <p:ph type="sldNum" sz="quarter" idx="12"/>
          </p:nvPr>
        </p:nvSpPr>
        <p:spPr/>
        <p:txBody>
          <a:bodyPr/>
          <a:lstStyle/>
          <a:p>
            <a:fld id="{6D87FD2D-5D5C-45BE-81B5-3B6BB39BCB60}" type="slidenum">
              <a:rPr lang="en-US" smtClean="0"/>
              <a:t>‹#›</a:t>
            </a:fld>
            <a:endParaRPr lang="en-US"/>
          </a:p>
        </p:txBody>
      </p:sp>
    </p:spTree>
    <p:extLst>
      <p:ext uri="{BB962C8B-B14F-4D97-AF65-F5344CB8AC3E}">
        <p14:creationId xmlns:p14="http://schemas.microsoft.com/office/powerpoint/2010/main" val="10346670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88229CA5-61CB-44AF-9650-E24BFEF40873}" type="datetimeFigureOut">
              <a:rPr lang="en-US" smtClean="0"/>
              <a:t>10/1/2019</a:t>
            </a:fld>
            <a:endParaRPr lang="en-US"/>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6D87FD2D-5D5C-45BE-81B5-3B6BB39BCB60}" type="slidenum">
              <a:rPr lang="en-US" smtClean="0"/>
              <a:t>‹#›</a:t>
            </a:fld>
            <a:endParaRPr lang="en-US"/>
          </a:p>
        </p:txBody>
      </p:sp>
    </p:spTree>
    <p:extLst>
      <p:ext uri="{BB962C8B-B14F-4D97-AF65-F5344CB8AC3E}">
        <p14:creationId xmlns:p14="http://schemas.microsoft.com/office/powerpoint/2010/main" val="309073510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904953-B3AB-4B35-9D99-782931F7A47B}"/>
              </a:ext>
            </a:extLst>
          </p:cNvPr>
          <p:cNvSpPr>
            <a:spLocks noGrp="1"/>
          </p:cNvSpPr>
          <p:nvPr>
            <p:ph type="ctrTitle"/>
          </p:nvPr>
        </p:nvSpPr>
        <p:spPr/>
        <p:txBody>
          <a:bodyPr/>
          <a:lstStyle/>
          <a:p>
            <a:r>
              <a:rPr lang="en-GB" dirty="0"/>
              <a:t>Introduction to the module</a:t>
            </a:r>
            <a:endParaRPr lang="en-US" dirty="0"/>
          </a:p>
        </p:txBody>
      </p:sp>
      <p:sp>
        <p:nvSpPr>
          <p:cNvPr id="3" name="Subtitle 2">
            <a:extLst>
              <a:ext uri="{FF2B5EF4-FFF2-40B4-BE49-F238E27FC236}">
                <a16:creationId xmlns:a16="http://schemas.microsoft.com/office/drawing/2014/main" id="{771A9B4F-C85D-4B28-BA84-4F412172BCE9}"/>
              </a:ext>
            </a:extLst>
          </p:cNvPr>
          <p:cNvSpPr>
            <a:spLocks noGrp="1"/>
          </p:cNvSpPr>
          <p:nvPr>
            <p:ph type="subTitle" idx="1"/>
          </p:nvPr>
        </p:nvSpPr>
        <p:spPr/>
        <p:txBody>
          <a:bodyPr/>
          <a:lstStyle/>
          <a:p>
            <a:r>
              <a:rPr lang="en-GB" dirty="0"/>
              <a:t>Digital skills and research methods</a:t>
            </a:r>
            <a:endParaRPr lang="en-US" dirty="0"/>
          </a:p>
        </p:txBody>
      </p:sp>
    </p:spTree>
    <p:extLst>
      <p:ext uri="{BB962C8B-B14F-4D97-AF65-F5344CB8AC3E}">
        <p14:creationId xmlns:p14="http://schemas.microsoft.com/office/powerpoint/2010/main" val="1631498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D70250-55A6-41B3-8DA2-C92703D5AFAF}"/>
              </a:ext>
            </a:extLst>
          </p:cNvPr>
          <p:cNvSpPr>
            <a:spLocks noGrp="1"/>
          </p:cNvSpPr>
          <p:nvPr>
            <p:ph type="title"/>
          </p:nvPr>
        </p:nvSpPr>
        <p:spPr/>
        <p:txBody>
          <a:bodyPr/>
          <a:lstStyle/>
          <a:p>
            <a:r>
              <a:rPr lang="en-GB" dirty="0"/>
              <a:t>Learning Objectives</a:t>
            </a:r>
            <a:endParaRPr lang="en-US" dirty="0"/>
          </a:p>
        </p:txBody>
      </p:sp>
      <p:sp>
        <p:nvSpPr>
          <p:cNvPr id="3" name="Content Placeholder 2">
            <a:extLst>
              <a:ext uri="{FF2B5EF4-FFF2-40B4-BE49-F238E27FC236}">
                <a16:creationId xmlns:a16="http://schemas.microsoft.com/office/drawing/2014/main" id="{A5C894AD-BF8D-40FD-89D1-5AF81C0CE655}"/>
              </a:ext>
            </a:extLst>
          </p:cNvPr>
          <p:cNvSpPr>
            <a:spLocks noGrp="1"/>
          </p:cNvSpPr>
          <p:nvPr>
            <p:ph idx="1"/>
          </p:nvPr>
        </p:nvSpPr>
        <p:spPr/>
        <p:txBody>
          <a:bodyPr>
            <a:normAutofit fontScale="70000" lnSpcReduction="20000"/>
          </a:bodyPr>
          <a:lstStyle/>
          <a:p>
            <a:r>
              <a:rPr lang="en-GB" b="1" dirty="0"/>
              <a:t>AIM(S)</a:t>
            </a:r>
            <a:endParaRPr lang="en-GB" dirty="0"/>
          </a:p>
          <a:p>
            <a:r>
              <a:rPr lang="en-GB" dirty="0"/>
              <a:t>To improve students’ digital skills within the workplace.</a:t>
            </a:r>
          </a:p>
          <a:p>
            <a:r>
              <a:rPr lang="en-GB" dirty="0"/>
              <a:t>To develop awareness of the importance of effective analysis of information and its translation into knowledge.</a:t>
            </a:r>
          </a:p>
          <a:p>
            <a:r>
              <a:rPr lang="en-GB" b="1" dirty="0"/>
              <a:t> </a:t>
            </a:r>
            <a:endParaRPr lang="en-GB" dirty="0"/>
          </a:p>
          <a:p>
            <a:r>
              <a:rPr lang="en-GB" dirty="0"/>
              <a:t>LEARNING OUTCOMES</a:t>
            </a:r>
          </a:p>
          <a:p>
            <a:r>
              <a:rPr lang="en-GB" dirty="0"/>
              <a:t>Upon the successful completion of this module, the student should be able to demonstrate the ability to:</a:t>
            </a:r>
          </a:p>
          <a:p>
            <a:r>
              <a:rPr lang="en-GB" dirty="0"/>
              <a:t>evaluate the appropriate use of contemporary technologies to improve workplace efficiency and employability;</a:t>
            </a:r>
          </a:p>
          <a:p>
            <a:r>
              <a:rPr lang="en-GB" dirty="0"/>
              <a:t>identify and effectively evaluate a range of information sources;</a:t>
            </a:r>
          </a:p>
          <a:p>
            <a:r>
              <a:rPr lang="en-GB" dirty="0"/>
              <a:t>show competence in workplace data handling;</a:t>
            </a:r>
          </a:p>
          <a:p>
            <a:endParaRPr lang="en-US" dirty="0"/>
          </a:p>
        </p:txBody>
      </p:sp>
    </p:spTree>
    <p:extLst>
      <p:ext uri="{BB962C8B-B14F-4D97-AF65-F5344CB8AC3E}">
        <p14:creationId xmlns:p14="http://schemas.microsoft.com/office/powerpoint/2010/main" val="20111520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6ED31-A2D9-4B84-93D3-604576F8D2FC}"/>
              </a:ext>
            </a:extLst>
          </p:cNvPr>
          <p:cNvSpPr>
            <a:spLocks noGrp="1"/>
          </p:cNvSpPr>
          <p:nvPr>
            <p:ph type="title"/>
          </p:nvPr>
        </p:nvSpPr>
        <p:spPr/>
        <p:txBody>
          <a:bodyPr/>
          <a:lstStyle/>
          <a:p>
            <a:r>
              <a:rPr lang="en-GB" dirty="0"/>
              <a:t>What we will cover: -</a:t>
            </a:r>
            <a:endParaRPr lang="en-US" dirty="0"/>
          </a:p>
        </p:txBody>
      </p:sp>
      <p:sp>
        <p:nvSpPr>
          <p:cNvPr id="3" name="Content Placeholder 2">
            <a:extLst>
              <a:ext uri="{FF2B5EF4-FFF2-40B4-BE49-F238E27FC236}">
                <a16:creationId xmlns:a16="http://schemas.microsoft.com/office/drawing/2014/main" id="{D179E62E-1E37-49A8-B361-E6726525FB63}"/>
              </a:ext>
            </a:extLst>
          </p:cNvPr>
          <p:cNvSpPr>
            <a:spLocks noGrp="1"/>
          </p:cNvSpPr>
          <p:nvPr>
            <p:ph idx="1"/>
          </p:nvPr>
        </p:nvSpPr>
        <p:spPr/>
        <p:txBody>
          <a:bodyPr>
            <a:normAutofit fontScale="70000" lnSpcReduction="20000"/>
          </a:bodyPr>
          <a:lstStyle/>
          <a:p>
            <a:r>
              <a:rPr lang="en-GB" dirty="0"/>
              <a:t>Wk1 – Introduction to module</a:t>
            </a:r>
          </a:p>
          <a:p>
            <a:r>
              <a:rPr lang="en-GB" dirty="0"/>
              <a:t>Wk2 – Professional research methods</a:t>
            </a:r>
          </a:p>
          <a:p>
            <a:r>
              <a:rPr lang="en-GB" dirty="0"/>
              <a:t>Wk3 – Data protection and ethics</a:t>
            </a:r>
          </a:p>
          <a:p>
            <a:r>
              <a:rPr lang="en-GB" dirty="0"/>
              <a:t>Wk4 – Digital research and collaborative working</a:t>
            </a:r>
          </a:p>
          <a:p>
            <a:r>
              <a:rPr lang="en-GB" dirty="0"/>
              <a:t>Wk5 – Reading week!</a:t>
            </a:r>
          </a:p>
          <a:p>
            <a:r>
              <a:rPr lang="en-GB" dirty="0"/>
              <a:t>Wk6 – Questionnaire design</a:t>
            </a:r>
          </a:p>
          <a:p>
            <a:r>
              <a:rPr lang="en-GB" dirty="0"/>
              <a:t>Wk7 – SEO</a:t>
            </a:r>
          </a:p>
          <a:p>
            <a:r>
              <a:rPr lang="en-GB" dirty="0"/>
              <a:t>Wk8 – Data analysis and business Intelligence</a:t>
            </a:r>
          </a:p>
          <a:p>
            <a:r>
              <a:rPr lang="en-GB" dirty="0"/>
              <a:t>Wk9 – Creating a website</a:t>
            </a:r>
          </a:p>
          <a:p>
            <a:r>
              <a:rPr lang="en-GB" dirty="0"/>
              <a:t>Wk10 – developing your website</a:t>
            </a:r>
          </a:p>
          <a:p>
            <a:r>
              <a:rPr lang="en-GB" dirty="0"/>
              <a:t>Wk11 - Support</a:t>
            </a:r>
            <a:endParaRPr lang="en-US" dirty="0"/>
          </a:p>
        </p:txBody>
      </p:sp>
    </p:spTree>
    <p:extLst>
      <p:ext uri="{BB962C8B-B14F-4D97-AF65-F5344CB8AC3E}">
        <p14:creationId xmlns:p14="http://schemas.microsoft.com/office/powerpoint/2010/main" val="4425259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A06EDF3-568F-43CA-B6C0-A799C1933604}"/>
              </a:ext>
            </a:extLst>
          </p:cNvPr>
          <p:cNvSpPr txBox="1"/>
          <p:nvPr/>
        </p:nvSpPr>
        <p:spPr>
          <a:xfrm>
            <a:off x="1672683" y="2430966"/>
            <a:ext cx="8296507" cy="584775"/>
          </a:xfrm>
          <a:prstGeom prst="rect">
            <a:avLst/>
          </a:prstGeom>
          <a:noFill/>
        </p:spPr>
        <p:txBody>
          <a:bodyPr wrap="square" rtlCol="0">
            <a:spAutoFit/>
          </a:bodyPr>
          <a:lstStyle/>
          <a:p>
            <a:r>
              <a:rPr lang="en-GB" sz="3200" dirty="0"/>
              <a:t>What would you like to learn in this module?</a:t>
            </a:r>
            <a:endParaRPr lang="en-US" sz="3200" dirty="0"/>
          </a:p>
        </p:txBody>
      </p:sp>
    </p:spTree>
    <p:extLst>
      <p:ext uri="{BB962C8B-B14F-4D97-AF65-F5344CB8AC3E}">
        <p14:creationId xmlns:p14="http://schemas.microsoft.com/office/powerpoint/2010/main" val="25258072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80C2C-F23E-4E3A-BE69-CB772A37452A}"/>
              </a:ext>
            </a:extLst>
          </p:cNvPr>
          <p:cNvSpPr>
            <a:spLocks noGrp="1"/>
          </p:cNvSpPr>
          <p:nvPr>
            <p:ph type="title"/>
          </p:nvPr>
        </p:nvSpPr>
        <p:spPr/>
        <p:txBody>
          <a:bodyPr/>
          <a:lstStyle/>
          <a:p>
            <a:endParaRPr lang="en-US"/>
          </a:p>
        </p:txBody>
      </p:sp>
      <p:sp>
        <p:nvSpPr>
          <p:cNvPr id="3" name="TextBox 2">
            <a:extLst>
              <a:ext uri="{FF2B5EF4-FFF2-40B4-BE49-F238E27FC236}">
                <a16:creationId xmlns:a16="http://schemas.microsoft.com/office/drawing/2014/main" id="{071AD486-7F96-47E0-AE69-BB6D0787D318}"/>
              </a:ext>
            </a:extLst>
          </p:cNvPr>
          <p:cNvSpPr txBox="1"/>
          <p:nvPr/>
        </p:nvSpPr>
        <p:spPr>
          <a:xfrm>
            <a:off x="1512848" y="2348230"/>
            <a:ext cx="9166303" cy="2215991"/>
          </a:xfrm>
          <a:prstGeom prst="rect">
            <a:avLst/>
          </a:prstGeom>
          <a:noFill/>
        </p:spPr>
        <p:txBody>
          <a:bodyPr wrap="square" rtlCol="0">
            <a:spAutoFit/>
          </a:bodyPr>
          <a:lstStyle/>
          <a:p>
            <a:r>
              <a:rPr lang="en-GB" sz="4000" dirty="0"/>
              <a:t>How would you rate your research and digital skills?</a:t>
            </a:r>
          </a:p>
          <a:p>
            <a:endParaRPr lang="en-GB" dirty="0"/>
          </a:p>
          <a:p>
            <a:pPr marL="285750" indent="-285750">
              <a:buFont typeface="Arial" panose="020B0604020202020204" pitchFamily="34" charset="0"/>
              <a:buChar char="•"/>
            </a:pPr>
            <a:r>
              <a:rPr lang="en-GB" sz="2000" dirty="0"/>
              <a:t>Take 10mins to identify your strengths and weaknesses  - what are you good at on the computer? Are there areas you struggle with…?</a:t>
            </a:r>
            <a:endParaRPr lang="en-US" sz="2000" dirty="0"/>
          </a:p>
        </p:txBody>
      </p:sp>
    </p:spTree>
    <p:extLst>
      <p:ext uri="{BB962C8B-B14F-4D97-AF65-F5344CB8AC3E}">
        <p14:creationId xmlns:p14="http://schemas.microsoft.com/office/powerpoint/2010/main" val="15541142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6E594EF-4A03-45DE-9011-2ED378039A26}"/>
              </a:ext>
            </a:extLst>
          </p:cNvPr>
          <p:cNvSpPr txBox="1"/>
          <p:nvPr/>
        </p:nvSpPr>
        <p:spPr>
          <a:xfrm>
            <a:off x="609600" y="2286000"/>
            <a:ext cx="10972800" cy="1143000"/>
          </a:xfrm>
          <a:prstGeom prst="rect">
            <a:avLst/>
          </a:prstGeom>
        </p:spPr>
        <p:txBody>
          <a:bodyPr vert="horz" lIns="91440" tIns="45720" rIns="91440" bIns="45720" rtlCol="0" anchor="ctr">
            <a:normAutofit/>
          </a:bodyPr>
          <a:lstStyle/>
          <a:p>
            <a:pPr algn="ctr">
              <a:spcBef>
                <a:spcPct val="0"/>
              </a:spcBef>
              <a:spcAft>
                <a:spcPts val="600"/>
              </a:spcAft>
            </a:pPr>
            <a:r>
              <a:rPr lang="en-GB" sz="4100" dirty="0">
                <a:latin typeface="+mj-lt"/>
                <a:ea typeface="+mj-ea"/>
                <a:cs typeface="+mj-cs"/>
              </a:rPr>
              <a:t>Why are digital skills important?</a:t>
            </a:r>
            <a:endParaRPr lang="en-US" sz="4100" dirty="0">
              <a:latin typeface="+mj-lt"/>
              <a:ea typeface="+mj-ea"/>
              <a:cs typeface="+mj-cs"/>
            </a:endParaRPr>
          </a:p>
        </p:txBody>
      </p:sp>
    </p:spTree>
    <p:extLst>
      <p:ext uri="{BB962C8B-B14F-4D97-AF65-F5344CB8AC3E}">
        <p14:creationId xmlns:p14="http://schemas.microsoft.com/office/powerpoint/2010/main" val="6818578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6E594EF-4A03-45DE-9011-2ED378039A26}"/>
              </a:ext>
            </a:extLst>
          </p:cNvPr>
          <p:cNvSpPr txBox="1"/>
          <p:nvPr/>
        </p:nvSpPr>
        <p:spPr>
          <a:xfrm>
            <a:off x="609600" y="379141"/>
            <a:ext cx="10972800" cy="4951141"/>
          </a:xfrm>
          <a:prstGeom prst="rect">
            <a:avLst/>
          </a:prstGeom>
        </p:spPr>
        <p:txBody>
          <a:bodyPr vert="horz" lIns="91440" tIns="45720" rIns="91440" bIns="45720" rtlCol="0" anchor="ctr">
            <a:normAutofit/>
          </a:bodyPr>
          <a:lstStyle/>
          <a:p>
            <a:pPr algn="ctr">
              <a:spcBef>
                <a:spcPct val="0"/>
              </a:spcBef>
              <a:spcAft>
                <a:spcPts val="600"/>
              </a:spcAft>
            </a:pPr>
            <a:r>
              <a:rPr lang="en-GB" sz="4100" dirty="0">
                <a:latin typeface="+mj-lt"/>
                <a:ea typeface="+mj-ea"/>
                <a:cs typeface="+mj-cs"/>
              </a:rPr>
              <a:t>Assessment one: -</a:t>
            </a:r>
          </a:p>
          <a:p>
            <a:pPr algn="just">
              <a:spcBef>
                <a:spcPct val="0"/>
              </a:spcBef>
              <a:spcAft>
                <a:spcPts val="600"/>
              </a:spcAft>
            </a:pPr>
            <a:r>
              <a:rPr lang="en-US" sz="2000" dirty="0"/>
              <a:t>Contribute to a weekly blog that evaluates the use of contemporary technologies to improve workplace efficiency and employability.  As a starting point you can use the questions included on the sessions’ slides, or any discussion point raised in class or indeed any relevant ideas of your own.  Your comments should be informed i.e. backed by evidence from a range of information sources.  You should aim to write a total of 2,000 words during the semester.  </a:t>
            </a:r>
          </a:p>
          <a:p>
            <a:pPr algn="just">
              <a:spcBef>
                <a:spcPct val="0"/>
              </a:spcBef>
              <a:spcAft>
                <a:spcPts val="600"/>
              </a:spcAft>
            </a:pPr>
            <a:endParaRPr lang="en-US" sz="2000" dirty="0"/>
          </a:p>
          <a:p>
            <a:pPr algn="just">
              <a:spcBef>
                <a:spcPct val="0"/>
              </a:spcBef>
              <a:spcAft>
                <a:spcPts val="600"/>
              </a:spcAft>
            </a:pPr>
            <a:r>
              <a:rPr lang="en-US" sz="2000" dirty="0"/>
              <a:t>You should aim for 300w per blog post and include 2-3 references in each</a:t>
            </a:r>
          </a:p>
          <a:p>
            <a:pPr algn="just">
              <a:spcBef>
                <a:spcPct val="0"/>
              </a:spcBef>
              <a:spcAft>
                <a:spcPts val="600"/>
              </a:spcAft>
            </a:pPr>
            <a:endParaRPr lang="en-US" sz="2000" dirty="0"/>
          </a:p>
          <a:p>
            <a:pPr algn="ctr">
              <a:spcBef>
                <a:spcPct val="0"/>
              </a:spcBef>
              <a:spcAft>
                <a:spcPts val="600"/>
              </a:spcAft>
            </a:pPr>
            <a:r>
              <a:rPr lang="en-US" sz="2000" b="1" dirty="0"/>
              <a:t>WE START TODAY!!</a:t>
            </a:r>
          </a:p>
          <a:p>
            <a:pPr algn="just">
              <a:spcBef>
                <a:spcPct val="0"/>
              </a:spcBef>
              <a:spcAft>
                <a:spcPts val="600"/>
              </a:spcAft>
            </a:pPr>
            <a:endParaRPr lang="en-US" sz="2000" dirty="0"/>
          </a:p>
          <a:p>
            <a:pPr algn="ctr">
              <a:spcBef>
                <a:spcPct val="0"/>
              </a:spcBef>
              <a:spcAft>
                <a:spcPts val="600"/>
              </a:spcAft>
            </a:pPr>
            <a:endParaRPr lang="en-US" sz="4100" dirty="0">
              <a:latin typeface="+mj-lt"/>
              <a:ea typeface="+mj-ea"/>
              <a:cs typeface="+mj-cs"/>
            </a:endParaRPr>
          </a:p>
        </p:txBody>
      </p:sp>
    </p:spTree>
    <p:extLst>
      <p:ext uri="{BB962C8B-B14F-4D97-AF65-F5344CB8AC3E}">
        <p14:creationId xmlns:p14="http://schemas.microsoft.com/office/powerpoint/2010/main" val="39820029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C943D2E-7416-4753-A0DC-6CD8A4E49EB3}"/>
              </a:ext>
            </a:extLst>
          </p:cNvPr>
          <p:cNvSpPr txBox="1"/>
          <p:nvPr/>
        </p:nvSpPr>
        <p:spPr>
          <a:xfrm>
            <a:off x="401444" y="468351"/>
            <a:ext cx="11374244" cy="4278094"/>
          </a:xfrm>
          <a:prstGeom prst="rect">
            <a:avLst/>
          </a:prstGeom>
          <a:noFill/>
        </p:spPr>
        <p:txBody>
          <a:bodyPr wrap="square" rtlCol="0">
            <a:spAutoFit/>
          </a:bodyPr>
          <a:lstStyle/>
          <a:p>
            <a:pPr algn="ctr"/>
            <a:r>
              <a:rPr lang="en-GB" sz="3200" dirty="0"/>
              <a:t>So what is blogging?</a:t>
            </a:r>
          </a:p>
          <a:p>
            <a:r>
              <a:rPr lang="en-GB" sz="2400" dirty="0"/>
              <a:t>Academic blogging serves the following purposes: </a:t>
            </a:r>
          </a:p>
          <a:p>
            <a:endParaRPr lang="en-GB" sz="2400" dirty="0"/>
          </a:p>
          <a:p>
            <a:pPr marL="342900" indent="-342900">
              <a:buFont typeface="Arial" panose="020B0604020202020204" pitchFamily="34" charset="0"/>
              <a:buChar char="•"/>
            </a:pPr>
            <a:r>
              <a:rPr lang="en-GB" sz="2400" dirty="0"/>
              <a:t>communicates your thoughts about the course material between yourself and instructors, and among your peers; </a:t>
            </a:r>
          </a:p>
          <a:p>
            <a:pPr marL="342900" indent="-342900">
              <a:buFont typeface="Arial" panose="020B0604020202020204" pitchFamily="34" charset="0"/>
              <a:buChar char="•"/>
            </a:pPr>
            <a:r>
              <a:rPr lang="en-GB" sz="2400" dirty="0"/>
              <a:t>provides regular feedback between you and the instructors to help match your expectations; </a:t>
            </a:r>
          </a:p>
          <a:p>
            <a:pPr marL="342900" indent="-342900">
              <a:buFont typeface="Arial" panose="020B0604020202020204" pitchFamily="34" charset="0"/>
              <a:buChar char="•"/>
            </a:pPr>
            <a:r>
              <a:rPr lang="en-GB" sz="2400" dirty="0"/>
              <a:t>serves as a platform for synthesis of new knowledge and ideas; </a:t>
            </a:r>
          </a:p>
          <a:p>
            <a:pPr marL="342900" indent="-342900">
              <a:buFont typeface="Arial" panose="020B0604020202020204" pitchFamily="34" charset="0"/>
              <a:buChar char="•"/>
            </a:pPr>
            <a:r>
              <a:rPr lang="en-GB" sz="2400" dirty="0" err="1"/>
              <a:t>elps</a:t>
            </a:r>
            <a:r>
              <a:rPr lang="en-GB" sz="2400" dirty="0"/>
              <a:t> to develop critical thinking; </a:t>
            </a:r>
          </a:p>
          <a:p>
            <a:pPr marL="342900" indent="-342900">
              <a:buFont typeface="Arial" panose="020B0604020202020204" pitchFamily="34" charset="0"/>
              <a:buChar char="•"/>
            </a:pPr>
            <a:r>
              <a:rPr lang="en-GB" sz="2400" dirty="0"/>
              <a:t>helps to elicit topics of interest, challenging topics that need improvement etc; </a:t>
            </a:r>
          </a:p>
          <a:p>
            <a:pPr marL="342900" indent="-342900">
              <a:buFont typeface="Arial" panose="020B0604020202020204" pitchFamily="34" charset="0"/>
              <a:buChar char="•"/>
            </a:pPr>
            <a:r>
              <a:rPr lang="en-GB" sz="2400" dirty="0"/>
              <a:t>helps to clarify troublesome concepts.</a:t>
            </a:r>
            <a:endParaRPr lang="en-US" sz="2400" dirty="0"/>
          </a:p>
        </p:txBody>
      </p:sp>
    </p:spTree>
    <p:extLst>
      <p:ext uri="{BB962C8B-B14F-4D97-AF65-F5344CB8AC3E}">
        <p14:creationId xmlns:p14="http://schemas.microsoft.com/office/powerpoint/2010/main" val="24616095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FAC7E14-ED67-4AD9-B7AF-1F101545743D}"/>
              </a:ext>
            </a:extLst>
          </p:cNvPr>
          <p:cNvSpPr txBox="1"/>
          <p:nvPr/>
        </p:nvSpPr>
        <p:spPr>
          <a:xfrm>
            <a:off x="780585" y="802888"/>
            <a:ext cx="10660566" cy="4154984"/>
          </a:xfrm>
          <a:prstGeom prst="rect">
            <a:avLst/>
          </a:prstGeom>
          <a:noFill/>
        </p:spPr>
        <p:txBody>
          <a:bodyPr wrap="square" rtlCol="0">
            <a:spAutoFit/>
          </a:bodyPr>
          <a:lstStyle/>
          <a:p>
            <a:r>
              <a:rPr lang="en-GB" sz="2400" dirty="0"/>
              <a:t>A good post is personal, reflective, and substantive. </a:t>
            </a:r>
          </a:p>
          <a:p>
            <a:r>
              <a:rPr lang="en-GB" sz="2400" dirty="0"/>
              <a:t>Additionally, your reader must be understand clearly what you have written. If it is provocative or controversial, references should be provided to substantiate your thoughts. </a:t>
            </a:r>
          </a:p>
          <a:p>
            <a:endParaRPr lang="en-GB" sz="2400" dirty="0"/>
          </a:p>
          <a:p>
            <a:r>
              <a:rPr lang="en-GB" sz="2400" dirty="0"/>
              <a:t>The following factors contribute to a good post: </a:t>
            </a:r>
          </a:p>
          <a:p>
            <a:pPr marL="342900" indent="-342900">
              <a:buFont typeface="Arial" panose="020B0604020202020204" pitchFamily="34" charset="0"/>
              <a:buChar char="•"/>
            </a:pPr>
            <a:r>
              <a:rPr lang="en-GB" sz="2400" dirty="0"/>
              <a:t>good “snappy” titles; • good content; </a:t>
            </a:r>
          </a:p>
          <a:p>
            <a:pPr marL="342900" indent="-342900">
              <a:buFont typeface="Arial" panose="020B0604020202020204" pitchFamily="34" charset="0"/>
              <a:buChar char="•"/>
            </a:pPr>
            <a:r>
              <a:rPr lang="en-GB" sz="2400" dirty="0"/>
              <a:t>controversial content; • images to illustrate your views and inform your readers; </a:t>
            </a:r>
          </a:p>
          <a:p>
            <a:pPr marL="342900" indent="-342900">
              <a:buFont typeface="Arial" panose="020B0604020202020204" pitchFamily="34" charset="0"/>
              <a:buChar char="•"/>
            </a:pPr>
            <a:r>
              <a:rPr lang="en-GB" sz="2400" dirty="0"/>
              <a:t>hyperlinks that take readers deeper into the topic or discussion; </a:t>
            </a:r>
          </a:p>
          <a:p>
            <a:pPr marL="342900" indent="-342900">
              <a:buFont typeface="Arial" panose="020B0604020202020204" pitchFamily="34" charset="0"/>
              <a:buChar char="•"/>
            </a:pPr>
            <a:r>
              <a:rPr lang="en-GB" sz="2400" dirty="0"/>
              <a:t>humour, word play, or even satire to strengthen your post and entertain your readers.</a:t>
            </a:r>
            <a:endParaRPr lang="en-US" sz="2400" dirty="0"/>
          </a:p>
        </p:txBody>
      </p:sp>
    </p:spTree>
    <p:extLst>
      <p:ext uri="{BB962C8B-B14F-4D97-AF65-F5344CB8AC3E}">
        <p14:creationId xmlns:p14="http://schemas.microsoft.com/office/powerpoint/2010/main" val="11891727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26854F3-9F5C-4BEB-8984-783B57D4102A}"/>
              </a:ext>
            </a:extLst>
          </p:cNvPr>
          <p:cNvSpPr txBox="1"/>
          <p:nvPr/>
        </p:nvSpPr>
        <p:spPr>
          <a:xfrm>
            <a:off x="423746" y="401444"/>
            <a:ext cx="11530361" cy="5078313"/>
          </a:xfrm>
          <a:prstGeom prst="rect">
            <a:avLst/>
          </a:prstGeom>
          <a:noFill/>
        </p:spPr>
        <p:txBody>
          <a:bodyPr wrap="square" rtlCol="0">
            <a:spAutoFit/>
          </a:bodyPr>
          <a:lstStyle/>
          <a:p>
            <a:pPr algn="ctr"/>
            <a:r>
              <a:rPr lang="en-GB" sz="3600" dirty="0"/>
              <a:t>Blogs</a:t>
            </a:r>
            <a:r>
              <a:rPr lang="en-GB" sz="2400" dirty="0"/>
              <a:t> </a:t>
            </a:r>
          </a:p>
          <a:p>
            <a:endParaRPr lang="en-GB" sz="2400" dirty="0"/>
          </a:p>
          <a:p>
            <a:r>
              <a:rPr lang="en-GB" sz="2400" dirty="0"/>
              <a:t>Here are some guiding questions to think about when writing your post: </a:t>
            </a:r>
          </a:p>
          <a:p>
            <a:endParaRPr lang="en-GB" sz="2400" dirty="0"/>
          </a:p>
          <a:p>
            <a:pPr marL="285750" indent="-285750">
              <a:buFont typeface="Arial" panose="020B0604020202020204" pitchFamily="34" charset="0"/>
              <a:buChar char="•"/>
            </a:pPr>
            <a:r>
              <a:rPr lang="en-GB" sz="2400" dirty="0"/>
              <a:t>What new concepts did I learn this week? </a:t>
            </a:r>
          </a:p>
          <a:p>
            <a:pPr marL="285750" indent="-285750">
              <a:buFont typeface="Arial" panose="020B0604020202020204" pitchFamily="34" charset="0"/>
              <a:buChar char="•"/>
            </a:pPr>
            <a:r>
              <a:rPr lang="en-GB" sz="2400" dirty="0"/>
              <a:t>What excited me about the week’s activities? Why? </a:t>
            </a:r>
          </a:p>
          <a:p>
            <a:pPr marL="285750" indent="-285750">
              <a:buFont typeface="Arial" panose="020B0604020202020204" pitchFamily="34" charset="0"/>
              <a:buChar char="•"/>
            </a:pPr>
            <a:r>
              <a:rPr lang="en-GB" sz="2400" dirty="0"/>
              <a:t>Which of the week’s activities helped me to understand creativity and innovation better? Why? </a:t>
            </a:r>
          </a:p>
          <a:p>
            <a:pPr marL="285750" indent="-285750">
              <a:buFont typeface="Arial" panose="020B0604020202020204" pitchFamily="34" charset="0"/>
              <a:buChar char="•"/>
            </a:pPr>
            <a:r>
              <a:rPr lang="en-GB" sz="2400" dirty="0"/>
              <a:t>Which of the week’s activities was least useful to me? Why? </a:t>
            </a:r>
          </a:p>
          <a:p>
            <a:pPr marL="285750" indent="-285750">
              <a:buFont typeface="Arial" panose="020B0604020202020204" pitchFamily="34" charset="0"/>
              <a:buChar char="•"/>
            </a:pPr>
            <a:r>
              <a:rPr lang="en-GB" sz="2400" dirty="0"/>
              <a:t>How can the week’s activities be strengthened? </a:t>
            </a:r>
          </a:p>
          <a:p>
            <a:pPr marL="285750" indent="-285750">
              <a:buFont typeface="Arial" panose="020B0604020202020204" pitchFamily="34" charset="0"/>
              <a:buChar char="•"/>
            </a:pPr>
            <a:r>
              <a:rPr lang="en-GB" sz="2400" dirty="0"/>
              <a:t>What new insights and problem-solving strategies did I realise during discussions or while working with others?  </a:t>
            </a:r>
          </a:p>
          <a:p>
            <a:pPr marL="285750" indent="-285750">
              <a:buFont typeface="Arial" panose="020B0604020202020204" pitchFamily="34" charset="0"/>
              <a:buChar char="•"/>
            </a:pPr>
            <a:r>
              <a:rPr lang="en-GB" sz="2400" dirty="0"/>
              <a:t>What would I like to learn more about? Why?</a:t>
            </a:r>
            <a:endParaRPr lang="en-US" sz="2400" dirty="0"/>
          </a:p>
        </p:txBody>
      </p:sp>
    </p:spTree>
    <p:extLst>
      <p:ext uri="{BB962C8B-B14F-4D97-AF65-F5344CB8AC3E}">
        <p14:creationId xmlns:p14="http://schemas.microsoft.com/office/powerpoint/2010/main" val="16550588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512D2C7-1E9E-4E25-880B-36DB7819933F}"/>
              </a:ext>
            </a:extLst>
          </p:cNvPr>
          <p:cNvSpPr txBox="1"/>
          <p:nvPr/>
        </p:nvSpPr>
        <p:spPr>
          <a:xfrm>
            <a:off x="512956" y="646771"/>
            <a:ext cx="11084312" cy="3908762"/>
          </a:xfrm>
          <a:prstGeom prst="rect">
            <a:avLst/>
          </a:prstGeom>
          <a:noFill/>
        </p:spPr>
        <p:txBody>
          <a:bodyPr wrap="square" rtlCol="0">
            <a:spAutoFit/>
          </a:bodyPr>
          <a:lstStyle/>
          <a:p>
            <a:pPr algn="ctr"/>
            <a:r>
              <a:rPr lang="en-GB" sz="3200" b="1" dirty="0"/>
              <a:t>Your first blog!</a:t>
            </a:r>
          </a:p>
          <a:p>
            <a:endParaRPr lang="en-GB" dirty="0"/>
          </a:p>
          <a:p>
            <a:r>
              <a:rPr lang="en-GB" sz="2400" dirty="0"/>
              <a:t>(write this in word first, then copy and paste…)</a:t>
            </a:r>
          </a:p>
          <a:p>
            <a:endParaRPr lang="en-GB" dirty="0"/>
          </a:p>
          <a:p>
            <a:pPr marL="285750" indent="-285750">
              <a:buFont typeface="Arial" panose="020B0604020202020204" pitchFamily="34" charset="0"/>
              <a:buChar char="•"/>
            </a:pPr>
            <a:r>
              <a:rPr lang="en-GB" sz="2400" dirty="0"/>
              <a:t>Introduce yourself </a:t>
            </a:r>
          </a:p>
          <a:p>
            <a:pPr marL="285750" indent="-285750">
              <a:buFont typeface="Arial" panose="020B0604020202020204" pitchFamily="34" charset="0"/>
              <a:buChar char="•"/>
            </a:pPr>
            <a:r>
              <a:rPr lang="en-GB" sz="2400" dirty="0"/>
              <a:t>Brief background information </a:t>
            </a:r>
          </a:p>
          <a:p>
            <a:pPr marL="285750" indent="-285750">
              <a:buFont typeface="Arial" panose="020B0604020202020204" pitchFamily="34" charset="0"/>
              <a:buChar char="•"/>
            </a:pPr>
            <a:r>
              <a:rPr lang="en-GB" sz="2400" dirty="0"/>
              <a:t>State why you are on the course </a:t>
            </a:r>
          </a:p>
          <a:p>
            <a:pPr marL="285750" indent="-285750">
              <a:buFont typeface="Arial" panose="020B0604020202020204" pitchFamily="34" charset="0"/>
              <a:buChar char="•"/>
            </a:pPr>
            <a:r>
              <a:rPr lang="en-GB" sz="2400" dirty="0"/>
              <a:t>What you hope to learn from this module </a:t>
            </a:r>
          </a:p>
          <a:p>
            <a:pPr marL="285750" indent="-285750">
              <a:buFont typeface="Arial" panose="020B0604020202020204" pitchFamily="34" charset="0"/>
              <a:buChar char="•"/>
            </a:pPr>
            <a:r>
              <a:rPr lang="en-GB" sz="2400" dirty="0"/>
              <a:t>What you have learnt so far</a:t>
            </a:r>
          </a:p>
          <a:p>
            <a:endParaRPr lang="en-GB" dirty="0"/>
          </a:p>
          <a:p>
            <a:endParaRPr lang="en-US" dirty="0"/>
          </a:p>
        </p:txBody>
      </p:sp>
    </p:spTree>
    <p:extLst>
      <p:ext uri="{BB962C8B-B14F-4D97-AF65-F5344CB8AC3E}">
        <p14:creationId xmlns:p14="http://schemas.microsoft.com/office/powerpoint/2010/main" val="3300296353"/>
      </p:ext>
    </p:extLst>
  </p:cSld>
  <p:clrMapOvr>
    <a:masterClrMapping/>
  </p:clrMapOvr>
</p:sld>
</file>

<file path=ppt/theme/theme1.xml><?xml version="1.0" encoding="utf-8"?>
<a:theme xmlns:a="http://schemas.openxmlformats.org/drawingml/2006/main" name="UWTSD blan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bland" id="{135447CB-2D08-4404-888B-FCC35EA8CACF}" vid="{7BFA745D-46BE-40A3-95FF-56A570CC7D2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668</TotalTime>
  <Words>838</Words>
  <Application>Microsoft Office PowerPoint</Application>
  <PresentationFormat>Widescreen</PresentationFormat>
  <Paragraphs>101</Paragraphs>
  <Slides>11</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Myriad Pro</vt:lpstr>
      <vt:lpstr>UWTSD bland</vt:lpstr>
      <vt:lpstr>Introduction to the module</vt:lpstr>
      <vt:lpstr>Learning Objectives</vt:lpstr>
      <vt:lpstr>What we will cover: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the module</dc:title>
  <dc:creator>Christian Felices</dc:creator>
  <cp:lastModifiedBy>Christian Felices</cp:lastModifiedBy>
  <cp:revision>4</cp:revision>
  <dcterms:created xsi:type="dcterms:W3CDTF">2019-10-01T21:48:34Z</dcterms:created>
  <dcterms:modified xsi:type="dcterms:W3CDTF">2019-10-02T08:56:45Z</dcterms:modified>
</cp:coreProperties>
</file>