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2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handoutMasterIdLst>
    <p:handoutMasterId r:id="rId45"/>
  </p:handoutMasterIdLst>
  <p:sldIdLst>
    <p:sldId id="256" r:id="rId2"/>
    <p:sldId id="279" r:id="rId3"/>
    <p:sldId id="277" r:id="rId4"/>
    <p:sldId id="283" r:id="rId5"/>
    <p:sldId id="284" r:id="rId6"/>
    <p:sldId id="285" r:id="rId7"/>
    <p:sldId id="290" r:id="rId8"/>
    <p:sldId id="278" r:id="rId9"/>
    <p:sldId id="282" r:id="rId10"/>
    <p:sldId id="286" r:id="rId11"/>
    <p:sldId id="287" r:id="rId12"/>
    <p:sldId id="288" r:id="rId13"/>
    <p:sldId id="289" r:id="rId14"/>
    <p:sldId id="291" r:id="rId15"/>
    <p:sldId id="292" r:id="rId16"/>
    <p:sldId id="295" r:id="rId17"/>
    <p:sldId id="296" r:id="rId18"/>
    <p:sldId id="297" r:id="rId19"/>
    <p:sldId id="298" r:id="rId20"/>
    <p:sldId id="293" r:id="rId21"/>
    <p:sldId id="294" r:id="rId22"/>
    <p:sldId id="257" r:id="rId23"/>
    <p:sldId id="281" r:id="rId24"/>
    <p:sldId id="258" r:id="rId25"/>
    <p:sldId id="259" r:id="rId26"/>
    <p:sldId id="260" r:id="rId27"/>
    <p:sldId id="261" r:id="rId28"/>
    <p:sldId id="262" r:id="rId29"/>
    <p:sldId id="263" r:id="rId30"/>
    <p:sldId id="264" r:id="rId31"/>
    <p:sldId id="265" r:id="rId32"/>
    <p:sldId id="266" r:id="rId33"/>
    <p:sldId id="267" r:id="rId34"/>
    <p:sldId id="268" r:id="rId35"/>
    <p:sldId id="269" r:id="rId36"/>
    <p:sldId id="270" r:id="rId37"/>
    <p:sldId id="271" r:id="rId38"/>
    <p:sldId id="272" r:id="rId39"/>
    <p:sldId id="273" r:id="rId40"/>
    <p:sldId id="274" r:id="rId41"/>
    <p:sldId id="275" r:id="rId42"/>
    <p:sldId id="280" r:id="rId43"/>
    <p:sldId id="299" r:id="rId44"/>
  </p:sldIdLst>
  <p:sldSz cx="9144000" cy="6858000" type="screen4x3"/>
  <p:notesSz cx="6997700" cy="91948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660033"/>
    <a:srgbClr val="0066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28" tIns="46264" rIns="92528" bIns="46264" numCol="1" anchor="t" anchorCtr="0" compatLnSpc="1">
            <a:prstTxWarp prst="textNoShape">
              <a:avLst/>
            </a:prstTxWarp>
          </a:bodyPr>
          <a:lstStyle>
            <a:lvl1pPr defTabSz="925513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28" tIns="46264" rIns="92528" bIns="46264" numCol="1" anchor="t" anchorCtr="0" compatLnSpc="1">
            <a:prstTxWarp prst="textNoShape">
              <a:avLst/>
            </a:prstTxWarp>
          </a:bodyPr>
          <a:lstStyle>
            <a:lvl1pPr algn="r" defTabSz="925513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1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2838"/>
            <a:ext cx="30321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28" tIns="46264" rIns="92528" bIns="46264" numCol="1" anchor="b" anchorCtr="0" compatLnSpc="1">
            <a:prstTxWarp prst="textNoShape">
              <a:avLst/>
            </a:prstTxWarp>
          </a:bodyPr>
          <a:lstStyle>
            <a:lvl1pPr defTabSz="925513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1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732838"/>
            <a:ext cx="30321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528" tIns="46264" rIns="92528" bIns="46264" numCol="1" anchor="b" anchorCtr="0" compatLnSpc="1">
            <a:prstTxWarp prst="textNoShape">
              <a:avLst/>
            </a:prstTxWarp>
          </a:bodyPr>
          <a:lstStyle>
            <a:lvl1pPr algn="r" defTabSz="925513">
              <a:defRPr sz="1200" smtClean="0"/>
            </a:lvl1pPr>
          </a:lstStyle>
          <a:p>
            <a:pPr>
              <a:defRPr/>
            </a:pPr>
            <a:fld id="{840C5D5C-12AE-4B6C-913A-8B4438BA293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US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30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30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E89ECA9-4DCF-4362-8579-31B16530673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678206-0C3A-4873-AAF4-CCF69ADF97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DC13EF-69A5-484D-9544-DCD855A1858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D5FE7D-60AA-48DE-9B0F-97031755EA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CA107B-0714-4D62-92A3-2DA6F821166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D9792F-F0D5-4E14-83D0-4B7475DFBC4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E911B3-E20D-421B-A173-20C54E7852F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E48CBF-BF39-4505-8967-F4615557063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27B849-02C9-4D09-9E0E-0379F2903F3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B896C3-3733-4CEE-8CFC-282FFDD9C7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9625B7-A896-4566-B6D7-9A1EC9F1DE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 preserve="1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E8CDAE-989E-4255-AF05-B53ECFB95D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AF1030-8907-4D8D-907E-54E7A515F8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2D8166-3E34-4196-9606-D52AD112D96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 Black" pitchFamily="34" charset="0"/>
              </a:defRPr>
            </a:lvl1pPr>
          </a:lstStyle>
          <a:p>
            <a:pPr>
              <a:defRPr/>
            </a:pPr>
            <a:fld id="{C8862A28-EFAF-4B18-91CB-B77938571B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3076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1269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11270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11271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chemeClr val="hlink"/>
                </a:solidFill>
              </a:endParaRPr>
            </a:p>
          </p:txBody>
        </p:sp>
        <p:sp>
          <p:nvSpPr>
            <p:cNvPr id="11272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chemeClr val="hlink"/>
                </a:solidFill>
              </a:endParaRPr>
            </a:p>
          </p:txBody>
        </p:sp>
        <p:sp>
          <p:nvSpPr>
            <p:cNvPr id="11273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chemeClr val="accent2"/>
                </a:solidFill>
              </a:endParaRPr>
            </a:p>
          </p:txBody>
        </p:sp>
        <p:sp>
          <p:nvSpPr>
            <p:cNvPr id="11274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chemeClr val="hlink"/>
                </a:solidFill>
              </a:endParaRPr>
            </a:p>
          </p:txBody>
        </p:sp>
        <p:sp>
          <p:nvSpPr>
            <p:cNvPr id="11275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11276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chemeClr val="accent2"/>
                </a:solidFill>
              </a:endParaRPr>
            </a:p>
          </p:txBody>
        </p:sp>
        <p:sp>
          <p:nvSpPr>
            <p:cNvPr id="11277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solidFill>
                  <a:schemeClr val="accent2"/>
                </a:solidFill>
              </a:endParaRPr>
            </a:p>
          </p:txBody>
        </p:sp>
      </p:grpSp>
      <p:sp>
        <p:nvSpPr>
          <p:cNvPr id="3077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3078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8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281" name="Text Box 17"/>
          <p:cNvSpPr txBox="1">
            <a:spLocks noChangeArrowheads="1"/>
          </p:cNvSpPr>
          <p:nvPr userDrawn="1"/>
        </p:nvSpPr>
        <p:spPr bwMode="auto">
          <a:xfrm>
            <a:off x="98425" y="152400"/>
            <a:ext cx="9045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1400"/>
              <a:t>EIA and Mitigation Measures @ Dr. A.K.M. Saiful Islam, IWFM, BUET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2.v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24200" y="1752600"/>
            <a:ext cx="5791200" cy="2362200"/>
          </a:xfrm>
        </p:spPr>
        <p:txBody>
          <a:bodyPr/>
          <a:lstStyle/>
          <a:p>
            <a:pPr eaLnBrk="1" hangingPunct="1"/>
            <a:r>
              <a:rPr lang="en-US" sz="3600" smtClean="0"/>
              <a:t>Environmental Impact Assessment (EIA) and Mitigation Measures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495800"/>
            <a:ext cx="6019800" cy="1524000"/>
          </a:xfrm>
        </p:spPr>
        <p:txBody>
          <a:bodyPr/>
          <a:lstStyle/>
          <a:p>
            <a:pPr eaLnBrk="1" hangingPunct="1"/>
            <a:r>
              <a:rPr lang="en-US" smtClean="0">
                <a:solidFill>
                  <a:schemeClr val="bg2"/>
                </a:solidFill>
              </a:rPr>
              <a:t>Dr. A.K.M. Saiful Islam</a:t>
            </a:r>
          </a:p>
          <a:p>
            <a:pPr eaLnBrk="1" hangingPunct="1"/>
            <a:r>
              <a:rPr lang="en-US" sz="2400" smtClean="0">
                <a:solidFill>
                  <a:schemeClr val="bg2"/>
                </a:solidFill>
              </a:rPr>
              <a:t>Assistant Professor</a:t>
            </a:r>
          </a:p>
          <a:p>
            <a:pPr eaLnBrk="1" hangingPunct="1"/>
            <a:r>
              <a:rPr lang="en-US" sz="2400" smtClean="0">
                <a:solidFill>
                  <a:schemeClr val="bg2"/>
                </a:solidFill>
              </a:rPr>
              <a:t>IWFM, BUET, Dhaka</a:t>
            </a:r>
          </a:p>
        </p:txBody>
      </p:sp>
      <p:pic>
        <p:nvPicPr>
          <p:cNvPr id="5124" name="Picture 6" descr="buetmon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28800" y="4800600"/>
            <a:ext cx="866775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7" name="Text Box 7"/>
          <p:cNvSpPr txBox="1">
            <a:spLocks noChangeArrowheads="1"/>
          </p:cNvSpPr>
          <p:nvPr/>
        </p:nvSpPr>
        <p:spPr bwMode="auto">
          <a:xfrm>
            <a:off x="2819400" y="914400"/>
            <a:ext cx="6324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b="1">
                <a:effectLst>
                  <a:outerShdw blurRad="38100" dist="38100" dir="2700000" algn="tl">
                    <a:srgbClr val="C0C0C0"/>
                  </a:outerShdw>
                </a:effectLst>
              </a:rPr>
              <a:t>Training Course of </a:t>
            </a:r>
          </a:p>
          <a:p>
            <a:pPr algn="ctr">
              <a:defRPr/>
            </a:pPr>
            <a:r>
              <a:rPr lang="en-US" b="1">
                <a:effectLst>
                  <a:outerShdw blurRad="38100" dist="38100" dir="2700000" algn="tl">
                    <a:srgbClr val="C0C0C0"/>
                  </a:outerShdw>
                </a:effectLst>
              </a:rPr>
              <a:t>Small Scale Water Resources Project (SSWRP-II)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Lecture Topic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z="2800" smtClean="0"/>
              <a:t>Environmental Parameters</a:t>
            </a:r>
          </a:p>
          <a:p>
            <a:pPr eaLnBrk="1" hangingPunct="1"/>
            <a:r>
              <a:rPr lang="en-US" sz="2800" smtClean="0"/>
              <a:t>Potential Impact on infrastructure development projects</a:t>
            </a:r>
          </a:p>
          <a:p>
            <a:pPr lvl="1" eaLnBrk="1" hangingPunct="1"/>
            <a:r>
              <a:rPr lang="en-US" sz="2400" smtClean="0"/>
              <a:t>Thana Road Project</a:t>
            </a:r>
          </a:p>
          <a:p>
            <a:pPr lvl="1" eaLnBrk="1" hangingPunct="1"/>
            <a:r>
              <a:rPr lang="en-US" sz="2400" smtClean="0"/>
              <a:t>Thana Irrigation Schemes</a:t>
            </a:r>
          </a:p>
          <a:p>
            <a:pPr lvl="1" eaLnBrk="1" hangingPunct="1"/>
            <a:r>
              <a:rPr lang="en-US" sz="2400" smtClean="0"/>
              <a:t>Thana Drainage and Embankment Projects</a:t>
            </a:r>
          </a:p>
          <a:p>
            <a:pPr eaLnBrk="1" hangingPunct="1"/>
            <a:r>
              <a:rPr lang="en-US" sz="2800" smtClean="0"/>
              <a:t>Environmental Impact Assessment (EIA)</a:t>
            </a:r>
          </a:p>
          <a:p>
            <a:pPr eaLnBrk="1" hangingPunct="1"/>
            <a:r>
              <a:rPr lang="en-US" sz="2800" smtClean="0"/>
              <a:t>Environmental Protection Measures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Oval 4"/>
          <p:cNvSpPr>
            <a:spLocks noChangeArrowheads="1"/>
          </p:cNvSpPr>
          <p:nvPr/>
        </p:nvSpPr>
        <p:spPr bwMode="auto">
          <a:xfrm>
            <a:off x="2819400" y="3505200"/>
            <a:ext cx="2819400" cy="2590800"/>
          </a:xfrm>
          <a:prstGeom prst="ellipse">
            <a:avLst/>
          </a:prstGeom>
          <a:pattFill prst="horzBrick">
            <a:fgClr>
              <a:schemeClr val="accent1"/>
            </a:fgClr>
            <a:bgClr>
              <a:schemeClr val="bg1"/>
            </a:bgClr>
          </a:patt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en-US" sz="2400"/>
          </a:p>
        </p:txBody>
      </p:sp>
      <p:sp>
        <p:nvSpPr>
          <p:cNvPr id="7171" name="Oval 5"/>
          <p:cNvSpPr>
            <a:spLocks noChangeArrowheads="1"/>
          </p:cNvSpPr>
          <p:nvPr/>
        </p:nvSpPr>
        <p:spPr bwMode="auto">
          <a:xfrm>
            <a:off x="4495800" y="1905000"/>
            <a:ext cx="2819400" cy="2590800"/>
          </a:xfrm>
          <a:prstGeom prst="ellipse">
            <a:avLst/>
          </a:prstGeom>
          <a:pattFill prst="wave">
            <a:fgClr>
              <a:srgbClr val="006600">
                <a:alpha val="49019"/>
              </a:srgbClr>
            </a:fgClr>
            <a:bgClr>
              <a:schemeClr val="bg1">
                <a:alpha val="49019"/>
              </a:schemeClr>
            </a:bgClr>
          </a:patt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endParaRPr lang="en-US" sz="2400"/>
          </a:p>
        </p:txBody>
      </p:sp>
      <p:sp>
        <p:nvSpPr>
          <p:cNvPr id="7172" name="Oval 6"/>
          <p:cNvSpPr>
            <a:spLocks noChangeArrowheads="1"/>
          </p:cNvSpPr>
          <p:nvPr/>
        </p:nvSpPr>
        <p:spPr bwMode="auto">
          <a:xfrm>
            <a:off x="5181600" y="4038600"/>
            <a:ext cx="2819400" cy="2590800"/>
          </a:xfrm>
          <a:prstGeom prst="ellipse">
            <a:avLst/>
          </a:prstGeom>
          <a:pattFill prst="solidDmnd">
            <a:fgClr>
              <a:srgbClr val="993300">
                <a:alpha val="38823"/>
              </a:srgbClr>
            </a:fgClr>
            <a:bgClr>
              <a:schemeClr val="bg1">
                <a:alpha val="38823"/>
              </a:schemeClr>
            </a:bgClr>
          </a:patt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173" name="Rectangle 7"/>
          <p:cNvSpPr>
            <a:spLocks noChangeArrowheads="1"/>
          </p:cNvSpPr>
          <p:nvPr/>
        </p:nvSpPr>
        <p:spPr bwMode="auto">
          <a:xfrm>
            <a:off x="3429000" y="4419600"/>
            <a:ext cx="1600200" cy="6096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2400"/>
              <a:t>PHYSICO-</a:t>
            </a:r>
          </a:p>
          <a:p>
            <a:pPr algn="ctr"/>
            <a:r>
              <a:rPr lang="en-US" sz="2400"/>
              <a:t>CHEMICAL</a:t>
            </a:r>
          </a:p>
        </p:txBody>
      </p:sp>
      <p:sp>
        <p:nvSpPr>
          <p:cNvPr id="7174" name="Text Box 8"/>
          <p:cNvSpPr txBox="1">
            <a:spLocks noChangeArrowheads="1"/>
          </p:cNvSpPr>
          <p:nvPr/>
        </p:nvSpPr>
        <p:spPr bwMode="auto">
          <a:xfrm>
            <a:off x="5105400" y="2667000"/>
            <a:ext cx="1690688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400"/>
              <a:t>ECOLOGY</a:t>
            </a:r>
          </a:p>
        </p:txBody>
      </p:sp>
      <p:sp>
        <p:nvSpPr>
          <p:cNvPr id="7175" name="Rectangle 9"/>
          <p:cNvSpPr>
            <a:spLocks noChangeArrowheads="1"/>
          </p:cNvSpPr>
          <p:nvPr/>
        </p:nvSpPr>
        <p:spPr bwMode="auto">
          <a:xfrm>
            <a:off x="5867400" y="5105400"/>
            <a:ext cx="1600200" cy="6096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2400"/>
              <a:t>HUMAN</a:t>
            </a:r>
          </a:p>
          <a:p>
            <a:pPr algn="ctr"/>
            <a:r>
              <a:rPr lang="en-US" sz="2400"/>
              <a:t>INTEREST</a:t>
            </a:r>
          </a:p>
        </p:txBody>
      </p:sp>
      <p:sp>
        <p:nvSpPr>
          <p:cNvPr id="7176" name="Rectangle 1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US" smtClean="0"/>
              <a:t>Environmental Parameters </a:t>
            </a:r>
          </a:p>
        </p:txBody>
      </p:sp>
      <p:sp>
        <p:nvSpPr>
          <p:cNvPr id="7177" name="Rectangle 12"/>
          <p:cNvSpPr>
            <a:spLocks noChangeArrowheads="1"/>
          </p:cNvSpPr>
          <p:nvPr/>
        </p:nvSpPr>
        <p:spPr bwMode="auto">
          <a:xfrm>
            <a:off x="685800" y="2133600"/>
            <a:ext cx="350520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US"/>
              <a:t> components of environment.</a:t>
            </a:r>
          </a:p>
          <a:p>
            <a:pPr>
              <a:buFontTx/>
              <a:buChar char="•"/>
            </a:pPr>
            <a:r>
              <a:rPr lang="en-US"/>
              <a:t> can be grouped into major components.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Ecology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4267200" cy="3886200"/>
          </a:xfrm>
        </p:spPr>
        <p:txBody>
          <a:bodyPr/>
          <a:lstStyle/>
          <a:p>
            <a:pPr eaLnBrk="1" hangingPunct="1"/>
            <a:r>
              <a:rPr lang="en-US" smtClean="0"/>
              <a:t>Aquatic</a:t>
            </a:r>
          </a:p>
          <a:p>
            <a:pPr lvl="1" eaLnBrk="1" hangingPunct="1"/>
            <a:r>
              <a:rPr lang="en-US" smtClean="0"/>
              <a:t>Fisheries</a:t>
            </a:r>
          </a:p>
          <a:p>
            <a:pPr lvl="1" eaLnBrk="1" hangingPunct="1"/>
            <a:r>
              <a:rPr lang="en-US" smtClean="0"/>
              <a:t>Eutrophication</a:t>
            </a:r>
          </a:p>
          <a:p>
            <a:pPr lvl="1" eaLnBrk="1" hangingPunct="1"/>
            <a:r>
              <a:rPr lang="en-US" smtClean="0"/>
              <a:t>Aquatic Weeds</a:t>
            </a:r>
          </a:p>
          <a:p>
            <a:pPr lvl="1" eaLnBrk="1" hangingPunct="1"/>
            <a:r>
              <a:rPr lang="en-US" smtClean="0"/>
              <a:t>Species diversity</a:t>
            </a:r>
          </a:p>
          <a:p>
            <a:pPr lvl="1" eaLnBrk="1" hangingPunct="1"/>
            <a:r>
              <a:rPr lang="en-US" smtClean="0"/>
              <a:t>Endangered species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4572000" y="2057400"/>
            <a:ext cx="42672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n"/>
            </a:pPr>
            <a:r>
              <a:rPr lang="en-US" sz="3200"/>
              <a:t>Terrestrial </a:t>
            </a:r>
          </a:p>
          <a:p>
            <a:pPr marL="742950" lvl="1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800"/>
              <a:t>Forest</a:t>
            </a:r>
          </a:p>
          <a:p>
            <a:pPr marL="742950" lvl="1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800"/>
              <a:t>Wildlife</a:t>
            </a:r>
          </a:p>
          <a:p>
            <a:pPr marL="742950" lvl="1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800"/>
              <a:t>Species diversity</a:t>
            </a:r>
          </a:p>
          <a:p>
            <a:pPr marL="742950" lvl="1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800"/>
              <a:t>Endangered species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Physico-chemical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3886200" cy="43434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smtClean="0"/>
              <a:t>Land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Erosion and Siltation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Backwater Effect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Bank stability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Drainage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Soil characteristics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smtClean="0"/>
              <a:t>Surface water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Regional Hydrology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Silt Load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Water Pollution</a:t>
            </a:r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4648200" y="2209800"/>
            <a:ext cx="3886200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n"/>
            </a:pPr>
            <a:r>
              <a:rPr lang="en-US" sz="2800"/>
              <a:t>Groundwater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Regional Hydrology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Recharge 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Water table 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Water Pollution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endParaRPr lang="en-US" sz="240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n"/>
            </a:pPr>
            <a:r>
              <a:rPr lang="en-US" sz="2800"/>
              <a:t>Atmosphere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Air pollution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Dust Pollution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Noise Pollution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Human Interest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4038600" cy="4648200"/>
          </a:xfrm>
        </p:spPr>
        <p:txBody>
          <a:bodyPr/>
          <a:lstStyle/>
          <a:p>
            <a:pPr eaLnBrk="1" hangingPunct="1"/>
            <a:r>
              <a:rPr lang="en-US" smtClean="0"/>
              <a:t>Health</a:t>
            </a:r>
          </a:p>
          <a:p>
            <a:pPr lvl="1" eaLnBrk="1" hangingPunct="1"/>
            <a:r>
              <a:rPr lang="en-US" smtClean="0"/>
              <a:t>Diseases</a:t>
            </a:r>
          </a:p>
          <a:p>
            <a:pPr lvl="1" eaLnBrk="1" hangingPunct="1"/>
            <a:r>
              <a:rPr lang="en-US" smtClean="0"/>
              <a:t>Sanitation</a:t>
            </a:r>
          </a:p>
          <a:p>
            <a:pPr lvl="1" eaLnBrk="1" hangingPunct="1"/>
            <a:r>
              <a:rPr lang="en-US" smtClean="0"/>
              <a:t>Nutrients</a:t>
            </a:r>
          </a:p>
          <a:p>
            <a:pPr eaLnBrk="1" hangingPunct="1"/>
            <a:r>
              <a:rPr lang="en-US" smtClean="0"/>
              <a:t>Aesthetic</a:t>
            </a:r>
          </a:p>
          <a:p>
            <a:pPr lvl="1" eaLnBrk="1" hangingPunct="1"/>
            <a:r>
              <a:rPr lang="en-US" smtClean="0"/>
              <a:t>Landscape</a:t>
            </a:r>
          </a:p>
          <a:p>
            <a:pPr lvl="1" eaLnBrk="1" hangingPunct="1"/>
            <a:r>
              <a:rPr lang="en-US" smtClean="0"/>
              <a:t>Recreation</a:t>
            </a:r>
          </a:p>
          <a:p>
            <a:pPr lvl="1" eaLnBrk="1" hangingPunct="1"/>
            <a:endParaRPr lang="en-US" smtClean="0"/>
          </a:p>
          <a:p>
            <a:pPr lvl="1" eaLnBrk="1" hangingPunct="1"/>
            <a:endParaRPr lang="en-US" smtClean="0"/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4572000" y="2057400"/>
            <a:ext cx="434340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Char char="n"/>
            </a:pPr>
            <a:r>
              <a:rPr lang="en-US" sz="2800"/>
              <a:t>Socio-Economic</a:t>
            </a:r>
          </a:p>
          <a:p>
            <a:pPr marL="742950" lvl="1" indent="-285750">
              <a:lnSpc>
                <a:spcPct val="8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Land Loss</a:t>
            </a:r>
          </a:p>
          <a:p>
            <a:pPr marL="742950" lvl="1" indent="-285750">
              <a:lnSpc>
                <a:spcPct val="8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Crop Production</a:t>
            </a:r>
          </a:p>
          <a:p>
            <a:pPr marL="742950" lvl="1" indent="-285750">
              <a:lnSpc>
                <a:spcPct val="8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Aquaculture</a:t>
            </a:r>
          </a:p>
          <a:p>
            <a:pPr marL="742950" lvl="1" indent="-285750">
              <a:lnSpc>
                <a:spcPct val="8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Irrigation</a:t>
            </a:r>
          </a:p>
          <a:p>
            <a:pPr marL="742950" lvl="1" indent="-285750">
              <a:lnSpc>
                <a:spcPct val="8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Navigation</a:t>
            </a:r>
          </a:p>
          <a:p>
            <a:pPr marL="742950" lvl="1" indent="-285750">
              <a:lnSpc>
                <a:spcPct val="8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Flood Control</a:t>
            </a:r>
          </a:p>
          <a:p>
            <a:pPr marL="742950" lvl="1" indent="-285750">
              <a:lnSpc>
                <a:spcPct val="8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Transport</a:t>
            </a:r>
          </a:p>
          <a:p>
            <a:pPr marL="742950" lvl="1" indent="-285750">
              <a:lnSpc>
                <a:spcPct val="8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Re-settlement</a:t>
            </a:r>
          </a:p>
          <a:p>
            <a:pPr marL="742950" lvl="1" indent="-285750">
              <a:lnSpc>
                <a:spcPct val="8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Employment</a:t>
            </a:r>
          </a:p>
          <a:p>
            <a:pPr marL="742950" lvl="1" indent="-285750">
              <a:lnSpc>
                <a:spcPct val="80000"/>
              </a:lnSpc>
              <a:spcBef>
                <a:spcPct val="20000"/>
              </a:spcBef>
              <a:buClr>
                <a:schemeClr val="accent2"/>
              </a:buClr>
              <a:buSzPct val="80000"/>
              <a:buFont typeface="Wingdings" pitchFamily="2" charset="2"/>
              <a:buChar char="¨"/>
            </a:pPr>
            <a:r>
              <a:rPr lang="en-US" sz="2400"/>
              <a:t>Agro-industrial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smtClean="0"/>
              <a:t>Potential Impacts on Environment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US" sz="2800" smtClean="0"/>
              <a:t>A change in system exerts certain influence on many different environmental parameters resulting a net  positive or negative impact on the environment.</a:t>
            </a:r>
          </a:p>
          <a:p>
            <a:pPr eaLnBrk="1" hangingPunct="1">
              <a:lnSpc>
                <a:spcPct val="80000"/>
              </a:lnSpc>
              <a:defRPr/>
            </a:pPr>
            <a:endParaRPr lang="en-US" sz="280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US" sz="2800" smtClean="0"/>
              <a:t>Impact on major Infrastructure development projects such as: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US" sz="24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Thana road projects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US" sz="2400" smtClean="0"/>
              <a:t>Thana irrigation schemes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US" sz="2400" smtClean="0"/>
              <a:t>Thana Drainage and embankment projects</a:t>
            </a:r>
          </a:p>
          <a:p>
            <a:pPr eaLnBrk="1" hangingPunct="1">
              <a:lnSpc>
                <a:spcPct val="80000"/>
              </a:lnSpc>
              <a:defRPr/>
            </a:pPr>
            <a:endParaRPr lang="en-US" sz="280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Ecological Impact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305800" cy="4572000"/>
          </a:xfrm>
        </p:spPr>
        <p:txBody>
          <a:bodyPr/>
          <a:lstStyle/>
          <a:p>
            <a:pPr eaLnBrk="1" hangingPunct="1"/>
            <a:r>
              <a:rPr lang="en-US" sz="2800" smtClean="0"/>
              <a:t>(a) Fisheries: </a:t>
            </a:r>
          </a:p>
          <a:p>
            <a:pPr lvl="1" eaLnBrk="1" hangingPunct="1"/>
            <a:r>
              <a:rPr lang="en-US" sz="2400" smtClean="0">
                <a:solidFill>
                  <a:srgbClr val="990000"/>
                </a:solidFill>
              </a:rPr>
              <a:t>(-) Roads prevent longitudinal and lateral migration of fishes in the flood plain</a:t>
            </a:r>
          </a:p>
          <a:p>
            <a:pPr lvl="1" eaLnBrk="1" hangingPunct="1"/>
            <a:r>
              <a:rPr lang="en-US" sz="2400" smtClean="0">
                <a:solidFill>
                  <a:srgbClr val="990000"/>
                </a:solidFill>
              </a:rPr>
              <a:t>(-) Obstruct movement of fishes onto natural feeding and breeding grounds in the flood plain.</a:t>
            </a:r>
          </a:p>
          <a:p>
            <a:pPr eaLnBrk="1" hangingPunct="1"/>
            <a:r>
              <a:rPr lang="en-US" sz="2800" smtClean="0"/>
              <a:t>(b) Forest:</a:t>
            </a:r>
          </a:p>
          <a:p>
            <a:pPr lvl="1" eaLnBrk="1" hangingPunct="1"/>
            <a:r>
              <a:rPr lang="en-US" sz="2400" smtClean="0">
                <a:solidFill>
                  <a:srgbClr val="990000"/>
                </a:solidFill>
              </a:rPr>
              <a:t>(-) Roads running through forest area and plantations may be the cause of destruction of trees in the forest and alteration of ecology of the forest.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Ecological Impact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382000" cy="4495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smtClean="0"/>
              <a:t>(c) Plantation: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>
                <a:solidFill>
                  <a:srgbClr val="006600"/>
                </a:solidFill>
              </a:rPr>
              <a:t>(+) The roadsides may be used for plantation of trees which is favorable impact of road construction.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smtClean="0"/>
              <a:t>(d) Wetland and Wetland Habitant: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>
                <a:solidFill>
                  <a:srgbClr val="990000"/>
                </a:solidFill>
              </a:rPr>
              <a:t>(-) The road may encroach wetlands which may alter the ecology of wetlands and may cause destruction of wetland habitat. 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smtClean="0"/>
              <a:t>(e) Nuisance Plant/Eutrophication: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>
                <a:solidFill>
                  <a:srgbClr val="990000"/>
                </a:solidFill>
              </a:rPr>
              <a:t>(-) The Roads running through forest area and plantations may be the cause of destruction of trees in the forest and alteration of ecology of the forest.</a:t>
            </a:r>
          </a:p>
          <a:p>
            <a:pPr eaLnBrk="1" hangingPunct="1">
              <a:lnSpc>
                <a:spcPct val="90000"/>
              </a:lnSpc>
            </a:pPr>
            <a:endParaRPr lang="en-US" sz="2800" smtClean="0">
              <a:solidFill>
                <a:srgbClr val="99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Physico-chemical Impact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305800" cy="4114800"/>
          </a:xfrm>
        </p:spPr>
        <p:txBody>
          <a:bodyPr/>
          <a:lstStyle/>
          <a:p>
            <a:pPr eaLnBrk="1" hangingPunct="1"/>
            <a:r>
              <a:rPr lang="en-US" sz="2800" smtClean="0"/>
              <a:t>(a) Erosion and Siltation</a:t>
            </a:r>
          </a:p>
          <a:p>
            <a:pPr lvl="1" eaLnBrk="1" hangingPunct="1"/>
            <a:r>
              <a:rPr lang="en-US" sz="2400" smtClean="0">
                <a:solidFill>
                  <a:srgbClr val="990000"/>
                </a:solidFill>
              </a:rPr>
              <a:t>(-) causes erosion during flood and siltation in the downstream.</a:t>
            </a:r>
          </a:p>
          <a:p>
            <a:pPr eaLnBrk="1" hangingPunct="1"/>
            <a:r>
              <a:rPr lang="en-US" sz="2800" smtClean="0"/>
              <a:t>(b) Drainage Congestion /Water logging</a:t>
            </a:r>
          </a:p>
          <a:p>
            <a:pPr lvl="1" eaLnBrk="1" hangingPunct="1"/>
            <a:r>
              <a:rPr lang="en-US" sz="2400" smtClean="0">
                <a:solidFill>
                  <a:srgbClr val="990000"/>
                </a:solidFill>
              </a:rPr>
              <a:t>(-) roads interfere with cross drainage and can cause flooding or drainage congestion in adjacent areas during periods of high precipitation.</a:t>
            </a:r>
          </a:p>
          <a:p>
            <a:pPr lvl="1" eaLnBrk="1" hangingPunct="1"/>
            <a:r>
              <a:rPr lang="en-US" sz="2400" smtClean="0">
                <a:solidFill>
                  <a:srgbClr val="990000"/>
                </a:solidFill>
              </a:rPr>
              <a:t>(-) May cause crop damage, water pollution and breeding of mosquitoes.</a:t>
            </a:r>
          </a:p>
          <a:p>
            <a:pPr lvl="2" eaLnBrk="1" hangingPunct="1"/>
            <a:endParaRPr lang="en-US" sz="2000" smtClean="0">
              <a:solidFill>
                <a:srgbClr val="990000"/>
              </a:solidFill>
            </a:endParaRPr>
          </a:p>
          <a:p>
            <a:pPr eaLnBrk="1" hangingPunct="1"/>
            <a:endParaRPr lang="en-US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Physico-chemical Impact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305800" cy="45720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smtClean="0"/>
              <a:t>(c) Regional Hydrology/Flooding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>
                <a:solidFill>
                  <a:srgbClr val="990000"/>
                </a:solidFill>
              </a:rPr>
              <a:t>(-) Roads constructed across flood plains perpendicular to the direction of water flow cause back water effect and increase duration, frequency and extent of flooding in the up stream.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(d) Obstruction to Waste water flow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>
                <a:solidFill>
                  <a:srgbClr val="990000"/>
                </a:solidFill>
              </a:rPr>
              <a:t>(-) Roads may obstruct the drainage of sewage and industrial waste water loading to serious pollution problem.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(e) Dust /Noise Pollution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>
                <a:solidFill>
                  <a:srgbClr val="990000"/>
                </a:solidFill>
              </a:rPr>
              <a:t>(-) Dust raised from unpaved rural roads and blown by the vehicles can pose a health hazard and damage vegetation along the sides of the road.</a:t>
            </a:r>
          </a:p>
          <a:p>
            <a:pPr eaLnBrk="1" hangingPunct="1">
              <a:lnSpc>
                <a:spcPct val="80000"/>
              </a:lnSpc>
            </a:pPr>
            <a:endParaRPr lang="en-US" sz="2800" smtClean="0">
              <a:solidFill>
                <a:srgbClr val="99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Impact on Human Interest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4343400"/>
          </a:xfrm>
        </p:spPr>
        <p:txBody>
          <a:bodyPr/>
          <a:lstStyle/>
          <a:p>
            <a:pPr eaLnBrk="1" hangingPunct="1"/>
            <a:r>
              <a:rPr lang="en-US" sz="2800" smtClean="0"/>
              <a:t>(a) Loss of Agricultural Lands</a:t>
            </a:r>
          </a:p>
          <a:p>
            <a:pPr lvl="1" eaLnBrk="1" hangingPunct="1"/>
            <a:r>
              <a:rPr lang="en-US" sz="2400" smtClean="0">
                <a:solidFill>
                  <a:srgbClr val="990000"/>
                </a:solidFill>
              </a:rPr>
              <a:t>(-) Construction of any road is associated with the loss of agricultural lands.</a:t>
            </a:r>
          </a:p>
          <a:p>
            <a:pPr eaLnBrk="1" hangingPunct="1"/>
            <a:r>
              <a:rPr lang="en-US" sz="2800" smtClean="0"/>
              <a:t>(b) Generation of Employment Opportunities </a:t>
            </a:r>
          </a:p>
          <a:p>
            <a:pPr lvl="1" eaLnBrk="1" hangingPunct="1"/>
            <a:r>
              <a:rPr lang="en-US" sz="2400" smtClean="0">
                <a:solidFill>
                  <a:srgbClr val="006600"/>
                </a:solidFill>
              </a:rPr>
              <a:t>(+) Construction of road generates temporary employment during project implementation and permanent employment during maintenance phase.</a:t>
            </a:r>
          </a:p>
          <a:p>
            <a:pPr eaLnBrk="1" hangingPunct="1"/>
            <a:r>
              <a:rPr lang="en-US" sz="2800" smtClean="0"/>
              <a:t>(c) Navigation and Boat Communication </a:t>
            </a:r>
          </a:p>
          <a:p>
            <a:pPr lvl="1" eaLnBrk="1" hangingPunct="1"/>
            <a:r>
              <a:rPr lang="en-US" sz="2400" smtClean="0">
                <a:solidFill>
                  <a:srgbClr val="990000"/>
                </a:solidFill>
              </a:rPr>
              <a:t>(-) Roads interference with navigation and boat communication at least for certain period of the year.</a:t>
            </a:r>
          </a:p>
          <a:p>
            <a:pPr eaLnBrk="1" hangingPunct="1"/>
            <a:endParaRPr lang="en-US" sz="2800" smtClean="0">
              <a:solidFill>
                <a:srgbClr val="99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Impact on Human Interest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305800" cy="4572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smtClean="0"/>
              <a:t>(d) Commercial and Service Facilities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>
                <a:solidFill>
                  <a:srgbClr val="006600"/>
                </a:solidFill>
              </a:rPr>
              <a:t>(+) The thana roads provide benefit of fast communication, transport facilities etc.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smtClean="0"/>
              <a:t>(e) Industrial Activities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>
                <a:solidFill>
                  <a:srgbClr val="006600"/>
                </a:solidFill>
              </a:rPr>
              <a:t>(+) Road communication promotes industrial activities.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smtClean="0"/>
              <a:t>(f) Irrigation Facilities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>
                <a:solidFill>
                  <a:srgbClr val="006600"/>
                </a:solidFill>
              </a:rPr>
              <a:t>(+)  Borrow-pits by the side of the roads provide facility for small scale irrigation.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smtClean="0"/>
              <a:t>(g) Landscape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>
                <a:solidFill>
                  <a:srgbClr val="990000"/>
                </a:solidFill>
              </a:rPr>
              <a:t>(-) Scattered borrow pits, unauthorized growth around road , erosion result in marred landscape.</a:t>
            </a:r>
            <a:endParaRPr lang="en-US" sz="240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US" sz="4600" smtClean="0"/>
              <a:t>Environmental Impact Assessment (EIA)</a:t>
            </a:r>
          </a:p>
        </p:txBody>
      </p:sp>
      <p:sp>
        <p:nvSpPr>
          <p:cNvPr id="1843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2819400" y="914400"/>
            <a:ext cx="6324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b="1">
                <a:effectLst>
                  <a:outerShdw blurRad="38100" dist="38100" dir="2700000" algn="tl">
                    <a:srgbClr val="C0C0C0"/>
                  </a:outerShdw>
                </a:effectLst>
              </a:rPr>
              <a:t>Training Course of </a:t>
            </a:r>
          </a:p>
          <a:p>
            <a:pPr algn="ctr">
              <a:defRPr/>
            </a:pPr>
            <a:r>
              <a:rPr lang="en-US" b="1">
                <a:effectLst>
                  <a:outerShdw blurRad="38100" dist="38100" dir="2700000" algn="tl">
                    <a:srgbClr val="C0C0C0"/>
                  </a:outerShdw>
                </a:effectLst>
              </a:rPr>
              <a:t>Small Scale Water Resources Project (SSWRP-II)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smtClean="0"/>
              <a:t>Environmental Impact Assessment (EIA)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 eaLnBrk="1" hangingPunct="1">
              <a:lnSpc>
                <a:spcPct val="80000"/>
              </a:lnSpc>
            </a:pPr>
            <a:r>
              <a:rPr lang="en-US" sz="2800" smtClean="0"/>
              <a:t>Assessment of the beneficial and adverse changes in environment resources or values resulting from a proposed project.</a:t>
            </a:r>
          </a:p>
          <a:p>
            <a:pPr marL="533400" indent="-533400" eaLnBrk="1" hangingPunct="1">
              <a:lnSpc>
                <a:spcPct val="80000"/>
              </a:lnSpc>
            </a:pPr>
            <a:endParaRPr lang="en-US" sz="2800" smtClean="0"/>
          </a:p>
          <a:p>
            <a:pPr marL="533400" indent="-533400" eaLnBrk="1" hangingPunct="1">
              <a:lnSpc>
                <a:spcPct val="80000"/>
              </a:lnSpc>
            </a:pPr>
            <a:r>
              <a:rPr lang="en-US" sz="2800" smtClean="0"/>
              <a:t>Essential Elements</a:t>
            </a:r>
          </a:p>
          <a:p>
            <a:pPr marL="914400" lvl="1" indent="-457200" eaLnBrk="1" hangingPunct="1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US" sz="2400" b="1" smtClean="0"/>
              <a:t>Identification</a:t>
            </a:r>
            <a:r>
              <a:rPr lang="en-US" sz="2400" smtClean="0"/>
              <a:t> of possible positive or negative impacts of the project.</a:t>
            </a:r>
          </a:p>
          <a:p>
            <a:pPr marL="914400" lvl="1" indent="-457200" eaLnBrk="1" hangingPunct="1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US" sz="2400" b="1" smtClean="0"/>
              <a:t>Quantifying</a:t>
            </a:r>
            <a:r>
              <a:rPr lang="en-US" sz="2400" smtClean="0"/>
              <a:t> impacts with respect to common base.</a:t>
            </a:r>
          </a:p>
          <a:p>
            <a:pPr marL="914400" lvl="1" indent="-457200" eaLnBrk="1" hangingPunct="1">
              <a:lnSpc>
                <a:spcPct val="80000"/>
              </a:lnSpc>
              <a:buFont typeface="Wingdings" pitchFamily="2" charset="2"/>
              <a:buAutoNum type="arabicPeriod"/>
            </a:pPr>
            <a:r>
              <a:rPr lang="en-US" sz="2400" smtClean="0"/>
              <a:t>Preparation of </a:t>
            </a:r>
            <a:r>
              <a:rPr lang="en-US" sz="2400" b="1" smtClean="0"/>
              <a:t>mitigation</a:t>
            </a:r>
            <a:r>
              <a:rPr lang="en-US" sz="2400" smtClean="0"/>
              <a:t> plan to offset the negative impacts.</a:t>
            </a:r>
          </a:p>
          <a:p>
            <a:pPr marL="914400" lvl="1" indent="-457200" eaLnBrk="1" hangingPunct="1">
              <a:lnSpc>
                <a:spcPct val="80000"/>
              </a:lnSpc>
            </a:pPr>
            <a:endParaRPr lang="en-US" sz="240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Methods of Assessment</a:t>
            </a:r>
          </a:p>
        </p:txBody>
      </p:sp>
      <p:sp>
        <p:nvSpPr>
          <p:cNvPr id="1028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4343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smtClean="0"/>
              <a:t>Environmental Impact Value</a:t>
            </a:r>
          </a:p>
          <a:p>
            <a:pPr eaLnBrk="1" hangingPunct="1">
              <a:lnSpc>
                <a:spcPct val="80000"/>
              </a:lnSpc>
            </a:pPr>
            <a:endParaRPr lang="en-US" sz="2800" smtClean="0"/>
          </a:p>
          <a:p>
            <a:pPr eaLnBrk="1" hangingPunct="1">
              <a:lnSpc>
                <a:spcPct val="80000"/>
              </a:lnSpc>
            </a:pPr>
            <a:endParaRPr lang="en-US" sz="2800" smtClean="0"/>
          </a:p>
          <a:p>
            <a:pPr eaLnBrk="1" hangingPunct="1">
              <a:lnSpc>
                <a:spcPct val="80000"/>
              </a:lnSpc>
            </a:pPr>
            <a:endParaRPr lang="en-US" sz="2800" smtClean="0"/>
          </a:p>
          <a:p>
            <a:pPr eaLnBrk="1" hangingPunct="1">
              <a:lnSpc>
                <a:spcPct val="80000"/>
              </a:lnSpc>
            </a:pPr>
            <a:endParaRPr lang="en-US" sz="2800" smtClean="0"/>
          </a:p>
          <a:p>
            <a:pPr eaLnBrk="1" hangingPunct="1">
              <a:lnSpc>
                <a:spcPct val="80000"/>
              </a:lnSpc>
            </a:pPr>
            <a:endParaRPr lang="en-US" sz="2800" smtClean="0"/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Vi = Relative change of the environmental quality of parameters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Wi= Relative importance or weight or parameter 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smtClean="0"/>
              <a:t>N = total number of environmental parameters</a:t>
            </a:r>
          </a:p>
          <a:p>
            <a:pPr eaLnBrk="1" hangingPunct="1">
              <a:lnSpc>
                <a:spcPct val="80000"/>
              </a:lnSpc>
            </a:pPr>
            <a:endParaRPr lang="en-US" sz="2800" smtClean="0"/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>
            <p:ph idx="4294967295"/>
          </p:nvPr>
        </p:nvGraphicFramePr>
        <p:xfrm>
          <a:off x="2514600" y="2895600"/>
          <a:ext cx="2762250" cy="1158875"/>
        </p:xfrm>
        <a:graphic>
          <a:graphicData uri="http://schemas.openxmlformats.org/presentationml/2006/ole">
            <p:oleObj spid="_x0000_s1026" name="Equation" r:id="rId3" imgW="1028520" imgH="431640" progId="Equation.3">
              <p:embed/>
            </p:oleObj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smtClean="0"/>
              <a:t>Quantification of Environmental Impact </a:t>
            </a: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81200"/>
            <a:ext cx="5334000" cy="3886200"/>
          </a:xfrm>
        </p:spPr>
        <p:txBody>
          <a:bodyPr/>
          <a:lstStyle/>
          <a:p>
            <a:pPr eaLnBrk="1" hangingPunct="1"/>
            <a:r>
              <a:rPr lang="en-US" sz="2800" smtClean="0"/>
              <a:t>Changes of environmental parameters</a:t>
            </a:r>
          </a:p>
          <a:p>
            <a:pPr lvl="1" eaLnBrk="1" hangingPunct="1"/>
            <a:r>
              <a:rPr lang="en-US" sz="2400" smtClean="0"/>
              <a:t>Severe (+5 or -5)</a:t>
            </a:r>
          </a:p>
          <a:p>
            <a:pPr lvl="1" eaLnBrk="1" hangingPunct="1"/>
            <a:r>
              <a:rPr lang="en-US" sz="2400" smtClean="0"/>
              <a:t>Higher (+4 or -4)</a:t>
            </a:r>
          </a:p>
          <a:p>
            <a:pPr lvl="1" eaLnBrk="1" hangingPunct="1"/>
            <a:r>
              <a:rPr lang="en-US" sz="2400" smtClean="0"/>
              <a:t>Moderate (+3 or -3)</a:t>
            </a:r>
          </a:p>
          <a:p>
            <a:pPr lvl="1" eaLnBrk="1" hangingPunct="1"/>
            <a:r>
              <a:rPr lang="en-US" sz="2400" smtClean="0"/>
              <a:t>Low (+2 or -2)</a:t>
            </a:r>
          </a:p>
          <a:p>
            <a:pPr lvl="1" eaLnBrk="1" hangingPunct="1"/>
            <a:r>
              <a:rPr lang="en-US" sz="2400" smtClean="0"/>
              <a:t>Very Low (+1 or -1)</a:t>
            </a:r>
          </a:p>
          <a:p>
            <a:pPr lvl="1" eaLnBrk="1" hangingPunct="1"/>
            <a:r>
              <a:rPr lang="en-US" sz="2400" smtClean="0"/>
              <a:t>No change (0)</a:t>
            </a:r>
          </a:p>
          <a:p>
            <a:pPr lvl="1" eaLnBrk="1" hangingPunct="1"/>
            <a:endParaRPr lang="en-US" sz="2400" smtClean="0"/>
          </a:p>
        </p:txBody>
      </p:sp>
      <p:graphicFrame>
        <p:nvGraphicFramePr>
          <p:cNvPr id="2050" name="Object 4"/>
          <p:cNvGraphicFramePr>
            <a:graphicFrameLocks noChangeAspect="1"/>
          </p:cNvGraphicFramePr>
          <p:nvPr>
            <p:ph sz="half" idx="2"/>
          </p:nvPr>
        </p:nvGraphicFramePr>
        <p:xfrm>
          <a:off x="4038600" y="2819400"/>
          <a:ext cx="4722813" cy="3151188"/>
        </p:xfrm>
        <a:graphic>
          <a:graphicData uri="http://schemas.openxmlformats.org/presentationml/2006/ole">
            <p:oleObj spid="_x0000_s2050" name="Chart" r:id="rId3" imgW="6096000" imgH="4067175" progId="MSGraph.Chart.8">
              <p:embed followColorScheme="full"/>
            </p:oleObj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smtClean="0"/>
              <a:t>Relative importance of Environmental Parameters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sz="2800" smtClean="0"/>
              <a:t>All parameters are not equal importance or weight.</a:t>
            </a:r>
          </a:p>
          <a:p>
            <a:pPr eaLnBrk="1" hangingPunct="1"/>
            <a:r>
              <a:rPr lang="en-US" sz="2800" smtClean="0"/>
              <a:t>It varies from country to country</a:t>
            </a:r>
          </a:p>
          <a:p>
            <a:pPr eaLnBrk="1" hangingPunct="1"/>
            <a:r>
              <a:rPr lang="en-US" sz="2800" smtClean="0"/>
              <a:t>In Bangladesh flood, employment, agriculture, fisheries carry more importance.</a:t>
            </a:r>
          </a:p>
          <a:p>
            <a:pPr eaLnBrk="1" hangingPunct="1"/>
            <a:r>
              <a:rPr lang="en-US" sz="2800" smtClean="0"/>
              <a:t>In next slide, a summary of relative importance of parameters for Thana Road project is presented.</a:t>
            </a:r>
          </a:p>
          <a:p>
            <a:pPr eaLnBrk="1" hangingPunct="1"/>
            <a:endParaRPr lang="en-US" sz="2800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EIA Procedure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4267200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b="1" smtClean="0"/>
              <a:t>Preparatory Works</a:t>
            </a:r>
            <a:r>
              <a:rPr lang="en-US" smtClean="0"/>
              <a:t> – study report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b="1" smtClean="0"/>
              <a:t>Data collection</a:t>
            </a:r>
            <a:r>
              <a:rPr lang="en-US" smtClean="0"/>
              <a:t> – from all sources, survey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b="1" smtClean="0"/>
              <a:t>Data Analysis</a:t>
            </a:r>
            <a:r>
              <a:rPr lang="en-US" smtClean="0"/>
              <a:t> – convert to change scale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b="1" smtClean="0"/>
              <a:t>Impact Evaluation</a:t>
            </a:r>
            <a:r>
              <a:rPr lang="en-US" smtClean="0"/>
              <a:t> – relative weight 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b="1" smtClean="0"/>
              <a:t>Mitigation and Monitoring Plan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US" b="1" smtClean="0"/>
              <a:t>Preparation of Report</a:t>
            </a:r>
            <a:r>
              <a:rPr lang="en-US" smtClean="0"/>
              <a:t> – help decision makers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8905" name="Group 57"/>
          <p:cNvGraphicFramePr>
            <a:graphicFrameLocks noGrp="1"/>
          </p:cNvGraphicFramePr>
          <p:nvPr>
            <p:ph idx="1"/>
          </p:nvPr>
        </p:nvGraphicFramePr>
        <p:xfrm>
          <a:off x="142875" y="619125"/>
          <a:ext cx="8839200" cy="6019801"/>
        </p:xfrm>
        <a:graphic>
          <a:graphicData uri="http://schemas.openxmlformats.org/drawingml/2006/table">
            <a:tbl>
              <a:tblPr/>
              <a:tblGrid>
                <a:gridCol w="5038725"/>
                <a:gridCol w="1438275"/>
                <a:gridCol w="1447800"/>
                <a:gridCol w="914400"/>
              </a:tblGrid>
              <a:tr h="1081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ENVIRONMENTAL PARAMETERS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Relative Importance Value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Degree of Impact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EIV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8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I. ECOLOGICAL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Fisheries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Forest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Tree Plantation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Wetland/Wetland Habitant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Nuisance Plant/Eutrophication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II. PHYSICO-CHEMICAL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Erosion and Siltation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Regional Hydrology/Flooding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Drainage Congestion/Water logging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Obstruction to Waste Water Flow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Dust Pollution/Noise Pollution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+1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-1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-19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-13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0918" name="Group 22"/>
          <p:cNvGraphicFramePr>
            <a:graphicFrameLocks noGrp="1"/>
          </p:cNvGraphicFramePr>
          <p:nvPr>
            <p:ph/>
          </p:nvPr>
        </p:nvGraphicFramePr>
        <p:xfrm>
          <a:off x="457200" y="457200"/>
          <a:ext cx="8229600" cy="5791200"/>
        </p:xfrm>
        <a:graphic>
          <a:graphicData uri="http://schemas.openxmlformats.org/drawingml/2006/table">
            <a:tbl>
              <a:tblPr/>
              <a:tblGrid>
                <a:gridCol w="4691063"/>
                <a:gridCol w="1339850"/>
                <a:gridCol w="1347787"/>
                <a:gridCol w="850900"/>
              </a:tblGrid>
              <a:tr h="971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ENVIRONMENTAL PARAMETERS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Relative Importance Value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Degree of Impact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EIV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38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III. HUMAN INTEREST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Loss of Agricultural Lands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Employment Opportunities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Navigation/Boat Communication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Commercial and Service Facilities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Industrial Activities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Irrigation Facilities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Landscape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Total Environmental Impact Value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+3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+4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+3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+2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+3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Arial" charset="0"/>
                          <a:cs typeface="Arial" charset="0"/>
                        </a:rPr>
                        <a:t>+27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  <a:cs typeface="Arial" charset="0"/>
                        </a:rPr>
                        <a:t>-5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US" sz="4000" smtClean="0"/>
              <a:t>Adverse Environmental Impacts and Mitigation Measures</a:t>
            </a:r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2819400" y="914400"/>
            <a:ext cx="6324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defRPr/>
            </a:pPr>
            <a:r>
              <a:rPr lang="en-US" b="1">
                <a:effectLst>
                  <a:outerShdw blurRad="38100" dist="38100" dir="2700000" algn="tl">
                    <a:srgbClr val="C0C0C0"/>
                  </a:outerShdw>
                </a:effectLst>
              </a:rPr>
              <a:t>Training Course of </a:t>
            </a:r>
          </a:p>
          <a:p>
            <a:pPr algn="ctr">
              <a:defRPr/>
            </a:pPr>
            <a:r>
              <a:rPr lang="en-US" b="1">
                <a:effectLst>
                  <a:outerShdw blurRad="38100" dist="38100" dir="2700000" algn="tl">
                    <a:srgbClr val="C0C0C0"/>
                  </a:outerShdw>
                </a:effectLst>
              </a:rPr>
              <a:t>Small Scale Water Resources Project (SSWRP-II)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smtClean="0"/>
              <a:t/>
            </a:r>
            <a:br>
              <a:rPr lang="en-US" sz="4000" smtClean="0"/>
            </a:br>
            <a:r>
              <a:rPr lang="en-US" sz="4000" smtClean="0"/>
              <a:t>Loss fish breeding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b="1" smtClean="0"/>
              <a:t>1. Action: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Loss of breading, nursery and feeding ground in flood plain.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rgbClr val="FF3300"/>
                </a:solidFill>
              </a:rPr>
              <a:t>1. Impact: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Reduction in Fish protein consumption.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Unemployment of fisherman.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rgbClr val="006600"/>
                </a:solidFill>
              </a:rPr>
              <a:t>1. Mitigation Measures: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b="1" smtClean="0"/>
              <a:t>Allow controlled flooding.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b="1" smtClean="0"/>
              <a:t>Compensate the loss by fish culture.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sz="2800" smtClean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Obstruction to fish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b="1" smtClean="0"/>
              <a:t>2. Action: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mtClean="0"/>
              <a:t>Obstruction to mitigation of fish.</a:t>
            </a:r>
          </a:p>
          <a:p>
            <a:pPr eaLnBrk="1" hangingPunct="1">
              <a:lnSpc>
                <a:spcPct val="90000"/>
              </a:lnSpc>
            </a:pPr>
            <a:r>
              <a:rPr lang="en-US" b="1" smtClean="0">
                <a:solidFill>
                  <a:srgbClr val="FF3300"/>
                </a:solidFill>
              </a:rPr>
              <a:t>2. Impact: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mtClean="0"/>
              <a:t>Same as 1.</a:t>
            </a:r>
          </a:p>
          <a:p>
            <a:pPr eaLnBrk="1" hangingPunct="1">
              <a:lnSpc>
                <a:spcPct val="90000"/>
              </a:lnSpc>
            </a:pPr>
            <a:r>
              <a:rPr lang="en-US" b="1" smtClean="0">
                <a:solidFill>
                  <a:srgbClr val="006600"/>
                </a:solidFill>
              </a:rPr>
              <a:t>2. Mitigation Measures:</a:t>
            </a:r>
          </a:p>
          <a:p>
            <a:pPr lvl="1" eaLnBrk="1" hangingPunct="1">
              <a:lnSpc>
                <a:spcPct val="90000"/>
              </a:lnSpc>
            </a:pPr>
            <a:r>
              <a:rPr lang="en-US" b="1" smtClean="0"/>
              <a:t>Provide adequate opening in roads and embankments along routes of fish migration.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4191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b="1" smtClean="0"/>
              <a:t>3. Action: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Reproduction failure and destruction of fish by uncontrolled use of pesticide.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rgbClr val="FF3300"/>
                </a:solidFill>
              </a:rPr>
              <a:t>3. Impact: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Same as 1.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rgbClr val="006600"/>
                </a:solidFill>
              </a:rPr>
              <a:t>3. Mitigation Measures: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b="1" smtClean="0"/>
              <a:t>Adopt Integrated Pest Management (IMP) for pest control.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b="1" smtClean="0"/>
              <a:t>Prevent drainage from agriculture land from reaching water bodies.</a:t>
            </a:r>
          </a:p>
        </p:txBody>
      </p:sp>
      <p:sp>
        <p:nvSpPr>
          <p:cNvPr id="27651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Pesticide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4495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b="1" smtClean="0"/>
              <a:t>4. Action: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Drying up of the wetlands for agriculture purpose and destruction of habitat for fish, birds, amphibians etc. 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FF3300"/>
                </a:solidFill>
              </a:rPr>
              <a:t>4. Impact: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Reduction in Fishery.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Elimination of species of fish, birds, amphibians etc.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Disruption of wetland ecology.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006600"/>
                </a:solidFill>
              </a:rPr>
              <a:t>4. Mitigation Measures: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Avoid complete drying up of wetlands and swamp land.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Restore alternative habitat for endangered species.</a:t>
            </a:r>
          </a:p>
        </p:txBody>
      </p:sp>
      <p:sp>
        <p:nvSpPr>
          <p:cNvPr id="28675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Drying wetland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41910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b="1" smtClean="0"/>
              <a:t>5. Action: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Clearing of forest lands and cutting of trees within the right-of-way of the road. 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FF3300"/>
                </a:solidFill>
              </a:rPr>
              <a:t>5. Impact: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Reduction in forest cover.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Reduction in forest products.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Disruption of forest ecology.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006600"/>
                </a:solidFill>
              </a:rPr>
              <a:t>5. Mitigation Measures: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Find alternative route to avoid forest through planning exercise.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Replace the trees by plantation along road sides.</a:t>
            </a:r>
          </a:p>
        </p:txBody>
      </p:sp>
      <p:sp>
        <p:nvSpPr>
          <p:cNvPr id="29699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Cutting trees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b="1" smtClean="0"/>
              <a:t>6. Action: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Spreading of nuisance plants from borrow pit.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rgbClr val="FF3300"/>
                </a:solidFill>
              </a:rPr>
              <a:t>6. Impact: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Damage crops during flood.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rgbClr val="006600"/>
                </a:solidFill>
              </a:rPr>
              <a:t>6. Mitigation Measures: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b="1" smtClean="0"/>
              <a:t>Incorporate destruction of such plants in maintenance program.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b="1" smtClean="0"/>
              <a:t>Convert the plants into a compost for application as a soil conditioner/manure.</a:t>
            </a:r>
          </a:p>
        </p:txBody>
      </p:sp>
      <p:sp>
        <p:nvSpPr>
          <p:cNvPr id="30723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Nuisance plants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b="1" smtClean="0"/>
              <a:t>7. Action: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Discharge nutrient enriched agricultural land drainage in surface water. 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FF3300"/>
                </a:solidFill>
              </a:rPr>
              <a:t>7. Impact: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Causes eutrophication and surface water pollution.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Makes the water unsuitable for beneficial uses.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Destroys aquatic environment.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006600"/>
                </a:solidFill>
              </a:rPr>
              <a:t>7. Mitigation Measures: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Prevent agricultural land drainage from reaching from reaching surface waters.</a:t>
            </a:r>
          </a:p>
        </p:txBody>
      </p:sp>
      <p:sp>
        <p:nvSpPr>
          <p:cNvPr id="31747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Pollution from drainage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400" b="1" smtClean="0"/>
              <a:t>8. Action: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smtClean="0"/>
              <a:t>Reaching residues of pesticides in surface and groundwater from agricultural lands. 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b="1" smtClean="0">
                <a:solidFill>
                  <a:srgbClr val="FF3300"/>
                </a:solidFill>
              </a:rPr>
              <a:t>8. Impact: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smtClean="0"/>
              <a:t>Cause water pollution.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smtClean="0"/>
              <a:t>Contaminates sources of water supply.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smtClean="0"/>
              <a:t>Pesticides residues accumulate in bio-mass.</a:t>
            </a:r>
          </a:p>
          <a:p>
            <a:pPr eaLnBrk="1" hangingPunct="1">
              <a:lnSpc>
                <a:spcPct val="90000"/>
              </a:lnSpc>
            </a:pPr>
            <a:r>
              <a:rPr lang="en-US" sz="2400" b="1" smtClean="0">
                <a:solidFill>
                  <a:srgbClr val="006600"/>
                </a:solidFill>
              </a:rPr>
              <a:t>8. Mitigation Measures: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b="1" smtClean="0"/>
              <a:t>Reduce use of pesticides through IPM.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 b="1" smtClean="0"/>
              <a:t>Prevent agricultural land drainage from reaching surface water.</a:t>
            </a:r>
          </a:p>
        </p:txBody>
      </p:sp>
      <p:sp>
        <p:nvSpPr>
          <p:cNvPr id="32771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smtClean="0"/>
              <a:t/>
            </a:r>
            <a:br>
              <a:rPr lang="en-US" sz="4000" smtClean="0"/>
            </a:br>
            <a:r>
              <a:rPr lang="en-US" sz="4000" smtClean="0"/>
              <a:t>Water pollution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76400"/>
            <a:ext cx="8229600" cy="51816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400" b="1" smtClean="0"/>
              <a:t>9. Action: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smtClean="0"/>
              <a:t>Erosion of road and embankment surfaces and sides, road openings, bed and banks of rivers/canals subsequent silation in down stream.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b="1" smtClean="0">
                <a:solidFill>
                  <a:srgbClr val="FF3300"/>
                </a:solidFill>
              </a:rPr>
              <a:t>9. Impact: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smtClean="0"/>
              <a:t>Cause damage to road and embankment.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smtClean="0"/>
              <a:t>Affect stability of road/embankment and their structures.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smtClean="0"/>
              <a:t>Increases  turbidity of water.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smtClean="0"/>
              <a:t>Siltation of canal bed and agricultural lands.</a:t>
            </a:r>
          </a:p>
          <a:p>
            <a:pPr eaLnBrk="1" hangingPunct="1">
              <a:lnSpc>
                <a:spcPct val="80000"/>
              </a:lnSpc>
            </a:pPr>
            <a:r>
              <a:rPr lang="en-US" sz="2400" b="1" smtClean="0">
                <a:solidFill>
                  <a:srgbClr val="006600"/>
                </a:solidFill>
              </a:rPr>
              <a:t>9. Mitigation Measures: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b="1" smtClean="0"/>
              <a:t>Select appropriate soils for road and embankment construction.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b="1" smtClean="0"/>
              <a:t>Compact the road materials properly.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b="1" smtClean="0"/>
              <a:t>Provide proper slope for surface drainage and vegetation cover.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000" b="1" smtClean="0"/>
              <a:t>Provide adequate opening for discharge of flood and accumulated rain water.</a:t>
            </a:r>
          </a:p>
        </p:txBody>
      </p:sp>
      <p:sp>
        <p:nvSpPr>
          <p:cNvPr id="33795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Erosion and Siltation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b="1" smtClean="0"/>
              <a:t>10. Action: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Drainage congestion and water logging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rgbClr val="FF3300"/>
                </a:solidFill>
              </a:rPr>
              <a:t>10. Impact: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Crop damage and loss of agricultural lands.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Cause water pollution.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Provide ground fro mosquito breeding.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rgbClr val="006600"/>
                </a:solidFill>
              </a:rPr>
              <a:t>10. Mitigation Measures: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b="1" smtClean="0"/>
              <a:t>Provide adequate opening for drainage.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b="1" smtClean="0"/>
              <a:t>Provide facilities for pumping of congested water.</a:t>
            </a:r>
          </a:p>
        </p:txBody>
      </p:sp>
      <p:sp>
        <p:nvSpPr>
          <p:cNvPr id="34819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4000" smtClean="0"/>
              <a:t>Drainage congestions/ water logging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4495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b="1" smtClean="0"/>
              <a:t>11. Action: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Disruption of regional hydrology through obstruction of flood flow.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Back water effect due to constructions across flood plains.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FF3300"/>
                </a:solidFill>
              </a:rPr>
              <a:t>11. Impact: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Increase duration, severity and frequency of flood.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Changes flooding pattern and ground water recharge. 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006600"/>
                </a:solidFill>
              </a:rPr>
              <a:t>11. Mitigation Measures: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Avoid road construction across the flood plain in the direction perpendicular to flood flow.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Provide adequate opening for flood flow.</a:t>
            </a:r>
          </a:p>
        </p:txBody>
      </p:sp>
      <p:sp>
        <p:nvSpPr>
          <p:cNvPr id="35843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Regional Hydrology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b="1" smtClean="0"/>
              <a:t>12. Action: </a:t>
            </a:r>
          </a:p>
          <a:p>
            <a:pPr lvl="1" eaLnBrk="1" hangingPunct="1"/>
            <a:r>
              <a:rPr lang="en-US" smtClean="0"/>
              <a:t>Backflow of water through drainage canals. </a:t>
            </a:r>
          </a:p>
          <a:p>
            <a:pPr eaLnBrk="1" hangingPunct="1"/>
            <a:r>
              <a:rPr lang="en-US" b="1" smtClean="0">
                <a:solidFill>
                  <a:srgbClr val="FF3300"/>
                </a:solidFill>
              </a:rPr>
              <a:t>12. Impact:</a:t>
            </a:r>
          </a:p>
          <a:p>
            <a:pPr lvl="1" eaLnBrk="1" hangingPunct="1"/>
            <a:r>
              <a:rPr lang="en-US" smtClean="0"/>
              <a:t>Causes early flooding. </a:t>
            </a:r>
          </a:p>
          <a:p>
            <a:pPr eaLnBrk="1" hangingPunct="1"/>
            <a:r>
              <a:rPr lang="en-US" b="1" smtClean="0">
                <a:solidFill>
                  <a:srgbClr val="006600"/>
                </a:solidFill>
              </a:rPr>
              <a:t>12. Mitigation Measures:</a:t>
            </a:r>
          </a:p>
          <a:p>
            <a:pPr lvl="1" eaLnBrk="1" hangingPunct="1"/>
            <a:r>
              <a:rPr lang="en-US" b="1" smtClean="0"/>
              <a:t>Install regulator to control inflow and outflow through drainage canal.</a:t>
            </a:r>
          </a:p>
        </p:txBody>
      </p:sp>
      <p:sp>
        <p:nvSpPr>
          <p:cNvPr id="36867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Backflow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b="1" smtClean="0"/>
              <a:t>13. Action: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Obstruction to waste water flow by roads and embankments.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FF3300"/>
                </a:solidFill>
              </a:rPr>
              <a:t>13. Impact: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Create water pollution.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Deteriorates quality of environment.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006600"/>
                </a:solidFill>
              </a:rPr>
              <a:t>13. Mitigation Measures: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Provide drainage structure.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Install pumping facilities.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Install treatment plant for waste water treatment.</a:t>
            </a:r>
          </a:p>
        </p:txBody>
      </p:sp>
      <p:sp>
        <p:nvSpPr>
          <p:cNvPr id="37891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Obstruction to waste water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44196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b="1" smtClean="0"/>
              <a:t>14. Action: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Dust blowing from unpaved roads during construction and movement of vehicles. 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FF3300"/>
                </a:solidFill>
              </a:rPr>
              <a:t>14. Impact: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Health hazards due to dust pollution.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Damage to vegetation and trees along the road.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006600"/>
                </a:solidFill>
              </a:rPr>
              <a:t>14. Mitigation Measures: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Control moisture content during construction by watering.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Stabilize road surface with a suitable stabilizer.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Increase vegetation cover on road surface and slopes.</a:t>
            </a:r>
          </a:p>
        </p:txBody>
      </p:sp>
      <p:sp>
        <p:nvSpPr>
          <p:cNvPr id="38915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Dust blowing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28800"/>
            <a:ext cx="8382000" cy="50292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b="1" smtClean="0"/>
              <a:t>15. Action: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Use of irrigation water with high and imbalance salt content.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FF3300"/>
                </a:solidFill>
              </a:rPr>
              <a:t>15. Impact: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Increase soil salinity and alkanity/acidity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Alteration of soil texture and permeability.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Affects soil fertility.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006600"/>
                </a:solidFill>
              </a:rPr>
              <a:t>15. Mitigation Measures: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Use surface water where available.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Conduct chemical analysis of ground water before use and select the aquifer producing good quality water.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Determine salinity of surface water in coastal areas before use as irrigation water.</a:t>
            </a:r>
          </a:p>
          <a:p>
            <a:pPr lvl="1" eaLnBrk="1" hangingPunct="1">
              <a:lnSpc>
                <a:spcPct val="80000"/>
              </a:lnSpc>
            </a:pPr>
            <a:endParaRPr lang="en-US" sz="2400" b="1" smtClean="0"/>
          </a:p>
        </p:txBody>
      </p:sp>
      <p:sp>
        <p:nvSpPr>
          <p:cNvPr id="39939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Polluted irrigation water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43434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sz="2800" b="1" smtClean="0"/>
              <a:t>16. Action: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Use of irrigation water with high iron content. 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rgbClr val="FF3300"/>
                </a:solidFill>
              </a:rPr>
              <a:t>16. Impact: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Impart reddish color to top soil.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smtClean="0"/>
              <a:t>Changes soil texture and permeability.</a:t>
            </a:r>
          </a:p>
          <a:p>
            <a:pPr eaLnBrk="1" hangingPunct="1">
              <a:lnSpc>
                <a:spcPct val="90000"/>
              </a:lnSpc>
            </a:pPr>
            <a:r>
              <a:rPr lang="en-US" sz="2800" b="1" smtClean="0">
                <a:solidFill>
                  <a:srgbClr val="006600"/>
                </a:solidFill>
              </a:rPr>
              <a:t>16. Mitigation Measures: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b="1" smtClean="0"/>
              <a:t>Look for an alternative water source, the right strata producing water with low iron content.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400" b="1" smtClean="0"/>
              <a:t>Detain the aerated water in a reservoir, canal before application in the field.</a:t>
            </a:r>
          </a:p>
        </p:txBody>
      </p:sp>
      <p:sp>
        <p:nvSpPr>
          <p:cNvPr id="40963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Contaminated irrigation water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4724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b="1" smtClean="0"/>
              <a:t>17. Action: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Loss of agricultural land.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FF3300"/>
                </a:solidFill>
              </a:rPr>
              <a:t>17. Impact: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Deprives a group of farmers of their means of living.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Increases landlessness in the area.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Reduces employment in agriculture.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Affects agricultural production.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006600"/>
                </a:solidFill>
              </a:rPr>
              <a:t>17. Mitigation Measures: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Plan the project to avoid fertile agricultural land.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Rehabilitate the affected people.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Generate employment opportunities in other activities.</a:t>
            </a:r>
          </a:p>
        </p:txBody>
      </p:sp>
      <p:sp>
        <p:nvSpPr>
          <p:cNvPr id="41987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Loss of land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4343400"/>
          </a:xfrm>
        </p:spPr>
        <p:txBody>
          <a:bodyPr/>
          <a:lstStyle/>
          <a:p>
            <a:pPr eaLnBrk="1" hangingPunct="1"/>
            <a:r>
              <a:rPr lang="en-US" sz="2800" b="1" smtClean="0"/>
              <a:t>18. Action: </a:t>
            </a:r>
          </a:p>
          <a:p>
            <a:pPr lvl="1" eaLnBrk="1" hangingPunct="1"/>
            <a:r>
              <a:rPr lang="en-US" sz="2400" smtClean="0"/>
              <a:t>Obstruction to navigation and plying of boat.</a:t>
            </a:r>
          </a:p>
          <a:p>
            <a:pPr eaLnBrk="1" hangingPunct="1"/>
            <a:r>
              <a:rPr lang="en-US" sz="2800" b="1" smtClean="0">
                <a:solidFill>
                  <a:srgbClr val="FF3300"/>
                </a:solidFill>
              </a:rPr>
              <a:t>18. Impact:</a:t>
            </a:r>
          </a:p>
          <a:p>
            <a:pPr lvl="1" eaLnBrk="1" hangingPunct="1"/>
            <a:r>
              <a:rPr lang="en-US" sz="2400" smtClean="0"/>
              <a:t>Disruption of cheap mode of transportation.</a:t>
            </a:r>
          </a:p>
          <a:p>
            <a:pPr lvl="1" eaLnBrk="1" hangingPunct="1"/>
            <a:r>
              <a:rPr lang="en-US" sz="2400" smtClean="0"/>
              <a:t>Adverse effects on communication.</a:t>
            </a:r>
          </a:p>
          <a:p>
            <a:pPr eaLnBrk="1" hangingPunct="1"/>
            <a:r>
              <a:rPr lang="en-US" sz="2800" b="1" smtClean="0">
                <a:solidFill>
                  <a:srgbClr val="006600"/>
                </a:solidFill>
              </a:rPr>
              <a:t>18. Mitigation Measures:</a:t>
            </a:r>
          </a:p>
          <a:p>
            <a:pPr lvl="1" eaLnBrk="1" hangingPunct="1"/>
            <a:r>
              <a:rPr lang="en-US" sz="2400" b="1" smtClean="0"/>
              <a:t>Provide openings at major routes and construct road structures leaving adequate clearance above high flood level for plying of boats.</a:t>
            </a:r>
          </a:p>
        </p:txBody>
      </p:sp>
      <p:sp>
        <p:nvSpPr>
          <p:cNvPr id="43011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Obstruction to navigation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76400"/>
            <a:ext cx="8229600" cy="4648200"/>
          </a:xfrm>
        </p:spPr>
        <p:txBody>
          <a:bodyPr/>
          <a:lstStyle/>
          <a:p>
            <a:pPr eaLnBrk="1" hangingPunct="1"/>
            <a:r>
              <a:rPr lang="en-US" b="1" smtClean="0"/>
              <a:t>19. Action: </a:t>
            </a:r>
          </a:p>
          <a:p>
            <a:pPr lvl="1" eaLnBrk="1" hangingPunct="1"/>
            <a:r>
              <a:rPr lang="en-US" smtClean="0"/>
              <a:t>Change in land ownership pattern within project area.</a:t>
            </a:r>
          </a:p>
          <a:p>
            <a:pPr eaLnBrk="1" hangingPunct="1"/>
            <a:r>
              <a:rPr lang="en-US" b="1" smtClean="0">
                <a:solidFill>
                  <a:srgbClr val="FF3300"/>
                </a:solidFill>
              </a:rPr>
              <a:t>19. Impact:</a:t>
            </a:r>
          </a:p>
          <a:p>
            <a:pPr lvl="1" eaLnBrk="1" hangingPunct="1"/>
            <a:r>
              <a:rPr lang="en-US" smtClean="0"/>
              <a:t>Inadequitable distribution of project benefits.</a:t>
            </a:r>
          </a:p>
          <a:p>
            <a:pPr eaLnBrk="1" hangingPunct="1"/>
            <a:r>
              <a:rPr lang="en-US" b="1" smtClean="0">
                <a:solidFill>
                  <a:srgbClr val="006600"/>
                </a:solidFill>
              </a:rPr>
              <a:t>19. Mitigation Measures:</a:t>
            </a:r>
          </a:p>
          <a:p>
            <a:pPr lvl="1" eaLnBrk="1" hangingPunct="1"/>
            <a:r>
              <a:rPr lang="en-US" b="1" smtClean="0"/>
              <a:t>Regulation of land ownership transfer in the project area.</a:t>
            </a:r>
          </a:p>
          <a:p>
            <a:pPr eaLnBrk="1" hangingPunct="1"/>
            <a:endParaRPr lang="en-US" b="1" smtClean="0">
              <a:solidFill>
                <a:srgbClr val="006600"/>
              </a:solidFill>
            </a:endParaRPr>
          </a:p>
        </p:txBody>
      </p:sp>
      <p:sp>
        <p:nvSpPr>
          <p:cNvPr id="44035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Land ownership pattern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4343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2800" b="1" smtClean="0"/>
              <a:t>20. Action: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Inadequate considerations to land use and landscape.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FF3300"/>
                </a:solidFill>
              </a:rPr>
              <a:t>20. Impact: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smtClean="0"/>
              <a:t>Landscape disfiguration by irregular borrowpits, deep cuts, fills, unplanned growth of shops, and other services.</a:t>
            </a:r>
          </a:p>
          <a:p>
            <a:pPr eaLnBrk="1" hangingPunct="1">
              <a:lnSpc>
                <a:spcPct val="80000"/>
              </a:lnSpc>
            </a:pPr>
            <a:r>
              <a:rPr lang="en-US" sz="2800" b="1" smtClean="0">
                <a:solidFill>
                  <a:srgbClr val="006600"/>
                </a:solidFill>
              </a:rPr>
              <a:t>20. Mitigation Measures: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Replant disfigured surfaces.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Use a design to blend with landscape.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2400" b="1" smtClean="0"/>
              <a:t>Prevent  unplanned construction and unauthorized uses of roads and embankments.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/>
              <a:t>Inadequate landscape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5257800"/>
            <a:ext cx="8229600" cy="1371600"/>
          </a:xfrm>
        </p:spPr>
        <p:txBody>
          <a:bodyPr/>
          <a:lstStyle/>
          <a:p>
            <a:pPr algn="ctr" eaLnBrk="1" hangingPunct="1"/>
            <a:r>
              <a:rPr lang="en-US" b="1" smtClean="0">
                <a:solidFill>
                  <a:srgbClr val="006600"/>
                </a:solidFill>
              </a:rPr>
              <a:t>Thank you !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838200"/>
            <a:ext cx="8229600" cy="3886200"/>
          </a:xfrm>
        </p:spPr>
        <p:txBody>
          <a:bodyPr/>
          <a:lstStyle/>
          <a:p>
            <a:pPr eaLnBrk="1" hangingPunct="1">
              <a:defRPr/>
            </a:pPr>
            <a:r>
              <a:rPr lang="en-US" smtClean="0"/>
              <a:t>References:</a:t>
            </a:r>
          </a:p>
          <a:p>
            <a:pPr eaLnBrk="1" hangingPunct="1">
              <a:defRPr/>
            </a:pPr>
            <a:endParaRPr lang="en-US" smtClean="0"/>
          </a:p>
          <a:p>
            <a:pPr lvl="1" eaLnBrk="1" hangingPunct="1">
              <a:defRPr/>
            </a:pPr>
            <a:r>
              <a:rPr lang="en-US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Guidelines on environmental issues related to physical planning</a:t>
            </a:r>
            <a:r>
              <a:rPr lang="en-US" smtClean="0"/>
              <a:t>, LGED, 1992.</a:t>
            </a:r>
          </a:p>
          <a:p>
            <a:pPr lvl="1" eaLnBrk="1" hangingPunct="1">
              <a:defRPr/>
            </a:pPr>
            <a:r>
              <a:rPr lang="en-US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Environmental Impact Assessment</a:t>
            </a:r>
            <a:r>
              <a:rPr lang="en-US" smtClean="0"/>
              <a:t>, CERM, BUET, 2003.</a:t>
            </a:r>
          </a:p>
          <a:p>
            <a:pPr lvl="1" eaLnBrk="1" hangingPunct="1">
              <a:defRPr/>
            </a:pPr>
            <a:endParaRPr lang="en-US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300</TotalTime>
  <Words>2308</Words>
  <Application>Microsoft PowerPoint</Application>
  <PresentationFormat>On-screen Show (4:3)</PresentationFormat>
  <Paragraphs>450</Paragraphs>
  <Slides>43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43</vt:i4>
      </vt:variant>
    </vt:vector>
  </HeadingPairs>
  <TitlesOfParts>
    <vt:vector size="51" baseType="lpstr">
      <vt:lpstr>Arial</vt:lpstr>
      <vt:lpstr>Wingdings</vt:lpstr>
      <vt:lpstr>Calibri</vt:lpstr>
      <vt:lpstr>Arial Black</vt:lpstr>
      <vt:lpstr>Times New Roman</vt:lpstr>
      <vt:lpstr>Pixel</vt:lpstr>
      <vt:lpstr>Microsoft Equation 3.0</vt:lpstr>
      <vt:lpstr>Microsoft Graph Chart</vt:lpstr>
      <vt:lpstr>Environmental Impact Assessment (EIA) and Mitigation Measures</vt:lpstr>
      <vt:lpstr>Lecture Topic</vt:lpstr>
      <vt:lpstr>Environmental Parameters </vt:lpstr>
      <vt:lpstr>Ecology</vt:lpstr>
      <vt:lpstr>Physico-chemical</vt:lpstr>
      <vt:lpstr>Human Interest</vt:lpstr>
      <vt:lpstr>Potential Impacts on Environment</vt:lpstr>
      <vt:lpstr>Ecological Impact</vt:lpstr>
      <vt:lpstr>Ecological Impact</vt:lpstr>
      <vt:lpstr>Physico-chemical Impact</vt:lpstr>
      <vt:lpstr>Physico-chemical Impact</vt:lpstr>
      <vt:lpstr>Impact on Human Interest</vt:lpstr>
      <vt:lpstr>Impact on Human Interest</vt:lpstr>
      <vt:lpstr>Environmental Impact Assessment (EIA)</vt:lpstr>
      <vt:lpstr>Environmental Impact Assessment (EIA)</vt:lpstr>
      <vt:lpstr>Methods of Assessment</vt:lpstr>
      <vt:lpstr>Quantification of Environmental Impact </vt:lpstr>
      <vt:lpstr>Relative importance of Environmental Parameters</vt:lpstr>
      <vt:lpstr>EIA Procedure</vt:lpstr>
      <vt:lpstr>Slide 20</vt:lpstr>
      <vt:lpstr>Slide 21</vt:lpstr>
      <vt:lpstr>Adverse Environmental Impacts and Mitigation Measures</vt:lpstr>
      <vt:lpstr> Loss fish breeding</vt:lpstr>
      <vt:lpstr>Obstruction to fish</vt:lpstr>
      <vt:lpstr>Pesticide</vt:lpstr>
      <vt:lpstr>Drying wetland</vt:lpstr>
      <vt:lpstr>Cutting trees</vt:lpstr>
      <vt:lpstr>Nuisance plants</vt:lpstr>
      <vt:lpstr>Pollution from drainage</vt:lpstr>
      <vt:lpstr> Water pollution</vt:lpstr>
      <vt:lpstr>Erosion and Siltation</vt:lpstr>
      <vt:lpstr>Drainage congestions/ water logging</vt:lpstr>
      <vt:lpstr>Regional Hydrology</vt:lpstr>
      <vt:lpstr>Backflow</vt:lpstr>
      <vt:lpstr>Obstruction to waste water</vt:lpstr>
      <vt:lpstr>Dust blowing</vt:lpstr>
      <vt:lpstr>Polluted irrigation water</vt:lpstr>
      <vt:lpstr>Contaminated irrigation water</vt:lpstr>
      <vt:lpstr>Loss of land</vt:lpstr>
      <vt:lpstr>Obstruction to navigation</vt:lpstr>
      <vt:lpstr>Land ownership pattern</vt:lpstr>
      <vt:lpstr>Inadequate landscape</vt:lpstr>
      <vt:lpstr>Thank you !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bus-lr</cp:lastModifiedBy>
  <cp:revision>50</cp:revision>
  <cp:lastPrinted>1601-01-01T00:00:00Z</cp:lastPrinted>
  <dcterms:created xsi:type="dcterms:W3CDTF">1601-01-01T00:00:00Z</dcterms:created>
  <dcterms:modified xsi:type="dcterms:W3CDTF">2012-11-13T16:41:46Z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