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6" r:id="rId2"/>
    <p:sldId id="257" r:id="rId3"/>
    <p:sldId id="258" r:id="rId4"/>
    <p:sldId id="264" r:id="rId5"/>
    <p:sldId id="265" r:id="rId6"/>
    <p:sldId id="262" r:id="rId7"/>
    <p:sldId id="263" r:id="rId8"/>
    <p:sldId id="259" r:id="rId9"/>
    <p:sldId id="260" r:id="rId10"/>
    <p:sldId id="266" r:id="rId11"/>
    <p:sldId id="267" r:id="rId12"/>
    <p:sldId id="268" r:id="rId13"/>
    <p:sldId id="269" r:id="rId14"/>
    <p:sldId id="273" r:id="rId15"/>
    <p:sldId id="271" r:id="rId16"/>
    <p:sldId id="275" r:id="rId17"/>
    <p:sldId id="274" r:id="rId18"/>
    <p:sldId id="270" r:id="rId19"/>
    <p:sldId id="277" r:id="rId20"/>
    <p:sldId id="278" r:id="rId21"/>
    <p:sldId id="276" r:id="rId22"/>
    <p:sldId id="272"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829" autoAdjust="0"/>
  </p:normalViewPr>
  <p:slideViewPr>
    <p:cSldViewPr snapToGrid="0" snapToObjects="1">
      <p:cViewPr varScale="1">
        <p:scale>
          <a:sx n="54" d="100"/>
          <a:sy n="54" d="100"/>
        </p:scale>
        <p:origin x="360"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D951E5-76A1-7A48-A130-254649CE0106}" type="datetimeFigureOut">
              <a:rPr lang="en-US" smtClean="0"/>
              <a:t>2/15/2017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F6A33D0-B96D-9944-9C25-0DA31E8F25E0}" type="slidenum">
              <a:rPr lang="en-US" smtClean="0"/>
              <a:t>‹#›</a:t>
            </a:fld>
            <a:endParaRPr lang="en-US"/>
          </a:p>
        </p:txBody>
      </p:sp>
    </p:spTree>
    <p:extLst>
      <p:ext uri="{BB962C8B-B14F-4D97-AF65-F5344CB8AC3E}">
        <p14:creationId xmlns:p14="http://schemas.microsoft.com/office/powerpoint/2010/main" val="380858203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Arab Spring is the name used to describe a number of rebellions in Middle Eastern countries 2011-12.</a:t>
            </a:r>
          </a:p>
          <a:p>
            <a:r>
              <a:rPr lang="en-US" dirty="0" smtClean="0"/>
              <a:t>The rebellions were against the oppression</a:t>
            </a:r>
            <a:r>
              <a:rPr lang="en-US" baseline="0" dirty="0" smtClean="0"/>
              <a:t> in the countries involved. Social media enabled civilians to communication and organize masses of people </a:t>
            </a:r>
            <a:r>
              <a:rPr lang="mr-IN" baseline="0" dirty="0" smtClean="0"/>
              <a:t>–</a:t>
            </a:r>
            <a:r>
              <a:rPr lang="en-US" baseline="0" dirty="0" smtClean="0"/>
              <a:t> despite attempts to shut them down by the governments.</a:t>
            </a:r>
          </a:p>
          <a:p>
            <a:r>
              <a:rPr lang="en-US" baseline="0" dirty="0" smtClean="0"/>
              <a:t>Facebook, YouTube and twitter were effective agents working to produce an international network for the rebellion</a:t>
            </a:r>
            <a:endParaRPr lang="en-US" dirty="0"/>
          </a:p>
        </p:txBody>
      </p:sp>
      <p:sp>
        <p:nvSpPr>
          <p:cNvPr id="4" name="Slide Number Placeholder 3"/>
          <p:cNvSpPr>
            <a:spLocks noGrp="1"/>
          </p:cNvSpPr>
          <p:nvPr>
            <p:ph type="sldNum" sz="quarter" idx="10"/>
          </p:nvPr>
        </p:nvSpPr>
        <p:spPr/>
        <p:txBody>
          <a:bodyPr/>
          <a:lstStyle/>
          <a:p>
            <a:fld id="{FF6A33D0-B96D-9944-9C25-0DA31E8F25E0}" type="slidenum">
              <a:rPr lang="en-US" smtClean="0"/>
              <a:t>7</a:t>
            </a:fld>
            <a:endParaRPr lang="en-US"/>
          </a:p>
        </p:txBody>
      </p:sp>
    </p:spTree>
    <p:extLst>
      <p:ext uri="{BB962C8B-B14F-4D97-AF65-F5344CB8AC3E}">
        <p14:creationId xmlns:p14="http://schemas.microsoft.com/office/powerpoint/2010/main" val="4078972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9066B895-5DD0-6049-AC94-073EBEE79A63}" type="datetimeFigureOut">
              <a:rPr lang="en-US" smtClean="0"/>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66B895-5DD0-6049-AC94-073EBEE79A63}" type="datetimeFigureOut">
              <a:rPr lang="en-US" smtClean="0"/>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066B895-5DD0-6049-AC94-073EBEE79A63}" type="datetimeFigureOut">
              <a:rPr lang="en-US" smtClean="0"/>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9066B895-5DD0-6049-AC94-073EBEE79A63}" type="datetimeFigureOut">
              <a:rPr lang="en-US" smtClean="0"/>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9066B895-5DD0-6049-AC94-073EBEE79A63}" type="datetimeFigureOut">
              <a:rPr lang="en-US" smtClean="0"/>
              <a:t>2/15/2017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9066B895-5DD0-6049-AC94-073EBEE79A63}" type="datetimeFigureOut">
              <a:rPr lang="en-US" smtClean="0"/>
              <a:t>2/15/2017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66B895-5DD0-6049-AC94-073EBEE79A63}" type="datetimeFigureOut">
              <a:rPr lang="en-US" smtClean="0"/>
              <a:t>2/15/2017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066B895-5DD0-6049-AC94-073EBEE79A63}" type="datetimeFigureOut">
              <a:rPr lang="en-US" smtClean="0"/>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066B895-5DD0-6049-AC94-073EBEE79A63}" type="datetimeFigureOut">
              <a:rPr lang="en-US" smtClean="0"/>
              <a:t>2/15/2017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66B895-5DD0-6049-AC94-073EBEE79A63}" type="datetimeFigureOut">
              <a:rPr lang="en-US" smtClean="0"/>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066B895-5DD0-6049-AC94-073EBEE79A63}" type="datetimeFigureOut">
              <a:rPr lang="en-US" smtClean="0"/>
              <a:t>2/15/2017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6D247DB-D44F-D144-901E-B54E8F9CAEC0}" type="slidenum">
              <a:rPr lang="en-US" smtClean="0"/>
              <a:t>‹#›</a:t>
            </a:fld>
            <a:endParaRPr lang="en-US"/>
          </a:p>
        </p:txBody>
      </p:sp>
    </p:spTree>
    <p:extLst>
      <p:ext uri="{BB962C8B-B14F-4D97-AF65-F5344CB8AC3E}">
        <p14:creationId xmlns:p14="http://schemas.microsoft.com/office/powerpoint/2010/main"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66B895-5DD0-6049-AC94-073EBEE79A63}" type="datetimeFigureOut">
              <a:rPr lang="en-US" smtClean="0"/>
              <a:t>2/15/2017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247DB-D44F-D144-901E-B54E8F9CAEC0}" type="slidenum">
              <a:rPr lang="en-US" smtClean="0"/>
              <a:t>‹#›</a:t>
            </a:fld>
            <a:endParaRPr lang="en-US"/>
          </a:p>
        </p:txBody>
      </p:sp>
    </p:spTree>
    <p:extLst>
      <p:ext uri="{BB962C8B-B14F-4D97-AF65-F5344CB8AC3E}">
        <p14:creationId xmlns:p14="http://schemas.microsoft.com/office/powerpoint/2010/main"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Globalisation</a:t>
            </a:r>
            <a:endParaRPr lang="en-US" dirty="0"/>
          </a:p>
        </p:txBody>
      </p:sp>
      <p:sp>
        <p:nvSpPr>
          <p:cNvPr id="3" name="Subtitle 2"/>
          <p:cNvSpPr>
            <a:spLocks noGrp="1"/>
          </p:cNvSpPr>
          <p:nvPr>
            <p:ph type="subTitle" idx="1"/>
          </p:nvPr>
        </p:nvSpPr>
        <p:spPr/>
        <p:txBody>
          <a:bodyPr/>
          <a:lstStyle/>
          <a:p>
            <a:r>
              <a:rPr lang="en-US" dirty="0" smtClean="0"/>
              <a:t>The g/local</a:t>
            </a:r>
            <a:endParaRPr lang="en-US" dirty="0"/>
          </a:p>
        </p:txBody>
      </p:sp>
    </p:spTree>
    <p:extLst>
      <p:ext uri="{BB962C8B-B14F-4D97-AF65-F5344CB8AC3E}">
        <p14:creationId xmlns:p14="http://schemas.microsoft.com/office/powerpoint/2010/main" val="3406506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Globalisation</a:t>
            </a:r>
            <a:r>
              <a:rPr lang="en-US" dirty="0" smtClean="0"/>
              <a:t> is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The term used to describe the economic, social and political processes that emerge with international relationships. </a:t>
            </a:r>
          </a:p>
          <a:p>
            <a:r>
              <a:rPr lang="en-US" dirty="0" smtClean="0"/>
              <a:t>These processes connect countries and produce changes through multiple influences. </a:t>
            </a:r>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595044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Consequences?</a:t>
            </a:r>
            <a:endParaRPr lang="en-US" dirty="0"/>
          </a:p>
        </p:txBody>
      </p:sp>
      <p:sp>
        <p:nvSpPr>
          <p:cNvPr id="3" name="Content Placeholder 2"/>
          <p:cNvSpPr>
            <a:spLocks noGrp="1"/>
          </p:cNvSpPr>
          <p:nvPr>
            <p:ph sz="half" idx="1"/>
          </p:nvPr>
        </p:nvSpPr>
        <p:spPr/>
        <p:txBody>
          <a:bodyPr/>
          <a:lstStyle/>
          <a:p>
            <a:r>
              <a:rPr lang="en-US" dirty="0" smtClean="0"/>
              <a:t>Increased connections</a:t>
            </a:r>
          </a:p>
          <a:p>
            <a:r>
              <a:rPr lang="en-US" dirty="0" smtClean="0"/>
              <a:t>Increased global trade</a:t>
            </a:r>
          </a:p>
          <a:p>
            <a:r>
              <a:rPr lang="en-US" dirty="0" smtClean="0"/>
              <a:t>Move away from national to inter/ multinational</a:t>
            </a:r>
          </a:p>
          <a:p>
            <a:r>
              <a:rPr lang="en-US" dirty="0" smtClean="0"/>
              <a:t>= A global economy</a:t>
            </a:r>
          </a:p>
          <a:p>
            <a:pPr marL="0" indent="0">
              <a:buNone/>
            </a:pPr>
            <a:endParaRPr lang="en-US" dirty="0" smtClean="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615450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consequences</a:t>
            </a:r>
            <a:endParaRPr lang="en-US" dirty="0"/>
          </a:p>
        </p:txBody>
      </p:sp>
      <p:sp>
        <p:nvSpPr>
          <p:cNvPr id="3" name="Content Placeholder 2"/>
          <p:cNvSpPr>
            <a:spLocks noGrp="1"/>
          </p:cNvSpPr>
          <p:nvPr>
            <p:ph sz="half" idx="1"/>
          </p:nvPr>
        </p:nvSpPr>
        <p:spPr/>
        <p:txBody>
          <a:bodyPr/>
          <a:lstStyle/>
          <a:p>
            <a:r>
              <a:rPr lang="en-US" dirty="0"/>
              <a:t>A global </a:t>
            </a:r>
            <a:r>
              <a:rPr lang="en-US" dirty="0" smtClean="0"/>
              <a:t>focus </a:t>
            </a:r>
            <a:r>
              <a:rPr lang="mr-IN" dirty="0" smtClean="0"/>
              <a:t>–</a:t>
            </a:r>
            <a:r>
              <a:rPr lang="en-US" dirty="0" smtClean="0"/>
              <a:t> looking at the bigger picture than nation states</a:t>
            </a:r>
          </a:p>
          <a:p>
            <a:pPr lvl="1"/>
            <a:r>
              <a:rPr lang="en-US" dirty="0" smtClean="0"/>
              <a:t>United Nations, WHO</a:t>
            </a:r>
          </a:p>
          <a:p>
            <a:r>
              <a:rPr lang="en-US" dirty="0" smtClean="0"/>
              <a:t>Examples: climate change/global warming; pollution in the seas; rainforest destruction </a:t>
            </a:r>
            <a:endParaRPr lang="en-US" dirty="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55804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
            </a:r>
            <a:r>
              <a:rPr lang="en-US" dirty="0"/>
              <a:t>O</a:t>
            </a:r>
            <a:r>
              <a:rPr lang="en-US" dirty="0" smtClean="0"/>
              <a:t>ne world’</a:t>
            </a:r>
            <a:endParaRPr lang="en-US" dirty="0"/>
          </a:p>
        </p:txBody>
      </p:sp>
      <p:sp>
        <p:nvSpPr>
          <p:cNvPr id="3" name="Content Placeholder 2"/>
          <p:cNvSpPr>
            <a:spLocks noGrp="1"/>
          </p:cNvSpPr>
          <p:nvPr>
            <p:ph sz="half" idx="1"/>
          </p:nvPr>
        </p:nvSpPr>
        <p:spPr/>
        <p:txBody>
          <a:bodyPr/>
          <a:lstStyle/>
          <a:p>
            <a:r>
              <a:rPr lang="en-US" dirty="0"/>
              <a:t>And the notion of the world being a ‘global village</a:t>
            </a:r>
            <a:r>
              <a:rPr lang="en-US" dirty="0" smtClean="0"/>
              <a:t>’</a:t>
            </a:r>
          </a:p>
          <a:p>
            <a:r>
              <a:rPr lang="en-US" dirty="0" smtClean="0"/>
              <a:t>‘village’ evokes an image of ‘harmony and cooperation’ (Copeland-Carson et al 2012:7)</a:t>
            </a:r>
            <a:endParaRPr lang="en-US" dirty="0"/>
          </a:p>
          <a:p>
            <a:pPr marL="0" indent="0">
              <a:buNone/>
            </a:pPr>
            <a:endParaRPr lang="en-US" dirty="0"/>
          </a:p>
        </p:txBody>
      </p:sp>
      <p:pic>
        <p:nvPicPr>
          <p:cNvPr id="11" name="Content Placeholder 10"/>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a:xfrm>
            <a:off x="4648200" y="1985075"/>
            <a:ext cx="4038600" cy="4525963"/>
          </a:xfrm>
        </p:spPr>
      </p:pic>
      <p:pic>
        <p:nvPicPr>
          <p:cNvPr id="12" name="Picture 1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46175" y="274638"/>
            <a:ext cx="1648221" cy="1645474"/>
          </a:xfrm>
          <a:prstGeom prst="rect">
            <a:avLst/>
          </a:prstGeom>
        </p:spPr>
      </p:pic>
    </p:spTree>
    <p:extLst>
      <p:ext uri="{BB962C8B-B14F-4D97-AF65-F5344CB8AC3E}">
        <p14:creationId xmlns:p14="http://schemas.microsoft.com/office/powerpoint/2010/main" val="965547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Mechanisms that promote and enable a global focus?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Interconnectivity of digital platforms </a:t>
            </a:r>
          </a:p>
          <a:p>
            <a:r>
              <a:rPr lang="en-US" dirty="0" smtClean="0"/>
              <a:t>Consumption </a:t>
            </a:r>
            <a:r>
              <a:rPr lang="mr-IN" dirty="0" smtClean="0"/>
              <a:t>–</a:t>
            </a:r>
            <a:r>
              <a:rPr lang="en-US" dirty="0"/>
              <a:t> </a:t>
            </a:r>
            <a:r>
              <a:rPr lang="en-US" dirty="0" smtClean="0"/>
              <a:t>increased digital purchase power (24/7)</a:t>
            </a:r>
          </a:p>
          <a:p>
            <a:r>
              <a:rPr lang="en-US" dirty="0" smtClean="0"/>
              <a:t>Immediate communication; circulation of ideas - social media (24/7) </a:t>
            </a:r>
          </a:p>
          <a:p>
            <a:r>
              <a:rPr lang="en-US" dirty="0" smtClean="0"/>
              <a:t>Proximity/distance</a:t>
            </a:r>
          </a:p>
          <a:p>
            <a:endParaRPr lang="en-US" dirty="0"/>
          </a:p>
        </p:txBody>
      </p:sp>
      <p:pic>
        <p:nvPicPr>
          <p:cNvPr id="5" name="Content Placeholder 6"/>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86495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Example: The Arab Spring</a:t>
            </a:r>
            <a:endParaRPr lang="en-US" dirty="0"/>
          </a:p>
        </p:txBody>
      </p:sp>
      <p:pic>
        <p:nvPicPr>
          <p:cNvPr id="8" name="Content Placeholder 7"/>
          <p:cNvPicPr>
            <a:picLocks noGrp="1" noChangeAspect="1"/>
          </p:cNvPicPr>
          <p:nvPr>
            <p:ph sz="half" idx="1"/>
          </p:nvPr>
        </p:nvPicPr>
        <p:blipFill>
          <a:blip r:embed="rId3" cstate="screen">
            <a:extLst>
              <a:ext uri="{28A0092B-C50C-407E-A947-70E740481C1C}">
                <a14:useLocalDpi xmlns:a14="http://schemas.microsoft.com/office/drawing/2010/main"/>
              </a:ext>
            </a:extLst>
          </a:blip>
          <a:srcRect/>
          <a:stretch>
            <a:fillRect/>
          </a:stretch>
        </p:blipFill>
        <p:spPr/>
      </p:pic>
      <p:pic>
        <p:nvPicPr>
          <p:cNvPr id="10" name="Content Placeholder 9"/>
          <p:cNvPicPr>
            <a:picLocks noGrp="1" noChangeAspect="1"/>
          </p:cNvPicPr>
          <p:nvPr>
            <p:ph sz="half" idx="2"/>
          </p:nvPr>
        </p:nvPicPr>
        <p:blipFill>
          <a:blip r:embed="rId4"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83115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Concerns </a:t>
            </a:r>
            <a:endParaRPr lang="en-US" dirty="0"/>
          </a:p>
        </p:txBody>
      </p:sp>
      <p:sp>
        <p:nvSpPr>
          <p:cNvPr id="3" name="Content Placeholder 2"/>
          <p:cNvSpPr>
            <a:spLocks noGrp="1"/>
          </p:cNvSpPr>
          <p:nvPr>
            <p:ph sz="half" idx="1"/>
          </p:nvPr>
        </p:nvSpPr>
        <p:spPr>
          <a:xfrm>
            <a:off x="457200" y="1600200"/>
            <a:ext cx="4038600" cy="4806545"/>
          </a:xfrm>
        </p:spPr>
        <p:txBody>
          <a:bodyPr>
            <a:normAutofit lnSpcReduction="10000"/>
          </a:bodyPr>
          <a:lstStyle/>
          <a:p>
            <a:r>
              <a:rPr lang="en-US" dirty="0" smtClean="0"/>
              <a:t>Driven by richest countries quest for customers</a:t>
            </a:r>
          </a:p>
          <a:p>
            <a:r>
              <a:rPr lang="en-US" dirty="0" smtClean="0"/>
              <a:t>Economics driving developments</a:t>
            </a:r>
          </a:p>
          <a:p>
            <a:r>
              <a:rPr lang="en-US" dirty="0" smtClean="0"/>
              <a:t>Development is not always appropriate for local populations </a:t>
            </a:r>
            <a:r>
              <a:rPr lang="mr-IN" dirty="0" smtClean="0"/>
              <a:t>–</a:t>
            </a:r>
            <a:r>
              <a:rPr lang="en-US" dirty="0" smtClean="0"/>
              <a:t> meets the needs of the developers above other needs.</a:t>
            </a:r>
          </a:p>
        </p:txBody>
      </p:sp>
      <p:pic>
        <p:nvPicPr>
          <p:cNvPr id="9"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05244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Concerns from Anthropology</a:t>
            </a:r>
          </a:p>
        </p:txBody>
      </p:sp>
      <p:sp>
        <p:nvSpPr>
          <p:cNvPr id="3" name="Content Placeholder 2"/>
          <p:cNvSpPr>
            <a:spLocks noGrp="1"/>
          </p:cNvSpPr>
          <p:nvPr>
            <p:ph sz="half" idx="1"/>
          </p:nvPr>
        </p:nvSpPr>
        <p:spPr/>
        <p:txBody>
          <a:bodyPr/>
          <a:lstStyle/>
          <a:p>
            <a:r>
              <a:rPr lang="en-US" dirty="0"/>
              <a:t>Homogeneity will destroy cultural diversity </a:t>
            </a:r>
          </a:p>
          <a:p>
            <a:r>
              <a:rPr lang="en-US" dirty="0"/>
              <a:t>Environmental destruction </a:t>
            </a:r>
            <a:r>
              <a:rPr lang="en-US" dirty="0" smtClean="0"/>
              <a:t>follows </a:t>
            </a:r>
            <a:r>
              <a:rPr lang="en-US" dirty="0" err="1" smtClean="0"/>
              <a:t>globalisation</a:t>
            </a:r>
            <a:r>
              <a:rPr lang="en-US" dirty="0" smtClean="0"/>
              <a:t> markets (factories, pollution, farm land)</a:t>
            </a:r>
            <a:endParaRPr lang="en-US" dirty="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03711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Are these concerns legitimate?</a:t>
            </a:r>
            <a:endParaRPr lang="en-US" dirty="0"/>
          </a:p>
        </p:txBody>
      </p:sp>
      <p:sp>
        <p:nvSpPr>
          <p:cNvPr id="3" name="Content Placeholder 2"/>
          <p:cNvSpPr>
            <a:spLocks noGrp="1"/>
          </p:cNvSpPr>
          <p:nvPr>
            <p:ph sz="half" idx="1"/>
          </p:nvPr>
        </p:nvSpPr>
        <p:spPr/>
        <p:txBody>
          <a:bodyPr/>
          <a:lstStyle/>
          <a:p>
            <a:r>
              <a:rPr lang="en-US" dirty="0" smtClean="0"/>
              <a:t>Barber’s notion of </a:t>
            </a:r>
            <a:r>
              <a:rPr lang="en-US" dirty="0" err="1" smtClean="0"/>
              <a:t>McDonaldization</a:t>
            </a:r>
            <a:r>
              <a:rPr lang="en-US" dirty="0" smtClean="0"/>
              <a:t> suggests </a:t>
            </a:r>
            <a:r>
              <a:rPr lang="en-US" dirty="0" err="1" smtClean="0"/>
              <a:t>homogenisation</a:t>
            </a:r>
            <a:r>
              <a:rPr lang="en-US" dirty="0" smtClean="0"/>
              <a:t>, but practice shows otherwise (</a:t>
            </a:r>
            <a:r>
              <a:rPr lang="en-US" dirty="0" err="1" smtClean="0"/>
              <a:t>Amselle</a:t>
            </a:r>
            <a:r>
              <a:rPr lang="en-US" dirty="0" smtClean="0"/>
              <a:t> 2002:216)</a:t>
            </a:r>
            <a:endParaRPr lang="en-US" dirty="0"/>
          </a:p>
        </p:txBody>
      </p:sp>
      <p:pic>
        <p:nvPicPr>
          <p:cNvPr id="5" name="Content Placeholder 4" descr="Photos-1170.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6" name="TextBox 5"/>
          <p:cNvSpPr txBox="1"/>
          <p:nvPr/>
        </p:nvSpPr>
        <p:spPr>
          <a:xfrm>
            <a:off x="5365812" y="6233858"/>
            <a:ext cx="2637937" cy="369332"/>
          </a:xfrm>
          <a:prstGeom prst="rect">
            <a:avLst/>
          </a:prstGeom>
          <a:noFill/>
        </p:spPr>
        <p:txBody>
          <a:bodyPr wrap="none" rtlCol="0">
            <a:spAutoFit/>
          </a:bodyPr>
          <a:lstStyle/>
          <a:p>
            <a:r>
              <a:rPr lang="en-US" dirty="0" smtClean="0"/>
              <a:t>Feta in Athens McDonalds</a:t>
            </a:r>
            <a:endParaRPr lang="en-US" dirty="0"/>
          </a:p>
        </p:txBody>
      </p:sp>
    </p:spTree>
    <p:extLst>
      <p:ext uri="{BB962C8B-B14F-4D97-AF65-F5344CB8AC3E}">
        <p14:creationId xmlns:p14="http://schemas.microsoft.com/office/powerpoint/2010/main" val="2779493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Russian ice cream </a:t>
            </a:r>
            <a:r>
              <a:rPr lang="en-US" dirty="0" err="1" smtClean="0"/>
              <a:t>flavours</a:t>
            </a:r>
            <a:endParaRPr lang="en-US" dirty="0"/>
          </a:p>
        </p:txBody>
      </p:sp>
      <p:pic>
        <p:nvPicPr>
          <p:cNvPr id="9" name="Picture 8" descr="a70a51fdbe7eb56dfb3cfd3d1ae1936a.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57684" y="1432772"/>
            <a:ext cx="7233637" cy="5425228"/>
          </a:xfrm>
          <a:prstGeom prst="rect">
            <a:avLst/>
          </a:prstGeom>
        </p:spPr>
      </p:pic>
    </p:spTree>
    <p:extLst>
      <p:ext uri="{BB962C8B-B14F-4D97-AF65-F5344CB8AC3E}">
        <p14:creationId xmlns:p14="http://schemas.microsoft.com/office/powerpoint/2010/main" val="348022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Coca cola church in </a:t>
            </a:r>
            <a:r>
              <a:rPr lang="en-US" dirty="0" err="1" smtClean="0"/>
              <a:t>Chamula</a:t>
            </a:r>
            <a:endParaRPr lang="en-US" dirty="0"/>
          </a:p>
        </p:txBody>
      </p:sp>
      <p:sp>
        <p:nvSpPr>
          <p:cNvPr id="4" name="Content Placeholder 3"/>
          <p:cNvSpPr>
            <a:spLocks noGrp="1"/>
          </p:cNvSpPr>
          <p:nvPr>
            <p:ph sz="half" idx="1"/>
          </p:nvPr>
        </p:nvSpPr>
        <p:spPr/>
        <p:txBody>
          <a:bodyPr>
            <a:normAutofit lnSpcReduction="10000"/>
          </a:bodyPr>
          <a:lstStyle/>
          <a:p>
            <a:r>
              <a:rPr lang="en-US" dirty="0" smtClean="0"/>
              <a:t>‘burping </a:t>
            </a:r>
            <a:r>
              <a:rPr lang="en-US" dirty="0"/>
              <a:t>cleanses the body of evil spirits. And since the carbonation in soda makes you burp, well you get the picture. So inside this white, blue, and green exterior are walls lined with bottles of this drink for cleansing purposes</a:t>
            </a:r>
            <a:r>
              <a:rPr lang="en-US" dirty="0" smtClean="0"/>
              <a:t>.’ (Smith 2016)</a:t>
            </a:r>
            <a:endParaRPr lang="en-US" dirty="0"/>
          </a:p>
        </p:txBody>
      </p:sp>
      <p:pic>
        <p:nvPicPr>
          <p:cNvPr id="7" name="Content Placeholder 6" descr="gallery-1453497208-index-coca-cola-church-2.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
        <p:nvSpPr>
          <p:cNvPr id="8" name="Rectangle 7"/>
          <p:cNvSpPr/>
          <p:nvPr/>
        </p:nvSpPr>
        <p:spPr>
          <a:xfrm>
            <a:off x="1798118" y="6211669"/>
            <a:ext cx="7269682" cy="646331"/>
          </a:xfrm>
          <a:prstGeom prst="rect">
            <a:avLst/>
          </a:prstGeom>
        </p:spPr>
        <p:txBody>
          <a:bodyPr wrap="square">
            <a:spAutoFit/>
          </a:bodyPr>
          <a:lstStyle/>
          <a:p>
            <a:r>
              <a:rPr lang="en-US" dirty="0"/>
              <a:t>http://</a:t>
            </a:r>
            <a:r>
              <a:rPr lang="en-US" dirty="0" err="1"/>
              <a:t>www.goodhousekeeping.com</a:t>
            </a:r>
            <a:r>
              <a:rPr lang="en-US" dirty="0"/>
              <a:t>/life/travel/a36559/</a:t>
            </a:r>
            <a:r>
              <a:rPr lang="en-US" dirty="0" err="1"/>
              <a:t>coca-cola</a:t>
            </a:r>
            <a:r>
              <a:rPr lang="en-US" dirty="0"/>
              <a:t>-church-san-</a:t>
            </a:r>
            <a:r>
              <a:rPr lang="en-US" dirty="0" err="1"/>
              <a:t>juan</a:t>
            </a:r>
            <a:r>
              <a:rPr lang="en-US" dirty="0"/>
              <a:t>-</a:t>
            </a:r>
            <a:r>
              <a:rPr lang="en-US" dirty="0" err="1"/>
              <a:t>chamula-mexico</a:t>
            </a:r>
            <a:r>
              <a:rPr lang="en-US" dirty="0"/>
              <a:t>/</a:t>
            </a:r>
          </a:p>
        </p:txBody>
      </p:sp>
    </p:spTree>
    <p:extLst>
      <p:ext uri="{BB962C8B-B14F-4D97-AF65-F5344CB8AC3E}">
        <p14:creationId xmlns:p14="http://schemas.microsoft.com/office/powerpoint/2010/main" val="2099636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Is </a:t>
            </a:r>
            <a:r>
              <a:rPr lang="en-US" dirty="0" err="1" smtClean="0"/>
              <a:t>globalisation</a:t>
            </a:r>
            <a:r>
              <a:rPr lang="en-US" dirty="0" smtClean="0"/>
              <a:t> destroying cultural diversity?</a:t>
            </a:r>
            <a:endParaRPr lang="en-US" dirty="0"/>
          </a:p>
        </p:txBody>
      </p:sp>
      <p:sp>
        <p:nvSpPr>
          <p:cNvPr id="3" name="Content Placeholder 2"/>
          <p:cNvSpPr>
            <a:spLocks noGrp="1"/>
          </p:cNvSpPr>
          <p:nvPr>
            <p:ph sz="half" idx="1"/>
          </p:nvPr>
        </p:nvSpPr>
        <p:spPr/>
        <p:txBody>
          <a:bodyPr/>
          <a:lstStyle/>
          <a:p>
            <a:r>
              <a:rPr lang="en-US" dirty="0" smtClean="0"/>
              <a:t>No, according to </a:t>
            </a:r>
            <a:r>
              <a:rPr lang="en-US" dirty="0" err="1" smtClean="0"/>
              <a:t>Amselle</a:t>
            </a:r>
            <a:r>
              <a:rPr lang="en-US" dirty="0" smtClean="0"/>
              <a:t> (2002).</a:t>
            </a:r>
          </a:p>
          <a:p>
            <a:r>
              <a:rPr lang="en-US" dirty="0" smtClean="0"/>
              <a:t>Cultures appropriate products/ideas and make them their own.</a:t>
            </a:r>
          </a:p>
          <a:p>
            <a:r>
              <a:rPr lang="en-US" dirty="0" smtClean="0"/>
              <a:t>Plus </a:t>
            </a:r>
            <a:r>
              <a:rPr lang="mr-IN" dirty="0" smtClean="0"/>
              <a:t>–</a:t>
            </a:r>
            <a:r>
              <a:rPr lang="en-GB" dirty="0" smtClean="0"/>
              <a:t> </a:t>
            </a:r>
            <a:r>
              <a:rPr lang="en-US" dirty="0" smtClean="0"/>
              <a:t>cultural purity is a myth anyway. (</a:t>
            </a:r>
            <a:r>
              <a:rPr lang="en-US" dirty="0" err="1" smtClean="0"/>
              <a:t>Amselle</a:t>
            </a:r>
            <a:r>
              <a:rPr lang="en-US" dirty="0" smtClean="0"/>
              <a:t> calls this - New </a:t>
            </a:r>
            <a:r>
              <a:rPr lang="en-US" dirty="0" err="1" smtClean="0"/>
              <a:t>diffusionism</a:t>
            </a:r>
            <a:r>
              <a:rPr lang="en-US" dirty="0" smtClean="0"/>
              <a:t>)</a:t>
            </a:r>
            <a:endParaRPr lang="en-US" dirty="0"/>
          </a:p>
        </p:txBody>
      </p:sp>
      <p:pic>
        <p:nvPicPr>
          <p:cNvPr id="5" name="Content Placeholder 4" descr="dsc03935.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895506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188580"/>
          </a:xfrm>
        </p:spPr>
        <p:txBody>
          <a:bodyPr>
            <a:normAutofit fontScale="90000"/>
          </a:bodyPr>
          <a:lstStyle/>
          <a:p>
            <a:r>
              <a:rPr lang="en-US" dirty="0" smtClean="0"/>
              <a:t>Criticisms of  </a:t>
            </a:r>
            <a:r>
              <a:rPr lang="en-US" dirty="0" err="1" smtClean="0"/>
              <a:t>globalisation</a:t>
            </a:r>
            <a:r>
              <a:rPr lang="en-US" dirty="0" smtClean="0"/>
              <a:t> could be seen as imperious, patriarchal and racist.</a:t>
            </a:r>
            <a:br>
              <a:rPr lang="en-US" dirty="0" smtClean="0"/>
            </a:br>
            <a:r>
              <a:rPr lang="en-US" dirty="0" smtClean="0"/>
              <a:t>But </a:t>
            </a:r>
            <a:r>
              <a:rPr lang="en-US" dirty="0" err="1" smtClean="0"/>
              <a:t>globalisation</a:t>
            </a:r>
            <a:r>
              <a:rPr lang="en-US" dirty="0" smtClean="0"/>
              <a:t> isn’t a one way street</a:t>
            </a:r>
            <a:endParaRPr lang="en-US" dirty="0"/>
          </a:p>
        </p:txBody>
      </p:sp>
      <p:pic>
        <p:nvPicPr>
          <p:cNvPr id="6" name="Content Placeholder 5" descr="yjRZju1f.jpeg"/>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a:xfrm>
            <a:off x="1127391" y="2834210"/>
            <a:ext cx="3268513" cy="3662945"/>
          </a:xfrm>
        </p:spPr>
      </p:pic>
      <p:pic>
        <p:nvPicPr>
          <p:cNvPr id="5" name="Content Placeholder 4" descr="9-Simple-Feng-Shui-Tips.jpg"/>
          <p:cNvPicPr>
            <a:picLocks noGrp="1" noChangeAspect="1"/>
          </p:cNvPicPr>
          <p:nvPr>
            <p:ph sz="half" idx="2"/>
          </p:nvPr>
        </p:nvPicPr>
        <p:blipFill>
          <a:blip r:embed="rId3" cstate="screen">
            <a:extLst>
              <a:ext uri="{28A0092B-C50C-407E-A947-70E740481C1C}">
                <a14:useLocalDpi xmlns:a14="http://schemas.microsoft.com/office/drawing/2010/main"/>
              </a:ext>
            </a:extLst>
          </a:blip>
          <a:srcRect/>
          <a:stretch>
            <a:fillRect/>
          </a:stretch>
        </p:blipFill>
        <p:spPr>
          <a:xfrm>
            <a:off x="4548305" y="2849652"/>
            <a:ext cx="3229269" cy="3618965"/>
          </a:xfrm>
        </p:spPr>
      </p:pic>
    </p:spTree>
    <p:extLst>
      <p:ext uri="{BB962C8B-B14F-4D97-AF65-F5344CB8AC3E}">
        <p14:creationId xmlns:p14="http://schemas.microsoft.com/office/powerpoint/2010/main" val="2856972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Environmental issues?</a:t>
            </a:r>
            <a:endParaRPr lang="en-US" dirty="0"/>
          </a:p>
        </p:txBody>
      </p:sp>
      <p:sp>
        <p:nvSpPr>
          <p:cNvPr id="3" name="Content Placeholder 2"/>
          <p:cNvSpPr>
            <a:spLocks noGrp="1"/>
          </p:cNvSpPr>
          <p:nvPr>
            <p:ph sz="half" idx="1"/>
          </p:nvPr>
        </p:nvSpPr>
        <p:spPr/>
        <p:txBody>
          <a:bodyPr>
            <a:normAutofit/>
          </a:bodyPr>
          <a:lstStyle/>
          <a:p>
            <a:pPr marL="342900" lvl="1" indent="-342900">
              <a:buFont typeface="Arial" pitchFamily="34" charset="0"/>
              <a:buChar char="•"/>
            </a:pPr>
            <a:r>
              <a:rPr lang="en-US" dirty="0" err="1" smtClean="0"/>
              <a:t>Fontein</a:t>
            </a:r>
            <a:r>
              <a:rPr lang="en-US" dirty="0" smtClean="0"/>
              <a:t>, talking of water particularly, claims development methods in global south tends to mirror the methods of the north</a:t>
            </a:r>
          </a:p>
          <a:p>
            <a:pPr marL="742950" lvl="2" indent="-342900"/>
            <a:r>
              <a:rPr lang="en-US" dirty="0" smtClean="0"/>
              <a:t>Dam Infrastructure</a:t>
            </a:r>
            <a:endParaRPr lang="en-US" dirty="0"/>
          </a:p>
          <a:p>
            <a:r>
              <a:rPr lang="en-US" dirty="0" smtClean="0"/>
              <a:t>Wasson et al (2012) cite the following as well</a:t>
            </a:r>
          </a:p>
          <a:p>
            <a:pPr lvl="1"/>
            <a:r>
              <a:rPr lang="en-US" dirty="0" smtClean="0"/>
              <a:t>Politics (neoliberalism)</a:t>
            </a:r>
          </a:p>
          <a:p>
            <a:pPr lvl="1"/>
            <a:r>
              <a:rPr lang="en-US" dirty="0" smtClean="0"/>
              <a:t>Economically (values of the market)</a:t>
            </a:r>
          </a:p>
          <a:p>
            <a:pPr marL="0" indent="0">
              <a:buNone/>
            </a:pPr>
            <a:endParaRPr lang="en-US" dirty="0"/>
          </a:p>
        </p:txBody>
      </p:sp>
      <p:pic>
        <p:nvPicPr>
          <p:cNvPr id="5" name="Content Placeholder 4" descr="African-infrastructure.jpg"/>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91458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Project</a:t>
            </a:r>
            <a:r>
              <a:rPr lang="en-US" dirty="0"/>
              <a:t>: Lake Turkana fish processing plant, Kenya </a:t>
            </a:r>
            <a:br>
              <a:rPr lang="en-US" dirty="0"/>
            </a:br>
            <a:endParaRPr lang="en-US" dirty="0"/>
          </a:p>
        </p:txBody>
      </p:sp>
      <p:sp>
        <p:nvSpPr>
          <p:cNvPr id="3" name="Content Placeholder 2"/>
          <p:cNvSpPr>
            <a:spLocks noGrp="1"/>
          </p:cNvSpPr>
          <p:nvPr>
            <p:ph sz="half" idx="1"/>
          </p:nvPr>
        </p:nvSpPr>
        <p:spPr>
          <a:xfrm>
            <a:off x="457200" y="1360214"/>
            <a:ext cx="4038600" cy="5539240"/>
          </a:xfrm>
        </p:spPr>
        <p:txBody>
          <a:bodyPr>
            <a:normAutofit fontScale="92500"/>
          </a:bodyPr>
          <a:lstStyle/>
          <a:p>
            <a:pPr marL="0" indent="0">
              <a:buNone/>
            </a:pPr>
            <a:r>
              <a:rPr lang="en-US" dirty="0" smtClean="0"/>
              <a:t>Norwegian </a:t>
            </a:r>
            <a:r>
              <a:rPr lang="en-US" dirty="0"/>
              <a:t>government </a:t>
            </a:r>
          </a:p>
          <a:p>
            <a:pPr marL="0" indent="0">
              <a:buNone/>
            </a:pPr>
            <a:r>
              <a:rPr lang="en-US" b="1" dirty="0" smtClean="0"/>
              <a:t>Paid </a:t>
            </a:r>
            <a:r>
              <a:rPr lang="en-US" dirty="0" smtClean="0"/>
              <a:t>$</a:t>
            </a:r>
            <a:r>
              <a:rPr lang="en-US" dirty="0"/>
              <a:t>22 million </a:t>
            </a:r>
          </a:p>
          <a:p>
            <a:pPr marL="0" indent="0">
              <a:buNone/>
            </a:pPr>
            <a:r>
              <a:rPr lang="en-US" dirty="0" smtClean="0"/>
              <a:t>‘The </a:t>
            </a:r>
            <a:r>
              <a:rPr lang="en-US" dirty="0"/>
              <a:t>project was designed in 1971 to provide jobs to the Turkana people through fishing and fish processing for export. However, the Turkana are nomads with no history of fishing or eating fish. The plant was completed and operated for a few days, but was quickly shut down. </a:t>
            </a:r>
          </a:p>
        </p:txBody>
      </p:sp>
      <p:sp>
        <p:nvSpPr>
          <p:cNvPr id="4" name="Content Placeholder 3"/>
          <p:cNvSpPr>
            <a:spLocks noGrp="1"/>
          </p:cNvSpPr>
          <p:nvPr>
            <p:ph sz="half" idx="2"/>
          </p:nvPr>
        </p:nvSpPr>
        <p:spPr/>
        <p:txBody>
          <a:bodyPr>
            <a:normAutofit fontScale="92500"/>
          </a:bodyPr>
          <a:lstStyle/>
          <a:p>
            <a:r>
              <a:rPr lang="en-US" dirty="0"/>
              <a:t>The cost to operate the freezers and the demand for clean water in the desert were too high. It remains a "white elephant" in Kenya's arid northwest</a:t>
            </a:r>
            <a:r>
              <a:rPr lang="en-US" dirty="0" smtClean="0"/>
              <a:t>.’</a:t>
            </a:r>
            <a:endParaRPr lang="en-US" dirty="0"/>
          </a:p>
          <a:p>
            <a:endParaRPr lang="en-US" dirty="0"/>
          </a:p>
        </p:txBody>
      </p:sp>
      <p:sp>
        <p:nvSpPr>
          <p:cNvPr id="5" name="Rectangle 4"/>
          <p:cNvSpPr/>
          <p:nvPr/>
        </p:nvSpPr>
        <p:spPr>
          <a:xfrm>
            <a:off x="5005430" y="5337354"/>
            <a:ext cx="3681370" cy="1200329"/>
          </a:xfrm>
          <a:prstGeom prst="rect">
            <a:avLst/>
          </a:prstGeom>
        </p:spPr>
        <p:txBody>
          <a:bodyPr wrap="square">
            <a:spAutoFit/>
          </a:bodyPr>
          <a:lstStyle/>
          <a:p>
            <a:r>
              <a:rPr lang="en-US" dirty="0"/>
              <a:t>http://</a:t>
            </a:r>
            <a:r>
              <a:rPr lang="en-US" dirty="0" err="1"/>
              <a:t>www.nbcnews.com</a:t>
            </a:r>
            <a:r>
              <a:rPr lang="en-US" dirty="0"/>
              <a:t>/id/22380448/ns/</a:t>
            </a:r>
            <a:r>
              <a:rPr lang="en-US" dirty="0" err="1"/>
              <a:t>world_news-africa</a:t>
            </a:r>
            <a:r>
              <a:rPr lang="en-US" dirty="0"/>
              <a:t>/t/examples-failed-aid-funded-projects-</a:t>
            </a:r>
            <a:r>
              <a:rPr lang="en-US" dirty="0" err="1"/>
              <a:t>africa</a:t>
            </a:r>
            <a:r>
              <a:rPr lang="en-US" dirty="0"/>
              <a:t>/#.WIJ-</a:t>
            </a:r>
            <a:r>
              <a:rPr lang="en-US" dirty="0" err="1"/>
              <a:t>FbGcaCU</a:t>
            </a:r>
            <a:endParaRPr lang="en-US" dirty="0"/>
          </a:p>
        </p:txBody>
      </p:sp>
    </p:spTree>
    <p:extLst>
      <p:ext uri="{BB962C8B-B14F-4D97-AF65-F5344CB8AC3E}">
        <p14:creationId xmlns:p14="http://schemas.microsoft.com/office/powerpoint/2010/main" val="129158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smtClean="0"/>
              <a:t>How can we do anthropology within these tensions?</a:t>
            </a:r>
            <a:endParaRPr lang="en-US" dirty="0"/>
          </a:p>
        </p:txBody>
      </p:sp>
      <p:sp>
        <p:nvSpPr>
          <p:cNvPr id="6" name="Subtitle 5"/>
          <p:cNvSpPr>
            <a:spLocks noGrp="1"/>
          </p:cNvSpPr>
          <p:nvPr>
            <p:ph type="subTitle" idx="1"/>
          </p:nvPr>
        </p:nvSpPr>
        <p:spPr/>
        <p:txBody>
          <a:bodyPr/>
          <a:lstStyle/>
          <a:p>
            <a:r>
              <a:rPr lang="en-US" dirty="0" smtClean="0"/>
              <a:t>Where is the value?</a:t>
            </a:r>
            <a:endParaRPr lang="en-US" dirty="0"/>
          </a:p>
        </p:txBody>
      </p:sp>
    </p:spTree>
    <p:extLst>
      <p:ext uri="{BB962C8B-B14F-4D97-AF65-F5344CB8AC3E}">
        <p14:creationId xmlns:p14="http://schemas.microsoft.com/office/powerpoint/2010/main" val="2455467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Applying </a:t>
            </a:r>
            <a:r>
              <a:rPr lang="en-US" dirty="0" err="1" smtClean="0"/>
              <a:t>anth</a:t>
            </a:r>
            <a:r>
              <a:rPr lang="en-US" dirty="0" smtClean="0"/>
              <a:t> in the global village</a:t>
            </a:r>
            <a:endParaRPr lang="en-US" dirty="0"/>
          </a:p>
        </p:txBody>
      </p:sp>
      <p:sp>
        <p:nvSpPr>
          <p:cNvPr id="3" name="Content Placeholder 2"/>
          <p:cNvSpPr>
            <a:spLocks noGrp="1"/>
          </p:cNvSpPr>
          <p:nvPr>
            <p:ph sz="half" idx="1"/>
          </p:nvPr>
        </p:nvSpPr>
        <p:spPr/>
        <p:txBody>
          <a:bodyPr/>
          <a:lstStyle/>
          <a:p>
            <a:r>
              <a:rPr lang="en-US" dirty="0" smtClean="0"/>
              <a:t>Anthropology’s method makes it well placed to contribute to development projects </a:t>
            </a:r>
            <a:r>
              <a:rPr lang="mr-IN" dirty="0" smtClean="0"/>
              <a:t>–</a:t>
            </a:r>
            <a:r>
              <a:rPr lang="en-US" dirty="0" smtClean="0"/>
              <a:t> why?</a:t>
            </a:r>
          </a:p>
          <a:p>
            <a:r>
              <a:rPr lang="en-US" dirty="0" smtClean="0"/>
              <a:t>Anthropologists learn-with, from the inside out</a:t>
            </a:r>
            <a:endParaRPr lang="en-US" dirty="0"/>
          </a:p>
        </p:txBody>
      </p:sp>
      <p:sp>
        <p:nvSpPr>
          <p:cNvPr id="4" name="Content Placeholder 3"/>
          <p:cNvSpPr>
            <a:spLocks noGrp="1"/>
          </p:cNvSpPr>
          <p:nvPr>
            <p:ph sz="half" idx="2"/>
          </p:nvPr>
        </p:nvSpPr>
        <p:spPr/>
        <p:txBody>
          <a:bodyPr/>
          <a:lstStyle/>
          <a:p>
            <a:endParaRPr lang="en-US"/>
          </a:p>
        </p:txBody>
      </p:sp>
      <p:pic>
        <p:nvPicPr>
          <p:cNvPr id="5" name="Picture 4"/>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58869" y="1417638"/>
            <a:ext cx="3353205" cy="5029808"/>
          </a:xfrm>
          <a:prstGeom prst="rect">
            <a:avLst/>
          </a:prstGeom>
        </p:spPr>
      </p:pic>
    </p:spTree>
    <p:extLst>
      <p:ext uri="{BB962C8B-B14F-4D97-AF65-F5344CB8AC3E}">
        <p14:creationId xmlns:p14="http://schemas.microsoft.com/office/powerpoint/2010/main" val="803385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Fire and Ice </a:t>
            </a:r>
            <a:r>
              <a:rPr lang="en-GB" dirty="0" smtClean="0"/>
              <a:t>(</a:t>
            </a:r>
            <a:r>
              <a:rPr lang="en-GB" dirty="0" err="1" smtClean="0"/>
              <a:t>Chernela</a:t>
            </a:r>
            <a:r>
              <a:rPr lang="en-GB" dirty="0" smtClean="0"/>
              <a:t> 2014)</a:t>
            </a:r>
            <a:endParaRPr lang="en-GB" dirty="0"/>
          </a:p>
        </p:txBody>
      </p:sp>
      <p:sp>
        <p:nvSpPr>
          <p:cNvPr id="3" name="Content Placeholder 2"/>
          <p:cNvSpPr>
            <a:spLocks noGrp="1"/>
          </p:cNvSpPr>
          <p:nvPr>
            <p:ph sz="half" idx="1"/>
          </p:nvPr>
        </p:nvSpPr>
        <p:spPr/>
        <p:txBody>
          <a:bodyPr/>
          <a:lstStyle/>
          <a:p>
            <a:r>
              <a:rPr lang="en-GB" dirty="0" smtClean="0"/>
              <a:t>Recognises groups speak different ‘languages’ but contra to Conklin and Graham (1995) maintains a middle ground can be constructed between viewpoints</a:t>
            </a:r>
          </a:p>
          <a:p>
            <a:r>
              <a:rPr lang="en-GB" dirty="0" smtClean="0"/>
              <a:t>See p20 quote from leader who rejects NGO</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4572000" y="1600199"/>
            <a:ext cx="4293403" cy="4525963"/>
          </a:xfrm>
          <a:prstGeom prst="rect">
            <a:avLst/>
          </a:prstGeom>
        </p:spPr>
      </p:pic>
    </p:spTree>
    <p:extLst>
      <p:ext uri="{BB962C8B-B14F-4D97-AF65-F5344CB8AC3E}">
        <p14:creationId xmlns:p14="http://schemas.microsoft.com/office/powerpoint/2010/main" val="22848668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McConnell et al 2014</a:t>
            </a:r>
            <a:endParaRPr lang="en-GB" dirty="0"/>
          </a:p>
        </p:txBody>
      </p:sp>
      <p:sp>
        <p:nvSpPr>
          <p:cNvPr id="3" name="Content Placeholder 2"/>
          <p:cNvSpPr>
            <a:spLocks noGrp="1"/>
          </p:cNvSpPr>
          <p:nvPr>
            <p:ph sz="half" idx="1"/>
          </p:nvPr>
        </p:nvSpPr>
        <p:spPr/>
        <p:txBody>
          <a:bodyPr/>
          <a:lstStyle/>
          <a:p>
            <a:r>
              <a:rPr lang="en-GB" dirty="0" smtClean="0"/>
              <a:t>See ongoing tensions around local ideas and development strategies</a:t>
            </a:r>
          </a:p>
          <a:p>
            <a:r>
              <a:rPr lang="en-GB" dirty="0" smtClean="0"/>
              <a:t>However, their work in Kenya shows locals request support to develop as the north has (see p12) and not so as to retain old methods.</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679576" y="1727518"/>
            <a:ext cx="4007224" cy="4271326"/>
          </a:xfrm>
          <a:prstGeom prst="rect">
            <a:avLst/>
          </a:prstGeom>
        </p:spPr>
      </p:pic>
    </p:spTree>
    <p:extLst>
      <p:ext uri="{BB962C8B-B14F-4D97-AF65-F5344CB8AC3E}">
        <p14:creationId xmlns:p14="http://schemas.microsoft.com/office/powerpoint/2010/main" val="21913268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Scheper</a:t>
            </a:r>
            <a:r>
              <a:rPr lang="en-US" dirty="0" smtClean="0"/>
              <a:t>-Hughes’ </a:t>
            </a:r>
            <a:br>
              <a:rPr lang="en-US" dirty="0" smtClean="0"/>
            </a:br>
            <a:r>
              <a:rPr lang="en-US" dirty="0" smtClean="0"/>
              <a:t>barefoot  and militant anthropology</a:t>
            </a:r>
            <a:endParaRPr lang="en-US" dirty="0"/>
          </a:p>
        </p:txBody>
      </p:sp>
      <p:sp>
        <p:nvSpPr>
          <p:cNvPr id="3" name="Content Placeholder 2"/>
          <p:cNvSpPr>
            <a:spLocks noGrp="1"/>
          </p:cNvSpPr>
          <p:nvPr>
            <p:ph sz="half" idx="1"/>
          </p:nvPr>
        </p:nvSpPr>
        <p:spPr/>
        <p:txBody>
          <a:bodyPr/>
          <a:lstStyle/>
          <a:p>
            <a:r>
              <a:rPr lang="en-US" dirty="0" smtClean="0"/>
              <a:t>Anthropology that shocks and breaks the chains of oppression</a:t>
            </a:r>
          </a:p>
          <a:p>
            <a:r>
              <a:rPr lang="en-US" dirty="0" smtClean="0"/>
              <a:t>Worked looking at organ transplants in Brazil (kidneys)</a:t>
            </a:r>
            <a:endParaRPr lang="en-US" dirty="0"/>
          </a:p>
        </p:txBody>
      </p:sp>
      <p:pic>
        <p:nvPicPr>
          <p:cNvPr id="7" name="Picture 6" descr="9780520075375.jpg"/>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175668" y="1600200"/>
            <a:ext cx="3328589" cy="4859737"/>
          </a:xfrm>
          <a:prstGeom prst="rect">
            <a:avLst/>
          </a:prstGeom>
        </p:spPr>
      </p:pic>
    </p:spTree>
    <p:extLst>
      <p:ext uri="{BB962C8B-B14F-4D97-AF65-F5344CB8AC3E}">
        <p14:creationId xmlns:p14="http://schemas.microsoft.com/office/powerpoint/2010/main" val="1764674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Refs </a:t>
            </a:r>
            <a:endParaRPr lang="en-US" dirty="0"/>
          </a:p>
        </p:txBody>
      </p:sp>
      <p:sp>
        <p:nvSpPr>
          <p:cNvPr id="5" name="Content Placeholder 4"/>
          <p:cNvSpPr>
            <a:spLocks noGrp="1"/>
          </p:cNvSpPr>
          <p:nvPr>
            <p:ph idx="1"/>
          </p:nvPr>
        </p:nvSpPr>
        <p:spPr>
          <a:xfrm>
            <a:off x="457200" y="1600200"/>
            <a:ext cx="8229600" cy="4890247"/>
          </a:xfrm>
        </p:spPr>
        <p:txBody>
          <a:bodyPr>
            <a:normAutofit fontScale="70000" lnSpcReduction="20000"/>
          </a:bodyPr>
          <a:lstStyle/>
          <a:p>
            <a:r>
              <a:rPr lang="en-US" dirty="0" err="1" smtClean="0"/>
              <a:t>Amselle</a:t>
            </a:r>
            <a:r>
              <a:rPr lang="en-US" dirty="0" smtClean="0"/>
              <a:t>, JL 2002 Globalization and the future of Anthropology </a:t>
            </a:r>
            <a:r>
              <a:rPr lang="en-US" i="1" dirty="0" smtClean="0"/>
              <a:t>African Affairs </a:t>
            </a:r>
            <a:r>
              <a:rPr lang="en-US" dirty="0" smtClean="0"/>
              <a:t>101. </a:t>
            </a:r>
            <a:r>
              <a:rPr lang="en-US" dirty="0" smtClean="0"/>
              <a:t>213-229</a:t>
            </a:r>
          </a:p>
          <a:p>
            <a:r>
              <a:rPr lang="en-US" dirty="0" err="1" smtClean="0"/>
              <a:t>Chernela</a:t>
            </a:r>
            <a:r>
              <a:rPr lang="en-US" dirty="0" smtClean="0"/>
              <a:t>, J. 2014 Fire and Ice: talking about carbon in the Brazilian Amazon</a:t>
            </a:r>
            <a:r>
              <a:rPr lang="en-GB" dirty="0"/>
              <a:t>Practicing Anthropology </a:t>
            </a:r>
            <a:r>
              <a:rPr lang="en-GB" dirty="0" err="1"/>
              <a:t>Vol</a:t>
            </a:r>
            <a:r>
              <a:rPr lang="en-GB" dirty="0"/>
              <a:t> 36, </a:t>
            </a:r>
            <a:r>
              <a:rPr lang="en-GB"/>
              <a:t>3 </a:t>
            </a:r>
            <a:r>
              <a:rPr lang="en-GB" smtClean="0"/>
              <a:t>pp17-21</a:t>
            </a:r>
            <a:endParaRPr lang="en-US" dirty="0" smtClean="0"/>
          </a:p>
          <a:p>
            <a:r>
              <a:rPr lang="en-US" dirty="0" err="1" smtClean="0"/>
              <a:t>Mcconnell</a:t>
            </a:r>
            <a:r>
              <a:rPr lang="en-US" dirty="0" smtClean="0"/>
              <a:t>, D., Bakker, J., </a:t>
            </a:r>
            <a:r>
              <a:rPr lang="en-US" dirty="0" err="1" smtClean="0"/>
              <a:t>Kindini</a:t>
            </a:r>
            <a:r>
              <a:rPr lang="en-US" dirty="0" smtClean="0"/>
              <a:t>, S. A., and </a:t>
            </a:r>
            <a:r>
              <a:rPr lang="en-US" dirty="0" err="1" smtClean="0"/>
              <a:t>Bunyoli</a:t>
            </a:r>
            <a:r>
              <a:rPr lang="en-US" dirty="0" smtClean="0"/>
              <a:t>, J. A. 2014 participatory Development in </a:t>
            </a:r>
            <a:r>
              <a:rPr lang="en-US" dirty="0" err="1" smtClean="0"/>
              <a:t>Maragoli</a:t>
            </a:r>
            <a:r>
              <a:rPr lang="en-US" dirty="0" smtClean="0"/>
              <a:t>, Kenya: reflections on practicing anthropology </a:t>
            </a:r>
            <a:r>
              <a:rPr lang="en-US" i="1" dirty="0" smtClean="0"/>
              <a:t>Practicing Anthropology </a:t>
            </a:r>
            <a:r>
              <a:rPr lang="en-US" dirty="0" err="1" smtClean="0"/>
              <a:t>Vol</a:t>
            </a:r>
            <a:r>
              <a:rPr lang="en-US" dirty="0" smtClean="0"/>
              <a:t> 36, 3 pp11-17</a:t>
            </a:r>
            <a:endParaRPr lang="en-US" dirty="0" smtClean="0"/>
          </a:p>
          <a:p>
            <a:r>
              <a:rPr lang="en-US" dirty="0" smtClean="0"/>
              <a:t>Wasson, C., Butler, M. O., and </a:t>
            </a:r>
            <a:r>
              <a:rPr lang="en-US" dirty="0"/>
              <a:t>C</a:t>
            </a:r>
            <a:r>
              <a:rPr lang="en-US" dirty="0" smtClean="0"/>
              <a:t>opeland Carson, J. 2012 </a:t>
            </a:r>
            <a:r>
              <a:rPr lang="en-US" i="1" dirty="0" smtClean="0"/>
              <a:t>Applying Anthropology in the Global Village </a:t>
            </a:r>
            <a:r>
              <a:rPr lang="en-US" dirty="0" smtClean="0"/>
              <a:t>CA: Left Coast Press (see Intro)</a:t>
            </a:r>
          </a:p>
          <a:p>
            <a:r>
              <a:rPr lang="en-US" dirty="0" smtClean="0"/>
              <a:t>Smith, L. 2016 </a:t>
            </a:r>
            <a:r>
              <a:rPr lang="en-US" i="1" dirty="0" smtClean="0"/>
              <a:t>This </a:t>
            </a:r>
            <a:r>
              <a:rPr lang="en-US" i="1" dirty="0"/>
              <a:t>Place of Worship in Mexico Is Known as the Coca-Cola </a:t>
            </a:r>
            <a:r>
              <a:rPr lang="en-US" i="1" dirty="0" smtClean="0"/>
              <a:t>Church </a:t>
            </a:r>
            <a:r>
              <a:rPr lang="en-US" dirty="0" smtClean="0"/>
              <a:t>[online] available at </a:t>
            </a:r>
            <a:r>
              <a:rPr lang="en-US" dirty="0"/>
              <a:t>http://</a:t>
            </a:r>
            <a:r>
              <a:rPr lang="en-US" dirty="0" err="1"/>
              <a:t>www.goodhousekeeping.com</a:t>
            </a:r>
            <a:r>
              <a:rPr lang="en-US" dirty="0"/>
              <a:t>/life/travel/a36559/</a:t>
            </a:r>
            <a:r>
              <a:rPr lang="en-US" dirty="0" err="1"/>
              <a:t>coca-cola</a:t>
            </a:r>
            <a:r>
              <a:rPr lang="en-US" dirty="0"/>
              <a:t>-church-san-</a:t>
            </a:r>
            <a:r>
              <a:rPr lang="en-US" dirty="0" err="1"/>
              <a:t>juan</a:t>
            </a:r>
            <a:r>
              <a:rPr lang="en-US" dirty="0"/>
              <a:t>-</a:t>
            </a:r>
            <a:r>
              <a:rPr lang="en-US" dirty="0" err="1"/>
              <a:t>chamula-mexico</a:t>
            </a:r>
            <a:r>
              <a:rPr lang="en-US" dirty="0"/>
              <a:t>/</a:t>
            </a:r>
          </a:p>
          <a:p>
            <a:r>
              <a:rPr lang="en-US" dirty="0" smtClean="0"/>
              <a:t> </a:t>
            </a:r>
            <a:r>
              <a:rPr lang="en-US" dirty="0" err="1"/>
              <a:t>S</a:t>
            </a:r>
            <a:r>
              <a:rPr lang="en-US" dirty="0" err="1" smtClean="0"/>
              <a:t>cheper</a:t>
            </a:r>
            <a:r>
              <a:rPr lang="en-US" dirty="0" smtClean="0"/>
              <a:t>-Hughes, N 1992 </a:t>
            </a:r>
            <a:r>
              <a:rPr lang="en-US" i="1" dirty="0" smtClean="0"/>
              <a:t>Death without weeping: the violence of everyday life in Brazil </a:t>
            </a:r>
            <a:r>
              <a:rPr lang="en-US" dirty="0" smtClean="0"/>
              <a:t>Berkeley, LA, London: California University Press</a:t>
            </a:r>
            <a:endParaRPr lang="en-US" dirty="0"/>
          </a:p>
        </p:txBody>
      </p:sp>
    </p:spTree>
    <p:extLst>
      <p:ext uri="{BB962C8B-B14F-4D97-AF65-F5344CB8AC3E}">
        <p14:creationId xmlns:p14="http://schemas.microsoft.com/office/powerpoint/2010/main" val="3894899184"/>
      </p:ext>
    </p:extLst>
  </p:cSld>
  <p:clrMapOvr>
    <a:masterClrMapping/>
  </p:clrMapOvr>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3869</TotalTime>
  <Words>879</Words>
  <Application>Microsoft Office PowerPoint</Application>
  <PresentationFormat>On-screen Show (4:3)</PresentationFormat>
  <Paragraphs>79</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Mangal</vt:lpstr>
      <vt:lpstr>Black</vt:lpstr>
      <vt:lpstr>Globalisation</vt:lpstr>
      <vt:lpstr>Globalisation is</vt:lpstr>
      <vt:lpstr>Consequences?</vt:lpstr>
      <vt:lpstr>Further consequences</vt:lpstr>
      <vt:lpstr>‘One world’</vt:lpstr>
      <vt:lpstr>Mechanisms that promote and enable a global focus?</vt:lpstr>
      <vt:lpstr>Example: The Arab Spring</vt:lpstr>
      <vt:lpstr>Concerns </vt:lpstr>
      <vt:lpstr>Concerns from Anthropology</vt:lpstr>
      <vt:lpstr>Are these concerns legitimate?</vt:lpstr>
      <vt:lpstr>Russian ice cream flavours</vt:lpstr>
      <vt:lpstr>Coca cola church in Chamula</vt:lpstr>
      <vt:lpstr>Is globalisation destroying cultural diversity?</vt:lpstr>
      <vt:lpstr>Criticisms of  globalisation could be seen as imperious, patriarchal and racist. But globalisation isn’t a one way street</vt:lpstr>
      <vt:lpstr>Environmental issues?</vt:lpstr>
      <vt:lpstr>Project: Lake Turkana fish processing plant, Kenya  </vt:lpstr>
      <vt:lpstr>How can we do anthropology within these tensions?</vt:lpstr>
      <vt:lpstr>Applying anth in the global village</vt:lpstr>
      <vt:lpstr>Fire and Ice (Chernela 2014)</vt:lpstr>
      <vt:lpstr>McConnell et al 2014</vt:lpstr>
      <vt:lpstr>Scheper-Hughes’  barefoot  and militant anthropology</vt:lpstr>
      <vt:lpstr>Refs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Globalisation</dc:title>
  <dc:creator>Luci Attala</dc:creator>
  <cp:lastModifiedBy>Luci  Attala</cp:lastModifiedBy>
  <cp:revision>25</cp:revision>
  <dcterms:created xsi:type="dcterms:W3CDTF">2017-01-17T20:51:31Z</dcterms:created>
  <dcterms:modified xsi:type="dcterms:W3CDTF">2017-02-15T16:19:17Z</dcterms:modified>
</cp:coreProperties>
</file>