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74" r:id="rId6"/>
    <p:sldId id="277" r:id="rId7"/>
    <p:sldId id="260" r:id="rId8"/>
    <p:sldId id="261" r:id="rId9"/>
    <p:sldId id="262" r:id="rId10"/>
    <p:sldId id="263" r:id="rId11"/>
    <p:sldId id="275" r:id="rId12"/>
    <p:sldId id="264" r:id="rId13"/>
    <p:sldId id="265" r:id="rId14"/>
    <p:sldId id="266" r:id="rId15"/>
    <p:sldId id="267" r:id="rId16"/>
    <p:sldId id="273" r:id="rId17"/>
    <p:sldId id="276" r:id="rId18"/>
    <p:sldId id="278" r:id="rId19"/>
    <p:sldId id="279" r:id="rId20"/>
    <p:sldId id="280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81056"/>
  </p:normalViewPr>
  <p:slideViewPr>
    <p:cSldViewPr snapToGrid="0">
      <p:cViewPr>
        <p:scale>
          <a:sx n="84" d="100"/>
          <a:sy n="84" d="100"/>
        </p:scale>
        <p:origin x="1640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CCA16-8FE7-D04E-8EE4-3F6B151200F6}" type="datetimeFigureOut">
              <a:rPr lang="en-US" smtClean="0"/>
              <a:t>5/2/23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46D4D-BCF9-534E-B452-99C32DF547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537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46D4D-BCF9-534E-B452-99C32DF5477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904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46D4D-BCF9-534E-B452-99C32DF5477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2595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46D4D-BCF9-534E-B452-99C32DF5477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8976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46D4D-BCF9-534E-B452-99C32DF5477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377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46D4D-BCF9-534E-B452-99C32DF5477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8150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www.gov.uk</a:t>
            </a:r>
            <a:r>
              <a:rPr lang="en-US" dirty="0"/>
              <a:t>/government/publications/national-cyber-strategy-2022/national-cyber-security-strategy-2022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46D4D-BCF9-534E-B452-99C32DF5477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405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46D4D-BCF9-534E-B452-99C32DF5477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9264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46D4D-BCF9-534E-B452-99C32DF5477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7577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46D4D-BCF9-534E-B452-99C32DF5477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2925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46D4D-BCF9-534E-B452-99C32DF5477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8763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46D4D-BCF9-534E-B452-99C32DF5477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033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46D4D-BCF9-534E-B452-99C32DF5477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4561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46D4D-BCF9-534E-B452-99C32DF5477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1977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546D4D-BCF9-534E-B452-99C32DF5477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232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17AC7F33-6F74-6849-9A1D-54221CDCC19B}" type="datetimeFigureOut">
              <a:rPr lang="en-US" smtClean="0"/>
              <a:t>5/2/23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52E7149-09C6-B34C-97C0-977683C27DA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7525074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7F33-6F74-6849-9A1D-54221CDCC19B}" type="datetimeFigureOut">
              <a:rPr lang="en-US" smtClean="0"/>
              <a:t>5/2/23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E7149-09C6-B34C-97C0-977683C2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448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7AC7F33-6F74-6849-9A1D-54221CDCC19B}" type="datetimeFigureOut">
              <a:rPr lang="en-US" smtClean="0"/>
              <a:t>5/2/23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2E7149-09C6-B34C-97C0-977683C27D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5548371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7F33-6F74-6849-9A1D-54221CDCC19B}" type="datetimeFigureOut">
              <a:rPr lang="en-US" smtClean="0"/>
              <a:t>5/2/23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E7149-09C6-B34C-97C0-977683C2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065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7F33-6F74-6849-9A1D-54221CDCC19B}" type="datetimeFigureOut">
              <a:rPr lang="en-US" smtClean="0"/>
              <a:t>5/2/23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E7149-09C6-B34C-97C0-977683C2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26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7F33-6F74-6849-9A1D-54221CDCC19B}" type="datetimeFigureOut">
              <a:rPr lang="en-US" smtClean="0"/>
              <a:t>5/2/23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E7149-09C6-B34C-97C0-977683C2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999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7F33-6F74-6849-9A1D-54221CDCC19B}" type="datetimeFigureOut">
              <a:rPr lang="en-US" smtClean="0"/>
              <a:t>5/2/23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E7149-09C6-B34C-97C0-977683C2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869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7AC7F33-6F74-6849-9A1D-54221CDCC19B}" type="datetimeFigureOut">
              <a:rPr lang="en-US" smtClean="0"/>
              <a:t>5/2/23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2E7149-09C6-B34C-97C0-977683C27DA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21275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7AC7F33-6F74-6849-9A1D-54221CDCC19B}" type="datetimeFigureOut">
              <a:rPr lang="en-US" smtClean="0"/>
              <a:t>5/2/23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2E7149-09C6-B34C-97C0-977683C27DA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07804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7F33-6F74-6849-9A1D-54221CDCC19B}" type="datetimeFigureOut">
              <a:rPr lang="en-US" smtClean="0"/>
              <a:t>5/2/23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E7149-09C6-B34C-97C0-977683C2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316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7F33-6F74-6849-9A1D-54221CDCC19B}" type="datetimeFigureOut">
              <a:rPr lang="en-US" smtClean="0"/>
              <a:t>5/2/23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E7149-09C6-B34C-97C0-977683C2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755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17AC7F33-6F74-6849-9A1D-54221CDCC19B}" type="datetimeFigureOut">
              <a:rPr lang="en-US" smtClean="0"/>
              <a:t>5/2/23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052E7149-09C6-B34C-97C0-977683C27DA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17453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40647-020-00279-2" TargetMode="External"/><Relationship Id="rId2" Type="http://schemas.openxmlformats.org/officeDocument/2006/relationships/hyperlink" Target="https://www.cps.gov.uk/legal-guidance/money-laundering-offenc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5750/dlj.v30i1.1652" TargetMode="External"/><Relationship Id="rId4" Type="http://schemas.openxmlformats.org/officeDocument/2006/relationships/hyperlink" Target="https://doi.org/10.1108/13685200610660952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crimeagency.gov.uk/what-we-do/crime-threats/money-laundering-and-illicit-finance" TargetMode="External"/><Relationship Id="rId2" Type="http://schemas.openxmlformats.org/officeDocument/2006/relationships/hyperlink" Target="https://www.gov.uk/government/publications/economic-crime-and-corporate-transparency-bill-2022-factsheets/fact-sheet-information-sharing-measur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csc.gov.uk/collection/annual-review-2022/threats-risks-and-vulnerabilities/cyber-crim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46328-2ED4-1511-C21C-3211050C81C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Serious organized crime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3489F7-350B-26DF-6762-E437560745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Leonie Roberts</a:t>
            </a:r>
          </a:p>
        </p:txBody>
      </p:sp>
    </p:spTree>
    <p:extLst>
      <p:ext uri="{BB962C8B-B14F-4D97-AF65-F5344CB8AC3E}">
        <p14:creationId xmlns:p14="http://schemas.microsoft.com/office/powerpoint/2010/main" val="38937471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0F02D8-082C-F6F4-8653-362E6320D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791570"/>
            <a:ext cx="4018839" cy="5262390"/>
          </a:xfrm>
        </p:spPr>
        <p:txBody>
          <a:bodyPr anchor="ctr">
            <a:normAutofit/>
          </a:bodyPr>
          <a:lstStyle/>
          <a:p>
            <a:pPr algn="r"/>
            <a:r>
              <a:rPr lang="en-US" sz="5400" i="1" dirty="0">
                <a:solidFill>
                  <a:schemeClr val="bg2"/>
                </a:solidFill>
              </a:rPr>
              <a:t>What is serious organized crime?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4E622-B78D-F023-0989-F3C2017220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720" y="791570"/>
            <a:ext cx="4892308" cy="5262390"/>
          </a:xfrm>
        </p:spPr>
        <p:txBody>
          <a:bodyPr anchor="ctr">
            <a:normAutofit/>
          </a:bodyPr>
          <a:lstStyle/>
          <a:p>
            <a:r>
              <a:rPr lang="en-US" sz="1800" dirty="0" err="1"/>
              <a:t>Fitspatrick</a:t>
            </a:r>
            <a:r>
              <a:rPr lang="en-US" sz="1800" dirty="0"/>
              <a:t> (2006) suggests that in the 21</a:t>
            </a:r>
            <a:r>
              <a:rPr lang="en-US" sz="1800" baseline="30000" dirty="0"/>
              <a:t>st</a:t>
            </a:r>
            <a:r>
              <a:rPr lang="en-US" sz="1800" dirty="0"/>
              <a:t> century it is planned, coordinated and committed people working together, individually as part of a network </a:t>
            </a:r>
          </a:p>
          <a:p>
            <a:r>
              <a:rPr lang="en-US" sz="1800" dirty="0"/>
              <a:t>Working individually or part of a network</a:t>
            </a:r>
          </a:p>
          <a:p>
            <a:r>
              <a:rPr lang="en-US" sz="1800" dirty="0"/>
              <a:t>Sharing the same agenda and goal </a:t>
            </a:r>
          </a:p>
        </p:txBody>
      </p:sp>
    </p:spTree>
    <p:extLst>
      <p:ext uri="{BB962C8B-B14F-4D97-AF65-F5344CB8AC3E}">
        <p14:creationId xmlns:p14="http://schemas.microsoft.com/office/powerpoint/2010/main" val="2262204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01CC09-0CF8-1EB1-0DCE-C577670BF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791570"/>
            <a:ext cx="4018839" cy="5262390"/>
          </a:xfrm>
        </p:spPr>
        <p:txBody>
          <a:bodyPr anchor="ctr">
            <a:normAutofit/>
          </a:bodyPr>
          <a:lstStyle/>
          <a:p>
            <a:pPr algn="r"/>
            <a:r>
              <a:rPr lang="en-US" sz="5400" i="1" dirty="0">
                <a:solidFill>
                  <a:schemeClr val="bg2"/>
                </a:solidFill>
              </a:rPr>
              <a:t>How serious organized crime impacts the public?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8607D-3761-A668-9C14-9DA2A2718C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720" y="791570"/>
            <a:ext cx="4892308" cy="5262390"/>
          </a:xfrm>
        </p:spPr>
        <p:txBody>
          <a:bodyPr anchor="ctr">
            <a:normAutofit/>
          </a:bodyPr>
          <a:lstStyle/>
          <a:p>
            <a:r>
              <a:rPr lang="en-US" sz="1800" dirty="0" err="1"/>
              <a:t>Dugato</a:t>
            </a:r>
            <a:r>
              <a:rPr lang="en-US" sz="1800" dirty="0"/>
              <a:t> &amp; </a:t>
            </a:r>
            <a:r>
              <a:rPr lang="en-US" sz="1800" dirty="0" err="1"/>
              <a:t>Aziani</a:t>
            </a:r>
            <a:r>
              <a:rPr lang="en-US" sz="1800" dirty="0"/>
              <a:t> (2020) organized crimes impact society disruption within society relating to crime </a:t>
            </a:r>
          </a:p>
          <a:p>
            <a:r>
              <a:rPr lang="en-US" sz="1800" dirty="0"/>
              <a:t>The impact it has on society is security concerns, violence exposed by organized crime groups.</a:t>
            </a:r>
          </a:p>
          <a:p>
            <a:r>
              <a:rPr lang="en-US" sz="1800" dirty="0"/>
              <a:t>Strategies in place to protect the public does not always work </a:t>
            </a:r>
          </a:p>
        </p:txBody>
      </p:sp>
    </p:spTree>
    <p:extLst>
      <p:ext uri="{BB962C8B-B14F-4D97-AF65-F5344CB8AC3E}">
        <p14:creationId xmlns:p14="http://schemas.microsoft.com/office/powerpoint/2010/main" val="3005729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A75F4A0-FEAF-4F1B-9C48-7688BF9D4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9BF2D-0E8A-294A-D5EC-61EBC0BC3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469" y="5423537"/>
            <a:ext cx="9867331" cy="868081"/>
          </a:xfrm>
        </p:spPr>
        <p:txBody>
          <a:bodyPr anchor="ctr">
            <a:normAutofit/>
          </a:bodyPr>
          <a:lstStyle/>
          <a:p>
            <a:r>
              <a:rPr lang="en-US" i="1" dirty="0"/>
              <a:t>What are the 4 Ps?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1EC79F3-0DE6-47BA-9C5C-039C54F4A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1730653" y="-921117"/>
            <a:ext cx="1756584" cy="4408488"/>
          </a:xfrm>
          <a:custGeom>
            <a:avLst/>
            <a:gdLst>
              <a:gd name="connsiteX0" fmla="*/ 1756584 w 1756584"/>
              <a:gd name="connsiteY0" fmla="*/ 4408488 h 4408488"/>
              <a:gd name="connsiteX1" fmla="*/ 1756584 w 1756584"/>
              <a:gd name="connsiteY1" fmla="*/ 0 h 4408488"/>
              <a:gd name="connsiteX2" fmla="*/ 1350810 w 1756584"/>
              <a:gd name="connsiteY2" fmla="*/ 0 h 4408488"/>
              <a:gd name="connsiteX3" fmla="*/ 1350810 w 1756584"/>
              <a:gd name="connsiteY3" fmla="*/ 4024068 h 4408488"/>
              <a:gd name="connsiteX4" fmla="*/ 0 w 1756584"/>
              <a:gd name="connsiteY4" fmla="*/ 4023445 h 4408488"/>
              <a:gd name="connsiteX5" fmla="*/ 0 w 1756584"/>
              <a:gd name="connsiteY5" fmla="*/ 440848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6584" h="4408488">
                <a:moveTo>
                  <a:pt x="1756584" y="4408488"/>
                </a:moveTo>
                <a:lnTo>
                  <a:pt x="1756584" y="0"/>
                </a:lnTo>
                <a:lnTo>
                  <a:pt x="1350810" y="0"/>
                </a:lnTo>
                <a:lnTo>
                  <a:pt x="1350810" y="4024068"/>
                </a:lnTo>
                <a:lnTo>
                  <a:pt x="0" y="4023445"/>
                </a:lnTo>
                <a:lnTo>
                  <a:pt x="0" y="4408488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C86C2B07-2A41-4CB1-9C51-F037AF417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V="1">
            <a:off x="8673443" y="2182330"/>
            <a:ext cx="1755930" cy="4408488"/>
          </a:xfrm>
          <a:custGeom>
            <a:avLst/>
            <a:gdLst>
              <a:gd name="connsiteX0" fmla="*/ 0 w 1755930"/>
              <a:gd name="connsiteY0" fmla="*/ 4023420 h 4408488"/>
              <a:gd name="connsiteX1" fmla="*/ 1 w 1755930"/>
              <a:gd name="connsiteY1" fmla="*/ 4408488 h 4408488"/>
              <a:gd name="connsiteX2" fmla="*/ 1755930 w 1755930"/>
              <a:gd name="connsiteY2" fmla="*/ 4408488 h 4408488"/>
              <a:gd name="connsiteX3" fmla="*/ 1755930 w 1755930"/>
              <a:gd name="connsiteY3" fmla="*/ 0 h 4408488"/>
              <a:gd name="connsiteX4" fmla="*/ 1350156 w 1755930"/>
              <a:gd name="connsiteY4" fmla="*/ 0 h 4408488"/>
              <a:gd name="connsiteX5" fmla="*/ 1350156 w 1755930"/>
              <a:gd name="connsiteY5" fmla="*/ 402362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5930" h="4408488">
                <a:moveTo>
                  <a:pt x="0" y="4023420"/>
                </a:moveTo>
                <a:lnTo>
                  <a:pt x="1" y="4408488"/>
                </a:lnTo>
                <a:lnTo>
                  <a:pt x="1755930" y="4408488"/>
                </a:lnTo>
                <a:lnTo>
                  <a:pt x="1755930" y="0"/>
                </a:lnTo>
                <a:lnTo>
                  <a:pt x="1350156" y="0"/>
                </a:lnTo>
                <a:lnTo>
                  <a:pt x="1350156" y="4023628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A0BF2-828A-001D-2E10-55B98CCBA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5469" y="1593461"/>
            <a:ext cx="9639868" cy="3516753"/>
          </a:xfrm>
        </p:spPr>
        <p:txBody>
          <a:bodyPr anchor="ctr">
            <a:normAutofit/>
          </a:bodyPr>
          <a:lstStyle/>
          <a:p>
            <a:r>
              <a:rPr lang="en-US" dirty="0"/>
              <a:t>The Government (2013) the Strategy organized crime has in place is the 4 Ps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Pursue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“Prosecute and disrupt people engaged in serious and organised criminality”. 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Prevent. “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Prevent people from engaging in serious organised crime”.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Protect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“Increase the protection against serious and organised crime”. 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Prepare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8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Reduce the impact of this criminality where it takes place”.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3F67AAC-C977-4759-A5C8-6BC998F96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6453386"/>
            <a:ext cx="12191998" cy="40461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8493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A75F4A0-FEAF-4F1B-9C48-7688BF9D4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09683-2B99-3F9D-5D92-2E4C91116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469" y="5423537"/>
            <a:ext cx="9867331" cy="868081"/>
          </a:xfrm>
        </p:spPr>
        <p:txBody>
          <a:bodyPr anchor="ctr">
            <a:normAutofit/>
          </a:bodyPr>
          <a:lstStyle/>
          <a:p>
            <a:r>
              <a:rPr lang="en-US" i="1" dirty="0"/>
              <a:t>The purpose of 4 Ps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1EC79F3-0DE6-47BA-9C5C-039C54F4A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1730653" y="-921117"/>
            <a:ext cx="1756584" cy="4408488"/>
          </a:xfrm>
          <a:custGeom>
            <a:avLst/>
            <a:gdLst>
              <a:gd name="connsiteX0" fmla="*/ 1756584 w 1756584"/>
              <a:gd name="connsiteY0" fmla="*/ 4408488 h 4408488"/>
              <a:gd name="connsiteX1" fmla="*/ 1756584 w 1756584"/>
              <a:gd name="connsiteY1" fmla="*/ 0 h 4408488"/>
              <a:gd name="connsiteX2" fmla="*/ 1350810 w 1756584"/>
              <a:gd name="connsiteY2" fmla="*/ 0 h 4408488"/>
              <a:gd name="connsiteX3" fmla="*/ 1350810 w 1756584"/>
              <a:gd name="connsiteY3" fmla="*/ 4024068 h 4408488"/>
              <a:gd name="connsiteX4" fmla="*/ 0 w 1756584"/>
              <a:gd name="connsiteY4" fmla="*/ 4023445 h 4408488"/>
              <a:gd name="connsiteX5" fmla="*/ 0 w 1756584"/>
              <a:gd name="connsiteY5" fmla="*/ 440848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6584" h="4408488">
                <a:moveTo>
                  <a:pt x="1756584" y="4408488"/>
                </a:moveTo>
                <a:lnTo>
                  <a:pt x="1756584" y="0"/>
                </a:lnTo>
                <a:lnTo>
                  <a:pt x="1350810" y="0"/>
                </a:lnTo>
                <a:lnTo>
                  <a:pt x="1350810" y="4024068"/>
                </a:lnTo>
                <a:lnTo>
                  <a:pt x="0" y="4023445"/>
                </a:lnTo>
                <a:lnTo>
                  <a:pt x="0" y="4408488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C86C2B07-2A41-4CB1-9C51-F037AF417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V="1">
            <a:off x="8673443" y="2182330"/>
            <a:ext cx="1755930" cy="4408488"/>
          </a:xfrm>
          <a:custGeom>
            <a:avLst/>
            <a:gdLst>
              <a:gd name="connsiteX0" fmla="*/ 0 w 1755930"/>
              <a:gd name="connsiteY0" fmla="*/ 4023420 h 4408488"/>
              <a:gd name="connsiteX1" fmla="*/ 1 w 1755930"/>
              <a:gd name="connsiteY1" fmla="*/ 4408488 h 4408488"/>
              <a:gd name="connsiteX2" fmla="*/ 1755930 w 1755930"/>
              <a:gd name="connsiteY2" fmla="*/ 4408488 h 4408488"/>
              <a:gd name="connsiteX3" fmla="*/ 1755930 w 1755930"/>
              <a:gd name="connsiteY3" fmla="*/ 0 h 4408488"/>
              <a:gd name="connsiteX4" fmla="*/ 1350156 w 1755930"/>
              <a:gd name="connsiteY4" fmla="*/ 0 h 4408488"/>
              <a:gd name="connsiteX5" fmla="*/ 1350156 w 1755930"/>
              <a:gd name="connsiteY5" fmla="*/ 402362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5930" h="4408488">
                <a:moveTo>
                  <a:pt x="0" y="4023420"/>
                </a:moveTo>
                <a:lnTo>
                  <a:pt x="1" y="4408488"/>
                </a:lnTo>
                <a:lnTo>
                  <a:pt x="1755930" y="4408488"/>
                </a:lnTo>
                <a:lnTo>
                  <a:pt x="1755930" y="0"/>
                </a:lnTo>
                <a:lnTo>
                  <a:pt x="1350156" y="0"/>
                </a:lnTo>
                <a:lnTo>
                  <a:pt x="1350156" y="4023628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F3FDE-536B-B717-9AC1-A28DDF9D1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1" y="1123486"/>
            <a:ext cx="9639868" cy="3516753"/>
          </a:xfrm>
        </p:spPr>
        <p:txBody>
          <a:bodyPr anchor="ctr">
            <a:normAutofit/>
          </a:bodyPr>
          <a:lstStyle/>
          <a:p>
            <a:r>
              <a:rPr lang="en-US" dirty="0"/>
              <a:t>According to the Government (2013) the aim is to reduce the level of crime.</a:t>
            </a:r>
          </a:p>
          <a:p>
            <a:r>
              <a:rPr lang="en-US" dirty="0"/>
              <a:t>Meaning that each individual role plays a major part to work together cohesively.</a:t>
            </a:r>
          </a:p>
          <a:p>
            <a:r>
              <a:rPr lang="en-US" dirty="0"/>
              <a:t>The main aim according to the Government (2013) is to reduce the level of serious and organized crime.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3F67AAC-C977-4759-A5C8-6BC998F96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6453386"/>
            <a:ext cx="12191998" cy="40461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702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6A8CA-B02F-AC5C-8327-EA66313F8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/>
              <a:t>Reflection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C1CE3-445F-47AB-EEC0-7FE884255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Upon reflection on how effective the strategy. This suggested that there are many people easily influenced and impacted by serious and organized crime. </a:t>
            </a:r>
          </a:p>
          <a:p>
            <a:r>
              <a:rPr lang="en-US" dirty="0"/>
              <a:t>However, although there is a lengthy process in place which does full fill its purpose with an appropriate agenda. Meaning that the main aim is is to reduce the level of serious organized crime. </a:t>
            </a:r>
          </a:p>
          <a:p>
            <a:r>
              <a:rPr lang="en-US" dirty="0"/>
              <a:t>This does not always protect everyone. Meaning that only so much the Government can possibly  implement. </a:t>
            </a:r>
          </a:p>
          <a:p>
            <a:r>
              <a:rPr lang="en-US" dirty="0"/>
              <a:t>Suggesting that more action and accountability is required by society. </a:t>
            </a:r>
          </a:p>
        </p:txBody>
      </p:sp>
    </p:spTree>
    <p:extLst>
      <p:ext uri="{BB962C8B-B14F-4D97-AF65-F5344CB8AC3E}">
        <p14:creationId xmlns:p14="http://schemas.microsoft.com/office/powerpoint/2010/main" val="2907846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07CA76-C1B9-FC81-C055-5077FC7AF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US" i="1" dirty="0"/>
              <a:t>What is cyber crime 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20728C-C60E-3269-EE9A-D45BCE3EE2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891" r="32237"/>
          <a:stretch/>
        </p:blipFill>
        <p:spPr>
          <a:xfrm>
            <a:off x="-1" y="10"/>
            <a:ext cx="4373546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27C10-CEF8-CE53-C099-99D93885D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/>
          </a:bodyPr>
          <a:lstStyle/>
          <a:p>
            <a:r>
              <a:rPr lang="en-US" dirty="0"/>
              <a:t>Laura &amp; </a:t>
            </a:r>
            <a:r>
              <a:rPr lang="en-US" dirty="0" err="1"/>
              <a:t>Sergi</a:t>
            </a:r>
            <a:r>
              <a:rPr lang="en-US" dirty="0"/>
              <a:t> (2016) suggests that cyber organized serious  crime entails to exploit vulnerabilities of human and security.</a:t>
            </a:r>
          </a:p>
          <a:p>
            <a:r>
              <a:rPr lang="en-US" dirty="0"/>
              <a:t>Meaning that they intend to seek opportunities for their own personal advantage and gain. </a:t>
            </a:r>
          </a:p>
          <a:p>
            <a:r>
              <a:rPr lang="en-US" dirty="0"/>
              <a:t>These include Hacking, malicious software, and </a:t>
            </a:r>
            <a:r>
              <a:rPr lang="en-US" dirty="0" err="1"/>
              <a:t>distruption</a:t>
            </a:r>
            <a:r>
              <a:rPr lang="en-US" dirty="0"/>
              <a:t> to services and websites. </a:t>
            </a:r>
          </a:p>
        </p:txBody>
      </p:sp>
    </p:spTree>
    <p:extLst>
      <p:ext uri="{BB962C8B-B14F-4D97-AF65-F5344CB8AC3E}">
        <p14:creationId xmlns:p14="http://schemas.microsoft.com/office/powerpoint/2010/main" val="19503927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37E899-1A26-449D-9A99-B8D7B9564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B07346-C8F0-4021-84A8-BA43FE352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US" i="1" dirty="0"/>
              <a:t>The impacts cyber crime has on the public?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EFB092-41D4-1679-FBF1-C9446D6C0A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757" r="33496"/>
          <a:stretch/>
        </p:blipFill>
        <p:spPr>
          <a:xfrm>
            <a:off x="-1" y="10"/>
            <a:ext cx="4602146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9023BA4-63D6-4B04-BC2C-6D126A230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4CB24-332F-66BA-1BCD-6561DBDF3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/>
          </a:bodyPr>
          <a:lstStyle/>
          <a:p>
            <a:r>
              <a:rPr lang="en-US" dirty="0"/>
              <a:t>According to the Government (2022) the cyber space is a major threat to society </a:t>
            </a:r>
            <a:r>
              <a:rPr lang="en-GB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global expansion of cyberspace is changing the way that we live, work, and communicate. </a:t>
            </a:r>
          </a:p>
          <a:p>
            <a:r>
              <a:rPr lang="en-GB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Meaning that this is transforming the areas that we depend on. Critical systems such as finance, energy, food, healthcare, and transport. 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80531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A61A9-CE5C-AB09-FA3D-EF35FC072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US" dirty="0"/>
              <a:t>The strategy in place </a:t>
            </a:r>
          </a:p>
        </p:txBody>
      </p:sp>
      <p:pic>
        <p:nvPicPr>
          <p:cNvPr id="5" name="Picture 4" descr="Network with pins">
            <a:extLst>
              <a:ext uri="{FF2B5EF4-FFF2-40B4-BE49-F238E27FC236}">
                <a16:creationId xmlns:a16="http://schemas.microsoft.com/office/drawing/2014/main" id="{C204E2DC-05A7-2832-4D00-9C175A180C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123" r="29468"/>
          <a:stretch/>
        </p:blipFill>
        <p:spPr>
          <a:xfrm>
            <a:off x="-1" y="10"/>
            <a:ext cx="4373546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D946C-5FEE-5577-88EB-D6B28EEBF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/>
          </a:bodyPr>
          <a:lstStyle/>
          <a:p>
            <a:r>
              <a:rPr lang="en-US" dirty="0"/>
              <a:t>Government (2022) the UK are the leading force globally. </a:t>
            </a:r>
          </a:p>
          <a:p>
            <a:r>
              <a:rPr lang="en-US" dirty="0"/>
              <a:t>Meaning that the UK is the strongest in their technological advancements globally.</a:t>
            </a:r>
          </a:p>
          <a:p>
            <a:r>
              <a:rPr lang="en-US" dirty="0"/>
              <a:t>Producing a 10- year plan on how they will implement their working strategy to protect the public</a:t>
            </a:r>
          </a:p>
        </p:txBody>
      </p:sp>
    </p:spTree>
    <p:extLst>
      <p:ext uri="{BB962C8B-B14F-4D97-AF65-F5344CB8AC3E}">
        <p14:creationId xmlns:p14="http://schemas.microsoft.com/office/powerpoint/2010/main" val="511456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B0E13D-4C85-06AB-1B93-1DC71FF1A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US" dirty="0"/>
              <a:t>Statistic about cyber crime</a:t>
            </a:r>
          </a:p>
        </p:txBody>
      </p:sp>
      <p:pic>
        <p:nvPicPr>
          <p:cNvPr id="5" name="Picture 4" descr="Office building overlayed with stock market graphs">
            <a:extLst>
              <a:ext uri="{FF2B5EF4-FFF2-40B4-BE49-F238E27FC236}">
                <a16:creationId xmlns:a16="http://schemas.microsoft.com/office/drawing/2014/main" id="{1F22B7EF-FCD7-0E0D-EA6D-B9279F879C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413" r="8178"/>
          <a:stretch/>
        </p:blipFill>
        <p:spPr>
          <a:xfrm>
            <a:off x="-1" y="10"/>
            <a:ext cx="4373546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3D906-E45A-9CC9-C690-9B9E1EC3A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/>
          </a:bodyPr>
          <a:lstStyle/>
          <a:p>
            <a:r>
              <a:rPr lang="en-US" dirty="0"/>
              <a:t>The National Cyber security Centre (2022) reviews suggested. </a:t>
            </a:r>
          </a:p>
          <a:p>
            <a:r>
              <a:rPr lang="en-US" dirty="0"/>
              <a:t>During the Covid 19 pandemic. Over 50 “phishing” emails intended to harvest financial credit from members of the public.</a:t>
            </a:r>
          </a:p>
          <a:p>
            <a:r>
              <a:rPr lang="en-US" dirty="0"/>
              <a:t>Hacking of social media had increased. Meaning in 2021/2022 a report of 8,023 of cases reported. Suggesting an increase of 23.5%</a:t>
            </a:r>
          </a:p>
        </p:txBody>
      </p:sp>
    </p:spTree>
    <p:extLst>
      <p:ext uri="{BB962C8B-B14F-4D97-AF65-F5344CB8AC3E}">
        <p14:creationId xmlns:p14="http://schemas.microsoft.com/office/powerpoint/2010/main" val="458893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1972C-F575-9F97-3397-F69EEC373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/>
              <a:t>Reflection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CB7F4-545F-B3E8-101E-C780DCCDF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Upon reflection and the realization to the advancements in technology is crucial for the members of public and Government must consider. </a:t>
            </a:r>
          </a:p>
          <a:p>
            <a:r>
              <a:rPr lang="en-US" dirty="0"/>
              <a:t>Given the threats that can occur ensuring an effective strategy is in place is very important. The Government have in fact produced a working strategy for the next 10 years. </a:t>
            </a:r>
          </a:p>
          <a:p>
            <a:r>
              <a:rPr lang="en-US" dirty="0"/>
              <a:t>Therefore, an increase in cyber threat is very alarming for society.</a:t>
            </a:r>
          </a:p>
          <a:p>
            <a:r>
              <a:rPr lang="en-US" dirty="0"/>
              <a:t>Meaning that the </a:t>
            </a:r>
            <a:r>
              <a:rPr lang="en-US" dirty="0" err="1"/>
              <a:t>priorty</a:t>
            </a:r>
            <a:r>
              <a:rPr lang="en-US" dirty="0"/>
              <a:t> of the Government is to ensure that cyber-security is at the for front of being developed and is improved continuously. </a:t>
            </a:r>
          </a:p>
        </p:txBody>
      </p:sp>
    </p:spTree>
    <p:extLst>
      <p:ext uri="{BB962C8B-B14F-4D97-AF65-F5344CB8AC3E}">
        <p14:creationId xmlns:p14="http://schemas.microsoft.com/office/powerpoint/2010/main" val="31477307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AC601E-4D03-005D-5E26-A03C8A22D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US" i="1" dirty="0"/>
              <a:t>What is Money laundering?</a:t>
            </a:r>
          </a:p>
        </p:txBody>
      </p:sp>
      <p:pic>
        <p:nvPicPr>
          <p:cNvPr id="5" name="Picture 4" descr="Old wrinkled hands with some coins">
            <a:extLst>
              <a:ext uri="{FF2B5EF4-FFF2-40B4-BE49-F238E27FC236}">
                <a16:creationId xmlns:a16="http://schemas.microsoft.com/office/drawing/2014/main" id="{8A22D754-B646-D4E7-A73F-D10473182B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257" r="39173" b="-1"/>
          <a:stretch/>
        </p:blipFill>
        <p:spPr>
          <a:xfrm>
            <a:off x="-1" y="10"/>
            <a:ext cx="4373546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FC68E-499C-93FF-BA3C-75E4C028F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 fontScale="77500" lnSpcReduction="20000"/>
          </a:bodyPr>
          <a:lstStyle/>
          <a:p>
            <a:r>
              <a:rPr lang="en-US" sz="2900" dirty="0"/>
              <a:t>According to the Crown Prosecution (2021) the term money laundering </a:t>
            </a:r>
            <a:r>
              <a:rPr lang="en-GB" sz="2900" b="0" i="1" u="none" strike="noStrike" dirty="0">
                <a:solidFill>
                  <a:srgbClr val="444444"/>
                </a:solidFill>
                <a:effectLst/>
              </a:rPr>
              <a:t>“the process by which the proceeds of crime are converted into assets which appear to have a legitimate origin, so that they can be retained permanently or recycled into further criminal enterprises”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sz="2900" b="0" i="0" u="none" strike="noStrike" dirty="0">
                <a:solidFill>
                  <a:srgbClr val="444444"/>
                </a:solidFill>
                <a:effectLst/>
              </a:rPr>
              <a:t>"Own proceeds" or "self-laundering", where the defendant in a money laundering case may also be the author of the predicate crime; or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sz="2900" b="0" i="0" u="none" strike="noStrike" dirty="0">
                <a:solidFill>
                  <a:srgbClr val="444444"/>
                </a:solidFill>
                <a:effectLst/>
              </a:rPr>
              <a:t>Laundering by a person or persons other than the author of the predicate offence.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8628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B5D0B5-5F87-C165-76D1-13214BA1F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US" dirty="0"/>
              <a:t>The impact this has on society</a:t>
            </a:r>
          </a:p>
        </p:txBody>
      </p:sp>
      <p:pic>
        <p:nvPicPr>
          <p:cNvPr id="14" name="Picture 4" descr="Red toy person in front of two lines of white figures">
            <a:extLst>
              <a:ext uri="{FF2B5EF4-FFF2-40B4-BE49-F238E27FC236}">
                <a16:creationId xmlns:a16="http://schemas.microsoft.com/office/drawing/2014/main" id="{76A0C976-4E74-D4D2-2EB2-365F842B11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962" r="27107"/>
          <a:stretch/>
        </p:blipFill>
        <p:spPr>
          <a:xfrm>
            <a:off x="-1" y="10"/>
            <a:ext cx="4373546" cy="6857990"/>
          </a:xfrm>
          <a:prstGeom prst="rect">
            <a:avLst/>
          </a:prstGeom>
        </p:spPr>
      </p:pic>
      <p:sp>
        <p:nvSpPr>
          <p:cNvPr id="15" name="Rectangle 10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BE847-6C33-EEB2-87CB-66C337EC5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/>
          </a:bodyPr>
          <a:lstStyle/>
          <a:p>
            <a:r>
              <a:rPr lang="en-US" dirty="0" err="1"/>
              <a:t>Hatchard</a:t>
            </a:r>
            <a:r>
              <a:rPr lang="en-US" dirty="0"/>
              <a:t>. (2018) </a:t>
            </a:r>
            <a:r>
              <a:rPr lang="en-GB" kern="0" dirty="0">
                <a:solidFill>
                  <a:srgbClr val="444444"/>
                </a:solidFill>
                <a:effectLst/>
                <a:latin typeface="Lato" panose="020F050202020403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the financial markets open their economic sectors, this creates a growing concern. This is because it creates the opportunities for money laundering activities. </a:t>
            </a:r>
          </a:p>
          <a:p>
            <a:r>
              <a:rPr lang="en-GB" kern="0" dirty="0">
                <a:solidFill>
                  <a:srgbClr val="444444"/>
                </a:solidFill>
                <a:effectLst/>
                <a:latin typeface="Lato" panose="020F050202020403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Therefore, enables the unpredictable changes to money demand and as well as causes to fluctuation in the financial market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7674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043DB9-9BEA-6CE4-C2E6-F31B38D25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US" i="1" dirty="0"/>
              <a:t>The strategy in place </a:t>
            </a:r>
          </a:p>
        </p:txBody>
      </p:sp>
      <p:pic>
        <p:nvPicPr>
          <p:cNvPr id="5" name="Picture 4" descr="Network with pins">
            <a:extLst>
              <a:ext uri="{FF2B5EF4-FFF2-40B4-BE49-F238E27FC236}">
                <a16:creationId xmlns:a16="http://schemas.microsoft.com/office/drawing/2014/main" id="{16D49DF3-945B-F840-7910-F71AA3D17DC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123" r="29468"/>
          <a:stretch/>
        </p:blipFill>
        <p:spPr>
          <a:xfrm>
            <a:off x="-1" y="10"/>
            <a:ext cx="4373546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5A7F6E-6469-9790-2BCD-B6640C2D6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/>
          </a:bodyPr>
          <a:lstStyle/>
          <a:p>
            <a:r>
              <a:rPr lang="en-US" dirty="0"/>
              <a:t>The National Crime Agency (2022) aim is to prevent money laundering</a:t>
            </a:r>
          </a:p>
          <a:p>
            <a:r>
              <a:rPr lang="en-US" dirty="0"/>
              <a:t>Ensuring the guaranteed prosecution, conviction and disrupting their techniques. </a:t>
            </a:r>
          </a:p>
          <a:p>
            <a:r>
              <a:rPr lang="en-US" dirty="0"/>
              <a:t>The recovery of  assets and confiscating good for the civil recovery tax.</a:t>
            </a:r>
          </a:p>
          <a:p>
            <a:r>
              <a:rPr lang="en-US" dirty="0"/>
              <a:t>The Government providing further training to help further support for the financial investigation team.</a:t>
            </a:r>
          </a:p>
        </p:txBody>
      </p:sp>
    </p:spTree>
    <p:extLst>
      <p:ext uri="{BB962C8B-B14F-4D97-AF65-F5344CB8AC3E}">
        <p14:creationId xmlns:p14="http://schemas.microsoft.com/office/powerpoint/2010/main" val="35599145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61D8973-EAA9-459A-AF59-BBB4233D6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6F59A-6C4D-57E5-C36C-7A8BE041E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793475" cy="1485900"/>
          </a:xfrm>
        </p:spPr>
        <p:txBody>
          <a:bodyPr>
            <a:normAutofit/>
          </a:bodyPr>
          <a:lstStyle/>
          <a:p>
            <a:r>
              <a:rPr lang="en-US" i="1" dirty="0"/>
              <a:t>Statistics on money laundering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86233-5547-1120-4BEE-43BAD1F6E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2286000"/>
            <a:ext cx="5793475" cy="3581400"/>
          </a:xfrm>
        </p:spPr>
        <p:txBody>
          <a:bodyPr>
            <a:normAutofit/>
          </a:bodyPr>
          <a:lstStyle/>
          <a:p>
            <a:r>
              <a:rPr lang="en-US" dirty="0"/>
              <a:t>According to the Government(2023)  fact sheet on money laundering is estimated to cost the UK 100 billion each year</a:t>
            </a:r>
          </a:p>
          <a:p>
            <a:r>
              <a:rPr lang="en-GB" b="0" i="0" u="none" strike="noStrike" dirty="0">
                <a:solidFill>
                  <a:srgbClr val="0B0C0C"/>
                </a:solidFill>
                <a:effectLst/>
              </a:rPr>
              <a:t>UK banks identified more than 50,000 suspected ‘money mules’ in 2021, a 24% </a:t>
            </a:r>
          </a:p>
          <a:p>
            <a:r>
              <a:rPr lang="en-GB" b="0" i="0" u="none" strike="noStrike" dirty="0">
                <a:solidFill>
                  <a:srgbClr val="0B0C0C"/>
                </a:solidFill>
                <a:effectLst/>
              </a:rPr>
              <a:t>April 2021 and January 2022, the Financial Ombudsman Service resolved around 3,500 complaints related to account terminations. In 33% of cases, the complaint was upheld in favour of consumers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EA8A33-C0D0-416D-8359-724B8828C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Display with stock market charts">
            <a:extLst>
              <a:ext uri="{FF2B5EF4-FFF2-40B4-BE49-F238E27FC236}">
                <a16:creationId xmlns:a16="http://schemas.microsoft.com/office/drawing/2014/main" id="{C300B641-745F-07C2-EF38-CCF7D09772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211" r="9213" b="-1"/>
          <a:stretch/>
        </p:blipFill>
        <p:spPr>
          <a:xfrm>
            <a:off x="7612260" y="10"/>
            <a:ext cx="457973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9862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3E1FA-A880-6DFF-8C56-1492593BD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/>
              <a:t>Reflection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15269-90BF-86B1-6C96-B5E5B6B086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Money laundering is very common amongst the society that we live in.</a:t>
            </a:r>
          </a:p>
          <a:p>
            <a:r>
              <a:rPr lang="en-US" dirty="0"/>
              <a:t>The UK Government have a zero -tolerance policy and have cement a harsh crack down on any individuals participating. </a:t>
            </a:r>
          </a:p>
          <a:p>
            <a:r>
              <a:rPr lang="en-US" dirty="0"/>
              <a:t>The strategy imposed is to ensure that guaranteed prosecution, conviction happens to criminals. </a:t>
            </a:r>
          </a:p>
          <a:p>
            <a:r>
              <a:rPr lang="en-US" dirty="0"/>
              <a:t>Effective and strong training is required by Government to ensure that all financial investigators are well equipped. </a:t>
            </a:r>
          </a:p>
        </p:txBody>
      </p:sp>
    </p:spTree>
    <p:extLst>
      <p:ext uri="{BB962C8B-B14F-4D97-AF65-F5344CB8AC3E}">
        <p14:creationId xmlns:p14="http://schemas.microsoft.com/office/powerpoint/2010/main" val="1605320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A50CF-BFD2-C938-0CD1-DA9AC927B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4B93D-CD08-75AA-D7BB-B974796B3A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There are a range of similarities between the two focus areas that have been chosen to be research on.</a:t>
            </a:r>
          </a:p>
          <a:p>
            <a:r>
              <a:rPr lang="en-US" dirty="0"/>
              <a:t> Technology= 21</a:t>
            </a:r>
            <a:r>
              <a:rPr lang="en-US" baseline="30000" dirty="0"/>
              <a:t>st</a:t>
            </a:r>
            <a:r>
              <a:rPr lang="en-US" dirty="0"/>
              <a:t> century advancements </a:t>
            </a:r>
          </a:p>
          <a:p>
            <a:r>
              <a:rPr lang="en-US" dirty="0"/>
              <a:t>Fraud = ability to portray and impose false information.</a:t>
            </a:r>
          </a:p>
          <a:p>
            <a:r>
              <a:rPr lang="en-US" dirty="0"/>
              <a:t>Government having continuously advance and develop policies to have an effective impact.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737812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2284E-40B9-1940-121D-47C72538C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ANY QUESYIONS?</a:t>
            </a:r>
          </a:p>
        </p:txBody>
      </p:sp>
    </p:spTree>
    <p:extLst>
      <p:ext uri="{BB962C8B-B14F-4D97-AF65-F5344CB8AC3E}">
        <p14:creationId xmlns:p14="http://schemas.microsoft.com/office/powerpoint/2010/main" val="42862598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EC48B-D695-65E2-8FFB-D3131749E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38200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554DC-D2ED-1D22-B4E6-3C562A0BC2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524000"/>
            <a:ext cx="9601200" cy="51816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 Crown Prosecution (2021) Money Laundering offences [online] </a:t>
            </a:r>
            <a:r>
              <a:rPr lang="en-US" dirty="0">
                <a:hlinkClick r:id="rId2"/>
              </a:rPr>
              <a:t>https://www.cps.gov.uk/legal-guidance/money-laundering-offences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err="1"/>
              <a:t>Dugato</a:t>
            </a:r>
            <a:r>
              <a:rPr lang="en-US" dirty="0"/>
              <a:t>, &amp; </a:t>
            </a:r>
            <a:r>
              <a:rPr lang="en-US" dirty="0" err="1"/>
              <a:t>Aziani</a:t>
            </a:r>
            <a:r>
              <a:rPr lang="en-US" dirty="0"/>
              <a:t>, A. (2020). Measuring (Transnational) Organized Crime as an Indicator of Global Justice. Fudan Journal of the Humanities and Social Sciences, 13(2), 211–231. </a:t>
            </a:r>
            <a:r>
              <a:rPr lang="en-US" dirty="0">
                <a:hlinkClick r:id="rId3"/>
              </a:rPr>
              <a:t>https://doi.org/10.1007/s40647-020-00279-2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Ferwerda</a:t>
            </a:r>
            <a:r>
              <a:rPr lang="en-US" dirty="0"/>
              <a:t>, </a:t>
            </a:r>
            <a:r>
              <a:rPr lang="en-US" dirty="0" err="1"/>
              <a:t>Deleanu</a:t>
            </a:r>
            <a:r>
              <a:rPr lang="en-US" dirty="0"/>
              <a:t>, I. S., Unger, B., </a:t>
            </a:r>
            <a:r>
              <a:rPr lang="en-US" dirty="0" err="1"/>
              <a:t>Economie</a:t>
            </a:r>
            <a:r>
              <a:rPr lang="en-US" dirty="0"/>
              <a:t> van de </a:t>
            </a:r>
            <a:r>
              <a:rPr lang="en-US" dirty="0" err="1"/>
              <a:t>publieke</a:t>
            </a:r>
            <a:r>
              <a:rPr lang="en-US" dirty="0"/>
              <a:t> sector, </a:t>
            </a:r>
            <a:r>
              <a:rPr lang="en-US" dirty="0" err="1"/>
              <a:t>Politiek</a:t>
            </a:r>
            <a:r>
              <a:rPr lang="en-US" dirty="0"/>
              <a:t> </a:t>
            </a:r>
            <a:r>
              <a:rPr lang="en-US" dirty="0" err="1"/>
              <a:t>en</a:t>
            </a:r>
            <a:r>
              <a:rPr lang="en-US" dirty="0"/>
              <a:t> </a:t>
            </a:r>
            <a:r>
              <a:rPr lang="en-US" dirty="0" err="1"/>
              <a:t>bestuur</a:t>
            </a:r>
            <a:r>
              <a:rPr lang="en-US" dirty="0"/>
              <a:t>, UU LEG Research UUSE Multidisciplinary Economics, &amp; UU LEG Research USG Public Matters Public Governance and Management. (2019). Strategies to avoid blacklisting: The case of statistics on money laundering. </a:t>
            </a:r>
            <a:r>
              <a:rPr lang="en-US" dirty="0" err="1"/>
              <a:t>PloS</a:t>
            </a:r>
            <a:r>
              <a:rPr lang="en-US" dirty="0"/>
              <a:t> One, 14(6), e0218532–e0218532. https://</a:t>
            </a:r>
            <a:r>
              <a:rPr lang="en-US" dirty="0" err="1"/>
              <a:t>doi.org</a:t>
            </a:r>
            <a:r>
              <a:rPr lang="en-US" dirty="0"/>
              <a:t>/10.1371/journal.pone.0218532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Fitzpatrick. (2006). Crime fighting in the twenty-first century?: A practitioner’s assessment of the Serious </a:t>
            </a:r>
            <a:r>
              <a:rPr lang="en-US" dirty="0" err="1"/>
              <a:t>Organised</a:t>
            </a:r>
            <a:r>
              <a:rPr lang="en-US" dirty="0"/>
              <a:t> Crime and Police Act 2005. Journal of Money Laundering Control, 9(2), 129–140. </a:t>
            </a:r>
            <a:r>
              <a:rPr lang="en-US" dirty="0">
                <a:hlinkClick r:id="rId4"/>
              </a:rPr>
              <a:t>https://doi.org/10.1108/13685200610660952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  </a:t>
            </a:r>
            <a:r>
              <a:rPr lang="en-US" dirty="0" err="1"/>
              <a:t>Hatchard</a:t>
            </a:r>
            <a:r>
              <a:rPr lang="en-US" dirty="0"/>
              <a:t>. (2018). MONEY LAUNDERING, PUBLIC BENEFICIAL OWNERSHIP REGISTERS AND THE BRITISH OVERSEAS TERRITORIES: THE IMPACT OF THE SANCTIONS AND MONEY LAUNDERING ACT 2018 (UK). Denning Law Journal, 30(1), 185–202. </a:t>
            </a:r>
            <a:r>
              <a:rPr lang="en-US" dirty="0">
                <a:hlinkClick r:id="rId5"/>
              </a:rPr>
              <a:t>https://doi.org/10.5750/dlj.v30i1.1652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Lavorgna</a:t>
            </a:r>
            <a:r>
              <a:rPr lang="en-US" dirty="0"/>
              <a:t>, &amp; </a:t>
            </a:r>
            <a:r>
              <a:rPr lang="en-US" dirty="0" err="1"/>
              <a:t>Sergi</a:t>
            </a:r>
            <a:r>
              <a:rPr lang="en-US" dirty="0"/>
              <a:t>, A. (2016). Serious, therefore </a:t>
            </a:r>
            <a:r>
              <a:rPr lang="en-US" dirty="0" err="1"/>
              <a:t>Organised</a:t>
            </a:r>
            <a:r>
              <a:rPr lang="en-US" dirty="0"/>
              <a:t>? A Critique of the Emerging “Cyber-</a:t>
            </a:r>
            <a:r>
              <a:rPr lang="en-US" dirty="0" err="1"/>
              <a:t>Organised</a:t>
            </a:r>
            <a:r>
              <a:rPr lang="en-US" dirty="0"/>
              <a:t> Crime” Rhetoric in the United Kingdom. International Journal of Cyber Criminology, 10(2), 170–. https://</a:t>
            </a:r>
            <a:r>
              <a:rPr lang="en-US" dirty="0" err="1"/>
              <a:t>doi.org</a:t>
            </a:r>
            <a:r>
              <a:rPr lang="en-US" dirty="0"/>
              <a:t>/10.5281/zenodo.163400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6397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DCF7E-F378-8D59-ADB7-5372157AA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F620A-AAC6-B335-10A4-C3FEEB0DA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826770"/>
            <a:ext cx="9601200" cy="56197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The Government (2022) National Cyber strategy [online] https://</a:t>
            </a:r>
            <a:r>
              <a:rPr lang="en-US" dirty="0" err="1"/>
              <a:t>www.gov.uk</a:t>
            </a:r>
            <a:r>
              <a:rPr lang="en-US" dirty="0"/>
              <a:t>/government/publications/national-cyber-strategy-2022/national-cyber-security-strategy-2022</a:t>
            </a:r>
          </a:p>
          <a:p>
            <a:pPr marL="0" indent="0">
              <a:buNone/>
            </a:pPr>
            <a:r>
              <a:rPr lang="en-US" dirty="0"/>
              <a:t>The Government Publications (2023b)Fact </a:t>
            </a:r>
            <a:r>
              <a:rPr lang="en-US" dirty="0" err="1"/>
              <a:t>sheeet</a:t>
            </a:r>
            <a:r>
              <a:rPr lang="en-US" dirty="0"/>
              <a:t>: sharing measures [online] </a:t>
            </a:r>
            <a:r>
              <a:rPr lang="en-US" dirty="0">
                <a:hlinkClick r:id="rId2"/>
              </a:rPr>
              <a:t>https://www.gov.uk/government/publications/economic-crime-and-corporate-transparency-bill-2022-factsheets/fact-sheet-information-sharing-measures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The National Crime Agency (2023) Money laundering and illicit finances [online]</a:t>
            </a:r>
          </a:p>
          <a:p>
            <a:pPr marL="0" indent="0">
              <a:buNone/>
            </a:pPr>
            <a:r>
              <a:rPr lang="en-US" dirty="0">
                <a:hlinkClick r:id="rId3"/>
              </a:rPr>
              <a:t>https://www.nationalcrimeagency.gov.uk/what-we-do/crime-threats/money-laundering-and-illicit-finance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The National cyber security </a:t>
            </a:r>
            <a:r>
              <a:rPr lang="en-US" dirty="0" err="1"/>
              <a:t>centre</a:t>
            </a:r>
            <a:r>
              <a:rPr lang="en-US" dirty="0"/>
              <a:t> (2022) The NCSC annual  review[online] </a:t>
            </a:r>
            <a:r>
              <a:rPr lang="en-US" dirty="0">
                <a:hlinkClick r:id="rId4"/>
              </a:rPr>
              <a:t>https://www.ncsc.gov.uk/collection/annual-review-2022/threats-risks-and-vulnerabilities/cyber-crime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Serious </a:t>
            </a:r>
            <a:r>
              <a:rPr lang="en-US" dirty="0" err="1"/>
              <a:t>Organised</a:t>
            </a:r>
            <a:r>
              <a:rPr lang="en-US" dirty="0"/>
              <a:t> crime Strategy (2013) [Online]</a:t>
            </a:r>
          </a:p>
          <a:p>
            <a:pPr marL="0" indent="0">
              <a:buNone/>
            </a:pPr>
            <a:r>
              <a:rPr lang="en-US" dirty="0"/>
              <a:t>https://</a:t>
            </a:r>
            <a:r>
              <a:rPr lang="en-US" dirty="0" err="1"/>
              <a:t>assets.publishing.service.gov.uk</a:t>
            </a:r>
            <a:r>
              <a:rPr lang="en-US" dirty="0"/>
              <a:t>/government/uploads/system/uploads/</a:t>
            </a:r>
            <a:r>
              <a:rPr lang="en-US" dirty="0" err="1"/>
              <a:t>attachment_data</a:t>
            </a:r>
            <a:r>
              <a:rPr lang="en-US" dirty="0"/>
              <a:t>/file/248645/</a:t>
            </a:r>
            <a:r>
              <a:rPr lang="en-US" dirty="0" err="1"/>
              <a:t>Serious_and_Organised_Crime_Strategy.pdf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4507601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{1C6A01F6-7C45-3648-928A-C8F09B925E27}tf10001072</Template>
  <TotalTime>347</TotalTime>
  <Words>1552</Words>
  <Application>Microsoft Macintosh PowerPoint</Application>
  <PresentationFormat>Widescreen</PresentationFormat>
  <Paragraphs>109</Paragraphs>
  <Slides>20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Calibri</vt:lpstr>
      <vt:lpstr>Franklin Gothic Book</vt:lpstr>
      <vt:lpstr>Lato</vt:lpstr>
      <vt:lpstr>Crop</vt:lpstr>
      <vt:lpstr>Serious organized crime</vt:lpstr>
      <vt:lpstr>What is serious organized crime?</vt:lpstr>
      <vt:lpstr>How serious organized crime impacts the public?</vt:lpstr>
      <vt:lpstr>What are the 4 Ps?</vt:lpstr>
      <vt:lpstr>The purpose of 4 Ps</vt:lpstr>
      <vt:lpstr>Reflection </vt:lpstr>
      <vt:lpstr>What is cyber crime ?</vt:lpstr>
      <vt:lpstr>The impacts cyber crime has on the public?</vt:lpstr>
      <vt:lpstr>The strategy in place </vt:lpstr>
      <vt:lpstr>Statistic about cyber crime</vt:lpstr>
      <vt:lpstr>Reflection </vt:lpstr>
      <vt:lpstr>What is Money laundering?</vt:lpstr>
      <vt:lpstr>The impact this has on society</vt:lpstr>
      <vt:lpstr>The strategy in place </vt:lpstr>
      <vt:lpstr>Statistics on money laundering </vt:lpstr>
      <vt:lpstr>Reflection  </vt:lpstr>
      <vt:lpstr>Summary </vt:lpstr>
      <vt:lpstr>ANY QUESYIONS?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Serious organized crime</dc:title>
  <dc:creator>Leonie Roberts</dc:creator>
  <cp:lastModifiedBy>Leonie Roberts</cp:lastModifiedBy>
  <cp:revision>2</cp:revision>
  <dcterms:created xsi:type="dcterms:W3CDTF">2023-05-01T21:02:56Z</dcterms:created>
  <dcterms:modified xsi:type="dcterms:W3CDTF">2023-05-02T10:09:32Z</dcterms:modified>
</cp:coreProperties>
</file>