
<file path=[Content_Types].xml><?xml version="1.0" encoding="utf-8"?>
<Types xmlns="http://schemas.openxmlformats.org/package/2006/content-types">
  <Default Extension="emf" ContentType="image/x-emf"/>
  <Default Extension="gif" ContentType="image/gif"/>
  <Default Extension="jpeg" ContentType="image/jpeg"/>
  <Default Extension="png" ContentType="image/png"/>
  <Default Extension="rels" ContentType="application/vnd.openxmlformats-package.relationships+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6" r:id="rId2"/>
    <p:sldMasterId id="2147483688" r:id="rId3"/>
  </p:sldMasterIdLst>
  <p:notesMasterIdLst>
    <p:notesMasterId r:id="rId28"/>
  </p:notesMasterIdLst>
  <p:sldIdLst>
    <p:sldId id="257" r:id="rId4"/>
    <p:sldId id="305" r:id="rId5"/>
    <p:sldId id="259" r:id="rId6"/>
    <p:sldId id="282" r:id="rId7"/>
    <p:sldId id="260" r:id="rId8"/>
    <p:sldId id="264" r:id="rId9"/>
    <p:sldId id="262" r:id="rId10"/>
    <p:sldId id="265" r:id="rId11"/>
    <p:sldId id="268" r:id="rId12"/>
    <p:sldId id="312" r:id="rId13"/>
    <p:sldId id="293" r:id="rId14"/>
    <p:sldId id="272" r:id="rId15"/>
    <p:sldId id="314" r:id="rId16"/>
    <p:sldId id="315" r:id="rId17"/>
    <p:sldId id="322" r:id="rId18"/>
    <p:sldId id="323" r:id="rId19"/>
    <p:sldId id="324" r:id="rId20"/>
    <p:sldId id="326" r:id="rId21"/>
    <p:sldId id="327" r:id="rId22"/>
    <p:sldId id="316" r:id="rId23"/>
    <p:sldId id="301" r:id="rId24"/>
    <p:sldId id="317" r:id="rId25"/>
    <p:sldId id="321" r:id="rId26"/>
    <p:sldId id="331"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85" autoAdjust="0"/>
    <p:restoredTop sz="94595" autoAdjust="0"/>
  </p:normalViewPr>
  <p:slideViewPr>
    <p:cSldViewPr>
      <p:cViewPr varScale="1">
        <p:scale>
          <a:sx n="108" d="100"/>
          <a:sy n="108" d="100"/>
        </p:scale>
        <p:origin x="1770"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 Type="http://schemas.openxmlformats.org/officeDocument/2006/relationships/slideMaster" Target="slideMasters/slideMaster3.xml"/><Relationship Id="rId21" Type="http://schemas.openxmlformats.org/officeDocument/2006/relationships/slide" Target="slides/slide18.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2" Type="http://schemas.openxmlformats.org/officeDocument/2006/relationships/slideMaster" Target="slideMasters/slideMaster2.xml"/><Relationship Id="rId16" Type="http://schemas.openxmlformats.org/officeDocument/2006/relationships/slide" Target="slides/slide13.xml"/><Relationship Id="rId20" Type="http://schemas.openxmlformats.org/officeDocument/2006/relationships/slide" Target="slides/slide17.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tableStyles" Target="tableStyle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notesMaster" Target="notesMasters/notesMaster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theme" Target="theme/theme1.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44C3BE-6CF1-453D-BB2A-1F50DC0A3E3E}" type="datetimeFigureOut">
              <a:rPr lang="en-GB" smtClean="0"/>
              <a:pPr/>
              <a:t>09/04/2021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D8C19CDE-5A12-48FA-9C08-B1F698AD8265}" type="slidenum">
              <a:rPr lang="en-GB" smtClean="0"/>
              <a:pPr/>
              <a:t>‹#›</a:t>
            </a:fld>
            <a:endParaRPr lang="en-GB"/>
          </a:p>
        </p:txBody>
      </p:sp>
    </p:spTree>
    <p:extLst>
      <p:ext uri="{BB962C8B-B14F-4D97-AF65-F5344CB8AC3E}">
        <p14:creationId xmlns:p14="http://schemas.microsoft.com/office/powerpoint/2010/main" val="41318283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p>
            <a:fld id="{00ABD560-9E5E-441D-A185-5205720DD763}" type="slidenum">
              <a:rPr lang="en-GB" smtClean="0">
                <a:latin typeface="Arial" charset="0"/>
              </a:rPr>
              <a:pPr/>
              <a:t>4</a:t>
            </a:fld>
            <a:endParaRPr lang="en-GB">
              <a:latin typeface="Arial" charset="0"/>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xfrm>
            <a:off x="914400" y="4343400"/>
            <a:ext cx="5029200" cy="4114800"/>
          </a:xfrm>
          <a:noFill/>
          <a:ln/>
        </p:spPr>
        <p:txBody>
          <a:bodyPr/>
          <a:lstStyle/>
          <a:p>
            <a:pPr eaLnBrk="1" hangingPunct="1"/>
            <a:endParaRPr lang="en-US">
              <a:latin typeface="Arial" charset="0"/>
            </a:endParaRPr>
          </a:p>
        </p:txBody>
      </p:sp>
    </p:spTree>
    <p:extLst>
      <p:ext uri="{BB962C8B-B14F-4D97-AF65-F5344CB8AC3E}">
        <p14:creationId xmlns:p14="http://schemas.microsoft.com/office/powerpoint/2010/main" val="192556612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p>
            <a:fld id="{00ABD560-9E5E-441D-A185-5205720DD763}" type="slidenum">
              <a:rPr lang="en-GB" smtClean="0">
                <a:latin typeface="Arial" charset="0"/>
              </a:rPr>
              <a:pPr/>
              <a:t>5</a:t>
            </a:fld>
            <a:endParaRPr lang="en-GB">
              <a:latin typeface="Arial" charset="0"/>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xfrm>
            <a:off x="914400" y="4343400"/>
            <a:ext cx="5029200" cy="4114800"/>
          </a:xfrm>
          <a:noFill/>
          <a:ln/>
        </p:spPr>
        <p:txBody>
          <a:bodyPr/>
          <a:lstStyle/>
          <a:p>
            <a:pPr eaLnBrk="1" hangingPunct="1"/>
            <a:endParaRPr lang="en-US">
              <a:latin typeface="Arial" charset="0"/>
            </a:endParaRPr>
          </a:p>
        </p:txBody>
      </p:sp>
    </p:spTree>
    <p:extLst>
      <p:ext uri="{BB962C8B-B14F-4D97-AF65-F5344CB8AC3E}">
        <p14:creationId xmlns:p14="http://schemas.microsoft.com/office/powerpoint/2010/main" val="30450537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E5B7B2A-6552-4848-9C6D-C31F73A82783}" type="slidenum">
              <a:rPr lang="en-GB"/>
              <a:pPr/>
              <a:t>6</a:t>
            </a:fld>
            <a:endParaRPr lang="en-GB"/>
          </a:p>
        </p:txBody>
      </p:sp>
      <p:sp>
        <p:nvSpPr>
          <p:cNvPr id="11266" name="Rectangle 2"/>
          <p:cNvSpPr>
            <a:spLocks noGrp="1" noRot="1" noChangeAspect="1" noChangeArrowheads="1" noTextEdit="1"/>
          </p:cNvSpPr>
          <p:nvPr>
            <p:ph type="sldImg"/>
          </p:nvPr>
        </p:nvSpPr>
        <p:spPr>
          <a:ln/>
        </p:spPr>
      </p:sp>
      <p:sp>
        <p:nvSpPr>
          <p:cNvPr id="11267" name="Rectangle 3"/>
          <p:cNvSpPr>
            <a:spLocks noGrp="1" noChangeArrowheads="1"/>
          </p:cNvSpPr>
          <p:nvPr>
            <p:ph type="body" idx="1"/>
          </p:nvPr>
        </p:nvSpPr>
        <p:spPr/>
        <p:txBody>
          <a:bodyPr/>
          <a:lstStyle/>
          <a:p>
            <a:endParaRPr lang="en-US"/>
          </a:p>
        </p:txBody>
      </p:sp>
    </p:spTree>
    <p:extLst>
      <p:ext uri="{BB962C8B-B14F-4D97-AF65-F5344CB8AC3E}">
        <p14:creationId xmlns:p14="http://schemas.microsoft.com/office/powerpoint/2010/main" val="343125001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7"/>
          <p:cNvSpPr>
            <a:spLocks noGrp="1" noChangeArrowheads="1"/>
          </p:cNvSpPr>
          <p:nvPr>
            <p:ph type="sldNum" sz="quarter" idx="5"/>
          </p:nvPr>
        </p:nvSpPr>
        <p:spPr>
          <a:noFill/>
        </p:spPr>
        <p:txBody>
          <a:bodyPr/>
          <a:lstStyle/>
          <a:p>
            <a:fld id="{928BEDC2-FE50-422E-940B-8C8D9984B1EF}" type="slidenum">
              <a:rPr lang="en-GB"/>
              <a:pPr/>
              <a:t>7</a:t>
            </a:fld>
            <a:endParaRPr lang="en-GB"/>
          </a:p>
        </p:txBody>
      </p:sp>
      <p:sp>
        <p:nvSpPr>
          <p:cNvPr id="13315" name="Rectangle 2"/>
          <p:cNvSpPr>
            <a:spLocks noGrp="1" noRot="1" noChangeAspect="1" noChangeArrowheads="1" noTextEdit="1"/>
          </p:cNvSpPr>
          <p:nvPr>
            <p:ph type="sldImg"/>
          </p:nvPr>
        </p:nvSpPr>
        <p:spPr>
          <a:ln/>
        </p:spPr>
      </p:sp>
      <p:sp>
        <p:nvSpPr>
          <p:cNvPr id="13316" name="Rectangle 3"/>
          <p:cNvSpPr>
            <a:spLocks noGrp="1" noChangeArrowheads="1"/>
          </p:cNvSpPr>
          <p:nvPr>
            <p:ph type="body" idx="1"/>
          </p:nvPr>
        </p:nvSpPr>
        <p:spPr>
          <a:xfrm>
            <a:off x="687388" y="4343400"/>
            <a:ext cx="5486400" cy="4114800"/>
          </a:xfrm>
          <a:noFill/>
          <a:ln/>
        </p:spPr>
        <p:txBody>
          <a:bodyPr/>
          <a:lstStyle/>
          <a:p>
            <a:pPr eaLnBrk="1" hangingPunct="1"/>
            <a:endParaRPr lang="en-GB" dirty="0"/>
          </a:p>
        </p:txBody>
      </p:sp>
    </p:spTree>
    <p:extLst>
      <p:ext uri="{BB962C8B-B14F-4D97-AF65-F5344CB8AC3E}">
        <p14:creationId xmlns:p14="http://schemas.microsoft.com/office/powerpoint/2010/main" val="22040239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1BC3C8D-8A65-4F86-861F-C5AA97B112B0}" type="slidenum">
              <a:rPr lang="en-GB"/>
              <a:pPr/>
              <a:t>8</a:t>
            </a:fld>
            <a:endParaRPr lang="en-GB"/>
          </a:p>
        </p:txBody>
      </p:sp>
      <p:sp>
        <p:nvSpPr>
          <p:cNvPr id="17410" name="Rectangle 2"/>
          <p:cNvSpPr>
            <a:spLocks noGrp="1" noRot="1" noChangeAspect="1" noChangeArrowheads="1" noTextEdit="1"/>
          </p:cNvSpPr>
          <p:nvPr>
            <p:ph type="sldImg"/>
          </p:nvPr>
        </p:nvSpPr>
        <p:spPr>
          <a:xfrm>
            <a:off x="1146175" y="687388"/>
            <a:ext cx="4568825" cy="3427412"/>
          </a:xfrm>
          <a:ln/>
        </p:spPr>
      </p:sp>
      <p:sp>
        <p:nvSpPr>
          <p:cNvPr id="17411" name="Rectangle 3"/>
          <p:cNvSpPr>
            <a:spLocks noGrp="1" noChangeArrowheads="1"/>
          </p:cNvSpPr>
          <p:nvPr>
            <p:ph type="body" idx="1"/>
          </p:nvPr>
        </p:nvSpPr>
        <p:spPr>
          <a:xfrm>
            <a:off x="686597" y="4342164"/>
            <a:ext cx="5486400" cy="4113782"/>
          </a:xfrm>
        </p:spPr>
        <p:txBody>
          <a:bodyPr/>
          <a:lstStyle/>
          <a:p>
            <a:endParaRPr lang="en-GB" dirty="0"/>
          </a:p>
          <a:p>
            <a:endParaRPr lang="en-GB" dirty="0"/>
          </a:p>
          <a:p>
            <a:endParaRPr lang="en-GB" dirty="0"/>
          </a:p>
        </p:txBody>
      </p:sp>
    </p:spTree>
    <p:extLst>
      <p:ext uri="{BB962C8B-B14F-4D97-AF65-F5344CB8AC3E}">
        <p14:creationId xmlns:p14="http://schemas.microsoft.com/office/powerpoint/2010/main" val="222200647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1EC9372B-F9C7-4C1D-9507-17B64BA73A46}" type="slidenum">
              <a:rPr lang="en-GB"/>
              <a:pPr/>
              <a:t>9</a:t>
            </a:fld>
            <a:endParaRPr lang="en-GB"/>
          </a:p>
        </p:txBody>
      </p:sp>
      <p:sp>
        <p:nvSpPr>
          <p:cNvPr id="138242" name="Rectangle 2"/>
          <p:cNvSpPr>
            <a:spLocks noGrp="1" noRot="1" noChangeAspect="1" noChangeArrowheads="1" noTextEdit="1"/>
          </p:cNvSpPr>
          <p:nvPr>
            <p:ph type="sldImg"/>
          </p:nvPr>
        </p:nvSpPr>
        <p:spPr>
          <a:xfrm>
            <a:off x="1146175" y="687388"/>
            <a:ext cx="4568825" cy="3427412"/>
          </a:xfrm>
          <a:ln/>
        </p:spPr>
      </p:sp>
      <p:sp>
        <p:nvSpPr>
          <p:cNvPr id="138243" name="Rectangle 3"/>
          <p:cNvSpPr>
            <a:spLocks noGrp="1" noChangeArrowheads="1"/>
          </p:cNvSpPr>
          <p:nvPr>
            <p:ph type="body" idx="1"/>
          </p:nvPr>
        </p:nvSpPr>
        <p:spPr>
          <a:xfrm>
            <a:off x="686597" y="4342164"/>
            <a:ext cx="5486400" cy="4113782"/>
          </a:xfrm>
        </p:spPr>
        <p:txBody>
          <a:bodyPr/>
          <a:lstStyle/>
          <a:p>
            <a:endParaRPr lang="en-GB" dirty="0"/>
          </a:p>
        </p:txBody>
      </p:sp>
    </p:spTree>
    <p:extLst>
      <p:ext uri="{BB962C8B-B14F-4D97-AF65-F5344CB8AC3E}">
        <p14:creationId xmlns:p14="http://schemas.microsoft.com/office/powerpoint/2010/main" val="36246804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9989AA81-5FDA-4975-A7EA-AA6B6AE8253E}" type="slidenum">
              <a:rPr lang="en-GB"/>
              <a:pPr/>
              <a:t>12</a:t>
            </a:fld>
            <a:endParaRPr lang="en-GB"/>
          </a:p>
        </p:txBody>
      </p:sp>
      <p:sp>
        <p:nvSpPr>
          <p:cNvPr id="48130" name="Rectangle 2"/>
          <p:cNvSpPr>
            <a:spLocks noGrp="1" noRot="1" noChangeAspect="1" noChangeArrowheads="1" noTextEdit="1"/>
          </p:cNvSpPr>
          <p:nvPr>
            <p:ph type="sldImg"/>
          </p:nvPr>
        </p:nvSpPr>
        <p:spPr>
          <a:xfrm>
            <a:off x="1146175" y="687388"/>
            <a:ext cx="4568825" cy="3427412"/>
          </a:xfrm>
          <a:ln/>
        </p:spPr>
      </p:sp>
      <p:sp>
        <p:nvSpPr>
          <p:cNvPr id="48131" name="Rectangle 3"/>
          <p:cNvSpPr>
            <a:spLocks noGrp="1" noChangeArrowheads="1"/>
          </p:cNvSpPr>
          <p:nvPr>
            <p:ph type="body" idx="1"/>
          </p:nvPr>
        </p:nvSpPr>
        <p:spPr>
          <a:xfrm>
            <a:off x="686597" y="4342164"/>
            <a:ext cx="5486400" cy="4113782"/>
          </a:xfrm>
        </p:spPr>
        <p:txBody>
          <a:bodyPr/>
          <a:lstStyle/>
          <a:p>
            <a:endParaRPr lang="en-GB" dirty="0"/>
          </a:p>
          <a:p>
            <a:endParaRPr lang="en-GB" dirty="0"/>
          </a:p>
          <a:p>
            <a:endParaRPr lang="en-GB" dirty="0"/>
          </a:p>
        </p:txBody>
      </p:sp>
    </p:spTree>
    <p:extLst>
      <p:ext uri="{BB962C8B-B14F-4D97-AF65-F5344CB8AC3E}">
        <p14:creationId xmlns:p14="http://schemas.microsoft.com/office/powerpoint/2010/main" val="51405901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bwMode="auto">
          <a:noFill/>
          <a:ln>
            <a:solidFill>
              <a:srgbClr val="000000"/>
            </a:solidFill>
            <a:miter lim="800000"/>
            <a:headEnd/>
            <a:tailEnd/>
          </a:ln>
        </p:spPr>
      </p:sp>
      <p:sp>
        <p:nvSpPr>
          <p:cNvPr id="22531"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spcBef>
                <a:spcPct val="0"/>
              </a:spcBef>
            </a:pPr>
            <a:endParaRPr lang="en-GB"/>
          </a:p>
        </p:txBody>
      </p:sp>
      <p:sp>
        <p:nvSpPr>
          <p:cNvPr id="225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F55354D-10EA-411A-A2AE-59EAD4C44C5C}" type="slidenum">
              <a:rPr lang="en-GB" smtClean="0">
                <a:latin typeface="Arial" pitchFamily="34" charset="0"/>
                <a:cs typeface="Arial" pitchFamily="34" charset="0"/>
              </a:rPr>
              <a:pPr/>
              <a:t>16</a:t>
            </a:fld>
            <a:endParaRPr lang="en-GB">
              <a:latin typeface="Arial" pitchFamily="34" charset="0"/>
              <a:cs typeface="Arial" pitchFamily="34" charset="0"/>
            </a:endParaRPr>
          </a:p>
        </p:txBody>
      </p:sp>
    </p:spTree>
    <p:extLst>
      <p:ext uri="{BB962C8B-B14F-4D97-AF65-F5344CB8AC3E}">
        <p14:creationId xmlns:p14="http://schemas.microsoft.com/office/powerpoint/2010/main" val="94301756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1730" name="Slide Image Placeholder 1"/>
          <p:cNvSpPr>
            <a:spLocks noGrp="1" noRot="1" noChangeAspect="1" noTextEdit="1"/>
          </p:cNvSpPr>
          <p:nvPr>
            <p:ph type="sldImg"/>
          </p:nvPr>
        </p:nvSpPr>
        <p:spPr bwMode="auto">
          <a:noFill/>
          <a:ln>
            <a:solidFill>
              <a:srgbClr val="000000"/>
            </a:solidFill>
            <a:miter lim="800000"/>
            <a:headEnd/>
            <a:tailEnd/>
          </a:ln>
        </p:spPr>
      </p:sp>
      <p:sp>
        <p:nvSpPr>
          <p:cNvPr id="2017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US" altLang="en-US"/>
          </a:p>
        </p:txBody>
      </p:sp>
      <p:sp>
        <p:nvSpPr>
          <p:cNvPr id="4" name="Slide Number Placeholder 3"/>
          <p:cNvSpPr>
            <a:spLocks noGrp="1"/>
          </p:cNvSpPr>
          <p:nvPr>
            <p:ph type="sldNum" sz="quarter" idx="5"/>
          </p:nvPr>
        </p:nvSpPr>
        <p:spPr/>
        <p:txBody>
          <a:bodyPr/>
          <a:lstStyle/>
          <a:p>
            <a:pPr>
              <a:defRPr/>
            </a:pPr>
            <a:fld id="{78908ADF-5C6C-49DC-A0D3-1D19B3BF56EF}" type="slidenum">
              <a:rPr lang="en-GB" smtClean="0">
                <a:solidFill>
                  <a:prstClr val="black"/>
                </a:solidFill>
              </a:rPr>
              <a:pPr>
                <a:defRPr/>
              </a:pPr>
              <a:t>21</a:t>
            </a:fld>
            <a:endParaRPr lang="en-GB">
              <a:solidFill>
                <a:prstClr val="black"/>
              </a:solidFill>
            </a:endParaRPr>
          </a:p>
        </p:txBody>
      </p:sp>
    </p:spTree>
    <p:extLst>
      <p:ext uri="{BB962C8B-B14F-4D97-AF65-F5344CB8AC3E}">
        <p14:creationId xmlns:p14="http://schemas.microsoft.com/office/powerpoint/2010/main" val="170679418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noFill/>
        </p:spPr>
        <p:txBody>
          <a:bodyPr/>
          <a:lstStyle/>
          <a:p>
            <a:fld id="{00ABD560-9E5E-441D-A185-5205720DD763}" type="slidenum">
              <a:rPr lang="en-GB" smtClean="0">
                <a:latin typeface="Arial" charset="0"/>
              </a:rPr>
              <a:pPr/>
              <a:t>23</a:t>
            </a:fld>
            <a:endParaRPr lang="en-GB">
              <a:latin typeface="Arial" charset="0"/>
            </a:endParaRPr>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xfrm>
            <a:off x="914400" y="4343400"/>
            <a:ext cx="5029200" cy="4114800"/>
          </a:xfrm>
          <a:noFill/>
          <a:ln/>
        </p:spPr>
        <p:txBody>
          <a:bodyPr/>
          <a:lstStyle/>
          <a:p>
            <a:pPr eaLnBrk="1" hangingPunct="1"/>
            <a:endParaRPr lang="en-US" dirty="0">
              <a:latin typeface="Arial" charset="0"/>
            </a:endParaRPr>
          </a:p>
        </p:txBody>
      </p:sp>
    </p:spTree>
    <p:extLst>
      <p:ext uri="{BB962C8B-B14F-4D97-AF65-F5344CB8AC3E}">
        <p14:creationId xmlns:p14="http://schemas.microsoft.com/office/powerpoint/2010/main" val="276517517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66B4722A-4D73-4C32-A5AA-EDE2536B78BA}" type="datetimeFigureOut">
              <a:rPr lang="en-GB" smtClean="0"/>
              <a:pPr/>
              <a:t>09/04/2021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B83F4B0-0FE6-40BA-8C5A-729D269E3588}"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endParaRPr lang="en-GB"/>
          </a:p>
        </p:txBody>
      </p:sp>
      <p:sp>
        <p:nvSpPr>
          <p:cNvPr id="7" name="Rectangle 5"/>
          <p:cNvSpPr>
            <a:spLocks noGrp="1" noChangeArrowheads="1"/>
          </p:cNvSpPr>
          <p:nvPr>
            <p:ph type="ftr" sz="quarter" idx="11"/>
          </p:nvPr>
        </p:nvSpPr>
        <p:spPr>
          <a:ln/>
        </p:spPr>
        <p:txBody>
          <a:bodyPr/>
          <a:lstStyle>
            <a:lvl1pPr>
              <a:defRPr/>
            </a:lvl1pPr>
          </a:lstStyle>
          <a:p>
            <a:pPr>
              <a:defRPr/>
            </a:pPr>
            <a:endParaRPr lang="en-GB"/>
          </a:p>
        </p:txBody>
      </p:sp>
      <p:sp>
        <p:nvSpPr>
          <p:cNvPr id="8" name="Rectangle 6"/>
          <p:cNvSpPr>
            <a:spLocks noGrp="1" noChangeArrowheads="1"/>
          </p:cNvSpPr>
          <p:nvPr>
            <p:ph type="sldNum" sz="quarter" idx="12"/>
          </p:nvPr>
        </p:nvSpPr>
        <p:spPr>
          <a:ln/>
        </p:spPr>
        <p:txBody>
          <a:bodyPr/>
          <a:lstStyle>
            <a:lvl1pPr>
              <a:defRPr/>
            </a:lvl1pPr>
          </a:lstStyle>
          <a:p>
            <a:pPr>
              <a:defRPr/>
            </a:pPr>
            <a:fld id="{666DD037-DD51-4297-A3B3-893524B2EF84}"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4" name="Picture 7" descr="Cynnal_01.jpg"/>
          <p:cNvPicPr>
            <a:picLocks noChangeAspect="1"/>
          </p:cNvPicPr>
          <p:nvPr/>
        </p:nvPicPr>
        <p:blipFill>
          <a:blip r:embed="rId2" cstate="print">
            <a:lum contrast="40000"/>
          </a:blip>
          <a:srcRect/>
          <a:stretch>
            <a:fillRect/>
          </a:stretch>
        </p:blipFill>
        <p:spPr bwMode="auto">
          <a:xfrm>
            <a:off x="0" y="392113"/>
            <a:ext cx="9144000" cy="6465887"/>
          </a:xfrm>
          <a:prstGeom prst="rect">
            <a:avLst/>
          </a:prstGeom>
          <a:noFill/>
          <a:ln w="9525">
            <a:noFill/>
            <a:miter lim="800000"/>
            <a:headEnd/>
            <a:tailEnd/>
          </a:ln>
        </p:spPr>
      </p:pic>
      <p:pic>
        <p:nvPicPr>
          <p:cNvPr id="5" name="Picture 8" descr="logCynnalIWAN.png"/>
          <p:cNvPicPr>
            <a:picLocks noChangeAspect="1"/>
          </p:cNvPicPr>
          <p:nvPr/>
        </p:nvPicPr>
        <p:blipFill>
          <a:blip r:embed="rId3" cstate="print"/>
          <a:srcRect/>
          <a:stretch>
            <a:fillRect/>
          </a:stretch>
        </p:blipFill>
        <p:spPr bwMode="auto">
          <a:xfrm>
            <a:off x="3403600" y="1000125"/>
            <a:ext cx="2128838" cy="612775"/>
          </a:xfrm>
          <a:prstGeom prst="rect">
            <a:avLst/>
          </a:prstGeom>
          <a:noFill/>
          <a:ln w="9525">
            <a:noFill/>
            <a:miter lim="800000"/>
            <a:headEnd/>
            <a:tailEnd/>
          </a:ln>
        </p:spPr>
      </p:pic>
      <p:sp>
        <p:nvSpPr>
          <p:cNvPr id="2" name="Title 1"/>
          <p:cNvSpPr>
            <a:spLocks noGrp="1"/>
          </p:cNvSpPr>
          <p:nvPr>
            <p:ph type="ctrTitle"/>
          </p:nvPr>
        </p:nvSpPr>
        <p:spPr>
          <a:xfrm>
            <a:off x="685800" y="1857364"/>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613139"/>
            <a:ext cx="6400800" cy="601679"/>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Tree>
    <p:extLst>
      <p:ext uri="{BB962C8B-B14F-4D97-AF65-F5344CB8AC3E}">
        <p14:creationId xmlns:p14="http://schemas.microsoft.com/office/powerpoint/2010/main" val="660720673"/>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4" name="Picture 7" descr="logCynnalIWAN.png"/>
          <p:cNvPicPr>
            <a:picLocks noChangeAspect="1"/>
          </p:cNvPicPr>
          <p:nvPr/>
        </p:nvPicPr>
        <p:blipFill>
          <a:blip r:embed="rId2" cstate="print"/>
          <a:srcRect/>
          <a:stretch>
            <a:fillRect/>
          </a:stretch>
        </p:blipFill>
        <p:spPr bwMode="auto">
          <a:xfrm>
            <a:off x="285750" y="6215063"/>
            <a:ext cx="1230313" cy="354012"/>
          </a:xfrm>
          <a:prstGeom prst="rect">
            <a:avLst/>
          </a:prstGeom>
          <a:noFill/>
          <a:ln w="9525">
            <a:noFill/>
            <a:miter lim="800000"/>
            <a:headEnd/>
            <a:tailEnd/>
          </a:ln>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3"/>
          <p:cNvSpPr>
            <a:spLocks noGrp="1"/>
          </p:cNvSpPr>
          <p:nvPr>
            <p:ph type="dt" sz="half" idx="10"/>
          </p:nvPr>
        </p:nvSpPr>
        <p:spPr/>
        <p:txBody>
          <a:bodyPr/>
          <a:lstStyle>
            <a:lvl1pPr>
              <a:defRPr smtClean="0"/>
            </a:lvl1pPr>
          </a:lstStyle>
          <a:p>
            <a:pPr>
              <a:defRPr/>
            </a:pPr>
            <a:fld id="{88E91B1F-C539-408D-8568-8E79545C5465}" type="datetimeFigureOut">
              <a:rPr lang="cy-GB">
                <a:solidFill>
                  <a:prstClr val="black">
                    <a:tint val="75000"/>
                  </a:prstClr>
                </a:solidFill>
              </a:rPr>
              <a:pPr>
                <a:defRPr/>
              </a:pPr>
              <a:t>09/04/2021</a:t>
            </a:fld>
            <a:endParaRPr lang="cy-GB">
              <a:solidFill>
                <a:prstClr val="black">
                  <a:tint val="75000"/>
                </a:prstClr>
              </a:solidFill>
            </a:endParaRPr>
          </a:p>
        </p:txBody>
      </p:sp>
      <p:sp>
        <p:nvSpPr>
          <p:cNvPr id="6" name="Footer Placeholder 4"/>
          <p:cNvSpPr>
            <a:spLocks noGrp="1"/>
          </p:cNvSpPr>
          <p:nvPr>
            <p:ph type="ftr" sz="quarter" idx="11"/>
          </p:nvPr>
        </p:nvSpPr>
        <p:spPr/>
        <p:txBody>
          <a:bodyPr/>
          <a:lstStyle>
            <a:lvl1pPr>
              <a:defRPr dirty="0"/>
            </a:lvl1pPr>
          </a:lstStyle>
          <a:p>
            <a:pPr>
              <a:defRPr/>
            </a:pPr>
            <a:endParaRPr lang="cy-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smtClean="0"/>
            </a:lvl1pPr>
          </a:lstStyle>
          <a:p>
            <a:pPr>
              <a:defRPr/>
            </a:pPr>
            <a:fld id="{F847E93E-FE30-4F81-AF2E-93067FC3B3FE}"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2878531034"/>
      </p:ext>
    </p:extLst>
  </p:cSld>
  <p:clrMapOvr>
    <a:masterClrMapping/>
  </p:clrMapOvr>
  <p:transition/>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4" name="Picture 7" descr="logCynnalIWAN.png"/>
          <p:cNvPicPr>
            <a:picLocks noChangeAspect="1"/>
          </p:cNvPicPr>
          <p:nvPr/>
        </p:nvPicPr>
        <p:blipFill>
          <a:blip r:embed="rId2" cstate="print"/>
          <a:srcRect/>
          <a:stretch>
            <a:fillRect/>
          </a:stretch>
        </p:blipFill>
        <p:spPr bwMode="auto">
          <a:xfrm>
            <a:off x="285750" y="6215063"/>
            <a:ext cx="1230313" cy="354012"/>
          </a:xfrm>
          <a:prstGeom prst="rect">
            <a:avLst/>
          </a:prstGeom>
          <a:noFill/>
          <a:ln w="9525">
            <a:noFill/>
            <a:miter lim="800000"/>
            <a:headEnd/>
            <a:tailEnd/>
          </a:ln>
        </p:spPr>
      </p:pic>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US" dirty="0"/>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5" name="Date Placeholder 3"/>
          <p:cNvSpPr>
            <a:spLocks noGrp="1"/>
          </p:cNvSpPr>
          <p:nvPr>
            <p:ph type="dt" sz="half" idx="10"/>
          </p:nvPr>
        </p:nvSpPr>
        <p:spPr/>
        <p:txBody>
          <a:bodyPr/>
          <a:lstStyle>
            <a:lvl1pPr>
              <a:defRPr smtClean="0"/>
            </a:lvl1pPr>
          </a:lstStyle>
          <a:p>
            <a:pPr>
              <a:defRPr/>
            </a:pPr>
            <a:fld id="{8EB81E0C-CB19-4E2A-80B5-F302CEC04570}" type="datetimeFigureOut">
              <a:rPr lang="cy-GB">
                <a:solidFill>
                  <a:prstClr val="black">
                    <a:tint val="75000"/>
                  </a:prstClr>
                </a:solidFill>
              </a:rPr>
              <a:pPr>
                <a:defRPr/>
              </a:pPr>
              <a:t>09/04/2021</a:t>
            </a:fld>
            <a:endParaRPr lang="cy-GB">
              <a:solidFill>
                <a:prstClr val="black">
                  <a:tint val="75000"/>
                </a:prstClr>
              </a:solidFill>
            </a:endParaRPr>
          </a:p>
        </p:txBody>
      </p:sp>
      <p:sp>
        <p:nvSpPr>
          <p:cNvPr id="6" name="Footer Placeholder 4"/>
          <p:cNvSpPr>
            <a:spLocks noGrp="1"/>
          </p:cNvSpPr>
          <p:nvPr>
            <p:ph type="ftr" sz="quarter" idx="11"/>
          </p:nvPr>
        </p:nvSpPr>
        <p:spPr/>
        <p:txBody>
          <a:bodyPr/>
          <a:lstStyle>
            <a:lvl1pPr>
              <a:defRPr dirty="0"/>
            </a:lvl1pPr>
          </a:lstStyle>
          <a:p>
            <a:pPr>
              <a:defRPr/>
            </a:pPr>
            <a:endParaRPr lang="cy-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smtClean="0"/>
            </a:lvl1pPr>
          </a:lstStyle>
          <a:p>
            <a:pPr>
              <a:defRPr/>
            </a:pPr>
            <a:fld id="{C8579A7C-657C-4F85-860E-F3C79D975F14}"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1300184242"/>
      </p:ext>
    </p:extLst>
  </p:cSld>
  <p:clrMapOvr>
    <a:masterClrMapping/>
  </p:clrMapOvr>
  <p:transition/>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5" name="Picture 7" descr="logCynnalIWAN.png"/>
          <p:cNvPicPr>
            <a:picLocks noChangeAspect="1"/>
          </p:cNvPicPr>
          <p:nvPr/>
        </p:nvPicPr>
        <p:blipFill>
          <a:blip r:embed="rId2" cstate="print"/>
          <a:srcRect/>
          <a:stretch>
            <a:fillRect/>
          </a:stretch>
        </p:blipFill>
        <p:spPr bwMode="auto">
          <a:xfrm>
            <a:off x="285750" y="6215063"/>
            <a:ext cx="1230313" cy="354012"/>
          </a:xfrm>
          <a:prstGeom prst="rect">
            <a:avLst/>
          </a:prstGeom>
          <a:noFill/>
          <a:ln w="9525">
            <a:noFill/>
            <a:miter lim="800000"/>
            <a:headEnd/>
            <a:tailEnd/>
          </a:ln>
        </p:spPr>
      </p:pic>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p:cNvSpPr>
            <a:spLocks noGrp="1"/>
          </p:cNvSpPr>
          <p:nvPr>
            <p:ph type="dt" sz="half" idx="10"/>
          </p:nvPr>
        </p:nvSpPr>
        <p:spPr/>
        <p:txBody>
          <a:bodyPr/>
          <a:lstStyle>
            <a:lvl1pPr>
              <a:defRPr smtClean="0"/>
            </a:lvl1pPr>
          </a:lstStyle>
          <a:p>
            <a:pPr>
              <a:defRPr/>
            </a:pPr>
            <a:fld id="{7CA17C89-8DCD-4B5F-9478-7E3818A89064}" type="datetimeFigureOut">
              <a:rPr lang="cy-GB">
                <a:solidFill>
                  <a:prstClr val="black">
                    <a:tint val="75000"/>
                  </a:prstClr>
                </a:solidFill>
              </a:rPr>
              <a:pPr>
                <a:defRPr/>
              </a:pPr>
              <a:t>09/04/2021</a:t>
            </a:fld>
            <a:endParaRPr lang="cy-GB">
              <a:solidFill>
                <a:prstClr val="black">
                  <a:tint val="75000"/>
                </a:prstClr>
              </a:solidFill>
            </a:endParaRPr>
          </a:p>
        </p:txBody>
      </p:sp>
      <p:sp>
        <p:nvSpPr>
          <p:cNvPr id="7" name="Footer Placeholder 5"/>
          <p:cNvSpPr>
            <a:spLocks noGrp="1"/>
          </p:cNvSpPr>
          <p:nvPr>
            <p:ph type="ftr" sz="quarter" idx="11"/>
          </p:nvPr>
        </p:nvSpPr>
        <p:spPr/>
        <p:txBody>
          <a:bodyPr/>
          <a:lstStyle>
            <a:lvl1pPr>
              <a:defRPr dirty="0"/>
            </a:lvl1pPr>
          </a:lstStyle>
          <a:p>
            <a:pPr>
              <a:defRPr/>
            </a:pPr>
            <a:endParaRPr lang="cy-GB">
              <a:solidFill>
                <a:prstClr val="black">
                  <a:tint val="75000"/>
                </a:prstClr>
              </a:solidFill>
            </a:endParaRPr>
          </a:p>
        </p:txBody>
      </p:sp>
      <p:sp>
        <p:nvSpPr>
          <p:cNvPr id="8" name="Slide Number Placeholder 6"/>
          <p:cNvSpPr>
            <a:spLocks noGrp="1"/>
          </p:cNvSpPr>
          <p:nvPr>
            <p:ph type="sldNum" sz="quarter" idx="12"/>
          </p:nvPr>
        </p:nvSpPr>
        <p:spPr/>
        <p:txBody>
          <a:bodyPr/>
          <a:lstStyle>
            <a:lvl1pPr>
              <a:defRPr smtClean="0"/>
            </a:lvl1pPr>
          </a:lstStyle>
          <a:p>
            <a:pPr>
              <a:defRPr/>
            </a:pPr>
            <a:fld id="{9BDB9A3E-355C-49B9-81A0-994CEE419FB9}"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312329804"/>
      </p:ext>
    </p:extLst>
  </p:cSld>
  <p:clrMapOvr>
    <a:masterClrMapping/>
  </p:clrMapOvr>
  <p:transition/>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7" name="Picture 7" descr="logCynnalIWAN.png"/>
          <p:cNvPicPr>
            <a:picLocks noChangeAspect="1"/>
          </p:cNvPicPr>
          <p:nvPr/>
        </p:nvPicPr>
        <p:blipFill>
          <a:blip r:embed="rId2" cstate="print"/>
          <a:srcRect/>
          <a:stretch>
            <a:fillRect/>
          </a:stretch>
        </p:blipFill>
        <p:spPr bwMode="auto">
          <a:xfrm>
            <a:off x="285750" y="6215063"/>
            <a:ext cx="1230313" cy="354012"/>
          </a:xfrm>
          <a:prstGeom prst="rect">
            <a:avLst/>
          </a:prstGeom>
          <a:noFill/>
          <a:ln w="9525">
            <a:noFill/>
            <a:miter lim="800000"/>
            <a:headEnd/>
            <a:tailEnd/>
          </a:ln>
        </p:spPr>
      </p:pic>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6"/>
          <p:cNvSpPr>
            <a:spLocks noGrp="1"/>
          </p:cNvSpPr>
          <p:nvPr>
            <p:ph type="dt" sz="half" idx="10"/>
          </p:nvPr>
        </p:nvSpPr>
        <p:spPr/>
        <p:txBody>
          <a:bodyPr/>
          <a:lstStyle>
            <a:lvl1pPr>
              <a:defRPr smtClean="0"/>
            </a:lvl1pPr>
          </a:lstStyle>
          <a:p>
            <a:pPr>
              <a:defRPr/>
            </a:pPr>
            <a:fld id="{278266B1-4311-4F55-B365-61AA8BACBB3F}" type="datetimeFigureOut">
              <a:rPr lang="cy-GB">
                <a:solidFill>
                  <a:prstClr val="black">
                    <a:tint val="75000"/>
                  </a:prstClr>
                </a:solidFill>
              </a:rPr>
              <a:pPr>
                <a:defRPr/>
              </a:pPr>
              <a:t>09/04/2021</a:t>
            </a:fld>
            <a:endParaRPr lang="cy-GB">
              <a:solidFill>
                <a:prstClr val="black">
                  <a:tint val="75000"/>
                </a:prstClr>
              </a:solidFill>
            </a:endParaRPr>
          </a:p>
        </p:txBody>
      </p:sp>
      <p:sp>
        <p:nvSpPr>
          <p:cNvPr id="9" name="Footer Placeholder 7"/>
          <p:cNvSpPr>
            <a:spLocks noGrp="1"/>
          </p:cNvSpPr>
          <p:nvPr>
            <p:ph type="ftr" sz="quarter" idx="11"/>
          </p:nvPr>
        </p:nvSpPr>
        <p:spPr/>
        <p:txBody>
          <a:bodyPr/>
          <a:lstStyle>
            <a:lvl1pPr>
              <a:defRPr dirty="0"/>
            </a:lvl1pPr>
          </a:lstStyle>
          <a:p>
            <a:pPr>
              <a:defRPr/>
            </a:pPr>
            <a:endParaRPr lang="cy-GB">
              <a:solidFill>
                <a:prstClr val="black">
                  <a:tint val="75000"/>
                </a:prstClr>
              </a:solidFill>
            </a:endParaRPr>
          </a:p>
        </p:txBody>
      </p:sp>
      <p:sp>
        <p:nvSpPr>
          <p:cNvPr id="10" name="Slide Number Placeholder 8"/>
          <p:cNvSpPr>
            <a:spLocks noGrp="1"/>
          </p:cNvSpPr>
          <p:nvPr>
            <p:ph type="sldNum" sz="quarter" idx="12"/>
          </p:nvPr>
        </p:nvSpPr>
        <p:spPr/>
        <p:txBody>
          <a:bodyPr/>
          <a:lstStyle>
            <a:lvl1pPr>
              <a:defRPr smtClean="0"/>
            </a:lvl1pPr>
          </a:lstStyle>
          <a:p>
            <a:pPr>
              <a:defRPr/>
            </a:pPr>
            <a:fld id="{C4046EB6-309B-4D7B-8156-4CCF378847B2}"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3879271304"/>
      </p:ext>
    </p:extLst>
  </p:cSld>
  <p:clrMapOvr>
    <a:masterClrMapping/>
  </p:clrMapOvr>
  <p:transition/>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3" name="Picture 7" descr="logCynnalIWAN.png"/>
          <p:cNvPicPr>
            <a:picLocks noChangeAspect="1"/>
          </p:cNvPicPr>
          <p:nvPr/>
        </p:nvPicPr>
        <p:blipFill>
          <a:blip r:embed="rId2" cstate="print"/>
          <a:srcRect/>
          <a:stretch>
            <a:fillRect/>
          </a:stretch>
        </p:blipFill>
        <p:spPr bwMode="auto">
          <a:xfrm>
            <a:off x="285750" y="6215063"/>
            <a:ext cx="1230313" cy="354012"/>
          </a:xfrm>
          <a:prstGeom prst="rect">
            <a:avLst/>
          </a:prstGeom>
          <a:noFill/>
          <a:ln w="9525">
            <a:noFill/>
            <a:miter lim="800000"/>
            <a:headEnd/>
            <a:tailEnd/>
          </a:ln>
        </p:spPr>
      </p:pic>
      <p:sp>
        <p:nvSpPr>
          <p:cNvPr id="2" name="Title 1"/>
          <p:cNvSpPr>
            <a:spLocks noGrp="1"/>
          </p:cNvSpPr>
          <p:nvPr>
            <p:ph type="title"/>
          </p:nvPr>
        </p:nvSpPr>
        <p:spPr/>
        <p:txBody>
          <a:bodyPr/>
          <a:lstStyle/>
          <a:p>
            <a:r>
              <a:rPr lang="en-US"/>
              <a:t>Click to edit Master title style</a:t>
            </a:r>
          </a:p>
        </p:txBody>
      </p:sp>
      <p:sp>
        <p:nvSpPr>
          <p:cNvPr id="4" name="Date Placeholder 2"/>
          <p:cNvSpPr>
            <a:spLocks noGrp="1"/>
          </p:cNvSpPr>
          <p:nvPr>
            <p:ph type="dt" sz="half" idx="10"/>
          </p:nvPr>
        </p:nvSpPr>
        <p:spPr/>
        <p:txBody>
          <a:bodyPr/>
          <a:lstStyle>
            <a:lvl1pPr>
              <a:defRPr smtClean="0"/>
            </a:lvl1pPr>
          </a:lstStyle>
          <a:p>
            <a:pPr>
              <a:defRPr/>
            </a:pPr>
            <a:fld id="{B7847C4C-DDF6-4106-94F2-BA93704C320D}" type="datetimeFigureOut">
              <a:rPr lang="cy-GB">
                <a:solidFill>
                  <a:prstClr val="black">
                    <a:tint val="75000"/>
                  </a:prstClr>
                </a:solidFill>
              </a:rPr>
              <a:pPr>
                <a:defRPr/>
              </a:pPr>
              <a:t>09/04/2021</a:t>
            </a:fld>
            <a:endParaRPr lang="cy-GB">
              <a:solidFill>
                <a:prstClr val="black">
                  <a:tint val="75000"/>
                </a:prstClr>
              </a:solidFill>
            </a:endParaRPr>
          </a:p>
        </p:txBody>
      </p:sp>
      <p:sp>
        <p:nvSpPr>
          <p:cNvPr id="5" name="Footer Placeholder 3"/>
          <p:cNvSpPr>
            <a:spLocks noGrp="1"/>
          </p:cNvSpPr>
          <p:nvPr>
            <p:ph type="ftr" sz="quarter" idx="11"/>
          </p:nvPr>
        </p:nvSpPr>
        <p:spPr/>
        <p:txBody>
          <a:bodyPr/>
          <a:lstStyle>
            <a:lvl1pPr>
              <a:defRPr dirty="0"/>
            </a:lvl1pPr>
          </a:lstStyle>
          <a:p>
            <a:pPr>
              <a:defRPr/>
            </a:pPr>
            <a:endParaRPr lang="cy-GB">
              <a:solidFill>
                <a:prstClr val="black">
                  <a:tint val="75000"/>
                </a:prstClr>
              </a:solidFill>
            </a:endParaRPr>
          </a:p>
        </p:txBody>
      </p:sp>
      <p:sp>
        <p:nvSpPr>
          <p:cNvPr id="6" name="Slide Number Placeholder 4"/>
          <p:cNvSpPr>
            <a:spLocks noGrp="1"/>
          </p:cNvSpPr>
          <p:nvPr>
            <p:ph type="sldNum" sz="quarter" idx="12"/>
          </p:nvPr>
        </p:nvSpPr>
        <p:spPr/>
        <p:txBody>
          <a:bodyPr/>
          <a:lstStyle>
            <a:lvl1pPr>
              <a:defRPr smtClean="0"/>
            </a:lvl1pPr>
          </a:lstStyle>
          <a:p>
            <a:pPr>
              <a:defRPr/>
            </a:pPr>
            <a:fld id="{F1BFA7B0-39E4-4462-84AB-FC384637E286}"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2213364407"/>
      </p:ext>
    </p:extLst>
  </p:cSld>
  <p:clrMapOvr>
    <a:masterClrMapping/>
  </p:clrMapOvr>
  <p:transition/>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7" descr="logCynnalIWAN.png"/>
          <p:cNvPicPr>
            <a:picLocks noChangeAspect="1"/>
          </p:cNvPicPr>
          <p:nvPr/>
        </p:nvPicPr>
        <p:blipFill>
          <a:blip r:embed="rId2" cstate="print"/>
          <a:srcRect/>
          <a:stretch>
            <a:fillRect/>
          </a:stretch>
        </p:blipFill>
        <p:spPr bwMode="auto">
          <a:xfrm>
            <a:off x="285750" y="6215063"/>
            <a:ext cx="1230313" cy="354012"/>
          </a:xfrm>
          <a:prstGeom prst="rect">
            <a:avLst/>
          </a:prstGeom>
          <a:noFill/>
          <a:ln w="9525">
            <a:noFill/>
            <a:miter lim="800000"/>
            <a:headEnd/>
            <a:tailEnd/>
          </a:ln>
        </p:spPr>
      </p:pic>
      <p:sp>
        <p:nvSpPr>
          <p:cNvPr id="3" name="Date Placeholder 1"/>
          <p:cNvSpPr>
            <a:spLocks noGrp="1"/>
          </p:cNvSpPr>
          <p:nvPr>
            <p:ph type="dt" sz="half" idx="10"/>
          </p:nvPr>
        </p:nvSpPr>
        <p:spPr/>
        <p:txBody>
          <a:bodyPr/>
          <a:lstStyle>
            <a:lvl1pPr>
              <a:defRPr smtClean="0"/>
            </a:lvl1pPr>
          </a:lstStyle>
          <a:p>
            <a:pPr>
              <a:defRPr/>
            </a:pPr>
            <a:fld id="{E599F1BD-C2D7-4727-AA9E-3B026ADBB008}" type="datetimeFigureOut">
              <a:rPr lang="cy-GB">
                <a:solidFill>
                  <a:prstClr val="black">
                    <a:tint val="75000"/>
                  </a:prstClr>
                </a:solidFill>
              </a:rPr>
              <a:pPr>
                <a:defRPr/>
              </a:pPr>
              <a:t>09/04/2021</a:t>
            </a:fld>
            <a:endParaRPr lang="cy-GB">
              <a:solidFill>
                <a:prstClr val="black">
                  <a:tint val="75000"/>
                </a:prstClr>
              </a:solidFill>
            </a:endParaRPr>
          </a:p>
        </p:txBody>
      </p:sp>
      <p:sp>
        <p:nvSpPr>
          <p:cNvPr id="4" name="Footer Placeholder 2"/>
          <p:cNvSpPr>
            <a:spLocks noGrp="1"/>
          </p:cNvSpPr>
          <p:nvPr>
            <p:ph type="ftr" sz="quarter" idx="11"/>
          </p:nvPr>
        </p:nvSpPr>
        <p:spPr/>
        <p:txBody>
          <a:bodyPr/>
          <a:lstStyle>
            <a:lvl1pPr>
              <a:defRPr dirty="0"/>
            </a:lvl1pPr>
          </a:lstStyle>
          <a:p>
            <a:pPr>
              <a:defRPr/>
            </a:pPr>
            <a:endParaRPr lang="cy-GB">
              <a:solidFill>
                <a:prstClr val="black">
                  <a:tint val="75000"/>
                </a:prstClr>
              </a:solidFill>
            </a:endParaRPr>
          </a:p>
        </p:txBody>
      </p:sp>
      <p:sp>
        <p:nvSpPr>
          <p:cNvPr id="5" name="Slide Number Placeholder 3"/>
          <p:cNvSpPr>
            <a:spLocks noGrp="1"/>
          </p:cNvSpPr>
          <p:nvPr>
            <p:ph type="sldNum" sz="quarter" idx="12"/>
          </p:nvPr>
        </p:nvSpPr>
        <p:spPr/>
        <p:txBody>
          <a:bodyPr/>
          <a:lstStyle>
            <a:lvl1pPr>
              <a:defRPr smtClean="0"/>
            </a:lvl1pPr>
          </a:lstStyle>
          <a:p>
            <a:pPr>
              <a:defRPr/>
            </a:pPr>
            <a:fld id="{07D572C0-D61C-41FB-8218-560D14044F20}"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462746148"/>
      </p:ext>
    </p:extLst>
  </p:cSld>
  <p:clrMapOvr>
    <a:masterClrMapping/>
  </p:clrMapOvr>
  <p:transition/>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5" name="Picture 7" descr="logCynnalIWAN.png"/>
          <p:cNvPicPr>
            <a:picLocks noChangeAspect="1"/>
          </p:cNvPicPr>
          <p:nvPr/>
        </p:nvPicPr>
        <p:blipFill>
          <a:blip r:embed="rId2" cstate="print"/>
          <a:srcRect/>
          <a:stretch>
            <a:fillRect/>
          </a:stretch>
        </p:blipFill>
        <p:spPr bwMode="auto">
          <a:xfrm>
            <a:off x="285750" y="6215063"/>
            <a:ext cx="1230313" cy="354012"/>
          </a:xfrm>
          <a:prstGeom prst="rect">
            <a:avLst/>
          </a:prstGeom>
          <a:noFill/>
          <a:ln w="9525">
            <a:noFill/>
            <a:miter lim="800000"/>
            <a:headEnd/>
            <a:tailEnd/>
          </a:ln>
        </p:spPr>
      </p:pic>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p:cNvSpPr>
            <a:spLocks noGrp="1"/>
          </p:cNvSpPr>
          <p:nvPr>
            <p:ph type="dt" sz="half" idx="10"/>
          </p:nvPr>
        </p:nvSpPr>
        <p:spPr/>
        <p:txBody>
          <a:bodyPr/>
          <a:lstStyle>
            <a:lvl1pPr>
              <a:defRPr smtClean="0"/>
            </a:lvl1pPr>
          </a:lstStyle>
          <a:p>
            <a:pPr>
              <a:defRPr/>
            </a:pPr>
            <a:fld id="{9F7DF33D-31E0-4317-A7B3-0A11D36FBC7E}" type="datetimeFigureOut">
              <a:rPr lang="cy-GB">
                <a:solidFill>
                  <a:prstClr val="black">
                    <a:tint val="75000"/>
                  </a:prstClr>
                </a:solidFill>
              </a:rPr>
              <a:pPr>
                <a:defRPr/>
              </a:pPr>
              <a:t>09/04/2021</a:t>
            </a:fld>
            <a:endParaRPr lang="cy-GB">
              <a:solidFill>
                <a:prstClr val="black">
                  <a:tint val="75000"/>
                </a:prstClr>
              </a:solidFill>
            </a:endParaRPr>
          </a:p>
        </p:txBody>
      </p:sp>
      <p:sp>
        <p:nvSpPr>
          <p:cNvPr id="7" name="Footer Placeholder 5"/>
          <p:cNvSpPr>
            <a:spLocks noGrp="1"/>
          </p:cNvSpPr>
          <p:nvPr>
            <p:ph type="ftr" sz="quarter" idx="11"/>
          </p:nvPr>
        </p:nvSpPr>
        <p:spPr/>
        <p:txBody>
          <a:bodyPr/>
          <a:lstStyle>
            <a:lvl1pPr>
              <a:defRPr dirty="0"/>
            </a:lvl1pPr>
          </a:lstStyle>
          <a:p>
            <a:pPr>
              <a:defRPr/>
            </a:pPr>
            <a:endParaRPr lang="cy-GB">
              <a:solidFill>
                <a:prstClr val="black">
                  <a:tint val="75000"/>
                </a:prstClr>
              </a:solidFill>
            </a:endParaRPr>
          </a:p>
        </p:txBody>
      </p:sp>
      <p:sp>
        <p:nvSpPr>
          <p:cNvPr id="8" name="Slide Number Placeholder 6"/>
          <p:cNvSpPr>
            <a:spLocks noGrp="1"/>
          </p:cNvSpPr>
          <p:nvPr>
            <p:ph type="sldNum" sz="quarter" idx="12"/>
          </p:nvPr>
        </p:nvSpPr>
        <p:spPr/>
        <p:txBody>
          <a:bodyPr/>
          <a:lstStyle>
            <a:lvl1pPr>
              <a:defRPr smtClean="0"/>
            </a:lvl1pPr>
          </a:lstStyle>
          <a:p>
            <a:pPr>
              <a:defRPr/>
            </a:pPr>
            <a:fld id="{195638D8-4C3E-45BD-AA18-E2A19A025EFB}"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2553470555"/>
      </p:ext>
    </p:extLst>
  </p:cSld>
  <p:clrMapOvr>
    <a:masterClrMapping/>
  </p:clrMapOvr>
  <p:transition/>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5" name="Picture 7" descr="logCynnalIWAN.png"/>
          <p:cNvPicPr>
            <a:picLocks noChangeAspect="1"/>
          </p:cNvPicPr>
          <p:nvPr/>
        </p:nvPicPr>
        <p:blipFill>
          <a:blip r:embed="rId2" cstate="print"/>
          <a:srcRect/>
          <a:stretch>
            <a:fillRect/>
          </a:stretch>
        </p:blipFill>
        <p:spPr bwMode="auto">
          <a:xfrm>
            <a:off x="285750" y="6215063"/>
            <a:ext cx="1230313" cy="354012"/>
          </a:xfrm>
          <a:prstGeom prst="rect">
            <a:avLst/>
          </a:prstGeom>
          <a:noFill/>
          <a:ln w="9525">
            <a:noFill/>
            <a:miter lim="800000"/>
            <a:headEnd/>
            <a:tailEnd/>
          </a:ln>
        </p:spPr>
      </p:pic>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Date Placeholder 4"/>
          <p:cNvSpPr>
            <a:spLocks noGrp="1"/>
          </p:cNvSpPr>
          <p:nvPr>
            <p:ph type="dt" sz="half" idx="10"/>
          </p:nvPr>
        </p:nvSpPr>
        <p:spPr/>
        <p:txBody>
          <a:bodyPr/>
          <a:lstStyle>
            <a:lvl1pPr>
              <a:defRPr smtClean="0"/>
            </a:lvl1pPr>
          </a:lstStyle>
          <a:p>
            <a:pPr>
              <a:defRPr/>
            </a:pPr>
            <a:fld id="{478E329B-814C-4BB0-9F53-DC326DD53602}" type="datetimeFigureOut">
              <a:rPr lang="cy-GB">
                <a:solidFill>
                  <a:prstClr val="black">
                    <a:tint val="75000"/>
                  </a:prstClr>
                </a:solidFill>
              </a:rPr>
              <a:pPr>
                <a:defRPr/>
              </a:pPr>
              <a:t>09/04/2021</a:t>
            </a:fld>
            <a:endParaRPr lang="cy-GB">
              <a:solidFill>
                <a:prstClr val="black">
                  <a:tint val="75000"/>
                </a:prstClr>
              </a:solidFill>
            </a:endParaRPr>
          </a:p>
        </p:txBody>
      </p:sp>
      <p:sp>
        <p:nvSpPr>
          <p:cNvPr id="7" name="Footer Placeholder 5"/>
          <p:cNvSpPr>
            <a:spLocks noGrp="1"/>
          </p:cNvSpPr>
          <p:nvPr>
            <p:ph type="ftr" sz="quarter" idx="11"/>
          </p:nvPr>
        </p:nvSpPr>
        <p:spPr/>
        <p:txBody>
          <a:bodyPr/>
          <a:lstStyle>
            <a:lvl1pPr>
              <a:defRPr dirty="0"/>
            </a:lvl1pPr>
          </a:lstStyle>
          <a:p>
            <a:pPr>
              <a:defRPr/>
            </a:pPr>
            <a:endParaRPr lang="cy-GB">
              <a:solidFill>
                <a:prstClr val="black">
                  <a:tint val="75000"/>
                </a:prstClr>
              </a:solidFill>
            </a:endParaRPr>
          </a:p>
        </p:txBody>
      </p:sp>
      <p:sp>
        <p:nvSpPr>
          <p:cNvPr id="8" name="Slide Number Placeholder 6"/>
          <p:cNvSpPr>
            <a:spLocks noGrp="1"/>
          </p:cNvSpPr>
          <p:nvPr>
            <p:ph type="sldNum" sz="quarter" idx="12"/>
          </p:nvPr>
        </p:nvSpPr>
        <p:spPr/>
        <p:txBody>
          <a:bodyPr/>
          <a:lstStyle>
            <a:lvl1pPr>
              <a:defRPr smtClean="0"/>
            </a:lvl1pPr>
          </a:lstStyle>
          <a:p>
            <a:pPr>
              <a:defRPr/>
            </a:pPr>
            <a:fld id="{A1C32142-A2E4-4C41-9772-2614D599448A}"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343363044"/>
      </p:ext>
    </p:extLst>
  </p:cSld>
  <p:clrMapOvr>
    <a:masterClrMapping/>
  </p:clrMapOvr>
  <p:transition/>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48BDC189-E66D-465F-8238-62EF4A176B01}" type="datetimeFigureOut">
              <a:rPr lang="cy-GB">
                <a:solidFill>
                  <a:prstClr val="black">
                    <a:tint val="75000"/>
                  </a:prstClr>
                </a:solidFill>
              </a:rPr>
              <a:pPr>
                <a:defRPr/>
              </a:pPr>
              <a:t>09/04/2021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9304C702-1941-485A-BFC2-82CDB861110D}"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2043320843"/>
      </p:ext>
    </p:extLst>
  </p:cSld>
  <p:clrMapOvr>
    <a:masterClrMapping/>
  </p:clrMapOvr>
  <p:transition/>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fld id="{3E5191CF-2FF8-45CA-BC09-120686DE3379}" type="datetimeFigureOut">
              <a:rPr lang="cy-GB">
                <a:solidFill>
                  <a:prstClr val="black">
                    <a:tint val="75000"/>
                  </a:prstClr>
                </a:solidFill>
              </a:rPr>
              <a:pPr>
                <a:defRPr/>
              </a:pPr>
              <a:t>09/04/2021</a:t>
            </a:fld>
            <a:endParaRPr lang="cy-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cy-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pPr>
              <a:defRPr/>
            </a:pPr>
            <a:fld id="{12F77CD9-E75A-4B67-B534-79C88BD03791}"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2260654873"/>
      </p:ext>
    </p:extLst>
  </p:cSld>
  <p:clrMapOvr>
    <a:masterClrMapping/>
  </p:clrMapOvr>
  <p:transition/>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011A4E5-9C5D-4535-9EF2-476FF09867CD}"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54992380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70C3FEA-F27D-4562-8C34-CD75B2476CF3}"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64305764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DEEAA7B9-591F-47D3-AF55-56EB7B56F250}"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176307603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a:defRPr/>
            </a:lvl1pPr>
          </a:lstStyle>
          <a:p>
            <a:endParaRPr lang="en-GB"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GB"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0C3E60DA-AFA5-40E4-9201-DD3444BB682C}"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696254257"/>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a:defRPr/>
            </a:lvl1pPr>
          </a:lstStyle>
          <a:p>
            <a:endParaRPr lang="en-GB" altLang="en-US">
              <a:solidFill>
                <a:srgbClr val="000000"/>
              </a:solidFill>
            </a:endParaRPr>
          </a:p>
        </p:txBody>
      </p:sp>
      <p:sp>
        <p:nvSpPr>
          <p:cNvPr id="8" name="Footer Placeholder 7"/>
          <p:cNvSpPr>
            <a:spLocks noGrp="1"/>
          </p:cNvSpPr>
          <p:nvPr>
            <p:ph type="ftr" sz="quarter" idx="11"/>
          </p:nvPr>
        </p:nvSpPr>
        <p:spPr/>
        <p:txBody>
          <a:bodyPr/>
          <a:lstStyle>
            <a:lvl1pPr>
              <a:defRPr/>
            </a:lvl1pPr>
          </a:lstStyle>
          <a:p>
            <a:endParaRPr lang="en-GB" altLang="en-US">
              <a:solidFill>
                <a:srgbClr val="000000"/>
              </a:solidFill>
            </a:endParaRPr>
          </a:p>
        </p:txBody>
      </p:sp>
      <p:sp>
        <p:nvSpPr>
          <p:cNvPr id="9" name="Slide Number Placeholder 8"/>
          <p:cNvSpPr>
            <a:spLocks noGrp="1"/>
          </p:cNvSpPr>
          <p:nvPr>
            <p:ph type="sldNum" sz="quarter" idx="12"/>
          </p:nvPr>
        </p:nvSpPr>
        <p:spPr/>
        <p:txBody>
          <a:bodyPr/>
          <a:lstStyle>
            <a:lvl1pPr>
              <a:defRPr/>
            </a:lvl1pPr>
          </a:lstStyle>
          <a:p>
            <a:fld id="{57794B3A-EF47-41DD-A876-A0F66749EE7F}"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798768486"/>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a:defRPr/>
            </a:lvl1pPr>
          </a:lstStyle>
          <a:p>
            <a:endParaRPr lang="en-GB" altLang="en-US">
              <a:solidFill>
                <a:srgbClr val="000000"/>
              </a:solidFill>
            </a:endParaRPr>
          </a:p>
        </p:txBody>
      </p:sp>
      <p:sp>
        <p:nvSpPr>
          <p:cNvPr id="4" name="Footer Placeholder 3"/>
          <p:cNvSpPr>
            <a:spLocks noGrp="1"/>
          </p:cNvSpPr>
          <p:nvPr>
            <p:ph type="ftr" sz="quarter" idx="11"/>
          </p:nvPr>
        </p:nvSpPr>
        <p:spPr/>
        <p:txBody>
          <a:bodyPr/>
          <a:lstStyle>
            <a:lvl1pPr>
              <a:defRPr/>
            </a:lvl1pPr>
          </a:lstStyle>
          <a:p>
            <a:endParaRPr lang="en-GB" altLang="en-US">
              <a:solidFill>
                <a:srgbClr val="000000"/>
              </a:solidFill>
            </a:endParaRPr>
          </a:p>
        </p:txBody>
      </p:sp>
      <p:sp>
        <p:nvSpPr>
          <p:cNvPr id="5" name="Slide Number Placeholder 4"/>
          <p:cNvSpPr>
            <a:spLocks noGrp="1"/>
          </p:cNvSpPr>
          <p:nvPr>
            <p:ph type="sldNum" sz="quarter" idx="12"/>
          </p:nvPr>
        </p:nvSpPr>
        <p:spPr/>
        <p:txBody>
          <a:bodyPr/>
          <a:lstStyle>
            <a:lvl1pPr>
              <a:defRPr/>
            </a:lvl1pPr>
          </a:lstStyle>
          <a:p>
            <a:fld id="{1C06CD42-AE22-4938-BC3A-051F2F83F2F6}"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780227100"/>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a:defRPr/>
            </a:lvl1pPr>
          </a:lstStyle>
          <a:p>
            <a:endParaRPr lang="en-GB" altLang="en-US">
              <a:solidFill>
                <a:srgbClr val="000000"/>
              </a:solidFill>
            </a:endParaRPr>
          </a:p>
        </p:txBody>
      </p:sp>
      <p:sp>
        <p:nvSpPr>
          <p:cNvPr id="3" name="Footer Placeholder 2"/>
          <p:cNvSpPr>
            <a:spLocks noGrp="1"/>
          </p:cNvSpPr>
          <p:nvPr>
            <p:ph type="ftr" sz="quarter" idx="11"/>
          </p:nvPr>
        </p:nvSpPr>
        <p:spPr/>
        <p:txBody>
          <a:bodyPr/>
          <a:lstStyle>
            <a:lvl1pPr>
              <a:defRPr/>
            </a:lvl1pPr>
          </a:lstStyle>
          <a:p>
            <a:endParaRPr lang="en-GB" altLang="en-US">
              <a:solidFill>
                <a:srgbClr val="000000"/>
              </a:solidFill>
            </a:endParaRPr>
          </a:p>
        </p:txBody>
      </p:sp>
      <p:sp>
        <p:nvSpPr>
          <p:cNvPr id="4" name="Slide Number Placeholder 3"/>
          <p:cNvSpPr>
            <a:spLocks noGrp="1"/>
          </p:cNvSpPr>
          <p:nvPr>
            <p:ph type="sldNum" sz="quarter" idx="12"/>
          </p:nvPr>
        </p:nvSpPr>
        <p:spPr/>
        <p:txBody>
          <a:bodyPr/>
          <a:lstStyle>
            <a:lvl1pPr>
              <a:defRPr/>
            </a:lvl1pPr>
          </a:lstStyle>
          <a:p>
            <a:fld id="{40A705ED-AB4B-4916-A938-A3CC3455AC44}"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421263975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GB"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CBD685A5-51DB-4E12-BCC1-89CCAEC6AADC}"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138119659"/>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endParaRPr lang="en-GB" altLang="en-US">
              <a:solidFill>
                <a:srgbClr val="000000"/>
              </a:solidFill>
            </a:endParaRPr>
          </a:p>
        </p:txBody>
      </p:sp>
      <p:sp>
        <p:nvSpPr>
          <p:cNvPr id="6" name="Footer Placeholder 5"/>
          <p:cNvSpPr>
            <a:spLocks noGrp="1"/>
          </p:cNvSpPr>
          <p:nvPr>
            <p:ph type="ftr" sz="quarter" idx="11"/>
          </p:nvPr>
        </p:nvSpPr>
        <p:spPr/>
        <p:txBody>
          <a:bodyPr/>
          <a:lstStyle>
            <a:lvl1pPr>
              <a:defRPr/>
            </a:lvl1pPr>
          </a:lstStyle>
          <a:p>
            <a:endParaRPr lang="en-GB" altLang="en-US">
              <a:solidFill>
                <a:srgbClr val="000000"/>
              </a:solidFill>
            </a:endParaRPr>
          </a:p>
        </p:txBody>
      </p:sp>
      <p:sp>
        <p:nvSpPr>
          <p:cNvPr id="7" name="Slide Number Placeholder 6"/>
          <p:cNvSpPr>
            <a:spLocks noGrp="1"/>
          </p:cNvSpPr>
          <p:nvPr>
            <p:ph type="sldNum" sz="quarter" idx="12"/>
          </p:nvPr>
        </p:nvSpPr>
        <p:spPr/>
        <p:txBody>
          <a:bodyPr/>
          <a:lstStyle>
            <a:lvl1pPr>
              <a:defRPr/>
            </a:lvl1pPr>
          </a:lstStyle>
          <a:p>
            <a:fld id="{D5C7BA53-72A7-4DF1-BF18-82E541E8A135}"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00789052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B6BF0BB7-1BC0-4B5B-BD31-5B75659E0857}"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3136384533"/>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endParaRPr lang="en-GB" altLang="en-US">
              <a:solidFill>
                <a:srgbClr val="000000"/>
              </a:solidFill>
            </a:endParaRPr>
          </a:p>
        </p:txBody>
      </p:sp>
      <p:sp>
        <p:nvSpPr>
          <p:cNvPr id="5" name="Footer Placeholder 4"/>
          <p:cNvSpPr>
            <a:spLocks noGrp="1"/>
          </p:cNvSpPr>
          <p:nvPr>
            <p:ph type="ftr" sz="quarter" idx="11"/>
          </p:nvPr>
        </p:nvSpPr>
        <p:spPr/>
        <p:txBody>
          <a:bodyPr/>
          <a:lstStyle>
            <a:lvl1pPr>
              <a:defRPr/>
            </a:lvl1pPr>
          </a:lstStyle>
          <a:p>
            <a:endParaRPr lang="en-GB" altLang="en-US">
              <a:solidFill>
                <a:srgbClr val="000000"/>
              </a:solidFill>
            </a:endParaRPr>
          </a:p>
        </p:txBody>
      </p:sp>
      <p:sp>
        <p:nvSpPr>
          <p:cNvPr id="6" name="Slide Number Placeholder 5"/>
          <p:cNvSpPr>
            <a:spLocks noGrp="1"/>
          </p:cNvSpPr>
          <p:nvPr>
            <p:ph type="sldNum" sz="quarter" idx="12"/>
          </p:nvPr>
        </p:nvSpPr>
        <p:spPr/>
        <p:txBody>
          <a:bodyPr/>
          <a:lstStyle>
            <a:lvl1pPr>
              <a:defRPr/>
            </a:lvl1pPr>
          </a:lstStyle>
          <a:p>
            <a:fld id="{1FF4B8C0-2D7C-416A-AF4C-49D32380E58E}" type="slidenum">
              <a:rPr lang="en-GB" altLang="en-US">
                <a:solidFill>
                  <a:srgbClr val="000000"/>
                </a:solidFill>
              </a:rPr>
              <a:pPr/>
              <a:t>‹#›</a:t>
            </a:fld>
            <a:endParaRPr lang="en-GB" altLang="en-US">
              <a:solidFill>
                <a:srgbClr val="000000"/>
              </a:solidFill>
            </a:endParaRPr>
          </a:p>
        </p:txBody>
      </p:sp>
    </p:spTree>
    <p:extLst>
      <p:ext uri="{BB962C8B-B14F-4D97-AF65-F5344CB8AC3E}">
        <p14:creationId xmlns:p14="http://schemas.microsoft.com/office/powerpoint/2010/main" val="2614130771"/>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Date Placeholder 2"/>
          <p:cNvSpPr>
            <a:spLocks noGrp="1"/>
          </p:cNvSpPr>
          <p:nvPr>
            <p:ph type="dt" sz="half" idx="10"/>
          </p:nvPr>
        </p:nvSpPr>
        <p:spPr>
          <a:xfrm>
            <a:off x="457200" y="6245225"/>
            <a:ext cx="2133600" cy="476250"/>
          </a:xfrm>
        </p:spPr>
        <p:txBody>
          <a:bodyPr/>
          <a:lstStyle>
            <a:lvl1pPr>
              <a:defRPr/>
            </a:lvl1pPr>
          </a:lstStyle>
          <a:p>
            <a:endParaRPr lang="en-GB"/>
          </a:p>
        </p:txBody>
      </p:sp>
      <p:sp>
        <p:nvSpPr>
          <p:cNvPr id="4" name="Footer Placeholder 3"/>
          <p:cNvSpPr>
            <a:spLocks noGrp="1"/>
          </p:cNvSpPr>
          <p:nvPr>
            <p:ph type="ftr" sz="quarter" idx="11"/>
          </p:nvPr>
        </p:nvSpPr>
        <p:spPr>
          <a:xfrm>
            <a:off x="3124200" y="6245225"/>
            <a:ext cx="2895600" cy="476250"/>
          </a:xfrm>
        </p:spPr>
        <p:txBody>
          <a:bodyPr/>
          <a:lstStyle>
            <a:lvl1pPr>
              <a:defRPr/>
            </a:lvl1pPr>
          </a:lstStyle>
          <a:p>
            <a:endParaRPr lang="en-GB"/>
          </a:p>
        </p:txBody>
      </p:sp>
      <p:sp>
        <p:nvSpPr>
          <p:cNvPr id="5" name="Slide Number Placeholder 4"/>
          <p:cNvSpPr>
            <a:spLocks noGrp="1"/>
          </p:cNvSpPr>
          <p:nvPr>
            <p:ph type="sldNum" sz="quarter" idx="12"/>
          </p:nvPr>
        </p:nvSpPr>
        <p:spPr>
          <a:xfrm>
            <a:off x="6553200" y="6245225"/>
            <a:ext cx="2133600" cy="476250"/>
          </a:xfrm>
        </p:spPr>
        <p:txBody>
          <a:bodyPr/>
          <a:lstStyle>
            <a:lvl1pPr>
              <a:defRPr/>
            </a:lvl1pPr>
          </a:lstStyle>
          <a:p>
            <a:fld id="{4A59AE2A-C106-446E-9A2D-AA70761F6D14}" type="slidenum">
              <a:rPr lang="en-GB"/>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6B4722A-4D73-4C32-A5AA-EDE2536B78BA}" type="datetimeFigureOut">
              <a:rPr lang="en-GB" smtClean="0"/>
              <a:pPr/>
              <a:t>09/04/2021</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B83F4B0-0FE6-40BA-8C5A-729D269E3588}"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pic>
        <p:nvPicPr>
          <p:cNvPr id="1026" name="Picture 6" descr="Cynnal_01.jpg"/>
          <p:cNvPicPr>
            <a:picLocks noChangeAspect="1"/>
          </p:cNvPicPr>
          <p:nvPr/>
        </p:nvPicPr>
        <p:blipFill>
          <a:blip r:embed="rId13" cstate="print">
            <a:lum contrast="40000"/>
          </a:blip>
          <a:srcRect/>
          <a:stretch>
            <a:fillRect/>
          </a:stretch>
        </p:blipFill>
        <p:spPr bwMode="auto">
          <a:xfrm>
            <a:off x="0" y="392113"/>
            <a:ext cx="9144000" cy="6465887"/>
          </a:xfrm>
          <a:prstGeom prst="rect">
            <a:avLst/>
          </a:prstGeom>
          <a:noFill/>
          <a:ln w="9525">
            <a:noFill/>
            <a:miter lim="800000"/>
            <a:headEnd/>
            <a:tailEnd/>
          </a:ln>
        </p:spPr>
      </p:pic>
      <p:sp>
        <p:nvSpPr>
          <p:cNvPr id="1027"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a:t>Click to edit Master title style</a:t>
            </a:r>
          </a:p>
        </p:txBody>
      </p:sp>
      <p:sp>
        <p:nvSpPr>
          <p:cNvPr id="1028"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defRPr>
            </a:lvl1pPr>
          </a:lstStyle>
          <a:p>
            <a:pPr>
              <a:defRPr/>
            </a:pPr>
            <a:fld id="{DBFEDCEF-CC1E-4CCC-9EA1-4D0989764168}" type="datetimeFigureOut">
              <a:rPr lang="cy-GB">
                <a:solidFill>
                  <a:prstClr val="black">
                    <a:tint val="75000"/>
                  </a:prstClr>
                </a:solidFill>
              </a:rPr>
              <a:pPr>
                <a:defRPr/>
              </a:pPr>
              <a:t>09/04/2021</a:t>
            </a:fld>
            <a:endParaRPr lang="cy-GB">
              <a:solidFill>
                <a:prstClr val="black">
                  <a:tint val="75000"/>
                </a:prstClr>
              </a:solidFill>
            </a:endParaRPr>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dirty="0">
                <a:solidFill>
                  <a:schemeClr val="tx1">
                    <a:tint val="75000"/>
                  </a:schemeClr>
                </a:solidFill>
                <a:latin typeface="+mn-lt"/>
              </a:defRPr>
            </a:lvl1pPr>
          </a:lstStyle>
          <a:p>
            <a:pPr>
              <a:defRPr/>
            </a:pPr>
            <a:endParaRPr lang="cy-GB">
              <a:solidFill>
                <a:prstClr val="black">
                  <a:tint val="75000"/>
                </a:prstClr>
              </a:solidFill>
            </a:endParaRPr>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defRPr>
            </a:lvl1pPr>
          </a:lstStyle>
          <a:p>
            <a:pPr>
              <a:defRPr/>
            </a:pPr>
            <a:fld id="{40DAA05D-B45D-4751-8DC9-A6F3023B1236}" type="slidenum">
              <a:rPr lang="cy-GB">
                <a:solidFill>
                  <a:prstClr val="black">
                    <a:tint val="75000"/>
                  </a:prstClr>
                </a:solidFill>
              </a:rPr>
              <a:pPr>
                <a:defRPr/>
              </a:pPr>
              <a:t>‹#›</a:t>
            </a:fld>
            <a:endParaRPr lang="cy-GB">
              <a:solidFill>
                <a:prstClr val="black">
                  <a:tint val="75000"/>
                </a:prstClr>
              </a:solidFill>
            </a:endParaRPr>
          </a:p>
        </p:txBody>
      </p:sp>
    </p:spTree>
    <p:extLst>
      <p:ext uri="{BB962C8B-B14F-4D97-AF65-F5344CB8AC3E}">
        <p14:creationId xmlns:p14="http://schemas.microsoft.com/office/powerpoint/2010/main" val="583685727"/>
      </p:ext>
    </p:extLst>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Lst>
  <p:transition/>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eaLnBrk="1" fontAlgn="base" hangingPunct="1">
        <a:spcBef>
          <a:spcPct val="0"/>
        </a:spcBef>
        <a:spcAft>
          <a:spcPct val="0"/>
        </a:spcAft>
        <a:defRPr sz="4400">
          <a:solidFill>
            <a:schemeClr val="tx1"/>
          </a:solidFill>
          <a:latin typeface="Calibri" pitchFamily="34" charset="0"/>
        </a:defRPr>
      </a:lvl6pPr>
      <a:lvl7pPr marL="914400" algn="ctr" rtl="0" eaLnBrk="1" fontAlgn="base" hangingPunct="1">
        <a:spcBef>
          <a:spcPct val="0"/>
        </a:spcBef>
        <a:spcAft>
          <a:spcPct val="0"/>
        </a:spcAft>
        <a:defRPr sz="4400">
          <a:solidFill>
            <a:schemeClr val="tx1"/>
          </a:solidFill>
          <a:latin typeface="Calibri" pitchFamily="34" charset="0"/>
        </a:defRPr>
      </a:lvl7pPr>
      <a:lvl8pPr marL="1371600" algn="ctr" rtl="0" eaLnBrk="1" fontAlgn="base" hangingPunct="1">
        <a:spcBef>
          <a:spcPct val="0"/>
        </a:spcBef>
        <a:spcAft>
          <a:spcPct val="0"/>
        </a:spcAft>
        <a:defRPr sz="4400">
          <a:solidFill>
            <a:schemeClr val="tx1"/>
          </a:solidFill>
          <a:latin typeface="Calibri" pitchFamily="34" charset="0"/>
        </a:defRPr>
      </a:lvl8pPr>
      <a:lvl9pPr marL="1828800" algn="ctr" rtl="0" eaLnBrk="1" fontAlgn="base" hangingPunct="1">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1028" name="Rectangle 4"/>
          <p:cNvSpPr>
            <a:spLocks noGrp="1" noChangeArrowheads="1"/>
          </p:cNvSpPr>
          <p:nvPr>
            <p:ph type="dt" sz="half" idx="2"/>
          </p:nvPr>
        </p:nvSpPr>
        <p:spPr bwMode="auto">
          <a:xfrm>
            <a:off x="457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defRPr sz="1400"/>
            </a:lvl1pPr>
          </a:lstStyle>
          <a:p>
            <a:pPr fontAlgn="base">
              <a:spcBef>
                <a:spcPct val="0"/>
              </a:spcBef>
              <a:spcAft>
                <a:spcPct val="0"/>
              </a:spcAft>
            </a:pPr>
            <a:endParaRPr lang="en-GB" altLang="en-US">
              <a:solidFill>
                <a:srgbClr val="000000"/>
              </a:solidFill>
            </a:endParaRPr>
          </a:p>
        </p:txBody>
      </p:sp>
      <p:sp>
        <p:nvSpPr>
          <p:cNvPr id="1029" name="Rectangle 5"/>
          <p:cNvSpPr>
            <a:spLocks noGrp="1" noChangeArrowheads="1"/>
          </p:cNvSpPr>
          <p:nvPr>
            <p:ph type="ftr" sz="quarter" idx="3"/>
          </p:nvPr>
        </p:nvSpPr>
        <p:spPr bwMode="auto">
          <a:xfrm>
            <a:off x="3124200" y="6245225"/>
            <a:ext cx="2895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ctr">
              <a:defRPr sz="1400"/>
            </a:lvl1pPr>
          </a:lstStyle>
          <a:p>
            <a:pPr fontAlgn="base">
              <a:spcBef>
                <a:spcPct val="0"/>
              </a:spcBef>
              <a:spcAft>
                <a:spcPct val="0"/>
              </a:spcAft>
            </a:pPr>
            <a:endParaRPr lang="en-GB" altLang="en-US">
              <a:solidFill>
                <a:srgbClr val="000000"/>
              </a:solidFill>
            </a:endParaRPr>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a:defRPr sz="1400"/>
            </a:lvl1pPr>
          </a:lstStyle>
          <a:p>
            <a:pPr fontAlgn="base">
              <a:spcBef>
                <a:spcPct val="0"/>
              </a:spcBef>
              <a:spcAft>
                <a:spcPct val="0"/>
              </a:spcAft>
            </a:pPr>
            <a:fld id="{0318F0F9-1240-48C9-81FB-50BE69F5C5C0}" type="slidenum">
              <a:rPr lang="en-GB" altLang="en-US" smtClean="0">
                <a:solidFill>
                  <a:srgbClr val="000000"/>
                </a:solidFill>
              </a:rPr>
              <a:pPr fontAlgn="base">
                <a:spcBef>
                  <a:spcPct val="0"/>
                </a:spcBef>
                <a:spcAft>
                  <a:spcPct val="0"/>
                </a:spcAft>
              </a:pPr>
              <a:t>‹#›</a:t>
            </a:fld>
            <a:endParaRPr lang="en-GB" altLang="en-US">
              <a:solidFill>
                <a:srgbClr val="000000"/>
              </a:solidFill>
            </a:endParaRPr>
          </a:p>
        </p:txBody>
      </p:sp>
    </p:spTree>
    <p:extLst>
      <p:ext uri="{BB962C8B-B14F-4D97-AF65-F5344CB8AC3E}">
        <p14:creationId xmlns:p14="http://schemas.microsoft.com/office/powerpoint/2010/main" val="3075173324"/>
      </p:ext>
    </p:extLst>
  </p:cSld>
  <p:clrMap bg1="lt1" tx1="dk1" bg2="lt2" tx2="dk2" accent1="accent1" accent2="accent2" accent3="accent3" accent4="accent4" accent5="accent5" accent6="accent6" hlink="hlink" folHlink="folHlink"/>
  <p:sldLayoutIdLst>
    <p:sldLayoutId id="2147483689" r:id="rId1"/>
    <p:sldLayoutId id="2147483690" r:id="rId2"/>
    <p:sldLayoutId id="2147483691" r:id="rId3"/>
    <p:sldLayoutId id="2147483692" r:id="rId4"/>
    <p:sldLayoutId id="2147483693" r:id="rId5"/>
    <p:sldLayoutId id="2147483694" r:id="rId6"/>
    <p:sldLayoutId id="2147483695" r:id="rId7"/>
    <p:sldLayoutId id="2147483696" r:id="rId8"/>
    <p:sldLayoutId id="2147483697" r:id="rId9"/>
    <p:sldLayoutId id="2147483698" r:id="rId10"/>
    <p:sldLayoutId id="2147483699" r:id="rId11"/>
    <p:sldLayoutId id="2147483700" r:id="rId12"/>
  </p:sldLayoutIdLst>
  <p:txStyles>
    <p:titleStyle>
      <a:lvl1pPr algn="ctr" rtl="0" fontAlgn="base">
        <a:spcBef>
          <a:spcPct val="0"/>
        </a:spcBef>
        <a:spcAft>
          <a:spcPct val="0"/>
        </a:spcAft>
        <a:defRPr sz="4400">
          <a:solidFill>
            <a:schemeClr val="tx2"/>
          </a:solidFill>
          <a:latin typeface="+mj-lt"/>
          <a:ea typeface="+mj-ea"/>
          <a:cs typeface="+mj-cs"/>
        </a:defRPr>
      </a:lvl1pPr>
      <a:lvl2pPr algn="ctr" rtl="0" fontAlgn="base">
        <a:spcBef>
          <a:spcPct val="0"/>
        </a:spcBef>
        <a:spcAft>
          <a:spcPct val="0"/>
        </a:spcAft>
        <a:defRPr sz="4400">
          <a:solidFill>
            <a:schemeClr val="tx2"/>
          </a:solidFill>
          <a:latin typeface="Arial" charset="0"/>
        </a:defRPr>
      </a:lvl2pPr>
      <a:lvl3pPr algn="ctr" rtl="0" fontAlgn="base">
        <a:spcBef>
          <a:spcPct val="0"/>
        </a:spcBef>
        <a:spcAft>
          <a:spcPct val="0"/>
        </a:spcAft>
        <a:defRPr sz="4400">
          <a:solidFill>
            <a:schemeClr val="tx2"/>
          </a:solidFill>
          <a:latin typeface="Arial" charset="0"/>
        </a:defRPr>
      </a:lvl3pPr>
      <a:lvl4pPr algn="ctr" rtl="0" fontAlgn="base">
        <a:spcBef>
          <a:spcPct val="0"/>
        </a:spcBef>
        <a:spcAft>
          <a:spcPct val="0"/>
        </a:spcAft>
        <a:defRPr sz="4400">
          <a:solidFill>
            <a:schemeClr val="tx2"/>
          </a:solidFill>
          <a:latin typeface="Arial" charset="0"/>
        </a:defRPr>
      </a:lvl4pPr>
      <a:lvl5pPr algn="ctr" rtl="0" fontAlgn="base">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fontAlgn="base">
        <a:spcBef>
          <a:spcPct val="20000"/>
        </a:spcBef>
        <a:spcAft>
          <a:spcPct val="0"/>
        </a:spcAft>
        <a:buChar char="•"/>
        <a:defRPr sz="3200">
          <a:solidFill>
            <a:schemeClr val="tx1"/>
          </a:solidFill>
          <a:latin typeface="+mn-lt"/>
          <a:ea typeface="+mn-ea"/>
          <a:cs typeface="+mn-cs"/>
        </a:defRPr>
      </a:lvl1pPr>
      <a:lvl2pPr marL="742950" indent="-285750" algn="l" rtl="0" fontAlgn="base">
        <a:spcBef>
          <a:spcPct val="20000"/>
        </a:spcBef>
        <a:spcAft>
          <a:spcPct val="0"/>
        </a:spcAft>
        <a:buChar char="–"/>
        <a:defRPr sz="2800">
          <a:solidFill>
            <a:schemeClr val="tx1"/>
          </a:solidFill>
          <a:latin typeface="+mn-lt"/>
        </a:defRPr>
      </a:lvl2pPr>
      <a:lvl3pPr marL="1143000" indent="-228600" algn="l" rtl="0" fontAlgn="base">
        <a:spcBef>
          <a:spcPct val="20000"/>
        </a:spcBef>
        <a:spcAft>
          <a:spcPct val="0"/>
        </a:spcAft>
        <a:buChar char="•"/>
        <a:defRPr sz="2400">
          <a:solidFill>
            <a:schemeClr val="tx1"/>
          </a:solidFill>
          <a:latin typeface="+mn-lt"/>
        </a:defRPr>
      </a:lvl3pPr>
      <a:lvl4pPr marL="1600200" indent="-228600" algn="l" rtl="0" fontAlgn="base">
        <a:spcBef>
          <a:spcPct val="20000"/>
        </a:spcBef>
        <a:spcAft>
          <a:spcPct val="0"/>
        </a:spcAft>
        <a:buChar char="–"/>
        <a:defRPr sz="2000">
          <a:solidFill>
            <a:schemeClr val="tx1"/>
          </a:solidFill>
          <a:latin typeface="+mn-lt"/>
        </a:defRPr>
      </a:lvl4pPr>
      <a:lvl5pPr marL="2057400" indent="-228600" algn="l" rtl="0" fontAlgn="base">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image" Target="../media/image9.gi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5.em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6.wmf"/><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35.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3" Type="http://schemas.openxmlformats.org/officeDocument/2006/relationships/hyperlink" Target="http://www.afasic.org.uk/" TargetMode="External"/><Relationship Id="rId2" Type="http://schemas.openxmlformats.org/officeDocument/2006/relationships/hyperlink" Target="http://www.naplic.org.uk/" TargetMode="External"/><Relationship Id="rId1" Type="http://schemas.openxmlformats.org/officeDocument/2006/relationships/slideLayout" Target="../slideLayouts/slideLayout2.xml"/><Relationship Id="rId4" Type="http://schemas.openxmlformats.org/officeDocument/2006/relationships/hyperlink" Target="http://www.ican.org.uk/"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02" name="Rectangle 6"/>
          <p:cNvSpPr>
            <a:spLocks noGrp="1" noChangeArrowheads="1"/>
          </p:cNvSpPr>
          <p:nvPr>
            <p:ph type="ctrTitle"/>
          </p:nvPr>
        </p:nvSpPr>
        <p:spPr>
          <a:xfrm>
            <a:off x="1835696" y="980728"/>
            <a:ext cx="6553200" cy="4191000"/>
          </a:xfrm>
        </p:spPr>
        <p:txBody>
          <a:bodyPr>
            <a:normAutofit fontScale="90000"/>
          </a:bodyPr>
          <a:lstStyle/>
          <a:p>
            <a:pPr algn="ctr" eaLnBrk="1" hangingPunct="1">
              <a:lnSpc>
                <a:spcPct val="120000"/>
              </a:lnSpc>
            </a:pPr>
            <a:br>
              <a:rPr lang="en-GB" sz="3200" i="1" dirty="0">
                <a:solidFill>
                  <a:srgbClr val="006666"/>
                </a:solidFill>
                <a:latin typeface="Comic Sans MS" panose="030F0702030302020204" pitchFamily="66" charset="0"/>
              </a:rPr>
            </a:br>
            <a:br>
              <a:rPr lang="en-GB" sz="3200" i="1" dirty="0">
                <a:solidFill>
                  <a:srgbClr val="006666"/>
                </a:solidFill>
                <a:latin typeface="Comic Sans MS" panose="030F0702030302020204" pitchFamily="66" charset="0"/>
              </a:rPr>
            </a:br>
            <a:r>
              <a:rPr lang="en-GB" sz="3200" i="1" dirty="0">
                <a:solidFill>
                  <a:srgbClr val="006666"/>
                </a:solidFill>
                <a:latin typeface="Comic Sans MS" panose="030F0702030302020204" pitchFamily="66" charset="0"/>
              </a:rPr>
              <a:t>ADDITIONAL LEARNING NEEDS</a:t>
            </a:r>
            <a:br>
              <a:rPr lang="en-GB" sz="3200" i="1" dirty="0">
                <a:solidFill>
                  <a:srgbClr val="006666"/>
                </a:solidFill>
                <a:latin typeface="Comic Sans MS" panose="030F0702030302020204" pitchFamily="66" charset="0"/>
              </a:rPr>
            </a:br>
            <a:r>
              <a:rPr lang="en-GB" sz="3200" i="1" dirty="0">
                <a:solidFill>
                  <a:srgbClr val="006666"/>
                </a:solidFill>
                <a:latin typeface="Comic Sans MS" panose="030F0702030302020204" pitchFamily="66" charset="0"/>
              </a:rPr>
              <a:t>SPECIAL NEEDS CODE OF PRACTICE FOR WALES</a:t>
            </a:r>
            <a:br>
              <a:rPr lang="en-GB" sz="3200" i="1" dirty="0">
                <a:solidFill>
                  <a:srgbClr val="006666"/>
                </a:solidFill>
                <a:latin typeface="Comic Sans MS" panose="030F0702030302020204" pitchFamily="66" charset="0"/>
              </a:rPr>
            </a:br>
            <a:br>
              <a:rPr lang="en-GB" sz="3200" i="1" dirty="0">
                <a:solidFill>
                  <a:srgbClr val="006666"/>
                </a:solidFill>
                <a:latin typeface="Comic Sans MS" panose="030F0702030302020204" pitchFamily="66" charset="0"/>
              </a:rPr>
            </a:br>
            <a:r>
              <a:rPr lang="en-GB" sz="3200" i="1" dirty="0">
                <a:solidFill>
                  <a:srgbClr val="006666"/>
                </a:solidFill>
                <a:latin typeface="Comic Sans MS" panose="030F0702030302020204" pitchFamily="66" charset="0"/>
              </a:rPr>
              <a:t>EARLY INTERVENTION</a:t>
            </a:r>
          </a:p>
        </p:txBody>
      </p:sp>
      <p:sp>
        <p:nvSpPr>
          <p:cNvPr id="3075" name="TextBox 3"/>
          <p:cNvSpPr txBox="1">
            <a:spLocks noChangeArrowheads="1"/>
          </p:cNvSpPr>
          <p:nvPr/>
        </p:nvSpPr>
        <p:spPr bwMode="auto">
          <a:xfrm>
            <a:off x="3923928" y="5877272"/>
            <a:ext cx="4575994" cy="461665"/>
          </a:xfrm>
          <a:prstGeom prst="rect">
            <a:avLst/>
          </a:prstGeom>
          <a:noFill/>
          <a:ln w="9525">
            <a:noFill/>
            <a:miter lim="800000"/>
            <a:headEnd/>
            <a:tailEnd/>
          </a:ln>
        </p:spPr>
        <p:txBody>
          <a:bodyPr wrap="square">
            <a:spAutoFit/>
          </a:bodyPr>
          <a:lstStyle/>
          <a:p>
            <a:endParaRPr lang="en-GB" sz="2400" dirty="0">
              <a:latin typeface="Comic Sans MS" panose="030F0702030302020204" pitchFamily="66" charset="0"/>
            </a:endParaRPr>
          </a:p>
        </p:txBody>
      </p:sp>
      <p:pic>
        <p:nvPicPr>
          <p:cNvPr id="4" name="Picture 4"/>
          <p:cNvPicPr>
            <a:picLocks noChangeAspect="1" noChangeArrowheads="1"/>
          </p:cNvPicPr>
          <p:nvPr/>
        </p:nvPicPr>
        <p:blipFill>
          <a:blip r:embed="rId2" cstate="print"/>
          <a:srcRect/>
          <a:stretch>
            <a:fillRect/>
          </a:stretch>
        </p:blipFill>
        <p:spPr bwMode="auto">
          <a:xfrm>
            <a:off x="179512" y="116632"/>
            <a:ext cx="2637190" cy="2204864"/>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4102"/>
                                        </p:tgtEl>
                                        <p:attrNameLst>
                                          <p:attrName>style.visibility</p:attrName>
                                        </p:attrNameLst>
                                      </p:cBhvr>
                                      <p:to>
                                        <p:strVal val="visible"/>
                                      </p:to>
                                    </p:set>
                                    <p:animEffect transition="in" filter="checkerboard(across)">
                                      <p:cBhvr>
                                        <p:cTn id="7" dur="1000"/>
                                        <p:tgtEl>
                                          <p:spTgt spid="410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0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800" y="609600"/>
            <a:ext cx="7772400" cy="947192"/>
          </a:xfrm>
        </p:spPr>
        <p:txBody>
          <a:bodyPr/>
          <a:lstStyle/>
          <a:p>
            <a:r>
              <a:rPr lang="en-GB" sz="3600" b="1" dirty="0">
                <a:latin typeface="Comic Sans MS" pitchFamily="66" charset="0"/>
              </a:rPr>
              <a:t>Today’s Session</a:t>
            </a:r>
            <a:endParaRPr lang="cy-GB" sz="3600" b="1" dirty="0">
              <a:latin typeface="Comic Sans MS" pitchFamily="66" charset="0"/>
            </a:endParaRPr>
          </a:p>
        </p:txBody>
      </p:sp>
      <p:sp>
        <p:nvSpPr>
          <p:cNvPr id="3" name="Content Placeholder 2"/>
          <p:cNvSpPr>
            <a:spLocks noGrp="1"/>
          </p:cNvSpPr>
          <p:nvPr>
            <p:ph idx="1"/>
          </p:nvPr>
        </p:nvSpPr>
        <p:spPr>
          <a:xfrm>
            <a:off x="685800" y="1628800"/>
            <a:ext cx="7772400" cy="4968552"/>
          </a:xfrm>
        </p:spPr>
        <p:txBody>
          <a:bodyPr>
            <a:normAutofit fontScale="92500" lnSpcReduction="20000"/>
          </a:bodyPr>
          <a:lstStyle/>
          <a:p>
            <a:pPr marL="0" indent="0">
              <a:buNone/>
            </a:pPr>
            <a:r>
              <a:rPr lang="en-GB" dirty="0">
                <a:latin typeface="Comic Sans MS" pitchFamily="66" charset="0"/>
              </a:rPr>
              <a:t>By the end of today’s session you should</a:t>
            </a:r>
          </a:p>
          <a:p>
            <a:r>
              <a:rPr lang="en-GB" dirty="0">
                <a:latin typeface="Comic Sans MS" pitchFamily="66" charset="0"/>
              </a:rPr>
              <a:t>Know the legal, national and local requirements…</a:t>
            </a:r>
          </a:p>
          <a:p>
            <a:r>
              <a:rPr lang="en-GB" dirty="0">
                <a:latin typeface="Comic Sans MS" pitchFamily="66" charset="0"/>
              </a:rPr>
              <a:t>Identify the main barriers to learning with focus on SLI .</a:t>
            </a:r>
          </a:p>
          <a:p>
            <a:r>
              <a:rPr lang="en-GB" dirty="0">
                <a:latin typeface="Comic Sans MS" pitchFamily="66" charset="0"/>
              </a:rPr>
              <a:t>Know the role of the class teacher  in adapting the curriculum to meet the needs of pupils with SLI</a:t>
            </a:r>
          </a:p>
          <a:p>
            <a:r>
              <a:rPr lang="en-GB" dirty="0">
                <a:latin typeface="Comic Sans MS" pitchFamily="66" charset="0"/>
              </a:rPr>
              <a:t>Feel more confident about  additional learning needs including special educational needs</a:t>
            </a:r>
          </a:p>
          <a:p>
            <a:endParaRPr lang="cy-GB" dirty="0"/>
          </a:p>
        </p:txBody>
      </p:sp>
      <p:pic>
        <p:nvPicPr>
          <p:cNvPr id="4" name="Picture 3"/>
          <p:cNvPicPr>
            <a:picLocks noChangeAspect="1" noChangeArrowheads="1"/>
          </p:cNvPicPr>
          <p:nvPr/>
        </p:nvPicPr>
        <p:blipFill>
          <a:blip r:embed="rId2" cstate="print"/>
          <a:srcRect/>
          <a:stretch>
            <a:fillRect/>
          </a:stretch>
        </p:blipFill>
        <p:spPr bwMode="auto">
          <a:xfrm>
            <a:off x="7524328" y="5445223"/>
            <a:ext cx="936104" cy="1310155"/>
          </a:xfrm>
          <a:prstGeom prst="rect">
            <a:avLst/>
          </a:prstGeom>
          <a:noFill/>
          <a:ln w="9525">
            <a:noFill/>
            <a:miter lim="800000"/>
            <a:headEnd/>
            <a:tailEnd/>
          </a:ln>
          <a:effectLst/>
        </p:spPr>
      </p:pic>
    </p:spTree>
    <p:extLst>
      <p:ext uri="{BB962C8B-B14F-4D97-AF65-F5344CB8AC3E}">
        <p14:creationId xmlns:p14="http://schemas.microsoft.com/office/powerpoint/2010/main" val="26838691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2" presetClass="entr" presetSubtype="4" fill="hold" nodeType="clickEffect">
                                  <p:stCondLst>
                                    <p:cond delay="0"/>
                                  </p:stCondLst>
                                  <p:childTnLst>
                                    <p:set>
                                      <p:cBhvr>
                                        <p:cTn id="27" dur="1" fill="hold">
                                          <p:stCondLst>
                                            <p:cond delay="0"/>
                                          </p:stCondLst>
                                        </p:cTn>
                                        <p:tgtEl>
                                          <p:spTgt spid="3">
                                            <p:txEl>
                                              <p:pRg st="4" end="4"/>
                                            </p:txEl>
                                          </p:spTgt>
                                        </p:tgtEl>
                                        <p:attrNameLst>
                                          <p:attrName>style.visibility</p:attrName>
                                        </p:attrNameLst>
                                      </p:cBhvr>
                                      <p:to>
                                        <p:strVal val="visible"/>
                                      </p:to>
                                    </p:set>
                                    <p:anim calcmode="lin" valueType="num">
                                      <p:cBhvr additive="base">
                                        <p:cTn id="28"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subTitle" idx="1"/>
          </p:nvPr>
        </p:nvSpPr>
        <p:spPr>
          <a:xfrm>
            <a:off x="228600" y="152400"/>
            <a:ext cx="8686800" cy="6477000"/>
          </a:xfrm>
        </p:spPr>
        <p:txBody>
          <a:bodyPr/>
          <a:lstStyle/>
          <a:p>
            <a:pPr>
              <a:spcBef>
                <a:spcPct val="0"/>
              </a:spcBef>
              <a:buFont typeface="Wingdings" pitchFamily="2" charset="2"/>
              <a:buNone/>
            </a:pPr>
            <a:r>
              <a:rPr lang="en-GB" sz="2000" b="1" dirty="0">
                <a:solidFill>
                  <a:srgbClr val="006666"/>
                </a:solidFill>
              </a:rPr>
              <a:t>Relevant QCA Standards</a:t>
            </a:r>
          </a:p>
          <a:p>
            <a:pPr>
              <a:spcBef>
                <a:spcPct val="0"/>
              </a:spcBef>
              <a:buFont typeface="Wingdings" pitchFamily="2" charset="2"/>
              <a:buNone/>
            </a:pPr>
            <a:endParaRPr lang="en-GB" sz="800" b="1" dirty="0">
              <a:solidFill>
                <a:srgbClr val="006666"/>
              </a:solidFill>
            </a:endParaRPr>
          </a:p>
          <a:p>
            <a:pPr>
              <a:spcBef>
                <a:spcPct val="0"/>
              </a:spcBef>
              <a:buFont typeface="Wingdings" pitchFamily="2" charset="2"/>
              <a:buNone/>
            </a:pPr>
            <a:r>
              <a:rPr lang="en-GB" sz="2000" b="1" dirty="0">
                <a:solidFill>
                  <a:srgbClr val="006666"/>
                </a:solidFill>
              </a:rPr>
              <a:t>S1.1 ….understand the diverse learning needs of pupils </a:t>
            </a:r>
            <a:r>
              <a:rPr lang="en-GB" sz="2000" dirty="0">
                <a:solidFill>
                  <a:srgbClr val="006666"/>
                </a:solidFill>
              </a:rPr>
              <a:t>and endeavour to provide the best possible education for them to maximise their potential, whatever their individual aspirations, personal circumstances or cultural, linguistic, religious and ethnic backgrounds.</a:t>
            </a:r>
          </a:p>
          <a:p>
            <a:pPr>
              <a:spcBef>
                <a:spcPct val="0"/>
              </a:spcBef>
              <a:buFont typeface="Wingdings" pitchFamily="2" charset="2"/>
              <a:buNone/>
            </a:pPr>
            <a:endParaRPr lang="en-GB" sz="2000" dirty="0">
              <a:solidFill>
                <a:srgbClr val="006666"/>
              </a:solidFill>
            </a:endParaRPr>
          </a:p>
          <a:p>
            <a:pPr>
              <a:spcBef>
                <a:spcPct val="0"/>
              </a:spcBef>
              <a:buFont typeface="Wingdings" pitchFamily="2" charset="2"/>
              <a:buNone/>
            </a:pPr>
            <a:r>
              <a:rPr lang="en-GB" sz="2000" b="1" dirty="0">
                <a:solidFill>
                  <a:srgbClr val="006666"/>
                </a:solidFill>
                <a:cs typeface="Arial" charset="0"/>
              </a:rPr>
              <a:t>S2.6 ….understand their responsibilities under the </a:t>
            </a:r>
            <a:r>
              <a:rPr lang="en-GB" sz="2000" b="1" i="1" dirty="0">
                <a:solidFill>
                  <a:srgbClr val="006666"/>
                </a:solidFill>
                <a:cs typeface="Arial" charset="0"/>
              </a:rPr>
              <a:t>SEN Code of Practice for Wales, </a:t>
            </a:r>
            <a:r>
              <a:rPr lang="en-GB" sz="2000" dirty="0">
                <a:solidFill>
                  <a:srgbClr val="006666"/>
                </a:solidFill>
                <a:cs typeface="Arial" charset="0"/>
              </a:rPr>
              <a:t>and know how to seek advice from specialists on less common types of special educational needs.</a:t>
            </a:r>
          </a:p>
          <a:p>
            <a:pPr>
              <a:spcBef>
                <a:spcPct val="0"/>
              </a:spcBef>
              <a:buFont typeface="Wingdings" pitchFamily="2" charset="2"/>
              <a:buNone/>
            </a:pPr>
            <a:endParaRPr lang="en-GB" sz="2000" b="1" dirty="0">
              <a:solidFill>
                <a:srgbClr val="006666"/>
              </a:solidFill>
              <a:cs typeface="Arial" charset="0"/>
            </a:endParaRPr>
          </a:p>
          <a:p>
            <a:pPr>
              <a:spcBef>
                <a:spcPct val="0"/>
              </a:spcBef>
              <a:buFont typeface="Wingdings" pitchFamily="2" charset="2"/>
              <a:buNone/>
            </a:pPr>
            <a:r>
              <a:rPr lang="en-GB" sz="2000" b="1" dirty="0">
                <a:solidFill>
                  <a:srgbClr val="006666"/>
                </a:solidFill>
                <a:cs typeface="Arial" charset="0"/>
              </a:rPr>
              <a:t>S3.2.4 …. identify and support more able and talented pupils</a:t>
            </a:r>
            <a:r>
              <a:rPr lang="en-GB" sz="2000" dirty="0">
                <a:solidFill>
                  <a:srgbClr val="006666"/>
                </a:solidFill>
                <a:cs typeface="Arial" charset="0"/>
              </a:rPr>
              <a:t>, those who are working below age-related expectations, those who are failing to achieve their potential in learning, and those who experience behavioural, emotional and social difficulties.  They may have guidance from an experienced teacher where appropriate.</a:t>
            </a:r>
          </a:p>
          <a:p>
            <a:pPr>
              <a:spcBef>
                <a:spcPct val="0"/>
              </a:spcBef>
              <a:buFont typeface="Wingdings" pitchFamily="2" charset="2"/>
              <a:buNone/>
            </a:pPr>
            <a:endParaRPr lang="en-GB" sz="2000" b="1" dirty="0">
              <a:solidFill>
                <a:srgbClr val="006666"/>
              </a:solidFill>
              <a:cs typeface="Arial" charset="0"/>
            </a:endParaRPr>
          </a:p>
          <a:p>
            <a:pPr>
              <a:spcBef>
                <a:spcPct val="0"/>
              </a:spcBef>
              <a:buFont typeface="Wingdings" pitchFamily="2" charset="2"/>
              <a:buNone/>
            </a:pPr>
            <a:r>
              <a:rPr lang="en-GB" sz="2000" b="1" dirty="0">
                <a:solidFill>
                  <a:srgbClr val="006666"/>
                </a:solidFill>
                <a:cs typeface="Times New Roman" pitchFamily="18" charset="0"/>
              </a:rPr>
              <a:t>S3.3.4 …. differentiate their teaching </a:t>
            </a:r>
            <a:r>
              <a:rPr lang="en-GB" sz="2000" dirty="0">
                <a:solidFill>
                  <a:srgbClr val="006666"/>
                </a:solidFill>
                <a:cs typeface="Times New Roman" pitchFamily="18" charset="0"/>
              </a:rPr>
              <a:t>to meet the needs of pupils, including the more able</a:t>
            </a:r>
            <a:r>
              <a:rPr lang="en-GB" sz="2000" i="1" dirty="0">
                <a:solidFill>
                  <a:srgbClr val="006666"/>
                </a:solidFill>
                <a:cs typeface="Times New Roman" pitchFamily="18" charset="0"/>
              </a:rPr>
              <a:t> </a:t>
            </a:r>
            <a:r>
              <a:rPr lang="en-GB" sz="2000" dirty="0">
                <a:solidFill>
                  <a:srgbClr val="006666"/>
                </a:solidFill>
                <a:cs typeface="Times New Roman" pitchFamily="18" charset="0"/>
              </a:rPr>
              <a:t>and talented, and those with special educational needs.  They may have guidance from an experienced teacher where appropriate.</a:t>
            </a:r>
            <a:r>
              <a:rPr lang="en-GB" sz="2000" dirty="0">
                <a:solidFill>
                  <a:srgbClr val="006666"/>
                </a:solidFill>
                <a:cs typeface="Arial" charset="0"/>
              </a:rPr>
              <a:t> </a:t>
            </a:r>
            <a:endParaRPr lang="en-GB" sz="2000" dirty="0">
              <a:solidFill>
                <a:srgbClr val="006666"/>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ChangeArrowheads="1"/>
          </p:cNvSpPr>
          <p:nvPr/>
        </p:nvSpPr>
        <p:spPr bwMode="auto">
          <a:xfrm>
            <a:off x="7324725" y="-104775"/>
            <a:ext cx="184150" cy="457200"/>
          </a:xfrm>
          <a:prstGeom prst="rect">
            <a:avLst/>
          </a:prstGeom>
          <a:noFill/>
          <a:ln w="9525">
            <a:noFill/>
            <a:miter lim="800000"/>
            <a:headEnd/>
            <a:tailEnd/>
          </a:ln>
        </p:spPr>
        <p:txBody>
          <a:bodyPr wrap="none">
            <a:spAutoFit/>
          </a:bodyPr>
          <a:lstStyle/>
          <a:p>
            <a:pPr eaLnBrk="0" hangingPunct="0"/>
            <a:endParaRPr lang="en-US" sz="2400">
              <a:ea typeface="ＭＳ Ｐゴシック" pitchFamily="34" charset="-128"/>
            </a:endParaRPr>
          </a:p>
        </p:txBody>
      </p:sp>
      <p:sp>
        <p:nvSpPr>
          <p:cNvPr id="5" name="Rectangle 17"/>
          <p:cNvSpPr>
            <a:spLocks noRot="1" noChangeArrowheads="1"/>
          </p:cNvSpPr>
          <p:nvPr/>
        </p:nvSpPr>
        <p:spPr bwMode="auto">
          <a:xfrm>
            <a:off x="323528" y="1484784"/>
            <a:ext cx="8540750" cy="4681537"/>
          </a:xfrm>
          <a:prstGeom prst="rect">
            <a:avLst/>
          </a:prstGeom>
          <a:noFill/>
          <a:ln w="9525">
            <a:noFill/>
            <a:miter lim="800000"/>
            <a:headEnd/>
            <a:tailEnd/>
          </a:ln>
          <a:effectLst/>
        </p:spPr>
        <p:txBody>
          <a:bodyPr/>
          <a:lstStyle/>
          <a:p>
            <a:pPr algn="ctr">
              <a:spcBef>
                <a:spcPct val="20000"/>
              </a:spcBef>
            </a:pPr>
            <a:endParaRPr lang="cy-GB" sz="2400" dirty="0">
              <a:solidFill>
                <a:schemeClr val="tx2"/>
              </a:solidFill>
            </a:endParaRPr>
          </a:p>
          <a:p>
            <a:pPr algn="ctr">
              <a:spcBef>
                <a:spcPct val="20000"/>
              </a:spcBef>
            </a:pPr>
            <a:r>
              <a:rPr lang="cy-GB" sz="2400" dirty="0"/>
              <a:t>“</a:t>
            </a:r>
            <a:r>
              <a:rPr lang="cy-GB" sz="2800" dirty="0" err="1">
                <a:solidFill>
                  <a:schemeClr val="tx2"/>
                </a:solidFill>
                <a:latin typeface="Comic Sans MS" panose="030F0702030302020204" pitchFamily="66" charset="0"/>
              </a:rPr>
              <a:t>Under</a:t>
            </a:r>
            <a:r>
              <a:rPr lang="cy-GB" sz="2800" dirty="0">
                <a:solidFill>
                  <a:schemeClr val="tx2"/>
                </a:solidFill>
                <a:latin typeface="Comic Sans MS" panose="030F0702030302020204" pitchFamily="66" charset="0"/>
              </a:rPr>
              <a:t> the requirements of equal opportunities legislation covering race, gender and disability, settings/schools in Wales have a duty towards present and prospective children to provide an inclusive curriculum.”</a:t>
            </a:r>
          </a:p>
          <a:p>
            <a:pPr algn="ctr">
              <a:spcBef>
                <a:spcPct val="20000"/>
              </a:spcBef>
            </a:pPr>
            <a:r>
              <a:rPr lang="cy-GB" sz="2800" dirty="0">
                <a:solidFill>
                  <a:schemeClr val="tx2"/>
                </a:solidFill>
                <a:latin typeface="Comic Sans MS" panose="030F0702030302020204" pitchFamily="66" charset="0"/>
              </a:rPr>
              <a:t>DCELLS (2008 a:2)</a:t>
            </a:r>
          </a:p>
          <a:p>
            <a:pPr algn="ctr">
              <a:spcBef>
                <a:spcPct val="20000"/>
              </a:spcBef>
            </a:pPr>
            <a:endParaRPr lang="cy-GB" sz="2800" dirty="0">
              <a:solidFill>
                <a:schemeClr val="tx2"/>
              </a:solidFill>
              <a:latin typeface="Comic Sans MS" panose="030F0702030302020204" pitchFamily="66" charset="0"/>
            </a:endParaRPr>
          </a:p>
          <a:p>
            <a:pPr algn="ctr">
              <a:spcBef>
                <a:spcPct val="20000"/>
              </a:spcBef>
            </a:pPr>
            <a:endParaRPr lang="cy-GB" sz="2800" dirty="0">
              <a:solidFill>
                <a:schemeClr val="tx2"/>
              </a:solidFill>
              <a:latin typeface="Comic Sans MS" panose="030F0702030302020204" pitchFamily="66" charset="0"/>
            </a:endParaRPr>
          </a:p>
          <a:p>
            <a:pPr>
              <a:spcBef>
                <a:spcPct val="20000"/>
              </a:spcBef>
            </a:pPr>
            <a:endParaRPr lang="cy-GB" sz="2400" b="1" i="1" u="sng" dirty="0">
              <a:solidFill>
                <a:srgbClr val="FF0000"/>
              </a:solidFill>
            </a:endParaRPr>
          </a:p>
          <a:p>
            <a:pPr algn="ctr">
              <a:spcBef>
                <a:spcPct val="20000"/>
              </a:spcBef>
            </a:pPr>
            <a:endParaRPr lang="cy-GB" sz="2400" dirty="0"/>
          </a:p>
        </p:txBody>
      </p:sp>
      <p:sp>
        <p:nvSpPr>
          <p:cNvPr id="2" name="Content Placeholder 1"/>
          <p:cNvSpPr>
            <a:spLocks noGrp="1"/>
          </p:cNvSpPr>
          <p:nvPr>
            <p:ph sz="quarter" idx="2"/>
          </p:nvPr>
        </p:nvSpPr>
        <p:spPr/>
        <p:txBody>
          <a:bodyPr/>
          <a:lstStyle/>
          <a:p>
            <a:endParaRPr lang="en-GB"/>
          </a:p>
        </p:txBody>
      </p:sp>
      <p:pic>
        <p:nvPicPr>
          <p:cNvPr id="4098"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188640"/>
            <a:ext cx="1872208" cy="163034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467544" y="4797152"/>
            <a:ext cx="8136904" cy="1815882"/>
          </a:xfrm>
          <a:prstGeom prst="rect">
            <a:avLst/>
          </a:prstGeom>
        </p:spPr>
        <p:txBody>
          <a:bodyPr wrap="square">
            <a:spAutoFit/>
          </a:bodyPr>
          <a:lstStyle/>
          <a:p>
            <a:r>
              <a:rPr lang="en-GB" sz="2800" dirty="0"/>
              <a:t>Task.</a:t>
            </a:r>
          </a:p>
          <a:p>
            <a:r>
              <a:rPr lang="en-GB" sz="2800" dirty="0">
                <a:solidFill>
                  <a:srgbClr val="FF0000"/>
                </a:solidFill>
              </a:rPr>
              <a:t>How does the Foundation Stage  promote inclusive education ?</a:t>
            </a:r>
          </a:p>
          <a:p>
            <a:r>
              <a:rPr lang="en-GB" sz="2800" dirty="0">
                <a:solidFill>
                  <a:srgbClr val="FF0000"/>
                </a:solidFill>
              </a:rPr>
              <a:t>Group discussion.</a:t>
            </a:r>
          </a:p>
        </p:txBody>
      </p:sp>
      <p:pic>
        <p:nvPicPr>
          <p:cNvPr id="7"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36296" y="4149080"/>
            <a:ext cx="1384052" cy="88318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ChangeArrowheads="1"/>
          </p:cNvSpPr>
          <p:nvPr/>
        </p:nvSpPr>
        <p:spPr bwMode="auto">
          <a:xfrm>
            <a:off x="7324725" y="-104775"/>
            <a:ext cx="184150" cy="457200"/>
          </a:xfrm>
          <a:prstGeom prst="rect">
            <a:avLst/>
          </a:prstGeom>
          <a:noFill/>
          <a:ln w="9525">
            <a:noFill/>
            <a:miter lim="800000"/>
            <a:headEnd/>
            <a:tailEnd/>
          </a:ln>
        </p:spPr>
        <p:txBody>
          <a:bodyPr wrap="none">
            <a:spAutoFit/>
          </a:bodyPr>
          <a:lstStyle/>
          <a:p>
            <a:pPr eaLnBrk="0" hangingPunct="0"/>
            <a:endParaRPr lang="en-US" sz="2400">
              <a:ea typeface="ＭＳ Ｐゴシック" pitchFamily="34" charset="-128"/>
            </a:endParaRPr>
          </a:p>
        </p:txBody>
      </p:sp>
      <p:sp>
        <p:nvSpPr>
          <p:cNvPr id="5" name="Rectangle 17"/>
          <p:cNvSpPr>
            <a:spLocks noRot="1" noChangeArrowheads="1"/>
          </p:cNvSpPr>
          <p:nvPr/>
        </p:nvSpPr>
        <p:spPr bwMode="auto">
          <a:xfrm>
            <a:off x="395536" y="692696"/>
            <a:ext cx="8540750" cy="4681537"/>
          </a:xfrm>
          <a:prstGeom prst="rect">
            <a:avLst/>
          </a:prstGeom>
          <a:noFill/>
          <a:ln w="9525">
            <a:noFill/>
            <a:miter lim="800000"/>
            <a:headEnd/>
            <a:tailEnd/>
          </a:ln>
          <a:effectLst/>
        </p:spPr>
        <p:txBody>
          <a:bodyPr/>
          <a:lstStyle/>
          <a:p>
            <a:pPr algn="ctr">
              <a:spcBef>
                <a:spcPct val="20000"/>
              </a:spcBef>
            </a:pPr>
            <a:endParaRPr lang="cy-GB" sz="2400" dirty="0">
              <a:solidFill>
                <a:schemeClr val="tx2"/>
              </a:solidFill>
            </a:endParaRPr>
          </a:p>
          <a:p>
            <a:pPr algn="ctr">
              <a:spcBef>
                <a:spcPct val="20000"/>
              </a:spcBef>
            </a:pPr>
            <a:endParaRPr lang="cy-GB" sz="3200" dirty="0"/>
          </a:p>
          <a:p>
            <a:pPr algn="ctr">
              <a:spcBef>
                <a:spcPct val="20000"/>
              </a:spcBef>
            </a:pPr>
            <a:r>
              <a:rPr lang="cy-GB" sz="3200" dirty="0">
                <a:solidFill>
                  <a:schemeClr val="tx2"/>
                </a:solidFill>
              </a:rPr>
              <a:t>“</a:t>
            </a:r>
            <a:r>
              <a:rPr lang="cy-GB" sz="3200" dirty="0">
                <a:solidFill>
                  <a:schemeClr val="tx2"/>
                </a:solidFill>
                <a:latin typeface="Comic Sans MS" pitchFamily="66" charset="0"/>
              </a:rPr>
              <a:t>No matter how enriching an environment is, it is not enriching for the child who cannot access it!”</a:t>
            </a:r>
          </a:p>
          <a:p>
            <a:pPr>
              <a:spcBef>
                <a:spcPct val="20000"/>
              </a:spcBef>
            </a:pPr>
            <a:endParaRPr lang="cy-GB" sz="3200" dirty="0">
              <a:solidFill>
                <a:schemeClr val="tx2"/>
              </a:solidFill>
              <a:latin typeface="Comic Sans MS" pitchFamily="66" charset="0"/>
            </a:endParaRPr>
          </a:p>
          <a:p>
            <a:pPr>
              <a:spcBef>
                <a:spcPct val="20000"/>
              </a:spcBef>
            </a:pPr>
            <a:r>
              <a:rPr lang="cy-GB" sz="3200" dirty="0">
                <a:solidFill>
                  <a:schemeClr val="tx2"/>
                </a:solidFill>
                <a:latin typeface="Comic Sans MS" pitchFamily="66" charset="0"/>
              </a:rPr>
              <a:t>-Sharon Drew</a:t>
            </a:r>
          </a:p>
          <a:p>
            <a:pPr>
              <a:spcBef>
                <a:spcPct val="20000"/>
              </a:spcBef>
            </a:pPr>
            <a:r>
              <a:rPr lang="cy-GB" sz="3200" dirty="0">
                <a:solidFill>
                  <a:schemeClr val="tx2"/>
                </a:solidFill>
                <a:latin typeface="Comic Sans MS" pitchFamily="66" charset="0"/>
              </a:rPr>
              <a:t>Including Children with Dyspraxia (Featherstone Education)</a:t>
            </a:r>
          </a:p>
          <a:p>
            <a:pPr>
              <a:spcBef>
                <a:spcPct val="20000"/>
              </a:spcBef>
            </a:pPr>
            <a:endParaRPr lang="cy-GB" sz="2400" b="1" i="1" u="sng" dirty="0">
              <a:solidFill>
                <a:srgbClr val="FF0000"/>
              </a:solidFill>
            </a:endParaRPr>
          </a:p>
          <a:p>
            <a:pPr algn="ctr">
              <a:spcBef>
                <a:spcPct val="20000"/>
              </a:spcBef>
            </a:pPr>
            <a:endParaRPr lang="cy-GB" sz="2400" dirty="0"/>
          </a:p>
        </p:txBody>
      </p:sp>
      <p:sp>
        <p:nvSpPr>
          <p:cNvPr id="6" name="Content Placeholder 5"/>
          <p:cNvSpPr>
            <a:spLocks noGrp="1"/>
          </p:cNvSpPr>
          <p:nvPr>
            <p:ph sz="quarter" idx="2"/>
          </p:nvPr>
        </p:nvSpPr>
        <p:spPr/>
        <p:txBody>
          <a:bodyPr/>
          <a:lstStyle/>
          <a:p>
            <a:endParaRPr lang="en-GB"/>
          </a:p>
        </p:txBody>
      </p:sp>
      <p:pic>
        <p:nvPicPr>
          <p:cNvPr id="5122"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3275855" y="352424"/>
            <a:ext cx="1584177" cy="138262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0" name="Text Box 30"/>
          <p:cNvSpPr txBox="1">
            <a:spLocks noChangeArrowheads="1"/>
          </p:cNvSpPr>
          <p:nvPr/>
        </p:nvSpPr>
        <p:spPr bwMode="auto">
          <a:xfrm>
            <a:off x="326942" y="332656"/>
            <a:ext cx="8569325" cy="954107"/>
          </a:xfrm>
          <a:prstGeom prst="rect">
            <a:avLst/>
          </a:prstGeom>
          <a:noFill/>
          <a:ln w="9525">
            <a:noFill/>
            <a:miter lim="800000"/>
            <a:headEnd/>
            <a:tailEnd/>
          </a:ln>
          <a:effectLst/>
        </p:spPr>
        <p:txBody>
          <a:bodyPr>
            <a:spAutoFit/>
          </a:bodyPr>
          <a:lstStyle/>
          <a:p>
            <a:pPr>
              <a:spcBef>
                <a:spcPct val="50000"/>
              </a:spcBef>
            </a:pPr>
            <a:r>
              <a:rPr lang="en-GB" sz="2800" dirty="0">
                <a:latin typeface="Comic Sans MS" panose="030F0702030302020204" pitchFamily="66" charset="0"/>
              </a:rPr>
              <a:t>The Foundation Phase promotes inclusive education .... </a:t>
            </a:r>
          </a:p>
        </p:txBody>
      </p:sp>
      <p:sp>
        <p:nvSpPr>
          <p:cNvPr id="10271" name="Text Box 31"/>
          <p:cNvSpPr txBox="1">
            <a:spLocks noChangeArrowheads="1"/>
          </p:cNvSpPr>
          <p:nvPr/>
        </p:nvSpPr>
        <p:spPr bwMode="auto">
          <a:xfrm>
            <a:off x="467544" y="1916832"/>
            <a:ext cx="4104456" cy="461665"/>
          </a:xfrm>
          <a:prstGeom prst="rect">
            <a:avLst/>
          </a:prstGeom>
          <a:noFill/>
          <a:ln w="9525">
            <a:noFill/>
            <a:miter lim="800000"/>
            <a:headEnd/>
            <a:tailEnd/>
          </a:ln>
          <a:effectLst/>
        </p:spPr>
        <p:txBody>
          <a:bodyPr wrap="square">
            <a:spAutoFit/>
          </a:bodyPr>
          <a:lstStyle/>
          <a:p>
            <a:pPr>
              <a:spcBef>
                <a:spcPct val="50000"/>
              </a:spcBef>
              <a:buFontTx/>
              <a:buChar char="•"/>
            </a:pPr>
            <a:r>
              <a:rPr lang="en-GB" sz="2400" dirty="0">
                <a:latin typeface="Comic Sans MS" panose="030F0702030302020204" pitchFamily="66" charset="0"/>
              </a:rPr>
              <a:t> ‘stage’ not ‘age</a:t>
            </a:r>
            <a:r>
              <a:rPr lang="en-GB" sz="2400" dirty="0"/>
              <a:t>’</a:t>
            </a:r>
          </a:p>
        </p:txBody>
      </p:sp>
      <p:sp>
        <p:nvSpPr>
          <p:cNvPr id="10272" name="Text Box 32"/>
          <p:cNvSpPr txBox="1">
            <a:spLocks noChangeArrowheads="1"/>
          </p:cNvSpPr>
          <p:nvPr/>
        </p:nvSpPr>
        <p:spPr bwMode="auto">
          <a:xfrm>
            <a:off x="179512" y="2636912"/>
            <a:ext cx="6696075" cy="457200"/>
          </a:xfrm>
          <a:prstGeom prst="rect">
            <a:avLst/>
          </a:prstGeom>
          <a:noFill/>
          <a:ln w="9525">
            <a:noFill/>
            <a:miter lim="800000"/>
            <a:headEnd/>
            <a:tailEnd/>
          </a:ln>
          <a:effectLst/>
        </p:spPr>
        <p:txBody>
          <a:bodyPr>
            <a:spAutoFit/>
          </a:bodyPr>
          <a:lstStyle/>
          <a:p>
            <a:pPr>
              <a:spcBef>
                <a:spcPct val="50000"/>
              </a:spcBef>
              <a:buFontTx/>
              <a:buChar char="•"/>
            </a:pPr>
            <a:r>
              <a:rPr lang="en-GB" sz="2400" dirty="0">
                <a:latin typeface="Comic Sans MS" panose="030F0702030302020204" pitchFamily="66" charset="0"/>
              </a:rPr>
              <a:t> catering for variety of learning styles</a:t>
            </a:r>
          </a:p>
        </p:txBody>
      </p:sp>
      <p:sp>
        <p:nvSpPr>
          <p:cNvPr id="10273" name="Text Box 33"/>
          <p:cNvSpPr txBox="1">
            <a:spLocks noChangeArrowheads="1"/>
          </p:cNvSpPr>
          <p:nvPr/>
        </p:nvSpPr>
        <p:spPr bwMode="auto">
          <a:xfrm>
            <a:off x="323528" y="3356992"/>
            <a:ext cx="5543550" cy="457200"/>
          </a:xfrm>
          <a:prstGeom prst="rect">
            <a:avLst/>
          </a:prstGeom>
          <a:noFill/>
          <a:ln w="9525">
            <a:noFill/>
            <a:miter lim="800000"/>
            <a:headEnd/>
            <a:tailEnd/>
          </a:ln>
          <a:effectLst/>
        </p:spPr>
        <p:txBody>
          <a:bodyPr>
            <a:spAutoFit/>
          </a:bodyPr>
          <a:lstStyle/>
          <a:p>
            <a:pPr>
              <a:spcBef>
                <a:spcPct val="50000"/>
              </a:spcBef>
              <a:buFontTx/>
              <a:buChar char="•"/>
            </a:pPr>
            <a:r>
              <a:rPr lang="en-GB" sz="2400" dirty="0">
                <a:latin typeface="Comic Sans MS" panose="030F0702030302020204" pitchFamily="66" charset="0"/>
              </a:rPr>
              <a:t> repetition and consolidation</a:t>
            </a:r>
          </a:p>
        </p:txBody>
      </p:sp>
      <p:sp>
        <p:nvSpPr>
          <p:cNvPr id="10274" name="Text Box 34"/>
          <p:cNvSpPr txBox="1">
            <a:spLocks noChangeArrowheads="1"/>
          </p:cNvSpPr>
          <p:nvPr/>
        </p:nvSpPr>
        <p:spPr bwMode="auto">
          <a:xfrm>
            <a:off x="323528" y="4077072"/>
            <a:ext cx="6480175" cy="457200"/>
          </a:xfrm>
          <a:prstGeom prst="rect">
            <a:avLst/>
          </a:prstGeom>
          <a:noFill/>
          <a:ln w="9525">
            <a:noFill/>
            <a:miter lim="800000"/>
            <a:headEnd/>
            <a:tailEnd/>
          </a:ln>
          <a:effectLst/>
        </p:spPr>
        <p:txBody>
          <a:bodyPr>
            <a:spAutoFit/>
          </a:bodyPr>
          <a:lstStyle/>
          <a:p>
            <a:pPr>
              <a:spcBef>
                <a:spcPct val="50000"/>
              </a:spcBef>
              <a:buFontTx/>
              <a:buChar char="•"/>
            </a:pPr>
            <a:r>
              <a:rPr lang="en-GB" sz="2400" dirty="0">
                <a:latin typeface="Comic Sans MS" panose="030F0702030302020204" pitchFamily="66" charset="0"/>
              </a:rPr>
              <a:t> observation and assessment for learning</a:t>
            </a:r>
          </a:p>
        </p:txBody>
      </p:sp>
      <p:sp>
        <p:nvSpPr>
          <p:cNvPr id="10276" name="Text Box 36"/>
          <p:cNvSpPr txBox="1">
            <a:spLocks noChangeArrowheads="1"/>
          </p:cNvSpPr>
          <p:nvPr/>
        </p:nvSpPr>
        <p:spPr bwMode="auto">
          <a:xfrm>
            <a:off x="323528" y="4797152"/>
            <a:ext cx="6480175" cy="457200"/>
          </a:xfrm>
          <a:prstGeom prst="rect">
            <a:avLst/>
          </a:prstGeom>
          <a:noFill/>
          <a:ln w="9525">
            <a:noFill/>
            <a:miter lim="800000"/>
            <a:headEnd/>
            <a:tailEnd/>
          </a:ln>
          <a:effectLst/>
        </p:spPr>
        <p:txBody>
          <a:bodyPr>
            <a:spAutoFit/>
          </a:bodyPr>
          <a:lstStyle/>
          <a:p>
            <a:pPr>
              <a:spcBef>
                <a:spcPct val="50000"/>
              </a:spcBef>
              <a:buFontTx/>
              <a:buChar char="•"/>
            </a:pPr>
            <a:r>
              <a:rPr lang="en-GB" sz="2400" dirty="0"/>
              <a:t> </a:t>
            </a:r>
            <a:r>
              <a:rPr lang="en-GB" sz="2400" dirty="0">
                <a:latin typeface="Comic Sans MS" panose="030F0702030302020204" pitchFamily="66" charset="0"/>
              </a:rPr>
              <a:t>building on previous learning</a:t>
            </a:r>
          </a:p>
        </p:txBody>
      </p:sp>
      <p:sp>
        <p:nvSpPr>
          <p:cNvPr id="10277" name="Text Box 37"/>
          <p:cNvSpPr txBox="1">
            <a:spLocks noChangeArrowheads="1"/>
          </p:cNvSpPr>
          <p:nvPr/>
        </p:nvSpPr>
        <p:spPr bwMode="auto">
          <a:xfrm>
            <a:off x="323850" y="5445224"/>
            <a:ext cx="8820150" cy="457200"/>
          </a:xfrm>
          <a:prstGeom prst="rect">
            <a:avLst/>
          </a:prstGeom>
          <a:noFill/>
          <a:ln w="9525">
            <a:noFill/>
            <a:miter lim="800000"/>
            <a:headEnd/>
            <a:tailEnd/>
          </a:ln>
          <a:effectLst/>
        </p:spPr>
        <p:txBody>
          <a:bodyPr>
            <a:spAutoFit/>
          </a:bodyPr>
          <a:lstStyle/>
          <a:p>
            <a:pPr>
              <a:spcBef>
                <a:spcPct val="50000"/>
              </a:spcBef>
              <a:buFontTx/>
              <a:buChar char="•"/>
            </a:pPr>
            <a:r>
              <a:rPr lang="en-GB" sz="2400" dirty="0">
                <a:latin typeface="Comic Sans MS" panose="030F0702030302020204" pitchFamily="66" charset="0"/>
              </a:rPr>
              <a:t> starting with what a child can do NOT what they can’t do</a:t>
            </a:r>
          </a:p>
        </p:txBody>
      </p:sp>
      <p:pic>
        <p:nvPicPr>
          <p:cNvPr id="9" name="Picture 24" descr="supp staff"/>
          <p:cNvPicPr>
            <a:picLocks noChangeAspect="1" noChangeArrowheads="1"/>
          </p:cNvPicPr>
          <p:nvPr/>
        </p:nvPicPr>
        <p:blipFill>
          <a:blip r:embed="rId3" cstate="print"/>
          <a:stretch>
            <a:fillRect/>
          </a:stretch>
        </p:blipFill>
        <p:spPr>
          <a:xfrm>
            <a:off x="6084168" y="1556792"/>
            <a:ext cx="2430270" cy="1944216"/>
          </a:xfrm>
          <a:prstGeom prst="rect">
            <a:avLst/>
          </a:prstGeom>
          <a:noFill/>
          <a:ln w="57150" cmpd="thinThick">
            <a:solidFill>
              <a:srgbClr val="000000"/>
            </a:solidFill>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027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027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027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0274"/>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0276"/>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027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1" grpId="0"/>
      <p:bldP spid="10272" grpId="0"/>
      <p:bldP spid="10273" grpId="0"/>
      <p:bldP spid="10274" grpId="0"/>
      <p:bldP spid="10276" grpId="0"/>
      <p:bldP spid="1027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ext Box 2"/>
          <p:cNvSpPr txBox="1">
            <a:spLocks noChangeArrowheads="1"/>
          </p:cNvSpPr>
          <p:nvPr/>
        </p:nvSpPr>
        <p:spPr bwMode="auto">
          <a:xfrm>
            <a:off x="2051050" y="2997200"/>
            <a:ext cx="4319588" cy="454025"/>
          </a:xfrm>
          <a:prstGeom prst="rect">
            <a:avLst/>
          </a:prstGeom>
          <a:noFill/>
          <a:ln w="57150" cmpd="thinThick">
            <a:solidFill>
              <a:schemeClr val="tx1"/>
            </a:solidFill>
            <a:miter lim="800000"/>
            <a:headEnd/>
            <a:tailEnd/>
          </a:ln>
        </p:spPr>
        <p:txBody>
          <a:bodyPr>
            <a:spAutoFit/>
          </a:bodyPr>
          <a:lstStyle/>
          <a:p>
            <a:pPr algn="ctr">
              <a:spcBef>
                <a:spcPct val="50000"/>
              </a:spcBef>
            </a:pPr>
            <a:r>
              <a:rPr lang="en-GB" sz="2000" b="1">
                <a:solidFill>
                  <a:schemeClr val="accent2"/>
                </a:solidFill>
              </a:rPr>
              <a:t>ADDITIONAL LEARNING NEEDS</a:t>
            </a:r>
          </a:p>
        </p:txBody>
      </p:sp>
      <p:sp>
        <p:nvSpPr>
          <p:cNvPr id="5123" name="Text Box 5"/>
          <p:cNvSpPr txBox="1">
            <a:spLocks noChangeArrowheads="1"/>
          </p:cNvSpPr>
          <p:nvPr/>
        </p:nvSpPr>
        <p:spPr bwMode="auto">
          <a:xfrm>
            <a:off x="323850" y="1484313"/>
            <a:ext cx="1512888" cy="7397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SEN Learning</a:t>
            </a:r>
          </a:p>
        </p:txBody>
      </p:sp>
      <p:sp>
        <p:nvSpPr>
          <p:cNvPr id="5124" name="Text Box 6"/>
          <p:cNvSpPr txBox="1">
            <a:spLocks noChangeArrowheads="1"/>
          </p:cNvSpPr>
          <p:nvPr/>
        </p:nvSpPr>
        <p:spPr bwMode="auto">
          <a:xfrm>
            <a:off x="3276600" y="5949950"/>
            <a:ext cx="1512888" cy="4349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Hearing</a:t>
            </a:r>
          </a:p>
        </p:txBody>
      </p:sp>
      <p:sp>
        <p:nvSpPr>
          <p:cNvPr id="5125" name="Text Box 7"/>
          <p:cNvSpPr txBox="1">
            <a:spLocks noChangeArrowheads="1"/>
          </p:cNvSpPr>
          <p:nvPr/>
        </p:nvSpPr>
        <p:spPr bwMode="auto">
          <a:xfrm>
            <a:off x="6623050" y="3141663"/>
            <a:ext cx="2341563" cy="18065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English as an Additional Language/</a:t>
            </a:r>
          </a:p>
          <a:p>
            <a:pPr algn="ctr">
              <a:spcBef>
                <a:spcPct val="50000"/>
              </a:spcBef>
            </a:pPr>
            <a:r>
              <a:rPr lang="en-GB" sz="2000" b="1"/>
              <a:t>Children of migrant workers</a:t>
            </a:r>
          </a:p>
        </p:txBody>
      </p:sp>
      <p:sp>
        <p:nvSpPr>
          <p:cNvPr id="5126" name="Text Box 8"/>
          <p:cNvSpPr txBox="1">
            <a:spLocks noChangeArrowheads="1"/>
          </p:cNvSpPr>
          <p:nvPr/>
        </p:nvSpPr>
        <p:spPr bwMode="auto">
          <a:xfrm>
            <a:off x="2484438" y="5229225"/>
            <a:ext cx="1512887" cy="4349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Visual</a:t>
            </a:r>
          </a:p>
        </p:txBody>
      </p:sp>
      <p:sp>
        <p:nvSpPr>
          <p:cNvPr id="5127" name="Text Box 9"/>
          <p:cNvSpPr txBox="1">
            <a:spLocks noChangeArrowheads="1"/>
          </p:cNvSpPr>
          <p:nvPr/>
        </p:nvSpPr>
        <p:spPr bwMode="auto">
          <a:xfrm>
            <a:off x="4427538" y="5229225"/>
            <a:ext cx="1512887" cy="4349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Medical</a:t>
            </a:r>
          </a:p>
        </p:txBody>
      </p:sp>
      <p:sp>
        <p:nvSpPr>
          <p:cNvPr id="5128" name="Text Box 10"/>
          <p:cNvSpPr txBox="1">
            <a:spLocks noChangeArrowheads="1"/>
          </p:cNvSpPr>
          <p:nvPr/>
        </p:nvSpPr>
        <p:spPr bwMode="auto">
          <a:xfrm>
            <a:off x="6372225" y="5373688"/>
            <a:ext cx="1873250" cy="4349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Disability</a:t>
            </a:r>
          </a:p>
        </p:txBody>
      </p:sp>
      <p:sp>
        <p:nvSpPr>
          <p:cNvPr id="5129" name="Text Box 11"/>
          <p:cNvSpPr txBox="1">
            <a:spLocks noChangeArrowheads="1"/>
          </p:cNvSpPr>
          <p:nvPr/>
        </p:nvSpPr>
        <p:spPr bwMode="auto">
          <a:xfrm>
            <a:off x="7164388" y="1844675"/>
            <a:ext cx="1728787" cy="10445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Behaviour Social Emotional</a:t>
            </a:r>
          </a:p>
        </p:txBody>
      </p:sp>
      <p:sp>
        <p:nvSpPr>
          <p:cNvPr id="5130" name="Text Box 12"/>
          <p:cNvSpPr txBox="1">
            <a:spLocks noChangeArrowheads="1"/>
          </p:cNvSpPr>
          <p:nvPr/>
        </p:nvSpPr>
        <p:spPr bwMode="auto">
          <a:xfrm>
            <a:off x="5148263" y="404813"/>
            <a:ext cx="1871662" cy="7397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More able and talented</a:t>
            </a:r>
          </a:p>
        </p:txBody>
      </p:sp>
      <p:sp>
        <p:nvSpPr>
          <p:cNvPr id="5131" name="Text Box 13"/>
          <p:cNvSpPr txBox="1">
            <a:spLocks noChangeArrowheads="1"/>
          </p:cNvSpPr>
          <p:nvPr/>
        </p:nvSpPr>
        <p:spPr bwMode="auto">
          <a:xfrm>
            <a:off x="250825" y="2565400"/>
            <a:ext cx="1512888" cy="10445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Gypsy and Traveller</a:t>
            </a:r>
          </a:p>
        </p:txBody>
      </p:sp>
      <p:sp>
        <p:nvSpPr>
          <p:cNvPr id="5132" name="Text Box 14"/>
          <p:cNvSpPr txBox="1">
            <a:spLocks noChangeArrowheads="1"/>
          </p:cNvSpPr>
          <p:nvPr/>
        </p:nvSpPr>
        <p:spPr bwMode="auto">
          <a:xfrm>
            <a:off x="5148263" y="6021388"/>
            <a:ext cx="1944687" cy="4349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Conditions</a:t>
            </a:r>
          </a:p>
        </p:txBody>
      </p:sp>
      <p:sp>
        <p:nvSpPr>
          <p:cNvPr id="5133" name="Line 15"/>
          <p:cNvSpPr>
            <a:spLocks noChangeShapeType="1"/>
          </p:cNvSpPr>
          <p:nvPr/>
        </p:nvSpPr>
        <p:spPr bwMode="auto">
          <a:xfrm>
            <a:off x="1835150" y="2205038"/>
            <a:ext cx="936625" cy="792162"/>
          </a:xfrm>
          <a:prstGeom prst="line">
            <a:avLst/>
          </a:prstGeom>
          <a:noFill/>
          <a:ln w="28575">
            <a:solidFill>
              <a:schemeClr val="tx1"/>
            </a:solidFill>
            <a:round/>
            <a:headEnd/>
            <a:tailEnd/>
          </a:ln>
        </p:spPr>
        <p:txBody>
          <a:bodyPr/>
          <a:lstStyle/>
          <a:p>
            <a:endParaRPr lang="en-GB"/>
          </a:p>
        </p:txBody>
      </p:sp>
      <p:sp>
        <p:nvSpPr>
          <p:cNvPr id="5134" name="Line 16"/>
          <p:cNvSpPr>
            <a:spLocks noChangeShapeType="1"/>
          </p:cNvSpPr>
          <p:nvPr/>
        </p:nvSpPr>
        <p:spPr bwMode="auto">
          <a:xfrm>
            <a:off x="3492500" y="1557338"/>
            <a:ext cx="0" cy="1439862"/>
          </a:xfrm>
          <a:prstGeom prst="line">
            <a:avLst/>
          </a:prstGeom>
          <a:noFill/>
          <a:ln w="28575">
            <a:solidFill>
              <a:schemeClr val="tx1"/>
            </a:solidFill>
            <a:round/>
            <a:headEnd/>
            <a:tailEnd/>
          </a:ln>
        </p:spPr>
        <p:txBody>
          <a:bodyPr/>
          <a:lstStyle/>
          <a:p>
            <a:endParaRPr lang="en-GB"/>
          </a:p>
        </p:txBody>
      </p:sp>
      <p:sp>
        <p:nvSpPr>
          <p:cNvPr id="5135" name="Line 17"/>
          <p:cNvSpPr>
            <a:spLocks noChangeShapeType="1"/>
          </p:cNvSpPr>
          <p:nvPr/>
        </p:nvSpPr>
        <p:spPr bwMode="auto">
          <a:xfrm flipV="1">
            <a:off x="6227763" y="1125538"/>
            <a:ext cx="0" cy="1727200"/>
          </a:xfrm>
          <a:prstGeom prst="line">
            <a:avLst/>
          </a:prstGeom>
          <a:noFill/>
          <a:ln w="28575">
            <a:solidFill>
              <a:schemeClr val="tx1"/>
            </a:solidFill>
            <a:round/>
            <a:headEnd/>
            <a:tailEnd/>
          </a:ln>
        </p:spPr>
        <p:txBody>
          <a:bodyPr/>
          <a:lstStyle/>
          <a:p>
            <a:endParaRPr lang="en-GB"/>
          </a:p>
        </p:txBody>
      </p:sp>
      <p:sp>
        <p:nvSpPr>
          <p:cNvPr id="5136" name="Line 18"/>
          <p:cNvSpPr>
            <a:spLocks noChangeShapeType="1"/>
          </p:cNvSpPr>
          <p:nvPr/>
        </p:nvSpPr>
        <p:spPr bwMode="auto">
          <a:xfrm flipV="1">
            <a:off x="6372225" y="2781300"/>
            <a:ext cx="792163" cy="215900"/>
          </a:xfrm>
          <a:prstGeom prst="line">
            <a:avLst/>
          </a:prstGeom>
          <a:noFill/>
          <a:ln w="28575">
            <a:solidFill>
              <a:schemeClr val="tx1"/>
            </a:solidFill>
            <a:round/>
            <a:headEnd/>
            <a:tailEnd/>
          </a:ln>
        </p:spPr>
        <p:txBody>
          <a:bodyPr/>
          <a:lstStyle/>
          <a:p>
            <a:endParaRPr lang="en-GB"/>
          </a:p>
        </p:txBody>
      </p:sp>
      <p:sp>
        <p:nvSpPr>
          <p:cNvPr id="5137" name="Line 19"/>
          <p:cNvSpPr>
            <a:spLocks noChangeShapeType="1"/>
          </p:cNvSpPr>
          <p:nvPr/>
        </p:nvSpPr>
        <p:spPr bwMode="auto">
          <a:xfrm>
            <a:off x="5076825" y="3500438"/>
            <a:ext cx="0" cy="1728787"/>
          </a:xfrm>
          <a:prstGeom prst="line">
            <a:avLst/>
          </a:prstGeom>
          <a:noFill/>
          <a:ln w="28575">
            <a:solidFill>
              <a:schemeClr val="tx1"/>
            </a:solidFill>
            <a:round/>
            <a:headEnd/>
            <a:tailEnd/>
          </a:ln>
        </p:spPr>
        <p:txBody>
          <a:bodyPr/>
          <a:lstStyle/>
          <a:p>
            <a:endParaRPr lang="en-GB"/>
          </a:p>
        </p:txBody>
      </p:sp>
      <p:sp>
        <p:nvSpPr>
          <p:cNvPr id="5138" name="Line 20"/>
          <p:cNvSpPr>
            <a:spLocks noChangeShapeType="1"/>
          </p:cNvSpPr>
          <p:nvPr/>
        </p:nvSpPr>
        <p:spPr bwMode="auto">
          <a:xfrm flipH="1">
            <a:off x="3995738" y="5445125"/>
            <a:ext cx="431800" cy="0"/>
          </a:xfrm>
          <a:prstGeom prst="line">
            <a:avLst/>
          </a:prstGeom>
          <a:noFill/>
          <a:ln w="28575">
            <a:solidFill>
              <a:schemeClr val="tx1"/>
            </a:solidFill>
            <a:round/>
            <a:headEnd/>
            <a:tailEnd/>
          </a:ln>
        </p:spPr>
        <p:txBody>
          <a:bodyPr/>
          <a:lstStyle/>
          <a:p>
            <a:endParaRPr lang="en-GB"/>
          </a:p>
        </p:txBody>
      </p:sp>
      <p:sp>
        <p:nvSpPr>
          <p:cNvPr id="5139" name="Line 21"/>
          <p:cNvSpPr>
            <a:spLocks noChangeShapeType="1"/>
          </p:cNvSpPr>
          <p:nvPr/>
        </p:nvSpPr>
        <p:spPr bwMode="auto">
          <a:xfrm flipH="1">
            <a:off x="4572000" y="5661025"/>
            <a:ext cx="0" cy="288925"/>
          </a:xfrm>
          <a:prstGeom prst="line">
            <a:avLst/>
          </a:prstGeom>
          <a:noFill/>
          <a:ln w="28575">
            <a:solidFill>
              <a:schemeClr val="tx1"/>
            </a:solidFill>
            <a:round/>
            <a:headEnd/>
            <a:tailEnd/>
          </a:ln>
        </p:spPr>
        <p:txBody>
          <a:bodyPr/>
          <a:lstStyle/>
          <a:p>
            <a:endParaRPr lang="en-GB"/>
          </a:p>
        </p:txBody>
      </p:sp>
      <p:sp>
        <p:nvSpPr>
          <p:cNvPr id="5140" name="Line 22"/>
          <p:cNvSpPr>
            <a:spLocks noChangeShapeType="1"/>
          </p:cNvSpPr>
          <p:nvPr/>
        </p:nvSpPr>
        <p:spPr bwMode="auto">
          <a:xfrm>
            <a:off x="5724525" y="5661025"/>
            <a:ext cx="0" cy="360363"/>
          </a:xfrm>
          <a:prstGeom prst="line">
            <a:avLst/>
          </a:prstGeom>
          <a:noFill/>
          <a:ln w="28575">
            <a:solidFill>
              <a:schemeClr val="tx1"/>
            </a:solidFill>
            <a:round/>
            <a:headEnd/>
            <a:tailEnd/>
          </a:ln>
        </p:spPr>
        <p:txBody>
          <a:bodyPr/>
          <a:lstStyle/>
          <a:p>
            <a:endParaRPr lang="en-GB"/>
          </a:p>
        </p:txBody>
      </p:sp>
      <p:sp>
        <p:nvSpPr>
          <p:cNvPr id="5141" name="Line 23"/>
          <p:cNvSpPr>
            <a:spLocks noChangeShapeType="1"/>
          </p:cNvSpPr>
          <p:nvPr/>
        </p:nvSpPr>
        <p:spPr bwMode="auto">
          <a:xfrm>
            <a:off x="5940425" y="5373688"/>
            <a:ext cx="431800" cy="287337"/>
          </a:xfrm>
          <a:prstGeom prst="line">
            <a:avLst/>
          </a:prstGeom>
          <a:noFill/>
          <a:ln w="28575">
            <a:solidFill>
              <a:schemeClr val="tx1"/>
            </a:solidFill>
            <a:round/>
            <a:headEnd/>
            <a:tailEnd/>
          </a:ln>
        </p:spPr>
        <p:txBody>
          <a:bodyPr/>
          <a:lstStyle/>
          <a:p>
            <a:endParaRPr lang="en-GB"/>
          </a:p>
        </p:txBody>
      </p:sp>
      <p:sp>
        <p:nvSpPr>
          <p:cNvPr id="5142" name="Line 24"/>
          <p:cNvSpPr>
            <a:spLocks noChangeShapeType="1"/>
          </p:cNvSpPr>
          <p:nvPr/>
        </p:nvSpPr>
        <p:spPr bwMode="auto">
          <a:xfrm flipH="1">
            <a:off x="1763713" y="3141663"/>
            <a:ext cx="287337" cy="0"/>
          </a:xfrm>
          <a:prstGeom prst="line">
            <a:avLst/>
          </a:prstGeom>
          <a:noFill/>
          <a:ln w="28575">
            <a:solidFill>
              <a:schemeClr val="tx1"/>
            </a:solidFill>
            <a:round/>
            <a:headEnd/>
            <a:tailEnd/>
          </a:ln>
        </p:spPr>
        <p:txBody>
          <a:bodyPr/>
          <a:lstStyle/>
          <a:p>
            <a:endParaRPr lang="en-GB"/>
          </a:p>
        </p:txBody>
      </p:sp>
      <p:sp>
        <p:nvSpPr>
          <p:cNvPr id="5143" name="Text Box 25"/>
          <p:cNvSpPr txBox="1">
            <a:spLocks noChangeArrowheads="1"/>
          </p:cNvSpPr>
          <p:nvPr/>
        </p:nvSpPr>
        <p:spPr bwMode="auto">
          <a:xfrm>
            <a:off x="755650" y="5516563"/>
            <a:ext cx="1512888" cy="10445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Looked after children</a:t>
            </a:r>
          </a:p>
        </p:txBody>
      </p:sp>
      <p:sp>
        <p:nvSpPr>
          <p:cNvPr id="5144" name="Line 26"/>
          <p:cNvSpPr>
            <a:spLocks noChangeShapeType="1"/>
          </p:cNvSpPr>
          <p:nvPr/>
        </p:nvSpPr>
        <p:spPr bwMode="auto">
          <a:xfrm flipV="1">
            <a:off x="1619250" y="3500438"/>
            <a:ext cx="1873250" cy="2016125"/>
          </a:xfrm>
          <a:prstGeom prst="line">
            <a:avLst/>
          </a:prstGeom>
          <a:noFill/>
          <a:ln w="28575">
            <a:solidFill>
              <a:schemeClr val="tx1"/>
            </a:solidFill>
            <a:round/>
            <a:headEnd/>
            <a:tailEnd/>
          </a:ln>
        </p:spPr>
        <p:txBody>
          <a:bodyPr/>
          <a:lstStyle/>
          <a:p>
            <a:endParaRPr lang="en-GB"/>
          </a:p>
        </p:txBody>
      </p:sp>
      <p:sp>
        <p:nvSpPr>
          <p:cNvPr id="5145" name="Text Box 27"/>
          <p:cNvSpPr txBox="1">
            <a:spLocks noChangeArrowheads="1"/>
          </p:cNvSpPr>
          <p:nvPr/>
        </p:nvSpPr>
        <p:spPr bwMode="auto">
          <a:xfrm>
            <a:off x="2195513" y="188913"/>
            <a:ext cx="2376487" cy="13493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Children of families in difficult circumstances</a:t>
            </a:r>
          </a:p>
        </p:txBody>
      </p:sp>
      <p:sp>
        <p:nvSpPr>
          <p:cNvPr id="5146" name="Line 28"/>
          <p:cNvSpPr>
            <a:spLocks noChangeShapeType="1"/>
          </p:cNvSpPr>
          <p:nvPr/>
        </p:nvSpPr>
        <p:spPr bwMode="auto">
          <a:xfrm>
            <a:off x="6156325" y="3500438"/>
            <a:ext cx="431800" cy="720725"/>
          </a:xfrm>
          <a:prstGeom prst="line">
            <a:avLst/>
          </a:prstGeom>
          <a:noFill/>
          <a:ln w="28575">
            <a:solidFill>
              <a:schemeClr val="tx1"/>
            </a:solidFill>
            <a:round/>
            <a:headEnd/>
            <a:tailEnd/>
          </a:ln>
        </p:spPr>
        <p:txBody>
          <a:bodyPr/>
          <a:lstStyle/>
          <a:p>
            <a:endParaRPr lang="en-GB"/>
          </a:p>
        </p:txBody>
      </p:sp>
      <p:sp>
        <p:nvSpPr>
          <p:cNvPr id="5147" name="Text Box 29"/>
          <p:cNvSpPr txBox="1">
            <a:spLocks noChangeArrowheads="1"/>
          </p:cNvSpPr>
          <p:nvPr/>
        </p:nvSpPr>
        <p:spPr bwMode="auto">
          <a:xfrm>
            <a:off x="395288" y="3860800"/>
            <a:ext cx="1296987" cy="13493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Asylum seeking/refugee children</a:t>
            </a:r>
          </a:p>
        </p:txBody>
      </p:sp>
      <p:sp>
        <p:nvSpPr>
          <p:cNvPr id="5148" name="Line 30"/>
          <p:cNvSpPr>
            <a:spLocks noChangeShapeType="1"/>
          </p:cNvSpPr>
          <p:nvPr/>
        </p:nvSpPr>
        <p:spPr bwMode="auto">
          <a:xfrm flipV="1">
            <a:off x="1692275" y="3500438"/>
            <a:ext cx="1079500" cy="936625"/>
          </a:xfrm>
          <a:prstGeom prst="line">
            <a:avLst/>
          </a:prstGeom>
          <a:noFill/>
          <a:ln w="28575">
            <a:solidFill>
              <a:schemeClr val="tx1"/>
            </a:solidFill>
            <a:round/>
            <a:headEnd/>
            <a:tailEnd/>
          </a:ln>
        </p:spPr>
        <p:txBody>
          <a:bodyPr/>
          <a:lstStyle/>
          <a:p>
            <a:endParaRPr lang="en-GB"/>
          </a:p>
        </p:txBody>
      </p:sp>
      <p:sp>
        <p:nvSpPr>
          <p:cNvPr id="5149" name="Text Box 31"/>
          <p:cNvSpPr txBox="1">
            <a:spLocks noChangeArrowheads="1"/>
          </p:cNvSpPr>
          <p:nvPr/>
        </p:nvSpPr>
        <p:spPr bwMode="auto">
          <a:xfrm>
            <a:off x="3851275" y="1628775"/>
            <a:ext cx="2232025" cy="10445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Pupils who perform (arts, sports etc.)</a:t>
            </a:r>
          </a:p>
        </p:txBody>
      </p:sp>
      <p:sp>
        <p:nvSpPr>
          <p:cNvPr id="5150" name="Line 32"/>
          <p:cNvSpPr>
            <a:spLocks noChangeShapeType="1"/>
          </p:cNvSpPr>
          <p:nvPr/>
        </p:nvSpPr>
        <p:spPr bwMode="auto">
          <a:xfrm>
            <a:off x="5076825" y="2636838"/>
            <a:ext cx="0" cy="360362"/>
          </a:xfrm>
          <a:prstGeom prst="line">
            <a:avLst/>
          </a:prstGeom>
          <a:noFill/>
          <a:ln w="28575">
            <a:solidFill>
              <a:schemeClr val="tx1"/>
            </a:solidFill>
            <a:round/>
            <a:headEnd/>
            <a:tailEnd/>
          </a:ln>
        </p:spPr>
        <p:txBody>
          <a:bodyPr/>
          <a:lstStyle/>
          <a:p>
            <a:endParaRPr lang="en-GB"/>
          </a:p>
        </p:txBody>
      </p:sp>
      <p:sp>
        <p:nvSpPr>
          <p:cNvPr id="5151" name="Text Box 33"/>
          <p:cNvSpPr txBox="1">
            <a:spLocks noChangeArrowheads="1"/>
          </p:cNvSpPr>
          <p:nvPr/>
        </p:nvSpPr>
        <p:spPr bwMode="auto">
          <a:xfrm>
            <a:off x="3419475" y="3716338"/>
            <a:ext cx="1512888" cy="1349375"/>
          </a:xfrm>
          <a:prstGeom prst="rect">
            <a:avLst/>
          </a:prstGeom>
          <a:noFill/>
          <a:ln w="38100" cmpd="dbl">
            <a:solidFill>
              <a:schemeClr val="tx1"/>
            </a:solidFill>
            <a:miter lim="800000"/>
            <a:headEnd/>
            <a:tailEnd/>
          </a:ln>
        </p:spPr>
        <p:txBody>
          <a:bodyPr>
            <a:spAutoFit/>
          </a:bodyPr>
          <a:lstStyle/>
          <a:p>
            <a:pPr algn="ctr">
              <a:spcBef>
                <a:spcPct val="50000"/>
              </a:spcBef>
            </a:pPr>
            <a:r>
              <a:rPr lang="en-GB" sz="2000" b="1"/>
              <a:t>School refusers and phobics</a:t>
            </a:r>
          </a:p>
        </p:txBody>
      </p:sp>
      <p:sp>
        <p:nvSpPr>
          <p:cNvPr id="5152" name="Line 34"/>
          <p:cNvSpPr>
            <a:spLocks noChangeShapeType="1"/>
          </p:cNvSpPr>
          <p:nvPr/>
        </p:nvSpPr>
        <p:spPr bwMode="auto">
          <a:xfrm>
            <a:off x="4211638" y="3500438"/>
            <a:ext cx="0" cy="217487"/>
          </a:xfrm>
          <a:prstGeom prst="line">
            <a:avLst/>
          </a:prstGeom>
          <a:noFill/>
          <a:ln w="28575">
            <a:solidFill>
              <a:schemeClr val="tx1"/>
            </a:solidFill>
            <a:round/>
            <a:headEnd/>
            <a:tailEnd/>
          </a:ln>
        </p:spPr>
        <p:txBody>
          <a:bodyPr/>
          <a:lstStyle/>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9" name="Line 5"/>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16390" name="Line 6"/>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16391" name="Line 7"/>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16392" name="Line 8"/>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16393" name="Line 9"/>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16394" name="Line 10"/>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16395" name="Line 11"/>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16396" name="Line 12"/>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16397" name="Line 13"/>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16398" name="Line 14"/>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16399" name="Line 15"/>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16400" name="Line 16"/>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16401" name="Line 17"/>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16402" name="Line 18"/>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16403" name="Rectangle 19"/>
          <p:cNvSpPr>
            <a:spLocks noChangeArrowheads="1"/>
          </p:cNvSpPr>
          <p:nvPr/>
        </p:nvSpPr>
        <p:spPr bwMode="auto">
          <a:xfrm>
            <a:off x="395288" y="1700213"/>
            <a:ext cx="8229600" cy="1139825"/>
          </a:xfrm>
          <a:prstGeom prst="rect">
            <a:avLst/>
          </a:prstGeom>
          <a:noFill/>
          <a:ln w="9525">
            <a:noFill/>
            <a:miter lim="800000"/>
            <a:headEnd/>
            <a:tailEnd/>
          </a:ln>
          <a:effectLst/>
        </p:spPr>
        <p:txBody>
          <a:bodyPr/>
          <a:lstStyle/>
          <a:p>
            <a:pPr algn="ctr"/>
            <a:endParaRPr lang="en-US" sz="4000">
              <a:solidFill>
                <a:srgbClr val="000099"/>
              </a:solidFill>
            </a:endParaRPr>
          </a:p>
        </p:txBody>
      </p:sp>
      <p:sp>
        <p:nvSpPr>
          <p:cNvPr id="16404" name="Rectangle 20"/>
          <p:cNvSpPr>
            <a:spLocks noChangeArrowheads="1"/>
          </p:cNvSpPr>
          <p:nvPr/>
        </p:nvSpPr>
        <p:spPr bwMode="auto">
          <a:xfrm>
            <a:off x="539750" y="2708275"/>
            <a:ext cx="8229600" cy="3455988"/>
          </a:xfrm>
          <a:prstGeom prst="rect">
            <a:avLst/>
          </a:prstGeom>
          <a:noFill/>
          <a:ln w="9525">
            <a:noFill/>
            <a:miter lim="800000"/>
            <a:headEnd/>
            <a:tailEnd/>
          </a:ln>
          <a:effectLst/>
        </p:spPr>
        <p:txBody>
          <a:bodyPr/>
          <a:lstStyle/>
          <a:p>
            <a:pPr>
              <a:lnSpc>
                <a:spcPct val="90000"/>
              </a:lnSpc>
              <a:spcBef>
                <a:spcPct val="20000"/>
              </a:spcBef>
            </a:pPr>
            <a:endParaRPr lang="en-US" sz="3000" b="0"/>
          </a:p>
        </p:txBody>
      </p:sp>
      <p:sp>
        <p:nvSpPr>
          <p:cNvPr id="16405" name="Rectangle 21"/>
          <p:cNvSpPr>
            <a:spLocks noRot="1" noChangeArrowheads="1"/>
          </p:cNvSpPr>
          <p:nvPr/>
        </p:nvSpPr>
        <p:spPr bwMode="auto">
          <a:xfrm>
            <a:off x="0" y="1700213"/>
            <a:ext cx="9144000" cy="4465637"/>
          </a:xfrm>
          <a:prstGeom prst="rect">
            <a:avLst/>
          </a:prstGeom>
          <a:noFill/>
          <a:ln w="9525">
            <a:noFill/>
            <a:miter lim="800000"/>
            <a:headEnd/>
            <a:tailEnd/>
          </a:ln>
          <a:effectLst/>
        </p:spPr>
        <p:txBody>
          <a:bodyPr/>
          <a:lstStyle/>
          <a:p>
            <a:pPr algn="ctr">
              <a:lnSpc>
                <a:spcPct val="90000"/>
              </a:lnSpc>
              <a:spcBef>
                <a:spcPct val="20000"/>
              </a:spcBef>
            </a:pPr>
            <a:r>
              <a:rPr lang="en-GB" sz="1700" b="0" dirty="0"/>
              <a:t>	</a:t>
            </a:r>
          </a:p>
          <a:p>
            <a:pPr algn="ctr">
              <a:lnSpc>
                <a:spcPct val="90000"/>
              </a:lnSpc>
              <a:spcBef>
                <a:spcPct val="20000"/>
              </a:spcBef>
            </a:pPr>
            <a:r>
              <a:rPr lang="en-GB" sz="2800" dirty="0"/>
              <a:t>All Schools/Early Years settings are required to:</a:t>
            </a:r>
          </a:p>
        </p:txBody>
      </p:sp>
      <p:sp>
        <p:nvSpPr>
          <p:cNvPr id="16406" name="Rectangle 22"/>
          <p:cNvSpPr>
            <a:spLocks noChangeArrowheads="1"/>
          </p:cNvSpPr>
          <p:nvPr/>
        </p:nvSpPr>
        <p:spPr bwMode="auto">
          <a:xfrm>
            <a:off x="611560" y="2780928"/>
            <a:ext cx="7848600" cy="3108543"/>
          </a:xfrm>
          <a:prstGeom prst="rect">
            <a:avLst/>
          </a:prstGeom>
          <a:noFill/>
          <a:ln w="9525">
            <a:noFill/>
            <a:miter lim="800000"/>
            <a:headEnd/>
            <a:tailEnd/>
          </a:ln>
          <a:effectLst/>
        </p:spPr>
        <p:txBody>
          <a:bodyPr>
            <a:spAutoFit/>
          </a:bodyPr>
          <a:lstStyle/>
          <a:p>
            <a:pPr algn="ctr"/>
            <a:r>
              <a:rPr lang="en-GB" sz="2800" dirty="0"/>
              <a:t>Have an SEN or Inclusion Policy</a:t>
            </a:r>
          </a:p>
          <a:p>
            <a:pPr algn="ctr"/>
            <a:endParaRPr lang="en-GB" sz="2800" dirty="0"/>
          </a:p>
          <a:p>
            <a:pPr algn="ctr"/>
            <a:r>
              <a:rPr lang="en-GB" sz="2800" dirty="0"/>
              <a:t>Appoint a named Additional Learning Needs Co-ordinator (</a:t>
            </a:r>
            <a:r>
              <a:rPr lang="en-GB" sz="2800" dirty="0" err="1"/>
              <a:t>ALNCo</a:t>
            </a:r>
            <a:r>
              <a:rPr lang="en-GB" sz="2800" dirty="0"/>
              <a:t>) to have overall responsibility for the children with special education needs.</a:t>
            </a:r>
          </a:p>
          <a:p>
            <a:pPr algn="ctr"/>
            <a:endParaRPr lang="en-GB" sz="2800" dirty="0"/>
          </a:p>
          <a:p>
            <a:pPr algn="ctr"/>
            <a:endParaRPr lang="en-GB" sz="2800" dirty="0"/>
          </a:p>
        </p:txBody>
      </p:sp>
      <p:sp>
        <p:nvSpPr>
          <p:cNvPr id="23" name="Rectangle 20"/>
          <p:cNvSpPr>
            <a:spLocks noChangeArrowheads="1"/>
          </p:cNvSpPr>
          <p:nvPr/>
        </p:nvSpPr>
        <p:spPr bwMode="auto">
          <a:xfrm>
            <a:off x="251520" y="116632"/>
            <a:ext cx="8568952" cy="1126462"/>
          </a:xfrm>
          <a:prstGeom prst="rect">
            <a:avLst/>
          </a:prstGeom>
          <a:noFill/>
          <a:ln w="9525">
            <a:noFill/>
            <a:miter lim="800000"/>
            <a:headEnd/>
            <a:tailEnd/>
          </a:ln>
          <a:effectLst/>
        </p:spPr>
        <p:txBody>
          <a:bodyPr wrap="square">
            <a:spAutoFit/>
          </a:bodyPr>
          <a:lstStyle/>
          <a:p>
            <a:pPr algn="ctr"/>
            <a:r>
              <a:rPr lang="en-GB" sz="3200" b="1" dirty="0">
                <a:solidFill>
                  <a:srgbClr val="0066FF"/>
                </a:solidFill>
              </a:rPr>
              <a:t>LEGISLATION</a:t>
            </a:r>
          </a:p>
          <a:p>
            <a:pPr algn="ctr">
              <a:lnSpc>
                <a:spcPct val="90000"/>
              </a:lnSpc>
              <a:spcBef>
                <a:spcPct val="20000"/>
              </a:spcBef>
            </a:pPr>
            <a:r>
              <a:rPr lang="en-GB" sz="3200" b="1" dirty="0">
                <a:solidFill>
                  <a:srgbClr val="0066FF"/>
                </a:solidFill>
              </a:rPr>
              <a:t>The SEN Code of Practice for Wales 2002</a:t>
            </a:r>
          </a:p>
        </p:txBody>
      </p:sp>
      <p:sp>
        <p:nvSpPr>
          <p:cNvPr id="21" name="Rectangle 20"/>
          <p:cNvSpPr/>
          <p:nvPr/>
        </p:nvSpPr>
        <p:spPr>
          <a:xfrm>
            <a:off x="1187624" y="5229200"/>
            <a:ext cx="7056784" cy="1384995"/>
          </a:xfrm>
          <a:prstGeom prst="rect">
            <a:avLst/>
          </a:prstGeom>
        </p:spPr>
        <p:txBody>
          <a:bodyPr wrap="square">
            <a:spAutoFit/>
          </a:bodyPr>
          <a:lstStyle/>
          <a:p>
            <a:pPr fontAlgn="base">
              <a:spcBef>
                <a:spcPct val="5000"/>
              </a:spcBef>
              <a:spcAft>
                <a:spcPct val="0"/>
              </a:spcAft>
              <a:buFont typeface="Wingdings" pitchFamily="2" charset="2"/>
              <a:buChar char="§"/>
            </a:pPr>
            <a:r>
              <a:rPr lang="en-US" sz="2800" dirty="0">
                <a:solidFill>
                  <a:srgbClr val="000000"/>
                </a:solidFill>
                <a:latin typeface="Comic Sans MS" pitchFamily="66" charset="0"/>
                <a:cs typeface="Times New Roman" pitchFamily="18" charset="0"/>
              </a:rPr>
              <a:t>the SEN of children will normally be met in mainstream schools or early education settings;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7221" name="Line 5"/>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137222" name="Line 6"/>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137223" name="Line 7"/>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137224" name="Line 8"/>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137225" name="Line 9"/>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137226" name="Line 10"/>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137227" name="Line 11"/>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137228" name="Line 12"/>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137229" name="Line 13"/>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137230" name="Line 14"/>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137231" name="Line 15"/>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137232" name="Line 16"/>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137233" name="Line 17"/>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137234" name="Line 18"/>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137235" name="Rectangle 19"/>
          <p:cNvSpPr>
            <a:spLocks noChangeArrowheads="1"/>
          </p:cNvSpPr>
          <p:nvPr/>
        </p:nvSpPr>
        <p:spPr bwMode="auto">
          <a:xfrm>
            <a:off x="395288" y="1700213"/>
            <a:ext cx="8229600" cy="1139825"/>
          </a:xfrm>
          <a:prstGeom prst="rect">
            <a:avLst/>
          </a:prstGeom>
          <a:noFill/>
          <a:ln w="9525">
            <a:noFill/>
            <a:miter lim="800000"/>
            <a:headEnd/>
            <a:tailEnd/>
          </a:ln>
          <a:effectLst/>
        </p:spPr>
        <p:txBody>
          <a:bodyPr/>
          <a:lstStyle/>
          <a:p>
            <a:pPr algn="ctr"/>
            <a:endParaRPr lang="en-US" sz="4000">
              <a:solidFill>
                <a:srgbClr val="000099"/>
              </a:solidFill>
            </a:endParaRPr>
          </a:p>
        </p:txBody>
      </p:sp>
      <p:sp>
        <p:nvSpPr>
          <p:cNvPr id="137236" name="Rectangle 20"/>
          <p:cNvSpPr>
            <a:spLocks noChangeArrowheads="1"/>
          </p:cNvSpPr>
          <p:nvPr/>
        </p:nvSpPr>
        <p:spPr bwMode="auto">
          <a:xfrm>
            <a:off x="323850" y="2781300"/>
            <a:ext cx="8229600" cy="3455988"/>
          </a:xfrm>
          <a:prstGeom prst="rect">
            <a:avLst/>
          </a:prstGeom>
          <a:noFill/>
          <a:ln w="9525">
            <a:noFill/>
            <a:miter lim="800000"/>
            <a:headEnd/>
            <a:tailEnd/>
          </a:ln>
          <a:effectLst/>
        </p:spPr>
        <p:txBody>
          <a:bodyPr/>
          <a:lstStyle/>
          <a:p>
            <a:pPr marL="342900" indent="-342900">
              <a:lnSpc>
                <a:spcPct val="90000"/>
              </a:lnSpc>
              <a:spcBef>
                <a:spcPct val="20000"/>
              </a:spcBef>
              <a:buFontTx/>
              <a:buChar char="•"/>
            </a:pPr>
            <a:endParaRPr lang="en-US" sz="3000" b="0"/>
          </a:p>
        </p:txBody>
      </p:sp>
      <p:sp>
        <p:nvSpPr>
          <p:cNvPr id="137238" name="Rectangle 22"/>
          <p:cNvSpPr>
            <a:spLocks noRot="1" noChangeArrowheads="1"/>
          </p:cNvSpPr>
          <p:nvPr/>
        </p:nvSpPr>
        <p:spPr bwMode="auto">
          <a:xfrm>
            <a:off x="755650" y="2924175"/>
            <a:ext cx="8007350" cy="3498850"/>
          </a:xfrm>
          <a:prstGeom prst="rect">
            <a:avLst/>
          </a:prstGeom>
          <a:noFill/>
          <a:ln w="9525">
            <a:noFill/>
            <a:miter lim="800000"/>
            <a:headEnd/>
            <a:tailEnd/>
          </a:ln>
          <a:effectLst/>
        </p:spPr>
        <p:txBody>
          <a:bodyPr/>
          <a:lstStyle/>
          <a:p>
            <a:pPr marL="168275" indent="-168275">
              <a:lnSpc>
                <a:spcPct val="80000"/>
              </a:lnSpc>
              <a:spcBef>
                <a:spcPct val="20000"/>
              </a:spcBef>
            </a:pPr>
            <a:r>
              <a:rPr lang="en-GB"/>
              <a:t>	</a:t>
            </a:r>
          </a:p>
        </p:txBody>
      </p:sp>
      <p:sp>
        <p:nvSpPr>
          <p:cNvPr id="137240" name="Rectangle 24"/>
          <p:cNvSpPr>
            <a:spLocks noGrp="1" noChangeArrowheads="1"/>
          </p:cNvSpPr>
          <p:nvPr>
            <p:ph idx="1"/>
          </p:nvPr>
        </p:nvSpPr>
        <p:spPr>
          <a:xfrm>
            <a:off x="250824" y="1557339"/>
            <a:ext cx="8569647" cy="5084762"/>
          </a:xfrm>
        </p:spPr>
        <p:txBody>
          <a:bodyPr>
            <a:normAutofit lnSpcReduction="10000"/>
          </a:bodyPr>
          <a:lstStyle/>
          <a:p>
            <a:pPr>
              <a:lnSpc>
                <a:spcPct val="80000"/>
              </a:lnSpc>
              <a:buFontTx/>
              <a:buNone/>
            </a:pPr>
            <a:endParaRPr lang="en-GB" sz="1200" b="1" dirty="0"/>
          </a:p>
          <a:p>
            <a:pPr>
              <a:lnSpc>
                <a:spcPct val="80000"/>
              </a:lnSpc>
              <a:buClr>
                <a:srgbClr val="FF9933"/>
              </a:buClr>
            </a:pPr>
            <a:r>
              <a:rPr lang="en-GB" sz="2800" dirty="0">
                <a:latin typeface="Comic Sans MS" panose="030F0702030302020204" pitchFamily="66" charset="0"/>
              </a:rPr>
              <a:t>Promote the independence inclusion and equity of children with ALN</a:t>
            </a:r>
          </a:p>
          <a:p>
            <a:pPr>
              <a:lnSpc>
                <a:spcPct val="80000"/>
              </a:lnSpc>
              <a:buClr>
                <a:srgbClr val="FF9933"/>
              </a:buClr>
            </a:pPr>
            <a:r>
              <a:rPr lang="en-GB" sz="2800" dirty="0">
                <a:latin typeface="Comic Sans MS" panose="030F0702030302020204" pitchFamily="66" charset="0"/>
              </a:rPr>
              <a:t>Foster strategies to use in differentiating work</a:t>
            </a:r>
          </a:p>
          <a:p>
            <a:pPr>
              <a:lnSpc>
                <a:spcPct val="80000"/>
              </a:lnSpc>
              <a:buClr>
                <a:srgbClr val="FF9933"/>
              </a:buClr>
            </a:pPr>
            <a:r>
              <a:rPr lang="en-GB" sz="2800" dirty="0">
                <a:latin typeface="Comic Sans MS" panose="030F0702030302020204" pitchFamily="66" charset="0"/>
              </a:rPr>
              <a:t>Differentiate materials</a:t>
            </a:r>
          </a:p>
          <a:p>
            <a:pPr>
              <a:lnSpc>
                <a:spcPct val="80000"/>
              </a:lnSpc>
              <a:buClr>
                <a:srgbClr val="FF9933"/>
              </a:buClr>
            </a:pPr>
            <a:r>
              <a:rPr lang="en-GB" sz="2800" dirty="0">
                <a:latin typeface="Comic Sans MS" panose="030F0702030302020204" pitchFamily="66" charset="0"/>
              </a:rPr>
              <a:t>Work co-operatively with a wide range of agencies</a:t>
            </a:r>
          </a:p>
          <a:p>
            <a:pPr>
              <a:lnSpc>
                <a:spcPct val="80000"/>
              </a:lnSpc>
              <a:buClr>
                <a:srgbClr val="FF9933"/>
              </a:buClr>
            </a:pPr>
            <a:r>
              <a:rPr lang="en-GB" sz="2800" dirty="0">
                <a:latin typeface="Comic Sans MS" panose="030F0702030302020204" pitchFamily="66" charset="0"/>
              </a:rPr>
              <a:t>Directly support children to access the Foundation Phase Curriculum</a:t>
            </a:r>
          </a:p>
          <a:p>
            <a:pPr>
              <a:lnSpc>
                <a:spcPct val="80000"/>
              </a:lnSpc>
              <a:buClr>
                <a:srgbClr val="FF9933"/>
              </a:buClr>
            </a:pPr>
            <a:r>
              <a:rPr lang="en-GB" sz="2800" dirty="0">
                <a:latin typeface="Comic Sans MS" panose="030F0702030302020204" pitchFamily="66" charset="0"/>
              </a:rPr>
              <a:t>Liaise with all involved people</a:t>
            </a:r>
          </a:p>
          <a:p>
            <a:pPr>
              <a:lnSpc>
                <a:spcPct val="80000"/>
              </a:lnSpc>
              <a:buClr>
                <a:srgbClr val="FF9933"/>
              </a:buClr>
            </a:pPr>
            <a:r>
              <a:rPr lang="en-GB" sz="2800" dirty="0">
                <a:latin typeface="Comic Sans MS" panose="030F0702030302020204" pitchFamily="66" charset="0"/>
              </a:rPr>
              <a:t>Set targets</a:t>
            </a:r>
          </a:p>
          <a:p>
            <a:pPr>
              <a:lnSpc>
                <a:spcPct val="80000"/>
              </a:lnSpc>
              <a:buClr>
                <a:srgbClr val="FF9933"/>
              </a:buClr>
            </a:pPr>
            <a:r>
              <a:rPr lang="en-GB" sz="2800" dirty="0">
                <a:latin typeface="Comic Sans MS" panose="030F0702030302020204" pitchFamily="66" charset="0"/>
              </a:rPr>
              <a:t>Implement IEP/IBP/IPPs</a:t>
            </a:r>
          </a:p>
          <a:p>
            <a:pPr>
              <a:lnSpc>
                <a:spcPct val="80000"/>
              </a:lnSpc>
              <a:buClr>
                <a:srgbClr val="FF9933"/>
              </a:buClr>
            </a:pPr>
            <a:r>
              <a:rPr lang="en-GB" sz="2800" dirty="0">
                <a:latin typeface="Comic Sans MS" panose="030F0702030302020204" pitchFamily="66" charset="0"/>
              </a:rPr>
              <a:t>Administer therapy programmes</a:t>
            </a:r>
          </a:p>
        </p:txBody>
      </p:sp>
      <p:sp>
        <p:nvSpPr>
          <p:cNvPr id="2" name="Rectangle 1"/>
          <p:cNvSpPr/>
          <p:nvPr/>
        </p:nvSpPr>
        <p:spPr>
          <a:xfrm>
            <a:off x="1152633" y="332656"/>
            <a:ext cx="7472255" cy="1077218"/>
          </a:xfrm>
          <a:prstGeom prst="rect">
            <a:avLst/>
          </a:prstGeom>
        </p:spPr>
        <p:txBody>
          <a:bodyPr wrap="square">
            <a:spAutoFit/>
          </a:bodyPr>
          <a:lstStyle/>
          <a:p>
            <a:pPr lvl="0" algn="ctr"/>
            <a:r>
              <a:rPr lang="en-GB" sz="3200" b="1" dirty="0">
                <a:solidFill>
                  <a:srgbClr val="FF0000"/>
                </a:solidFill>
              </a:rPr>
              <a:t>What is the </a:t>
            </a:r>
            <a:r>
              <a:rPr lang="en-GB" sz="3200" b="1" dirty="0" err="1">
                <a:solidFill>
                  <a:srgbClr val="FF0000"/>
                </a:solidFill>
              </a:rPr>
              <a:t>the</a:t>
            </a:r>
            <a:r>
              <a:rPr lang="en-GB" sz="3200" b="1" dirty="0">
                <a:solidFill>
                  <a:srgbClr val="FF0000"/>
                </a:solidFill>
              </a:rPr>
              <a:t> role of the Foundation Phase Staff ?</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37240">
                                            <p:txEl>
                                              <p:pRg st="1" end="1"/>
                                            </p:txEl>
                                          </p:spTgt>
                                        </p:tgtEl>
                                        <p:attrNameLst>
                                          <p:attrName>style.visibility</p:attrName>
                                        </p:attrNameLst>
                                      </p:cBhvr>
                                      <p:to>
                                        <p:strVal val="visible"/>
                                      </p:to>
                                    </p:set>
                                    <p:anim calcmode="lin" valueType="num">
                                      <p:cBhvr additive="base">
                                        <p:cTn id="7" dur="500" fill="hold"/>
                                        <p:tgtEl>
                                          <p:spTgt spid="137240">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37240">
                                            <p:txEl>
                                              <p:pRg st="1" end="1"/>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37240">
                                            <p:txEl>
                                              <p:pRg st="2" end="2"/>
                                            </p:txEl>
                                          </p:spTgt>
                                        </p:tgtEl>
                                        <p:attrNameLst>
                                          <p:attrName>style.visibility</p:attrName>
                                        </p:attrNameLst>
                                      </p:cBhvr>
                                      <p:to>
                                        <p:strVal val="visible"/>
                                      </p:to>
                                    </p:set>
                                    <p:anim calcmode="lin" valueType="num">
                                      <p:cBhvr additive="base">
                                        <p:cTn id="11" dur="500" fill="hold"/>
                                        <p:tgtEl>
                                          <p:spTgt spid="137240">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137240">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137240">
                                            <p:txEl>
                                              <p:pRg st="3" end="3"/>
                                            </p:txEl>
                                          </p:spTgt>
                                        </p:tgtEl>
                                        <p:attrNameLst>
                                          <p:attrName>style.visibility</p:attrName>
                                        </p:attrNameLst>
                                      </p:cBhvr>
                                      <p:to>
                                        <p:strVal val="visible"/>
                                      </p:to>
                                    </p:set>
                                    <p:anim calcmode="lin" valueType="num">
                                      <p:cBhvr additive="base">
                                        <p:cTn id="15" dur="500" fill="hold"/>
                                        <p:tgtEl>
                                          <p:spTgt spid="137240">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137240">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137240">
                                            <p:txEl>
                                              <p:pRg st="4" end="4"/>
                                            </p:txEl>
                                          </p:spTgt>
                                        </p:tgtEl>
                                        <p:attrNameLst>
                                          <p:attrName>style.visibility</p:attrName>
                                        </p:attrNameLst>
                                      </p:cBhvr>
                                      <p:to>
                                        <p:strVal val="visible"/>
                                      </p:to>
                                    </p:set>
                                    <p:anim calcmode="lin" valueType="num">
                                      <p:cBhvr additive="base">
                                        <p:cTn id="19" dur="500" fill="hold"/>
                                        <p:tgtEl>
                                          <p:spTgt spid="137240">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37240">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37240">
                                            <p:txEl>
                                              <p:pRg st="5" end="5"/>
                                            </p:txEl>
                                          </p:spTgt>
                                        </p:tgtEl>
                                        <p:attrNameLst>
                                          <p:attrName>style.visibility</p:attrName>
                                        </p:attrNameLst>
                                      </p:cBhvr>
                                      <p:to>
                                        <p:strVal val="visible"/>
                                      </p:to>
                                    </p:set>
                                    <p:anim calcmode="lin" valueType="num">
                                      <p:cBhvr additive="base">
                                        <p:cTn id="23" dur="500" fill="hold"/>
                                        <p:tgtEl>
                                          <p:spTgt spid="137240">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37240">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37240">
                                            <p:txEl>
                                              <p:pRg st="6" end="6"/>
                                            </p:txEl>
                                          </p:spTgt>
                                        </p:tgtEl>
                                        <p:attrNameLst>
                                          <p:attrName>style.visibility</p:attrName>
                                        </p:attrNameLst>
                                      </p:cBhvr>
                                      <p:to>
                                        <p:strVal val="visible"/>
                                      </p:to>
                                    </p:set>
                                    <p:anim calcmode="lin" valueType="num">
                                      <p:cBhvr additive="base">
                                        <p:cTn id="27" dur="500" fill="hold"/>
                                        <p:tgtEl>
                                          <p:spTgt spid="137240">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37240">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37240">
                                            <p:txEl>
                                              <p:pRg st="7" end="7"/>
                                            </p:txEl>
                                          </p:spTgt>
                                        </p:tgtEl>
                                        <p:attrNameLst>
                                          <p:attrName>style.visibility</p:attrName>
                                        </p:attrNameLst>
                                      </p:cBhvr>
                                      <p:to>
                                        <p:strVal val="visible"/>
                                      </p:to>
                                    </p:set>
                                    <p:anim calcmode="lin" valueType="num">
                                      <p:cBhvr additive="base">
                                        <p:cTn id="31" dur="500" fill="hold"/>
                                        <p:tgtEl>
                                          <p:spTgt spid="137240">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37240">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37240">
                                            <p:txEl>
                                              <p:pRg st="8" end="8"/>
                                            </p:txEl>
                                          </p:spTgt>
                                        </p:tgtEl>
                                        <p:attrNameLst>
                                          <p:attrName>style.visibility</p:attrName>
                                        </p:attrNameLst>
                                      </p:cBhvr>
                                      <p:to>
                                        <p:strVal val="visible"/>
                                      </p:to>
                                    </p:set>
                                    <p:anim calcmode="lin" valueType="num">
                                      <p:cBhvr additive="base">
                                        <p:cTn id="35" dur="500" fill="hold"/>
                                        <p:tgtEl>
                                          <p:spTgt spid="137240">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37240">
                                            <p:txEl>
                                              <p:pRg st="8" end="8"/>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137240">
                                            <p:txEl>
                                              <p:pRg st="9" end="9"/>
                                            </p:txEl>
                                          </p:spTgt>
                                        </p:tgtEl>
                                        <p:attrNameLst>
                                          <p:attrName>style.visibility</p:attrName>
                                        </p:attrNameLst>
                                      </p:cBhvr>
                                      <p:to>
                                        <p:strVal val="visible"/>
                                      </p:to>
                                    </p:set>
                                    <p:anim calcmode="lin" valueType="num">
                                      <p:cBhvr additive="base">
                                        <p:cTn id="39" dur="500" fill="hold"/>
                                        <p:tgtEl>
                                          <p:spTgt spid="137240">
                                            <p:txEl>
                                              <p:pRg st="9" end="9"/>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137240">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sz="2800" dirty="0">
                <a:latin typeface="Comic Sans MS" panose="030F0702030302020204" pitchFamily="66" charset="0"/>
              </a:rPr>
              <a:t>Watch the short video clip about inclusion in the Foundation Stage..</a:t>
            </a:r>
          </a:p>
          <a:p>
            <a:r>
              <a:rPr lang="en-GB" sz="2800" dirty="0">
                <a:latin typeface="Comic Sans MS" panose="030F0702030302020204" pitchFamily="66" charset="0"/>
              </a:rPr>
              <a:t> Critically reflect on the clip.</a:t>
            </a:r>
          </a:p>
        </p:txBody>
      </p:sp>
      <p:pic>
        <p:nvPicPr>
          <p:cNvPr id="4" name="Picture 2" descr="C:\Documents and Settings\eds203\Temporary Internet Files\Content.IE5\4EYHQN94\MM900236233[1].gif"/>
          <p:cNvPicPr>
            <a:picLocks noChangeAspect="1" noChangeArrowheads="1" noCrop="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691680" y="5013176"/>
            <a:ext cx="1812503" cy="1436323"/>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899592" y="3573016"/>
            <a:ext cx="5959708" cy="523220"/>
          </a:xfrm>
          <a:prstGeom prst="rect">
            <a:avLst/>
          </a:prstGeom>
        </p:spPr>
        <p:txBody>
          <a:bodyPr wrap="none">
            <a:spAutoFit/>
          </a:bodyPr>
          <a:lstStyle/>
          <a:p>
            <a:r>
              <a:rPr lang="en-GB" sz="2800" b="1" dirty="0"/>
              <a:t>UK Inclusion - Foundation Stage - FS 14</a:t>
            </a:r>
          </a:p>
        </p:txBody>
      </p:sp>
      <p:pic>
        <p:nvPicPr>
          <p:cNvPr id="6" name="Picture 19" descr="j0351240[1]"/>
          <p:cNvPicPr>
            <a:picLocks noChangeAspect="1" noChangeArrowheads="1"/>
          </p:cNvPicPr>
          <p:nvPr/>
        </p:nvPicPr>
        <p:blipFill>
          <a:blip r:embed="rId3" cstate="print"/>
          <a:srcRect/>
          <a:stretch>
            <a:fillRect/>
          </a:stretch>
        </p:blipFill>
        <p:spPr bwMode="auto">
          <a:xfrm>
            <a:off x="7668344" y="332656"/>
            <a:ext cx="1152128" cy="1257370"/>
          </a:xfrm>
          <a:prstGeom prst="rect">
            <a:avLst/>
          </a:prstGeom>
          <a:noFill/>
        </p:spPr>
      </p:pic>
    </p:spTree>
    <p:extLst>
      <p:ext uri="{BB962C8B-B14F-4D97-AF65-F5344CB8AC3E}">
        <p14:creationId xmlns:p14="http://schemas.microsoft.com/office/powerpoint/2010/main" val="25895677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a:xfrm>
            <a:off x="0" y="274638"/>
            <a:ext cx="8686800" cy="1143000"/>
          </a:xfrm>
        </p:spPr>
        <p:txBody>
          <a:bodyPr>
            <a:normAutofit fontScale="90000"/>
          </a:bodyPr>
          <a:lstStyle/>
          <a:p>
            <a:r>
              <a:rPr lang="en-GB" b="1" dirty="0">
                <a:latin typeface="Comic Sans MS" panose="030F0702030302020204" pitchFamily="66" charset="0"/>
              </a:rPr>
              <a:t>Pupils who experience difficulties</a:t>
            </a:r>
            <a:endParaRPr lang="cy-GB" dirty="0">
              <a:latin typeface="Comic Sans MS" panose="030F0702030302020204" pitchFamily="66" charset="0"/>
            </a:endParaRPr>
          </a:p>
        </p:txBody>
      </p:sp>
      <p:sp>
        <p:nvSpPr>
          <p:cNvPr id="8195" name="Content Placeholder 2"/>
          <p:cNvSpPr>
            <a:spLocks noGrp="1"/>
          </p:cNvSpPr>
          <p:nvPr>
            <p:ph idx="1"/>
          </p:nvPr>
        </p:nvSpPr>
        <p:spPr>
          <a:xfrm>
            <a:off x="457200" y="1600200"/>
            <a:ext cx="8229600" cy="5069160"/>
          </a:xfrm>
        </p:spPr>
        <p:txBody>
          <a:bodyPr>
            <a:normAutofit fontScale="85000" lnSpcReduction="10000"/>
          </a:bodyPr>
          <a:lstStyle/>
          <a:p>
            <a:r>
              <a:rPr lang="en-GB" sz="2800" dirty="0">
                <a:latin typeface="Comic Sans MS" panose="030F0702030302020204" pitchFamily="66" charset="0"/>
              </a:rPr>
              <a:t>Poor language skills/communication</a:t>
            </a:r>
          </a:p>
          <a:p>
            <a:endParaRPr lang="en-GB" sz="2800" dirty="0">
              <a:latin typeface="Comic Sans MS" panose="030F0702030302020204" pitchFamily="66" charset="0"/>
            </a:endParaRPr>
          </a:p>
          <a:p>
            <a:r>
              <a:rPr lang="en-GB" sz="2800" dirty="0">
                <a:latin typeface="Comic Sans MS" panose="030F0702030302020204" pitchFamily="66" charset="0"/>
              </a:rPr>
              <a:t> Easily distracted, fidget, lack concentration that affects  behaviour.</a:t>
            </a:r>
          </a:p>
          <a:p>
            <a:pPr>
              <a:buNone/>
            </a:pPr>
            <a:endParaRPr lang="en-GB" sz="2800" dirty="0">
              <a:latin typeface="Comic Sans MS" panose="030F0702030302020204" pitchFamily="66" charset="0"/>
            </a:endParaRPr>
          </a:p>
          <a:p>
            <a:r>
              <a:rPr lang="en-GB" sz="2800" dirty="0">
                <a:latin typeface="Comic Sans MS" panose="030F0702030302020204" pitchFamily="66" charset="0"/>
              </a:rPr>
              <a:t>Need to ‘over-learn’ everything and have difficulties in developing basic literacy and numeracy skills.</a:t>
            </a:r>
          </a:p>
          <a:p>
            <a:endParaRPr lang="en-GB" sz="2800" dirty="0">
              <a:latin typeface="Comic Sans MS" panose="030F0702030302020204" pitchFamily="66" charset="0"/>
            </a:endParaRPr>
          </a:p>
          <a:p>
            <a:r>
              <a:rPr lang="en-GB" sz="2800" dirty="0">
                <a:latin typeface="Comic Sans MS" panose="030F0702030302020204" pitchFamily="66" charset="0"/>
              </a:rPr>
              <a:t>Poor spatial awareness, mobility ,sensory or medical problems.</a:t>
            </a:r>
          </a:p>
          <a:p>
            <a:pPr>
              <a:buNone/>
            </a:pPr>
            <a:endParaRPr lang="en-GB" sz="2800" dirty="0">
              <a:latin typeface="Comic Sans MS" panose="030F0702030302020204" pitchFamily="66" charset="0"/>
            </a:endParaRPr>
          </a:p>
          <a:p>
            <a:pPr>
              <a:buNone/>
            </a:pPr>
            <a:r>
              <a:rPr lang="en-GB" sz="2800" dirty="0">
                <a:latin typeface="Comic Sans MS" panose="030F0702030302020204" pitchFamily="66" charset="0"/>
              </a:rPr>
              <a:t> Task.</a:t>
            </a:r>
          </a:p>
          <a:p>
            <a:r>
              <a:rPr lang="en-GB" sz="2800" dirty="0">
                <a:solidFill>
                  <a:srgbClr val="FF0000"/>
                </a:solidFill>
                <a:latin typeface="Comic Sans MS" panose="030F0702030302020204" pitchFamily="66" charset="0"/>
              </a:rPr>
              <a:t>List and discuss different types of Special Needs</a:t>
            </a:r>
            <a:r>
              <a:rPr lang="en-GB" sz="2800" dirty="0">
                <a:solidFill>
                  <a:srgbClr val="FF0000"/>
                </a:solidFill>
              </a:rPr>
              <a:t>.</a:t>
            </a:r>
          </a:p>
          <a:p>
            <a:endParaRPr lang="cy-GB" sz="2800" dirty="0">
              <a:latin typeface="Comic Sans MS" panose="030F0702030302020204" pitchFamily="66" charset="0"/>
            </a:endParaRPr>
          </a:p>
        </p:txBody>
      </p:sp>
      <p:pic>
        <p:nvPicPr>
          <p:cNvPr id="4" name="Picture 3"/>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236296" y="5229200"/>
            <a:ext cx="1046779" cy="667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9" name="Line 5"/>
          <p:cNvSpPr>
            <a:spLocks noChangeShapeType="1"/>
          </p:cNvSpPr>
          <p:nvPr/>
        </p:nvSpPr>
        <p:spPr bwMode="auto">
          <a:xfrm>
            <a:off x="0" y="1557338"/>
            <a:ext cx="684213" cy="0"/>
          </a:xfrm>
          <a:prstGeom prst="line">
            <a:avLst/>
          </a:prstGeom>
          <a:noFill/>
          <a:ln w="38100">
            <a:solidFill>
              <a:srgbClr val="3366FF"/>
            </a:solidFill>
            <a:round/>
            <a:headEnd/>
            <a:tailEnd/>
          </a:ln>
          <a:effectLst/>
        </p:spPr>
        <p:txBody>
          <a:bodyPr/>
          <a:lstStyle/>
          <a:p>
            <a:endParaRPr lang="en-GB"/>
          </a:p>
        </p:txBody>
      </p:sp>
      <p:sp>
        <p:nvSpPr>
          <p:cNvPr id="47110" name="Line 6"/>
          <p:cNvSpPr>
            <a:spLocks noChangeShapeType="1"/>
          </p:cNvSpPr>
          <p:nvPr/>
        </p:nvSpPr>
        <p:spPr bwMode="auto">
          <a:xfrm>
            <a:off x="684213" y="1557338"/>
            <a:ext cx="684212" cy="0"/>
          </a:xfrm>
          <a:prstGeom prst="line">
            <a:avLst/>
          </a:prstGeom>
          <a:noFill/>
          <a:ln w="38100">
            <a:solidFill>
              <a:srgbClr val="FF9900"/>
            </a:solidFill>
            <a:round/>
            <a:headEnd/>
            <a:tailEnd/>
          </a:ln>
          <a:effectLst/>
        </p:spPr>
        <p:txBody>
          <a:bodyPr/>
          <a:lstStyle/>
          <a:p>
            <a:endParaRPr lang="en-GB"/>
          </a:p>
        </p:txBody>
      </p:sp>
      <p:sp>
        <p:nvSpPr>
          <p:cNvPr id="47111" name="Line 7"/>
          <p:cNvSpPr>
            <a:spLocks noChangeShapeType="1"/>
          </p:cNvSpPr>
          <p:nvPr/>
        </p:nvSpPr>
        <p:spPr bwMode="auto">
          <a:xfrm>
            <a:off x="1331913" y="1557338"/>
            <a:ext cx="684212" cy="0"/>
          </a:xfrm>
          <a:prstGeom prst="line">
            <a:avLst/>
          </a:prstGeom>
          <a:noFill/>
          <a:ln w="38100">
            <a:solidFill>
              <a:srgbClr val="3366FF"/>
            </a:solidFill>
            <a:round/>
            <a:headEnd/>
            <a:tailEnd/>
          </a:ln>
          <a:effectLst/>
        </p:spPr>
        <p:txBody>
          <a:bodyPr/>
          <a:lstStyle/>
          <a:p>
            <a:endParaRPr lang="en-GB"/>
          </a:p>
        </p:txBody>
      </p:sp>
      <p:sp>
        <p:nvSpPr>
          <p:cNvPr id="47112" name="Line 8"/>
          <p:cNvSpPr>
            <a:spLocks noChangeShapeType="1"/>
          </p:cNvSpPr>
          <p:nvPr/>
        </p:nvSpPr>
        <p:spPr bwMode="auto">
          <a:xfrm>
            <a:off x="1979613" y="1557338"/>
            <a:ext cx="684212" cy="0"/>
          </a:xfrm>
          <a:prstGeom prst="line">
            <a:avLst/>
          </a:prstGeom>
          <a:noFill/>
          <a:ln w="38100">
            <a:solidFill>
              <a:srgbClr val="FF9900"/>
            </a:solidFill>
            <a:round/>
            <a:headEnd/>
            <a:tailEnd/>
          </a:ln>
          <a:effectLst/>
        </p:spPr>
        <p:txBody>
          <a:bodyPr/>
          <a:lstStyle/>
          <a:p>
            <a:endParaRPr lang="en-GB"/>
          </a:p>
        </p:txBody>
      </p:sp>
      <p:sp>
        <p:nvSpPr>
          <p:cNvPr id="47113" name="Line 9"/>
          <p:cNvSpPr>
            <a:spLocks noChangeShapeType="1"/>
          </p:cNvSpPr>
          <p:nvPr/>
        </p:nvSpPr>
        <p:spPr bwMode="auto">
          <a:xfrm>
            <a:off x="2627313" y="1557338"/>
            <a:ext cx="684212" cy="0"/>
          </a:xfrm>
          <a:prstGeom prst="line">
            <a:avLst/>
          </a:prstGeom>
          <a:noFill/>
          <a:ln w="38100">
            <a:solidFill>
              <a:srgbClr val="3366FF"/>
            </a:solidFill>
            <a:round/>
            <a:headEnd/>
            <a:tailEnd/>
          </a:ln>
          <a:effectLst/>
        </p:spPr>
        <p:txBody>
          <a:bodyPr/>
          <a:lstStyle/>
          <a:p>
            <a:endParaRPr lang="en-GB"/>
          </a:p>
        </p:txBody>
      </p:sp>
      <p:sp>
        <p:nvSpPr>
          <p:cNvPr id="47114" name="Line 10"/>
          <p:cNvSpPr>
            <a:spLocks noChangeShapeType="1"/>
          </p:cNvSpPr>
          <p:nvPr/>
        </p:nvSpPr>
        <p:spPr bwMode="auto">
          <a:xfrm>
            <a:off x="3276600" y="1557338"/>
            <a:ext cx="684213" cy="0"/>
          </a:xfrm>
          <a:prstGeom prst="line">
            <a:avLst/>
          </a:prstGeom>
          <a:noFill/>
          <a:ln w="38100">
            <a:solidFill>
              <a:srgbClr val="FF9900"/>
            </a:solidFill>
            <a:round/>
            <a:headEnd/>
            <a:tailEnd/>
          </a:ln>
          <a:effectLst/>
        </p:spPr>
        <p:txBody>
          <a:bodyPr/>
          <a:lstStyle/>
          <a:p>
            <a:endParaRPr lang="en-GB"/>
          </a:p>
        </p:txBody>
      </p:sp>
      <p:sp>
        <p:nvSpPr>
          <p:cNvPr id="47115" name="Line 11"/>
          <p:cNvSpPr>
            <a:spLocks noChangeShapeType="1"/>
          </p:cNvSpPr>
          <p:nvPr/>
        </p:nvSpPr>
        <p:spPr bwMode="auto">
          <a:xfrm>
            <a:off x="3924300" y="1557338"/>
            <a:ext cx="684213" cy="0"/>
          </a:xfrm>
          <a:prstGeom prst="line">
            <a:avLst/>
          </a:prstGeom>
          <a:noFill/>
          <a:ln w="38100">
            <a:solidFill>
              <a:srgbClr val="3366FF"/>
            </a:solidFill>
            <a:round/>
            <a:headEnd/>
            <a:tailEnd/>
          </a:ln>
          <a:effectLst/>
        </p:spPr>
        <p:txBody>
          <a:bodyPr/>
          <a:lstStyle/>
          <a:p>
            <a:endParaRPr lang="en-GB"/>
          </a:p>
        </p:txBody>
      </p:sp>
      <p:sp>
        <p:nvSpPr>
          <p:cNvPr id="47116" name="Line 12"/>
          <p:cNvSpPr>
            <a:spLocks noChangeShapeType="1"/>
          </p:cNvSpPr>
          <p:nvPr/>
        </p:nvSpPr>
        <p:spPr bwMode="auto">
          <a:xfrm>
            <a:off x="5219700" y="1557338"/>
            <a:ext cx="684213" cy="0"/>
          </a:xfrm>
          <a:prstGeom prst="line">
            <a:avLst/>
          </a:prstGeom>
          <a:noFill/>
          <a:ln w="38100">
            <a:solidFill>
              <a:srgbClr val="3366FF"/>
            </a:solidFill>
            <a:round/>
            <a:headEnd/>
            <a:tailEnd/>
          </a:ln>
          <a:effectLst/>
        </p:spPr>
        <p:txBody>
          <a:bodyPr/>
          <a:lstStyle/>
          <a:p>
            <a:endParaRPr lang="en-GB"/>
          </a:p>
        </p:txBody>
      </p:sp>
      <p:sp>
        <p:nvSpPr>
          <p:cNvPr id="47117" name="Line 13"/>
          <p:cNvSpPr>
            <a:spLocks noChangeShapeType="1"/>
          </p:cNvSpPr>
          <p:nvPr/>
        </p:nvSpPr>
        <p:spPr bwMode="auto">
          <a:xfrm>
            <a:off x="6516688" y="1557338"/>
            <a:ext cx="684212" cy="0"/>
          </a:xfrm>
          <a:prstGeom prst="line">
            <a:avLst/>
          </a:prstGeom>
          <a:noFill/>
          <a:ln w="38100">
            <a:solidFill>
              <a:srgbClr val="3366FF"/>
            </a:solidFill>
            <a:round/>
            <a:headEnd/>
            <a:tailEnd/>
          </a:ln>
          <a:effectLst/>
        </p:spPr>
        <p:txBody>
          <a:bodyPr/>
          <a:lstStyle/>
          <a:p>
            <a:endParaRPr lang="en-GB"/>
          </a:p>
        </p:txBody>
      </p:sp>
      <p:sp>
        <p:nvSpPr>
          <p:cNvPr id="47118" name="Line 14"/>
          <p:cNvSpPr>
            <a:spLocks noChangeShapeType="1"/>
          </p:cNvSpPr>
          <p:nvPr/>
        </p:nvSpPr>
        <p:spPr bwMode="auto">
          <a:xfrm>
            <a:off x="7812088" y="1557338"/>
            <a:ext cx="684212" cy="0"/>
          </a:xfrm>
          <a:prstGeom prst="line">
            <a:avLst/>
          </a:prstGeom>
          <a:noFill/>
          <a:ln w="38100">
            <a:solidFill>
              <a:srgbClr val="3366FF"/>
            </a:solidFill>
            <a:round/>
            <a:headEnd/>
            <a:tailEnd/>
          </a:ln>
          <a:effectLst/>
        </p:spPr>
        <p:txBody>
          <a:bodyPr/>
          <a:lstStyle/>
          <a:p>
            <a:endParaRPr lang="en-GB"/>
          </a:p>
        </p:txBody>
      </p:sp>
      <p:sp>
        <p:nvSpPr>
          <p:cNvPr id="47119" name="Line 15"/>
          <p:cNvSpPr>
            <a:spLocks noChangeShapeType="1"/>
          </p:cNvSpPr>
          <p:nvPr/>
        </p:nvSpPr>
        <p:spPr bwMode="auto">
          <a:xfrm>
            <a:off x="4572000" y="1557338"/>
            <a:ext cx="684213" cy="0"/>
          </a:xfrm>
          <a:prstGeom prst="line">
            <a:avLst/>
          </a:prstGeom>
          <a:noFill/>
          <a:ln w="38100">
            <a:solidFill>
              <a:srgbClr val="FF9900"/>
            </a:solidFill>
            <a:round/>
            <a:headEnd/>
            <a:tailEnd/>
          </a:ln>
          <a:effectLst/>
        </p:spPr>
        <p:txBody>
          <a:bodyPr/>
          <a:lstStyle/>
          <a:p>
            <a:endParaRPr lang="en-GB"/>
          </a:p>
        </p:txBody>
      </p:sp>
      <p:sp>
        <p:nvSpPr>
          <p:cNvPr id="47120" name="Line 16"/>
          <p:cNvSpPr>
            <a:spLocks noChangeShapeType="1"/>
          </p:cNvSpPr>
          <p:nvPr/>
        </p:nvSpPr>
        <p:spPr bwMode="auto">
          <a:xfrm>
            <a:off x="5867400" y="1557338"/>
            <a:ext cx="684213" cy="0"/>
          </a:xfrm>
          <a:prstGeom prst="line">
            <a:avLst/>
          </a:prstGeom>
          <a:noFill/>
          <a:ln w="38100">
            <a:solidFill>
              <a:srgbClr val="FF9900"/>
            </a:solidFill>
            <a:round/>
            <a:headEnd/>
            <a:tailEnd/>
          </a:ln>
          <a:effectLst/>
        </p:spPr>
        <p:txBody>
          <a:bodyPr/>
          <a:lstStyle/>
          <a:p>
            <a:endParaRPr lang="en-GB"/>
          </a:p>
        </p:txBody>
      </p:sp>
      <p:sp>
        <p:nvSpPr>
          <p:cNvPr id="47121" name="Line 17"/>
          <p:cNvSpPr>
            <a:spLocks noChangeShapeType="1"/>
          </p:cNvSpPr>
          <p:nvPr/>
        </p:nvSpPr>
        <p:spPr bwMode="auto">
          <a:xfrm>
            <a:off x="7164388" y="1557338"/>
            <a:ext cx="684212" cy="0"/>
          </a:xfrm>
          <a:prstGeom prst="line">
            <a:avLst/>
          </a:prstGeom>
          <a:noFill/>
          <a:ln w="38100">
            <a:solidFill>
              <a:srgbClr val="FF9900"/>
            </a:solidFill>
            <a:round/>
            <a:headEnd/>
            <a:tailEnd/>
          </a:ln>
          <a:effectLst/>
        </p:spPr>
        <p:txBody>
          <a:bodyPr/>
          <a:lstStyle/>
          <a:p>
            <a:endParaRPr lang="en-GB"/>
          </a:p>
        </p:txBody>
      </p:sp>
      <p:sp>
        <p:nvSpPr>
          <p:cNvPr id="47122" name="Line 18"/>
          <p:cNvSpPr>
            <a:spLocks noChangeShapeType="1"/>
          </p:cNvSpPr>
          <p:nvPr/>
        </p:nvSpPr>
        <p:spPr bwMode="auto">
          <a:xfrm>
            <a:off x="8459788" y="1557338"/>
            <a:ext cx="684212" cy="0"/>
          </a:xfrm>
          <a:prstGeom prst="line">
            <a:avLst/>
          </a:prstGeom>
          <a:noFill/>
          <a:ln w="38100">
            <a:solidFill>
              <a:srgbClr val="FF9900"/>
            </a:solidFill>
            <a:round/>
            <a:headEnd/>
            <a:tailEnd/>
          </a:ln>
          <a:effectLst/>
        </p:spPr>
        <p:txBody>
          <a:bodyPr/>
          <a:lstStyle/>
          <a:p>
            <a:endParaRPr lang="en-GB"/>
          </a:p>
        </p:txBody>
      </p:sp>
      <p:sp>
        <p:nvSpPr>
          <p:cNvPr id="47123" name="Rectangle 19"/>
          <p:cNvSpPr>
            <a:spLocks noChangeArrowheads="1"/>
          </p:cNvSpPr>
          <p:nvPr/>
        </p:nvSpPr>
        <p:spPr bwMode="auto">
          <a:xfrm>
            <a:off x="395288" y="1700213"/>
            <a:ext cx="8229600" cy="1139825"/>
          </a:xfrm>
          <a:prstGeom prst="rect">
            <a:avLst/>
          </a:prstGeom>
          <a:noFill/>
          <a:ln w="9525">
            <a:noFill/>
            <a:miter lim="800000"/>
            <a:headEnd/>
            <a:tailEnd/>
          </a:ln>
          <a:effectLst/>
        </p:spPr>
        <p:txBody>
          <a:bodyPr/>
          <a:lstStyle/>
          <a:p>
            <a:pPr algn="ctr"/>
            <a:endParaRPr lang="en-US" sz="4000">
              <a:solidFill>
                <a:srgbClr val="000099"/>
              </a:solidFill>
            </a:endParaRPr>
          </a:p>
        </p:txBody>
      </p:sp>
      <p:sp>
        <p:nvSpPr>
          <p:cNvPr id="47124" name="Rectangle 20"/>
          <p:cNvSpPr>
            <a:spLocks noChangeArrowheads="1"/>
          </p:cNvSpPr>
          <p:nvPr/>
        </p:nvSpPr>
        <p:spPr bwMode="auto">
          <a:xfrm>
            <a:off x="539750" y="2708275"/>
            <a:ext cx="8229600" cy="3455988"/>
          </a:xfrm>
          <a:prstGeom prst="rect">
            <a:avLst/>
          </a:prstGeom>
          <a:noFill/>
          <a:ln w="9525">
            <a:noFill/>
            <a:miter lim="800000"/>
            <a:headEnd/>
            <a:tailEnd/>
          </a:ln>
          <a:effectLst/>
        </p:spPr>
        <p:txBody>
          <a:bodyPr/>
          <a:lstStyle/>
          <a:p>
            <a:pPr marL="342900" indent="-342900">
              <a:lnSpc>
                <a:spcPct val="90000"/>
              </a:lnSpc>
              <a:spcBef>
                <a:spcPct val="20000"/>
              </a:spcBef>
              <a:buFontTx/>
              <a:buChar char="•"/>
            </a:pPr>
            <a:endParaRPr lang="en-US" sz="3000" b="0"/>
          </a:p>
        </p:txBody>
      </p:sp>
      <p:sp>
        <p:nvSpPr>
          <p:cNvPr id="47125" name="Rectangle 21"/>
          <p:cNvSpPr>
            <a:spLocks noRot="1" noChangeArrowheads="1"/>
          </p:cNvSpPr>
          <p:nvPr/>
        </p:nvSpPr>
        <p:spPr bwMode="auto">
          <a:xfrm>
            <a:off x="0" y="1"/>
            <a:ext cx="9144000" cy="1124744"/>
          </a:xfrm>
          <a:prstGeom prst="rect">
            <a:avLst/>
          </a:prstGeom>
          <a:noFill/>
          <a:ln w="9525">
            <a:noFill/>
            <a:miter lim="800000"/>
            <a:headEnd/>
            <a:tailEnd/>
          </a:ln>
          <a:effectLst/>
        </p:spPr>
        <p:txBody>
          <a:bodyPr anchor="ctr"/>
          <a:lstStyle/>
          <a:p>
            <a:pPr algn="ctr"/>
            <a:r>
              <a:rPr lang="en-GB" sz="2800" b="1" dirty="0">
                <a:solidFill>
                  <a:srgbClr val="0066FF"/>
                </a:solidFill>
              </a:rPr>
              <a:t>First Steps in Identifying and Assessing</a:t>
            </a:r>
            <a:br>
              <a:rPr lang="en-GB" sz="2800" b="1" dirty="0">
                <a:solidFill>
                  <a:srgbClr val="0066FF"/>
                </a:solidFill>
              </a:rPr>
            </a:br>
            <a:r>
              <a:rPr lang="en-GB" sz="2800" b="1" dirty="0">
                <a:solidFill>
                  <a:srgbClr val="0066FF"/>
                </a:solidFill>
              </a:rPr>
              <a:t> Children with Additional Learning Ne</a:t>
            </a:r>
            <a:r>
              <a:rPr lang="en-GB" sz="2800" dirty="0">
                <a:solidFill>
                  <a:srgbClr val="0066FF"/>
                </a:solidFill>
              </a:rPr>
              <a:t>eds</a:t>
            </a:r>
          </a:p>
        </p:txBody>
      </p:sp>
      <p:sp>
        <p:nvSpPr>
          <p:cNvPr id="47126" name="Rectangle 22"/>
          <p:cNvSpPr>
            <a:spLocks noRot="1" noChangeArrowheads="1"/>
          </p:cNvSpPr>
          <p:nvPr/>
        </p:nvSpPr>
        <p:spPr bwMode="auto">
          <a:xfrm>
            <a:off x="179513" y="1124744"/>
            <a:ext cx="8964488" cy="5085010"/>
          </a:xfrm>
          <a:prstGeom prst="rect">
            <a:avLst/>
          </a:prstGeom>
          <a:noFill/>
          <a:ln w="9525">
            <a:noFill/>
            <a:miter lim="800000"/>
            <a:headEnd/>
            <a:tailEnd/>
          </a:ln>
          <a:effectLst/>
        </p:spPr>
        <p:txBody>
          <a:bodyPr/>
          <a:lstStyle/>
          <a:p>
            <a:pPr marL="342900" indent="-342900">
              <a:spcBef>
                <a:spcPct val="20000"/>
              </a:spcBef>
              <a:buClr>
                <a:srgbClr val="FF9933"/>
              </a:buClr>
            </a:pPr>
            <a:endParaRPr lang="en-GB" sz="2400" dirty="0">
              <a:latin typeface="Comic Sans MS" panose="030F0702030302020204" pitchFamily="66" charset="0"/>
            </a:endParaRPr>
          </a:p>
          <a:p>
            <a:pPr marL="342900" indent="-342900">
              <a:spcBef>
                <a:spcPct val="20000"/>
              </a:spcBef>
              <a:buClr>
                <a:srgbClr val="FF9933"/>
              </a:buClr>
              <a:buFontTx/>
              <a:buChar char="•"/>
            </a:pPr>
            <a:r>
              <a:rPr lang="en-GB" sz="2000" dirty="0">
                <a:latin typeface="Comic Sans MS" panose="030F0702030302020204" pitchFamily="66" charset="0"/>
              </a:rPr>
              <a:t>Use information from parents/carers/preschool</a:t>
            </a:r>
          </a:p>
          <a:p>
            <a:pPr marL="342900" indent="-342900">
              <a:spcBef>
                <a:spcPct val="20000"/>
              </a:spcBef>
              <a:buClr>
                <a:srgbClr val="FF9933"/>
              </a:buClr>
            </a:pPr>
            <a:endParaRPr lang="en-GB" sz="2000" dirty="0">
              <a:latin typeface="Comic Sans MS" panose="030F0702030302020204" pitchFamily="66" charset="0"/>
            </a:endParaRPr>
          </a:p>
          <a:p>
            <a:pPr marL="342900" indent="-342900">
              <a:spcBef>
                <a:spcPct val="20000"/>
              </a:spcBef>
              <a:buClr>
                <a:srgbClr val="FF9933"/>
              </a:buClr>
              <a:buFontTx/>
              <a:buChar char="•"/>
            </a:pPr>
            <a:r>
              <a:rPr lang="en-GB" sz="2000" dirty="0">
                <a:latin typeface="Comic Sans MS" panose="030F0702030302020204" pitchFamily="66" charset="0"/>
              </a:rPr>
              <a:t>Use class observations and records/profiles</a:t>
            </a:r>
          </a:p>
          <a:p>
            <a:pPr marL="342900" indent="-342900">
              <a:spcBef>
                <a:spcPct val="20000"/>
              </a:spcBef>
              <a:buClr>
                <a:srgbClr val="FF9933"/>
              </a:buClr>
            </a:pPr>
            <a:endParaRPr lang="en-GB" sz="2000" dirty="0">
              <a:latin typeface="Comic Sans MS" panose="030F0702030302020204" pitchFamily="66" charset="0"/>
            </a:endParaRPr>
          </a:p>
          <a:p>
            <a:pPr marL="342900" indent="-342900">
              <a:spcBef>
                <a:spcPct val="20000"/>
              </a:spcBef>
              <a:buClr>
                <a:srgbClr val="FF9933"/>
              </a:buClr>
              <a:buFontTx/>
              <a:buChar char="•"/>
            </a:pPr>
            <a:r>
              <a:rPr lang="en-GB" sz="2000" dirty="0">
                <a:latin typeface="Comic Sans MS" panose="030F0702030302020204" pitchFamily="66" charset="0"/>
              </a:rPr>
              <a:t>Use Baseline Assessments</a:t>
            </a:r>
          </a:p>
          <a:p>
            <a:pPr marL="342900" indent="-342900">
              <a:lnSpc>
                <a:spcPct val="150000"/>
              </a:lnSpc>
              <a:spcBef>
                <a:spcPct val="20000"/>
              </a:spcBef>
              <a:buClr>
                <a:srgbClr val="FF9933"/>
              </a:buClr>
              <a:buFontTx/>
              <a:buChar char="•"/>
            </a:pPr>
            <a:r>
              <a:rPr lang="en-GB" sz="2000" dirty="0">
                <a:latin typeface="Comic Sans MS" panose="030F0702030302020204" pitchFamily="66" charset="0"/>
              </a:rPr>
              <a:t>Modify activities/learning environments</a:t>
            </a:r>
          </a:p>
          <a:p>
            <a:pPr marL="342900" indent="-342900">
              <a:lnSpc>
                <a:spcPct val="150000"/>
              </a:lnSpc>
              <a:spcBef>
                <a:spcPct val="20000"/>
              </a:spcBef>
              <a:buClr>
                <a:srgbClr val="FF9933"/>
              </a:buClr>
              <a:buFontTx/>
              <a:buChar char="•"/>
            </a:pPr>
            <a:r>
              <a:rPr lang="en-GB" sz="2000" dirty="0">
                <a:latin typeface="Comic Sans MS" panose="030F0702030302020204" pitchFamily="66" charset="0"/>
              </a:rPr>
              <a:t>Monitor to see if making adequate progress</a:t>
            </a:r>
          </a:p>
          <a:p>
            <a:pPr marL="342900" indent="-342900">
              <a:lnSpc>
                <a:spcPct val="150000"/>
              </a:lnSpc>
              <a:spcBef>
                <a:spcPct val="20000"/>
              </a:spcBef>
              <a:buClr>
                <a:srgbClr val="FF9933"/>
              </a:buClr>
              <a:buFontTx/>
              <a:buChar char="•"/>
            </a:pPr>
            <a:r>
              <a:rPr lang="en-GB" sz="2000" dirty="0">
                <a:latin typeface="Comic Sans MS" panose="030F0702030302020204" pitchFamily="66" charset="0"/>
              </a:rPr>
              <a:t>Standardised tests/Use of checklists</a:t>
            </a:r>
          </a:p>
          <a:p>
            <a:pPr marL="342900" indent="-342900">
              <a:lnSpc>
                <a:spcPct val="150000"/>
              </a:lnSpc>
              <a:spcBef>
                <a:spcPct val="20000"/>
              </a:spcBef>
              <a:buClr>
                <a:srgbClr val="FF9933"/>
              </a:buClr>
              <a:buFontTx/>
              <a:buChar char="•"/>
            </a:pPr>
            <a:r>
              <a:rPr lang="en-GB" sz="2000" dirty="0">
                <a:latin typeface="Comic Sans MS" panose="030F0702030302020204" pitchFamily="66" charset="0"/>
              </a:rPr>
              <a:t>Liaise informally with outside agencies if appropriate</a:t>
            </a:r>
            <a:r>
              <a:rPr lang="en-GB" sz="2400" dirty="0">
                <a:latin typeface="Comic Sans MS" panose="030F0702030302020204" pitchFamily="66" charset="0"/>
              </a:rPr>
              <a:t>.</a:t>
            </a:r>
          </a:p>
          <a:p>
            <a:pPr>
              <a:lnSpc>
                <a:spcPct val="80000"/>
              </a:lnSpc>
              <a:buNone/>
            </a:pPr>
            <a:r>
              <a:rPr lang="cy-GB" dirty="0">
                <a:latin typeface="Comic Sans MS" pitchFamily="66" charset="0"/>
              </a:rPr>
              <a:t> </a:t>
            </a:r>
            <a:r>
              <a:rPr lang="cy-GB" dirty="0" err="1">
                <a:solidFill>
                  <a:srgbClr val="FF0000"/>
                </a:solidFill>
                <a:latin typeface="Comic Sans MS" pitchFamily="66" charset="0"/>
              </a:rPr>
              <a:t>Relevant</a:t>
            </a:r>
            <a:r>
              <a:rPr lang="cy-GB" dirty="0">
                <a:solidFill>
                  <a:srgbClr val="FF0000"/>
                </a:solidFill>
                <a:latin typeface="Comic Sans MS" pitchFamily="66" charset="0"/>
              </a:rPr>
              <a:t> </a:t>
            </a:r>
            <a:r>
              <a:rPr lang="cy-GB" dirty="0" err="1">
                <a:solidFill>
                  <a:srgbClr val="FF0000"/>
                </a:solidFill>
                <a:latin typeface="Comic Sans MS" pitchFamily="66" charset="0"/>
              </a:rPr>
              <a:t>Theories</a:t>
            </a:r>
            <a:r>
              <a:rPr lang="cy-GB" dirty="0">
                <a:solidFill>
                  <a:srgbClr val="FF0000"/>
                </a:solidFill>
                <a:latin typeface="Comic Sans MS" pitchFamily="66" charset="0"/>
              </a:rPr>
              <a:t>.</a:t>
            </a:r>
          </a:p>
          <a:p>
            <a:pPr>
              <a:lnSpc>
                <a:spcPct val="80000"/>
              </a:lnSpc>
              <a:buNone/>
            </a:pPr>
            <a:r>
              <a:rPr lang="cy-GB" dirty="0" err="1">
                <a:latin typeface="Comic Sans MS" pitchFamily="66" charset="0"/>
              </a:rPr>
              <a:t>Vygotsky</a:t>
            </a:r>
            <a:r>
              <a:rPr lang="cy-GB" dirty="0">
                <a:latin typeface="Comic Sans MS" pitchFamily="66" charset="0"/>
              </a:rPr>
              <a:t>- </a:t>
            </a:r>
            <a:r>
              <a:rPr lang="cy-GB" dirty="0" err="1">
                <a:latin typeface="Comic Sans MS" pitchFamily="66" charset="0"/>
              </a:rPr>
              <a:t>Zone</a:t>
            </a:r>
            <a:r>
              <a:rPr lang="cy-GB" dirty="0">
                <a:latin typeface="Comic Sans MS" pitchFamily="66" charset="0"/>
              </a:rPr>
              <a:t> of </a:t>
            </a:r>
            <a:r>
              <a:rPr lang="cy-GB" dirty="0" err="1">
                <a:latin typeface="Comic Sans MS" pitchFamily="66" charset="0"/>
              </a:rPr>
              <a:t>Proximal</a:t>
            </a:r>
            <a:r>
              <a:rPr lang="cy-GB" dirty="0">
                <a:latin typeface="Comic Sans MS" pitchFamily="66" charset="0"/>
              </a:rPr>
              <a:t> </a:t>
            </a:r>
            <a:r>
              <a:rPr lang="cy-GB" dirty="0" err="1">
                <a:latin typeface="Comic Sans MS" pitchFamily="66" charset="0"/>
              </a:rPr>
              <a:t>Development</a:t>
            </a:r>
            <a:r>
              <a:rPr lang="cy-GB" dirty="0">
                <a:latin typeface="Comic Sans MS" pitchFamily="66" charset="0"/>
              </a:rPr>
              <a:t>.</a:t>
            </a:r>
          </a:p>
          <a:p>
            <a:pPr>
              <a:lnSpc>
                <a:spcPct val="80000"/>
              </a:lnSpc>
              <a:buNone/>
            </a:pPr>
            <a:r>
              <a:rPr lang="en-GB" dirty="0"/>
              <a:t>(1896–1934)</a:t>
            </a:r>
            <a:endParaRPr lang="cy-GB" dirty="0">
              <a:latin typeface="Comic Sans MS" pitchFamily="66" charset="0"/>
            </a:endParaRPr>
          </a:p>
          <a:p>
            <a:pPr>
              <a:lnSpc>
                <a:spcPct val="80000"/>
              </a:lnSpc>
              <a:buNone/>
            </a:pPr>
            <a:endParaRPr lang="cy-GB" dirty="0">
              <a:latin typeface="Comic Sans MS" pitchFamily="66" charset="0"/>
            </a:endParaRPr>
          </a:p>
          <a:p>
            <a:pPr>
              <a:lnSpc>
                <a:spcPct val="80000"/>
              </a:lnSpc>
              <a:buNone/>
            </a:pPr>
            <a:r>
              <a:rPr lang="cy-GB" dirty="0" err="1">
                <a:latin typeface="Comic Sans MS" pitchFamily="66" charset="0"/>
              </a:rPr>
              <a:t>Piaget</a:t>
            </a:r>
            <a:r>
              <a:rPr lang="cy-GB" dirty="0">
                <a:latin typeface="Comic Sans MS" pitchFamily="66" charset="0"/>
              </a:rPr>
              <a:t>-  </a:t>
            </a:r>
            <a:r>
              <a:rPr lang="cy-GB" dirty="0" err="1">
                <a:latin typeface="Comic Sans MS" pitchFamily="66" charset="0"/>
              </a:rPr>
              <a:t>Cognitive</a:t>
            </a:r>
            <a:r>
              <a:rPr lang="cy-GB" dirty="0">
                <a:latin typeface="Comic Sans MS" pitchFamily="66" charset="0"/>
              </a:rPr>
              <a:t> </a:t>
            </a:r>
            <a:r>
              <a:rPr lang="cy-GB" dirty="0" err="1">
                <a:latin typeface="Comic Sans MS" pitchFamily="66" charset="0"/>
              </a:rPr>
              <a:t>Development</a:t>
            </a:r>
            <a:r>
              <a:rPr lang="cy-GB" dirty="0">
                <a:latin typeface="Comic Sans MS" pitchFamily="66" charset="0"/>
              </a:rPr>
              <a:t> </a:t>
            </a:r>
            <a:r>
              <a:rPr lang="cy-GB" dirty="0" err="1">
                <a:latin typeface="Comic Sans MS" pitchFamily="66" charset="0"/>
              </a:rPr>
              <a:t>through</a:t>
            </a:r>
            <a:r>
              <a:rPr lang="cy-GB" dirty="0">
                <a:latin typeface="Comic Sans MS" pitchFamily="66" charset="0"/>
              </a:rPr>
              <a:t> </a:t>
            </a:r>
            <a:r>
              <a:rPr lang="cy-GB" dirty="0" err="1">
                <a:latin typeface="Comic Sans MS" pitchFamily="66" charset="0"/>
              </a:rPr>
              <a:t>interaction</a:t>
            </a:r>
            <a:r>
              <a:rPr lang="cy-GB" dirty="0">
                <a:latin typeface="Comic Sans MS" pitchFamily="66" charset="0"/>
              </a:rPr>
              <a:t> </a:t>
            </a:r>
          </a:p>
          <a:p>
            <a:pPr>
              <a:lnSpc>
                <a:spcPct val="80000"/>
              </a:lnSpc>
              <a:buNone/>
            </a:pPr>
            <a:r>
              <a:rPr lang="cy-GB" dirty="0">
                <a:latin typeface="Comic Sans MS" pitchFamily="66" charset="0"/>
              </a:rPr>
              <a:t>(1896-1980)</a:t>
            </a:r>
          </a:p>
          <a:p>
            <a:pPr marL="342900" indent="-342900">
              <a:lnSpc>
                <a:spcPct val="150000"/>
              </a:lnSpc>
              <a:spcBef>
                <a:spcPct val="20000"/>
              </a:spcBef>
              <a:buClr>
                <a:srgbClr val="FF9933"/>
              </a:buClr>
              <a:buFontTx/>
              <a:buChar char="•"/>
            </a:pPr>
            <a:endParaRPr lang="en-GB" sz="2400" dirty="0">
              <a:latin typeface="Comic Sans MS" panose="030F0702030302020204" pitchFamily="66" charset="0"/>
            </a:endParaRPr>
          </a:p>
        </p:txBody>
      </p:sp>
      <p:pic>
        <p:nvPicPr>
          <p:cNvPr id="20" name="Picture 26" descr="Child at Desk"/>
          <p:cNvPicPr>
            <a:picLocks noGrp="1" noChangeAspect="1" noChangeArrowheads="1"/>
          </p:cNvPicPr>
          <p:nvPr>
            <p:ph/>
          </p:nvPr>
        </p:nvPicPr>
        <p:blipFill>
          <a:blip r:embed="rId3" cstate="print"/>
          <a:srcRect/>
          <a:stretch>
            <a:fillRect/>
          </a:stretch>
        </p:blipFill>
        <p:spPr>
          <a:xfrm>
            <a:off x="6948264" y="1844824"/>
            <a:ext cx="1799703" cy="1439943"/>
          </a:xfrm>
          <a:noFill/>
          <a:ln w="38100" cmpd="dbl">
            <a:solidFill>
              <a:srgbClr val="000000"/>
            </a:solid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From this…..?</a:t>
            </a:r>
          </a:p>
        </p:txBody>
      </p:sp>
      <p:pic>
        <p:nvPicPr>
          <p:cNvPr id="8195" name="Picture 4"/>
          <p:cNvPicPr>
            <a:picLocks noChangeAspect="1" noChangeArrowheads="1"/>
          </p:cNvPicPr>
          <p:nvPr/>
        </p:nvPicPr>
        <p:blipFill>
          <a:blip r:embed="rId2" cstate="print"/>
          <a:srcRect/>
          <a:stretch>
            <a:fillRect/>
          </a:stretch>
        </p:blipFill>
        <p:spPr bwMode="auto">
          <a:xfrm>
            <a:off x="684213" y="1196752"/>
            <a:ext cx="7920037" cy="4680173"/>
          </a:xfrm>
          <a:prstGeom prst="rect">
            <a:avLst/>
          </a:prstGeom>
          <a:noFill/>
          <a:ln w="9525">
            <a:noFill/>
            <a:miter lim="800000"/>
            <a:headEnd/>
            <a:tailEnd/>
          </a:ln>
        </p:spPr>
      </p:pic>
      <p:sp>
        <p:nvSpPr>
          <p:cNvPr id="3" name="Rectangle 2"/>
          <p:cNvSpPr/>
          <p:nvPr/>
        </p:nvSpPr>
        <p:spPr>
          <a:xfrm>
            <a:off x="5076825" y="3500438"/>
            <a:ext cx="3167063" cy="865187"/>
          </a:xfrm>
          <a:prstGeom prst="rect">
            <a:avLst/>
          </a:prstGeom>
          <a:solidFill>
            <a:schemeClr val="bg1">
              <a:lumMod val="9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dirty="0">
                <a:solidFill>
                  <a:schemeClr val="tx1"/>
                </a:solidFill>
              </a:rPr>
              <a:t>Welcome to the Special Educational Needs and Disability Maze</a:t>
            </a:r>
          </a:p>
        </p:txBody>
      </p:sp>
      <p:sp>
        <p:nvSpPr>
          <p:cNvPr id="4" name="Rectangle 3"/>
          <p:cNvSpPr/>
          <p:nvPr/>
        </p:nvSpPr>
        <p:spPr>
          <a:xfrm>
            <a:off x="863600" y="2959100"/>
            <a:ext cx="1223963" cy="287338"/>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050" dirty="0">
                <a:solidFill>
                  <a:schemeClr val="tx1"/>
                </a:solidFill>
              </a:rPr>
              <a:t>School Action </a:t>
            </a:r>
          </a:p>
        </p:txBody>
      </p:sp>
      <p:sp>
        <p:nvSpPr>
          <p:cNvPr id="9" name="Rectangle 8"/>
          <p:cNvSpPr/>
          <p:nvPr/>
        </p:nvSpPr>
        <p:spPr>
          <a:xfrm>
            <a:off x="4321175" y="3006725"/>
            <a:ext cx="1511300" cy="287338"/>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050" dirty="0">
                <a:solidFill>
                  <a:schemeClr val="tx1"/>
                </a:solidFill>
              </a:rPr>
              <a:t>School Action Plus </a:t>
            </a:r>
          </a:p>
        </p:txBody>
      </p:sp>
      <p:sp>
        <p:nvSpPr>
          <p:cNvPr id="12" name="Rectangle 11"/>
          <p:cNvSpPr/>
          <p:nvPr/>
        </p:nvSpPr>
        <p:spPr>
          <a:xfrm>
            <a:off x="3779912" y="1196752"/>
            <a:ext cx="1728192" cy="360040"/>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600" dirty="0">
                <a:solidFill>
                  <a:schemeClr val="tx1"/>
                </a:solidFill>
              </a:rPr>
              <a:t>Statements </a:t>
            </a:r>
          </a:p>
        </p:txBody>
      </p:sp>
      <p:sp>
        <p:nvSpPr>
          <p:cNvPr id="5" name="Right Arrow 4"/>
          <p:cNvSpPr/>
          <p:nvPr/>
        </p:nvSpPr>
        <p:spPr>
          <a:xfrm rot="10950090">
            <a:off x="1958975" y="3049588"/>
            <a:ext cx="288925" cy="142875"/>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6" name="Right Arrow 5"/>
          <p:cNvSpPr/>
          <p:nvPr/>
        </p:nvSpPr>
        <p:spPr>
          <a:xfrm>
            <a:off x="5832475" y="3025775"/>
            <a:ext cx="395288" cy="144463"/>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Right Arrow 7"/>
          <p:cNvSpPr/>
          <p:nvPr/>
        </p:nvSpPr>
        <p:spPr>
          <a:xfrm rot="16200000">
            <a:off x="4921562" y="1279237"/>
            <a:ext cx="66675" cy="4571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9"/>
          <p:cNvSpPr/>
          <p:nvPr/>
        </p:nvSpPr>
        <p:spPr>
          <a:xfrm rot="5400000">
            <a:off x="3713076" y="2421395"/>
            <a:ext cx="322920" cy="356797"/>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vert="vert270" anchor="ctr"/>
          <a:lstStyle/>
          <a:p>
            <a:pPr algn="ctr">
              <a:defRPr/>
            </a:pPr>
            <a:r>
              <a:rPr lang="en-GB" sz="1100" dirty="0">
                <a:solidFill>
                  <a:schemeClr val="tx1"/>
                </a:solidFill>
              </a:rPr>
              <a:t>IEP’s </a:t>
            </a:r>
          </a:p>
        </p:txBody>
      </p:sp>
      <p:sp>
        <p:nvSpPr>
          <p:cNvPr id="13" name="Right Arrow 12"/>
          <p:cNvSpPr/>
          <p:nvPr/>
        </p:nvSpPr>
        <p:spPr>
          <a:xfrm rot="10800000">
            <a:off x="4910138" y="3843338"/>
            <a:ext cx="430212" cy="23336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5" name="Rectangle 14"/>
          <p:cNvSpPr/>
          <p:nvPr/>
        </p:nvSpPr>
        <p:spPr>
          <a:xfrm>
            <a:off x="900113" y="3500438"/>
            <a:ext cx="1150937" cy="720725"/>
          </a:xfrm>
          <a:prstGeom prst="rect">
            <a:avLst/>
          </a:prstGeom>
          <a:solidFill>
            <a:schemeClr val="bg1">
              <a:lumMod val="95000"/>
            </a:schemeClr>
          </a:solidFill>
          <a:ln>
            <a:solidFill>
              <a:schemeClr val="bg1">
                <a:lumMod val="95000"/>
              </a:schemeClr>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1400" dirty="0">
                <a:solidFill>
                  <a:schemeClr val="tx1"/>
                </a:solidFill>
              </a:rPr>
              <a:t>Health and Social Care second exit on the right </a:t>
            </a:r>
          </a:p>
        </p:txBody>
      </p:sp>
      <p:cxnSp>
        <p:nvCxnSpPr>
          <p:cNvPr id="17" name="Elbow Connector 16"/>
          <p:cNvCxnSpPr/>
          <p:nvPr/>
        </p:nvCxnSpPr>
        <p:spPr>
          <a:xfrm flipV="1">
            <a:off x="2051050" y="3733800"/>
            <a:ext cx="720725" cy="360363"/>
          </a:xfrm>
          <a:prstGeom prst="bentConnector3">
            <a:avLst>
              <a:gd name="adj1" fmla="val 50000"/>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8" name="Down Arrow 17"/>
          <p:cNvSpPr/>
          <p:nvPr/>
        </p:nvSpPr>
        <p:spPr>
          <a:xfrm>
            <a:off x="3743325" y="2916238"/>
            <a:ext cx="144463" cy="252412"/>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defRPr/>
            </a:pPr>
            <a:r>
              <a:rPr lang="en-GB" sz="3200" dirty="0"/>
              <a:t>Leaving Parents, Children, Young People and Professionals feeling like this!</a:t>
            </a:r>
          </a:p>
        </p:txBody>
      </p:sp>
      <p:pic>
        <p:nvPicPr>
          <p:cNvPr id="9219" name="Picture 2"/>
          <p:cNvPicPr>
            <a:picLocks noChangeAspect="1" noChangeArrowheads="1"/>
          </p:cNvPicPr>
          <p:nvPr/>
        </p:nvPicPr>
        <p:blipFill>
          <a:blip r:embed="rId2" cstate="print"/>
          <a:srcRect/>
          <a:stretch>
            <a:fillRect/>
          </a:stretch>
        </p:blipFill>
        <p:spPr bwMode="auto">
          <a:xfrm>
            <a:off x="2370138" y="1700213"/>
            <a:ext cx="4402137" cy="4608512"/>
          </a:xfrm>
          <a:prstGeom prst="rect">
            <a:avLst/>
          </a:prstGeom>
          <a:noFill/>
          <a:ln w="9525">
            <a:noFill/>
            <a:miter lim="800000"/>
            <a:headEnd/>
            <a:tailEnd/>
          </a:ln>
          <a:effec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Language Development</a:t>
            </a:r>
          </a:p>
        </p:txBody>
      </p:sp>
      <p:sp>
        <p:nvSpPr>
          <p:cNvPr id="3" name="Content Placeholder 2"/>
          <p:cNvSpPr>
            <a:spLocks noGrp="1"/>
          </p:cNvSpPr>
          <p:nvPr>
            <p:ph sz="quarter" idx="1"/>
          </p:nvPr>
        </p:nvSpPr>
        <p:spPr/>
        <p:txBody>
          <a:bodyPr/>
          <a:lstStyle/>
          <a:p>
            <a:r>
              <a:rPr lang="en-GB" dirty="0"/>
              <a:t>The language development of a 5 year old child is enormous considering he has:</a:t>
            </a:r>
          </a:p>
          <a:p>
            <a:r>
              <a:rPr lang="en-GB" dirty="0"/>
              <a:t>A wide vocabulary ( 2,000 words).</a:t>
            </a:r>
          </a:p>
          <a:p>
            <a:r>
              <a:rPr lang="en-GB" dirty="0"/>
              <a:t>Can sequence words appropriately</a:t>
            </a:r>
          </a:p>
          <a:p>
            <a:r>
              <a:rPr lang="en-GB" dirty="0"/>
              <a:t>Can use words to communicate</a:t>
            </a:r>
          </a:p>
          <a:p>
            <a:r>
              <a:rPr lang="en-GB" dirty="0"/>
              <a:t>Can respond and take turn in a conversation</a:t>
            </a:r>
          </a:p>
          <a:p>
            <a:r>
              <a:rPr lang="en-GB" sz="1800" dirty="0"/>
              <a:t>Jordan. E, Hayden, S.( 2007)</a:t>
            </a:r>
          </a:p>
        </p:txBody>
      </p:sp>
      <p:pic>
        <p:nvPicPr>
          <p:cNvPr id="5122"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228184" y="4941168"/>
            <a:ext cx="1950801" cy="130561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610389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1752" y="0"/>
            <a:ext cx="8534400" cy="987552"/>
          </a:xfrm>
        </p:spPr>
        <p:txBody>
          <a:bodyPr rtlCol="0">
            <a:normAutofit fontScale="90000"/>
          </a:bodyPr>
          <a:lstStyle/>
          <a:p>
            <a:pPr eaLnBrk="1" fontAlgn="auto" hangingPunct="1">
              <a:spcAft>
                <a:spcPts val="0"/>
              </a:spcAft>
              <a:defRPr/>
            </a:pPr>
            <a:br>
              <a:rPr lang="en-GB" sz="4000" dirty="0"/>
            </a:br>
            <a:br>
              <a:rPr lang="en-GB" sz="4000" dirty="0"/>
            </a:br>
            <a:br>
              <a:rPr lang="en-GB" sz="4000" dirty="0"/>
            </a:br>
            <a:br>
              <a:rPr lang="en-GB" sz="4000" dirty="0"/>
            </a:br>
            <a:br>
              <a:rPr lang="en-GB" sz="4000" dirty="0"/>
            </a:br>
            <a:r>
              <a:rPr lang="en-GB" sz="4000" dirty="0"/>
              <a:t> Language Jig-so</a:t>
            </a:r>
            <a:br>
              <a:rPr lang="en-US" dirty="0"/>
            </a:br>
            <a:endParaRPr lang="en-US" dirty="0"/>
          </a:p>
        </p:txBody>
      </p:sp>
      <p:sp>
        <p:nvSpPr>
          <p:cNvPr id="4099" name="Content Placeholder 2"/>
          <p:cNvSpPr>
            <a:spLocks noGrp="1"/>
          </p:cNvSpPr>
          <p:nvPr>
            <p:ph idx="1"/>
          </p:nvPr>
        </p:nvSpPr>
        <p:spPr>
          <a:xfrm>
            <a:off x="457200" y="1447800"/>
            <a:ext cx="8229600" cy="2057400"/>
          </a:xfrm>
          <a:prstGeom prst="rect">
            <a:avLst/>
          </a:prstGeom>
        </p:spPr>
        <p:txBody>
          <a:bodyPr/>
          <a:lstStyle/>
          <a:p>
            <a:pPr eaLnBrk="1" hangingPunct="1"/>
            <a:r>
              <a:rPr lang="en-GB" sz="2000" dirty="0">
                <a:latin typeface="Comic Sans MS" pitchFamily="66" charset="0"/>
              </a:rPr>
              <a:t>Grammar</a:t>
            </a:r>
            <a:endParaRPr lang="en-US" sz="2000" dirty="0">
              <a:latin typeface="Comic Sans MS" pitchFamily="66" charset="0"/>
            </a:endParaRPr>
          </a:p>
          <a:p>
            <a:pPr eaLnBrk="1" hangingPunct="1"/>
            <a:r>
              <a:rPr lang="en-GB" sz="2000" dirty="0">
                <a:latin typeface="Comic Sans MS" pitchFamily="66" charset="0"/>
              </a:rPr>
              <a:t>Vocabulary </a:t>
            </a:r>
            <a:endParaRPr lang="en-US" sz="2000" dirty="0">
              <a:latin typeface="Comic Sans MS" pitchFamily="66" charset="0"/>
            </a:endParaRPr>
          </a:p>
          <a:p>
            <a:pPr eaLnBrk="1" hangingPunct="1"/>
            <a:r>
              <a:rPr lang="en-GB" sz="2000" dirty="0">
                <a:latin typeface="Comic Sans MS" pitchFamily="66" charset="0"/>
              </a:rPr>
              <a:t>Speech</a:t>
            </a:r>
            <a:endParaRPr lang="en-US" sz="2000" dirty="0">
              <a:latin typeface="Comic Sans MS" pitchFamily="66" charset="0"/>
            </a:endParaRPr>
          </a:p>
          <a:p>
            <a:pPr eaLnBrk="1" hangingPunct="1"/>
            <a:r>
              <a:rPr lang="en-GB" sz="2000" dirty="0">
                <a:latin typeface="Comic Sans MS" pitchFamily="66" charset="0"/>
              </a:rPr>
              <a:t>Pragmatics</a:t>
            </a:r>
            <a:endParaRPr lang="en-US" sz="2000" dirty="0">
              <a:latin typeface="Comic Sans MS" pitchFamily="66" charset="0"/>
            </a:endParaRPr>
          </a:p>
          <a:p>
            <a:pPr eaLnBrk="1" hangingPunct="1"/>
            <a:endParaRPr lang="en-US" sz="2000" dirty="0"/>
          </a:p>
        </p:txBody>
      </p:sp>
      <p:sp>
        <p:nvSpPr>
          <p:cNvPr id="4100" name="Rectangle 5"/>
          <p:cNvSpPr>
            <a:spLocks noChangeArrowheads="1"/>
          </p:cNvSpPr>
          <p:nvPr/>
        </p:nvSpPr>
        <p:spPr bwMode="auto">
          <a:xfrm>
            <a:off x="3833813" y="2486025"/>
            <a:ext cx="9144000" cy="0"/>
          </a:xfrm>
          <a:prstGeom prst="rect">
            <a:avLst/>
          </a:prstGeom>
          <a:noFill/>
          <a:ln w="9525">
            <a:noFill/>
            <a:miter lim="800000"/>
            <a:headEnd/>
            <a:tailEnd/>
          </a:ln>
        </p:spPr>
        <p:txBody>
          <a:bodyPr>
            <a:spAutoFit/>
          </a:bodyPr>
          <a:lstStyle/>
          <a:p>
            <a:endParaRPr lang="en-GB"/>
          </a:p>
        </p:txBody>
      </p:sp>
      <p:pic>
        <p:nvPicPr>
          <p:cNvPr id="4101" name="Picture 4"/>
          <p:cNvPicPr>
            <a:picLocks noChangeAspect="1" noChangeArrowheads="1"/>
          </p:cNvPicPr>
          <p:nvPr/>
        </p:nvPicPr>
        <p:blipFill>
          <a:blip r:embed="rId3" cstate="print"/>
          <a:srcRect/>
          <a:stretch>
            <a:fillRect/>
          </a:stretch>
        </p:blipFill>
        <p:spPr bwMode="auto">
          <a:xfrm>
            <a:off x="3810000" y="1619250"/>
            <a:ext cx="3190875" cy="4076700"/>
          </a:xfrm>
          <a:prstGeom prst="rect">
            <a:avLst/>
          </a:prstGeom>
          <a:noFill/>
          <a:ln w="9525">
            <a:noFill/>
            <a:miter lim="800000"/>
            <a:headEnd/>
            <a:tailEnd/>
          </a:ln>
        </p:spPr>
      </p:pic>
      <p:sp>
        <p:nvSpPr>
          <p:cNvPr id="6" name="Rectangle 5"/>
          <p:cNvSpPr/>
          <p:nvPr/>
        </p:nvSpPr>
        <p:spPr>
          <a:xfrm>
            <a:off x="3714750" y="1643063"/>
            <a:ext cx="142875" cy="407193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7" name="Rectangle 6"/>
          <p:cNvSpPr/>
          <p:nvPr/>
        </p:nvSpPr>
        <p:spPr>
          <a:xfrm>
            <a:off x="3131840" y="1052736"/>
            <a:ext cx="3429000" cy="6429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8" name="Rectangle 7"/>
          <p:cNvSpPr/>
          <p:nvPr/>
        </p:nvSpPr>
        <p:spPr>
          <a:xfrm flipV="1">
            <a:off x="3357563" y="5643563"/>
            <a:ext cx="3714750" cy="7143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9" name="Rectangle 8"/>
          <p:cNvSpPr/>
          <p:nvPr/>
        </p:nvSpPr>
        <p:spPr>
          <a:xfrm>
            <a:off x="6858000" y="1571625"/>
            <a:ext cx="142875" cy="407193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extLst>
      <p:ext uri="{BB962C8B-B14F-4D97-AF65-F5344CB8AC3E}">
        <p14:creationId xmlns:p14="http://schemas.microsoft.com/office/powerpoint/2010/main" val="33010167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188640"/>
            <a:ext cx="8534400" cy="936104"/>
          </a:xfrm>
        </p:spPr>
        <p:txBody>
          <a:bodyPr>
            <a:normAutofit fontScale="90000"/>
          </a:bodyPr>
          <a:lstStyle/>
          <a:p>
            <a:r>
              <a:rPr lang="en-GB" dirty="0"/>
              <a:t>Different types of Language / Communication Difficulties</a:t>
            </a:r>
          </a:p>
        </p:txBody>
      </p:sp>
      <p:sp>
        <p:nvSpPr>
          <p:cNvPr id="3" name="Content Placeholder 2"/>
          <p:cNvSpPr>
            <a:spLocks noGrp="1"/>
          </p:cNvSpPr>
          <p:nvPr>
            <p:ph sz="quarter" idx="1"/>
          </p:nvPr>
        </p:nvSpPr>
        <p:spPr/>
        <p:txBody>
          <a:bodyPr/>
          <a:lstStyle/>
          <a:p>
            <a:r>
              <a:rPr lang="en-GB" dirty="0"/>
              <a:t>Language Delay</a:t>
            </a:r>
          </a:p>
          <a:p>
            <a:r>
              <a:rPr lang="en-GB" dirty="0"/>
              <a:t>Specific Language Disorder/Impairment</a:t>
            </a:r>
          </a:p>
          <a:p>
            <a:r>
              <a:rPr lang="en-GB" dirty="0"/>
              <a:t>Difficulty with pragmatic language skills  </a:t>
            </a:r>
            <a:r>
              <a:rPr lang="en-GB" dirty="0" err="1"/>
              <a:t>i.e</a:t>
            </a:r>
            <a:r>
              <a:rPr lang="en-GB" dirty="0"/>
              <a:t> social use of language</a:t>
            </a:r>
          </a:p>
          <a:p>
            <a:r>
              <a:rPr lang="en-GB" dirty="0"/>
              <a:t> Verbal Dyspraxia</a:t>
            </a:r>
          </a:p>
          <a:p>
            <a:r>
              <a:rPr lang="en-GB" dirty="0"/>
              <a:t>Autistic Spectrum Disorder</a:t>
            </a:r>
          </a:p>
          <a:p>
            <a:r>
              <a:rPr lang="en-GB" dirty="0"/>
              <a:t>Other ?</a:t>
            </a:r>
          </a:p>
        </p:txBody>
      </p:sp>
      <p:pic>
        <p:nvPicPr>
          <p:cNvPr id="4098" name="Picture 2" descr="G:\73607 Lora Williams\Lluniau anawsterau\Llun 2.jpe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220072" y="3717032"/>
            <a:ext cx="2324100" cy="1971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4507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Specific Language Disorder/Impairment</a:t>
            </a:r>
          </a:p>
        </p:txBody>
      </p:sp>
      <p:sp>
        <p:nvSpPr>
          <p:cNvPr id="3" name="Content Placeholder 2"/>
          <p:cNvSpPr>
            <a:spLocks noGrp="1"/>
          </p:cNvSpPr>
          <p:nvPr>
            <p:ph sz="quarter" idx="1"/>
          </p:nvPr>
        </p:nvSpPr>
        <p:spPr/>
        <p:txBody>
          <a:bodyPr>
            <a:normAutofit fontScale="92500" lnSpcReduction="20000"/>
          </a:bodyPr>
          <a:lstStyle/>
          <a:p>
            <a:r>
              <a:rPr lang="en-GB" dirty="0"/>
              <a:t>Can take a long time to </a:t>
            </a:r>
            <a:r>
              <a:rPr lang="en-GB" b="1" dirty="0"/>
              <a:t>understand instructions</a:t>
            </a:r>
            <a:r>
              <a:rPr lang="en-GB" dirty="0"/>
              <a:t>. </a:t>
            </a:r>
          </a:p>
          <a:p>
            <a:r>
              <a:rPr lang="en-GB" dirty="0"/>
              <a:t>The may have a </a:t>
            </a:r>
            <a:r>
              <a:rPr lang="en-GB" b="1" dirty="0"/>
              <a:t>lack of vocabulary </a:t>
            </a:r>
            <a:r>
              <a:rPr lang="en-GB" dirty="0"/>
              <a:t>and can’t understand a whole sentence.</a:t>
            </a:r>
          </a:p>
          <a:p>
            <a:r>
              <a:rPr lang="en-GB" dirty="0"/>
              <a:t>Difficulty in </a:t>
            </a:r>
            <a:r>
              <a:rPr lang="en-GB" b="1" dirty="0"/>
              <a:t>expressing feelings </a:t>
            </a:r>
            <a:r>
              <a:rPr lang="en-GB" dirty="0"/>
              <a:t>and </a:t>
            </a:r>
            <a:r>
              <a:rPr lang="en-GB" b="1" dirty="0"/>
              <a:t>information</a:t>
            </a:r>
            <a:r>
              <a:rPr lang="en-GB" dirty="0"/>
              <a:t> due to lack of vocabulary</a:t>
            </a:r>
          </a:p>
          <a:p>
            <a:r>
              <a:rPr lang="en-GB" dirty="0"/>
              <a:t>They have difficulties with </a:t>
            </a:r>
            <a:r>
              <a:rPr lang="en-GB" b="1" dirty="0"/>
              <a:t>short term memory  </a:t>
            </a:r>
            <a:r>
              <a:rPr lang="en-GB" dirty="0"/>
              <a:t>- long sentence, lists and instructions can cause problems.</a:t>
            </a:r>
          </a:p>
          <a:p>
            <a:r>
              <a:rPr lang="en-GB" dirty="0"/>
              <a:t>They tend to </a:t>
            </a:r>
            <a:r>
              <a:rPr lang="en-GB" b="1" dirty="0"/>
              <a:t>depend on  the sequence of words </a:t>
            </a:r>
            <a:r>
              <a:rPr lang="en-GB" dirty="0"/>
              <a:t>in a sentence to understand the meaning..</a:t>
            </a:r>
          </a:p>
        </p:txBody>
      </p:sp>
      <p:pic>
        <p:nvPicPr>
          <p:cNvPr id="3074" name="Picture 2" descr="G:\73607 Lora Williams\Lluniau anawsterau\Llun 3.jpe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52320" y="404664"/>
            <a:ext cx="1289112" cy="10603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450688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Misunderstanding of conversation</a:t>
            </a:r>
          </a:p>
        </p:txBody>
      </p:sp>
      <p:sp>
        <p:nvSpPr>
          <p:cNvPr id="3" name="Content Placeholder 2"/>
          <p:cNvSpPr>
            <a:spLocks noGrp="1"/>
          </p:cNvSpPr>
          <p:nvPr>
            <p:ph sz="quarter" idx="1"/>
          </p:nvPr>
        </p:nvSpPr>
        <p:spPr/>
        <p:txBody>
          <a:bodyPr>
            <a:normAutofit lnSpcReduction="10000"/>
          </a:bodyPr>
          <a:lstStyle/>
          <a:p>
            <a:pPr marL="0" indent="0">
              <a:buNone/>
            </a:pPr>
            <a:r>
              <a:rPr lang="en-GB" dirty="0"/>
              <a:t> </a:t>
            </a:r>
            <a:r>
              <a:rPr lang="en-GB" sz="2600" b="1" dirty="0"/>
              <a:t>Conversation</a:t>
            </a:r>
            <a:r>
              <a:rPr lang="en-GB" sz="2600" dirty="0"/>
              <a:t> can be difficult for a child who has a language disorder.</a:t>
            </a:r>
          </a:p>
          <a:p>
            <a:r>
              <a:rPr lang="en-GB" sz="2600" b="1" dirty="0"/>
              <a:t>When</a:t>
            </a:r>
            <a:r>
              <a:rPr lang="en-GB" sz="2600" dirty="0"/>
              <a:t> to </a:t>
            </a:r>
            <a:r>
              <a:rPr lang="en-GB" sz="2600" b="1" dirty="0"/>
              <a:t>start</a:t>
            </a:r>
            <a:r>
              <a:rPr lang="en-GB" sz="2600" dirty="0"/>
              <a:t> or </a:t>
            </a:r>
            <a:r>
              <a:rPr lang="en-GB" sz="2600" b="1" dirty="0"/>
              <a:t>finish</a:t>
            </a:r>
            <a:r>
              <a:rPr lang="en-GB" sz="2600" dirty="0"/>
              <a:t> a conversation</a:t>
            </a:r>
          </a:p>
          <a:p>
            <a:r>
              <a:rPr lang="en-GB" sz="2600" dirty="0"/>
              <a:t>Can appear to be rude and interrupt mid-conversation.</a:t>
            </a:r>
          </a:p>
          <a:p>
            <a:r>
              <a:rPr lang="en-GB" sz="2600" dirty="0"/>
              <a:t>Has difficulty </a:t>
            </a:r>
            <a:r>
              <a:rPr lang="en-GB" sz="2600" b="1" dirty="0"/>
              <a:t>understanding</a:t>
            </a:r>
            <a:r>
              <a:rPr lang="en-GB" sz="2600" dirty="0"/>
              <a:t> jokes</a:t>
            </a:r>
          </a:p>
          <a:p>
            <a:r>
              <a:rPr lang="en-GB" sz="2600" dirty="0"/>
              <a:t>Difficulty in understanding words associated with </a:t>
            </a:r>
            <a:r>
              <a:rPr lang="en-GB" sz="2600" b="1" dirty="0"/>
              <a:t>time </a:t>
            </a:r>
            <a:r>
              <a:rPr lang="en-GB" sz="2600" dirty="0"/>
              <a:t>and </a:t>
            </a:r>
            <a:r>
              <a:rPr lang="en-GB" sz="2600" b="1" dirty="0"/>
              <a:t>place.</a:t>
            </a:r>
          </a:p>
          <a:p>
            <a:r>
              <a:rPr lang="en-GB" sz="2600" dirty="0"/>
              <a:t>Does not understand that </a:t>
            </a:r>
            <a:r>
              <a:rPr lang="en-GB" sz="2600" b="1" dirty="0"/>
              <a:t>how something </a:t>
            </a:r>
            <a:r>
              <a:rPr lang="en-GB" sz="2600" dirty="0"/>
              <a:t>is said has a different meaning.</a:t>
            </a:r>
          </a:p>
          <a:p>
            <a:r>
              <a:rPr lang="en-GB" sz="2600" dirty="0"/>
              <a:t>Difficulty reading </a:t>
            </a:r>
            <a:r>
              <a:rPr lang="en-GB" sz="2600" b="1" dirty="0"/>
              <a:t>body language </a:t>
            </a:r>
            <a:r>
              <a:rPr lang="en-GB" sz="2600" dirty="0"/>
              <a:t>and </a:t>
            </a:r>
            <a:r>
              <a:rPr lang="en-GB" sz="2600" b="1" dirty="0"/>
              <a:t>gestures</a:t>
            </a:r>
            <a:r>
              <a:rPr lang="en-GB" b="1" dirty="0"/>
              <a:t>.</a:t>
            </a:r>
          </a:p>
        </p:txBody>
      </p:sp>
      <p:pic>
        <p:nvPicPr>
          <p:cNvPr id="4" name="Picture 2" descr="G:\73607 Lora Williams\Lluniau anawsterau\Cyfathrebu 3.jpe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812360" y="1412776"/>
            <a:ext cx="936104" cy="9361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18261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3">
                                            <p:txEl>
                                              <p:pRg st="6" end="6"/>
                                            </p:txEl>
                                          </p:spTgt>
                                        </p:tgtEl>
                                        <p:attrNameLst>
                                          <p:attrName>style.visibility</p:attrName>
                                        </p:attrNameLst>
                                      </p:cBhvr>
                                      <p:to>
                                        <p:strVal val="visible"/>
                                      </p:to>
                                    </p:set>
                                    <p:anim calcmode="lin" valueType="num">
                                      <p:cBhvr additive="base">
                                        <p:cTn id="4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6394722"/>
          </a:xfrm>
        </p:spPr>
        <p:txBody>
          <a:bodyPr/>
          <a:lstStyle/>
          <a:p>
            <a:pPr>
              <a:buNone/>
            </a:pPr>
            <a:r>
              <a:rPr lang="en-GB" sz="2800" dirty="0">
                <a:solidFill>
                  <a:srgbClr val="FF0000"/>
                </a:solidFill>
              </a:rPr>
              <a:t>Task</a:t>
            </a:r>
          </a:p>
          <a:p>
            <a:pPr>
              <a:buNone/>
            </a:pPr>
            <a:r>
              <a:rPr lang="en-GB" sz="2800" dirty="0"/>
              <a:t>Critically discuss the case study.</a:t>
            </a:r>
          </a:p>
          <a:p>
            <a:endParaRPr lang="en-GB" sz="2800" dirty="0"/>
          </a:p>
          <a:p>
            <a:r>
              <a:rPr lang="en-GB" sz="2800" dirty="0"/>
              <a:t> What are Rhys’ main barriers ?</a:t>
            </a:r>
          </a:p>
          <a:p>
            <a:r>
              <a:rPr lang="en-GB" sz="2800" dirty="0"/>
              <a:t>Which 3 targets would you set for him? Why?</a:t>
            </a:r>
          </a:p>
          <a:p>
            <a:endParaRPr lang="en-GB" sz="2800" dirty="0"/>
          </a:p>
          <a:p>
            <a:r>
              <a:rPr lang="en-GB" sz="2800" dirty="0"/>
              <a:t>Discuss the strategies that would support Rhys to achieve his targets.</a:t>
            </a:r>
          </a:p>
          <a:p>
            <a:endParaRPr lang="en-GB" sz="2800" dirty="0"/>
          </a:p>
          <a:p>
            <a:r>
              <a:rPr lang="en-GB" sz="2800" dirty="0"/>
              <a:t> Which outside agencies would  you recommend to support the school  and parents in their planning/support for Rhys ? Why?</a:t>
            </a:r>
          </a:p>
        </p:txBody>
      </p:sp>
      <p:pic>
        <p:nvPicPr>
          <p:cNvPr id="34818"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156176" y="332657"/>
            <a:ext cx="2556644" cy="162972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4923048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8013" y="0"/>
            <a:ext cx="7772400" cy="1143000"/>
          </a:xfrm>
        </p:spPr>
        <p:txBody>
          <a:bodyPr>
            <a:normAutofit fontScale="90000"/>
          </a:bodyPr>
          <a:lstStyle/>
          <a:p>
            <a:pPr fontAlgn="auto">
              <a:spcBef>
                <a:spcPts val="0"/>
              </a:spcBef>
              <a:spcAft>
                <a:spcPts val="0"/>
              </a:spcAft>
              <a:defRPr/>
            </a:pPr>
            <a:r>
              <a:rPr lang="en-GB" dirty="0">
                <a:effectLst>
                  <a:outerShdw blurRad="38100" dist="38100" dir="2700000" algn="tl">
                    <a:srgbClr val="000000">
                      <a:alpha val="43137"/>
                    </a:srgbClr>
                  </a:outerShdw>
                </a:effectLst>
                <a:latin typeface="Comic Sans MS" pitchFamily="66" charset="0"/>
              </a:rPr>
              <a:t>What are my responsibilities as a trainee</a:t>
            </a:r>
          </a:p>
        </p:txBody>
      </p:sp>
      <p:sp>
        <p:nvSpPr>
          <p:cNvPr id="207874" name="AutoShape 4"/>
          <p:cNvSpPr>
            <a:spLocks noGrp="1" noChangeArrowheads="1"/>
          </p:cNvSpPr>
          <p:nvPr>
            <p:ph idx="1"/>
          </p:nvPr>
        </p:nvSpPr>
        <p:spPr>
          <a:xfrm>
            <a:off x="141586" y="1259699"/>
            <a:ext cx="4027487" cy="749300"/>
          </a:xfrm>
          <a:prstGeom prst="wedgeRoundRectCallout">
            <a:avLst>
              <a:gd name="adj1" fmla="val -44851"/>
              <a:gd name="adj2" fmla="val 106563"/>
              <a:gd name="adj3" fmla="val 16667"/>
            </a:avLst>
          </a:prstGeom>
          <a:solidFill>
            <a:srgbClr val="FFFFFF"/>
          </a:solidFill>
          <a:ln>
            <a:solidFill>
              <a:srgbClr val="000000"/>
            </a:solidFill>
          </a:ln>
        </p:spPr>
        <p:txBody>
          <a:bodyPr>
            <a:normAutofit lnSpcReduction="10000"/>
          </a:bodyPr>
          <a:lstStyle/>
          <a:p>
            <a:pPr>
              <a:buFont typeface="Arial" pitchFamily="34" charset="0"/>
              <a:buNone/>
            </a:pPr>
            <a:r>
              <a:rPr lang="en-GB" altLang="en-US" sz="2000" dirty="0">
                <a:latin typeface="Comic Sans MS" pitchFamily="66" charset="0"/>
              </a:rPr>
              <a:t>Read and  follow the school ALN /SEN  policy</a:t>
            </a:r>
          </a:p>
        </p:txBody>
      </p:sp>
      <p:sp>
        <p:nvSpPr>
          <p:cNvPr id="16388" name="AutoShape 5"/>
          <p:cNvSpPr>
            <a:spLocks noChangeArrowheads="1"/>
          </p:cNvSpPr>
          <p:nvPr/>
        </p:nvSpPr>
        <p:spPr bwMode="auto">
          <a:xfrm>
            <a:off x="5017509" y="1256105"/>
            <a:ext cx="3726632" cy="936104"/>
          </a:xfrm>
          <a:prstGeom prst="wedgeRoundRectCallout">
            <a:avLst>
              <a:gd name="adj1" fmla="val -65334"/>
              <a:gd name="adj2" fmla="val 44427"/>
              <a:gd name="adj3" fmla="val 16667"/>
            </a:avLst>
          </a:prstGeom>
          <a:solidFill>
            <a:srgbClr val="FFFFFF"/>
          </a:solidFill>
          <a:ln w="9525">
            <a:solidFill>
              <a:srgbClr val="000000"/>
            </a:solidFill>
            <a:miter lim="800000"/>
            <a:headEnd/>
            <a:tailEnd/>
          </a:ln>
        </p:spPr>
        <p:txBody>
          <a:bodyPr/>
          <a:lstStyle/>
          <a:p>
            <a:pPr lvl="1" eaLnBrk="0" hangingPunct="0">
              <a:buFont typeface="Wingdings" pitchFamily="2" charset="2"/>
              <a:buNone/>
              <a:defRPr/>
            </a:pPr>
            <a:r>
              <a:rPr lang="en-GB" sz="2200" dirty="0">
                <a:solidFill>
                  <a:srgbClr val="000000"/>
                </a:solidFill>
                <a:latin typeface="Comic Sans MS" pitchFamily="66" charset="0"/>
                <a:cs typeface="Arial" pitchFamily="34" charset="0"/>
              </a:rPr>
              <a:t>Consult and cooperate with other staff </a:t>
            </a:r>
          </a:p>
        </p:txBody>
      </p:sp>
      <p:sp>
        <p:nvSpPr>
          <p:cNvPr id="16389" name="AutoShape 7"/>
          <p:cNvSpPr>
            <a:spLocks noChangeArrowheads="1"/>
          </p:cNvSpPr>
          <p:nvPr/>
        </p:nvSpPr>
        <p:spPr bwMode="auto">
          <a:xfrm>
            <a:off x="273050" y="2420938"/>
            <a:ext cx="4071938" cy="1365250"/>
          </a:xfrm>
          <a:prstGeom prst="wedgeRoundRectCallout">
            <a:avLst>
              <a:gd name="adj1" fmla="val 295"/>
              <a:gd name="adj2" fmla="val 80892"/>
              <a:gd name="adj3" fmla="val 16667"/>
            </a:avLst>
          </a:prstGeom>
          <a:solidFill>
            <a:srgbClr val="FFFFFF"/>
          </a:solidFill>
          <a:ln w="9525">
            <a:solidFill>
              <a:srgbClr val="000000"/>
            </a:solidFill>
            <a:miter lim="800000"/>
            <a:headEnd/>
            <a:tailEnd/>
          </a:ln>
        </p:spPr>
        <p:txBody>
          <a:bodyPr/>
          <a:lstStyle/>
          <a:p>
            <a:pPr lvl="1" eaLnBrk="0" hangingPunct="0">
              <a:buFont typeface="Wingdings" pitchFamily="2" charset="2"/>
              <a:buNone/>
              <a:defRPr/>
            </a:pPr>
            <a:r>
              <a:rPr lang="en-GB" sz="2000" dirty="0">
                <a:solidFill>
                  <a:srgbClr val="000000"/>
                </a:solidFill>
                <a:latin typeface="Comic Sans MS" pitchFamily="66" charset="0"/>
                <a:cs typeface="Arial" pitchFamily="34" charset="0"/>
              </a:rPr>
              <a:t>Plan class provision for pupils with ALN  including the use of assistants . </a:t>
            </a:r>
            <a:r>
              <a:rPr lang="en-GB" sz="2000" b="1" dirty="0">
                <a:solidFill>
                  <a:schemeClr val="tx1"/>
                </a:solidFill>
                <a:latin typeface="Comic Sans MS" pitchFamily="66" charset="0"/>
                <a:cs typeface="Arial" pitchFamily="34" charset="0"/>
              </a:rPr>
              <a:t>Differentiate</a:t>
            </a:r>
          </a:p>
        </p:txBody>
      </p:sp>
      <p:sp>
        <p:nvSpPr>
          <p:cNvPr id="16390" name="AutoShape 6"/>
          <p:cNvSpPr>
            <a:spLocks noChangeArrowheads="1"/>
          </p:cNvSpPr>
          <p:nvPr/>
        </p:nvSpPr>
        <p:spPr bwMode="auto">
          <a:xfrm>
            <a:off x="4702837" y="2420938"/>
            <a:ext cx="4355976" cy="995363"/>
          </a:xfrm>
          <a:prstGeom prst="wedgeRoundRectCallout">
            <a:avLst>
              <a:gd name="adj1" fmla="val 44890"/>
              <a:gd name="adj2" fmla="val 81693"/>
              <a:gd name="adj3" fmla="val 16667"/>
            </a:avLst>
          </a:prstGeom>
          <a:solidFill>
            <a:srgbClr val="FFFFFF"/>
          </a:solidFill>
          <a:ln w="9525">
            <a:solidFill>
              <a:srgbClr val="000000"/>
            </a:solidFill>
            <a:miter lim="800000"/>
            <a:headEnd/>
            <a:tailEnd/>
          </a:ln>
        </p:spPr>
        <p:txBody>
          <a:bodyPr/>
          <a:lstStyle/>
          <a:p>
            <a:pPr lvl="1" eaLnBrk="0" hangingPunct="0">
              <a:buFont typeface="Wingdings" pitchFamily="2" charset="2"/>
              <a:buNone/>
              <a:defRPr/>
            </a:pPr>
            <a:r>
              <a:rPr lang="en-GB" sz="2000" dirty="0">
                <a:solidFill>
                  <a:srgbClr val="000000"/>
                </a:solidFill>
                <a:latin typeface="Comic Sans MS" pitchFamily="66" charset="0"/>
                <a:cs typeface="Arial" pitchFamily="34" charset="0"/>
              </a:rPr>
              <a:t>Identify and understand the needs of individuals in your care</a:t>
            </a:r>
          </a:p>
        </p:txBody>
      </p:sp>
      <p:sp>
        <p:nvSpPr>
          <p:cNvPr id="16391" name="AutoShape 8"/>
          <p:cNvSpPr>
            <a:spLocks noChangeArrowheads="1"/>
          </p:cNvSpPr>
          <p:nvPr/>
        </p:nvSpPr>
        <p:spPr bwMode="auto">
          <a:xfrm>
            <a:off x="160338" y="4354513"/>
            <a:ext cx="3000375" cy="720725"/>
          </a:xfrm>
          <a:prstGeom prst="wedgeRoundRectCallout">
            <a:avLst>
              <a:gd name="adj1" fmla="val -49556"/>
              <a:gd name="adj2" fmla="val 90088"/>
              <a:gd name="adj3" fmla="val 16667"/>
            </a:avLst>
          </a:prstGeom>
          <a:solidFill>
            <a:srgbClr val="FFFFFF"/>
          </a:solidFill>
          <a:ln w="9525">
            <a:solidFill>
              <a:srgbClr val="000000"/>
            </a:solidFill>
            <a:miter lim="800000"/>
            <a:headEnd/>
            <a:tailEnd/>
          </a:ln>
        </p:spPr>
        <p:txBody>
          <a:bodyPr/>
          <a:lstStyle/>
          <a:p>
            <a:pPr lvl="1" eaLnBrk="0" hangingPunct="0">
              <a:buFont typeface="Wingdings" pitchFamily="2" charset="2"/>
              <a:buNone/>
              <a:defRPr/>
            </a:pPr>
            <a:r>
              <a:rPr lang="en-GB" sz="2000" dirty="0">
                <a:solidFill>
                  <a:srgbClr val="000000"/>
                </a:solidFill>
                <a:latin typeface="Comic Sans MS" pitchFamily="66" charset="0"/>
                <a:cs typeface="Arial" pitchFamily="34" charset="0"/>
              </a:rPr>
              <a:t>Record information and track progress</a:t>
            </a:r>
          </a:p>
        </p:txBody>
      </p:sp>
      <p:sp>
        <p:nvSpPr>
          <p:cNvPr id="16392" name="AutoShape 10"/>
          <p:cNvSpPr>
            <a:spLocks noChangeArrowheads="1"/>
          </p:cNvSpPr>
          <p:nvPr/>
        </p:nvSpPr>
        <p:spPr bwMode="auto">
          <a:xfrm>
            <a:off x="1115616" y="5229200"/>
            <a:ext cx="2857500" cy="1285875"/>
          </a:xfrm>
          <a:prstGeom prst="wedgeRoundRectCallout">
            <a:avLst>
              <a:gd name="adj1" fmla="val 79779"/>
              <a:gd name="adj2" fmla="val 64770"/>
              <a:gd name="adj3" fmla="val 16667"/>
            </a:avLst>
          </a:prstGeom>
          <a:solidFill>
            <a:srgbClr val="FFFFFF"/>
          </a:solidFill>
          <a:ln w="9525">
            <a:solidFill>
              <a:srgbClr val="000000"/>
            </a:solidFill>
            <a:miter lim="800000"/>
            <a:headEnd/>
            <a:tailEnd/>
          </a:ln>
        </p:spPr>
        <p:txBody>
          <a:bodyPr/>
          <a:lstStyle/>
          <a:p>
            <a:pPr lvl="1" eaLnBrk="0" hangingPunct="0">
              <a:buFont typeface="Wingdings" pitchFamily="2" charset="2"/>
              <a:buNone/>
              <a:defRPr/>
            </a:pPr>
            <a:r>
              <a:rPr lang="en-GB" sz="2000" dirty="0">
                <a:solidFill>
                  <a:srgbClr val="000000"/>
                </a:solidFill>
                <a:latin typeface="Comic Sans MS" pitchFamily="66" charset="0"/>
                <a:cs typeface="Arial" pitchFamily="34" charset="0"/>
              </a:rPr>
              <a:t>Contribute to review meetings as necessary</a:t>
            </a:r>
          </a:p>
          <a:p>
            <a:pPr eaLnBrk="0" hangingPunct="0">
              <a:defRPr/>
            </a:pPr>
            <a:endParaRPr lang="en-GB" sz="1800" dirty="0">
              <a:solidFill>
                <a:srgbClr val="000000"/>
              </a:solidFill>
              <a:latin typeface="Calibri" pitchFamily="34" charset="0"/>
              <a:cs typeface="Arial" pitchFamily="34" charset="0"/>
            </a:endParaRPr>
          </a:p>
        </p:txBody>
      </p:sp>
      <p:sp>
        <p:nvSpPr>
          <p:cNvPr id="16393" name="AutoShape 11"/>
          <p:cNvSpPr>
            <a:spLocks noChangeArrowheads="1"/>
          </p:cNvSpPr>
          <p:nvPr/>
        </p:nvSpPr>
        <p:spPr bwMode="auto">
          <a:xfrm>
            <a:off x="4645688" y="3786188"/>
            <a:ext cx="4470275" cy="1000125"/>
          </a:xfrm>
          <a:prstGeom prst="wedgeRoundRectCallout">
            <a:avLst>
              <a:gd name="adj1" fmla="val -54074"/>
              <a:gd name="adj2" fmla="val 75804"/>
              <a:gd name="adj3" fmla="val 16667"/>
            </a:avLst>
          </a:prstGeom>
          <a:solidFill>
            <a:srgbClr val="FFFFFF"/>
          </a:solidFill>
          <a:ln w="9525">
            <a:solidFill>
              <a:srgbClr val="000000"/>
            </a:solidFill>
            <a:miter lim="800000"/>
            <a:headEnd/>
            <a:tailEnd/>
          </a:ln>
        </p:spPr>
        <p:txBody>
          <a:bodyPr/>
          <a:lstStyle/>
          <a:p>
            <a:pPr lvl="1" eaLnBrk="0" hangingPunct="0">
              <a:buFont typeface="Wingdings" pitchFamily="2" charset="2"/>
              <a:buNone/>
              <a:defRPr/>
            </a:pPr>
            <a:r>
              <a:rPr lang="en-GB" sz="2000" dirty="0">
                <a:solidFill>
                  <a:srgbClr val="000000"/>
                </a:solidFill>
                <a:latin typeface="Comic Sans MS" pitchFamily="66" charset="0"/>
                <a:cs typeface="Arial" pitchFamily="34" charset="0"/>
              </a:rPr>
              <a:t>Cooperate with external agencies as necessary by collecting evidence</a:t>
            </a:r>
          </a:p>
        </p:txBody>
      </p:sp>
      <p:sp>
        <p:nvSpPr>
          <p:cNvPr id="16394" name="AutoShape 9"/>
          <p:cNvSpPr>
            <a:spLocks noChangeArrowheads="1"/>
          </p:cNvSpPr>
          <p:nvPr/>
        </p:nvSpPr>
        <p:spPr bwMode="auto">
          <a:xfrm>
            <a:off x="5364088" y="5075238"/>
            <a:ext cx="3600400" cy="1198563"/>
          </a:xfrm>
          <a:prstGeom prst="wedgeRoundRectCallout">
            <a:avLst>
              <a:gd name="adj1" fmla="val -64048"/>
              <a:gd name="adj2" fmla="val 98898"/>
              <a:gd name="adj3" fmla="val 16667"/>
            </a:avLst>
          </a:prstGeom>
          <a:solidFill>
            <a:srgbClr val="FFFFFF"/>
          </a:solidFill>
          <a:ln w="9525">
            <a:solidFill>
              <a:srgbClr val="000000"/>
            </a:solidFill>
            <a:miter lim="800000"/>
            <a:headEnd/>
            <a:tailEnd/>
          </a:ln>
        </p:spPr>
        <p:txBody>
          <a:bodyPr/>
          <a:lstStyle/>
          <a:p>
            <a:pPr eaLnBrk="0" hangingPunct="0">
              <a:defRPr/>
            </a:pPr>
            <a:endParaRPr lang="en-GB" sz="1200" dirty="0">
              <a:solidFill>
                <a:srgbClr val="000000"/>
              </a:solidFill>
              <a:latin typeface="Calibri" pitchFamily="34" charset="0"/>
              <a:cs typeface="Arial" pitchFamily="34" charset="0"/>
            </a:endParaRPr>
          </a:p>
          <a:p>
            <a:pPr lvl="1" eaLnBrk="0" hangingPunct="0">
              <a:buFont typeface="Wingdings" pitchFamily="2" charset="2"/>
              <a:buNone/>
              <a:defRPr/>
            </a:pPr>
            <a:r>
              <a:rPr lang="en-GB" sz="2000" dirty="0">
                <a:solidFill>
                  <a:srgbClr val="000000"/>
                </a:solidFill>
                <a:latin typeface="Comic Sans MS" pitchFamily="66" charset="0"/>
                <a:cs typeface="Arial" pitchFamily="34" charset="0"/>
              </a:rPr>
              <a:t>Follow the advice of the ALANCO/</a:t>
            </a:r>
          </a:p>
          <a:p>
            <a:pPr lvl="1" eaLnBrk="0" hangingPunct="0">
              <a:buFont typeface="Wingdings" pitchFamily="2" charset="2"/>
              <a:buNone/>
              <a:defRPr/>
            </a:pPr>
            <a:r>
              <a:rPr lang="en-GB" sz="2000" dirty="0">
                <a:solidFill>
                  <a:srgbClr val="000000"/>
                </a:solidFill>
                <a:latin typeface="Comic Sans MS" pitchFamily="66" charset="0"/>
                <a:cs typeface="Arial" pitchFamily="34" charset="0"/>
              </a:rPr>
              <a:t>SENCO</a:t>
            </a:r>
            <a:endParaRPr lang="en-GB" sz="1800" dirty="0">
              <a:solidFill>
                <a:srgbClr val="000000"/>
              </a:solidFill>
              <a:latin typeface="Comic Sans MS" pitchFamily="66" charset="0"/>
              <a:cs typeface="Arial" pitchFamily="34" charset="0"/>
            </a:endParaRPr>
          </a:p>
        </p:txBody>
      </p:sp>
    </p:spTree>
    <p:extLst>
      <p:ext uri="{BB962C8B-B14F-4D97-AF65-F5344CB8AC3E}">
        <p14:creationId xmlns:p14="http://schemas.microsoft.com/office/powerpoint/2010/main" val="3878338440"/>
      </p:ext>
    </p:extLst>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07874">
                                            <p:bg/>
                                          </p:spTgt>
                                        </p:tgtEl>
                                        <p:attrNameLst>
                                          <p:attrName>style.visibility</p:attrName>
                                        </p:attrNameLst>
                                      </p:cBhvr>
                                      <p:to>
                                        <p:strVal val="visible"/>
                                      </p:to>
                                    </p:set>
                                    <p:anim calcmode="lin" valueType="num">
                                      <p:cBhvr additive="base">
                                        <p:cTn id="7" dur="500" fill="hold"/>
                                        <p:tgtEl>
                                          <p:spTgt spid="207874">
                                            <p:bg/>
                                          </p:spTgt>
                                        </p:tgtEl>
                                        <p:attrNameLst>
                                          <p:attrName>ppt_x</p:attrName>
                                        </p:attrNameLst>
                                      </p:cBhvr>
                                      <p:tavLst>
                                        <p:tav tm="0">
                                          <p:val>
                                            <p:strVal val="#ppt_x"/>
                                          </p:val>
                                        </p:tav>
                                        <p:tav tm="100000">
                                          <p:val>
                                            <p:strVal val="#ppt_x"/>
                                          </p:val>
                                        </p:tav>
                                      </p:tavLst>
                                    </p:anim>
                                    <p:anim calcmode="lin" valueType="num">
                                      <p:cBhvr additive="base">
                                        <p:cTn id="8" dur="500" fill="hold"/>
                                        <p:tgtEl>
                                          <p:spTgt spid="207874">
                                            <p:bg/>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07874">
                                            <p:txEl>
                                              <p:pRg st="0" end="0"/>
                                            </p:txEl>
                                          </p:spTgt>
                                        </p:tgtEl>
                                        <p:attrNameLst>
                                          <p:attrName>style.visibility</p:attrName>
                                        </p:attrNameLst>
                                      </p:cBhvr>
                                      <p:to>
                                        <p:strVal val="visible"/>
                                      </p:to>
                                    </p:set>
                                    <p:anim calcmode="lin" valueType="num">
                                      <p:cBhvr additive="base">
                                        <p:cTn id="13" dur="500" fill="hold"/>
                                        <p:tgtEl>
                                          <p:spTgt spid="207874">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0787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16388"/>
                                        </p:tgtEl>
                                        <p:attrNameLst>
                                          <p:attrName>style.visibility</p:attrName>
                                        </p:attrNameLst>
                                      </p:cBhvr>
                                      <p:to>
                                        <p:strVal val="visible"/>
                                      </p:to>
                                    </p:set>
                                    <p:animEffect transition="in" filter="fade">
                                      <p:cBhvr>
                                        <p:cTn id="19" dur="1000"/>
                                        <p:tgtEl>
                                          <p:spTgt spid="16388"/>
                                        </p:tgtEl>
                                      </p:cBhvr>
                                    </p:animEffect>
                                    <p:anim calcmode="lin" valueType="num">
                                      <p:cBhvr>
                                        <p:cTn id="20" dur="1000" fill="hold"/>
                                        <p:tgtEl>
                                          <p:spTgt spid="16388"/>
                                        </p:tgtEl>
                                        <p:attrNameLst>
                                          <p:attrName>ppt_x</p:attrName>
                                        </p:attrNameLst>
                                      </p:cBhvr>
                                      <p:tavLst>
                                        <p:tav tm="0">
                                          <p:val>
                                            <p:strVal val="#ppt_x"/>
                                          </p:val>
                                        </p:tav>
                                        <p:tav tm="100000">
                                          <p:val>
                                            <p:strVal val="#ppt_x"/>
                                          </p:val>
                                        </p:tav>
                                      </p:tavLst>
                                    </p:anim>
                                    <p:anim calcmode="lin" valueType="num">
                                      <p:cBhvr>
                                        <p:cTn id="21" dur="1000" fill="hold"/>
                                        <p:tgtEl>
                                          <p:spTgt spid="16388"/>
                                        </p:tgtEl>
                                        <p:attrNameLst>
                                          <p:attrName>ppt_y</p:attrName>
                                        </p:attrNameLst>
                                      </p:cBhvr>
                                      <p:tavLst>
                                        <p:tav tm="0">
                                          <p:val>
                                            <p:strVal val="#ppt_y+.1"/>
                                          </p:val>
                                        </p:tav>
                                        <p:tav tm="100000">
                                          <p:val>
                                            <p:strVal val="#ppt_y"/>
                                          </p:val>
                                        </p:tav>
                                      </p:tavLst>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 presetClass="entr" presetSubtype="4" fill="hold" nodeType="clickEffect">
                                  <p:stCondLst>
                                    <p:cond delay="0"/>
                                  </p:stCondLst>
                                  <p:childTnLst>
                                    <p:set>
                                      <p:cBhvr>
                                        <p:cTn id="25" dur="1" fill="hold">
                                          <p:stCondLst>
                                            <p:cond delay="0"/>
                                          </p:stCondLst>
                                        </p:cTn>
                                        <p:tgtEl>
                                          <p:spTgt spid="16389">
                                            <p:txEl>
                                              <p:pRg st="0" end="0"/>
                                            </p:txEl>
                                          </p:spTgt>
                                        </p:tgtEl>
                                        <p:attrNameLst>
                                          <p:attrName>style.visibility</p:attrName>
                                        </p:attrNameLst>
                                      </p:cBhvr>
                                      <p:to>
                                        <p:strVal val="visible"/>
                                      </p:to>
                                    </p:set>
                                    <p:anim calcmode="lin" valueType="num">
                                      <p:cBhvr additive="base">
                                        <p:cTn id="26" dur="500" fill="hold"/>
                                        <p:tgtEl>
                                          <p:spTgt spid="16389">
                                            <p:txEl>
                                              <p:pRg st="0" end="0"/>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1638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6390"/>
                                        </p:tgtEl>
                                        <p:attrNameLst>
                                          <p:attrName>style.visibility</p:attrName>
                                        </p:attrNameLst>
                                      </p:cBhvr>
                                      <p:to>
                                        <p:strVal val="visible"/>
                                      </p:to>
                                    </p:set>
                                    <p:animEffect transition="in" filter="fade">
                                      <p:cBhvr>
                                        <p:cTn id="32" dur="1000"/>
                                        <p:tgtEl>
                                          <p:spTgt spid="16390"/>
                                        </p:tgtEl>
                                      </p:cBhvr>
                                    </p:animEffect>
                                    <p:anim calcmode="lin" valueType="num">
                                      <p:cBhvr>
                                        <p:cTn id="33" dur="1000" fill="hold"/>
                                        <p:tgtEl>
                                          <p:spTgt spid="16390"/>
                                        </p:tgtEl>
                                        <p:attrNameLst>
                                          <p:attrName>ppt_x</p:attrName>
                                        </p:attrNameLst>
                                      </p:cBhvr>
                                      <p:tavLst>
                                        <p:tav tm="0">
                                          <p:val>
                                            <p:strVal val="#ppt_x"/>
                                          </p:val>
                                        </p:tav>
                                        <p:tav tm="100000">
                                          <p:val>
                                            <p:strVal val="#ppt_x"/>
                                          </p:val>
                                        </p:tav>
                                      </p:tavLst>
                                    </p:anim>
                                    <p:anim calcmode="lin" valueType="num">
                                      <p:cBhvr>
                                        <p:cTn id="34" dur="1000" fill="hold"/>
                                        <p:tgtEl>
                                          <p:spTgt spid="16390"/>
                                        </p:tgtEl>
                                        <p:attrNameLst>
                                          <p:attrName>ppt_y</p:attrName>
                                        </p:attrNameLst>
                                      </p:cBhvr>
                                      <p:tavLst>
                                        <p:tav tm="0">
                                          <p:val>
                                            <p:strVal val="#ppt_y+.1"/>
                                          </p:val>
                                        </p:tav>
                                        <p:tav tm="100000">
                                          <p:val>
                                            <p:strVal val="#ppt_y"/>
                                          </p:val>
                                        </p:tav>
                                      </p:tavLst>
                                    </p:anim>
                                  </p:childTnLst>
                                </p:cTn>
                              </p:par>
                            </p:childTnLst>
                          </p:cTn>
                        </p:par>
                      </p:childTnLst>
                    </p:cTn>
                  </p:par>
                  <p:par>
                    <p:cTn id="35" fill="hold" nodeType="clickPar">
                      <p:stCondLst>
                        <p:cond delay="indefinite"/>
                      </p:stCondLst>
                      <p:childTnLst>
                        <p:par>
                          <p:cTn id="36" fill="hold" nodeType="withGroup">
                            <p:stCondLst>
                              <p:cond delay="0"/>
                            </p:stCondLst>
                            <p:childTnLst>
                              <p:par>
                                <p:cTn id="37" presetID="16" presetClass="entr" presetSubtype="21" fill="hold" grpId="0" nodeType="clickEffect">
                                  <p:stCondLst>
                                    <p:cond delay="0"/>
                                  </p:stCondLst>
                                  <p:childTnLst>
                                    <p:set>
                                      <p:cBhvr>
                                        <p:cTn id="38" dur="1" fill="hold">
                                          <p:stCondLst>
                                            <p:cond delay="0"/>
                                          </p:stCondLst>
                                        </p:cTn>
                                        <p:tgtEl>
                                          <p:spTgt spid="16391"/>
                                        </p:tgtEl>
                                        <p:attrNameLst>
                                          <p:attrName>style.visibility</p:attrName>
                                        </p:attrNameLst>
                                      </p:cBhvr>
                                      <p:to>
                                        <p:strVal val="visible"/>
                                      </p:to>
                                    </p:set>
                                    <p:animEffect transition="in" filter="barn(inVertical)">
                                      <p:cBhvr>
                                        <p:cTn id="39" dur="500"/>
                                        <p:tgtEl>
                                          <p:spTgt spid="16391"/>
                                        </p:tgtEl>
                                      </p:cBhvr>
                                    </p:animEffect>
                                  </p:childTnLst>
                                </p:cTn>
                              </p:par>
                            </p:childTnLst>
                          </p:cTn>
                        </p:par>
                      </p:childTnLst>
                    </p:cTn>
                  </p:par>
                  <p:par>
                    <p:cTn id="40" fill="hold" nodeType="clickPar">
                      <p:stCondLst>
                        <p:cond delay="indefinite"/>
                      </p:stCondLst>
                      <p:childTnLst>
                        <p:par>
                          <p:cTn id="41" fill="hold" nodeType="withGroup">
                            <p:stCondLst>
                              <p:cond delay="0"/>
                            </p:stCondLst>
                            <p:childTnLst>
                              <p:par>
                                <p:cTn id="42" presetID="1" presetClass="entr" presetSubtype="0" fill="hold" grpId="0" nodeType="clickEffect">
                                  <p:stCondLst>
                                    <p:cond delay="0"/>
                                  </p:stCondLst>
                                  <p:childTnLst>
                                    <p:set>
                                      <p:cBhvr>
                                        <p:cTn id="43" dur="1" fill="hold">
                                          <p:stCondLst>
                                            <p:cond delay="0"/>
                                          </p:stCondLst>
                                        </p:cTn>
                                        <p:tgtEl>
                                          <p:spTgt spid="16393"/>
                                        </p:tgtEl>
                                        <p:attrNameLst>
                                          <p:attrName>style.visibility</p:attrName>
                                        </p:attrNameLst>
                                      </p:cBhvr>
                                      <p:to>
                                        <p:strVal val="visible"/>
                                      </p:to>
                                    </p:set>
                                  </p:childTnLst>
                                </p:cTn>
                              </p:par>
                            </p:childTnLst>
                          </p:cTn>
                        </p:par>
                      </p:childTnLst>
                    </p:cTn>
                  </p:par>
                  <p:par>
                    <p:cTn id="44" fill="hold" nodeType="clickPar">
                      <p:stCondLst>
                        <p:cond delay="indefinite"/>
                      </p:stCondLst>
                      <p:childTnLst>
                        <p:par>
                          <p:cTn id="45" fill="hold" nodeType="withGroup">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16392"/>
                                        </p:tgtEl>
                                        <p:attrNameLst>
                                          <p:attrName>style.visibility</p:attrName>
                                        </p:attrNameLst>
                                      </p:cBhvr>
                                      <p:to>
                                        <p:strVal val="visible"/>
                                      </p:to>
                                    </p:set>
                                    <p:animEffect transition="in" filter="fade">
                                      <p:cBhvr>
                                        <p:cTn id="48" dur="1000"/>
                                        <p:tgtEl>
                                          <p:spTgt spid="16392"/>
                                        </p:tgtEl>
                                      </p:cBhvr>
                                    </p:animEffect>
                                    <p:anim calcmode="lin" valueType="num">
                                      <p:cBhvr>
                                        <p:cTn id="49" dur="1000" fill="hold"/>
                                        <p:tgtEl>
                                          <p:spTgt spid="16392"/>
                                        </p:tgtEl>
                                        <p:attrNameLst>
                                          <p:attrName>ppt_x</p:attrName>
                                        </p:attrNameLst>
                                      </p:cBhvr>
                                      <p:tavLst>
                                        <p:tav tm="0">
                                          <p:val>
                                            <p:strVal val="#ppt_x"/>
                                          </p:val>
                                        </p:tav>
                                        <p:tav tm="100000">
                                          <p:val>
                                            <p:strVal val="#ppt_x"/>
                                          </p:val>
                                        </p:tav>
                                      </p:tavLst>
                                    </p:anim>
                                    <p:anim calcmode="lin" valueType="num">
                                      <p:cBhvr>
                                        <p:cTn id="50" dur="1000" fill="hold"/>
                                        <p:tgtEl>
                                          <p:spTgt spid="16392"/>
                                        </p:tgtEl>
                                        <p:attrNameLst>
                                          <p:attrName>ppt_y</p:attrName>
                                        </p:attrNameLst>
                                      </p:cBhvr>
                                      <p:tavLst>
                                        <p:tav tm="0">
                                          <p:val>
                                            <p:strVal val="#ppt_y+.1"/>
                                          </p:val>
                                        </p:tav>
                                        <p:tav tm="100000">
                                          <p:val>
                                            <p:strVal val="#ppt_y"/>
                                          </p:val>
                                        </p:tav>
                                      </p:tavLst>
                                    </p:anim>
                                  </p:childTnLst>
                                </p:cTn>
                              </p:par>
                            </p:childTnLst>
                          </p:cTn>
                        </p:par>
                      </p:childTnLst>
                    </p:cTn>
                  </p:par>
                  <p:par>
                    <p:cTn id="51" fill="hold" nodeType="clickPar">
                      <p:stCondLst>
                        <p:cond delay="indefinite"/>
                      </p:stCondLst>
                      <p:childTnLst>
                        <p:par>
                          <p:cTn id="52" fill="hold" nodeType="withGroup">
                            <p:stCondLst>
                              <p:cond delay="0"/>
                            </p:stCondLst>
                            <p:childTnLst>
                              <p:par>
                                <p:cTn id="53" presetID="6" presetClass="entr" presetSubtype="16" fill="hold" grpId="0" nodeType="clickEffect">
                                  <p:stCondLst>
                                    <p:cond delay="0"/>
                                  </p:stCondLst>
                                  <p:childTnLst>
                                    <p:set>
                                      <p:cBhvr>
                                        <p:cTn id="54" dur="1" fill="hold">
                                          <p:stCondLst>
                                            <p:cond delay="0"/>
                                          </p:stCondLst>
                                        </p:cTn>
                                        <p:tgtEl>
                                          <p:spTgt spid="16394"/>
                                        </p:tgtEl>
                                        <p:attrNameLst>
                                          <p:attrName>style.visibility</p:attrName>
                                        </p:attrNameLst>
                                      </p:cBhvr>
                                      <p:to>
                                        <p:strVal val="visible"/>
                                      </p:to>
                                    </p:set>
                                    <p:animEffect transition="in" filter="circle(in)">
                                      <p:cBhvr>
                                        <p:cTn id="55" dur="2000"/>
                                        <p:tgtEl>
                                          <p:spTgt spid="1639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7874" grpId="0" build="p" animBg="1"/>
      <p:bldP spid="16388" grpId="0" animBg="1"/>
      <p:bldP spid="16390" grpId="0" animBg="1"/>
      <p:bldP spid="16391" grpId="0" animBg="1"/>
      <p:bldP spid="16392" grpId="0" animBg="1"/>
      <p:bldP spid="16393" grpId="0" animBg="1"/>
      <p:bldP spid="16394"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3"/>
          <p:cNvSpPr>
            <a:spLocks noGrp="1"/>
          </p:cNvSpPr>
          <p:nvPr>
            <p:ph type="title"/>
          </p:nvPr>
        </p:nvSpPr>
        <p:spPr>
          <a:xfrm>
            <a:off x="611560" y="260648"/>
            <a:ext cx="7992888" cy="1152128"/>
          </a:xfrm>
        </p:spPr>
        <p:txBody>
          <a:bodyPr>
            <a:normAutofit fontScale="90000"/>
          </a:bodyPr>
          <a:lstStyle/>
          <a:p>
            <a:pPr>
              <a:defRPr/>
            </a:pPr>
            <a:r>
              <a:rPr lang="en-GB" sz="3200" dirty="0">
                <a:latin typeface="Comic Sans MS" panose="030F0702030302020204" pitchFamily="66" charset="0"/>
              </a:rPr>
              <a:t>Proposed Changes 2016 -2017</a:t>
            </a:r>
            <a:br>
              <a:rPr lang="en-GB" sz="3200" dirty="0">
                <a:latin typeface="Comic Sans MS" panose="030F0702030302020204" pitchFamily="66" charset="0"/>
              </a:rPr>
            </a:br>
            <a:r>
              <a:rPr lang="en-GB" sz="3200" dirty="0">
                <a:latin typeface="Comic Sans MS" panose="030F0702030302020204" pitchFamily="66" charset="0"/>
              </a:rPr>
              <a:t> </a:t>
            </a:r>
            <a:r>
              <a:rPr lang="en-GB" sz="2400" dirty="0">
                <a:latin typeface="Comic Sans MS" panose="030F0702030302020204" pitchFamily="66" charset="0"/>
              </a:rPr>
              <a:t>Forward in partnership for children and young people …</a:t>
            </a:r>
          </a:p>
        </p:txBody>
      </p:sp>
      <p:sp>
        <p:nvSpPr>
          <p:cNvPr id="171010" name="Content Placeholder 4"/>
          <p:cNvSpPr>
            <a:spLocks noGrp="1"/>
          </p:cNvSpPr>
          <p:nvPr>
            <p:ph idx="1"/>
          </p:nvPr>
        </p:nvSpPr>
        <p:spPr>
          <a:xfrm>
            <a:off x="457200" y="1481138"/>
            <a:ext cx="8229600" cy="5043487"/>
          </a:xfrm>
        </p:spPr>
        <p:txBody>
          <a:bodyPr/>
          <a:lstStyle/>
          <a:p>
            <a:pPr>
              <a:buFont typeface="Arial" pitchFamily="34" charset="0"/>
              <a:buChar char="•"/>
            </a:pPr>
            <a:r>
              <a:rPr lang="en-GB" altLang="en-US" sz="2800" dirty="0">
                <a:latin typeface="Comic Sans MS" pitchFamily="66" charset="0"/>
              </a:rPr>
              <a:t>Change from SEN to ALN</a:t>
            </a:r>
          </a:p>
          <a:p>
            <a:pPr>
              <a:buFont typeface="Arial" pitchFamily="34" charset="0"/>
              <a:buChar char="•"/>
            </a:pPr>
            <a:r>
              <a:rPr lang="en-GB" altLang="en-US" sz="2800" dirty="0">
                <a:latin typeface="Comic Sans MS" pitchFamily="66" charset="0"/>
              </a:rPr>
              <a:t>Replace Statements with Individual Development Plan</a:t>
            </a:r>
          </a:p>
          <a:p>
            <a:pPr>
              <a:buFont typeface="Arial" pitchFamily="34" charset="0"/>
              <a:buChar char="•"/>
            </a:pPr>
            <a:r>
              <a:rPr lang="en-GB" altLang="en-US" sz="2800" dirty="0">
                <a:latin typeface="Comic Sans MS" pitchFamily="66" charset="0"/>
              </a:rPr>
              <a:t>Increase the responsibility of relevant bodies </a:t>
            </a:r>
            <a:r>
              <a:rPr lang="en-GB" altLang="en-US" sz="2800" dirty="0" err="1">
                <a:latin typeface="Comic Sans MS" pitchFamily="66" charset="0"/>
              </a:rPr>
              <a:t>e.g</a:t>
            </a:r>
            <a:r>
              <a:rPr lang="en-GB" altLang="en-US" sz="2800" dirty="0">
                <a:latin typeface="Comic Sans MS" pitchFamily="66" charset="0"/>
              </a:rPr>
              <a:t> Health).</a:t>
            </a:r>
          </a:p>
          <a:p>
            <a:pPr>
              <a:buFont typeface="Arial" pitchFamily="34" charset="0"/>
              <a:buChar char="•"/>
            </a:pPr>
            <a:r>
              <a:rPr lang="en-GB" altLang="en-US" sz="2800" dirty="0">
                <a:latin typeface="Comic Sans MS" pitchFamily="66" charset="0"/>
              </a:rPr>
              <a:t>Reduce bureaucracy</a:t>
            </a:r>
          </a:p>
          <a:p>
            <a:pPr>
              <a:buFont typeface="Arial" pitchFamily="34" charset="0"/>
              <a:buChar char="•"/>
            </a:pPr>
            <a:r>
              <a:rPr lang="en-GB" altLang="en-US" sz="2800" dirty="0">
                <a:latin typeface="Comic Sans MS" pitchFamily="66" charset="0"/>
              </a:rPr>
              <a:t>Extended age-range(0-25)</a:t>
            </a:r>
          </a:p>
          <a:p>
            <a:pPr>
              <a:buFont typeface="Arial" pitchFamily="34" charset="0"/>
              <a:buChar char="•"/>
            </a:pPr>
            <a:r>
              <a:rPr lang="en-GB" altLang="en-US" sz="2800" dirty="0">
                <a:latin typeface="Comic Sans MS" pitchFamily="66" charset="0"/>
              </a:rPr>
              <a:t>Better interagency working – education, health, social services in an equal partnership.</a:t>
            </a:r>
          </a:p>
          <a:p>
            <a:pPr>
              <a:buFont typeface="Arial" pitchFamily="34" charset="0"/>
              <a:buChar char="•"/>
            </a:pPr>
            <a:r>
              <a:rPr lang="en-GB" altLang="en-US" dirty="0">
                <a:latin typeface="Comic Sans MS" pitchFamily="66" charset="0"/>
              </a:rPr>
              <a:t>The voice of the child.</a:t>
            </a:r>
            <a:endParaRPr lang="en-GB" altLang="en-US" sz="2800" dirty="0"/>
          </a:p>
        </p:txBody>
      </p:sp>
    </p:spTree>
    <p:extLst>
      <p:ext uri="{BB962C8B-B14F-4D97-AF65-F5344CB8AC3E}">
        <p14:creationId xmlns:p14="http://schemas.microsoft.com/office/powerpoint/2010/main" val="2444184748"/>
      </p:ext>
    </p:extLst>
  </p:cSld>
  <p:clrMapOvr>
    <a:masterClrMapping/>
  </p:clrMapOvr>
  <p:transition spd="slow"/>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ChangeArrowheads="1"/>
          </p:cNvSpPr>
          <p:nvPr/>
        </p:nvSpPr>
        <p:spPr bwMode="auto">
          <a:xfrm>
            <a:off x="7324725" y="-104775"/>
            <a:ext cx="184150" cy="457200"/>
          </a:xfrm>
          <a:prstGeom prst="rect">
            <a:avLst/>
          </a:prstGeom>
          <a:noFill/>
          <a:ln w="9525">
            <a:noFill/>
            <a:miter lim="800000"/>
            <a:headEnd/>
            <a:tailEnd/>
          </a:ln>
        </p:spPr>
        <p:txBody>
          <a:bodyPr wrap="none">
            <a:spAutoFit/>
          </a:bodyPr>
          <a:lstStyle/>
          <a:p>
            <a:pPr eaLnBrk="0" hangingPunct="0"/>
            <a:endParaRPr lang="en-US" sz="2400">
              <a:ea typeface="ＭＳ Ｐゴシック" pitchFamily="34" charset="-128"/>
            </a:endParaRPr>
          </a:p>
        </p:txBody>
      </p:sp>
      <p:sp>
        <p:nvSpPr>
          <p:cNvPr id="6" name="Rectangle 17"/>
          <p:cNvSpPr>
            <a:spLocks noRot="1" noChangeArrowheads="1"/>
          </p:cNvSpPr>
          <p:nvPr/>
        </p:nvSpPr>
        <p:spPr bwMode="auto">
          <a:xfrm>
            <a:off x="0" y="260648"/>
            <a:ext cx="8712968" cy="6597352"/>
          </a:xfrm>
          <a:prstGeom prst="rect">
            <a:avLst/>
          </a:prstGeom>
          <a:noFill/>
          <a:ln w="9525">
            <a:noFill/>
            <a:miter lim="800000"/>
            <a:headEnd/>
            <a:tailEnd/>
          </a:ln>
          <a:effectLst/>
        </p:spPr>
        <p:txBody>
          <a:bodyPr/>
          <a:lstStyle/>
          <a:p>
            <a:pPr algn="ctr">
              <a:spcBef>
                <a:spcPct val="20000"/>
              </a:spcBef>
            </a:pPr>
            <a:r>
              <a:rPr lang="cy-GB" b="1" u="sng" dirty="0">
                <a:solidFill>
                  <a:schemeClr val="tx2"/>
                </a:solidFill>
                <a:latin typeface="Comic Sans MS" pitchFamily="66" charset="0"/>
              </a:rPr>
              <a:t>CYFEIRIADAU/LLYFRYDDIAETH</a:t>
            </a:r>
          </a:p>
          <a:p>
            <a:pPr algn="ctr">
              <a:spcBef>
                <a:spcPct val="20000"/>
              </a:spcBef>
            </a:pPr>
            <a:endParaRPr lang="cy-GB" b="1" u="sng" dirty="0">
              <a:solidFill>
                <a:schemeClr val="tx2"/>
              </a:solidFill>
              <a:latin typeface="Comic Sans MS" pitchFamily="66" charset="0"/>
            </a:endParaRPr>
          </a:p>
          <a:p>
            <a:pPr>
              <a:spcBef>
                <a:spcPct val="20000"/>
              </a:spcBef>
            </a:pPr>
            <a:r>
              <a:rPr lang="cy-GB" sz="1600" dirty="0">
                <a:solidFill>
                  <a:schemeClr val="tx2"/>
                </a:solidFill>
                <a:latin typeface="+mn-lt"/>
              </a:rPr>
              <a:t>APADGOS (2008b) </a:t>
            </a:r>
            <a:r>
              <a:rPr lang="cy-GB" sz="1600" b="1" i="1" dirty="0">
                <a:solidFill>
                  <a:schemeClr val="tx2"/>
                </a:solidFill>
                <a:latin typeface="+mn-lt"/>
              </a:rPr>
              <a:t>Datblygiad Corfforol. </a:t>
            </a:r>
            <a:r>
              <a:rPr lang="cy-GB" sz="1600" b="1" dirty="0" err="1">
                <a:solidFill>
                  <a:schemeClr val="tx2"/>
                </a:solidFill>
                <a:latin typeface="+mn-lt"/>
              </a:rPr>
              <a:t>Cardiff:LlC</a:t>
            </a:r>
            <a:endParaRPr lang="cy-GB" sz="1600" b="1" dirty="0">
              <a:solidFill>
                <a:schemeClr val="tx2"/>
              </a:solidFill>
              <a:latin typeface="+mn-lt"/>
            </a:endParaRPr>
          </a:p>
          <a:p>
            <a:pPr>
              <a:spcBef>
                <a:spcPct val="20000"/>
              </a:spcBef>
            </a:pPr>
            <a:r>
              <a:rPr lang="cy-GB" sz="1600" dirty="0">
                <a:solidFill>
                  <a:schemeClr val="tx2"/>
                </a:solidFill>
                <a:latin typeface="+mn-lt"/>
              </a:rPr>
              <a:t>APADGOS (2008a) </a:t>
            </a:r>
            <a:r>
              <a:rPr lang="cy-GB" sz="1600" b="1" i="1" dirty="0">
                <a:solidFill>
                  <a:schemeClr val="tx2"/>
                </a:solidFill>
                <a:latin typeface="+mn-lt"/>
              </a:rPr>
              <a:t>Fframwaith ar gyfer Dysgu Plant 3 i 7 oed yng </a:t>
            </a:r>
            <a:r>
              <a:rPr lang="cy-GB" sz="1600" b="1" i="1" dirty="0" err="1">
                <a:solidFill>
                  <a:schemeClr val="tx2"/>
                </a:solidFill>
                <a:latin typeface="+mn-lt"/>
              </a:rPr>
              <a:t>Nghymru.</a:t>
            </a:r>
            <a:r>
              <a:rPr lang="cy-GB" sz="1600" b="1" dirty="0" err="1">
                <a:solidFill>
                  <a:schemeClr val="tx2"/>
                </a:solidFill>
                <a:latin typeface="+mn-lt"/>
              </a:rPr>
              <a:t>Cardiff:LlC</a:t>
            </a:r>
            <a:endParaRPr lang="cy-GB" sz="1600" b="1" dirty="0">
              <a:solidFill>
                <a:schemeClr val="tx2"/>
              </a:solidFill>
              <a:latin typeface="+mn-lt"/>
            </a:endParaRPr>
          </a:p>
          <a:p>
            <a:pPr>
              <a:spcBef>
                <a:spcPct val="20000"/>
              </a:spcBef>
            </a:pPr>
            <a:r>
              <a:rPr lang="cy-GB" sz="1600" dirty="0" err="1">
                <a:solidFill>
                  <a:schemeClr val="tx2"/>
                </a:solidFill>
                <a:latin typeface="+mn-lt"/>
              </a:rPr>
              <a:t>Bromley</a:t>
            </a:r>
            <a:r>
              <a:rPr lang="cy-GB" sz="1600" dirty="0">
                <a:solidFill>
                  <a:schemeClr val="tx2"/>
                </a:solidFill>
                <a:latin typeface="+mn-lt"/>
              </a:rPr>
              <a:t> H (2006) </a:t>
            </a:r>
            <a:r>
              <a:rPr lang="cy-GB" sz="1600" b="1" i="1" dirty="0" err="1">
                <a:solidFill>
                  <a:schemeClr val="tx2"/>
                </a:solidFill>
                <a:latin typeface="+mn-lt"/>
              </a:rPr>
              <a:t>Making</a:t>
            </a:r>
            <a:r>
              <a:rPr lang="cy-GB" sz="1600" b="1" i="1" dirty="0">
                <a:solidFill>
                  <a:schemeClr val="tx2"/>
                </a:solidFill>
                <a:latin typeface="+mn-lt"/>
              </a:rPr>
              <a:t> </a:t>
            </a:r>
            <a:r>
              <a:rPr lang="cy-GB" sz="1600" b="1" i="1" dirty="0" err="1">
                <a:solidFill>
                  <a:schemeClr val="tx2"/>
                </a:solidFill>
                <a:latin typeface="+mn-lt"/>
              </a:rPr>
              <a:t>my</a:t>
            </a:r>
            <a:r>
              <a:rPr lang="cy-GB" sz="1600" b="1" i="1" dirty="0">
                <a:solidFill>
                  <a:schemeClr val="tx2"/>
                </a:solidFill>
                <a:latin typeface="+mn-lt"/>
              </a:rPr>
              <a:t> </a:t>
            </a:r>
            <a:r>
              <a:rPr lang="cy-GB" sz="1600" b="1" i="1" dirty="0" err="1">
                <a:solidFill>
                  <a:schemeClr val="tx2"/>
                </a:solidFill>
                <a:latin typeface="+mn-lt"/>
              </a:rPr>
              <a:t>own</a:t>
            </a:r>
            <a:r>
              <a:rPr lang="cy-GB" sz="1600" b="1" i="1" dirty="0">
                <a:solidFill>
                  <a:schemeClr val="tx2"/>
                </a:solidFill>
                <a:latin typeface="+mn-lt"/>
              </a:rPr>
              <a:t> </a:t>
            </a:r>
            <a:r>
              <a:rPr lang="cy-GB" sz="1600" b="1" i="1" dirty="0" err="1">
                <a:solidFill>
                  <a:schemeClr val="tx2"/>
                </a:solidFill>
                <a:latin typeface="+mn-lt"/>
              </a:rPr>
              <a:t>mark</a:t>
            </a:r>
            <a:r>
              <a:rPr lang="cy-GB" sz="1600" b="1" i="1" dirty="0">
                <a:solidFill>
                  <a:schemeClr val="tx2"/>
                </a:solidFill>
                <a:latin typeface="+mn-lt"/>
              </a:rPr>
              <a:t>, </a:t>
            </a:r>
            <a:r>
              <a:rPr lang="cy-GB" sz="1600" b="1" dirty="0" err="1">
                <a:solidFill>
                  <a:schemeClr val="tx2"/>
                </a:solidFill>
                <a:latin typeface="+mn-lt"/>
              </a:rPr>
              <a:t>London:Early</a:t>
            </a:r>
            <a:r>
              <a:rPr lang="cy-GB" sz="1600" b="1" dirty="0">
                <a:solidFill>
                  <a:schemeClr val="tx2"/>
                </a:solidFill>
                <a:latin typeface="+mn-lt"/>
              </a:rPr>
              <a:t> </a:t>
            </a:r>
            <a:r>
              <a:rPr lang="cy-GB" sz="1600" b="1" dirty="0" err="1">
                <a:solidFill>
                  <a:schemeClr val="tx2"/>
                </a:solidFill>
                <a:latin typeface="+mn-lt"/>
              </a:rPr>
              <a:t>Education</a:t>
            </a:r>
            <a:endParaRPr lang="cy-GB" sz="1600" b="1" dirty="0">
              <a:solidFill>
                <a:schemeClr val="tx2"/>
              </a:solidFill>
              <a:latin typeface="+mn-lt"/>
            </a:endParaRPr>
          </a:p>
          <a:p>
            <a:pPr fontAlgn="auto">
              <a:spcAft>
                <a:spcPts val="0"/>
              </a:spcAft>
              <a:buClr>
                <a:srgbClr val="5F5F5F"/>
              </a:buClr>
            </a:pPr>
            <a:r>
              <a:rPr lang="cy-GB" sz="1600" dirty="0" err="1">
                <a:solidFill>
                  <a:schemeClr val="tx2"/>
                </a:solidFill>
                <a:latin typeface="+mn-lt"/>
              </a:rPr>
              <a:t>Chandler</a:t>
            </a:r>
            <a:r>
              <a:rPr lang="cy-GB" sz="1600" dirty="0">
                <a:solidFill>
                  <a:schemeClr val="tx2"/>
                </a:solidFill>
                <a:latin typeface="+mn-lt"/>
              </a:rPr>
              <a:t> C, Morton M </a:t>
            </a:r>
            <a:r>
              <a:rPr lang="cy-GB" sz="1600" dirty="0" err="1">
                <a:solidFill>
                  <a:schemeClr val="tx2"/>
                </a:solidFill>
                <a:latin typeface="+mn-lt"/>
              </a:rPr>
              <a:t>and</a:t>
            </a:r>
            <a:r>
              <a:rPr lang="cy-GB" sz="1600" dirty="0">
                <a:solidFill>
                  <a:schemeClr val="tx2"/>
                </a:solidFill>
                <a:latin typeface="+mn-lt"/>
              </a:rPr>
              <a:t> Smith S (2006) </a:t>
            </a:r>
            <a:r>
              <a:rPr lang="cy-GB" sz="1600" b="1" i="1" dirty="0" err="1">
                <a:solidFill>
                  <a:schemeClr val="tx2"/>
                </a:solidFill>
                <a:latin typeface="+mn-lt"/>
              </a:rPr>
              <a:t>Including</a:t>
            </a:r>
            <a:r>
              <a:rPr lang="cy-GB" sz="1600" b="1" i="1" dirty="0">
                <a:solidFill>
                  <a:schemeClr val="tx2"/>
                </a:solidFill>
                <a:latin typeface="+mn-lt"/>
              </a:rPr>
              <a:t> </a:t>
            </a:r>
            <a:r>
              <a:rPr lang="cy-GB" sz="1600" b="1" i="1" dirty="0" err="1">
                <a:solidFill>
                  <a:schemeClr val="tx2"/>
                </a:solidFill>
                <a:latin typeface="+mn-lt"/>
              </a:rPr>
              <a:t>Children</a:t>
            </a:r>
            <a:r>
              <a:rPr lang="cy-GB" sz="1600" b="1" i="1" dirty="0">
                <a:solidFill>
                  <a:schemeClr val="tx2"/>
                </a:solidFill>
                <a:latin typeface="+mn-lt"/>
              </a:rPr>
              <a:t> </a:t>
            </a:r>
            <a:r>
              <a:rPr lang="cy-GB" sz="1600" b="1" i="1" dirty="0" err="1">
                <a:solidFill>
                  <a:schemeClr val="tx2"/>
                </a:solidFill>
                <a:latin typeface="+mn-lt"/>
              </a:rPr>
              <a:t>with</a:t>
            </a:r>
            <a:r>
              <a:rPr lang="cy-GB" sz="1600" b="1" i="1" dirty="0">
                <a:solidFill>
                  <a:schemeClr val="tx2"/>
                </a:solidFill>
                <a:latin typeface="+mn-lt"/>
              </a:rPr>
              <a:t> </a:t>
            </a:r>
            <a:r>
              <a:rPr lang="cy-GB" sz="1600" b="1" i="1" dirty="0" err="1">
                <a:solidFill>
                  <a:schemeClr val="tx2"/>
                </a:solidFill>
                <a:latin typeface="+mn-lt"/>
              </a:rPr>
              <a:t>Early</a:t>
            </a:r>
            <a:r>
              <a:rPr lang="cy-GB" sz="1600" b="1" i="1" dirty="0">
                <a:solidFill>
                  <a:schemeClr val="tx2"/>
                </a:solidFill>
                <a:latin typeface="+mn-lt"/>
              </a:rPr>
              <a:t> </a:t>
            </a:r>
            <a:r>
              <a:rPr lang="cy-GB" sz="1600" b="1" i="1" dirty="0" err="1">
                <a:solidFill>
                  <a:schemeClr val="tx2"/>
                </a:solidFill>
                <a:latin typeface="+mn-lt"/>
              </a:rPr>
              <a:t>Signs</a:t>
            </a:r>
            <a:r>
              <a:rPr lang="cy-GB" sz="1600" b="1" i="1" dirty="0">
                <a:solidFill>
                  <a:schemeClr val="tx2"/>
                </a:solidFill>
                <a:latin typeface="+mn-lt"/>
              </a:rPr>
              <a:t> of </a:t>
            </a:r>
            <a:r>
              <a:rPr lang="cy-GB" sz="1600" b="1" i="1" dirty="0" err="1">
                <a:solidFill>
                  <a:schemeClr val="tx2"/>
                </a:solidFill>
                <a:latin typeface="+mn-lt"/>
              </a:rPr>
              <a:t>Dyslexia</a:t>
            </a:r>
            <a:r>
              <a:rPr lang="cy-GB" sz="1600" b="1" i="1" dirty="0">
                <a:solidFill>
                  <a:schemeClr val="tx2"/>
                </a:solidFill>
                <a:latin typeface="+mn-lt"/>
              </a:rPr>
              <a:t>, </a:t>
            </a:r>
            <a:r>
              <a:rPr lang="cy-GB" sz="1600" b="1" dirty="0" err="1">
                <a:solidFill>
                  <a:schemeClr val="tx2"/>
                </a:solidFill>
                <a:latin typeface="+mn-lt"/>
              </a:rPr>
              <a:t>Leicestershire:Featherstone</a:t>
            </a:r>
            <a:r>
              <a:rPr lang="cy-GB" sz="1600" b="1" dirty="0">
                <a:solidFill>
                  <a:schemeClr val="tx2"/>
                </a:solidFill>
                <a:latin typeface="+mn-lt"/>
              </a:rPr>
              <a:t> </a:t>
            </a:r>
            <a:r>
              <a:rPr lang="cy-GB" sz="1600" b="1" dirty="0" err="1">
                <a:solidFill>
                  <a:schemeClr val="tx2"/>
                </a:solidFill>
                <a:latin typeface="+mn-lt"/>
              </a:rPr>
              <a:t>Education</a:t>
            </a:r>
            <a:r>
              <a:rPr lang="cy-GB" sz="1600" b="1" dirty="0">
                <a:solidFill>
                  <a:schemeClr val="tx2"/>
                </a:solidFill>
                <a:latin typeface="+mn-lt"/>
              </a:rPr>
              <a:t> Ltd.</a:t>
            </a:r>
            <a:r>
              <a:rPr lang="cy-GB" sz="1600" b="1" i="1" dirty="0">
                <a:solidFill>
                  <a:schemeClr val="tx2"/>
                </a:solidFill>
                <a:latin typeface="+mn-lt"/>
              </a:rPr>
              <a:t>  </a:t>
            </a:r>
            <a:endParaRPr lang="cy-GB" sz="1600" b="1" dirty="0">
              <a:solidFill>
                <a:schemeClr val="tx2"/>
              </a:solidFill>
              <a:latin typeface="+mn-lt"/>
            </a:endParaRPr>
          </a:p>
          <a:p>
            <a:pPr fontAlgn="auto">
              <a:spcAft>
                <a:spcPts val="0"/>
              </a:spcAft>
              <a:buClr>
                <a:srgbClr val="5F5F5F"/>
              </a:buClr>
            </a:pPr>
            <a:r>
              <a:rPr lang="en-GB" sz="1600" dirty="0" err="1"/>
              <a:t>Garhart</a:t>
            </a:r>
            <a:r>
              <a:rPr lang="en-GB" sz="1600" dirty="0"/>
              <a:t> Mooney ,C .(2000)</a:t>
            </a:r>
            <a:r>
              <a:rPr lang="en-GB" sz="1600" b="1" dirty="0"/>
              <a:t>. </a:t>
            </a:r>
            <a:r>
              <a:rPr lang="en-GB" sz="1600" b="1" i="1" dirty="0"/>
              <a:t>An Introduction to Dewey, Montessori, Erickson, Piaget and </a:t>
            </a:r>
            <a:r>
              <a:rPr lang="en-GB" sz="1600" b="1" i="1" dirty="0" err="1"/>
              <a:t>Vygotsky</a:t>
            </a:r>
            <a:r>
              <a:rPr lang="en-GB" sz="1600" b="1" i="1" dirty="0"/>
              <a:t>. </a:t>
            </a:r>
            <a:r>
              <a:rPr lang="en-GB" sz="1600" dirty="0"/>
              <a:t>St Paul. USA. </a:t>
            </a:r>
            <a:r>
              <a:rPr lang="en-GB" sz="1600" dirty="0" err="1"/>
              <a:t>Redleaf</a:t>
            </a:r>
            <a:r>
              <a:rPr lang="en-GB" sz="1600" dirty="0"/>
              <a:t> Press</a:t>
            </a:r>
            <a:r>
              <a:rPr lang="en-GB" sz="1600" b="1" dirty="0"/>
              <a:t>.</a:t>
            </a:r>
          </a:p>
          <a:p>
            <a:pPr marL="0" lvl="0" eaLnBrk="1" fontAlgn="auto" hangingPunct="1">
              <a:spcAft>
                <a:spcPts val="0"/>
              </a:spcAft>
              <a:buClr>
                <a:srgbClr val="5F5F5F"/>
              </a:buClr>
              <a:buSzTx/>
              <a:buNone/>
            </a:pPr>
            <a:r>
              <a:rPr lang="en-GB" sz="1600" dirty="0">
                <a:solidFill>
                  <a:srgbClr val="000000"/>
                </a:solidFill>
                <a:latin typeface="+mn-lt"/>
              </a:rPr>
              <a:t> </a:t>
            </a:r>
            <a:r>
              <a:rPr lang="en-GB" sz="1600" dirty="0" err="1">
                <a:solidFill>
                  <a:srgbClr val="000000"/>
                </a:solidFill>
                <a:latin typeface="+mn-lt"/>
              </a:rPr>
              <a:t>Goepel</a:t>
            </a:r>
            <a:r>
              <a:rPr lang="en-GB" sz="1600" dirty="0">
                <a:solidFill>
                  <a:srgbClr val="000000"/>
                </a:solidFill>
                <a:latin typeface="+mn-lt"/>
              </a:rPr>
              <a:t>. </a:t>
            </a:r>
            <a:r>
              <a:rPr lang="en-GB" sz="1600" dirty="0" err="1">
                <a:solidFill>
                  <a:srgbClr val="000000"/>
                </a:solidFill>
                <a:latin typeface="+mn-lt"/>
              </a:rPr>
              <a:t>J,Childerhouse</a:t>
            </a:r>
            <a:r>
              <a:rPr lang="en-GB" sz="1600" dirty="0">
                <a:solidFill>
                  <a:srgbClr val="000000"/>
                </a:solidFill>
                <a:latin typeface="+mn-lt"/>
              </a:rPr>
              <a:t> H, Sharpe S.(2015)</a:t>
            </a:r>
            <a:r>
              <a:rPr lang="en-GB" sz="1600" b="1" dirty="0">
                <a:solidFill>
                  <a:srgbClr val="000000"/>
                </a:solidFill>
                <a:latin typeface="+mn-lt"/>
              </a:rPr>
              <a:t>. Inclusive Primary Teaching. A critical Approach to Equality and Special Educational Needs and Disability. </a:t>
            </a:r>
            <a:r>
              <a:rPr lang="en-GB" sz="1600" dirty="0">
                <a:solidFill>
                  <a:srgbClr val="000000"/>
                </a:solidFill>
                <a:latin typeface="+mn-lt"/>
              </a:rPr>
              <a:t>Critical Publishing.</a:t>
            </a:r>
          </a:p>
          <a:p>
            <a:pPr marL="0" lvl="0" eaLnBrk="1" fontAlgn="auto" hangingPunct="1">
              <a:spcAft>
                <a:spcPts val="0"/>
              </a:spcAft>
              <a:buClr>
                <a:srgbClr val="5F5F5F"/>
              </a:buClr>
              <a:buSzTx/>
              <a:buNone/>
            </a:pPr>
            <a:r>
              <a:rPr lang="en-GB" sz="1600" dirty="0" err="1">
                <a:solidFill>
                  <a:srgbClr val="000000"/>
                </a:solidFill>
                <a:latin typeface="+mn-lt"/>
              </a:rPr>
              <a:t>Hannell</a:t>
            </a:r>
            <a:r>
              <a:rPr lang="en-GB" sz="1600" dirty="0">
                <a:solidFill>
                  <a:srgbClr val="000000"/>
                </a:solidFill>
                <a:latin typeface="+mn-lt"/>
              </a:rPr>
              <a:t> G. (2014)  </a:t>
            </a:r>
            <a:r>
              <a:rPr lang="en-GB" sz="1600" b="1" i="1" dirty="0">
                <a:solidFill>
                  <a:srgbClr val="000000"/>
                </a:solidFill>
                <a:latin typeface="+mn-lt"/>
              </a:rPr>
              <a:t>Identifying Special Needs. Checklists for Profiling Individual </a:t>
            </a:r>
            <a:r>
              <a:rPr lang="en-GB" sz="1600" b="1" i="1" dirty="0" err="1">
                <a:solidFill>
                  <a:srgbClr val="000000"/>
                </a:solidFill>
                <a:latin typeface="+mn-lt"/>
              </a:rPr>
              <a:t>Differences.;</a:t>
            </a:r>
            <a:r>
              <a:rPr lang="en-GB" sz="1600" b="1" dirty="0" err="1">
                <a:solidFill>
                  <a:srgbClr val="000000"/>
                </a:solidFill>
                <a:latin typeface="+mn-lt"/>
              </a:rPr>
              <a:t>Routledge</a:t>
            </a:r>
            <a:r>
              <a:rPr lang="en-GB" sz="1600" b="1" dirty="0">
                <a:solidFill>
                  <a:srgbClr val="000000"/>
                </a:solidFill>
                <a:latin typeface="+mn-lt"/>
              </a:rPr>
              <a:t> </a:t>
            </a:r>
          </a:p>
          <a:p>
            <a:pPr marL="0" lvl="0" eaLnBrk="1" fontAlgn="auto" hangingPunct="1">
              <a:spcAft>
                <a:spcPts val="0"/>
              </a:spcAft>
              <a:buClr>
                <a:srgbClr val="5F5F5F"/>
              </a:buClr>
              <a:buSzTx/>
              <a:buNone/>
            </a:pPr>
            <a:r>
              <a:rPr lang="en-GB" sz="1600" dirty="0" err="1">
                <a:solidFill>
                  <a:srgbClr val="000000"/>
                </a:solidFill>
                <a:latin typeface="+mn-lt"/>
              </a:rPr>
              <a:t>Hodkinson</a:t>
            </a:r>
            <a:r>
              <a:rPr lang="en-GB" sz="1600" dirty="0">
                <a:solidFill>
                  <a:srgbClr val="000000"/>
                </a:solidFill>
                <a:latin typeface="+mn-lt"/>
              </a:rPr>
              <a:t> A , </a:t>
            </a:r>
            <a:r>
              <a:rPr lang="en-GB" sz="1600" dirty="0" err="1">
                <a:solidFill>
                  <a:srgbClr val="000000"/>
                </a:solidFill>
                <a:latin typeface="+mn-lt"/>
              </a:rPr>
              <a:t>Vickerman</a:t>
            </a:r>
            <a:r>
              <a:rPr lang="en-GB" sz="1600" dirty="0">
                <a:solidFill>
                  <a:srgbClr val="000000"/>
                </a:solidFill>
                <a:latin typeface="+mn-lt"/>
              </a:rPr>
              <a:t> P. ( 2013).</a:t>
            </a:r>
            <a:r>
              <a:rPr lang="en-GB" sz="1600" i="1" dirty="0">
                <a:solidFill>
                  <a:srgbClr val="000000"/>
                </a:solidFill>
                <a:latin typeface="+mn-lt"/>
              </a:rPr>
              <a:t> </a:t>
            </a:r>
            <a:r>
              <a:rPr lang="en-GB" sz="1600" b="1" i="1" dirty="0">
                <a:solidFill>
                  <a:srgbClr val="000000"/>
                </a:solidFill>
                <a:latin typeface="+mn-lt"/>
              </a:rPr>
              <a:t>Key issues in Special Educational Needs and Inclusion </a:t>
            </a:r>
            <a:r>
              <a:rPr lang="en-GB" sz="1600" b="1" dirty="0">
                <a:solidFill>
                  <a:srgbClr val="000000"/>
                </a:solidFill>
                <a:latin typeface="+mn-lt"/>
              </a:rPr>
              <a:t>;Sage Publications.</a:t>
            </a:r>
          </a:p>
          <a:p>
            <a:pPr>
              <a:spcBef>
                <a:spcPct val="20000"/>
              </a:spcBef>
            </a:pPr>
            <a:r>
              <a:rPr lang="en-GB" sz="1600" dirty="0">
                <a:solidFill>
                  <a:srgbClr val="000000"/>
                </a:solidFill>
                <a:latin typeface="Arial Narrow" pitchFamily="34" charset="0"/>
              </a:rPr>
              <a:t>Peer L, Reid G. (2012 ) .</a:t>
            </a:r>
            <a:r>
              <a:rPr lang="en-GB" sz="1600" b="1" i="1" dirty="0">
                <a:solidFill>
                  <a:srgbClr val="000000"/>
                </a:solidFill>
                <a:latin typeface="Arial Narrow" pitchFamily="34" charset="0"/>
              </a:rPr>
              <a:t>Special Educational Needs. A guide for Inclusive Practice .</a:t>
            </a:r>
            <a:r>
              <a:rPr lang="en-GB" sz="1600" dirty="0">
                <a:solidFill>
                  <a:srgbClr val="000000"/>
                </a:solidFill>
                <a:latin typeface="Arial Narrow" pitchFamily="34" charset="0"/>
              </a:rPr>
              <a:t>Sage Publishers.</a:t>
            </a:r>
          </a:p>
          <a:p>
            <a:pPr lvl="0">
              <a:spcBef>
                <a:spcPct val="20000"/>
              </a:spcBef>
            </a:pPr>
            <a:r>
              <a:rPr lang="en-GB" sz="1600" dirty="0">
                <a:solidFill>
                  <a:prstClr val="black"/>
                </a:solidFill>
                <a:latin typeface="+mn-lt"/>
              </a:rPr>
              <a:t>Ryder N . .(2013) </a:t>
            </a:r>
            <a:r>
              <a:rPr lang="en-GB" sz="1600" b="1" dirty="0">
                <a:solidFill>
                  <a:prstClr val="black"/>
                </a:solidFill>
                <a:latin typeface="+mn-lt"/>
              </a:rPr>
              <a:t>Yr ABC </a:t>
            </a:r>
            <a:r>
              <a:rPr lang="en-GB" sz="1600" b="1" dirty="0" err="1">
                <a:solidFill>
                  <a:prstClr val="black"/>
                </a:solidFill>
                <a:latin typeface="+mn-lt"/>
              </a:rPr>
              <a:t>i</a:t>
            </a:r>
            <a:r>
              <a:rPr lang="en-GB" sz="1600" b="1" dirty="0">
                <a:solidFill>
                  <a:prstClr val="black"/>
                </a:solidFill>
                <a:latin typeface="+mn-lt"/>
              </a:rPr>
              <a:t> </a:t>
            </a:r>
            <a:r>
              <a:rPr lang="en-GB" sz="1600" b="1" dirty="0" err="1">
                <a:solidFill>
                  <a:prstClr val="black"/>
                </a:solidFill>
                <a:latin typeface="+mn-lt"/>
              </a:rPr>
              <a:t>Anghenion</a:t>
            </a:r>
            <a:r>
              <a:rPr lang="en-GB" sz="1600" b="1" dirty="0">
                <a:solidFill>
                  <a:prstClr val="black"/>
                </a:solidFill>
                <a:latin typeface="+mn-lt"/>
              </a:rPr>
              <a:t> </a:t>
            </a:r>
            <a:r>
              <a:rPr lang="en-GB" sz="1600" b="1" dirty="0" err="1">
                <a:solidFill>
                  <a:prstClr val="black"/>
                </a:solidFill>
                <a:latin typeface="+mn-lt"/>
              </a:rPr>
              <a:t>Ychwanegol</a:t>
            </a:r>
            <a:r>
              <a:rPr lang="en-GB" sz="1600" b="1" dirty="0">
                <a:solidFill>
                  <a:prstClr val="black"/>
                </a:solidFill>
                <a:latin typeface="+mn-lt"/>
              </a:rPr>
              <a:t>; </a:t>
            </a:r>
            <a:r>
              <a:rPr lang="en-GB" sz="1600" b="1" dirty="0" err="1">
                <a:solidFill>
                  <a:prstClr val="black"/>
                </a:solidFill>
                <a:latin typeface="+mn-lt"/>
              </a:rPr>
              <a:t>Canolfan</a:t>
            </a:r>
            <a:r>
              <a:rPr lang="en-GB" sz="1600" b="1" dirty="0">
                <a:solidFill>
                  <a:prstClr val="black"/>
                </a:solidFill>
                <a:latin typeface="+mn-lt"/>
              </a:rPr>
              <a:t> </a:t>
            </a:r>
            <a:r>
              <a:rPr lang="en-GB" sz="1600" b="1" dirty="0" err="1">
                <a:solidFill>
                  <a:prstClr val="black"/>
                </a:solidFill>
                <a:latin typeface="+mn-lt"/>
              </a:rPr>
              <a:t>Peniarth</a:t>
            </a:r>
            <a:endParaRPr lang="en-GB" sz="1600" b="1" dirty="0">
              <a:solidFill>
                <a:prstClr val="black"/>
              </a:solidFill>
              <a:latin typeface="+mn-lt"/>
            </a:endParaRPr>
          </a:p>
          <a:p>
            <a:pPr>
              <a:spcBef>
                <a:spcPct val="20000"/>
              </a:spcBef>
            </a:pPr>
            <a:r>
              <a:rPr lang="en-GB" sz="1600" dirty="0">
                <a:solidFill>
                  <a:schemeClr val="tx2"/>
                </a:solidFill>
                <a:latin typeface="+mn-lt"/>
              </a:rPr>
              <a:t>Spooner W . (2011</a:t>
            </a:r>
            <a:r>
              <a:rPr lang="en-GB" sz="1600" b="1" dirty="0">
                <a:solidFill>
                  <a:schemeClr val="tx2"/>
                </a:solidFill>
                <a:latin typeface="+mn-lt"/>
              </a:rPr>
              <a:t>) The SEN Handbook for Trainee Teachers, NQT’s and teaching Assistants</a:t>
            </a:r>
            <a:endParaRPr lang="cy-GB" sz="1600" b="1" dirty="0">
              <a:solidFill>
                <a:schemeClr val="tx2"/>
              </a:solidFill>
              <a:latin typeface="+mn-lt"/>
            </a:endParaRPr>
          </a:p>
          <a:p>
            <a:pPr>
              <a:spcBef>
                <a:spcPct val="20000"/>
              </a:spcBef>
            </a:pPr>
            <a:r>
              <a:rPr lang="en-GB" sz="1600" dirty="0">
                <a:solidFill>
                  <a:schemeClr val="tx2"/>
                </a:solidFill>
                <a:latin typeface="+mn-lt"/>
              </a:rPr>
              <a:t> WG. 2002. </a:t>
            </a:r>
            <a:r>
              <a:rPr lang="en-GB" sz="1600" b="1" dirty="0">
                <a:solidFill>
                  <a:schemeClr val="tx2"/>
                </a:solidFill>
                <a:latin typeface="+mn-lt"/>
              </a:rPr>
              <a:t>The Special Needs Code of Practice for Wales</a:t>
            </a:r>
            <a:r>
              <a:rPr lang="en-GB" sz="1600" dirty="0">
                <a:solidFill>
                  <a:schemeClr val="tx2"/>
                </a:solidFill>
                <a:latin typeface="+mn-lt"/>
              </a:rPr>
              <a:t>.</a:t>
            </a:r>
          </a:p>
          <a:p>
            <a:pPr>
              <a:spcBef>
                <a:spcPct val="20000"/>
              </a:spcBef>
            </a:pPr>
            <a:r>
              <a:rPr lang="en-GB" sz="1600" dirty="0">
                <a:solidFill>
                  <a:schemeClr val="tx2"/>
                </a:solidFill>
              </a:rPr>
              <a:t>WG . .2006 </a:t>
            </a:r>
            <a:r>
              <a:rPr lang="en-GB" sz="1600" b="1" dirty="0">
                <a:solidFill>
                  <a:schemeClr val="tx2"/>
                </a:solidFill>
              </a:rPr>
              <a:t>Inclusion and Pupil Support</a:t>
            </a:r>
            <a:r>
              <a:rPr lang="en-GB" sz="1600" dirty="0">
                <a:solidFill>
                  <a:schemeClr val="tx2"/>
                </a:solidFill>
              </a:rPr>
              <a:t>.</a:t>
            </a:r>
            <a:endParaRPr lang="en-GB" sz="1600" dirty="0">
              <a:solidFill>
                <a:schemeClr val="tx2"/>
              </a:solidFill>
              <a:latin typeface="+mn-lt"/>
            </a:endParaRPr>
          </a:p>
          <a:p>
            <a:pPr>
              <a:spcBef>
                <a:spcPct val="20000"/>
              </a:spcBef>
            </a:pPr>
            <a:r>
              <a:rPr lang="en-GB" sz="1600" dirty="0">
                <a:solidFill>
                  <a:schemeClr val="tx2"/>
                </a:solidFill>
                <a:latin typeface="+mn-lt"/>
              </a:rPr>
              <a:t>Westwood P. (2007) </a:t>
            </a:r>
            <a:r>
              <a:rPr lang="en-GB" sz="1600" b="1" dirty="0">
                <a:solidFill>
                  <a:schemeClr val="tx2"/>
                </a:solidFill>
                <a:latin typeface="+mn-lt"/>
              </a:rPr>
              <a:t>Commonsense Methods for Children with Special Educational Needs: London: </a:t>
            </a:r>
            <a:r>
              <a:rPr lang="en-GB" sz="1600" b="1" dirty="0" err="1">
                <a:solidFill>
                  <a:schemeClr val="tx2"/>
                </a:solidFill>
                <a:latin typeface="+mn-lt"/>
              </a:rPr>
              <a:t>Routledge</a:t>
            </a:r>
            <a:r>
              <a:rPr lang="en-GB" b="1" dirty="0">
                <a:solidFill>
                  <a:schemeClr val="tx2"/>
                </a:solidFill>
              </a:rPr>
              <a:t>.</a:t>
            </a:r>
          </a:p>
          <a:p>
            <a:pPr>
              <a:spcBef>
                <a:spcPct val="20000"/>
              </a:spcBef>
            </a:pPr>
            <a:endParaRPr lang="en-GB" sz="2000" dirty="0">
              <a:solidFill>
                <a:schemeClr val="tx2"/>
              </a:solidFill>
            </a:endParaRPr>
          </a:p>
          <a:p>
            <a:pPr>
              <a:spcBef>
                <a:spcPct val="20000"/>
              </a:spcBef>
            </a:pPr>
            <a:r>
              <a:rPr lang="en-GB" sz="2000" b="1" dirty="0">
                <a:solidFill>
                  <a:schemeClr val="tx2"/>
                </a:solidFill>
              </a:rPr>
              <a:t>.</a:t>
            </a:r>
          </a:p>
          <a:p>
            <a:pPr>
              <a:spcBef>
                <a:spcPct val="20000"/>
              </a:spcBef>
            </a:pPr>
            <a:endParaRPr lang="cy-GB" sz="2400" b="1" dirty="0">
              <a:solidFill>
                <a:schemeClr val="tx2"/>
              </a:solidFill>
            </a:endParaRPr>
          </a:p>
          <a:p>
            <a:pPr>
              <a:spcBef>
                <a:spcPct val="20000"/>
              </a:spcBef>
            </a:pPr>
            <a:endParaRPr lang="cy-GB" sz="2400" b="1" u="sng" dirty="0">
              <a:solidFill>
                <a:schemeClr val="tx2"/>
              </a:solidFill>
            </a:endParaRPr>
          </a:p>
          <a:p>
            <a:pPr>
              <a:spcBef>
                <a:spcPct val="20000"/>
              </a:spcBef>
            </a:pPr>
            <a:endParaRPr lang="cy-GB" sz="2400" b="1" i="1" u="sng" dirty="0">
              <a:solidFill>
                <a:srgbClr val="FF0000"/>
              </a:solidFill>
            </a:endParaRPr>
          </a:p>
          <a:p>
            <a:pPr algn="ctr">
              <a:spcBef>
                <a:spcPct val="20000"/>
              </a:spcBef>
            </a:pPr>
            <a:endParaRPr lang="cy-GB" sz="24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Further Reading</a:t>
            </a:r>
          </a:p>
        </p:txBody>
      </p:sp>
      <p:sp>
        <p:nvSpPr>
          <p:cNvPr id="3" name="Content Placeholder 2"/>
          <p:cNvSpPr>
            <a:spLocks noGrp="1"/>
          </p:cNvSpPr>
          <p:nvPr>
            <p:ph sz="quarter" idx="1"/>
          </p:nvPr>
        </p:nvSpPr>
        <p:spPr>
          <a:xfrm>
            <a:off x="457200" y="1600200"/>
            <a:ext cx="8229600" cy="5257800"/>
          </a:xfrm>
        </p:spPr>
        <p:txBody>
          <a:bodyPr>
            <a:normAutofit fontScale="40000" lnSpcReduction="20000"/>
          </a:bodyPr>
          <a:lstStyle/>
          <a:p>
            <a:endParaRPr lang="en-GB" sz="3400" dirty="0"/>
          </a:p>
          <a:p>
            <a:pPr marL="0" indent="0">
              <a:buNone/>
            </a:pPr>
            <a:r>
              <a:rPr lang="en-GB" sz="3400" dirty="0" err="1"/>
              <a:t>Basit</a:t>
            </a:r>
            <a:r>
              <a:rPr lang="en-GB" sz="3400" dirty="0"/>
              <a:t>, T; </a:t>
            </a:r>
            <a:r>
              <a:rPr lang="en-GB" sz="3400" dirty="0" err="1"/>
              <a:t>Hughes,A</a:t>
            </a:r>
            <a:r>
              <a:rPr lang="en-GB" sz="3400" dirty="0"/>
              <a:t>; Iqbal, Z; Cooper, J.( 2015). </a:t>
            </a:r>
            <a:r>
              <a:rPr lang="en-GB" sz="3400" b="1" dirty="0"/>
              <a:t>The influence of Socio- Economic Status and Ethnicity on Speech and Language Development. </a:t>
            </a:r>
            <a:r>
              <a:rPr lang="en-GB" sz="3400" dirty="0"/>
              <a:t>International Journal of Early Years Education.</a:t>
            </a:r>
          </a:p>
          <a:p>
            <a:pPr marL="0" indent="0">
              <a:buNone/>
            </a:pPr>
            <a:endParaRPr lang="en-GB" sz="3400" dirty="0"/>
          </a:p>
          <a:p>
            <a:pPr marL="0" indent="0">
              <a:buNone/>
            </a:pPr>
            <a:r>
              <a:rPr lang="en-GB" sz="3400" dirty="0"/>
              <a:t>Bodied, C. And Flapper, M. (2013) </a:t>
            </a:r>
            <a:r>
              <a:rPr lang="en-GB" sz="3400" b="1" dirty="0"/>
              <a:t>Developmental Coordination Disorder in Children with specific language impairment: co-morbidity and impact on quality of life. </a:t>
            </a:r>
            <a:r>
              <a:rPr lang="en-GB" sz="3400" dirty="0"/>
              <a:t>Research in Development Disabilities,34(2):756-63.</a:t>
            </a:r>
          </a:p>
          <a:p>
            <a:pPr marL="0" indent="0">
              <a:buNone/>
            </a:pPr>
            <a:endParaRPr lang="en-GB" sz="3400" dirty="0"/>
          </a:p>
          <a:p>
            <a:pPr marL="0" indent="0">
              <a:buNone/>
            </a:pPr>
            <a:r>
              <a:rPr lang="en-GB" sz="3400" dirty="0"/>
              <a:t>DCSF. (2008) The Bercow Report. A review of Services for Children and Young People (0-19) with Speech, Language and Communication Needs.</a:t>
            </a:r>
          </a:p>
          <a:p>
            <a:pPr marL="0" indent="0">
              <a:buNone/>
            </a:pPr>
            <a:endParaRPr lang="en-GB" sz="3400" dirty="0"/>
          </a:p>
          <a:p>
            <a:pPr marL="0" indent="0">
              <a:buNone/>
            </a:pPr>
            <a:r>
              <a:rPr lang="en-GB" sz="3400" dirty="0"/>
              <a:t>Farrar, M.( 2009) </a:t>
            </a:r>
            <a:r>
              <a:rPr lang="en-GB" sz="3400" b="1" dirty="0"/>
              <a:t>Language and Theory of mind in preschool children with specific language impairment, </a:t>
            </a:r>
            <a:r>
              <a:rPr lang="en-GB" sz="3400" dirty="0"/>
              <a:t>Journal of Communication Disorders, 42 (6): 428-41.</a:t>
            </a:r>
          </a:p>
          <a:p>
            <a:pPr marL="0" indent="0">
              <a:buNone/>
            </a:pPr>
            <a:endParaRPr lang="en-GB" sz="3400" dirty="0"/>
          </a:p>
          <a:p>
            <a:pPr marL="0" indent="0">
              <a:buNone/>
            </a:pPr>
            <a:r>
              <a:rPr lang="en-GB" sz="3400" dirty="0"/>
              <a:t>Jordan ,E; </a:t>
            </a:r>
            <a:r>
              <a:rPr lang="en-GB" sz="3400" dirty="0" err="1"/>
              <a:t>Hayden,S</a:t>
            </a:r>
            <a:r>
              <a:rPr lang="en-GB" sz="3400" dirty="0"/>
              <a:t>: (2007).</a:t>
            </a:r>
            <a:r>
              <a:rPr lang="en-GB" sz="3400" b="1" dirty="0"/>
              <a:t> Language for Learning: A Practical Guide for Supporting Pupils with Language Communication Difficulties across the Curriculum. </a:t>
            </a:r>
            <a:r>
              <a:rPr lang="en-GB" sz="3400" dirty="0"/>
              <a:t>David Fulton Pub.</a:t>
            </a:r>
          </a:p>
          <a:p>
            <a:pPr marL="0" indent="0">
              <a:buNone/>
            </a:pPr>
            <a:endParaRPr lang="en-GB" sz="3400" dirty="0"/>
          </a:p>
          <a:p>
            <a:pPr marL="0" indent="0">
              <a:buNone/>
            </a:pPr>
            <a:r>
              <a:rPr lang="en-GB" sz="3400" dirty="0"/>
              <a:t>Quinn, M.T.(2009) </a:t>
            </a:r>
            <a:r>
              <a:rPr lang="en-GB" sz="3400" b="1" dirty="0"/>
              <a:t>Assessing and intervening with children with Speech and Language Disorders</a:t>
            </a:r>
            <a:r>
              <a:rPr lang="en-GB" sz="3400" dirty="0"/>
              <a:t>, in D. Miller (ed.) Best Practices in School Neuropsychology :guidelines for effective practice, assessment  and evidence-based intervention, Hoboken: John Wiley and sons.</a:t>
            </a:r>
          </a:p>
          <a:p>
            <a:endParaRPr lang="en-GB" sz="3400" dirty="0"/>
          </a:p>
          <a:p>
            <a:endParaRPr lang="en-GB" sz="3400" dirty="0"/>
          </a:p>
          <a:p>
            <a:pPr marL="0" indent="0">
              <a:buNone/>
            </a:pPr>
            <a:r>
              <a:rPr lang="en-GB" sz="3400" dirty="0">
                <a:hlinkClick r:id="rId2"/>
              </a:rPr>
              <a:t>www.naplic.org.uk</a:t>
            </a:r>
            <a:endParaRPr lang="en-GB" sz="3400" dirty="0"/>
          </a:p>
          <a:p>
            <a:pPr marL="0" indent="0">
              <a:buNone/>
            </a:pPr>
            <a:r>
              <a:rPr lang="en-GB" sz="3400" dirty="0">
                <a:hlinkClick r:id="rId3"/>
              </a:rPr>
              <a:t>www.afasic.org.uk</a:t>
            </a:r>
            <a:endParaRPr lang="en-GB" sz="3400" dirty="0"/>
          </a:p>
          <a:p>
            <a:pPr marL="0" indent="0">
              <a:buNone/>
            </a:pPr>
            <a:r>
              <a:rPr lang="en-GB" sz="3800" i="1" dirty="0">
                <a:hlinkClick r:id="rId4"/>
              </a:rPr>
              <a:t>www.</a:t>
            </a:r>
            <a:r>
              <a:rPr lang="en-GB" sz="3800" b="1" i="1" dirty="0">
                <a:hlinkClick r:id="rId4"/>
              </a:rPr>
              <a:t>ican</a:t>
            </a:r>
            <a:r>
              <a:rPr lang="en-GB" sz="3800" i="1" dirty="0">
                <a:hlinkClick r:id="rId4"/>
              </a:rPr>
              <a:t>.org.uk</a:t>
            </a:r>
            <a:endParaRPr lang="en-GB" sz="3800" i="1" dirty="0"/>
          </a:p>
          <a:p>
            <a:pPr marL="0" indent="0">
              <a:buNone/>
            </a:pPr>
            <a:endParaRPr lang="en-GB" sz="3800" dirty="0"/>
          </a:p>
          <a:p>
            <a:endParaRPr lang="en-GB" dirty="0"/>
          </a:p>
        </p:txBody>
      </p:sp>
    </p:spTree>
    <p:extLst>
      <p:ext uri="{BB962C8B-B14F-4D97-AF65-F5344CB8AC3E}">
        <p14:creationId xmlns:p14="http://schemas.microsoft.com/office/powerpoint/2010/main" val="396814186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Theme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419</TotalTime>
  <Words>1728</Words>
  <Application>Microsoft Office PowerPoint</Application>
  <PresentationFormat>On-screen Show (4:3)</PresentationFormat>
  <Paragraphs>224</Paragraphs>
  <Slides>24</Slides>
  <Notes>10</Notes>
  <HiddenSlides>0</HiddenSlides>
  <MMClips>0</MMClips>
  <ScaleCrop>false</ScaleCrop>
  <HeadingPairs>
    <vt:vector size="6" baseType="variant">
      <vt:variant>
        <vt:lpstr>Fonts Used</vt:lpstr>
      </vt:variant>
      <vt:variant>
        <vt:i4>5</vt:i4>
      </vt:variant>
      <vt:variant>
        <vt:lpstr>Theme</vt:lpstr>
      </vt:variant>
      <vt:variant>
        <vt:i4>3</vt:i4>
      </vt:variant>
      <vt:variant>
        <vt:lpstr>Slide Titles</vt:lpstr>
      </vt:variant>
      <vt:variant>
        <vt:i4>24</vt:i4>
      </vt:variant>
    </vt:vector>
  </HeadingPairs>
  <TitlesOfParts>
    <vt:vector size="32" baseType="lpstr">
      <vt:lpstr>Arial</vt:lpstr>
      <vt:lpstr>Arial Narrow</vt:lpstr>
      <vt:lpstr>Calibri</vt:lpstr>
      <vt:lpstr>Comic Sans MS</vt:lpstr>
      <vt:lpstr>Wingdings</vt:lpstr>
      <vt:lpstr>Office Theme</vt:lpstr>
      <vt:lpstr>Theme3</vt:lpstr>
      <vt:lpstr>Default Design</vt:lpstr>
      <vt:lpstr>  ADDITIONAL LEARNING NEEDS SPECIAL NEEDS CODE OF PRACTICE FOR WALES  EARLY INTERVENTION</vt:lpstr>
      <vt:lpstr>Today’s Session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Pupils who experience difficulties</vt:lpstr>
      <vt:lpstr>PowerPoint Presentation</vt:lpstr>
      <vt:lpstr>From this…..?</vt:lpstr>
      <vt:lpstr>Leaving Parents, Children, Young People and Professionals feeling like this!</vt:lpstr>
      <vt:lpstr>Language Development</vt:lpstr>
      <vt:lpstr>      Language Jig-so </vt:lpstr>
      <vt:lpstr>Different types of Language / Communication Difficulties</vt:lpstr>
      <vt:lpstr>Specific Language Disorder/Impairment</vt:lpstr>
      <vt:lpstr>Misunderstanding of conversation</vt:lpstr>
      <vt:lpstr>PowerPoint Presentation</vt:lpstr>
      <vt:lpstr>What are my responsibilities as a trainee</vt:lpstr>
      <vt:lpstr>Proposed Changes 2016 -2017  Forward in partnership for children and young people …</vt:lpstr>
      <vt:lpstr>PowerPoint Presentation</vt:lpstr>
      <vt:lpstr>Further Reading</vt:lpstr>
    </vt:vector>
  </TitlesOfParts>
  <Company>Prifysgol Bangor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visitors</dc:creator>
  <cp:lastModifiedBy>Jessica Clapham</cp:lastModifiedBy>
  <cp:revision>36</cp:revision>
  <dcterms:created xsi:type="dcterms:W3CDTF">2013-11-17T22:32:29Z</dcterms:created>
  <dcterms:modified xsi:type="dcterms:W3CDTF">2021-04-09T12:19:19Z</dcterms:modified>
</cp:coreProperties>
</file>