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2" r:id="rId6"/>
    <p:sldId id="263" r:id="rId7"/>
    <p:sldId id="260" r:id="rId8"/>
    <p:sldId id="265" r:id="rId9"/>
    <p:sldId id="261" r:id="rId10"/>
    <p:sldId id="266" r:id="rId11"/>
    <p:sldId id="264"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A3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3DEAE-BF09-C18C-E80C-A033BA6017ED}" v="298" dt="2026-05-07T11:25:05.9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5138-6417-4362-8B81-51606F721235}" type="datetimeFigureOut">
              <a:t>5/7/2026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7D2085-29EB-462E-8AE0-D39E1AC4739E}" type="slidenum">
              <a:t>‹#›</a:t>
            </a:fld>
            <a:endParaRPr lang="en-GB"/>
          </a:p>
        </p:txBody>
      </p:sp>
    </p:spTree>
    <p:extLst>
      <p:ext uri="{BB962C8B-B14F-4D97-AF65-F5344CB8AC3E}">
        <p14:creationId xmlns:p14="http://schemas.microsoft.com/office/powerpoint/2010/main" val="328512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Running economy is one of the strongest physiological predictors of endurance performance alongside </a:t>
            </a:r>
            <a:r>
              <a:rPr lang="en-US"/>
              <a:t>VO2 max</a:t>
            </a:r>
            <a:r>
              <a:rPr lang="en-US" dirty="0"/>
              <a:t> and lactate threshold (Saunders et al., 2004). </a:t>
            </a:r>
          </a:p>
          <a:p>
            <a:endParaRPr lang="en-US" dirty="0"/>
          </a:p>
          <a:p>
            <a:r>
              <a:rPr lang="en-US" dirty="0"/>
              <a:t>It is defined as the oxygen uptake required to maintain a given submaximal running speed. A runner who consumes less oxygen at the same speed is considered more economical and is generally able to sustain exercise more efficiently over time (Saunders et al., 2004). </a:t>
            </a:r>
          </a:p>
          <a:p>
            <a:endParaRPr lang="en-US" dirty="0"/>
          </a:p>
          <a:p>
            <a:r>
              <a:rPr lang="en-US" dirty="0"/>
              <a:t>Running economy is affected by several biomechanical and neuromuscular factors, including stride mechanics, lower-limb stiffness, elastic energy return, and neuromuscular coordination (Saunders et al., 2004). </a:t>
            </a:r>
            <a:r>
              <a:rPr lang="en-US"/>
              <a:t>Slight changes</a:t>
            </a:r>
            <a:r>
              <a:rPr lang="en-US" dirty="0"/>
              <a:t> in these variables can alter the physiological cost of running. </a:t>
            </a:r>
          </a:p>
          <a:p>
            <a:endParaRPr lang="en-US" dirty="0"/>
          </a:p>
          <a:p>
            <a:r>
              <a:rPr lang="en-US"/>
              <a:t>Foam rolling is a form of self-myofascial release that is commonly included in warm-up routines by athletes and recreational exercisers. It is often used to increase joint range of motion, reduce feelings of tightness, and prepare muscles for exercise. </a:t>
            </a:r>
          </a:p>
          <a:p>
            <a:endParaRPr lang="en-US" dirty="0"/>
          </a:p>
          <a:p>
            <a:r>
              <a:rPr lang="en-US" dirty="0"/>
              <a:t>Research suggests that foam rolling can acutely improve flexibility and mobility without causing the reductions in strength and power commonly associated with static stretching (</a:t>
            </a:r>
            <a:r>
              <a:rPr lang="en-US" dirty="0" err="1"/>
              <a:t>Wiewelhove</a:t>
            </a:r>
            <a:r>
              <a:rPr lang="en-US" dirty="0"/>
              <a:t> et al., 2019; Konrad et al., 2021). </a:t>
            </a:r>
          </a:p>
          <a:p>
            <a:endParaRPr lang="en-US" dirty="0"/>
          </a:p>
          <a:p>
            <a:r>
              <a:rPr lang="en-US"/>
              <a:t>Because foam rolling may influence tissue stiffness and neuromuscular function, it could potentially affect running economy and other physiological responses during exercise. However, these effects are not yet fully understood.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t>2</a:t>
            </a:fld>
            <a:endParaRPr lang="en-GB"/>
          </a:p>
        </p:txBody>
      </p:sp>
    </p:spTree>
    <p:extLst>
      <p:ext uri="{BB962C8B-B14F-4D97-AF65-F5344CB8AC3E}">
        <p14:creationId xmlns:p14="http://schemas.microsoft.com/office/powerpoint/2010/main" val="3893714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Several mechanisms have been proposed to explain how foam rolling may influence exercise performance. Studies suggest it may reduce passive muscle stiffness, alter neuromuscular tone, and improve local blood flow and microvascular function (Hendricks et al., 2020; Huang et al., 2024). </a:t>
            </a:r>
          </a:p>
          <a:p>
            <a:endParaRPr lang="en-US" dirty="0"/>
          </a:p>
          <a:p>
            <a:r>
              <a:rPr lang="en-US"/>
              <a:t>These physiological changes could influence the energy demands of running by affecting movement efficiency, muscle activation patterns, and perceived effort during exercise. </a:t>
            </a:r>
          </a:p>
          <a:p>
            <a:endParaRPr lang="en-US" dirty="0"/>
          </a:p>
          <a:p>
            <a:r>
              <a:rPr lang="en-US"/>
              <a:t>Foam rolling has also been linked to reductions in delayed-onset muscle soreness and lower ratings of perceived exertion. (Lee et al., 2020). This suggests it may influence how difficult exercise feels, even if direct metabolic changes are small.</a:t>
            </a:r>
          </a:p>
          <a:p>
            <a:r>
              <a:rPr lang="en-US" dirty="0"/>
              <a:t> </a:t>
            </a:r>
            <a:endParaRPr lang="en-US"/>
          </a:p>
          <a:p>
            <a:r>
              <a:rPr lang="en-US"/>
              <a:t>However, evidence is still</a:t>
            </a:r>
            <a:r>
              <a:rPr lang="en-US" dirty="0"/>
              <a:t> inconsistent. While some studies report small benefits, others show trivial effects or even slight reductions in performance depending on the activity being assessed (Konrad et al., 2021; Ormeno and Driller, 2025). </a:t>
            </a:r>
            <a:endParaRPr lang="en-US" dirty="0">
              <a:ea typeface="Calibri"/>
              <a:cs typeface="Calibri"/>
            </a:endParaRPr>
          </a:p>
          <a:p>
            <a:endParaRPr lang="en-US" dirty="0"/>
          </a:p>
          <a:p>
            <a:r>
              <a:rPr lang="en-US" dirty="0"/>
              <a:t>One explanation for these mixed findings is that running economy partly depends on </a:t>
            </a:r>
            <a:r>
              <a:rPr lang="en-US"/>
              <a:t>keeping effective lower-limb stiffness for elastic energy return. Therefore, excessive reductions in stiffness from foam rolling could potentially impair running efficiency rather than improve it (Saunders et al., 2004). </a:t>
            </a:r>
            <a:endParaRPr lang="en-US">
              <a:ea typeface="Calibri"/>
              <a:cs typeface="Calibri"/>
            </a:endParaRPr>
          </a:p>
          <a:p>
            <a:endParaRPr lang="en-US" dirty="0"/>
          </a:p>
          <a:p>
            <a:r>
              <a:rPr lang="en-US"/>
              <a:t>Despite the widespread use of foam rolling before exercise, limited research has specifically examined its acute effects on endurance-related measures such as heart rate, perceived exertion, and running economy during controlled running conditions. </a:t>
            </a:r>
          </a:p>
          <a:p>
            <a:endParaRPr lang="en-US" dirty="0"/>
          </a:p>
          <a:p>
            <a:r>
              <a:rPr lang="en-US"/>
              <a:t>Therefore, the purpose of this study is to investigate whether foam rolling before running reduces heart rate and ratings of perceived exertion at fixed submaximal running speeds when compared with a standard dynamic warm-up alone.</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t>3</a:t>
            </a:fld>
            <a:endParaRPr lang="en-GB"/>
          </a:p>
        </p:txBody>
      </p:sp>
    </p:spTree>
    <p:extLst>
      <p:ext uri="{BB962C8B-B14F-4D97-AF65-F5344CB8AC3E}">
        <p14:creationId xmlns:p14="http://schemas.microsoft.com/office/powerpoint/2010/main" val="3598677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was designed to investigate the acute effects of pre-run foam rolling on heart rate and ratings of perceived exertion during submaximal treadmill running. </a:t>
            </a:r>
          </a:p>
          <a:p>
            <a:endParaRPr lang="en-US" dirty="0"/>
          </a:p>
          <a:p>
            <a:r>
              <a:rPr lang="en-US"/>
              <a:t>A crossover design was selected to reduce inter-individual variability. Each participant completed both experimental conditions and therefore acted as their own control. This improved sensitivity for detecting small acute changes in physiological and perceptual responses.</a:t>
            </a:r>
          </a:p>
          <a:p>
            <a:r>
              <a:rPr lang="en-US" dirty="0"/>
              <a:t> </a:t>
            </a:r>
            <a:endParaRPr lang="en-US"/>
          </a:p>
          <a:p>
            <a:r>
              <a:rPr lang="en-US" dirty="0"/>
              <a:t>Participants completed two conditions: a foam rolling condition consisting of standardised foam rolling followed by a dynamic warm-up, and a control condition involving the same dynamic warm-up without foam rolling. </a:t>
            </a:r>
            <a:endParaRPr lang="en-US" dirty="0">
              <a:ea typeface="Calibri"/>
              <a:cs typeface="Calibri"/>
            </a:endParaRPr>
          </a:p>
          <a:p>
            <a:endParaRPr lang="en-US" dirty="0"/>
          </a:p>
          <a:p>
            <a:r>
              <a:rPr lang="en-US" dirty="0"/>
              <a:t>Sessions were separated by seven days to minimise carryover effects, residual fatigue, and adaptation between trials. </a:t>
            </a:r>
          </a:p>
          <a:p>
            <a:r>
              <a:rPr lang="en-US" dirty="0"/>
              <a:t> </a:t>
            </a:r>
            <a:endParaRPr lang="en-US">
              <a:ea typeface="Calibri"/>
              <a:cs typeface="Calibri"/>
            </a:endParaRPr>
          </a:p>
          <a:p>
            <a:r>
              <a:rPr lang="en-US" dirty="0"/>
              <a:t>Participants included active </a:t>
            </a:r>
            <a:r>
              <a:rPr lang="en-US"/>
              <a:t>individuals and runners aged 18 years and older who were familiar with treadmill running, injury-free, and non-smokers. </a:t>
            </a:r>
          </a:p>
          <a:p>
            <a:endParaRPr lang="en-US" dirty="0"/>
          </a:p>
          <a:p>
            <a:r>
              <a:rPr lang="en-US"/>
              <a:t>Individuals with musculoskeletal injury, cardiovascular or metabolic disease, pregnancy, or intolerance to percussive or vibration devices were excluded from participation. </a:t>
            </a:r>
            <a:endParaRPr lang="en-US">
              <a:ea typeface="Calibri"/>
              <a:cs typeface="Calibri"/>
            </a:endParaRPr>
          </a:p>
          <a:p>
            <a:endParaRPr lang="en-US" dirty="0"/>
          </a:p>
          <a:p>
            <a:r>
              <a:rPr lang="en-US" dirty="0"/>
              <a:t>Recruitment was conducted through classmates and a local running group. The target sample size was based on literature </a:t>
            </a:r>
            <a:r>
              <a:rPr lang="en-US"/>
              <a:t>showing</a:t>
            </a:r>
            <a:r>
              <a:rPr lang="en-US" dirty="0"/>
              <a:t> small-to-moderate acute effects of foam rolling on exercise responses (Biscardi et al., 2021). </a:t>
            </a:r>
            <a:endParaRPr lang="en-US" dirty="0">
              <a:ea typeface="Calibri"/>
              <a:cs typeface="Calibri"/>
            </a:endParaRPr>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4</a:t>
            </a:fld>
            <a:endParaRPr lang="en-GB"/>
          </a:p>
        </p:txBody>
      </p:sp>
    </p:spTree>
    <p:extLst>
      <p:ext uri="{BB962C8B-B14F-4D97-AF65-F5344CB8AC3E}">
        <p14:creationId xmlns:p14="http://schemas.microsoft.com/office/powerpoint/2010/main" val="2132812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conditions included the same standardised dynamic warm-up to ensure consistency across trials. This involved 8–10 minutes of easy jogging at 8-9 km/h, followed by dynamic mobility exercises such as leg swings and walking lunges, and concluding with short strides to prepare participants for running (Behm and </a:t>
            </a:r>
            <a:r>
              <a:rPr lang="en-GB" dirty="0" err="1"/>
              <a:t>Chaouachi</a:t>
            </a:r>
            <a:r>
              <a:rPr lang="en-GB" dirty="0"/>
              <a:t>, 2011). </a:t>
            </a:r>
            <a:endParaRPr lang="en-US" dirty="0"/>
          </a:p>
          <a:p>
            <a:endParaRPr lang="en-GB" dirty="0"/>
          </a:p>
          <a:p>
            <a:r>
              <a:rPr lang="en-GB" dirty="0"/>
              <a:t>Foam Rolling condition: participants completed a foam rolling protocol before the warm-up. A standard high-density foam roller without vibration was used to avoid </a:t>
            </a:r>
            <a:r>
              <a:rPr lang="en-GB"/>
              <a:t>confounding effects associated with vibration devices (Wilke et al., 2020; Huang et al., 2024). </a:t>
            </a:r>
            <a:endParaRPr lang="en-GB">
              <a:ea typeface="Calibri"/>
              <a:cs typeface="Calibri"/>
            </a:endParaRPr>
          </a:p>
          <a:p>
            <a:endParaRPr lang="en-GB" dirty="0"/>
          </a:p>
          <a:p>
            <a:r>
              <a:rPr lang="en-GB" dirty="0"/>
              <a:t>Bilateral quadriceps, hamstrings, </a:t>
            </a:r>
            <a:r>
              <a:rPr lang="en-GB"/>
              <a:t>glutes, and calves were rolled for 90-120 seconds per muscle group using slow, controlled movements at a moderate pressure corresponding to an RPE of 5-6 out of 10. This duration was selected based on evidence finding 90-120 seconds as an effective dosage for acutely changing neuromuscular function and perceived stiffness (Hendricks et al., 2019; Nakamura et al., 2021). </a:t>
            </a:r>
            <a:endParaRPr lang="en-GB">
              <a:ea typeface="Calibri"/>
              <a:cs typeface="Calibri"/>
            </a:endParaRPr>
          </a:p>
          <a:p>
            <a:endParaRPr lang="en-GB" dirty="0"/>
          </a:p>
          <a:p>
            <a:r>
              <a:rPr lang="en-GB"/>
              <a:t>Participants received a demonstration and familiarisation prior to testing to standardise technique and minimise variability in foam rolling application. </a:t>
            </a:r>
          </a:p>
          <a:p>
            <a:endParaRPr lang="en-GB" dirty="0"/>
          </a:p>
          <a:p>
            <a:r>
              <a:rPr lang="en-GB"/>
              <a:t>Following the warm-up, participants completed three 5-minute treadmill stages at fixed submaximal speeds on treadmill. (10,12,24km/h).</a:t>
            </a:r>
          </a:p>
          <a:p>
            <a:endParaRPr lang="en-GB" dirty="0"/>
          </a:p>
          <a:p>
            <a:r>
              <a:rPr lang="en-GB" dirty="0"/>
              <a:t>Stages were separated by 3-minute walking recovery periods, and heart rate was continuously </a:t>
            </a:r>
            <a:r>
              <a:rPr lang="en-GB"/>
              <a:t>checked</a:t>
            </a:r>
            <a:r>
              <a:rPr lang="en-GB" dirty="0"/>
              <a:t> using a Polar heart rate monitor. Ratings of perceived exertion were recorded at the end of each running stage using the Borg RPE scale. </a:t>
            </a:r>
          </a:p>
          <a:p>
            <a:endParaRPr lang="en-GB" dirty="0"/>
          </a:p>
          <a:p>
            <a:r>
              <a:rPr lang="en-GB"/>
              <a:t>Participants were offered a familiarisation session prior to testing to reduce novelty effects associated with treadmill running and laboratory testing procedures.</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5</a:t>
            </a:fld>
            <a:endParaRPr lang="en-GB"/>
          </a:p>
        </p:txBody>
      </p:sp>
    </p:spTree>
    <p:extLst>
      <p:ext uri="{BB962C8B-B14F-4D97-AF65-F5344CB8AC3E}">
        <p14:creationId xmlns:p14="http://schemas.microsoft.com/office/powerpoint/2010/main" val="126286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Controls were implemented to reduce variability and improve the reliability - participants were instructed to avoid strenuous exercise and alcohol for 24 hours before testing and avoid caffeine prior to each session. </a:t>
            </a:r>
            <a:endParaRPr lang="en-US"/>
          </a:p>
          <a:p>
            <a:endParaRPr lang="en-GB" dirty="0"/>
          </a:p>
          <a:p>
            <a:r>
              <a:rPr lang="en-GB"/>
              <a:t>Testing sessions were scheduled at the same time of day for each participant to minimise circadian influences on cardiovascular responses.</a:t>
            </a:r>
            <a:endParaRPr lang="en-GB">
              <a:ea typeface="Calibri"/>
              <a:cs typeface="Calibri"/>
            </a:endParaRPr>
          </a:p>
          <a:p>
            <a:endParaRPr lang="en-GB" dirty="0"/>
          </a:p>
          <a:p>
            <a:r>
              <a:rPr lang="en-GB" dirty="0"/>
              <a:t>Participants were instructed to wear the same running </a:t>
            </a:r>
            <a:r>
              <a:rPr lang="en-GB"/>
              <a:t>shoes across both sessions to reduce biomechanical variability. </a:t>
            </a:r>
          </a:p>
          <a:p>
            <a:endParaRPr lang="en-GB" dirty="0"/>
          </a:p>
          <a:p>
            <a:r>
              <a:rPr lang="en-GB"/>
              <a:t>Familiarisation sessions were offered </a:t>
            </a:r>
            <a:r>
              <a:rPr lang="en-GB" dirty="0"/>
              <a:t>to reduce anxiety and novelty-related increases in heart rate or perceived exertion during treadmill running. </a:t>
            </a:r>
            <a:endParaRPr lang="en-GB" dirty="0">
              <a:ea typeface="Calibri"/>
              <a:cs typeface="Calibri"/>
            </a:endParaRPr>
          </a:p>
          <a:p>
            <a:endParaRPr lang="en-GB" dirty="0"/>
          </a:p>
          <a:p>
            <a:r>
              <a:rPr lang="en-GB"/>
              <a:t>Environmental conditions, treadmill procedures, warm-up duration, and recovery periods were all standardised to improve internal validity. </a:t>
            </a:r>
          </a:p>
          <a:p>
            <a:endParaRPr lang="en-GB" dirty="0"/>
          </a:p>
          <a:p>
            <a:r>
              <a:rPr lang="en-GB" dirty="0"/>
              <a:t>Overall, the </a:t>
            </a:r>
            <a:r>
              <a:rPr lang="en-GB"/>
              <a:t>method</a:t>
            </a:r>
            <a:r>
              <a:rPr lang="en-GB" dirty="0"/>
              <a:t> was designed to rigorously examine whether pre-run foam rolling acutely altered cardiovascular load and perceived exertion during controlled submaximal treadmill running.</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6</a:t>
            </a:fld>
            <a:endParaRPr lang="en-GB"/>
          </a:p>
        </p:txBody>
      </p:sp>
    </p:spTree>
    <p:extLst>
      <p:ext uri="{BB962C8B-B14F-4D97-AF65-F5344CB8AC3E}">
        <p14:creationId xmlns:p14="http://schemas.microsoft.com/office/powerpoint/2010/main" val="2286760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Heart rate increased as treadmill speed increased in both conditions. This showed the protocol produced a progressive physiological demand. </a:t>
            </a:r>
            <a:endParaRPr lang="en-US"/>
          </a:p>
          <a:p>
            <a:endParaRPr lang="en-GB" dirty="0"/>
          </a:p>
          <a:p>
            <a:r>
              <a:rPr lang="en-GB"/>
              <a:t>In the non-foam rolling condition, mean heart rate values increased consistently from speed 1 to speed 3 across all participants. </a:t>
            </a:r>
          </a:p>
          <a:p>
            <a:endParaRPr lang="en-GB" dirty="0"/>
          </a:p>
          <a:p>
            <a:r>
              <a:rPr lang="en-GB" dirty="0"/>
              <a:t>Following the foam rolling intervention, heart rate responses were similar, although slightly lower values were </a:t>
            </a:r>
            <a:r>
              <a:rPr lang="en-GB"/>
              <a:t>seen</a:t>
            </a:r>
            <a:r>
              <a:rPr lang="en-GB" dirty="0"/>
              <a:t> in several participants, particularly at the higher running speeds. </a:t>
            </a:r>
            <a:endParaRPr lang="en-GB" dirty="0">
              <a:ea typeface="Calibri"/>
              <a:cs typeface="Calibri"/>
            </a:endParaRPr>
          </a:p>
          <a:p>
            <a:endParaRPr lang="en-GB" dirty="0"/>
          </a:p>
          <a:p>
            <a:r>
              <a:rPr lang="en-GB" dirty="0"/>
              <a:t>For example, Participant 1 </a:t>
            </a:r>
            <a:r>
              <a:rPr lang="en-GB"/>
              <a:t>showed</a:t>
            </a:r>
            <a:r>
              <a:rPr lang="en-GB" dirty="0"/>
              <a:t> reductions in heart rate across all three stages following foam rolling, while Participants 4 and 5 also showed lower heart rates during the foam rolling trial. </a:t>
            </a:r>
            <a:endParaRPr lang="en-GB" dirty="0">
              <a:ea typeface="Calibri" panose="020F0502020204030204"/>
              <a:cs typeface="Calibri" panose="020F0502020204030204"/>
            </a:endParaRPr>
          </a:p>
          <a:p>
            <a:endParaRPr lang="en-GB" dirty="0"/>
          </a:p>
          <a:p>
            <a:r>
              <a:rPr lang="en-GB" dirty="0"/>
              <a:t>However, these reductions were small and not consistently </a:t>
            </a:r>
            <a:r>
              <a:rPr lang="en-GB"/>
              <a:t>seen</a:t>
            </a:r>
            <a:r>
              <a:rPr lang="en-GB" dirty="0"/>
              <a:t> across all participants, as some individuals showed minimal change or slight increases in heart rate following foam rolling. </a:t>
            </a:r>
            <a:endParaRPr lang="en-GB" dirty="0">
              <a:ea typeface="Calibri" panose="020F0502020204030204"/>
              <a:cs typeface="Calibri" panose="020F0502020204030204"/>
            </a:endParaRPr>
          </a:p>
          <a:p>
            <a:endParaRPr lang="en-GB" dirty="0"/>
          </a:p>
          <a:p>
            <a:r>
              <a:rPr lang="en-GB" dirty="0"/>
              <a:t>Overall, the findings suggest that pre-run foam rolling may have had a minor effect on cardiovascular load during submaximal running, but the </a:t>
            </a:r>
            <a:r>
              <a:rPr lang="en-GB"/>
              <a:t>size</a:t>
            </a:r>
            <a:r>
              <a:rPr lang="en-GB" dirty="0"/>
              <a:t> of change appeared limited.</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7</a:t>
            </a:fld>
            <a:endParaRPr lang="en-GB"/>
          </a:p>
        </p:txBody>
      </p:sp>
    </p:spTree>
    <p:extLst>
      <p:ext uri="{BB962C8B-B14F-4D97-AF65-F5344CB8AC3E}">
        <p14:creationId xmlns:p14="http://schemas.microsoft.com/office/powerpoint/2010/main" val="3565249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Ratings of perceived exertion increased progressively across all treadmill stages in both conditions, reflecting the greater physical demands associated with faster running speeds. </a:t>
            </a:r>
          </a:p>
          <a:p>
            <a:endParaRPr lang="en-US" dirty="0"/>
          </a:p>
          <a:p>
            <a:r>
              <a:rPr lang="en-US"/>
              <a:t>In the foam rolling condition, several participants reported slightly lower RPE values compared with the control condition, particularly during the second and third running stages. </a:t>
            </a:r>
          </a:p>
          <a:p>
            <a:endParaRPr lang="en-US" dirty="0"/>
          </a:p>
          <a:p>
            <a:r>
              <a:rPr lang="en-US"/>
              <a:t>For example, Participants 1, 3, 4, and 5 each reported reductions in perceived exertion during the foam rolling trial at higher speeds. </a:t>
            </a:r>
          </a:p>
          <a:p>
            <a:endParaRPr lang="en-US" dirty="0"/>
          </a:p>
          <a:p>
            <a:r>
              <a:rPr lang="en-US"/>
              <a:t>These findings may suggest that foam rolling reduced the subjective difficulty of exercise, even where heart rate responses remained unchanged. </a:t>
            </a:r>
          </a:p>
          <a:p>
            <a:endParaRPr lang="en-US" dirty="0"/>
          </a:p>
          <a:p>
            <a:r>
              <a:rPr lang="en-US" dirty="0"/>
              <a:t>However, like the heart rate findings, the reductions in RPE were modest and not universally </a:t>
            </a:r>
            <a:r>
              <a:rPr lang="en-US"/>
              <a:t>seen</a:t>
            </a:r>
            <a:r>
              <a:rPr lang="en-US" dirty="0"/>
              <a:t> across all participants. </a:t>
            </a:r>
            <a:endParaRPr lang="en-US" dirty="0">
              <a:ea typeface="Calibri"/>
              <a:cs typeface="Calibri"/>
            </a:endParaRPr>
          </a:p>
          <a:p>
            <a:endParaRPr lang="en-US" dirty="0"/>
          </a:p>
          <a:p>
            <a:r>
              <a:rPr lang="en-US" dirty="0"/>
              <a:t>Overall, the data </a:t>
            </a:r>
            <a:r>
              <a:rPr lang="en-US"/>
              <a:t>shows foam rolling may provide small perceptual benefits, although the practical significance of these effects is still unclear.</a:t>
            </a:r>
            <a:endParaRPr lang="en-US">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8</a:t>
            </a:fld>
            <a:endParaRPr lang="en-GB"/>
          </a:p>
        </p:txBody>
      </p:sp>
    </p:spTree>
    <p:extLst>
      <p:ext uri="{BB962C8B-B14F-4D97-AF65-F5344CB8AC3E}">
        <p14:creationId xmlns:p14="http://schemas.microsoft.com/office/powerpoint/2010/main" val="1734185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study was to investigate whether foam rolling performed </a:t>
            </a:r>
            <a:r>
              <a:rPr lang="en-GB"/>
              <a:t>before running reduced heart rate and perceived exertion compared with a standard dynamic warm-up alone. </a:t>
            </a:r>
            <a:endParaRPr lang="en-US"/>
          </a:p>
          <a:p>
            <a:endParaRPr lang="en-GB" dirty="0"/>
          </a:p>
          <a:p>
            <a:r>
              <a:rPr lang="en-GB" dirty="0"/>
              <a:t>The findings showed only minor differences between conditions. Heart rate responses were similar across trials, although slight reductions were </a:t>
            </a:r>
            <a:r>
              <a:rPr lang="en-GB"/>
              <a:t>seen</a:t>
            </a:r>
            <a:r>
              <a:rPr lang="en-GB" dirty="0"/>
              <a:t> in some participants following foam rolling. </a:t>
            </a:r>
          </a:p>
          <a:p>
            <a:endParaRPr lang="en-GB" dirty="0"/>
          </a:p>
          <a:p>
            <a:r>
              <a:rPr lang="en-GB"/>
              <a:t>Ratings of perceived exertion showed slightly greater reductions, particularly during the higher-speed stages, suggesting that foam rolling may have influenced the subjective experience of exercise more than the cardiovascular demand itself. </a:t>
            </a:r>
          </a:p>
          <a:p>
            <a:endParaRPr lang="en-GB" dirty="0"/>
          </a:p>
          <a:p>
            <a:r>
              <a:rPr lang="en-GB" dirty="0"/>
              <a:t>These findings align with literature suggesting foam rolling can reduce soreness and perceived exertion without </a:t>
            </a:r>
            <a:r>
              <a:rPr lang="en-GB"/>
              <a:t>altering</a:t>
            </a:r>
            <a:r>
              <a:rPr lang="en-GB" dirty="0"/>
              <a:t> physiological measures such as oxygen uptake or performance outcomes (Lee et al., 2020). </a:t>
            </a:r>
          </a:p>
          <a:p>
            <a:endParaRPr lang="en-GB" dirty="0"/>
          </a:p>
          <a:p>
            <a:r>
              <a:rPr lang="en-GB" dirty="0"/>
              <a:t>The results also support systematic reviews reporting foam rolling produces small or trivial acute performance effects despite improving range of motion and perceived readiness for exercise (</a:t>
            </a:r>
            <a:r>
              <a:rPr lang="en-GB" dirty="0" err="1"/>
              <a:t>Wiewelhove</a:t>
            </a:r>
            <a:r>
              <a:rPr lang="en-GB" dirty="0"/>
              <a:t> et al., 2019; Konrad et al., 2021). </a:t>
            </a:r>
          </a:p>
          <a:p>
            <a:endParaRPr lang="en-GB" dirty="0"/>
          </a:p>
          <a:p>
            <a:r>
              <a:rPr lang="en-GB" dirty="0"/>
              <a:t>Mechanistically, foam rolling may have altered neuromuscular tone or reduced sensations of stiffness and discomfort, which could explain the lower RPE responses </a:t>
            </a:r>
            <a:r>
              <a:rPr lang="en-GB"/>
              <a:t>seen</a:t>
            </a:r>
            <a:r>
              <a:rPr lang="en-GB" dirty="0"/>
              <a:t> in some participants (Hendricks et al., 2020). </a:t>
            </a:r>
          </a:p>
          <a:p>
            <a:endParaRPr lang="en-GB" dirty="0"/>
          </a:p>
          <a:p>
            <a:r>
              <a:rPr lang="en-GB" dirty="0"/>
              <a:t>However, because running economy partly depends on maintaining effective lower-limb stiffness and elastic energy return, reductions in stiffness may not necessarily improve physiological running efficiency (Saunders et al., 2004). </a:t>
            </a:r>
          </a:p>
          <a:p>
            <a:endParaRPr lang="en-GB" dirty="0"/>
          </a:p>
          <a:p>
            <a:r>
              <a:rPr lang="en-GB"/>
              <a:t>Overall, the findings suggest foam rolling before running may provide small perceptual benefits but has limited impact on cardiovascular responses during submaximal treadmill running.</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9</a:t>
            </a:fld>
            <a:endParaRPr lang="en-GB"/>
          </a:p>
        </p:txBody>
      </p:sp>
    </p:spTree>
    <p:extLst>
      <p:ext uri="{BB962C8B-B14F-4D97-AF65-F5344CB8AC3E}">
        <p14:creationId xmlns:p14="http://schemas.microsoft.com/office/powerpoint/2010/main" val="1783007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pre-run foam rolling did not produce substantial reductions in heart rate compared with a standard dynamic warm-up, although modest reductions in perceived exertion were seen in several participants. </a:t>
            </a:r>
          </a:p>
          <a:p>
            <a:endParaRPr lang="en-US" dirty="0"/>
          </a:p>
          <a:p>
            <a:r>
              <a:rPr lang="en-US"/>
              <a:t>These findings suggest foam rolling may improve subjective readiness or comfort during running, rather than meaningfully altering physiological demand. </a:t>
            </a:r>
          </a:p>
          <a:p>
            <a:endParaRPr lang="en-US" dirty="0"/>
          </a:p>
          <a:p>
            <a:r>
              <a:rPr lang="en-US"/>
              <a:t>From a practical perspective, foam rolling may still be useful for athletes who prefer it as part of their warm-up routine, particularly if the goal is to improve perceived preparedness or reduce sensations of stiffness. However, the results do not strongly support foam rolling as a strategy to improve running economy or cardiovascular efficiency. </a:t>
            </a:r>
          </a:p>
          <a:p>
            <a:endParaRPr lang="en-US" dirty="0"/>
          </a:p>
          <a:p>
            <a:r>
              <a:rPr lang="en-US"/>
              <a:t>One limitation of the study was the small sample size, which may have reduced the ability to detect statistically meaningful effects. </a:t>
            </a:r>
          </a:p>
          <a:p>
            <a:endParaRPr lang="en-US" dirty="0"/>
          </a:p>
          <a:p>
            <a:r>
              <a:rPr lang="en-US"/>
              <a:t>The study also relied on heart rate and perceived exertion rather than direct measures of oxygen consumption, meaning running economy was inferred rather than directly measured. </a:t>
            </a:r>
          </a:p>
          <a:p>
            <a:endParaRPr lang="en-US" dirty="0"/>
          </a:p>
          <a:p>
            <a:r>
              <a:rPr lang="en-US"/>
              <a:t>Additionally, treadmill running may not fully reflect overground running biomechanics and performance demands. </a:t>
            </a:r>
          </a:p>
          <a:p>
            <a:endParaRPr lang="en-US" dirty="0"/>
          </a:p>
          <a:p>
            <a:r>
              <a:rPr lang="en-US"/>
              <a:t>Future research should include larger sample sizes, direct VO2 analysis, and biomechanical measures such as stride length, cadence, or ground contact time to better understand the mechanisms underlying foam rolling and endurance performance. </a:t>
            </a:r>
          </a:p>
          <a:p>
            <a:endParaRPr lang="en-US" dirty="0"/>
          </a:p>
          <a:p>
            <a:r>
              <a:rPr lang="en-US"/>
              <a:t>Further investigation into different foam rolling durations, intensities, and athlete populations may also help clarify whether certain protocols are more effective than others.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7D2085-29EB-462E-8AE0-D39E1AC4739E}" type="slidenum">
              <a:rPr lang="en-GB"/>
              <a:t>10</a:t>
            </a:fld>
            <a:endParaRPr lang="en-GB"/>
          </a:p>
        </p:txBody>
      </p:sp>
    </p:spTree>
    <p:extLst>
      <p:ext uri="{BB962C8B-B14F-4D97-AF65-F5344CB8AC3E}">
        <p14:creationId xmlns:p14="http://schemas.microsoft.com/office/powerpoint/2010/main" val="1079121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90/sports13090282" TargetMode="External"/><Relationship Id="rId3" Type="http://schemas.openxmlformats.org/officeDocument/2006/relationships/hyperlink" Target="https://doi.org/10.1016/j.jbmt.2019.10.019" TargetMode="External"/><Relationship Id="rId7" Type="http://schemas.openxmlformats.org/officeDocument/2006/relationships/hyperlink" Target="https://doi.org/10.52082/jssm.2021.62" TargetMode="External"/><Relationship Id="rId2" Type="http://schemas.openxmlformats.org/officeDocument/2006/relationships/hyperlink" Target="https://doi.org/10.1007/s00421-011-1879-2" TargetMode="External"/><Relationship Id="rId1" Type="http://schemas.openxmlformats.org/officeDocument/2006/relationships/slideLayout" Target="../slideLayouts/slideLayout2.xml"/><Relationship Id="rId6" Type="http://schemas.openxmlformats.org/officeDocument/2006/relationships/hyperlink" Target="https://doi.org/10.1007/s11332-019-00580-y" TargetMode="External"/><Relationship Id="rId11" Type="http://schemas.openxmlformats.org/officeDocument/2006/relationships/hyperlink" Target="https://doi.org/10.1007/s40279-019-01205-7" TargetMode="External"/><Relationship Id="rId5" Type="http://schemas.openxmlformats.org/officeDocument/2006/relationships/hyperlink" Target="https://doi.org/10.3389/fphys.2021.720531" TargetMode="External"/><Relationship Id="rId10" Type="http://schemas.openxmlformats.org/officeDocument/2006/relationships/hyperlink" Target="https://doi.org/10.3389/fphys.2019.00376" TargetMode="External"/><Relationship Id="rId4" Type="http://schemas.openxmlformats.org/officeDocument/2006/relationships/hyperlink" Target="https://doi.org/10.7717/peerj.18180" TargetMode="External"/><Relationship Id="rId9" Type="http://schemas.openxmlformats.org/officeDocument/2006/relationships/hyperlink" Target="https://doi.org/10.2165/00007256-200434070-00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5AF479-E0BA-7735-F9B3-8335E5F807B6}"/>
              </a:ext>
            </a:extLst>
          </p:cNvPr>
          <p:cNvPicPr>
            <a:picLocks noChangeAspect="1"/>
          </p:cNvPicPr>
          <p:nvPr/>
        </p:nvPicPr>
        <p:blipFill>
          <a:blip r:embed="rId2"/>
          <a:stretch>
            <a:fillRect/>
          </a:stretch>
        </p:blipFill>
        <p:spPr>
          <a:xfrm>
            <a:off x="865780" y="984914"/>
            <a:ext cx="10073753" cy="4899545"/>
          </a:xfrm>
          <a:prstGeom prst="rect">
            <a:avLst/>
          </a:prstGeom>
        </p:spPr>
      </p:pic>
      <p:sp>
        <p:nvSpPr>
          <p:cNvPr id="2" name="Title 1"/>
          <p:cNvSpPr>
            <a:spLocks noGrp="1"/>
          </p:cNvSpPr>
          <p:nvPr>
            <p:ph type="ctrTitle"/>
          </p:nvPr>
        </p:nvSpPr>
        <p:spPr>
          <a:xfrm>
            <a:off x="1330657" y="985885"/>
            <a:ext cx="9144000" cy="2387600"/>
          </a:xfrm>
        </p:spPr>
        <p:txBody>
          <a:bodyPr>
            <a:noAutofit/>
          </a:bodyPr>
          <a:lstStyle/>
          <a:p>
            <a:r>
              <a:rPr lang="en-GB">
                <a:latin typeface="Aptos Display"/>
              </a:rPr>
              <a:t>Pre-Run Foam </a:t>
            </a:r>
            <a:r>
              <a:rPr lang="en-GB">
                <a:solidFill>
                  <a:srgbClr val="FEA330"/>
                </a:solidFill>
                <a:latin typeface="Aptos Display"/>
              </a:rPr>
              <a:t>Rollin</a:t>
            </a:r>
            <a:r>
              <a:rPr lang="en-GB">
                <a:latin typeface="Aptos Display"/>
              </a:rPr>
              <a:t>g</a:t>
            </a:r>
          </a:p>
        </p:txBody>
      </p:sp>
      <p:sp>
        <p:nvSpPr>
          <p:cNvPr id="3" name="Subtitle 2"/>
          <p:cNvSpPr>
            <a:spLocks noGrp="1"/>
          </p:cNvSpPr>
          <p:nvPr>
            <p:ph type="subTitle" idx="1"/>
          </p:nvPr>
        </p:nvSpPr>
        <p:spPr>
          <a:xfrm>
            <a:off x="386686" y="4122537"/>
            <a:ext cx="9144000" cy="572294"/>
          </a:xfrm>
        </p:spPr>
        <p:txBody>
          <a:bodyPr vert="horz" lIns="91440" tIns="45720" rIns="91440" bIns="45720" rtlCol="0" anchor="t">
            <a:normAutofit/>
          </a:bodyPr>
          <a:lstStyle/>
          <a:p>
            <a:r>
              <a:rPr lang="en-GB" sz="2200">
                <a:solidFill>
                  <a:schemeClr val="bg1"/>
                </a:solidFill>
              </a:rPr>
              <a:t>Does it reduce the rate of perceived exertion?</a:t>
            </a:r>
          </a:p>
        </p:txBody>
      </p:sp>
      <p:sp>
        <p:nvSpPr>
          <p:cNvPr id="4" name="TextBox 3">
            <a:extLst>
              <a:ext uri="{FF2B5EF4-FFF2-40B4-BE49-F238E27FC236}">
                <a16:creationId xmlns:a16="http://schemas.microsoft.com/office/drawing/2014/main" id="{39482A4C-BB59-9B86-37B0-6879B8666E6F}"/>
              </a:ext>
            </a:extLst>
          </p:cNvPr>
          <p:cNvSpPr txBox="1"/>
          <p:nvPr/>
        </p:nvSpPr>
        <p:spPr>
          <a:xfrm>
            <a:off x="3214581" y="5785863"/>
            <a:ext cx="57688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Sam </a:t>
            </a:r>
            <a:r>
              <a:rPr lang="en-GB" dirty="0" err="1"/>
              <a:t>Lucitt</a:t>
            </a:r>
            <a:r>
              <a:rPr lang="en-GB" dirty="0"/>
              <a:t>-Rees</a:t>
            </a:r>
            <a:br>
              <a:rPr lang="en-US" dirty="0"/>
            </a:br>
            <a:r>
              <a:rPr lang="en-GB" dirty="0"/>
              <a:t>27000712</a:t>
            </a:r>
            <a:br>
              <a:rPr lang="en-GB" dirty="0"/>
            </a:br>
            <a:r>
              <a:rPr lang="en-GB" dirty="0"/>
              <a:t>BMST5005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FD0BC-18DC-2E4C-FE08-6E9AB9A8FAEE}"/>
              </a:ext>
            </a:extLst>
          </p:cNvPr>
          <p:cNvSpPr>
            <a:spLocks noGrp="1"/>
          </p:cNvSpPr>
          <p:nvPr>
            <p:ph type="title"/>
          </p:nvPr>
        </p:nvSpPr>
        <p:spPr>
          <a:xfrm>
            <a:off x="630936" y="640080"/>
            <a:ext cx="4818888" cy="1481328"/>
          </a:xfrm>
        </p:spPr>
        <p:txBody>
          <a:bodyPr anchor="b">
            <a:normAutofit/>
          </a:bodyPr>
          <a:lstStyle/>
          <a:p>
            <a:r>
              <a:rPr lang="en-GB" sz="5400"/>
              <a:t>Introduction</a:t>
            </a:r>
          </a:p>
        </p:txBody>
      </p:sp>
      <p:sp>
        <p:nvSpPr>
          <p:cNvPr id="2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C604BF-3D38-AA20-06B5-05A52362363C}"/>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1900">
                <a:ea typeface="+mn-lt"/>
                <a:cs typeface="+mn-lt"/>
              </a:rPr>
              <a:t>Running economy (RE) is a key determinant of endurance performance </a:t>
            </a:r>
            <a:endParaRPr lang="en-GB" sz="1900"/>
          </a:p>
          <a:p>
            <a:r>
              <a:rPr lang="en-GB" sz="1900">
                <a:ea typeface="+mn-lt"/>
                <a:cs typeface="+mn-lt"/>
              </a:rPr>
              <a:t>RE = oxygen cost at a fixed submaximal running speed </a:t>
            </a:r>
            <a:endParaRPr lang="en-GB" sz="1900"/>
          </a:p>
          <a:p>
            <a:r>
              <a:rPr lang="en-GB" sz="1900">
                <a:ea typeface="+mn-lt"/>
                <a:cs typeface="+mn-lt"/>
              </a:rPr>
              <a:t>Influenced by neuromuscular coordination, stiffness, and movement efficiency </a:t>
            </a:r>
            <a:endParaRPr lang="en-GB" sz="1900"/>
          </a:p>
          <a:p>
            <a:r>
              <a:rPr lang="en-GB" sz="1900">
                <a:ea typeface="+mn-lt"/>
                <a:cs typeface="+mn-lt"/>
              </a:rPr>
              <a:t>Foam rolling commonly used in warm-ups to increase range of motion </a:t>
            </a:r>
            <a:endParaRPr lang="en-GB" sz="1900"/>
          </a:p>
          <a:p>
            <a:r>
              <a:rPr lang="en-GB" sz="1900">
                <a:ea typeface="+mn-lt"/>
                <a:cs typeface="+mn-lt"/>
              </a:rPr>
              <a:t>Evidence suggests minimal negative effects on performance</a:t>
            </a:r>
            <a:endParaRPr lang="en-GB" sz="1900"/>
          </a:p>
          <a:p>
            <a:endParaRPr lang="en-GB" sz="1900"/>
          </a:p>
        </p:txBody>
      </p:sp>
      <p:pic>
        <p:nvPicPr>
          <p:cNvPr id="4" name="Picture 3" descr="A person holding a microphone&#10;&#10;AI-generated content may be incorrect.">
            <a:extLst>
              <a:ext uri="{FF2B5EF4-FFF2-40B4-BE49-F238E27FC236}">
                <a16:creationId xmlns:a16="http://schemas.microsoft.com/office/drawing/2014/main" id="{BBECE2FB-40DE-18DF-19EE-01E71E3ADF9F}"/>
              </a:ext>
            </a:extLst>
          </p:cNvPr>
          <p:cNvPicPr>
            <a:picLocks noChangeAspect="1"/>
          </p:cNvPicPr>
          <p:nvPr/>
        </p:nvPicPr>
        <p:blipFill>
          <a:blip r:embed="rId3"/>
          <a:stretch>
            <a:fillRect/>
          </a:stretch>
        </p:blipFill>
        <p:spPr>
          <a:xfrm>
            <a:off x="7176097" y="640080"/>
            <a:ext cx="3304869" cy="5577840"/>
          </a:xfrm>
          <a:prstGeom prst="rect">
            <a:avLst/>
          </a:prstGeom>
        </p:spPr>
      </p:pic>
    </p:spTree>
    <p:extLst>
      <p:ext uri="{BB962C8B-B14F-4D97-AF65-F5344CB8AC3E}">
        <p14:creationId xmlns:p14="http://schemas.microsoft.com/office/powerpoint/2010/main" val="3350937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E35BF-8F88-0F46-BA35-A1B7F1EF95AE}"/>
              </a:ext>
            </a:extLst>
          </p:cNvPr>
          <p:cNvSpPr>
            <a:spLocks noGrp="1"/>
          </p:cNvSpPr>
          <p:nvPr>
            <p:ph type="title"/>
          </p:nvPr>
        </p:nvSpPr>
        <p:spPr>
          <a:xfrm>
            <a:off x="630936" y="640080"/>
            <a:ext cx="4818888" cy="1481328"/>
          </a:xfrm>
        </p:spPr>
        <p:txBody>
          <a:bodyPr anchor="b">
            <a:normAutofit/>
          </a:bodyPr>
          <a:lstStyle/>
          <a:p>
            <a:r>
              <a:rPr lang="en-GB" sz="5000"/>
              <a:t>Rationale and Aim</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F865F3-12EF-297D-0D3A-4F07B4D6CAF1}"/>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1900">
                <a:ea typeface="+mn-lt"/>
                <a:cs typeface="+mn-lt"/>
              </a:rPr>
              <a:t>Aim: Investigate whether pre-run foam rolling reduces heart rate and RPE compared with a dynamic warm-up alone.</a:t>
            </a:r>
          </a:p>
          <a:p>
            <a:r>
              <a:rPr lang="en-GB" sz="1900">
                <a:ea typeface="+mn-lt"/>
                <a:cs typeface="+mn-lt"/>
              </a:rPr>
              <a:t>Foam rolling may alter stiffness, blood flow, and neuromuscular activity </a:t>
            </a:r>
          </a:p>
          <a:p>
            <a:r>
              <a:rPr lang="en-GB" sz="1900">
                <a:ea typeface="+mn-lt"/>
                <a:cs typeface="+mn-lt"/>
              </a:rPr>
              <a:t>Potential to influence physiological cost of running </a:t>
            </a:r>
            <a:endParaRPr lang="en-GB" sz="1900"/>
          </a:p>
          <a:p>
            <a:r>
              <a:rPr lang="en-GB" sz="1900">
                <a:ea typeface="+mn-lt"/>
                <a:cs typeface="+mn-lt"/>
              </a:rPr>
              <a:t>Current evidence on endurance performance is inconsistent </a:t>
            </a:r>
            <a:endParaRPr lang="en-GB" sz="1900"/>
          </a:p>
          <a:p>
            <a:r>
              <a:rPr lang="en-GB" sz="1900">
                <a:ea typeface="+mn-lt"/>
                <a:cs typeface="+mn-lt"/>
              </a:rPr>
              <a:t>Limited research examining foam rolling and running economy</a:t>
            </a:r>
            <a:endParaRPr lang="en-GB" sz="1900"/>
          </a:p>
          <a:p>
            <a:endParaRPr lang="en-GB" sz="1900">
              <a:ea typeface="+mn-lt"/>
              <a:cs typeface="+mn-lt"/>
            </a:endParaRPr>
          </a:p>
        </p:txBody>
      </p:sp>
      <p:pic>
        <p:nvPicPr>
          <p:cNvPr id="4" name="Picture 3" descr="A group of people standing on a target&#10;&#10;AI-generated content may be incorrect.">
            <a:extLst>
              <a:ext uri="{FF2B5EF4-FFF2-40B4-BE49-F238E27FC236}">
                <a16:creationId xmlns:a16="http://schemas.microsoft.com/office/drawing/2014/main" id="{CDE43E8D-9EFA-B190-13CB-8B5A0CA46C3A}"/>
              </a:ext>
            </a:extLst>
          </p:cNvPr>
          <p:cNvPicPr>
            <a:picLocks noChangeAspect="1"/>
          </p:cNvPicPr>
          <p:nvPr/>
        </p:nvPicPr>
        <p:blipFill>
          <a:blip r:embed="rId3"/>
          <a:stretch>
            <a:fillRect/>
          </a:stretch>
        </p:blipFill>
        <p:spPr>
          <a:xfrm>
            <a:off x="6099048" y="1033878"/>
            <a:ext cx="5458968" cy="4790244"/>
          </a:xfrm>
          <a:prstGeom prst="rect">
            <a:avLst/>
          </a:prstGeom>
        </p:spPr>
      </p:pic>
    </p:spTree>
    <p:extLst>
      <p:ext uri="{BB962C8B-B14F-4D97-AF65-F5344CB8AC3E}">
        <p14:creationId xmlns:p14="http://schemas.microsoft.com/office/powerpoint/2010/main" val="16907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900BA-118A-F76C-2337-10356E701084}"/>
              </a:ext>
            </a:extLst>
          </p:cNvPr>
          <p:cNvSpPr>
            <a:spLocks noGrp="1"/>
          </p:cNvSpPr>
          <p:nvPr>
            <p:ph type="title"/>
          </p:nvPr>
        </p:nvSpPr>
        <p:spPr>
          <a:xfrm>
            <a:off x="630936" y="640080"/>
            <a:ext cx="4818888" cy="1481328"/>
          </a:xfrm>
        </p:spPr>
        <p:txBody>
          <a:bodyPr anchor="b">
            <a:normAutofit/>
          </a:bodyPr>
          <a:lstStyle/>
          <a:p>
            <a:r>
              <a:rPr lang="en-GB" sz="5000"/>
              <a:t>Method - Design and Participants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710EA3-0003-9B86-C72F-3D6AE1ECDE1A}"/>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GB" sz="2200">
                <a:ea typeface="+mn-lt"/>
                <a:cs typeface="+mn-lt"/>
              </a:rPr>
              <a:t>Two conditions: </a:t>
            </a:r>
            <a:endParaRPr lang="en-GB" sz="2200"/>
          </a:p>
          <a:p>
            <a:r>
              <a:rPr lang="en-GB" sz="2200">
                <a:ea typeface="+mn-lt"/>
                <a:cs typeface="+mn-lt"/>
              </a:rPr>
              <a:t>Foam rolling and dynamic warm-up (FR) </a:t>
            </a:r>
            <a:endParaRPr lang="en-GB" sz="2200"/>
          </a:p>
          <a:p>
            <a:r>
              <a:rPr lang="en-GB" sz="2200">
                <a:ea typeface="+mn-lt"/>
                <a:cs typeface="+mn-lt"/>
              </a:rPr>
              <a:t>Dynamic warm-up only (CON) </a:t>
            </a:r>
            <a:endParaRPr lang="en-GB" sz="2200"/>
          </a:p>
          <a:p>
            <a:r>
              <a:rPr lang="en-GB" sz="2200">
                <a:ea typeface="+mn-lt"/>
                <a:cs typeface="+mn-lt"/>
              </a:rPr>
              <a:t>Sessions separated by 7 days </a:t>
            </a:r>
            <a:endParaRPr lang="en-GB" sz="2200"/>
          </a:p>
          <a:p>
            <a:r>
              <a:rPr lang="en-GB" sz="2200">
                <a:ea typeface="+mn-lt"/>
                <a:cs typeface="+mn-lt"/>
              </a:rPr>
              <a:t>Recreational runners aged 18+</a:t>
            </a:r>
            <a:endParaRPr lang="en-GB" sz="2200"/>
          </a:p>
          <a:p>
            <a:r>
              <a:rPr lang="en-GB" sz="2200">
                <a:ea typeface="+mn-lt"/>
                <a:cs typeface="+mn-lt"/>
              </a:rPr>
              <a:t>Standardised treadmill testing</a:t>
            </a:r>
            <a:endParaRPr lang="en-GB" sz="2200"/>
          </a:p>
          <a:p>
            <a:endParaRPr lang="en-GB" sz="2200"/>
          </a:p>
        </p:txBody>
      </p:sp>
      <p:pic>
        <p:nvPicPr>
          <p:cNvPr id="4" name="Picture 3" descr="A group of people waving&#10;&#10;AI-generated content may be incorrect.">
            <a:extLst>
              <a:ext uri="{FF2B5EF4-FFF2-40B4-BE49-F238E27FC236}">
                <a16:creationId xmlns:a16="http://schemas.microsoft.com/office/drawing/2014/main" id="{8C78FDB9-62D4-75E7-00E3-B5E96E09D900}"/>
              </a:ext>
            </a:extLst>
          </p:cNvPr>
          <p:cNvPicPr>
            <a:picLocks noChangeAspect="1"/>
          </p:cNvPicPr>
          <p:nvPr/>
        </p:nvPicPr>
        <p:blipFill>
          <a:blip r:embed="rId3"/>
          <a:stretch>
            <a:fillRect/>
          </a:stretch>
        </p:blipFill>
        <p:spPr>
          <a:xfrm>
            <a:off x="6099048" y="1067996"/>
            <a:ext cx="5458968" cy="4722007"/>
          </a:xfrm>
          <a:prstGeom prst="rect">
            <a:avLst/>
          </a:prstGeom>
        </p:spPr>
      </p:pic>
    </p:spTree>
    <p:extLst>
      <p:ext uri="{BB962C8B-B14F-4D97-AF65-F5344CB8AC3E}">
        <p14:creationId xmlns:p14="http://schemas.microsoft.com/office/powerpoint/2010/main" val="858892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DFBA58-AFDA-B166-570F-25D4965BB9F2}"/>
              </a:ext>
            </a:extLst>
          </p:cNvPr>
          <p:cNvSpPr>
            <a:spLocks noGrp="1"/>
          </p:cNvSpPr>
          <p:nvPr>
            <p:ph type="title"/>
          </p:nvPr>
        </p:nvSpPr>
        <p:spPr>
          <a:xfrm>
            <a:off x="630936" y="640080"/>
            <a:ext cx="4818888" cy="1481328"/>
          </a:xfrm>
        </p:spPr>
        <p:txBody>
          <a:bodyPr anchor="b">
            <a:normAutofit/>
          </a:bodyPr>
          <a:lstStyle/>
          <a:p>
            <a:r>
              <a:rPr lang="en-GB" sz="4600"/>
              <a:t>Method – Protocols and Procedures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6EBF1F-1336-2CF7-CED6-928D45C463EA}"/>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000">
                <a:ea typeface="+mn-lt"/>
                <a:cs typeface="+mn-lt"/>
              </a:rPr>
              <a:t>Dynamic warm-up completed in both conditions </a:t>
            </a:r>
            <a:endParaRPr lang="en-GB" sz="2000"/>
          </a:p>
          <a:p>
            <a:r>
              <a:rPr lang="en-GB" sz="2000">
                <a:ea typeface="+mn-lt"/>
                <a:cs typeface="+mn-lt"/>
              </a:rPr>
              <a:t>FR condition included  foam rolling protocol </a:t>
            </a:r>
            <a:endParaRPr lang="en-GB" sz="2000"/>
          </a:p>
          <a:p>
            <a:r>
              <a:rPr lang="en-GB" sz="2000">
                <a:ea typeface="+mn-lt"/>
                <a:cs typeface="+mn-lt"/>
              </a:rPr>
              <a:t>Targeted quadriceps, hamstrings, glutes, and calves </a:t>
            </a:r>
            <a:endParaRPr lang="en-GB" sz="2000"/>
          </a:p>
          <a:p>
            <a:r>
              <a:rPr lang="en-GB" sz="2000">
                <a:ea typeface="+mn-lt"/>
                <a:cs typeface="+mn-lt"/>
              </a:rPr>
              <a:t>Three 5-minute treadmill stages at fixed submaximal speeds </a:t>
            </a:r>
            <a:endParaRPr lang="en-GB" sz="2000"/>
          </a:p>
          <a:p>
            <a:r>
              <a:rPr lang="en-GB" sz="2000">
                <a:ea typeface="+mn-lt"/>
                <a:cs typeface="+mn-lt"/>
              </a:rPr>
              <a:t>HR and RPE recorded at end of each stage</a:t>
            </a:r>
            <a:endParaRPr lang="en-GB" sz="2000"/>
          </a:p>
          <a:p>
            <a:endParaRPr lang="en-GB" sz="2000"/>
          </a:p>
        </p:txBody>
      </p:sp>
      <p:pic>
        <p:nvPicPr>
          <p:cNvPr id="4" name="Picture 3" descr="A hand pointing at a paper with a pencil and a person and person&#10;&#10;AI-generated content may be incorrect.">
            <a:extLst>
              <a:ext uri="{FF2B5EF4-FFF2-40B4-BE49-F238E27FC236}">
                <a16:creationId xmlns:a16="http://schemas.microsoft.com/office/drawing/2014/main" id="{8744EB83-985E-3BE9-A759-4CE045947494}"/>
              </a:ext>
            </a:extLst>
          </p:cNvPr>
          <p:cNvPicPr>
            <a:picLocks noChangeAspect="1"/>
          </p:cNvPicPr>
          <p:nvPr/>
        </p:nvPicPr>
        <p:blipFill>
          <a:blip r:embed="rId3"/>
          <a:stretch>
            <a:fillRect/>
          </a:stretch>
        </p:blipFill>
        <p:spPr>
          <a:xfrm>
            <a:off x="6099048" y="1982373"/>
            <a:ext cx="5458968" cy="2893253"/>
          </a:xfrm>
          <a:prstGeom prst="rect">
            <a:avLst/>
          </a:prstGeom>
        </p:spPr>
      </p:pic>
    </p:spTree>
    <p:extLst>
      <p:ext uri="{BB962C8B-B14F-4D97-AF65-F5344CB8AC3E}">
        <p14:creationId xmlns:p14="http://schemas.microsoft.com/office/powerpoint/2010/main" val="3218879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9D972-0080-7C1B-A9AA-6D37D010C920}"/>
              </a:ext>
            </a:extLst>
          </p:cNvPr>
          <p:cNvSpPr>
            <a:spLocks noGrp="1"/>
          </p:cNvSpPr>
          <p:nvPr>
            <p:ph type="title"/>
          </p:nvPr>
        </p:nvSpPr>
        <p:spPr>
          <a:xfrm>
            <a:off x="640080" y="325369"/>
            <a:ext cx="4368602" cy="1956841"/>
          </a:xfrm>
        </p:spPr>
        <p:txBody>
          <a:bodyPr anchor="b">
            <a:normAutofit/>
          </a:bodyPr>
          <a:lstStyle/>
          <a:p>
            <a:r>
              <a:rPr lang="en-GB" sz="4600"/>
              <a:t>Method – Control and Rationale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BD6057-1A5D-E2A1-87B7-B5734B2566C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Pre-test routines standardised </a:t>
            </a:r>
            <a:endParaRPr lang="en-GB" sz="2200"/>
          </a:p>
          <a:p>
            <a:r>
              <a:rPr lang="en-GB" sz="2200">
                <a:ea typeface="+mn-lt"/>
                <a:cs typeface="+mn-lt"/>
              </a:rPr>
              <a:t>Controlled footwear, hydration, and testing time </a:t>
            </a:r>
            <a:endParaRPr lang="en-GB" sz="2200"/>
          </a:p>
          <a:p>
            <a:r>
              <a:rPr lang="en-GB" sz="2200">
                <a:ea typeface="+mn-lt"/>
                <a:cs typeface="+mn-lt"/>
              </a:rPr>
              <a:t>Familiarisation session reduced novelty effects </a:t>
            </a:r>
            <a:endParaRPr lang="en-GB" sz="2200"/>
          </a:p>
          <a:p>
            <a:r>
              <a:rPr lang="en-GB" sz="2200">
                <a:ea typeface="+mn-lt"/>
                <a:cs typeface="+mn-lt"/>
              </a:rPr>
              <a:t>Designed to detect acute foam rolling effects on HR &amp; RPE</a:t>
            </a:r>
            <a:endParaRPr lang="en-GB" sz="2200"/>
          </a:p>
          <a:p>
            <a:endParaRPr lang="en-GB" sz="2200"/>
          </a:p>
        </p:txBody>
      </p:sp>
      <p:pic>
        <p:nvPicPr>
          <p:cNvPr id="4" name="Picture 3" descr="A person holding a magnifying glass&#10;&#10;AI-generated content may be incorrect.">
            <a:extLst>
              <a:ext uri="{FF2B5EF4-FFF2-40B4-BE49-F238E27FC236}">
                <a16:creationId xmlns:a16="http://schemas.microsoft.com/office/drawing/2014/main" id="{201BEE14-55C6-6D33-B9AD-3A4073775372}"/>
              </a:ext>
            </a:extLst>
          </p:cNvPr>
          <p:cNvPicPr>
            <a:picLocks noChangeAspect="1"/>
          </p:cNvPicPr>
          <p:nvPr/>
        </p:nvPicPr>
        <p:blipFill>
          <a:blip r:embed="rId3"/>
          <a:srcRect l="700"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369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1E4-3354-7387-0B08-2109D10448E4}"/>
              </a:ext>
            </a:extLst>
          </p:cNvPr>
          <p:cNvSpPr>
            <a:spLocks noGrp="1"/>
          </p:cNvSpPr>
          <p:nvPr>
            <p:ph type="title"/>
          </p:nvPr>
        </p:nvSpPr>
        <p:spPr/>
        <p:txBody>
          <a:bodyPr/>
          <a:lstStyle/>
          <a:p>
            <a:r>
              <a:rPr lang="en-GB"/>
              <a:t>Results – Heart Rate</a:t>
            </a:r>
          </a:p>
        </p:txBody>
      </p:sp>
      <p:graphicFrame>
        <p:nvGraphicFramePr>
          <p:cNvPr id="5" name="Content Placeholder 4">
            <a:extLst>
              <a:ext uri="{FF2B5EF4-FFF2-40B4-BE49-F238E27FC236}">
                <a16:creationId xmlns:a16="http://schemas.microsoft.com/office/drawing/2014/main" id="{267151AC-8484-0AD0-33DE-1E38C47F834A}"/>
              </a:ext>
            </a:extLst>
          </p:cNvPr>
          <p:cNvGraphicFramePr>
            <a:graphicFrameLocks noGrp="1"/>
          </p:cNvGraphicFramePr>
          <p:nvPr>
            <p:ph idx="1"/>
          </p:nvPr>
        </p:nvGraphicFramePr>
        <p:xfrm>
          <a:off x="838200" y="1825625"/>
          <a:ext cx="10515591" cy="2173605"/>
        </p:xfrm>
        <a:graphic>
          <a:graphicData uri="http://schemas.openxmlformats.org/drawingml/2006/table">
            <a:tbl>
              <a:tblPr bandRow="1">
                <a:tableStyleId>{5C22544A-7EE6-4342-B048-85BDC9FD1C3A}</a:tableStyleId>
              </a:tblPr>
              <a:tblGrid>
                <a:gridCol w="1162191">
                  <a:extLst>
                    <a:ext uri="{9D8B030D-6E8A-4147-A177-3AD203B41FA5}">
                      <a16:colId xmlns:a16="http://schemas.microsoft.com/office/drawing/2014/main" val="2512384486"/>
                    </a:ext>
                  </a:extLst>
                </a:gridCol>
                <a:gridCol w="779450">
                  <a:extLst>
                    <a:ext uri="{9D8B030D-6E8A-4147-A177-3AD203B41FA5}">
                      <a16:colId xmlns:a16="http://schemas.microsoft.com/office/drawing/2014/main" val="3410993121"/>
                    </a:ext>
                  </a:extLst>
                </a:gridCol>
                <a:gridCol w="779450">
                  <a:extLst>
                    <a:ext uri="{9D8B030D-6E8A-4147-A177-3AD203B41FA5}">
                      <a16:colId xmlns:a16="http://schemas.microsoft.com/office/drawing/2014/main" val="3587756347"/>
                    </a:ext>
                  </a:extLst>
                </a:gridCol>
                <a:gridCol w="779450">
                  <a:extLst>
                    <a:ext uri="{9D8B030D-6E8A-4147-A177-3AD203B41FA5}">
                      <a16:colId xmlns:a16="http://schemas.microsoft.com/office/drawing/2014/main" val="2429510283"/>
                    </a:ext>
                  </a:extLst>
                </a:gridCol>
                <a:gridCol w="779450">
                  <a:extLst>
                    <a:ext uri="{9D8B030D-6E8A-4147-A177-3AD203B41FA5}">
                      <a16:colId xmlns:a16="http://schemas.microsoft.com/office/drawing/2014/main" val="543151362"/>
                    </a:ext>
                  </a:extLst>
                </a:gridCol>
                <a:gridCol w="779450">
                  <a:extLst>
                    <a:ext uri="{9D8B030D-6E8A-4147-A177-3AD203B41FA5}">
                      <a16:colId xmlns:a16="http://schemas.microsoft.com/office/drawing/2014/main" val="1320729267"/>
                    </a:ext>
                  </a:extLst>
                </a:gridCol>
                <a:gridCol w="779450">
                  <a:extLst>
                    <a:ext uri="{9D8B030D-6E8A-4147-A177-3AD203B41FA5}">
                      <a16:colId xmlns:a16="http://schemas.microsoft.com/office/drawing/2014/main" val="1289166748"/>
                    </a:ext>
                  </a:extLst>
                </a:gridCol>
                <a:gridCol w="779450">
                  <a:extLst>
                    <a:ext uri="{9D8B030D-6E8A-4147-A177-3AD203B41FA5}">
                      <a16:colId xmlns:a16="http://schemas.microsoft.com/office/drawing/2014/main" val="1315848252"/>
                    </a:ext>
                  </a:extLst>
                </a:gridCol>
                <a:gridCol w="779450">
                  <a:extLst>
                    <a:ext uri="{9D8B030D-6E8A-4147-A177-3AD203B41FA5}">
                      <a16:colId xmlns:a16="http://schemas.microsoft.com/office/drawing/2014/main" val="1000484669"/>
                    </a:ext>
                  </a:extLst>
                </a:gridCol>
                <a:gridCol w="779450">
                  <a:extLst>
                    <a:ext uri="{9D8B030D-6E8A-4147-A177-3AD203B41FA5}">
                      <a16:colId xmlns:a16="http://schemas.microsoft.com/office/drawing/2014/main" val="2287397981"/>
                    </a:ext>
                  </a:extLst>
                </a:gridCol>
                <a:gridCol w="779450">
                  <a:extLst>
                    <a:ext uri="{9D8B030D-6E8A-4147-A177-3AD203B41FA5}">
                      <a16:colId xmlns:a16="http://schemas.microsoft.com/office/drawing/2014/main" val="4086849068"/>
                    </a:ext>
                  </a:extLst>
                </a:gridCol>
                <a:gridCol w="779450">
                  <a:extLst>
                    <a:ext uri="{9D8B030D-6E8A-4147-A177-3AD203B41FA5}">
                      <a16:colId xmlns:a16="http://schemas.microsoft.com/office/drawing/2014/main" val="2836053183"/>
                    </a:ext>
                  </a:extLst>
                </a:gridCol>
                <a:gridCol w="779450">
                  <a:extLst>
                    <a:ext uri="{9D8B030D-6E8A-4147-A177-3AD203B41FA5}">
                      <a16:colId xmlns:a16="http://schemas.microsoft.com/office/drawing/2014/main" val="2754063020"/>
                    </a:ext>
                  </a:extLst>
                </a:gridCol>
              </a:tblGrid>
              <a:tr h="190500">
                <a:tc rowSpan="2">
                  <a:txBody>
                    <a:bodyPr/>
                    <a:lstStyle/>
                    <a:p>
                      <a:pPr algn="ctr" fontAlgn="b">
                        <a:buNone/>
                      </a:pPr>
                      <a:r>
                        <a:rPr lang="en-GB" sz="1100">
                          <a:effectLst/>
                          <a:latin typeface="Calibri" panose="020F0502020204030204" pitchFamily="34" charset="0"/>
                        </a:rPr>
                        <a:t>Participant</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gridSpan="6">
                  <a:txBody>
                    <a:bodyPr/>
                    <a:lstStyle/>
                    <a:p>
                      <a:pPr algn="ctr" fontAlgn="b">
                        <a:buNone/>
                      </a:pPr>
                      <a:r>
                        <a:rPr lang="en-GB" sz="1100">
                          <a:effectLst/>
                          <a:latin typeface="Calibri" panose="020F0502020204030204" pitchFamily="34" charset="0"/>
                        </a:rPr>
                        <a:t>Non-foam Rolling Intervention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fontAlgn="b">
                        <a:buNone/>
                      </a:pPr>
                      <a:r>
                        <a:rPr lang="en-GB" sz="1100">
                          <a:effectLst/>
                          <a:latin typeface="Calibri" panose="020F0502020204030204" pitchFamily="34" charset="0"/>
                        </a:rPr>
                        <a:t>Foam Rolling Intervention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63506106"/>
                  </a:ext>
                </a:extLst>
              </a:tr>
              <a:tr h="190500">
                <a:tc vMerge="1">
                  <a:txBody>
                    <a:bodyPr/>
                    <a:lstStyle/>
                    <a:p>
                      <a:endParaRPr lang="en-GB"/>
                    </a:p>
                  </a:txBody>
                  <a:tcPr/>
                </a:tc>
                <a:tc>
                  <a:txBody>
                    <a:bodyPr/>
                    <a:lstStyle/>
                    <a:p>
                      <a:pPr algn="ctr" fontAlgn="b">
                        <a:buNone/>
                      </a:pPr>
                      <a:r>
                        <a:rPr lang="en-GB" sz="1100">
                          <a:effectLst/>
                          <a:latin typeface="Calibri" panose="020F0502020204030204" pitchFamily="34" charset="0"/>
                        </a:rPr>
                        <a:t>HR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HR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HR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306116741"/>
                  </a:ext>
                </a:extLst>
              </a:tr>
              <a:tr h="190500">
                <a:tc>
                  <a:txBody>
                    <a:bodyPr/>
                    <a:lstStyle/>
                    <a:p>
                      <a:pPr algn="ctr" fontAlgn="b">
                        <a:buNone/>
                      </a:pPr>
                      <a:r>
                        <a:rPr lang="en-GB" sz="1100">
                          <a:effectLst/>
                          <a:latin typeface="Calibri" panose="020F0502020204030204" pitchFamily="34" charset="0"/>
                        </a:rPr>
                        <a:t>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19448155"/>
                  </a:ext>
                </a:extLst>
              </a:tr>
              <a:tr h="190500">
                <a:tc>
                  <a:txBody>
                    <a:bodyPr/>
                    <a:lstStyle/>
                    <a:p>
                      <a:pPr algn="ctr" fontAlgn="b">
                        <a:buNone/>
                      </a:pPr>
                      <a:r>
                        <a:rPr lang="en-GB" sz="1100">
                          <a:effectLst/>
                          <a:latin typeface="Calibri" panose="020F0502020204030204" pitchFamily="34" charset="0"/>
                        </a:rPr>
                        <a:t>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696371"/>
                  </a:ext>
                </a:extLst>
              </a:tr>
              <a:tr h="190500">
                <a:tc>
                  <a:txBody>
                    <a:bodyPr/>
                    <a:lstStyle/>
                    <a:p>
                      <a:pPr algn="ctr" fontAlgn="b">
                        <a:buNone/>
                      </a:pPr>
                      <a:r>
                        <a:rPr lang="en-GB" sz="1100">
                          <a:effectLst/>
                          <a:latin typeface="Calibri" panose="020F0502020204030204" pitchFamily="34" charset="0"/>
                        </a:rPr>
                        <a:t>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2876079"/>
                  </a:ext>
                </a:extLst>
              </a:tr>
              <a:tr h="190500">
                <a:tc>
                  <a:txBody>
                    <a:bodyPr/>
                    <a:lstStyle/>
                    <a:p>
                      <a:pPr algn="ctr" fontAlgn="b">
                        <a:buNone/>
                      </a:pPr>
                      <a:r>
                        <a:rPr lang="en-GB" sz="1100">
                          <a:effectLst/>
                          <a:latin typeface="Calibri" panose="020F0502020204030204" pitchFamily="34" charset="0"/>
                        </a:rPr>
                        <a:t>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6134567"/>
                  </a:ext>
                </a:extLst>
              </a:tr>
              <a:tr h="190500">
                <a:tc>
                  <a:txBody>
                    <a:bodyPr/>
                    <a:lstStyle/>
                    <a:p>
                      <a:pPr algn="ctr" fontAlgn="b">
                        <a:buNone/>
                      </a:pPr>
                      <a:r>
                        <a:rPr lang="en-GB" sz="1100">
                          <a:effectLst/>
                          <a:latin typeface="Calibri" panose="020F0502020204030204" pitchFamily="34" charset="0"/>
                        </a:rPr>
                        <a:t>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5691371"/>
                  </a:ext>
                </a:extLst>
              </a:tr>
              <a:tr h="190500">
                <a:tc>
                  <a:txBody>
                    <a:bodyPr/>
                    <a:lstStyle/>
                    <a:p>
                      <a:pPr algn="ctr" fontAlgn="b">
                        <a:buNone/>
                      </a:pPr>
                      <a:r>
                        <a:rPr lang="en-GB" sz="1100">
                          <a:effectLst/>
                          <a:latin typeface="Calibri" panose="020F0502020204030204" pitchFamily="34" charset="0"/>
                        </a:rPr>
                        <a:t>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50890886"/>
                  </a:ext>
                </a:extLst>
              </a:tr>
              <a:tr h="190500">
                <a:tc>
                  <a:txBody>
                    <a:bodyPr/>
                    <a:lstStyle/>
                    <a:p>
                      <a:pPr algn="ctr" fontAlgn="b">
                        <a:buNone/>
                      </a:pPr>
                      <a:r>
                        <a:rPr lang="en-GB" sz="1100">
                          <a:effectLst/>
                          <a:latin typeface="Calibri" panose="020F0502020204030204" pitchFamily="34" charset="0"/>
                        </a:rPr>
                        <a:t>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9246627"/>
                  </a:ext>
                </a:extLst>
              </a:tr>
            </a:tbl>
          </a:graphicData>
        </a:graphic>
      </p:graphicFrame>
      <p:sp>
        <p:nvSpPr>
          <p:cNvPr id="8" name="TextBox 7">
            <a:extLst>
              <a:ext uri="{FF2B5EF4-FFF2-40B4-BE49-F238E27FC236}">
                <a16:creationId xmlns:a16="http://schemas.microsoft.com/office/drawing/2014/main" id="{921AED45-D457-AB35-1BAC-4388D9B6C5BB}"/>
              </a:ext>
            </a:extLst>
          </p:cNvPr>
          <p:cNvSpPr txBox="1"/>
          <p:nvPr/>
        </p:nvSpPr>
        <p:spPr>
          <a:xfrm>
            <a:off x="833438" y="4119563"/>
            <a:ext cx="10525124"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sz="2400"/>
              <a:t>Heart rate increased progressively across running speeds in both conditions </a:t>
            </a:r>
            <a:endParaRPr lang="en-US" sz="2400" dirty="0"/>
          </a:p>
          <a:p>
            <a:pPr>
              <a:buFont typeface=""/>
              <a:buChar char="•"/>
            </a:pPr>
            <a:r>
              <a:rPr lang="en-US" sz="2400"/>
              <a:t>Foam rolling produced slightly lower HR values in most participants </a:t>
            </a:r>
            <a:endParaRPr lang="en-US" sz="2400" dirty="0"/>
          </a:p>
          <a:p>
            <a:pPr>
              <a:buFont typeface=""/>
              <a:buChar char="•"/>
            </a:pPr>
            <a:r>
              <a:rPr lang="en-US" sz="2400"/>
              <a:t>Differences between conditions were small </a:t>
            </a:r>
            <a:endParaRPr lang="en-US" sz="2400" dirty="0"/>
          </a:p>
          <a:p>
            <a:pPr>
              <a:buFont typeface=""/>
              <a:buChar char="•"/>
            </a:pPr>
            <a:r>
              <a:rPr lang="en-US" sz="2400" dirty="0"/>
              <a:t>No clear evidence of substantial cardiovascular changes following foam rolling</a:t>
            </a:r>
          </a:p>
          <a:p>
            <a:pPr algn="ctr"/>
            <a:endParaRPr lang="en-GB"/>
          </a:p>
        </p:txBody>
      </p:sp>
    </p:spTree>
    <p:extLst>
      <p:ext uri="{BB962C8B-B14F-4D97-AF65-F5344CB8AC3E}">
        <p14:creationId xmlns:p14="http://schemas.microsoft.com/office/powerpoint/2010/main" val="3721599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47BE-F0E8-F34B-B4AA-99521925129F}"/>
              </a:ext>
            </a:extLst>
          </p:cNvPr>
          <p:cNvSpPr>
            <a:spLocks noGrp="1"/>
          </p:cNvSpPr>
          <p:nvPr>
            <p:ph type="title"/>
          </p:nvPr>
        </p:nvSpPr>
        <p:spPr/>
        <p:txBody>
          <a:bodyPr/>
          <a:lstStyle/>
          <a:p>
            <a:r>
              <a:rPr lang="en-GB"/>
              <a:t>Results – Rate of Perceived Exertion</a:t>
            </a:r>
          </a:p>
        </p:txBody>
      </p:sp>
      <p:sp>
        <p:nvSpPr>
          <p:cNvPr id="3" name="Content Placeholder 2">
            <a:extLst>
              <a:ext uri="{FF2B5EF4-FFF2-40B4-BE49-F238E27FC236}">
                <a16:creationId xmlns:a16="http://schemas.microsoft.com/office/drawing/2014/main" id="{CBEDB8F7-E998-5E76-829E-0494DD8F6962}"/>
              </a:ext>
            </a:extLst>
          </p:cNvPr>
          <p:cNvSpPr>
            <a:spLocks noGrp="1"/>
          </p:cNvSpPr>
          <p:nvPr>
            <p:ph idx="1"/>
          </p:nvPr>
        </p:nvSpPr>
        <p:spPr>
          <a:xfrm>
            <a:off x="838200" y="4442304"/>
            <a:ext cx="10515600" cy="1734659"/>
          </a:xfrm>
        </p:spPr>
        <p:txBody>
          <a:bodyPr vert="horz" lIns="91440" tIns="45720" rIns="91440" bIns="45720" rtlCol="0" anchor="t">
            <a:normAutofit/>
          </a:bodyPr>
          <a:lstStyle/>
          <a:p>
            <a:pPr>
              <a:lnSpc>
                <a:spcPct val="70000"/>
              </a:lnSpc>
            </a:pPr>
            <a:r>
              <a:rPr lang="en-GB" sz="2400"/>
              <a:t>RPE increased with running speed in both conditions </a:t>
            </a:r>
          </a:p>
          <a:p>
            <a:pPr>
              <a:lnSpc>
                <a:spcPct val="70000"/>
              </a:lnSpc>
            </a:pPr>
            <a:r>
              <a:rPr lang="en-GB" sz="2400"/>
              <a:t>Foam rolling condition showed slightly lower RPE at higher speeds </a:t>
            </a:r>
          </a:p>
          <a:p>
            <a:pPr>
              <a:lnSpc>
                <a:spcPct val="70000"/>
              </a:lnSpc>
            </a:pPr>
            <a:r>
              <a:rPr lang="en-GB" sz="2400"/>
              <a:t>Reductions were most noticeable at speed 3 </a:t>
            </a:r>
          </a:p>
          <a:p>
            <a:pPr>
              <a:lnSpc>
                <a:spcPct val="70000"/>
              </a:lnSpc>
            </a:pPr>
            <a:r>
              <a:rPr lang="en-GB" sz="2400"/>
              <a:t>Findings suggest possible perceptual benefits of foam rolling</a:t>
            </a:r>
          </a:p>
          <a:p>
            <a:endParaRPr lang="en-GB" dirty="0"/>
          </a:p>
        </p:txBody>
      </p:sp>
      <p:graphicFrame>
        <p:nvGraphicFramePr>
          <p:cNvPr id="5" name="Content Placeholder 4">
            <a:extLst>
              <a:ext uri="{FF2B5EF4-FFF2-40B4-BE49-F238E27FC236}">
                <a16:creationId xmlns:a16="http://schemas.microsoft.com/office/drawing/2014/main" id="{9013C6E9-CF50-6303-4029-DA344D7EBBC2}"/>
              </a:ext>
            </a:extLst>
          </p:cNvPr>
          <p:cNvGraphicFramePr>
            <a:graphicFrameLocks/>
          </p:cNvGraphicFramePr>
          <p:nvPr/>
        </p:nvGraphicFramePr>
        <p:xfrm>
          <a:off x="838200" y="1825625"/>
          <a:ext cx="10515591" cy="2173605"/>
        </p:xfrm>
        <a:graphic>
          <a:graphicData uri="http://schemas.openxmlformats.org/drawingml/2006/table">
            <a:tbl>
              <a:tblPr bandRow="1">
                <a:tableStyleId>{5C22544A-7EE6-4342-B048-85BDC9FD1C3A}</a:tableStyleId>
              </a:tblPr>
              <a:tblGrid>
                <a:gridCol w="1162191">
                  <a:extLst>
                    <a:ext uri="{9D8B030D-6E8A-4147-A177-3AD203B41FA5}">
                      <a16:colId xmlns:a16="http://schemas.microsoft.com/office/drawing/2014/main" val="2512384486"/>
                    </a:ext>
                  </a:extLst>
                </a:gridCol>
                <a:gridCol w="779450">
                  <a:extLst>
                    <a:ext uri="{9D8B030D-6E8A-4147-A177-3AD203B41FA5}">
                      <a16:colId xmlns:a16="http://schemas.microsoft.com/office/drawing/2014/main" val="3410993121"/>
                    </a:ext>
                  </a:extLst>
                </a:gridCol>
                <a:gridCol w="779450">
                  <a:extLst>
                    <a:ext uri="{9D8B030D-6E8A-4147-A177-3AD203B41FA5}">
                      <a16:colId xmlns:a16="http://schemas.microsoft.com/office/drawing/2014/main" val="3587756347"/>
                    </a:ext>
                  </a:extLst>
                </a:gridCol>
                <a:gridCol w="779450">
                  <a:extLst>
                    <a:ext uri="{9D8B030D-6E8A-4147-A177-3AD203B41FA5}">
                      <a16:colId xmlns:a16="http://schemas.microsoft.com/office/drawing/2014/main" val="2429510283"/>
                    </a:ext>
                  </a:extLst>
                </a:gridCol>
                <a:gridCol w="779450">
                  <a:extLst>
                    <a:ext uri="{9D8B030D-6E8A-4147-A177-3AD203B41FA5}">
                      <a16:colId xmlns:a16="http://schemas.microsoft.com/office/drawing/2014/main" val="543151362"/>
                    </a:ext>
                  </a:extLst>
                </a:gridCol>
                <a:gridCol w="779450">
                  <a:extLst>
                    <a:ext uri="{9D8B030D-6E8A-4147-A177-3AD203B41FA5}">
                      <a16:colId xmlns:a16="http://schemas.microsoft.com/office/drawing/2014/main" val="1320729267"/>
                    </a:ext>
                  </a:extLst>
                </a:gridCol>
                <a:gridCol w="779450">
                  <a:extLst>
                    <a:ext uri="{9D8B030D-6E8A-4147-A177-3AD203B41FA5}">
                      <a16:colId xmlns:a16="http://schemas.microsoft.com/office/drawing/2014/main" val="1289166748"/>
                    </a:ext>
                  </a:extLst>
                </a:gridCol>
                <a:gridCol w="779450">
                  <a:extLst>
                    <a:ext uri="{9D8B030D-6E8A-4147-A177-3AD203B41FA5}">
                      <a16:colId xmlns:a16="http://schemas.microsoft.com/office/drawing/2014/main" val="1315848252"/>
                    </a:ext>
                  </a:extLst>
                </a:gridCol>
                <a:gridCol w="779450">
                  <a:extLst>
                    <a:ext uri="{9D8B030D-6E8A-4147-A177-3AD203B41FA5}">
                      <a16:colId xmlns:a16="http://schemas.microsoft.com/office/drawing/2014/main" val="1000484669"/>
                    </a:ext>
                  </a:extLst>
                </a:gridCol>
                <a:gridCol w="779450">
                  <a:extLst>
                    <a:ext uri="{9D8B030D-6E8A-4147-A177-3AD203B41FA5}">
                      <a16:colId xmlns:a16="http://schemas.microsoft.com/office/drawing/2014/main" val="2287397981"/>
                    </a:ext>
                  </a:extLst>
                </a:gridCol>
                <a:gridCol w="779450">
                  <a:extLst>
                    <a:ext uri="{9D8B030D-6E8A-4147-A177-3AD203B41FA5}">
                      <a16:colId xmlns:a16="http://schemas.microsoft.com/office/drawing/2014/main" val="4086849068"/>
                    </a:ext>
                  </a:extLst>
                </a:gridCol>
                <a:gridCol w="779450">
                  <a:extLst>
                    <a:ext uri="{9D8B030D-6E8A-4147-A177-3AD203B41FA5}">
                      <a16:colId xmlns:a16="http://schemas.microsoft.com/office/drawing/2014/main" val="2836053183"/>
                    </a:ext>
                  </a:extLst>
                </a:gridCol>
                <a:gridCol w="779450">
                  <a:extLst>
                    <a:ext uri="{9D8B030D-6E8A-4147-A177-3AD203B41FA5}">
                      <a16:colId xmlns:a16="http://schemas.microsoft.com/office/drawing/2014/main" val="2754063020"/>
                    </a:ext>
                  </a:extLst>
                </a:gridCol>
              </a:tblGrid>
              <a:tr h="190500">
                <a:tc rowSpan="2">
                  <a:txBody>
                    <a:bodyPr/>
                    <a:lstStyle/>
                    <a:p>
                      <a:pPr algn="ctr" fontAlgn="b">
                        <a:buNone/>
                      </a:pPr>
                      <a:r>
                        <a:rPr lang="en-GB" sz="1100">
                          <a:effectLst/>
                          <a:latin typeface="Calibri" panose="020F0502020204030204" pitchFamily="34" charset="0"/>
                        </a:rPr>
                        <a:t>Participant</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gridSpan="6">
                  <a:txBody>
                    <a:bodyPr/>
                    <a:lstStyle/>
                    <a:p>
                      <a:pPr algn="ctr" fontAlgn="b">
                        <a:buNone/>
                      </a:pPr>
                      <a:r>
                        <a:rPr lang="en-GB" sz="1100">
                          <a:effectLst/>
                          <a:latin typeface="Calibri" panose="020F0502020204030204" pitchFamily="34" charset="0"/>
                        </a:rPr>
                        <a:t>Non-foam Rolling Intervention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fontAlgn="b">
                        <a:buNone/>
                      </a:pPr>
                      <a:r>
                        <a:rPr lang="en-GB" sz="1100">
                          <a:effectLst/>
                          <a:latin typeface="Calibri" panose="020F0502020204030204" pitchFamily="34" charset="0"/>
                        </a:rPr>
                        <a:t>Foam Rolling Intervention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63506106"/>
                  </a:ext>
                </a:extLst>
              </a:tr>
              <a:tr h="190500">
                <a:tc vMerge="1">
                  <a:txBody>
                    <a:bodyPr/>
                    <a:lstStyle/>
                    <a:p>
                      <a:endParaRPr lang="en-GB"/>
                    </a:p>
                  </a:txBody>
                  <a:tcPr/>
                </a:tc>
                <a:tc>
                  <a:txBody>
                    <a:bodyPr/>
                    <a:lstStyle/>
                    <a:p>
                      <a:pPr algn="ctr" fontAlgn="b">
                        <a:buNone/>
                      </a:pPr>
                      <a:r>
                        <a:rPr lang="en-GB" sz="1100">
                          <a:effectLst/>
                          <a:latin typeface="Calibri" panose="020F0502020204030204" pitchFamily="34" charset="0"/>
                        </a:rPr>
                        <a:t>HR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RPE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E4D6"/>
                    </a:solidFill>
                  </a:tcPr>
                </a:tc>
                <a:tc>
                  <a:txBody>
                    <a:bodyPr/>
                    <a:lstStyle/>
                    <a:p>
                      <a:pPr algn="ctr" fontAlgn="b">
                        <a:buNone/>
                      </a:pPr>
                      <a:r>
                        <a:rPr lang="en-GB" sz="1100">
                          <a:effectLst/>
                          <a:latin typeface="Calibri" panose="020F0502020204030204" pitchFamily="34" charset="0"/>
                        </a:rPr>
                        <a:t>HR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HR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HR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buNone/>
                      </a:pPr>
                      <a:r>
                        <a:rPr lang="en-GB" sz="1100">
                          <a:effectLst/>
                          <a:latin typeface="Calibri" panose="020F0502020204030204" pitchFamily="34" charset="0"/>
                        </a:rPr>
                        <a:t>RPE at speed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2306116741"/>
                  </a:ext>
                </a:extLst>
              </a:tr>
              <a:tr h="190500">
                <a:tc>
                  <a:txBody>
                    <a:bodyPr/>
                    <a:lstStyle/>
                    <a:p>
                      <a:pPr algn="ctr" fontAlgn="b">
                        <a:buNone/>
                      </a:pPr>
                      <a:r>
                        <a:rPr lang="en-GB" sz="1100">
                          <a:effectLst/>
                          <a:latin typeface="Calibri" panose="020F0502020204030204" pitchFamily="34" charset="0"/>
                        </a:rPr>
                        <a:t>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19448155"/>
                  </a:ext>
                </a:extLst>
              </a:tr>
              <a:tr h="190500">
                <a:tc>
                  <a:txBody>
                    <a:bodyPr/>
                    <a:lstStyle/>
                    <a:p>
                      <a:pPr algn="ctr" fontAlgn="b">
                        <a:buNone/>
                      </a:pPr>
                      <a:r>
                        <a:rPr lang="en-GB" sz="1100">
                          <a:effectLst/>
                          <a:latin typeface="Calibri" panose="020F0502020204030204" pitchFamily="34" charset="0"/>
                        </a:rPr>
                        <a:t>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696371"/>
                  </a:ext>
                </a:extLst>
              </a:tr>
              <a:tr h="190500">
                <a:tc>
                  <a:txBody>
                    <a:bodyPr/>
                    <a:lstStyle/>
                    <a:p>
                      <a:pPr algn="ctr" fontAlgn="b">
                        <a:buNone/>
                      </a:pPr>
                      <a:r>
                        <a:rPr lang="en-GB" sz="1100">
                          <a:effectLst/>
                          <a:latin typeface="Calibri" panose="020F0502020204030204" pitchFamily="34" charset="0"/>
                        </a:rPr>
                        <a:t>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2876079"/>
                  </a:ext>
                </a:extLst>
              </a:tr>
              <a:tr h="190500">
                <a:tc>
                  <a:txBody>
                    <a:bodyPr/>
                    <a:lstStyle/>
                    <a:p>
                      <a:pPr algn="ctr" fontAlgn="b">
                        <a:buNone/>
                      </a:pPr>
                      <a:r>
                        <a:rPr lang="en-GB" sz="1100">
                          <a:effectLst/>
                          <a:latin typeface="Calibri" panose="020F0502020204030204" pitchFamily="34" charset="0"/>
                        </a:rPr>
                        <a:t>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6134567"/>
                  </a:ext>
                </a:extLst>
              </a:tr>
              <a:tr h="190500">
                <a:tc>
                  <a:txBody>
                    <a:bodyPr/>
                    <a:lstStyle/>
                    <a:p>
                      <a:pPr algn="ctr" fontAlgn="b">
                        <a:buNone/>
                      </a:pPr>
                      <a:r>
                        <a:rPr lang="en-GB" sz="1100">
                          <a:effectLst/>
                          <a:latin typeface="Calibri" panose="020F0502020204030204" pitchFamily="34" charset="0"/>
                        </a:rPr>
                        <a:t>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5691371"/>
                  </a:ext>
                </a:extLst>
              </a:tr>
              <a:tr h="190500">
                <a:tc>
                  <a:txBody>
                    <a:bodyPr/>
                    <a:lstStyle/>
                    <a:p>
                      <a:pPr algn="ctr" fontAlgn="b">
                        <a:buNone/>
                      </a:pPr>
                      <a:r>
                        <a:rPr lang="en-GB" sz="1100">
                          <a:effectLst/>
                          <a:latin typeface="Calibri" panose="020F0502020204030204" pitchFamily="34" charset="0"/>
                        </a:rPr>
                        <a:t>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50890886"/>
                  </a:ext>
                </a:extLst>
              </a:tr>
              <a:tr h="190500">
                <a:tc>
                  <a:txBody>
                    <a:bodyPr/>
                    <a:lstStyle/>
                    <a:p>
                      <a:pPr algn="ctr" fontAlgn="b">
                        <a:buNone/>
                      </a:pPr>
                      <a:r>
                        <a:rPr lang="en-GB" sz="1100">
                          <a:effectLst/>
                          <a:latin typeface="Calibri" panose="020F0502020204030204" pitchFamily="34" charset="0"/>
                        </a:rPr>
                        <a:t>7</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164</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173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185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buNone/>
                      </a:pPr>
                      <a:r>
                        <a:rPr lang="en-GB" sz="1100">
                          <a:effectLst/>
                          <a:latin typeface="Calibri" panose="020F0502020204030204" pitchFamily="34" charset="0"/>
                        </a:rPr>
                        <a:t>15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9246627"/>
                  </a:ext>
                </a:extLst>
              </a:tr>
            </a:tbl>
          </a:graphicData>
        </a:graphic>
      </p:graphicFrame>
    </p:spTree>
    <p:extLst>
      <p:ext uri="{BB962C8B-B14F-4D97-AF65-F5344CB8AC3E}">
        <p14:creationId xmlns:p14="http://schemas.microsoft.com/office/powerpoint/2010/main" val="2487766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B001-9A7D-101E-E3CF-071E260B94E5}"/>
              </a:ext>
            </a:extLst>
          </p:cNvPr>
          <p:cNvSpPr>
            <a:spLocks noGrp="1"/>
          </p:cNvSpPr>
          <p:nvPr>
            <p:ph type="title"/>
          </p:nvPr>
        </p:nvSpPr>
        <p:spPr>
          <a:xfrm>
            <a:off x="630936" y="639520"/>
            <a:ext cx="3429000" cy="1719072"/>
          </a:xfrm>
        </p:spPr>
        <p:txBody>
          <a:bodyPr anchor="b">
            <a:normAutofit/>
          </a:bodyPr>
          <a:lstStyle/>
          <a:p>
            <a:r>
              <a:rPr lang="en-GB" sz="5400"/>
              <a:t>Discussion</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AF6411-0DC9-B976-C364-D05F4C8863B7}"/>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1900">
                <a:ea typeface="+mn-lt"/>
                <a:cs typeface="+mn-lt"/>
              </a:rPr>
              <a:t>Foam rolling showed minimal effects on HR </a:t>
            </a:r>
            <a:endParaRPr lang="en-GB" sz="1900"/>
          </a:p>
          <a:p>
            <a:r>
              <a:rPr lang="en-GB" sz="1900">
                <a:ea typeface="+mn-lt"/>
                <a:cs typeface="+mn-lt"/>
              </a:rPr>
              <a:t>Small reductions in RPE seen at higher speeds </a:t>
            </a:r>
            <a:endParaRPr lang="en-GB" sz="1900"/>
          </a:p>
          <a:p>
            <a:r>
              <a:rPr lang="en-GB" sz="1900">
                <a:ea typeface="+mn-lt"/>
                <a:cs typeface="+mn-lt"/>
              </a:rPr>
              <a:t>Findings partially support earlier foam rolling literature </a:t>
            </a:r>
            <a:endParaRPr lang="en-GB" sz="1900"/>
          </a:p>
          <a:p>
            <a:r>
              <a:rPr lang="en-GB" sz="1900">
                <a:ea typeface="+mn-lt"/>
                <a:cs typeface="+mn-lt"/>
              </a:rPr>
              <a:t>Effects perceptual rather than physiological </a:t>
            </a:r>
            <a:endParaRPr lang="en-GB" sz="1900"/>
          </a:p>
          <a:p>
            <a:r>
              <a:rPr lang="en-GB" sz="1900">
                <a:ea typeface="+mn-lt"/>
                <a:cs typeface="+mn-lt"/>
              </a:rPr>
              <a:t>Results suggest limited impact on running economy</a:t>
            </a:r>
            <a:endParaRPr lang="en-GB" sz="1900"/>
          </a:p>
          <a:p>
            <a:endParaRPr lang="en-GB" sz="1900"/>
          </a:p>
        </p:txBody>
      </p:sp>
      <p:pic>
        <p:nvPicPr>
          <p:cNvPr id="4" name="Picture 3" descr="A group of people sitting in chairs&#10;&#10;AI-generated content may be incorrect.">
            <a:extLst>
              <a:ext uri="{FF2B5EF4-FFF2-40B4-BE49-F238E27FC236}">
                <a16:creationId xmlns:a16="http://schemas.microsoft.com/office/drawing/2014/main" id="{5CD3F7FB-6328-8562-939F-69959F35F972}"/>
              </a:ext>
            </a:extLst>
          </p:cNvPr>
          <p:cNvPicPr>
            <a:picLocks noChangeAspect="1"/>
          </p:cNvPicPr>
          <p:nvPr/>
        </p:nvPicPr>
        <p:blipFill>
          <a:blip r:embed="rId3"/>
          <a:stretch>
            <a:fillRect/>
          </a:stretch>
        </p:blipFill>
        <p:spPr>
          <a:xfrm>
            <a:off x="4654296" y="1375144"/>
            <a:ext cx="6903720" cy="4107712"/>
          </a:xfrm>
          <a:prstGeom prst="rect">
            <a:avLst/>
          </a:prstGeom>
        </p:spPr>
      </p:pic>
    </p:spTree>
    <p:extLst>
      <p:ext uri="{BB962C8B-B14F-4D97-AF65-F5344CB8AC3E}">
        <p14:creationId xmlns:p14="http://schemas.microsoft.com/office/powerpoint/2010/main" val="2338636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D94CD-E144-16C6-C198-003B16C89C8B}"/>
              </a:ext>
            </a:extLst>
          </p:cNvPr>
          <p:cNvSpPr>
            <a:spLocks noGrp="1"/>
          </p:cNvSpPr>
          <p:nvPr>
            <p:ph type="title"/>
          </p:nvPr>
        </p:nvSpPr>
        <p:spPr>
          <a:xfrm>
            <a:off x="630936" y="640080"/>
            <a:ext cx="4818888" cy="1481328"/>
          </a:xfrm>
        </p:spPr>
        <p:txBody>
          <a:bodyPr anchor="b">
            <a:normAutofit/>
          </a:bodyPr>
          <a:lstStyle/>
          <a:p>
            <a:r>
              <a:rPr lang="en-GB" sz="5400"/>
              <a:t>Conclusion</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DDA634-6941-E4A1-BDA3-3FA1EEC0DBF5}"/>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a:ea typeface="+mn-lt"/>
                <a:cs typeface="+mn-lt"/>
              </a:rPr>
              <a:t>Foam rolling did not reduce HR </a:t>
            </a:r>
            <a:endParaRPr lang="en-GB" sz="2200"/>
          </a:p>
          <a:p>
            <a:r>
              <a:rPr lang="en-GB" sz="2200">
                <a:ea typeface="+mn-lt"/>
                <a:cs typeface="+mn-lt"/>
              </a:rPr>
              <a:t>Small improvements in perceived exertion observed </a:t>
            </a:r>
            <a:endParaRPr lang="en-GB" sz="2200"/>
          </a:p>
          <a:p>
            <a:r>
              <a:rPr lang="en-GB" sz="2200">
                <a:ea typeface="+mn-lt"/>
                <a:cs typeface="+mn-lt"/>
              </a:rPr>
              <a:t>Dynamic warm-up alone may remain sufficient for most runners </a:t>
            </a:r>
            <a:endParaRPr lang="en-GB" sz="2200"/>
          </a:p>
          <a:p>
            <a:r>
              <a:rPr lang="en-GB" sz="2200">
                <a:ea typeface="+mn-lt"/>
                <a:cs typeface="+mn-lt"/>
              </a:rPr>
              <a:t>Small sample size limits generalisability </a:t>
            </a:r>
            <a:endParaRPr lang="en-GB" sz="2200"/>
          </a:p>
          <a:p>
            <a:r>
              <a:rPr lang="en-GB" sz="2200">
                <a:ea typeface="+mn-lt"/>
                <a:cs typeface="+mn-lt"/>
              </a:rPr>
              <a:t>Future research should include direct running economy measures</a:t>
            </a:r>
            <a:endParaRPr lang="en-GB" sz="2200"/>
          </a:p>
          <a:p>
            <a:endParaRPr lang="en-GB" sz="2200"/>
          </a:p>
        </p:txBody>
      </p:sp>
      <p:pic>
        <p:nvPicPr>
          <p:cNvPr id="4" name="Picture 3" descr="A person writing on a clipboard&#10;&#10;AI-generated content may be incorrect.">
            <a:extLst>
              <a:ext uri="{FF2B5EF4-FFF2-40B4-BE49-F238E27FC236}">
                <a16:creationId xmlns:a16="http://schemas.microsoft.com/office/drawing/2014/main" id="{BC481654-BBA8-E20D-0092-5BD02DFC039A}"/>
              </a:ext>
            </a:extLst>
          </p:cNvPr>
          <p:cNvPicPr>
            <a:picLocks noChangeAspect="1"/>
          </p:cNvPicPr>
          <p:nvPr/>
        </p:nvPicPr>
        <p:blipFill>
          <a:blip r:embed="rId3"/>
          <a:stretch>
            <a:fillRect/>
          </a:stretch>
        </p:blipFill>
        <p:spPr>
          <a:xfrm>
            <a:off x="6099048" y="1381887"/>
            <a:ext cx="5458968" cy="4094226"/>
          </a:xfrm>
          <a:prstGeom prst="rect">
            <a:avLst/>
          </a:prstGeom>
        </p:spPr>
      </p:pic>
    </p:spTree>
    <p:extLst>
      <p:ext uri="{BB962C8B-B14F-4D97-AF65-F5344CB8AC3E}">
        <p14:creationId xmlns:p14="http://schemas.microsoft.com/office/powerpoint/2010/main" val="238593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D6E2E-23B0-6743-65C8-4BB39DBD96FC}"/>
              </a:ext>
            </a:extLst>
          </p:cNvPr>
          <p:cNvSpPr>
            <a:spLocks noGrp="1"/>
          </p:cNvSpPr>
          <p:nvPr>
            <p:ph type="title"/>
          </p:nvPr>
        </p:nvSpPr>
        <p:spPr>
          <a:xfrm>
            <a:off x="838200" y="2766144"/>
            <a:ext cx="10515600" cy="1325563"/>
          </a:xfrm>
        </p:spPr>
        <p:txBody>
          <a:bodyPr/>
          <a:lstStyle/>
          <a:p>
            <a:pPr algn="ctr"/>
            <a:r>
              <a:rPr lang="en-GB"/>
              <a:t>Thank You</a:t>
            </a:r>
            <a:endParaRPr lang="en-US"/>
          </a:p>
        </p:txBody>
      </p:sp>
    </p:spTree>
    <p:extLst>
      <p:ext uri="{BB962C8B-B14F-4D97-AF65-F5344CB8AC3E}">
        <p14:creationId xmlns:p14="http://schemas.microsoft.com/office/powerpoint/2010/main" val="4175417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ACEC-52C6-27E7-0B1E-DB8A6401782F}"/>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BD6E3AFB-5403-17E6-8DF8-F11D3C1D30BB}"/>
              </a:ext>
            </a:extLst>
          </p:cNvPr>
          <p:cNvSpPr>
            <a:spLocks noGrp="1"/>
          </p:cNvSpPr>
          <p:nvPr>
            <p:ph idx="1"/>
          </p:nvPr>
        </p:nvSpPr>
        <p:spPr>
          <a:xfrm>
            <a:off x="838200" y="1313657"/>
            <a:ext cx="10515600" cy="5208587"/>
          </a:xfrm>
        </p:spPr>
        <p:txBody>
          <a:bodyPr vert="horz" lIns="91440" tIns="45720" rIns="91440" bIns="45720" rtlCol="0" anchor="t">
            <a:noAutofit/>
          </a:bodyPr>
          <a:lstStyle/>
          <a:p>
            <a:pPr>
              <a:lnSpc>
                <a:spcPct val="100000"/>
              </a:lnSpc>
              <a:buNone/>
            </a:pPr>
            <a:r>
              <a:rPr lang="en-GB" sz="1000" dirty="0">
                <a:highlight>
                  <a:srgbClr val="FFFFFF"/>
                </a:highlight>
              </a:rPr>
              <a:t>Behm, D.G. and </a:t>
            </a:r>
            <a:r>
              <a:rPr lang="en-GB" sz="1000" dirty="0" err="1">
                <a:highlight>
                  <a:srgbClr val="FFFFFF"/>
                </a:highlight>
              </a:rPr>
              <a:t>Chaouachi</a:t>
            </a:r>
            <a:r>
              <a:rPr lang="en-GB" sz="1000" dirty="0">
                <a:highlight>
                  <a:srgbClr val="FFFFFF"/>
                </a:highlight>
              </a:rPr>
              <a:t>, A. (2011) ‘A review of the acute effects of static and dynamic stretching on performance’, </a:t>
            </a:r>
            <a:r>
              <a:rPr lang="en-GB" sz="1000" i="1" dirty="0">
                <a:highlight>
                  <a:srgbClr val="FFFFFF"/>
                </a:highlight>
              </a:rPr>
              <a:t>European journal of applied physiology</a:t>
            </a:r>
            <a:r>
              <a:rPr lang="en-GB" sz="1000" dirty="0">
                <a:highlight>
                  <a:srgbClr val="FFFFFF"/>
                </a:highlight>
              </a:rPr>
              <a:t>, 111(11), pp. 2633–2651. </a:t>
            </a:r>
            <a:r>
              <a:rPr lang="en-GB" sz="1000">
                <a:highlight>
                  <a:srgbClr val="FFFFFF"/>
                </a:highlight>
              </a:rPr>
              <a:t>Available at: </a:t>
            </a:r>
            <a:r>
              <a:rPr lang="en-GB" sz="1000" u="sng">
                <a:highlight>
                  <a:srgbClr val="FFFFFF"/>
                </a:highlight>
                <a:hlinkClick r:id="rId2"/>
              </a:rPr>
              <a:t>https://doi.org/10.1007/s00421-011-1879-2</a:t>
            </a:r>
            <a:r>
              <a:rPr lang="en-GB" sz="1000">
                <a:highlight>
                  <a:srgbClr val="FFFFFF"/>
                </a:highlight>
              </a:rPr>
              <a:t>.</a:t>
            </a:r>
            <a:endParaRPr lang="en-US" sz="1000"/>
          </a:p>
          <a:p>
            <a:pPr>
              <a:lnSpc>
                <a:spcPct val="100000"/>
              </a:lnSpc>
              <a:buNone/>
            </a:pPr>
            <a:r>
              <a:rPr lang="en-GB" sz="1000">
                <a:highlight>
                  <a:srgbClr val="FFFFFF"/>
                </a:highlight>
              </a:rPr>
              <a:t>Hendricks, S. </a:t>
            </a:r>
            <a:r>
              <a:rPr lang="en-GB" sz="1000" i="1">
                <a:highlight>
                  <a:srgbClr val="FFFFFF"/>
                </a:highlight>
              </a:rPr>
              <a:t>et al.</a:t>
            </a:r>
            <a:r>
              <a:rPr lang="en-GB" sz="1000">
                <a:highlight>
                  <a:srgbClr val="FFFFFF"/>
                </a:highlight>
              </a:rPr>
              <a:t> (2020) ‘Effects of foam rolling on performance and recovery: A systematic review of the literature to guide practitioners on the use of foam rolling’, </a:t>
            </a:r>
            <a:r>
              <a:rPr lang="en-GB" sz="1000" i="1">
                <a:highlight>
                  <a:srgbClr val="FFFFFF"/>
                </a:highlight>
              </a:rPr>
              <a:t>Journal of bodywork and movement therapies</a:t>
            </a:r>
            <a:r>
              <a:rPr lang="en-GB" sz="1000">
                <a:highlight>
                  <a:srgbClr val="FFFFFF"/>
                </a:highlight>
              </a:rPr>
              <a:t>, 24(2), pp. 151–174. Available at: </a:t>
            </a:r>
            <a:r>
              <a:rPr lang="en-GB" sz="1000" u="sng">
                <a:highlight>
                  <a:srgbClr val="FFFFFF"/>
                </a:highlight>
                <a:hlinkClick r:id="rId3"/>
              </a:rPr>
              <a:t>https://doi.org/10.1016/j.jbmt.2019.10.019</a:t>
            </a:r>
            <a:r>
              <a:rPr lang="en-GB" sz="1000">
                <a:highlight>
                  <a:srgbClr val="FFFFFF"/>
                </a:highlight>
              </a:rPr>
              <a:t>.</a:t>
            </a:r>
          </a:p>
          <a:p>
            <a:pPr>
              <a:lnSpc>
                <a:spcPct val="100000"/>
              </a:lnSpc>
              <a:buNone/>
            </a:pPr>
            <a:r>
              <a:rPr lang="en-GB" sz="1000" dirty="0">
                <a:highlight>
                  <a:srgbClr val="FFFFFF"/>
                </a:highlight>
              </a:rPr>
              <a:t>Huang, H., Leng, B. and Zhang, C. (2024) ‘Impact of foam rolling with and without vibration on muscle oxidative metabolism and microvascular reactivity’, </a:t>
            </a:r>
            <a:r>
              <a:rPr lang="en-GB" sz="1000" i="1" dirty="0" err="1">
                <a:highlight>
                  <a:srgbClr val="FFFFFF"/>
                </a:highlight>
              </a:rPr>
              <a:t>PeerJ</a:t>
            </a:r>
            <a:r>
              <a:rPr lang="en-GB" sz="1000" i="1" dirty="0">
                <a:highlight>
                  <a:srgbClr val="FFFFFF"/>
                </a:highlight>
              </a:rPr>
              <a:t> (San Francisco, CA)</a:t>
            </a:r>
            <a:r>
              <a:rPr lang="en-GB" sz="1000" dirty="0">
                <a:highlight>
                  <a:srgbClr val="FFFFFF"/>
                </a:highlight>
              </a:rPr>
              <a:t>, 12. Available at: </a:t>
            </a:r>
            <a:r>
              <a:rPr lang="en-GB" sz="1000" u="sng" dirty="0">
                <a:highlight>
                  <a:srgbClr val="FFFFFF"/>
                </a:highlight>
                <a:hlinkClick r:id="rId4"/>
              </a:rPr>
              <a:t>https://doi.org/10.7717/peerj.18180</a:t>
            </a:r>
            <a:r>
              <a:rPr lang="en-GB" sz="1000" dirty="0">
                <a:highlight>
                  <a:srgbClr val="FFFFFF"/>
                </a:highlight>
              </a:rPr>
              <a:t>.</a:t>
            </a:r>
          </a:p>
          <a:p>
            <a:pPr>
              <a:lnSpc>
                <a:spcPct val="100000"/>
              </a:lnSpc>
              <a:buNone/>
            </a:pPr>
            <a:r>
              <a:rPr lang="en-GB" sz="1000" dirty="0">
                <a:highlight>
                  <a:srgbClr val="FFFFFF"/>
                </a:highlight>
              </a:rPr>
              <a:t>Konrad, A., </a:t>
            </a:r>
            <a:r>
              <a:rPr lang="en-GB" sz="1000" dirty="0" err="1">
                <a:highlight>
                  <a:srgbClr val="FFFFFF"/>
                </a:highlight>
              </a:rPr>
              <a:t>Tilp</a:t>
            </a:r>
            <a:r>
              <a:rPr lang="en-GB" sz="1000" dirty="0">
                <a:highlight>
                  <a:srgbClr val="FFFFFF"/>
                </a:highlight>
              </a:rPr>
              <a:t>, M. and Nakamura, M. (2021) ‘A Comparison of the Effects of Foam Rolling and Stretching on Physical Performance. A Systematic Review and Meta-Analysis’, </a:t>
            </a:r>
            <a:r>
              <a:rPr lang="en-GB" sz="1000" i="1" dirty="0">
                <a:highlight>
                  <a:srgbClr val="FFFFFF"/>
                </a:highlight>
              </a:rPr>
              <a:t>Frontiers in physiology</a:t>
            </a:r>
            <a:r>
              <a:rPr lang="en-GB" sz="1000" dirty="0">
                <a:highlight>
                  <a:srgbClr val="FFFFFF"/>
                </a:highlight>
              </a:rPr>
              <a:t>, 12, p. 720531. Available at: </a:t>
            </a:r>
            <a:r>
              <a:rPr lang="en-GB" sz="1000" u="sng" dirty="0">
                <a:highlight>
                  <a:srgbClr val="FFFFFF"/>
                </a:highlight>
                <a:hlinkClick r:id="rId5"/>
              </a:rPr>
              <a:t>https://doi.org/10.3389/fphys.2021.720531</a:t>
            </a:r>
            <a:r>
              <a:rPr lang="en-GB" sz="1000" dirty="0">
                <a:highlight>
                  <a:srgbClr val="FFFFFF"/>
                </a:highlight>
              </a:rPr>
              <a:t>.</a:t>
            </a:r>
          </a:p>
          <a:p>
            <a:pPr>
              <a:lnSpc>
                <a:spcPct val="100000"/>
              </a:lnSpc>
              <a:buNone/>
            </a:pPr>
            <a:r>
              <a:rPr lang="en-GB" sz="1000">
                <a:highlight>
                  <a:srgbClr val="FFFFFF"/>
                </a:highlight>
              </a:rPr>
              <a:t>Lee, E.J. </a:t>
            </a:r>
            <a:r>
              <a:rPr lang="en-GB" sz="1000" i="1">
                <a:highlight>
                  <a:srgbClr val="FFFFFF"/>
                </a:highlight>
              </a:rPr>
              <a:t>et al.</a:t>
            </a:r>
            <a:r>
              <a:rPr lang="en-GB" sz="1000">
                <a:highlight>
                  <a:srgbClr val="FFFFFF"/>
                </a:highlight>
              </a:rPr>
              <a:t> (2020) ‘Foam rolling is an effective recovery tool in trained distance runners’, </a:t>
            </a:r>
            <a:r>
              <a:rPr lang="en-GB" sz="1000" i="1">
                <a:highlight>
                  <a:srgbClr val="FFFFFF"/>
                </a:highlight>
              </a:rPr>
              <a:t>Sport sciences for health</a:t>
            </a:r>
            <a:r>
              <a:rPr lang="en-GB" sz="1000">
                <a:highlight>
                  <a:srgbClr val="FFFFFF"/>
                </a:highlight>
              </a:rPr>
              <a:t>, 16(1), pp. 105–115. Available at: </a:t>
            </a:r>
            <a:r>
              <a:rPr lang="en-GB" sz="1000" u="sng" dirty="0">
                <a:highlight>
                  <a:srgbClr val="FFFFFF"/>
                </a:highlight>
                <a:hlinkClick r:id="rId6"/>
              </a:rPr>
              <a:t>https://doi.org/10.1007/s11332-019-00580-y</a:t>
            </a:r>
            <a:r>
              <a:rPr lang="en-GB" sz="1000">
                <a:highlight>
                  <a:srgbClr val="FFFFFF"/>
                </a:highlight>
              </a:rPr>
              <a:t>.</a:t>
            </a:r>
          </a:p>
          <a:p>
            <a:pPr>
              <a:lnSpc>
                <a:spcPct val="100000"/>
              </a:lnSpc>
              <a:buNone/>
            </a:pPr>
            <a:r>
              <a:rPr lang="en-GB" sz="1000">
                <a:highlight>
                  <a:srgbClr val="FFFFFF"/>
                </a:highlight>
              </a:rPr>
              <a:t>Nakamura, M. </a:t>
            </a:r>
            <a:r>
              <a:rPr lang="en-GB" sz="1000" i="1">
                <a:highlight>
                  <a:srgbClr val="FFFFFF"/>
                </a:highlight>
              </a:rPr>
              <a:t>et al.</a:t>
            </a:r>
            <a:r>
              <a:rPr lang="en-GB" sz="1000">
                <a:highlight>
                  <a:srgbClr val="FFFFFF"/>
                </a:highlight>
              </a:rPr>
              <a:t> (2021) ‘The Acute and Prolonged Effects of Different Durations of Foam Rolling on Range of Motion, Muscle Stiffness, and Muscle Strength’, </a:t>
            </a:r>
            <a:r>
              <a:rPr lang="en-GB" sz="1000" i="1">
                <a:highlight>
                  <a:srgbClr val="FFFFFF"/>
                </a:highlight>
              </a:rPr>
              <a:t>Journal of sports science &amp; medicine</a:t>
            </a:r>
            <a:r>
              <a:rPr lang="en-GB" sz="1000">
                <a:highlight>
                  <a:srgbClr val="FFFFFF"/>
                </a:highlight>
              </a:rPr>
              <a:t>, 20(1), pp. 62–68. Available at: </a:t>
            </a:r>
            <a:r>
              <a:rPr lang="en-GB" sz="1000" u="sng">
                <a:highlight>
                  <a:srgbClr val="FFFFFF"/>
                </a:highlight>
                <a:hlinkClick r:id="rId7"/>
              </a:rPr>
              <a:t>https://doi.org/10.52082/jssm.2021.62</a:t>
            </a:r>
            <a:r>
              <a:rPr lang="en-GB" sz="1000">
                <a:highlight>
                  <a:srgbClr val="FFFFFF"/>
                </a:highlight>
              </a:rPr>
              <a:t>.</a:t>
            </a:r>
          </a:p>
          <a:p>
            <a:pPr>
              <a:lnSpc>
                <a:spcPct val="100000"/>
              </a:lnSpc>
              <a:buNone/>
            </a:pPr>
            <a:r>
              <a:rPr lang="en-GB" sz="1000">
                <a:highlight>
                  <a:srgbClr val="FFFFFF"/>
                </a:highlight>
              </a:rPr>
              <a:t>Ormeno, L. and Driller, M. (2025) ‘Does Massage Gun or Foam Roller Use During a Warm-Up Improve Performance in Trained Athletes?’, </a:t>
            </a:r>
            <a:r>
              <a:rPr lang="en-GB" sz="1000" i="1">
                <a:highlight>
                  <a:srgbClr val="FFFFFF"/>
                </a:highlight>
              </a:rPr>
              <a:t>Sports (Basel)</a:t>
            </a:r>
            <a:r>
              <a:rPr lang="en-GB" sz="1000">
                <a:highlight>
                  <a:srgbClr val="FFFFFF"/>
                </a:highlight>
              </a:rPr>
              <a:t>, 13(9), p. 282. Available at: </a:t>
            </a:r>
            <a:r>
              <a:rPr lang="en-GB" sz="1000" u="sng" dirty="0">
                <a:highlight>
                  <a:srgbClr val="FFFFFF"/>
                </a:highlight>
                <a:hlinkClick r:id="rId8"/>
              </a:rPr>
              <a:t>https://doi.org/10.3390/sports13090282</a:t>
            </a:r>
            <a:r>
              <a:rPr lang="en-GB" sz="1000">
                <a:highlight>
                  <a:srgbClr val="FFFFFF"/>
                </a:highlight>
              </a:rPr>
              <a:t>.</a:t>
            </a:r>
          </a:p>
          <a:p>
            <a:pPr>
              <a:lnSpc>
                <a:spcPct val="100000"/>
              </a:lnSpc>
              <a:buNone/>
            </a:pPr>
            <a:br>
              <a:rPr lang="en-GB" sz="1000" dirty="0">
                <a:highlight>
                  <a:srgbClr val="FFFFFF"/>
                </a:highlight>
                <a:latin typeface="Aptos"/>
                <a:cs typeface="Segoe UI"/>
              </a:rPr>
            </a:br>
            <a:r>
              <a:rPr lang="en-GB" sz="1000">
                <a:highlight>
                  <a:srgbClr val="FFFFFF"/>
                </a:highlight>
              </a:rPr>
              <a:t>Saunders, P.U. </a:t>
            </a:r>
            <a:r>
              <a:rPr lang="en-GB" sz="1000" i="1">
                <a:highlight>
                  <a:srgbClr val="FFFFFF"/>
                </a:highlight>
              </a:rPr>
              <a:t>et al.</a:t>
            </a:r>
            <a:r>
              <a:rPr lang="en-GB" sz="1000">
                <a:highlight>
                  <a:srgbClr val="FFFFFF"/>
                </a:highlight>
              </a:rPr>
              <a:t> (2004) ‘Factors Affecting Running Economy in Trained Distance Runners’, </a:t>
            </a:r>
            <a:r>
              <a:rPr lang="en-GB" sz="1000" i="1">
                <a:highlight>
                  <a:srgbClr val="FFFFFF"/>
                </a:highlight>
              </a:rPr>
              <a:t>Sports medicine (Auckland)</a:t>
            </a:r>
            <a:r>
              <a:rPr lang="en-GB" sz="1000">
                <a:highlight>
                  <a:srgbClr val="FFFFFF"/>
                </a:highlight>
              </a:rPr>
              <a:t>, 34(7), pp. 465–485. Available at: </a:t>
            </a:r>
            <a:r>
              <a:rPr lang="en-GB" sz="1000" u="sng">
                <a:highlight>
                  <a:srgbClr val="FFFFFF"/>
                </a:highlight>
                <a:hlinkClick r:id="rId9"/>
              </a:rPr>
              <a:t>https://doi.org/10.2165/00007256-200434070-00005</a:t>
            </a:r>
            <a:r>
              <a:rPr lang="en-GB" sz="1000">
                <a:highlight>
                  <a:srgbClr val="FFFFFF"/>
                </a:highlight>
              </a:rPr>
              <a:t>.</a:t>
            </a:r>
            <a:endParaRPr lang="en-GB"/>
          </a:p>
          <a:p>
            <a:pPr>
              <a:lnSpc>
                <a:spcPct val="100000"/>
              </a:lnSpc>
              <a:buNone/>
            </a:pPr>
            <a:r>
              <a:rPr lang="en-GB" sz="1000" dirty="0" err="1">
                <a:highlight>
                  <a:srgbClr val="FFFFFF"/>
                </a:highlight>
              </a:rPr>
              <a:t>Wiewelhove</a:t>
            </a:r>
            <a:r>
              <a:rPr lang="en-GB" sz="1000" dirty="0">
                <a:highlight>
                  <a:srgbClr val="FFFFFF"/>
                </a:highlight>
              </a:rPr>
              <a:t>, T. </a:t>
            </a:r>
            <a:r>
              <a:rPr lang="en-GB" sz="1000" i="1" dirty="0">
                <a:highlight>
                  <a:srgbClr val="FFFFFF"/>
                </a:highlight>
              </a:rPr>
              <a:t>et al.</a:t>
            </a:r>
            <a:r>
              <a:rPr lang="en-GB" sz="1000" dirty="0">
                <a:highlight>
                  <a:srgbClr val="FFFFFF"/>
                </a:highlight>
              </a:rPr>
              <a:t> (2019) ‘A Meta-Analysis of the Effects of Foam Rolling on Performance and Recovery’, </a:t>
            </a:r>
            <a:r>
              <a:rPr lang="en-GB" sz="1000" i="1" dirty="0">
                <a:highlight>
                  <a:srgbClr val="FFFFFF"/>
                </a:highlight>
              </a:rPr>
              <a:t>Frontiers in physiology</a:t>
            </a:r>
            <a:r>
              <a:rPr lang="en-GB" sz="1000" dirty="0">
                <a:highlight>
                  <a:srgbClr val="FFFFFF"/>
                </a:highlight>
              </a:rPr>
              <a:t>, 10, p. 376. Available </a:t>
            </a:r>
            <a:r>
              <a:rPr lang="en-GB" sz="1000">
                <a:highlight>
                  <a:srgbClr val="FFFFFF"/>
                </a:highlight>
              </a:rPr>
              <a:t>at: </a:t>
            </a:r>
            <a:r>
              <a:rPr lang="en-GB" sz="1000" u="sng">
                <a:highlight>
                  <a:srgbClr val="FFFFFF"/>
                </a:highlight>
                <a:hlinkClick r:id="rId10"/>
              </a:rPr>
              <a:t>https://doi.org/10.3389/fphys.2019.00376</a:t>
            </a:r>
            <a:r>
              <a:rPr lang="en-GB" sz="1000">
                <a:highlight>
                  <a:srgbClr val="FFFFFF"/>
                </a:highlight>
              </a:rPr>
              <a:t>.</a:t>
            </a:r>
          </a:p>
          <a:p>
            <a:pPr>
              <a:lnSpc>
                <a:spcPct val="100000"/>
              </a:lnSpc>
              <a:buNone/>
            </a:pPr>
            <a:r>
              <a:rPr lang="en-GB" sz="1000">
                <a:highlight>
                  <a:srgbClr val="FFFFFF"/>
                </a:highlight>
              </a:rPr>
              <a:t>Wilke, J. </a:t>
            </a:r>
            <a:r>
              <a:rPr lang="en-GB" sz="1000" i="1">
                <a:highlight>
                  <a:srgbClr val="FFFFFF"/>
                </a:highlight>
              </a:rPr>
              <a:t>et al.</a:t>
            </a:r>
            <a:r>
              <a:rPr lang="en-GB" sz="1000">
                <a:highlight>
                  <a:srgbClr val="FFFFFF"/>
                </a:highlight>
              </a:rPr>
              <a:t> (2020) ‘Acute Effects of Foam Rolling on Range of Motion in Healthy Adults: A Systematic Review with Multilevel Meta-analysis’, </a:t>
            </a:r>
            <a:r>
              <a:rPr lang="en-GB" sz="1000" i="1">
                <a:highlight>
                  <a:srgbClr val="FFFFFF"/>
                </a:highlight>
              </a:rPr>
              <a:t>Sports medicine (Auckland)</a:t>
            </a:r>
            <a:r>
              <a:rPr lang="en-GB" sz="1000">
                <a:highlight>
                  <a:srgbClr val="FFFFFF"/>
                </a:highlight>
              </a:rPr>
              <a:t>, 50(2), pp. 387–402. Available at: </a:t>
            </a:r>
            <a:r>
              <a:rPr lang="en-GB" sz="1000" u="sng" dirty="0">
                <a:highlight>
                  <a:srgbClr val="FFFFFF"/>
                </a:highlight>
                <a:hlinkClick r:id="rId11"/>
              </a:rPr>
              <a:t>https://doi.org/10.1007/s40279-019-01205-7</a:t>
            </a:r>
            <a:r>
              <a:rPr lang="en-GB" sz="1000">
                <a:highlight>
                  <a:srgbClr val="FFFFFF"/>
                </a:highlight>
              </a:rPr>
              <a:t>.</a:t>
            </a:r>
          </a:p>
          <a:p>
            <a:pPr marL="0" indent="0">
              <a:buNone/>
            </a:pPr>
            <a:endParaRPr lang="en-GB" sz="700" dirty="0"/>
          </a:p>
        </p:txBody>
      </p:sp>
    </p:spTree>
    <p:extLst>
      <p:ext uri="{BB962C8B-B14F-4D97-AF65-F5344CB8AC3E}">
        <p14:creationId xmlns:p14="http://schemas.microsoft.com/office/powerpoint/2010/main" val="1524473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Pre-Run Foam Rolling</vt:lpstr>
      <vt:lpstr>Introduction</vt:lpstr>
      <vt:lpstr>Rationale and Aim</vt:lpstr>
      <vt:lpstr>Method - Design and Participants</vt:lpstr>
      <vt:lpstr>Method – Protocols and Procedures</vt:lpstr>
      <vt:lpstr>Method – Control and Rationale</vt:lpstr>
      <vt:lpstr>Results – Heart Rate</vt:lpstr>
      <vt:lpstr>Results – Rate of Perceived Exertion</vt:lpstr>
      <vt:lpstr>Discussion</vt:lpstr>
      <vt:lpstr>Conclusion</vt:lpstr>
      <vt:lpstr>Thank You</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392</cp:revision>
  <dcterms:created xsi:type="dcterms:W3CDTF">2026-05-03T13:23:48Z</dcterms:created>
  <dcterms:modified xsi:type="dcterms:W3CDTF">2026-05-07T11:37:50Z</dcterms:modified>
</cp:coreProperties>
</file>