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0"/>
  </p:notes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96A3A2-D4B7-FA4F-A0DD-730191AD9CE7}" v="37" dt="2022-12-03T13:2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7273"/>
  </p:normalViewPr>
  <p:slideViewPr>
    <p:cSldViewPr snapToGrid="0">
      <p:cViewPr varScale="1">
        <p:scale>
          <a:sx n="85" d="100"/>
          <a:sy n="85" d="100"/>
        </p:scale>
        <p:origin x="15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6C156-4CC1-0D43-8AF5-2D39393762C1}"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78F7EC-5219-3C41-B21C-663B90C4F092}" type="slidenum">
              <a:rPr lang="en-GB" smtClean="0"/>
              <a:t>‹#›</a:t>
            </a:fld>
            <a:endParaRPr lang="en-GB"/>
          </a:p>
        </p:txBody>
      </p:sp>
    </p:spTree>
    <p:extLst>
      <p:ext uri="{BB962C8B-B14F-4D97-AF65-F5344CB8AC3E}">
        <p14:creationId xmlns:p14="http://schemas.microsoft.com/office/powerpoint/2010/main" val="3497231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Elena </a:t>
            </a:r>
            <a:r>
              <a:rPr lang="en-GB" dirty="0" err="1"/>
              <a:t>pruteanu</a:t>
            </a:r>
            <a:r>
              <a:rPr lang="en-GB" dirty="0"/>
              <a:t> and I will be presenting the change in Google and how recommendations can be put in place for organisation improvement.</a:t>
            </a:r>
          </a:p>
        </p:txBody>
      </p:sp>
      <p:sp>
        <p:nvSpPr>
          <p:cNvPr id="4" name="Slide Number Placeholder 3"/>
          <p:cNvSpPr>
            <a:spLocks noGrp="1"/>
          </p:cNvSpPr>
          <p:nvPr>
            <p:ph type="sldNum" sz="quarter" idx="5"/>
          </p:nvPr>
        </p:nvSpPr>
        <p:spPr/>
        <p:txBody>
          <a:bodyPr/>
          <a:lstStyle/>
          <a:p>
            <a:fld id="{5F78F7EC-5219-3C41-B21C-663B90C4F092}" type="slidenum">
              <a:rPr lang="en-GB" smtClean="0"/>
              <a:t>1</a:t>
            </a:fld>
            <a:endParaRPr lang="en-GB"/>
          </a:p>
        </p:txBody>
      </p:sp>
    </p:spTree>
    <p:extLst>
      <p:ext uri="{BB962C8B-B14F-4D97-AF65-F5344CB8AC3E}">
        <p14:creationId xmlns:p14="http://schemas.microsoft.com/office/powerpoint/2010/main" val="2234948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Good afternoon, my name is Elena </a:t>
            </a:r>
            <a:r>
              <a:rPr lang="en-GB" dirty="0" err="1"/>
              <a:t>Pruteanu</a:t>
            </a:r>
            <a:r>
              <a:rPr lang="en-GB" dirty="0"/>
              <a:t>, and I will be discussing the cultural change of Google, by accomplishing this, I will cover and analyse the external context and culture of Google for recommendations, as well as this, the information we gather and discuss will help us determine future strategies and possible culture change.</a:t>
            </a:r>
          </a:p>
        </p:txBody>
      </p:sp>
      <p:sp>
        <p:nvSpPr>
          <p:cNvPr id="4" name="Slide Number Placeholder 3"/>
          <p:cNvSpPr>
            <a:spLocks noGrp="1"/>
          </p:cNvSpPr>
          <p:nvPr>
            <p:ph type="sldNum" sz="quarter" idx="5"/>
          </p:nvPr>
        </p:nvSpPr>
        <p:spPr/>
        <p:txBody>
          <a:bodyPr/>
          <a:lstStyle/>
          <a:p>
            <a:fld id="{5F78F7EC-5219-3C41-B21C-663B90C4F092}" type="slidenum">
              <a:rPr lang="en-GB" smtClean="0"/>
              <a:t>2</a:t>
            </a:fld>
            <a:endParaRPr lang="en-GB"/>
          </a:p>
        </p:txBody>
      </p:sp>
    </p:spTree>
    <p:extLst>
      <p:ext uri="{BB962C8B-B14F-4D97-AF65-F5344CB8AC3E}">
        <p14:creationId xmlns:p14="http://schemas.microsoft.com/office/powerpoint/2010/main" val="148114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team members' behaviour is influenced and guided by the values, expectations, and practises that make up the organisation's culture. Consider it as the assortment of characteristics that define your business. While a dysfunctional workplace culture brings out tendencies that can impede even the most successful firms, a great workplace culture showcases beneficial features that result in enhanced performance.</a:t>
            </a:r>
          </a:p>
        </p:txBody>
      </p:sp>
      <p:sp>
        <p:nvSpPr>
          <p:cNvPr id="4" name="Slide Number Placeholder 3"/>
          <p:cNvSpPr>
            <a:spLocks noGrp="1"/>
          </p:cNvSpPr>
          <p:nvPr>
            <p:ph type="sldNum" sz="quarter" idx="5"/>
          </p:nvPr>
        </p:nvSpPr>
        <p:spPr/>
        <p:txBody>
          <a:bodyPr/>
          <a:lstStyle/>
          <a:p>
            <a:fld id="{5F78F7EC-5219-3C41-B21C-663B90C4F092}" type="slidenum">
              <a:rPr lang="en-GB" smtClean="0"/>
              <a:t>3</a:t>
            </a:fld>
            <a:endParaRPr lang="en-GB"/>
          </a:p>
        </p:txBody>
      </p:sp>
    </p:spTree>
    <p:extLst>
      <p:ext uri="{BB962C8B-B14F-4D97-AF65-F5344CB8AC3E}">
        <p14:creationId xmlns:p14="http://schemas.microsoft.com/office/powerpoint/2010/main" val="193248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environment in which the business operates and aspires to accomplish its goals is referred to as the external context. Regarding the business, social, regulatory, legislative, cultural, competitive, financial, and political environments, the following factors should be taken into account.</a:t>
            </a:r>
          </a:p>
        </p:txBody>
      </p:sp>
      <p:sp>
        <p:nvSpPr>
          <p:cNvPr id="4" name="Slide Number Placeholder 3"/>
          <p:cNvSpPr>
            <a:spLocks noGrp="1"/>
          </p:cNvSpPr>
          <p:nvPr>
            <p:ph type="sldNum" sz="quarter" idx="5"/>
          </p:nvPr>
        </p:nvSpPr>
        <p:spPr/>
        <p:txBody>
          <a:bodyPr/>
          <a:lstStyle/>
          <a:p>
            <a:fld id="{5F78F7EC-5219-3C41-B21C-663B90C4F092}" type="slidenum">
              <a:rPr lang="en-GB" smtClean="0"/>
              <a:t>4</a:t>
            </a:fld>
            <a:endParaRPr lang="en-GB"/>
          </a:p>
        </p:txBody>
      </p:sp>
    </p:spTree>
    <p:extLst>
      <p:ext uri="{BB962C8B-B14F-4D97-AF65-F5344CB8AC3E}">
        <p14:creationId xmlns:p14="http://schemas.microsoft.com/office/powerpoint/2010/main" val="3877248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Denison Culture Model</a:t>
            </a:r>
          </a:p>
          <a:p>
            <a:endParaRPr lang="en-GB" b="1" dirty="0"/>
          </a:p>
          <a:p>
            <a:r>
              <a:rPr lang="en-GB" b="1" dirty="0"/>
              <a:t>Adaptability</a:t>
            </a:r>
            <a:r>
              <a:rPr lang="en-GB" b="0" dirty="0"/>
              <a:t> - Perceiving and responding to the environment, customers, and, if necessary, adapting processes and key behaviours, is what is meant by adaptability. It is situated in the flexibility and external emphasis quadrant and sets with Create Culture. </a:t>
            </a:r>
          </a:p>
          <a:p>
            <a:endParaRPr lang="en-GB" b="0" dirty="0"/>
          </a:p>
          <a:p>
            <a:r>
              <a:rPr lang="en-GB" b="1" dirty="0"/>
              <a:t>Involvement</a:t>
            </a:r>
            <a:r>
              <a:rPr lang="en-GB" b="0" dirty="0"/>
              <a:t> - Engaging and bringing people together, involvement fosters a sense of ownership and accountability. People have a sense of commitment and autonomy toward the organisation. based on adaptability and internalization. Comparable to Collaborate Culture is this quadrant.</a:t>
            </a:r>
          </a:p>
          <a:p>
            <a:endParaRPr lang="en-GB" b="0" dirty="0"/>
          </a:p>
          <a:p>
            <a:r>
              <a:rPr lang="en-GB" b="1" dirty="0"/>
              <a:t>Consistency</a:t>
            </a:r>
            <a:r>
              <a:rPr lang="en-GB" b="0" dirty="0"/>
              <a:t> - Integrating operations, coordinating efforts, exercising control, and putting in place an internal governance system are all examples of consistency. anchored in consistency and an internal focus and sets with Control Culture.</a:t>
            </a:r>
          </a:p>
          <a:p>
            <a:endParaRPr lang="en-GB" b="0" dirty="0"/>
          </a:p>
          <a:p>
            <a:r>
              <a:rPr lang="en-GB" b="1" dirty="0"/>
              <a:t>Mission </a:t>
            </a:r>
            <a:r>
              <a:rPr lang="en-GB" b="0" dirty="0"/>
              <a:t>- Mission involves developing a mission that addresses the Why of the business and demonstrates how individuals' everyday efforts contribute to common objectives and outcomes. Based on consistency and external orientation resembles Compete Culture.</a:t>
            </a:r>
          </a:p>
          <a:p>
            <a:endParaRPr lang="en-GB" b="1" dirty="0"/>
          </a:p>
          <a:p>
            <a:r>
              <a:rPr lang="en-GB" b="1" dirty="0"/>
              <a:t>Trompenaars Culture Model</a:t>
            </a:r>
          </a:p>
          <a:p>
            <a:endParaRPr lang="en-GB" b="1" dirty="0"/>
          </a:p>
          <a:p>
            <a:r>
              <a:rPr lang="en-GB" b="0" dirty="0"/>
              <a:t>The seven-dimensional model of national culture distinctions that </a:t>
            </a:r>
            <a:r>
              <a:rPr lang="en-GB" b="0" dirty="0" err="1"/>
              <a:t>Fons</a:t>
            </a:r>
            <a:r>
              <a:rPr lang="en-GB" b="0" dirty="0"/>
              <a:t> Trompenaars and Charles Hampden-Turner created is renowned. This paradigm is useful for facilitating cross-cultural communication and is intriguing to explore regional cultural variations. </a:t>
            </a:r>
          </a:p>
          <a:p>
            <a:r>
              <a:rPr lang="en-GB" b="0" dirty="0"/>
              <a:t>On the other hand, Trompenaars also developed a more straightforward model based on his four organisational culture types and his international culture dimensions.</a:t>
            </a:r>
          </a:p>
          <a:p>
            <a:endParaRPr lang="en-GB" b="0" dirty="0"/>
          </a:p>
          <a:p>
            <a:r>
              <a:rPr lang="en-GB" b="1" dirty="0"/>
              <a:t>Culture Web</a:t>
            </a:r>
          </a:p>
          <a:p>
            <a:endParaRPr lang="en-GB" b="1" dirty="0"/>
          </a:p>
          <a:p>
            <a:r>
              <a:rPr lang="en-GB" b="0" dirty="0"/>
              <a:t>The success of change adoption can be greatly influenced by culture. To properly embed a change, the culture itself may need to alter. </a:t>
            </a:r>
          </a:p>
          <a:p>
            <a:r>
              <a:rPr lang="en-GB" b="0" dirty="0"/>
              <a:t>When determining whether cultural change is necessary and what gaps or presumptions an organisation already has that might affect the implementation of a change, a Cultural Web Analysis is an effective technique.</a:t>
            </a:r>
          </a:p>
          <a:p>
            <a:endParaRPr lang="en-GB" b="1" dirty="0"/>
          </a:p>
          <a:p>
            <a:endParaRPr lang="en-GB" b="0" dirty="0"/>
          </a:p>
          <a:p>
            <a:endParaRPr lang="en-GB" b="1" dirty="0"/>
          </a:p>
          <a:p>
            <a:endParaRPr lang="en-GB" b="0" dirty="0"/>
          </a:p>
          <a:p>
            <a:endParaRPr lang="en-GB" b="0" dirty="0"/>
          </a:p>
        </p:txBody>
      </p:sp>
      <p:sp>
        <p:nvSpPr>
          <p:cNvPr id="4" name="Slide Number Placeholder 3"/>
          <p:cNvSpPr>
            <a:spLocks noGrp="1"/>
          </p:cNvSpPr>
          <p:nvPr>
            <p:ph type="sldNum" sz="quarter" idx="5"/>
          </p:nvPr>
        </p:nvSpPr>
        <p:spPr/>
        <p:txBody>
          <a:bodyPr/>
          <a:lstStyle/>
          <a:p>
            <a:fld id="{5F78F7EC-5219-3C41-B21C-663B90C4F092}" type="slidenum">
              <a:rPr lang="en-GB" smtClean="0"/>
              <a:t>5</a:t>
            </a:fld>
            <a:endParaRPr lang="en-GB"/>
          </a:p>
        </p:txBody>
      </p:sp>
    </p:spTree>
    <p:extLst>
      <p:ext uri="{BB962C8B-B14F-4D97-AF65-F5344CB8AC3E}">
        <p14:creationId xmlns:p14="http://schemas.microsoft.com/office/powerpoint/2010/main" val="3742012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such method for examining and altering the culture of your firm is the Cultural Web, which was created in 1992 by Gerry Johnson and Kevan Scholes. With its help, you may identify cultural presumptions and behaviours and go to work coordinating organisational components with one another and your strategy.</a:t>
            </a:r>
          </a:p>
          <a:p>
            <a:endParaRPr lang="en-GB" dirty="0"/>
          </a:p>
          <a:p>
            <a:r>
              <a:rPr lang="en-GB" dirty="0"/>
              <a:t>Google can use stories as an example to illuminate the organisations value and how it is able to encourage employees to follow certain organisation paths to be apart of their history.</a:t>
            </a:r>
          </a:p>
          <a:p>
            <a:endParaRPr lang="en-GB" dirty="0"/>
          </a:p>
          <a:p>
            <a:r>
              <a:rPr lang="en-GB" dirty="0"/>
              <a:t>Rituals and routines, these are the different attitudes and activities that are permitted in a workplace. Routines can also be thought of as expectancies, which could include what a worker can anticipate doing upon arriving at work each day, doing so, or what the day's activities would  entail. This would be one of the important aspects of the Cultural Web especially within Google, as its reputation of a well known organisation could suffer if appropriate </a:t>
            </a:r>
            <a:r>
              <a:rPr lang="en-GB" dirty="0" err="1"/>
              <a:t>routins</a:t>
            </a:r>
            <a:r>
              <a:rPr lang="en-GB" dirty="0"/>
              <a:t> were not put in place, especially by its employees.</a:t>
            </a:r>
          </a:p>
          <a:p>
            <a:endParaRPr lang="en-GB" dirty="0"/>
          </a:p>
          <a:p>
            <a:r>
              <a:rPr lang="en-GB" dirty="0"/>
              <a:t>Symbols have a place in the cultural web model of employer branding or, more broadly, organisational branding. Think of it as anything visually appealing, such as logos, branding, the decor of the office, workplace dress standards, and more. This factor is influenced by a company's visual communication, both internally and externally. Googles visual logo follows a simple G with following a variety of colours, this is also a recognisable logo which Google has already effectively done, and as for workplace, their dress code must be appropriate and formal and as for the appearance of the workplace would be up to standards as Google has a high reputation and it must follow it by treating their employees with a safe and good work environment.</a:t>
            </a:r>
          </a:p>
          <a:p>
            <a:endParaRPr lang="en-GB" dirty="0"/>
          </a:p>
          <a:p>
            <a:r>
              <a:rPr lang="en-GB" dirty="0" err="1"/>
              <a:t>Theres</a:t>
            </a:r>
            <a:r>
              <a:rPr lang="en-GB" dirty="0"/>
              <a:t> two elements in Organisation Structures , one is  written influence which can be defined through Google clear organisation structure of who works there, and who is reporting to who and unwritten structure is the  people who have incredible influence that are not mentioned in the organisation chart, this determines </a:t>
            </a:r>
            <a:r>
              <a:rPr lang="en-GB" dirty="0" err="1"/>
              <a:t>contributers</a:t>
            </a:r>
            <a:r>
              <a:rPr lang="en-GB" dirty="0"/>
              <a:t> who may have value that is able to provide strong decision making, and put political elements into play.</a:t>
            </a:r>
          </a:p>
          <a:p>
            <a:endParaRPr lang="en-GB" dirty="0"/>
          </a:p>
          <a:p>
            <a:r>
              <a:rPr lang="en-GB" dirty="0"/>
              <a:t>The element component focuses on the manner in which control is exercised inside an organisation. We may also consider how this relates to performance management and how workers are evaluated based on how well they execute in their various responsibilities. The workers of Google are able to be graded to an appropriate amount if this was put in place and it would offer more employee satisfaction.</a:t>
            </a:r>
          </a:p>
          <a:p>
            <a:endParaRPr lang="en-GB" dirty="0"/>
          </a:p>
          <a:p>
            <a:r>
              <a:rPr lang="en-GB" dirty="0"/>
              <a:t>The power structure is what a person or group that have influence over of all the company, Google may already have this implemented as for the efficiency and work of employees must be up to standard of Googles reputation, this would be achieved by  the employees who are suited to do that or those who have higher job roles there.</a:t>
            </a:r>
          </a:p>
          <a:p>
            <a:endParaRPr lang="en-GB" dirty="0"/>
          </a:p>
          <a:p>
            <a:r>
              <a:rPr lang="en-GB" dirty="0"/>
              <a:t>Google is using corporate culture is which is used for human resource development, although the use of Cultural Web would be more preferable as its more usable and efficient for employees and the general workplace to </a:t>
            </a:r>
            <a:r>
              <a:rPr lang="en-GB" dirty="0" err="1"/>
              <a:t>devlelop</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5F78F7EC-5219-3C41-B21C-663B90C4F092}" type="slidenum">
              <a:rPr lang="en-GB" smtClean="0"/>
              <a:t>6</a:t>
            </a:fld>
            <a:endParaRPr lang="en-GB"/>
          </a:p>
        </p:txBody>
      </p:sp>
    </p:spTree>
    <p:extLst>
      <p:ext uri="{BB962C8B-B14F-4D97-AF65-F5344CB8AC3E}">
        <p14:creationId xmlns:p14="http://schemas.microsoft.com/office/powerpoint/2010/main" val="2740688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and ss mentioned Cultural Web would best fit Google due to its set of elements that can be put in place, although Google uses corporate culture  it would be more beneficial to use Cultural Web due to its wide range of usability and further improvement, as I mentioned before. Using this methodology allows organisations to clearly find their weak areas and strong areas and know where to focus on, for example Googles ”Rituals and Routines”</a:t>
            </a:r>
          </a:p>
        </p:txBody>
      </p:sp>
      <p:sp>
        <p:nvSpPr>
          <p:cNvPr id="4" name="Slide Number Placeholder 3"/>
          <p:cNvSpPr>
            <a:spLocks noGrp="1"/>
          </p:cNvSpPr>
          <p:nvPr>
            <p:ph type="sldNum" sz="quarter" idx="5"/>
          </p:nvPr>
        </p:nvSpPr>
        <p:spPr/>
        <p:txBody>
          <a:bodyPr/>
          <a:lstStyle/>
          <a:p>
            <a:fld id="{5F78F7EC-5219-3C41-B21C-663B90C4F092}" type="slidenum">
              <a:rPr lang="en-GB" smtClean="0"/>
              <a:t>7</a:t>
            </a:fld>
            <a:endParaRPr lang="en-GB"/>
          </a:p>
        </p:txBody>
      </p:sp>
    </p:spTree>
    <p:extLst>
      <p:ext uri="{BB962C8B-B14F-4D97-AF65-F5344CB8AC3E}">
        <p14:creationId xmlns:p14="http://schemas.microsoft.com/office/powerpoint/2010/main" val="2783893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96FFEB58-FF9F-7C46-93D9-AFEC860B0AEC}" type="datetime1">
              <a:rPr lang="en-GB" smtClean="0"/>
              <a:t>04/12/2022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616036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17DE369D-2A16-B140-AA7D-757A546CDC0C}" type="datetime1">
              <a:rPr lang="en-GB" smtClean="0"/>
              <a:t>04/12/2022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20359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961E70B5-8D7B-8B4E-91C1-BFFD51DB8A48}" type="datetime1">
              <a:rPr lang="en-GB" smtClean="0"/>
              <a:t>04/12/2022</a:t>
            </a:fld>
            <a:endParaRPr lang="en-US" dirty="0"/>
          </a:p>
        </p:txBody>
      </p:sp>
    </p:spTree>
    <p:extLst>
      <p:ext uri="{BB962C8B-B14F-4D97-AF65-F5344CB8AC3E}">
        <p14:creationId xmlns:p14="http://schemas.microsoft.com/office/powerpoint/2010/main" val="839131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824F038C-937C-0244-AAE6-5773D3135F7E}" type="datetime1">
              <a:rPr lang="en-GB" smtClean="0"/>
              <a:t>04/12/2022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04167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CD2E1FF9-FB0A-6241-9A58-E4AFD7977386}" type="datetime1">
              <a:rPr lang="en-GB" smtClean="0"/>
              <a:t>04/12/2022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65011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9E5EC188-054C-3646-AFE4-D4AE6E843DD2}" type="datetime1">
              <a:rPr lang="en-GB" smtClean="0"/>
              <a:t>04/12/2022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93030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153FB3D5-F751-3045-A87C-6A9B90E21CF1}" type="datetime1">
              <a:rPr lang="en-GB" smtClean="0"/>
              <a:t>04/12/2022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20870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63C92A6A-96D0-9940-AF0C-2B569D55AB3A}" type="datetime1">
              <a:rPr lang="en-GB" smtClean="0"/>
              <a:t>04/12/2022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92780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32C4A90C-53CC-1248-9180-5927BCAD50E9}" type="datetime1">
              <a:rPr lang="en-GB" smtClean="0"/>
              <a:t>04/12/2022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80942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3E69B8EC-2CA8-9948-BE00-0B6E7E3237A4}" type="datetime1">
              <a:rPr lang="en-GB" smtClean="0"/>
              <a:t>04/12/2022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37152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D40763C-9400-7D4F-97B0-385284888CAD}" type="datetime1">
              <a:rPr lang="en-GB" smtClean="0"/>
              <a:t>04/12/2022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0964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BEF87BA5-ABD9-254E-B0D3-A20DE3F15124}" type="datetime1">
              <a:rPr lang="en-GB" smtClean="0"/>
              <a:t>04/12/2022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623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89" r:id="rId6"/>
    <p:sldLayoutId id="2147483690" r:id="rId7"/>
    <p:sldLayoutId id="2147483691" r:id="rId8"/>
    <p:sldLayoutId id="2147483692" r:id="rId9"/>
    <p:sldLayoutId id="2147483693" r:id="rId10"/>
    <p:sldLayoutId id="2147483694" r:id="rId11"/>
  </p:sldLayoutIdLst>
  <p:hf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hyperlink" Target="https://deliveringresults.leeds.ac.uk/delivering-results-lifecycle/cultural-web-analysis/" TargetMode="External"/><Relationship Id="rId3" Type="http://schemas.openxmlformats.org/officeDocument/2006/relationships/hyperlink" Target="https://www.aihr.com/blog/types-of-organizational-culture/" TargetMode="External"/><Relationship Id="rId7" Type="http://schemas.openxmlformats.org/officeDocument/2006/relationships/hyperlink" Target="https://www.ocai-online.com/blog/denison-culture-model" TargetMode="External"/><Relationship Id="rId2" Type="http://schemas.openxmlformats.org/officeDocument/2006/relationships/hyperlink" Target="https://www.flaticon.com/free-icon/introduction_4993015" TargetMode="External"/><Relationship Id="rId1" Type="http://schemas.openxmlformats.org/officeDocument/2006/relationships/slideLayout" Target="../slideLayouts/slideLayout7.xml"/><Relationship Id="rId6" Type="http://schemas.openxmlformats.org/officeDocument/2006/relationships/hyperlink" Target="https://www.womenshealthmag.com/life/a22500573/questions-to-ask-to-get-to-know-someone/" TargetMode="External"/><Relationship Id="rId5" Type="http://schemas.openxmlformats.org/officeDocument/2006/relationships/hyperlink" Target="https://survey.charteredaccountantsanz.com/risk_management/small-firms/context.aspx" TargetMode="External"/><Relationship Id="rId10" Type="http://schemas.openxmlformats.org/officeDocument/2006/relationships/hyperlink" Target="https://panmore.com/google-organizational-culture-characteristics-analysis" TargetMode="External"/><Relationship Id="rId4" Type="http://schemas.openxmlformats.org/officeDocument/2006/relationships/hyperlink" Target="https://www.achievers.com/blog/organizational-culture-definition/" TargetMode="External"/><Relationship Id="rId9" Type="http://schemas.openxmlformats.org/officeDocument/2006/relationships/hyperlink" Target="https://www.personio.com/hr-lexicon/cultural-web-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8" name="Picture 3">
            <a:extLst>
              <a:ext uri="{FF2B5EF4-FFF2-40B4-BE49-F238E27FC236}">
                <a16:creationId xmlns:a16="http://schemas.microsoft.com/office/drawing/2014/main" id="{14B713FC-F1FA-D602-F92E-50868411764D}"/>
              </a:ext>
            </a:extLst>
          </p:cNvPr>
          <p:cNvPicPr>
            <a:picLocks noChangeAspect="1"/>
          </p:cNvPicPr>
          <p:nvPr/>
        </p:nvPicPr>
        <p:blipFill rotWithShape="1">
          <a:blip r:embed="rId3"/>
          <a:srcRect l="10302" r="17443" b="-2"/>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11" name="Freeform: Shape 10">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9" name="Freeform: Shape 14">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D6A0395-75CC-5B1A-4E48-3023E362C642}"/>
              </a:ext>
            </a:extLst>
          </p:cNvPr>
          <p:cNvSpPr>
            <a:spLocks noGrp="1"/>
          </p:cNvSpPr>
          <p:nvPr>
            <p:ph type="ctrTitle"/>
          </p:nvPr>
        </p:nvSpPr>
        <p:spPr>
          <a:xfrm>
            <a:off x="1180531" y="1346268"/>
            <a:ext cx="5274860" cy="3066706"/>
          </a:xfrm>
        </p:spPr>
        <p:txBody>
          <a:bodyPr anchor="b">
            <a:normAutofit fontScale="90000"/>
          </a:bodyPr>
          <a:lstStyle/>
          <a:p>
            <a:r>
              <a:rPr lang="en-GB" sz="6000" dirty="0"/>
              <a:t>Culture Change of Google</a:t>
            </a:r>
          </a:p>
        </p:txBody>
      </p:sp>
      <p:sp>
        <p:nvSpPr>
          <p:cNvPr id="3" name="Subtitle 2">
            <a:extLst>
              <a:ext uri="{FF2B5EF4-FFF2-40B4-BE49-F238E27FC236}">
                <a16:creationId xmlns:a16="http://schemas.microsoft.com/office/drawing/2014/main" id="{0868D222-8FF6-C51F-69A2-1F8D8EA77B6F}"/>
              </a:ext>
            </a:extLst>
          </p:cNvPr>
          <p:cNvSpPr>
            <a:spLocks noGrp="1"/>
          </p:cNvSpPr>
          <p:nvPr>
            <p:ph type="subTitle" idx="1"/>
          </p:nvPr>
        </p:nvSpPr>
        <p:spPr>
          <a:xfrm>
            <a:off x="1180532" y="4412974"/>
            <a:ext cx="4522436" cy="1098758"/>
          </a:xfrm>
        </p:spPr>
        <p:txBody>
          <a:bodyPr anchor="t">
            <a:normAutofit/>
          </a:bodyPr>
          <a:lstStyle/>
          <a:p>
            <a:r>
              <a:rPr lang="en-GB" dirty="0"/>
              <a:t>Elena </a:t>
            </a:r>
            <a:r>
              <a:rPr lang="en-GB" dirty="0" err="1"/>
              <a:t>Pruteanu</a:t>
            </a:r>
            <a:r>
              <a:rPr lang="en-GB" dirty="0"/>
              <a:t> </a:t>
            </a:r>
          </a:p>
        </p:txBody>
      </p:sp>
      <p:sp>
        <p:nvSpPr>
          <p:cNvPr id="4" name="Slide Number Placeholder 3">
            <a:extLst>
              <a:ext uri="{FF2B5EF4-FFF2-40B4-BE49-F238E27FC236}">
                <a16:creationId xmlns:a16="http://schemas.microsoft.com/office/drawing/2014/main" id="{4B3EF692-EAF1-8737-AA14-5CCC696E7E5D}"/>
              </a:ext>
            </a:extLst>
          </p:cNvPr>
          <p:cNvSpPr>
            <a:spLocks noGrp="1"/>
          </p:cNvSpPr>
          <p:nvPr>
            <p:ph type="sldNum" sz="quarter" idx="12"/>
          </p:nvPr>
        </p:nvSpPr>
        <p:spPr/>
        <p:txBody>
          <a:bodyPr/>
          <a:lstStyle/>
          <a:p>
            <a:fld id="{FAEF9944-A4F6-4C59-AEBD-678D6480B8EA}" type="slidenum">
              <a:rPr lang="en-US" smtClean="0"/>
              <a:pPr/>
              <a:t>1</a:t>
            </a:fld>
            <a:endParaRPr lang="en-US" dirty="0"/>
          </a:p>
        </p:txBody>
      </p:sp>
    </p:spTree>
    <p:extLst>
      <p:ext uri="{BB962C8B-B14F-4D97-AF65-F5344CB8AC3E}">
        <p14:creationId xmlns:p14="http://schemas.microsoft.com/office/powerpoint/2010/main" val="1895215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9" name="Freeform: Shape 74">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0" name="Freeform: Shape 76">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1" name="Freeform: Shape 78">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2" name="Freeform: Shape 80">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3" name="Freeform: Shape 82">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 name="Freeform: Shape 84">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5" name="Freeform: Shape 86">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6" name="Freeform: Shape 88">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107" name="Rectangle 90">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8" name="Freeform: Shape 92">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158" y="1068946"/>
            <a:ext cx="4960104" cy="473550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94">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0" name="Freeform: Shape 96">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583" y="1197735"/>
            <a:ext cx="4641209" cy="447461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9669F4A-BFFC-4C04-76F5-29F5430CEB70}"/>
              </a:ext>
            </a:extLst>
          </p:cNvPr>
          <p:cNvSpPr>
            <a:spLocks noGrp="1"/>
          </p:cNvSpPr>
          <p:nvPr>
            <p:ph type="title"/>
          </p:nvPr>
        </p:nvSpPr>
        <p:spPr>
          <a:xfrm>
            <a:off x="1327675" y="1685677"/>
            <a:ext cx="4215520" cy="2362673"/>
          </a:xfrm>
        </p:spPr>
        <p:txBody>
          <a:bodyPr vert="horz" lIns="109728" tIns="109728" rIns="109728" bIns="91440" rtlCol="0" anchor="b">
            <a:normAutofit/>
          </a:bodyPr>
          <a:lstStyle/>
          <a:p>
            <a:pPr algn="ctr">
              <a:lnSpc>
                <a:spcPct val="120000"/>
              </a:lnSpc>
            </a:pPr>
            <a:r>
              <a:rPr lang="en-US" sz="4400"/>
              <a:t>        Introduction </a:t>
            </a:r>
          </a:p>
        </p:txBody>
      </p:sp>
      <p:pic>
        <p:nvPicPr>
          <p:cNvPr id="3" name="Picture 2" descr="Shape&#10;&#10;Description automatically generated with low confidence">
            <a:extLst>
              <a:ext uri="{FF2B5EF4-FFF2-40B4-BE49-F238E27FC236}">
                <a16:creationId xmlns:a16="http://schemas.microsoft.com/office/drawing/2014/main" id="{C1975E47-EAE2-2F5F-1258-5EE9E65F02F4}"/>
              </a:ext>
            </a:extLst>
          </p:cNvPr>
          <p:cNvPicPr>
            <a:picLocks noChangeAspect="1"/>
          </p:cNvPicPr>
          <p:nvPr/>
        </p:nvPicPr>
        <p:blipFill>
          <a:blip r:embed="rId3"/>
          <a:stretch>
            <a:fillRect/>
          </a:stretch>
        </p:blipFill>
        <p:spPr>
          <a:xfrm>
            <a:off x="6893487" y="1276508"/>
            <a:ext cx="4304983" cy="4304983"/>
          </a:xfrm>
          <a:prstGeom prst="rect">
            <a:avLst/>
          </a:prstGeom>
        </p:spPr>
      </p:pic>
      <p:sp>
        <p:nvSpPr>
          <p:cNvPr id="4" name="Slide Number Placeholder 3">
            <a:extLst>
              <a:ext uri="{FF2B5EF4-FFF2-40B4-BE49-F238E27FC236}">
                <a16:creationId xmlns:a16="http://schemas.microsoft.com/office/drawing/2014/main" id="{C99C6BCF-B482-68AE-47F8-F186C059D1D7}"/>
              </a:ext>
            </a:extLst>
          </p:cNvPr>
          <p:cNvSpPr>
            <a:spLocks noGrp="1"/>
          </p:cNvSpPr>
          <p:nvPr>
            <p:ph type="sldNum" sz="quarter" idx="12"/>
          </p:nvPr>
        </p:nvSpPr>
        <p:spPr/>
        <p:txBody>
          <a:bodyPr/>
          <a:lstStyle/>
          <a:p>
            <a:pPr algn="l"/>
            <a:fld id="{FAEF9944-A4F6-4C59-AEBD-678D6480B8EA}" type="slidenum">
              <a:rPr lang="en-US" smtClean="0"/>
              <a:pPr algn="l"/>
              <a:t>2</a:t>
            </a:fld>
            <a:endParaRPr lang="en-US" dirty="0"/>
          </a:p>
        </p:txBody>
      </p:sp>
    </p:spTree>
    <p:extLst>
      <p:ext uri="{BB962C8B-B14F-4D97-AF65-F5344CB8AC3E}">
        <p14:creationId xmlns:p14="http://schemas.microsoft.com/office/powerpoint/2010/main" val="3544084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5" name="Freeform: Shape 34">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9" name="Freeform: Shape 38">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3" name="Rectangle 42">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1D0B7929-CBE7-5EC3-E654-FB6B20C283E2}"/>
              </a:ext>
            </a:extLst>
          </p:cNvPr>
          <p:cNvPicPr>
            <a:picLocks noChangeAspect="1"/>
          </p:cNvPicPr>
          <p:nvPr/>
        </p:nvPicPr>
        <p:blipFill rotWithShape="1">
          <a:blip r:embed="rId3"/>
          <a:srcRect l="1333"/>
          <a:stretch/>
        </p:blipFill>
        <p:spPr>
          <a:xfrm>
            <a:off x="20" y="10"/>
            <a:ext cx="12191980" cy="6857990"/>
          </a:xfrm>
          <a:prstGeom prst="rect">
            <a:avLst/>
          </a:prstGeom>
        </p:spPr>
      </p:pic>
      <p:sp>
        <p:nvSpPr>
          <p:cNvPr id="45" name="Rectangle 44">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E23FC2E-F65D-6F41-00B3-945697457945}"/>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000">
                <a:solidFill>
                  <a:schemeClr val="bg1"/>
                </a:solidFill>
              </a:rPr>
              <a:t>What is organisational culture?</a:t>
            </a:r>
          </a:p>
        </p:txBody>
      </p:sp>
      <p:sp>
        <p:nvSpPr>
          <p:cNvPr id="2" name="Slide Number Placeholder 1">
            <a:extLst>
              <a:ext uri="{FF2B5EF4-FFF2-40B4-BE49-F238E27FC236}">
                <a16:creationId xmlns:a16="http://schemas.microsoft.com/office/drawing/2014/main" id="{4CF2CED9-3328-9763-AD96-E770AF6FD0BF}"/>
              </a:ext>
            </a:extLst>
          </p:cNvPr>
          <p:cNvSpPr>
            <a:spLocks noGrp="1"/>
          </p:cNvSpPr>
          <p:nvPr>
            <p:ph type="sldNum" sz="quarter" idx="12"/>
          </p:nvPr>
        </p:nvSpPr>
        <p:spPr/>
        <p:txBody>
          <a:bodyPr/>
          <a:lstStyle/>
          <a:p>
            <a:pPr algn="l"/>
            <a:fld id="{FAEF9944-A4F6-4C59-AEBD-678D6480B8EA}" type="slidenum">
              <a:rPr lang="en-US" smtClean="0"/>
              <a:pPr algn="l"/>
              <a:t>3</a:t>
            </a:fld>
            <a:endParaRPr lang="en-US" dirty="0"/>
          </a:p>
        </p:txBody>
      </p:sp>
    </p:spTree>
    <p:extLst>
      <p:ext uri="{BB962C8B-B14F-4D97-AF65-F5344CB8AC3E}">
        <p14:creationId xmlns:p14="http://schemas.microsoft.com/office/powerpoint/2010/main" val="1224279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5B0F5D3E-C384-8B62-AF01-BAE492C24386}"/>
              </a:ext>
            </a:extLst>
          </p:cNvPr>
          <p:cNvPicPr>
            <a:picLocks noChangeAspect="1"/>
          </p:cNvPicPr>
          <p:nvPr/>
        </p:nvPicPr>
        <p:blipFill rotWithShape="1">
          <a:blip r:embed="rId3"/>
          <a:srcRect l="7171" r="3962"/>
          <a:stretch/>
        </p:blipFill>
        <p:spPr>
          <a:xfrm>
            <a:off x="1524" y="10"/>
            <a:ext cx="12188952" cy="6857990"/>
          </a:xfrm>
          <a:prstGeom prst="rect">
            <a:avLst/>
          </a:prstGeom>
        </p:spPr>
      </p:pic>
      <p:sp>
        <p:nvSpPr>
          <p:cNvPr id="54" name="Freeform: Shape 53">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D888430B-B3E5-4DB3-0009-BFBDDC46F03A}"/>
              </a:ext>
            </a:extLst>
          </p:cNvPr>
          <p:cNvSpPr>
            <a:spLocks noGrp="1"/>
          </p:cNvSpPr>
          <p:nvPr>
            <p:ph type="title"/>
          </p:nvPr>
        </p:nvSpPr>
        <p:spPr>
          <a:xfrm>
            <a:off x="1055783" y="4120224"/>
            <a:ext cx="3848430" cy="2186393"/>
          </a:xfrm>
        </p:spPr>
        <p:txBody>
          <a:bodyPr vert="horz" lIns="109728" tIns="109728" rIns="109728" bIns="91440" rtlCol="0" anchor="b">
            <a:normAutofit/>
          </a:bodyPr>
          <a:lstStyle/>
          <a:p>
            <a:pPr>
              <a:lnSpc>
                <a:spcPct val="110000"/>
              </a:lnSpc>
            </a:pPr>
            <a:r>
              <a:rPr lang="en-US" sz="3700" dirty="0"/>
              <a:t>What is external context?</a:t>
            </a:r>
          </a:p>
        </p:txBody>
      </p:sp>
      <p:sp>
        <p:nvSpPr>
          <p:cNvPr id="2" name="Slide Number Placeholder 1">
            <a:extLst>
              <a:ext uri="{FF2B5EF4-FFF2-40B4-BE49-F238E27FC236}">
                <a16:creationId xmlns:a16="http://schemas.microsoft.com/office/drawing/2014/main" id="{7315044D-15AF-CADD-EC63-2A1F448234E1}"/>
              </a:ext>
            </a:extLst>
          </p:cNvPr>
          <p:cNvSpPr>
            <a:spLocks noGrp="1"/>
          </p:cNvSpPr>
          <p:nvPr>
            <p:ph type="sldNum" sz="quarter" idx="12"/>
          </p:nvPr>
        </p:nvSpPr>
        <p:spPr/>
        <p:txBody>
          <a:bodyPr/>
          <a:lstStyle/>
          <a:p>
            <a:pPr algn="l"/>
            <a:fld id="{FAEF9944-A4F6-4C59-AEBD-678D6480B8EA}" type="slidenum">
              <a:rPr lang="en-US" smtClean="0"/>
              <a:pPr algn="l"/>
              <a:t>4</a:t>
            </a:fld>
            <a:endParaRPr lang="en-US" dirty="0"/>
          </a:p>
        </p:txBody>
      </p:sp>
    </p:spTree>
    <p:extLst>
      <p:ext uri="{BB962C8B-B14F-4D97-AF65-F5344CB8AC3E}">
        <p14:creationId xmlns:p14="http://schemas.microsoft.com/office/powerpoint/2010/main" val="761175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8" name="Rectangle 27">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519B59C-0568-8B76-E1DB-6D8E760B7F62}"/>
              </a:ext>
            </a:extLst>
          </p:cNvPr>
          <p:cNvPicPr>
            <a:picLocks noChangeAspect="1"/>
          </p:cNvPicPr>
          <p:nvPr/>
        </p:nvPicPr>
        <p:blipFill rotWithShape="1">
          <a:blip r:embed="rId3"/>
          <a:srcRect t="26337" b="18107"/>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09AF225-30DA-4363-60E4-A715A484189F}"/>
              </a:ext>
            </a:extLst>
          </p:cNvPr>
          <p:cNvSpPr>
            <a:spLocks noGrp="1"/>
          </p:cNvSpPr>
          <p:nvPr>
            <p:ph type="title"/>
          </p:nvPr>
        </p:nvSpPr>
        <p:spPr>
          <a:xfrm>
            <a:off x="6095999" y="1346268"/>
            <a:ext cx="5618431" cy="3285207"/>
          </a:xfrm>
        </p:spPr>
        <p:txBody>
          <a:bodyPr vert="horz" lIns="109728" tIns="109728" rIns="109728" bIns="91440" rtlCol="0" anchor="b">
            <a:normAutofit fontScale="90000"/>
          </a:bodyPr>
          <a:lstStyle/>
          <a:p>
            <a:pPr>
              <a:lnSpc>
                <a:spcPct val="120000"/>
              </a:lnSpc>
            </a:pPr>
            <a:r>
              <a:rPr lang="en-US" sz="5400" dirty="0">
                <a:solidFill>
                  <a:schemeClr val="bg1"/>
                </a:solidFill>
              </a:rPr>
              <a:t>Different types of culture models</a:t>
            </a:r>
          </a:p>
        </p:txBody>
      </p:sp>
      <p:sp>
        <p:nvSpPr>
          <p:cNvPr id="7" name="TextBox 6">
            <a:extLst>
              <a:ext uri="{FF2B5EF4-FFF2-40B4-BE49-F238E27FC236}">
                <a16:creationId xmlns:a16="http://schemas.microsoft.com/office/drawing/2014/main" id="{414F5927-4776-40EC-9F5F-9F7CB7C4EB51}"/>
              </a:ext>
            </a:extLst>
          </p:cNvPr>
          <p:cNvSpPr txBox="1"/>
          <p:nvPr/>
        </p:nvSpPr>
        <p:spPr>
          <a:xfrm>
            <a:off x="468318" y="976936"/>
            <a:ext cx="3077473" cy="830997"/>
          </a:xfrm>
          <a:prstGeom prst="rect">
            <a:avLst/>
          </a:prstGeom>
          <a:noFill/>
        </p:spPr>
        <p:txBody>
          <a:bodyPr wrap="square" rtlCol="0">
            <a:spAutoFit/>
          </a:bodyPr>
          <a:lstStyle/>
          <a:p>
            <a:r>
              <a:rPr lang="en-GB" sz="2400" dirty="0"/>
              <a:t>Denison Culture Model</a:t>
            </a:r>
          </a:p>
        </p:txBody>
      </p:sp>
      <p:sp>
        <p:nvSpPr>
          <p:cNvPr id="9" name="TextBox 8">
            <a:extLst>
              <a:ext uri="{FF2B5EF4-FFF2-40B4-BE49-F238E27FC236}">
                <a16:creationId xmlns:a16="http://schemas.microsoft.com/office/drawing/2014/main" id="{D1DE0EB6-27A0-2527-45EC-5CA8953A3D3B}"/>
              </a:ext>
            </a:extLst>
          </p:cNvPr>
          <p:cNvSpPr txBox="1"/>
          <p:nvPr/>
        </p:nvSpPr>
        <p:spPr>
          <a:xfrm>
            <a:off x="468318" y="2473377"/>
            <a:ext cx="2859498" cy="830997"/>
          </a:xfrm>
          <a:prstGeom prst="rect">
            <a:avLst/>
          </a:prstGeom>
          <a:noFill/>
        </p:spPr>
        <p:txBody>
          <a:bodyPr wrap="square" rtlCol="0">
            <a:spAutoFit/>
          </a:bodyPr>
          <a:lstStyle/>
          <a:p>
            <a:r>
              <a:rPr lang="en-GB" sz="2400" dirty="0"/>
              <a:t>Trompenaars Culture Model</a:t>
            </a:r>
          </a:p>
        </p:txBody>
      </p:sp>
      <p:sp>
        <p:nvSpPr>
          <p:cNvPr id="11" name="TextBox 10">
            <a:extLst>
              <a:ext uri="{FF2B5EF4-FFF2-40B4-BE49-F238E27FC236}">
                <a16:creationId xmlns:a16="http://schemas.microsoft.com/office/drawing/2014/main" id="{C714DFF9-B8B7-D55C-1428-4F469FE712B8}"/>
              </a:ext>
            </a:extLst>
          </p:cNvPr>
          <p:cNvSpPr txBox="1"/>
          <p:nvPr/>
        </p:nvSpPr>
        <p:spPr>
          <a:xfrm>
            <a:off x="446592" y="3849739"/>
            <a:ext cx="2593299" cy="461665"/>
          </a:xfrm>
          <a:prstGeom prst="rect">
            <a:avLst/>
          </a:prstGeom>
          <a:noFill/>
        </p:spPr>
        <p:txBody>
          <a:bodyPr wrap="square" rtlCol="0">
            <a:spAutoFit/>
          </a:bodyPr>
          <a:lstStyle/>
          <a:p>
            <a:r>
              <a:rPr lang="en-GB" sz="2400" dirty="0"/>
              <a:t>Cultural Web</a:t>
            </a:r>
          </a:p>
        </p:txBody>
      </p:sp>
      <p:sp>
        <p:nvSpPr>
          <p:cNvPr id="13" name="Slide Number Placeholder 12">
            <a:extLst>
              <a:ext uri="{FF2B5EF4-FFF2-40B4-BE49-F238E27FC236}">
                <a16:creationId xmlns:a16="http://schemas.microsoft.com/office/drawing/2014/main" id="{A7E502EE-AA34-4076-288A-31A1402037AB}"/>
              </a:ext>
            </a:extLst>
          </p:cNvPr>
          <p:cNvSpPr>
            <a:spLocks noGrp="1"/>
          </p:cNvSpPr>
          <p:nvPr>
            <p:ph type="sldNum" sz="quarter" idx="12"/>
          </p:nvPr>
        </p:nvSpPr>
        <p:spPr/>
        <p:txBody>
          <a:bodyPr/>
          <a:lstStyle/>
          <a:p>
            <a:pPr algn="l"/>
            <a:fld id="{FAEF9944-A4F6-4C59-AEBD-678D6480B8EA}" type="slidenum">
              <a:rPr lang="en-US" smtClean="0"/>
              <a:pPr algn="l"/>
              <a:t>5</a:t>
            </a:fld>
            <a:endParaRPr lang="en-US" dirty="0"/>
          </a:p>
        </p:txBody>
      </p:sp>
    </p:spTree>
    <p:extLst>
      <p:ext uri="{BB962C8B-B14F-4D97-AF65-F5344CB8AC3E}">
        <p14:creationId xmlns:p14="http://schemas.microsoft.com/office/powerpoint/2010/main" val="2319284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6" name="Rectangle 2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02296" y="1287887"/>
            <a:ext cx="4523890" cy="418719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51182" y="1382922"/>
            <a:ext cx="4174735" cy="394195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6733248" y="1097468"/>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1477CCD-98C1-B561-438B-FAA88E6AF948}"/>
              </a:ext>
            </a:extLst>
          </p:cNvPr>
          <p:cNvSpPr>
            <a:spLocks noGrp="1"/>
          </p:cNvSpPr>
          <p:nvPr>
            <p:ph type="title"/>
          </p:nvPr>
        </p:nvSpPr>
        <p:spPr>
          <a:xfrm>
            <a:off x="7430501" y="1847596"/>
            <a:ext cx="3459760" cy="2186393"/>
          </a:xfrm>
        </p:spPr>
        <p:txBody>
          <a:bodyPr vert="horz" lIns="109728" tIns="109728" rIns="109728" bIns="91440" rtlCol="0" anchor="b">
            <a:normAutofit fontScale="90000"/>
          </a:bodyPr>
          <a:lstStyle/>
          <a:p>
            <a:pPr algn="ctr"/>
            <a:r>
              <a:rPr lang="en-US" sz="2800" dirty="0"/>
              <a:t>Why Cultural Web is best for </a:t>
            </a:r>
            <a:r>
              <a:rPr lang="en-US" sz="2800" dirty="0" err="1"/>
              <a:t>analysing</a:t>
            </a:r>
            <a:r>
              <a:rPr lang="en-US" sz="2800" dirty="0"/>
              <a:t> culture and for Google?</a:t>
            </a:r>
          </a:p>
        </p:txBody>
      </p:sp>
      <p:pic>
        <p:nvPicPr>
          <p:cNvPr id="5" name="Picture 4" descr="Diagram&#10;&#10;Description automatically generated">
            <a:extLst>
              <a:ext uri="{FF2B5EF4-FFF2-40B4-BE49-F238E27FC236}">
                <a16:creationId xmlns:a16="http://schemas.microsoft.com/office/drawing/2014/main" id="{1DF4205B-4FF1-FDF2-F5C1-57150AA2D65B}"/>
              </a:ext>
            </a:extLst>
          </p:cNvPr>
          <p:cNvPicPr>
            <a:picLocks noChangeAspect="1"/>
          </p:cNvPicPr>
          <p:nvPr/>
        </p:nvPicPr>
        <p:blipFill>
          <a:blip r:embed="rId3"/>
          <a:stretch>
            <a:fillRect/>
          </a:stretch>
        </p:blipFill>
        <p:spPr>
          <a:xfrm>
            <a:off x="292491" y="514549"/>
            <a:ext cx="6423035" cy="5828902"/>
          </a:xfrm>
          <a:prstGeom prst="rect">
            <a:avLst/>
          </a:prstGeom>
        </p:spPr>
      </p:pic>
      <p:sp>
        <p:nvSpPr>
          <p:cNvPr id="6" name="Slide Number Placeholder 5">
            <a:extLst>
              <a:ext uri="{FF2B5EF4-FFF2-40B4-BE49-F238E27FC236}">
                <a16:creationId xmlns:a16="http://schemas.microsoft.com/office/drawing/2014/main" id="{32F6576C-663F-9708-85FD-537661944A62}"/>
              </a:ext>
            </a:extLst>
          </p:cNvPr>
          <p:cNvSpPr>
            <a:spLocks noGrp="1"/>
          </p:cNvSpPr>
          <p:nvPr>
            <p:ph type="sldNum" sz="quarter" idx="12"/>
          </p:nvPr>
        </p:nvSpPr>
        <p:spPr/>
        <p:txBody>
          <a:bodyPr/>
          <a:lstStyle/>
          <a:p>
            <a:pPr algn="l"/>
            <a:fld id="{FAEF9944-A4F6-4C59-AEBD-678D6480B8EA}" type="slidenum">
              <a:rPr lang="en-US" smtClean="0"/>
              <a:pPr algn="l"/>
              <a:t>6</a:t>
            </a:fld>
            <a:endParaRPr lang="en-US" dirty="0"/>
          </a:p>
        </p:txBody>
      </p:sp>
    </p:spTree>
    <p:extLst>
      <p:ext uri="{BB962C8B-B14F-4D97-AF65-F5344CB8AC3E}">
        <p14:creationId xmlns:p14="http://schemas.microsoft.com/office/powerpoint/2010/main" val="2285650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89FFF-79CC-3807-8031-73B6B4B84D6E}"/>
              </a:ext>
            </a:extLst>
          </p:cNvPr>
          <p:cNvSpPr>
            <a:spLocks noGrp="1"/>
          </p:cNvSpPr>
          <p:nvPr>
            <p:ph type="title"/>
          </p:nvPr>
        </p:nvSpPr>
        <p:spPr/>
        <p:txBody>
          <a:bodyPr/>
          <a:lstStyle/>
          <a:p>
            <a:r>
              <a:rPr lang="en-GB" dirty="0"/>
              <a:t>Conclusion</a:t>
            </a:r>
          </a:p>
        </p:txBody>
      </p:sp>
      <p:sp>
        <p:nvSpPr>
          <p:cNvPr id="3" name="Slide Number Placeholder 2">
            <a:extLst>
              <a:ext uri="{FF2B5EF4-FFF2-40B4-BE49-F238E27FC236}">
                <a16:creationId xmlns:a16="http://schemas.microsoft.com/office/drawing/2014/main" id="{A0C9986C-18AB-B3CA-8375-74B70F6D7CFB}"/>
              </a:ext>
            </a:extLst>
          </p:cNvPr>
          <p:cNvSpPr>
            <a:spLocks noGrp="1"/>
          </p:cNvSpPr>
          <p:nvPr>
            <p:ph type="sldNum" sz="quarter" idx="12"/>
          </p:nvPr>
        </p:nvSpPr>
        <p:spPr/>
        <p:txBody>
          <a:bodyPr/>
          <a:lstStyle/>
          <a:p>
            <a:pPr algn="l"/>
            <a:fld id="{FAEF9944-A4F6-4C59-AEBD-678D6480B8EA}" type="slidenum">
              <a:rPr lang="en-US" smtClean="0"/>
              <a:pPr algn="l"/>
              <a:t>7</a:t>
            </a:fld>
            <a:endParaRPr lang="en-US" dirty="0"/>
          </a:p>
        </p:txBody>
      </p:sp>
    </p:spTree>
    <p:extLst>
      <p:ext uri="{BB962C8B-B14F-4D97-AF65-F5344CB8AC3E}">
        <p14:creationId xmlns:p14="http://schemas.microsoft.com/office/powerpoint/2010/main" val="4275177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B8F36C-3547-880A-3761-4D355AF52522}"/>
              </a:ext>
            </a:extLst>
          </p:cNvPr>
          <p:cNvSpPr txBox="1"/>
          <p:nvPr/>
        </p:nvSpPr>
        <p:spPr>
          <a:xfrm>
            <a:off x="96253" y="120316"/>
            <a:ext cx="3982453" cy="707886"/>
          </a:xfrm>
          <a:prstGeom prst="rect">
            <a:avLst/>
          </a:prstGeom>
          <a:noFill/>
        </p:spPr>
        <p:txBody>
          <a:bodyPr wrap="square" rtlCol="0">
            <a:spAutoFit/>
          </a:bodyPr>
          <a:lstStyle/>
          <a:p>
            <a:r>
              <a:rPr lang="en-GB" sz="4000" dirty="0"/>
              <a:t>References</a:t>
            </a:r>
          </a:p>
        </p:txBody>
      </p:sp>
      <p:sp>
        <p:nvSpPr>
          <p:cNvPr id="6" name="TextBox 5">
            <a:extLst>
              <a:ext uri="{FF2B5EF4-FFF2-40B4-BE49-F238E27FC236}">
                <a16:creationId xmlns:a16="http://schemas.microsoft.com/office/drawing/2014/main" id="{7C346299-BC33-4C80-34D8-3E6733F36656}"/>
              </a:ext>
            </a:extLst>
          </p:cNvPr>
          <p:cNvSpPr txBox="1"/>
          <p:nvPr/>
        </p:nvSpPr>
        <p:spPr>
          <a:xfrm>
            <a:off x="96253" y="988277"/>
            <a:ext cx="6160168" cy="261610"/>
          </a:xfrm>
          <a:prstGeom prst="rect">
            <a:avLst/>
          </a:prstGeom>
          <a:noFill/>
        </p:spPr>
        <p:txBody>
          <a:bodyPr wrap="square">
            <a:spAutoFit/>
          </a:bodyPr>
          <a:lstStyle/>
          <a:p>
            <a:r>
              <a:rPr lang="en-GB" sz="1100" dirty="0">
                <a:hlinkClick r:id="rId2"/>
              </a:rPr>
              <a:t>https://www.flaticon.com/free-icon/introduction</a:t>
            </a:r>
            <a:r>
              <a:rPr lang="en-GB" sz="1100">
                <a:hlinkClick r:id="rId2"/>
              </a:rPr>
              <a:t>_4993015</a:t>
            </a:r>
            <a:r>
              <a:rPr lang="en-GB" sz="1100"/>
              <a:t> (Accessed 27/11/22)</a:t>
            </a:r>
            <a:endParaRPr lang="en-GB" sz="1100" dirty="0"/>
          </a:p>
        </p:txBody>
      </p:sp>
      <p:sp>
        <p:nvSpPr>
          <p:cNvPr id="7" name="TextBox 6">
            <a:extLst>
              <a:ext uri="{FF2B5EF4-FFF2-40B4-BE49-F238E27FC236}">
                <a16:creationId xmlns:a16="http://schemas.microsoft.com/office/drawing/2014/main" id="{F5AD77E1-3C57-AC4C-7910-5E298C7BF64A}"/>
              </a:ext>
            </a:extLst>
          </p:cNvPr>
          <p:cNvSpPr txBox="1"/>
          <p:nvPr/>
        </p:nvSpPr>
        <p:spPr>
          <a:xfrm>
            <a:off x="96253" y="1409962"/>
            <a:ext cx="5840060" cy="261610"/>
          </a:xfrm>
          <a:prstGeom prst="rect">
            <a:avLst/>
          </a:prstGeom>
          <a:noFill/>
        </p:spPr>
        <p:txBody>
          <a:bodyPr wrap="none" rtlCol="0">
            <a:spAutoFit/>
          </a:bodyPr>
          <a:lstStyle/>
          <a:p>
            <a:r>
              <a:rPr lang="en-GB" sz="1100" dirty="0">
                <a:hlinkClick r:id="rId3"/>
              </a:rPr>
              <a:t>https://www.aihr.com/blog/types-of-organizational-culture/</a:t>
            </a:r>
            <a:r>
              <a:rPr lang="en-GB" sz="1100" dirty="0"/>
              <a:t> (Accessed 27/11/22)</a:t>
            </a:r>
          </a:p>
        </p:txBody>
      </p:sp>
      <p:sp>
        <p:nvSpPr>
          <p:cNvPr id="9" name="TextBox 8">
            <a:extLst>
              <a:ext uri="{FF2B5EF4-FFF2-40B4-BE49-F238E27FC236}">
                <a16:creationId xmlns:a16="http://schemas.microsoft.com/office/drawing/2014/main" id="{D1DCE7D8-3544-3972-B1D3-6630B7434190}"/>
              </a:ext>
            </a:extLst>
          </p:cNvPr>
          <p:cNvSpPr txBox="1"/>
          <p:nvPr/>
        </p:nvSpPr>
        <p:spPr>
          <a:xfrm>
            <a:off x="96253" y="1831647"/>
            <a:ext cx="6160168" cy="430887"/>
          </a:xfrm>
          <a:prstGeom prst="rect">
            <a:avLst/>
          </a:prstGeom>
          <a:noFill/>
        </p:spPr>
        <p:txBody>
          <a:bodyPr wrap="square">
            <a:spAutoFit/>
          </a:bodyPr>
          <a:lstStyle/>
          <a:p>
            <a:r>
              <a:rPr lang="en-GB" sz="1100" dirty="0">
                <a:hlinkClick r:id="rId4"/>
              </a:rPr>
              <a:t>https://www.achievers.com/blog/organizational-culture-definition/</a:t>
            </a:r>
            <a:r>
              <a:rPr lang="en-GB" sz="1100" dirty="0"/>
              <a:t> Kellie Wong (2020) (Accessed 28/11/22)</a:t>
            </a:r>
          </a:p>
        </p:txBody>
      </p:sp>
      <p:sp>
        <p:nvSpPr>
          <p:cNvPr id="11" name="TextBox 10">
            <a:extLst>
              <a:ext uri="{FF2B5EF4-FFF2-40B4-BE49-F238E27FC236}">
                <a16:creationId xmlns:a16="http://schemas.microsoft.com/office/drawing/2014/main" id="{F547779E-2072-8CAD-6726-F04FC752E61D}"/>
              </a:ext>
            </a:extLst>
          </p:cNvPr>
          <p:cNvSpPr txBox="1"/>
          <p:nvPr/>
        </p:nvSpPr>
        <p:spPr>
          <a:xfrm>
            <a:off x="96921" y="2422609"/>
            <a:ext cx="6159500" cy="430887"/>
          </a:xfrm>
          <a:prstGeom prst="rect">
            <a:avLst/>
          </a:prstGeom>
          <a:noFill/>
        </p:spPr>
        <p:txBody>
          <a:bodyPr wrap="square">
            <a:spAutoFit/>
          </a:bodyPr>
          <a:lstStyle/>
          <a:p>
            <a:r>
              <a:rPr lang="en-GB" sz="1100" dirty="0">
                <a:hlinkClick r:id="rId5"/>
              </a:rPr>
              <a:t>https://survey.charteredaccountantsanz.com/risk_management/small-firms/context.aspx</a:t>
            </a:r>
            <a:r>
              <a:rPr lang="en-GB" sz="1100" dirty="0"/>
              <a:t> Charted Accountants (N/A) (Accessed 28/11/22)</a:t>
            </a:r>
          </a:p>
        </p:txBody>
      </p:sp>
      <p:sp>
        <p:nvSpPr>
          <p:cNvPr id="13" name="TextBox 12">
            <a:extLst>
              <a:ext uri="{FF2B5EF4-FFF2-40B4-BE49-F238E27FC236}">
                <a16:creationId xmlns:a16="http://schemas.microsoft.com/office/drawing/2014/main" id="{D20D5E60-C681-A670-26A4-326C5531099A}"/>
              </a:ext>
            </a:extLst>
          </p:cNvPr>
          <p:cNvSpPr txBox="1"/>
          <p:nvPr/>
        </p:nvSpPr>
        <p:spPr>
          <a:xfrm>
            <a:off x="96253" y="3013571"/>
            <a:ext cx="6165056" cy="430887"/>
          </a:xfrm>
          <a:prstGeom prst="rect">
            <a:avLst/>
          </a:prstGeom>
          <a:noFill/>
        </p:spPr>
        <p:txBody>
          <a:bodyPr wrap="square">
            <a:spAutoFit/>
          </a:bodyPr>
          <a:lstStyle/>
          <a:p>
            <a:r>
              <a:rPr lang="en-GB" sz="1100" dirty="0">
                <a:hlinkClick r:id="rId6"/>
              </a:rPr>
              <a:t>https://www.womenshealthmag.com/life/a22500573/questions-to-ask-to-get-to-know-someone/</a:t>
            </a:r>
            <a:r>
              <a:rPr lang="en-GB" sz="1100" dirty="0"/>
              <a:t> Jasmine Gomez et all (2022) (Accessed 28/11/22)</a:t>
            </a:r>
          </a:p>
        </p:txBody>
      </p:sp>
      <p:sp>
        <p:nvSpPr>
          <p:cNvPr id="3" name="TextBox 2">
            <a:extLst>
              <a:ext uri="{FF2B5EF4-FFF2-40B4-BE49-F238E27FC236}">
                <a16:creationId xmlns:a16="http://schemas.microsoft.com/office/drawing/2014/main" id="{0D608687-879B-2CB4-C633-0D955A30A421}"/>
              </a:ext>
            </a:extLst>
          </p:cNvPr>
          <p:cNvSpPr txBox="1"/>
          <p:nvPr/>
        </p:nvSpPr>
        <p:spPr>
          <a:xfrm>
            <a:off x="95465" y="3466342"/>
            <a:ext cx="6160956" cy="430887"/>
          </a:xfrm>
          <a:prstGeom prst="rect">
            <a:avLst/>
          </a:prstGeom>
          <a:noFill/>
        </p:spPr>
        <p:txBody>
          <a:bodyPr wrap="square">
            <a:spAutoFit/>
          </a:bodyPr>
          <a:lstStyle/>
          <a:p>
            <a:r>
              <a:rPr lang="en-GB" sz="1100" dirty="0">
                <a:hlinkClick r:id="rId7"/>
              </a:rPr>
              <a:t>https://www.ocai-online.com/blog/denison-culture-model</a:t>
            </a:r>
            <a:r>
              <a:rPr lang="en-GB" sz="1100" dirty="0"/>
              <a:t> Marcella </a:t>
            </a:r>
            <a:r>
              <a:rPr lang="en-GB" sz="1100" dirty="0" err="1"/>
              <a:t>Bremma</a:t>
            </a:r>
            <a:r>
              <a:rPr lang="en-GB" sz="1100" dirty="0"/>
              <a:t> (2017) (Accessed 2/12/22)</a:t>
            </a:r>
          </a:p>
        </p:txBody>
      </p:sp>
      <p:sp>
        <p:nvSpPr>
          <p:cNvPr id="8" name="TextBox 7">
            <a:extLst>
              <a:ext uri="{FF2B5EF4-FFF2-40B4-BE49-F238E27FC236}">
                <a16:creationId xmlns:a16="http://schemas.microsoft.com/office/drawing/2014/main" id="{DAC6CFF4-9E6D-926F-6AFA-05C2B68FEEB2}"/>
              </a:ext>
            </a:extLst>
          </p:cNvPr>
          <p:cNvSpPr txBox="1"/>
          <p:nvPr/>
        </p:nvSpPr>
        <p:spPr>
          <a:xfrm>
            <a:off x="95465" y="3838026"/>
            <a:ext cx="6160956" cy="430887"/>
          </a:xfrm>
          <a:prstGeom prst="rect">
            <a:avLst/>
          </a:prstGeom>
          <a:noFill/>
        </p:spPr>
        <p:txBody>
          <a:bodyPr wrap="square">
            <a:spAutoFit/>
          </a:bodyPr>
          <a:lstStyle/>
          <a:p>
            <a:r>
              <a:rPr lang="en-GB" sz="1100" dirty="0">
                <a:hlinkClick r:id="rId8"/>
              </a:rPr>
              <a:t>https://deliveringresults.leeds.ac.uk/delivering-results-lifecycle/cultural-web-analysis/</a:t>
            </a:r>
            <a:r>
              <a:rPr lang="en-GB" sz="1100" dirty="0"/>
              <a:t> University of Leeds (Accessed 3/12/22)</a:t>
            </a:r>
          </a:p>
        </p:txBody>
      </p:sp>
      <p:sp>
        <p:nvSpPr>
          <p:cNvPr id="10" name="Slide Number Placeholder 9">
            <a:extLst>
              <a:ext uri="{FF2B5EF4-FFF2-40B4-BE49-F238E27FC236}">
                <a16:creationId xmlns:a16="http://schemas.microsoft.com/office/drawing/2014/main" id="{0179644F-187A-CDFF-A334-78D67FB6189F}"/>
              </a:ext>
            </a:extLst>
          </p:cNvPr>
          <p:cNvSpPr>
            <a:spLocks noGrp="1"/>
          </p:cNvSpPr>
          <p:nvPr>
            <p:ph type="sldNum" sz="quarter" idx="12"/>
          </p:nvPr>
        </p:nvSpPr>
        <p:spPr/>
        <p:txBody>
          <a:bodyPr/>
          <a:lstStyle/>
          <a:p>
            <a:pPr algn="l"/>
            <a:fld id="{FAEF9944-A4F6-4C59-AEBD-678D6480B8EA}" type="slidenum">
              <a:rPr lang="en-US" smtClean="0"/>
              <a:pPr algn="l"/>
              <a:t>8</a:t>
            </a:fld>
            <a:endParaRPr lang="en-US" dirty="0"/>
          </a:p>
        </p:txBody>
      </p:sp>
      <p:sp>
        <p:nvSpPr>
          <p:cNvPr id="14" name="TextBox 13">
            <a:extLst>
              <a:ext uri="{FF2B5EF4-FFF2-40B4-BE49-F238E27FC236}">
                <a16:creationId xmlns:a16="http://schemas.microsoft.com/office/drawing/2014/main" id="{AB2AB025-93B4-2F72-16C8-B2B9899448E1}"/>
              </a:ext>
            </a:extLst>
          </p:cNvPr>
          <p:cNvSpPr txBox="1"/>
          <p:nvPr/>
        </p:nvSpPr>
        <p:spPr>
          <a:xfrm>
            <a:off x="95465" y="4294631"/>
            <a:ext cx="6160956" cy="430887"/>
          </a:xfrm>
          <a:prstGeom prst="rect">
            <a:avLst/>
          </a:prstGeom>
          <a:noFill/>
        </p:spPr>
        <p:txBody>
          <a:bodyPr wrap="square">
            <a:spAutoFit/>
          </a:bodyPr>
          <a:lstStyle/>
          <a:p>
            <a:r>
              <a:rPr lang="en-GB" sz="1100" dirty="0">
                <a:hlinkClick r:id="rId9"/>
              </a:rPr>
              <a:t>https://www.personio.com/hr-lexicon/cultural-web-model/</a:t>
            </a:r>
            <a:r>
              <a:rPr lang="en-GB" sz="1100" dirty="0"/>
              <a:t> How Do You Use The Cultural Web Model for Corporate Culture? (Accessed 3/12/22)</a:t>
            </a:r>
          </a:p>
        </p:txBody>
      </p:sp>
      <p:sp>
        <p:nvSpPr>
          <p:cNvPr id="16" name="TextBox 15">
            <a:extLst>
              <a:ext uri="{FF2B5EF4-FFF2-40B4-BE49-F238E27FC236}">
                <a16:creationId xmlns:a16="http://schemas.microsoft.com/office/drawing/2014/main" id="{B91F9FF0-418C-38B7-B7FC-455B27A924A3}"/>
              </a:ext>
            </a:extLst>
          </p:cNvPr>
          <p:cNvSpPr txBox="1"/>
          <p:nvPr/>
        </p:nvSpPr>
        <p:spPr>
          <a:xfrm>
            <a:off x="95465" y="4725518"/>
            <a:ext cx="6160956" cy="430887"/>
          </a:xfrm>
          <a:prstGeom prst="rect">
            <a:avLst/>
          </a:prstGeom>
          <a:noFill/>
        </p:spPr>
        <p:txBody>
          <a:bodyPr wrap="square">
            <a:spAutoFit/>
          </a:bodyPr>
          <a:lstStyle/>
          <a:p>
            <a:r>
              <a:rPr lang="en-GB" sz="1100" dirty="0">
                <a:hlinkClick r:id="rId10"/>
              </a:rPr>
              <a:t>https://panmore.com/google-organizational-culture-characteristics-analysis</a:t>
            </a:r>
            <a:r>
              <a:rPr lang="en-GB" sz="1100" dirty="0"/>
              <a:t> Nathaniel Smithson (2022) (Accessed 3/12/22)</a:t>
            </a:r>
          </a:p>
        </p:txBody>
      </p:sp>
    </p:spTree>
    <p:extLst>
      <p:ext uri="{BB962C8B-B14F-4D97-AF65-F5344CB8AC3E}">
        <p14:creationId xmlns:p14="http://schemas.microsoft.com/office/powerpoint/2010/main" val="3059193485"/>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23B2F"/>
      </a:dk2>
      <a:lt2>
        <a:srgbClr val="E7E8E2"/>
      </a:lt2>
      <a:accent1>
        <a:srgbClr val="A096C6"/>
      </a:accent1>
      <a:accent2>
        <a:srgbClr val="7F8CBA"/>
      </a:accent2>
      <a:accent3>
        <a:srgbClr val="85A9BD"/>
      </a:accent3>
      <a:accent4>
        <a:srgbClr val="77AFAC"/>
      </a:accent4>
      <a:accent5>
        <a:srgbClr val="83AD99"/>
      </a:accent5>
      <a:accent6>
        <a:srgbClr val="78B07E"/>
      </a:accent6>
      <a:hlink>
        <a:srgbClr val="7D8852"/>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4171</TotalTime>
  <Words>1394</Words>
  <Application>Microsoft Macintosh PowerPoint</Application>
  <PresentationFormat>Widescreen</PresentationFormat>
  <Paragraphs>78</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Meiryo</vt:lpstr>
      <vt:lpstr>Calibri</vt:lpstr>
      <vt:lpstr>Corbel</vt:lpstr>
      <vt:lpstr>SketchLinesVTI</vt:lpstr>
      <vt:lpstr>Culture Change of Google</vt:lpstr>
      <vt:lpstr>        Introduction </vt:lpstr>
      <vt:lpstr>What is organisational culture?</vt:lpstr>
      <vt:lpstr>What is external context?</vt:lpstr>
      <vt:lpstr>Different types of culture models</vt:lpstr>
      <vt:lpstr>Why Cultural Web is best for analysing culture and for Google?</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 </dc:title>
  <dc:creator>elena pruteanu</dc:creator>
  <cp:lastModifiedBy>elena pruteanu</cp:lastModifiedBy>
  <cp:revision>2</cp:revision>
  <dcterms:created xsi:type="dcterms:W3CDTF">2022-11-25T16:41:07Z</dcterms:created>
  <dcterms:modified xsi:type="dcterms:W3CDTF">2022-12-04T20:36:46Z</dcterms:modified>
</cp:coreProperties>
</file>