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3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340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7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 descr="Large confetti"/>
          <p:cNvSpPr>
            <a:spLocks noChangeArrowheads="1"/>
          </p:cNvSpPr>
          <p:nvPr/>
        </p:nvSpPr>
        <p:spPr bwMode="ltGray">
          <a:xfrm>
            <a:off x="645584" y="1549400"/>
            <a:ext cx="10877549" cy="1689100"/>
          </a:xfrm>
          <a:prstGeom prst="rect">
            <a:avLst/>
          </a:prstGeom>
          <a:pattFill prst="lgConfetti">
            <a:fgClr>
              <a:schemeClr val="accent2">
                <a:alpha val="50195"/>
              </a:schemeClr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ltGray">
          <a:xfrm>
            <a:off x="304800" y="3206750"/>
            <a:ext cx="115824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ltGray">
          <a:xfrm>
            <a:off x="304800" y="1482725"/>
            <a:ext cx="11582400" cy="77788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7" name="AutoShape 5"/>
          <p:cNvSpPr>
            <a:spLocks noChangeArrowheads="1"/>
          </p:cNvSpPr>
          <p:nvPr/>
        </p:nvSpPr>
        <p:spPr bwMode="ltGray">
          <a:xfrm>
            <a:off x="11497734" y="1246188"/>
            <a:ext cx="103717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8" name="AutoShape 6"/>
          <p:cNvSpPr>
            <a:spLocks noChangeArrowheads="1"/>
          </p:cNvSpPr>
          <p:nvPr/>
        </p:nvSpPr>
        <p:spPr bwMode="ltGray">
          <a:xfrm>
            <a:off x="579967" y="1252538"/>
            <a:ext cx="103717" cy="22352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9" name="AutoShape 7"/>
          <p:cNvSpPr>
            <a:spLocks noChangeArrowheads="1"/>
          </p:cNvSpPr>
          <p:nvPr/>
        </p:nvSpPr>
        <p:spPr bwMode="ltGray">
          <a:xfrm>
            <a:off x="3774018" y="5783264"/>
            <a:ext cx="4641849" cy="77787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10" name="Rectangle 8" descr="Large confetti"/>
          <p:cNvSpPr>
            <a:spLocks noChangeArrowheads="1"/>
          </p:cNvSpPr>
          <p:nvPr/>
        </p:nvSpPr>
        <p:spPr bwMode="ltGray">
          <a:xfrm>
            <a:off x="5461001" y="5734051"/>
            <a:ext cx="1265767" cy="176213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29705" name="Rectangle 9" descr="Large confetti"/>
          <p:cNvSpPr>
            <a:spLocks noGrp="1" noChangeArrowheads="1"/>
          </p:cNvSpPr>
          <p:nvPr>
            <p:ph type="ctrTitle"/>
          </p:nvPr>
        </p:nvSpPr>
        <p:spPr>
          <a:xfrm>
            <a:off x="914400" y="1752600"/>
            <a:ext cx="10363200" cy="1143000"/>
          </a:xfrm>
          <a:pattFill prst="lgConfetti">
            <a:fgClr>
              <a:schemeClr val="accent2"/>
            </a:fgClr>
            <a:bgClr>
              <a:schemeClr val="folHlink"/>
            </a:bgClr>
          </a:pattFill>
        </p:spPr>
        <p:txBody>
          <a:bodyPr anchor="ctr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746500"/>
            <a:ext cx="85344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8400"/>
            <a:ext cx="2540000" cy="457200"/>
          </a:xfrm>
          <a:noFill/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3BE51D-4FFA-46C0-A678-61B904E10AD9}" type="slidenum">
              <a:rPr lang="en-GB" altLang="en-US">
                <a:solidFill>
                  <a:srgbClr val="00264C"/>
                </a:solidFill>
              </a:rPr>
              <a:pPr/>
              <a:t>‹#›</a:t>
            </a:fld>
            <a:endParaRPr lang="en-GB" altLang="en-US">
              <a:solidFill>
                <a:srgbClr val="0026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773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4FBCF1-08DC-4681-888A-D8F837AB1060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267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BB3D17-8DC8-449B-AE6F-A694652A1298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810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74A6A8-AF7F-441A-B214-FC8FF597050A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15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9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55CC0-2743-4044-A0BF-706A804326F1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970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D041840-B635-4BA4-B3F8-0C52088C3327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93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4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502BB7-2EE5-4AB3-BFFF-C58962B044CB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310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910BDC-C193-4353-BB7B-DFDEFADF7066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181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EC1B592-F664-4300-9150-634DB7044D03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104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8AC23CF-E2CC-45C5-BBFE-5E3E0ED9F8D3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29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95317" y="284164"/>
            <a:ext cx="2726267" cy="581183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84164"/>
            <a:ext cx="7977717" cy="5811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FBA3A5-8838-46C4-A259-EDA99263F347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6828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384" y="28416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CE6313-46D8-4EC4-8EA1-48C7841AE635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2627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384" y="284163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05000"/>
            <a:ext cx="50800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05000"/>
            <a:ext cx="5080000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7" name="Rectangle 9" descr="Large confetti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47AE1FF-A72C-4689-AC66-26F61D485181}" type="slidenum">
              <a:rPr lang="en-GB" altLang="en-US">
                <a:solidFill>
                  <a:srgbClr val="FFFFE9"/>
                </a:solidFill>
              </a:rPr>
              <a:pPr/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889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 descr="Large confetti"/>
          <p:cNvSpPr>
            <a:spLocks noGrp="1" noChangeArrowheads="1"/>
          </p:cNvSpPr>
          <p:nvPr>
            <p:ph type="title"/>
          </p:nvPr>
        </p:nvSpPr>
        <p:spPr bwMode="auto">
          <a:xfrm>
            <a:off x="1458384" y="284163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05000"/>
            <a:ext cx="103632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00264C"/>
              </a:solidFill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512888"/>
            <a:ext cx="11277600" cy="87312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1031" name="Rectangle 7" descr="Large confetti"/>
          <p:cNvSpPr>
            <a:spLocks noChangeArrowheads="1"/>
          </p:cNvSpPr>
          <p:nvPr/>
        </p:nvSpPr>
        <p:spPr bwMode="ltGray">
          <a:xfrm>
            <a:off x="330200" y="0"/>
            <a:ext cx="1058333" cy="18415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9423400" y="6553201"/>
            <a:ext cx="2768600" cy="79375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kumimoji="1" lang="en-US" altLang="en-US" sz="2400">
              <a:solidFill>
                <a:srgbClr val="00264C"/>
              </a:solidFill>
            </a:endParaRPr>
          </a:p>
        </p:txBody>
      </p:sp>
      <p:sp>
        <p:nvSpPr>
          <p:cNvPr id="28681" name="Rectangle 9" descr="Large confetti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0955867" y="6248400"/>
            <a:ext cx="711200" cy="609600"/>
          </a:xfrm>
          <a:prstGeom prst="rect">
            <a:avLst/>
          </a:prstGeom>
          <a:pattFill prst="lgConfetti">
            <a:fgClr>
              <a:schemeClr val="accent2"/>
            </a:fgClr>
            <a:bgClr>
              <a:schemeClr val="folHlink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F3E513B4-08D7-4341-BAE8-EA9263C714AB}" type="slidenum">
              <a:rPr lang="en-GB" altLang="en-US">
                <a:solidFill>
                  <a:srgbClr val="FFFFE9"/>
                </a:solidFill>
              </a:rPr>
              <a:pPr algn="r"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solidFill>
                <a:srgbClr val="FFFF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5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85000"/>
        <a:buBlip>
          <a:blip r:embed="rId16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Recap on Hormones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935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895600" y="609600"/>
            <a:ext cx="6400800" cy="579438"/>
          </a:xfrm>
        </p:spPr>
        <p:txBody>
          <a:bodyPr/>
          <a:lstStyle/>
          <a:p>
            <a:pPr eaLnBrk="1" hangingPunct="1"/>
            <a:r>
              <a:rPr lang="en-GB" altLang="en-US" sz="3200" b="1">
                <a:latin typeface="Calibri" panose="020F0502020204030204" pitchFamily="34" charset="0"/>
              </a:rPr>
              <a:t>‘</a:t>
            </a:r>
            <a:r>
              <a:rPr lang="en-GB" altLang="en-US" sz="2800" b="1">
                <a:latin typeface="Calibri" panose="020F0502020204030204" pitchFamily="34" charset="0"/>
              </a:rPr>
              <a:t>Hormone’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3601" y="2133600"/>
            <a:ext cx="8208963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Greek 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Horman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’ = to excite’</a:t>
            </a: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Chemicals secreted by one group of cells and carried through blood to other parts of body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Act upon specific target tissues - specific physiological effects 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b="1" i="1" dirty="0">
                <a:latin typeface="Calibri" panose="020F0502020204030204" pitchFamily="34" charset="0"/>
                <a:cs typeface="Times New Roman" panose="02020603050405020304" pitchFamily="18" charset="0"/>
              </a:rPr>
              <a:t>Endocrine glands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	(‘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endon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’ = ‘within’;   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krinein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’ = ‘to secrete’ </a:t>
            </a: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Secrete hormones </a:t>
            </a:r>
            <a:r>
              <a:rPr lang="en-GB" altLang="en-US" sz="2000" u="sng" dirty="0">
                <a:latin typeface="Calibri" panose="020F0502020204030204" pitchFamily="34" charset="0"/>
                <a:cs typeface="Times New Roman" panose="02020603050405020304" pitchFamily="18" charset="0"/>
              </a:rPr>
              <a:t>within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 the body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en-GB" altLang="en-US" sz="2000" b="1" i="1" dirty="0">
                <a:latin typeface="Calibri" panose="020F0502020204030204" pitchFamily="34" charset="0"/>
                <a:cs typeface="Times New Roman" panose="02020603050405020304" pitchFamily="18" charset="0"/>
              </a:rPr>
              <a:t>exocrine glands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, such as tear glands, salivary glands and sweat glands – outside the body (‘</a:t>
            </a:r>
            <a:r>
              <a:rPr lang="en-GB" altLang="en-US" sz="2000" i="1" dirty="0" err="1">
                <a:latin typeface="Calibri" panose="020F0502020204030204" pitchFamily="34" charset="0"/>
                <a:cs typeface="Times New Roman" panose="02020603050405020304" pitchFamily="18" charset="0"/>
              </a:rPr>
              <a:t>exo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‘ = </a:t>
            </a:r>
            <a:r>
              <a:rPr lang="en-GB" altLang="en-US" sz="2000" i="1" dirty="0">
                <a:latin typeface="Calibri" panose="020F0502020204030204" pitchFamily="34" charset="0"/>
                <a:cs typeface="Times New Roman" panose="02020603050405020304" pitchFamily="18" charset="0"/>
              </a:rPr>
              <a:t>‘out’</a:t>
            </a: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5982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Early Hormone Research.</a:t>
            </a:r>
            <a:r>
              <a:rPr lang="en-GB" altLang="en-US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1849 – First major endocrine experient. </a:t>
            </a: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A.A.Berthold (1803-1861). </a:t>
            </a: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Castration of juvenile roosters. </a:t>
            </a: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Results? </a:t>
            </a:r>
          </a:p>
        </p:txBody>
      </p:sp>
    </p:spTree>
    <p:extLst>
      <p:ext uri="{BB962C8B-B14F-4D97-AF65-F5344CB8AC3E}">
        <p14:creationId xmlns:p14="http://schemas.microsoft.com/office/powerpoint/2010/main" val="2963494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Early Hormone Research.</a:t>
            </a:r>
            <a:r>
              <a:rPr lang="en-GB" altLang="en-US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Results see Handout 1. </a:t>
            </a: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Group 3 – results intriguing. </a:t>
            </a: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Testes release a chemical into the blood that affects male behaviour and structure. </a:t>
            </a:r>
          </a:p>
          <a:p>
            <a:pPr lvl="1" eaLnBrk="1" hangingPunct="1"/>
            <a:r>
              <a:rPr lang="en-GB" altLang="en-US">
                <a:latin typeface="Calibri" panose="020F0502020204030204" pitchFamily="34" charset="0"/>
              </a:rPr>
              <a:t>Cannot be Nerve supply.</a:t>
            </a:r>
            <a:r>
              <a:rPr lang="en-GB" alt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6118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935037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  <a:cs typeface="Arial" panose="020B0604020202020204" pitchFamily="34" charset="0"/>
              </a:rPr>
              <a:t>Neurocrine</a:t>
            </a:r>
            <a:r>
              <a:rPr lang="en-GB" altLang="en-US" sz="2800">
                <a:latin typeface="Calibri" panose="020F0502020204030204" pitchFamily="34" charset="0"/>
                <a:cs typeface="Arial" panose="020B0604020202020204" pitchFamily="34" charset="0"/>
              </a:rPr>
              <a:t> communication (a.k.a. Synaptic communication).</a:t>
            </a:r>
            <a: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Released chemical signal diffuses across the synaptic cleft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sz="2000">
              <a:latin typeface="Comic Sans MS" panose="030F0702030302020204" pitchFamily="66" charset="0"/>
            </a:endParaRPr>
          </a:p>
        </p:txBody>
      </p:sp>
      <p:pic>
        <p:nvPicPr>
          <p:cNvPr id="9220" name="Picture 4" descr="350px-SynapseIllustration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819400"/>
            <a:ext cx="5048250" cy="324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84834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55086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Paracrine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Released chemical signal diffuses to nearby target cells and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</a:rPr>
              <a:t>the strongest impact is on nearby cells</a:t>
            </a:r>
          </a:p>
        </p:txBody>
      </p:sp>
      <p:pic>
        <p:nvPicPr>
          <p:cNvPr id="11268" name="Picture 5" descr="paraSi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429001"/>
            <a:ext cx="4876800" cy="2938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39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55086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Endocrine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905000"/>
            <a:ext cx="8077200" cy="41910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Chemical signal - a hormone released into the bloodstream to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selectively affect distant target organs</a:t>
            </a: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3316" name="Picture 7" descr="hormo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819401"/>
            <a:ext cx="4343400" cy="34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491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4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935037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Pheromone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pic>
        <p:nvPicPr>
          <p:cNvPr id="14339" name="Picture 15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53200" y="4572000"/>
            <a:ext cx="3581400" cy="1930400"/>
          </a:xfrm>
        </p:spPr>
      </p:pic>
      <p:pic>
        <p:nvPicPr>
          <p:cNvPr id="10253" name="Picture 13" descr="housebreaking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4495800"/>
            <a:ext cx="2667000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1" name="Rectangle 16"/>
          <p:cNvSpPr>
            <a:spLocks noChangeArrowheads="1"/>
          </p:cNvSpPr>
          <p:nvPr/>
        </p:nvSpPr>
        <p:spPr bwMode="auto">
          <a:xfrm>
            <a:off x="2362200" y="2362201"/>
            <a:ext cx="80010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Communication between individuals.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Pheromones (Greek ‘</a:t>
            </a:r>
            <a:r>
              <a:rPr kumimoji="0" lang="en-GB" altLang="en-US" sz="2000" b="0" i="1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pherein’</a:t>
            </a: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 = ‘</a:t>
            </a:r>
            <a:r>
              <a:rPr kumimoji="0" lang="en-GB" altLang="en-US" sz="2000" b="0" i="1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to carry’</a:t>
            </a: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)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Released into the outside environment to affect other individuals of the same species</a:t>
            </a: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237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935037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Allomone</a:t>
            </a:r>
            <a:r>
              <a:rPr lang="en-GB" altLang="en-US" sz="2800">
                <a:latin typeface="Calibri" panose="020F0502020204030204" pitchFamily="34" charset="0"/>
              </a:rPr>
              <a:t> communication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Chemical signals released by members of one species to affect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behaviour of individuals of another species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Allomones (‘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allos’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= ‘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other’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Can carry messages between animal species or between plants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and animals</a:t>
            </a:r>
            <a:r>
              <a:rPr lang="en-GB" altLang="en-US" sz="200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8197" name="Picture 5" descr="bee_on_flow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4572000"/>
            <a:ext cx="2743200" cy="186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11" descr="skunk-in-grass-800x60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4552950"/>
            <a:ext cx="25908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1883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550863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2800" b="1" i="1">
                <a:latin typeface="Calibri" panose="020F0502020204030204" pitchFamily="34" charset="0"/>
              </a:rPr>
              <a:t>Endocrine</a:t>
            </a:r>
            <a:r>
              <a:rPr lang="en-GB" altLang="en-US" sz="2800">
                <a:latin typeface="Calibri" panose="020F0502020204030204" pitchFamily="34" charset="0"/>
              </a:rPr>
              <a:t> system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 </a:t>
            </a:r>
          </a:p>
        </p:txBody>
      </p:sp>
      <p:pic>
        <p:nvPicPr>
          <p:cNvPr id="16388" name="Picture 13" descr="nervous-system-endrocine-glands_clip_image0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1676400"/>
            <a:ext cx="3900488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15" descr="pituitary_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667001"/>
            <a:ext cx="3810000" cy="308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0058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Endocrine System.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Handout – Major endocrine glands and their functions.</a:t>
            </a:r>
            <a:r>
              <a:rPr lang="en-GB" alt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4192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Organization of Hormones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In essence hormone action can be organised into 9 general principles. </a:t>
            </a:r>
          </a:p>
        </p:txBody>
      </p:sp>
    </p:spTree>
    <p:extLst>
      <p:ext uri="{BB962C8B-B14F-4D97-AF65-F5344CB8AC3E}">
        <p14:creationId xmlns:p14="http://schemas.microsoft.com/office/powerpoint/2010/main" val="3796848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 descr="Large confetti"/>
          <p:cNvSpPr>
            <a:spLocks noGrp="1" noChangeArrowheads="1"/>
          </p:cNvSpPr>
          <p:nvPr>
            <p:ph type="title"/>
          </p:nvPr>
        </p:nvSpPr>
        <p:spPr>
          <a:xfrm>
            <a:off x="2617788" y="284164"/>
            <a:ext cx="7772400" cy="1011237"/>
          </a:xfrm>
        </p:spPr>
        <p:txBody>
          <a:bodyPr/>
          <a:lstStyle/>
          <a:p>
            <a:pPr eaLnBrk="1" hangingPunct="1"/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Organization of hormones</a:t>
            </a:r>
            <a:r>
              <a:rPr lang="en-GB" altLang="en-US" sz="4800" b="1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– Nine principles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05000"/>
            <a:ext cx="3810000" cy="46482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1800">
              <a:latin typeface="Comic Sans MS" panose="030F0702030302020204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1.	Hormones act in a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gradual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fashion</a:t>
            </a: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Activate behavioural and physiological responses hours or weeks after entering the bloodstream</a:t>
            </a: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Changes may persist for days, weeks or years after hormone release is activated</a:t>
            </a: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endParaRPr lang="en-GB" altLang="en-US" sz="2800"/>
          </a:p>
        </p:txBody>
      </p:sp>
      <p:pic>
        <p:nvPicPr>
          <p:cNvPr id="19460" name="Picture 7" descr="boy_male_puberty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77000" y="1981200"/>
            <a:ext cx="3422650" cy="4191000"/>
          </a:xfrm>
          <a:noFill/>
        </p:spPr>
      </p:pic>
    </p:spTree>
    <p:extLst>
      <p:ext uri="{BB962C8B-B14F-4D97-AF65-F5344CB8AC3E}">
        <p14:creationId xmlns:p14="http://schemas.microsoft.com/office/powerpoint/2010/main" val="16892875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533400" indent="-533400" eaLnBrk="1" hangingPunct="1">
              <a:buNone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533400" indent="-533400" eaLnBrk="1" hangingPunct="1"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2. 	Hormones tend to act by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changing the intensity </a:t>
            </a:r>
          </a:p>
          <a:p>
            <a:pPr marL="533400" indent="-533400" eaLnBrk="1" hangingPunct="1">
              <a:buNone/>
            </a:pP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	or probability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of evoked behaviours</a:t>
            </a:r>
          </a:p>
          <a:p>
            <a:pPr marL="533400" indent="-533400" eaLnBrk="1" hangingPunct="1"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 eaLnBrk="1" hangingPunct="1"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Not a switch to turn behaviours on or off regardless of context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0484" name="Picture 11" descr="image_136_raw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362200"/>
            <a:ext cx="4191000" cy="3143250"/>
          </a:xfrm>
          <a:noFill/>
        </p:spPr>
      </p:pic>
    </p:spTree>
    <p:extLst>
      <p:ext uri="{BB962C8B-B14F-4D97-AF65-F5344CB8AC3E}">
        <p14:creationId xmlns:p14="http://schemas.microsoft.com/office/powerpoint/2010/main" val="3776767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05000"/>
            <a:ext cx="3810000" cy="45720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3.	Both quantities and types of hormones released are influenced by environmental factors</a:t>
            </a:r>
          </a:p>
          <a:p>
            <a:pPr marL="533400" indent="-533400" eaLnBrk="1" hangingPunct="1">
              <a:lnSpc>
                <a:spcPct val="90000"/>
              </a:lnSpc>
              <a:buFontTx/>
              <a:buChar char="•"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The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relationship between behaviour and hormones is reciprocal</a:t>
            </a:r>
          </a:p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 b="1" i="1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	i.e.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hormones change behaviours and behaviours change hormone levels</a:t>
            </a:r>
            <a:r>
              <a:rPr lang="en-GB" altLang="en-US" sz="200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21508" name="Picture 7" descr="pack-mentality-2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724150"/>
            <a:ext cx="3810000" cy="2552700"/>
          </a:xfrm>
          <a:noFill/>
        </p:spPr>
      </p:pic>
    </p:spTree>
    <p:extLst>
      <p:ext uri="{BB962C8B-B14F-4D97-AF65-F5344CB8AC3E}">
        <p14:creationId xmlns:p14="http://schemas.microsoft.com/office/powerpoint/2010/main" val="1569210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Examples.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>
                <a:latin typeface="Calibri" panose="020F0502020204030204" pitchFamily="34" charset="0"/>
              </a:rPr>
              <a:t>Testosterone. </a:t>
            </a:r>
          </a:p>
          <a:p>
            <a:pPr eaLnBrk="1" hangingPunct="1"/>
            <a:endParaRPr lang="en-GB" altLang="en-US" sz="280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800">
                <a:latin typeface="Calibri" panose="020F0502020204030204" pitchFamily="34" charset="0"/>
              </a:rPr>
              <a:t>Related to Aggression. </a:t>
            </a:r>
          </a:p>
          <a:p>
            <a:pPr eaLnBrk="1" hangingPunct="1"/>
            <a:endParaRPr lang="en-GB" altLang="en-US" sz="2800">
              <a:latin typeface="Calibri" panose="020F0502020204030204" pitchFamily="34" charset="0"/>
            </a:endParaRPr>
          </a:p>
          <a:p>
            <a:pPr eaLnBrk="1" hangingPunct="1"/>
            <a:r>
              <a:rPr lang="en-GB" altLang="en-US" sz="2800">
                <a:latin typeface="Calibri" panose="020F0502020204030204" pitchFamily="34" charset="0"/>
              </a:rPr>
              <a:t>In Some species males who lose encounters show a reduction in level.</a:t>
            </a:r>
            <a:r>
              <a:rPr lang="en-GB" altLang="en-US" sz="2800"/>
              <a:t> </a:t>
            </a:r>
          </a:p>
        </p:txBody>
      </p:sp>
      <p:pic>
        <p:nvPicPr>
          <p:cNvPr id="22532" name="Picture 6" descr="lions_fighting1202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486025"/>
            <a:ext cx="3810000" cy="3028950"/>
          </a:xfrm>
          <a:noFill/>
        </p:spPr>
      </p:pic>
    </p:spTree>
    <p:extLst>
      <p:ext uri="{BB962C8B-B14F-4D97-AF65-F5344CB8AC3E}">
        <p14:creationId xmlns:p14="http://schemas.microsoft.com/office/powerpoint/2010/main" val="3298550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3555" name="Rectangle 51"/>
          <p:cNvSpPr>
            <a:spLocks noChangeArrowheads="1"/>
          </p:cNvSpPr>
          <p:nvPr/>
        </p:nvSpPr>
        <p:spPr bwMode="auto">
          <a:xfrm>
            <a:off x="5562600" y="2057400"/>
            <a:ext cx="2400300" cy="4572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Some hormones affect more than one target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3556" name="Rectangle 52"/>
          <p:cNvSpPr>
            <a:spLocks noChangeArrowheads="1"/>
          </p:cNvSpPr>
          <p:nvPr/>
        </p:nvSpPr>
        <p:spPr bwMode="auto">
          <a:xfrm>
            <a:off x="5638800" y="4267200"/>
            <a:ext cx="914400" cy="914400"/>
          </a:xfrm>
          <a:prstGeom prst="rect">
            <a:avLst/>
          </a:prstGeom>
          <a:solidFill>
            <a:srgbClr val="99CC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Target 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0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3557" name="Rectangle 49"/>
          <p:cNvSpPr>
            <a:spLocks noChangeArrowheads="1"/>
          </p:cNvSpPr>
          <p:nvPr/>
        </p:nvSpPr>
        <p:spPr bwMode="auto">
          <a:xfrm>
            <a:off x="7391400" y="4267200"/>
            <a:ext cx="914400" cy="914400"/>
          </a:xfrm>
          <a:prstGeom prst="rect">
            <a:avLst/>
          </a:prstGeom>
          <a:solidFill>
            <a:srgbClr val="99CC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Target B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58" name="Rectangle 35"/>
          <p:cNvSpPr>
            <a:spLocks noChangeArrowheads="1"/>
          </p:cNvSpPr>
          <p:nvPr/>
        </p:nvSpPr>
        <p:spPr bwMode="auto">
          <a:xfrm>
            <a:off x="7467600" y="5791200"/>
            <a:ext cx="2171700" cy="571500"/>
          </a:xfrm>
          <a:prstGeom prst="rect">
            <a:avLst/>
          </a:prstGeom>
          <a:solidFill>
            <a:srgbClr val="FF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Some targets are affected by more than one hormone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59" name="Oval 39"/>
          <p:cNvSpPr>
            <a:spLocks noChangeArrowheads="1"/>
          </p:cNvSpPr>
          <p:nvPr/>
        </p:nvSpPr>
        <p:spPr bwMode="auto">
          <a:xfrm>
            <a:off x="5867400" y="4114800"/>
            <a:ext cx="342900" cy="2286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0" name="Oval 42"/>
          <p:cNvSpPr>
            <a:spLocks noChangeArrowheads="1"/>
          </p:cNvSpPr>
          <p:nvPr/>
        </p:nvSpPr>
        <p:spPr bwMode="auto">
          <a:xfrm>
            <a:off x="6096000" y="33528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1" name="Oval 40"/>
          <p:cNvSpPr>
            <a:spLocks noChangeArrowheads="1"/>
          </p:cNvSpPr>
          <p:nvPr/>
        </p:nvSpPr>
        <p:spPr bwMode="auto">
          <a:xfrm>
            <a:off x="5791200" y="33528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2" name="Oval 41"/>
          <p:cNvSpPr>
            <a:spLocks noChangeArrowheads="1"/>
          </p:cNvSpPr>
          <p:nvPr/>
        </p:nvSpPr>
        <p:spPr bwMode="auto">
          <a:xfrm>
            <a:off x="5943600" y="33528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3" name="Oval 38"/>
          <p:cNvSpPr>
            <a:spLocks noChangeArrowheads="1"/>
          </p:cNvSpPr>
          <p:nvPr/>
        </p:nvSpPr>
        <p:spPr bwMode="auto">
          <a:xfrm>
            <a:off x="5943600" y="39624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4" name="Oval 33"/>
          <p:cNvSpPr>
            <a:spLocks noChangeArrowheads="1"/>
          </p:cNvSpPr>
          <p:nvPr/>
        </p:nvSpPr>
        <p:spPr bwMode="auto">
          <a:xfrm>
            <a:off x="7543800" y="3962400"/>
            <a:ext cx="114300" cy="1143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5" name="Oval 32"/>
          <p:cNvSpPr>
            <a:spLocks noChangeArrowheads="1"/>
          </p:cNvSpPr>
          <p:nvPr/>
        </p:nvSpPr>
        <p:spPr bwMode="auto">
          <a:xfrm>
            <a:off x="7467600" y="4114800"/>
            <a:ext cx="342900" cy="228600"/>
          </a:xfrm>
          <a:prstGeom prst="ellipse">
            <a:avLst/>
          </a:prstGeom>
          <a:solidFill>
            <a:srgbClr val="FF99CC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6" name="Rectangle 43"/>
          <p:cNvSpPr>
            <a:spLocks noChangeArrowheads="1"/>
          </p:cNvSpPr>
          <p:nvPr/>
        </p:nvSpPr>
        <p:spPr bwMode="auto">
          <a:xfrm>
            <a:off x="7924800" y="33528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67" name="Rectangle 44"/>
          <p:cNvSpPr>
            <a:spLocks noChangeArrowheads="1"/>
          </p:cNvSpPr>
          <p:nvPr/>
        </p:nvSpPr>
        <p:spPr bwMode="auto">
          <a:xfrm>
            <a:off x="8077200" y="33528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23568" name="Rectangle 45"/>
          <p:cNvSpPr>
            <a:spLocks noChangeArrowheads="1"/>
          </p:cNvSpPr>
          <p:nvPr/>
        </p:nvSpPr>
        <p:spPr bwMode="auto">
          <a:xfrm>
            <a:off x="8229600" y="33528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23569" name="Rectangle 37"/>
          <p:cNvSpPr>
            <a:spLocks noChangeArrowheads="1"/>
          </p:cNvSpPr>
          <p:nvPr/>
        </p:nvSpPr>
        <p:spPr bwMode="auto">
          <a:xfrm>
            <a:off x="8077200" y="3962400"/>
            <a:ext cx="114300" cy="1143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70" name="Rectangle 36"/>
          <p:cNvSpPr>
            <a:spLocks noChangeArrowheads="1"/>
          </p:cNvSpPr>
          <p:nvPr/>
        </p:nvSpPr>
        <p:spPr bwMode="auto">
          <a:xfrm>
            <a:off x="7924800" y="4114800"/>
            <a:ext cx="342900" cy="228600"/>
          </a:xfrm>
          <a:prstGeom prst="rect">
            <a:avLst/>
          </a:prstGeom>
          <a:solidFill>
            <a:srgbClr val="3366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71" name="Line 46"/>
          <p:cNvSpPr>
            <a:spLocks noChangeShapeType="1"/>
          </p:cNvSpPr>
          <p:nvPr/>
        </p:nvSpPr>
        <p:spPr bwMode="auto">
          <a:xfrm>
            <a:off x="6019800" y="3505200"/>
            <a:ext cx="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23572" name="Line 47"/>
          <p:cNvSpPr>
            <a:spLocks noChangeShapeType="1"/>
          </p:cNvSpPr>
          <p:nvPr/>
        </p:nvSpPr>
        <p:spPr bwMode="auto">
          <a:xfrm>
            <a:off x="6019800" y="3505200"/>
            <a:ext cx="144780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23573" name="Line 48"/>
          <p:cNvSpPr>
            <a:spLocks noChangeShapeType="1"/>
          </p:cNvSpPr>
          <p:nvPr/>
        </p:nvSpPr>
        <p:spPr bwMode="auto">
          <a:xfrm>
            <a:off x="8153400" y="3505200"/>
            <a:ext cx="0" cy="4572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23574" name="Line 50"/>
          <p:cNvSpPr>
            <a:spLocks noChangeShapeType="1"/>
          </p:cNvSpPr>
          <p:nvPr/>
        </p:nvSpPr>
        <p:spPr bwMode="auto">
          <a:xfrm>
            <a:off x="6019800" y="2514600"/>
            <a:ext cx="0" cy="762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23575" name="Line 34"/>
          <p:cNvSpPr>
            <a:spLocks noChangeShapeType="1"/>
          </p:cNvSpPr>
          <p:nvPr/>
        </p:nvSpPr>
        <p:spPr bwMode="auto">
          <a:xfrm>
            <a:off x="7924800" y="5257800"/>
            <a:ext cx="0" cy="5334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/>
              <a:ea typeface="+mn-ea"/>
              <a:cs typeface="+mn-cs"/>
            </a:endParaRPr>
          </a:p>
        </p:txBody>
      </p:sp>
      <p:sp>
        <p:nvSpPr>
          <p:cNvPr id="23576" name="Rectangle 55"/>
          <p:cNvSpPr>
            <a:spLocks noChangeArrowheads="1"/>
          </p:cNvSpPr>
          <p:nvPr/>
        </p:nvSpPr>
        <p:spPr bwMode="auto">
          <a:xfrm>
            <a:off x="1524000" y="3878263"/>
            <a:ext cx="91440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1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</a:t>
            </a: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altLang="en-US" sz="11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</a:b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23577" name="Rectangle 61"/>
          <p:cNvSpPr>
            <a:spLocks noChangeArrowheads="1"/>
          </p:cNvSpPr>
          <p:nvPr/>
        </p:nvSpPr>
        <p:spPr bwMode="auto">
          <a:xfrm>
            <a:off x="2209800" y="2133601"/>
            <a:ext cx="3048000" cy="374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4.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	A hormone may have </a:t>
            </a:r>
            <a:r>
              <a:rPr kumimoji="0" lang="en-GB" altLang="en-US" sz="2000" b="1" i="1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multiple effects</a:t>
            </a: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 upon different cells, organs and behaviours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0" i="0" u="none" strike="noStrike" kern="1200" cap="none" spc="0" normalizeH="0" baseline="0" noProof="0">
              <a:ln>
                <a:noFill/>
              </a:ln>
              <a:solidFill>
                <a:srgbClr val="00264C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	A single type of behaviour or physiological change can be affected by many </a:t>
            </a:r>
            <a:r>
              <a:rPr kumimoji="0" lang="en-GB" altLang="en-US" sz="2000" b="1" i="1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t>different hormones</a:t>
            </a: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264C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726051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2133600" y="2209800"/>
            <a:ext cx="7772400" cy="4191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5.	Hormones are produced in small amounts and often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	secreted in bursts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	This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pulsatile secretion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is sometimes crucial for the </a:t>
            </a:r>
          </a:p>
          <a:p>
            <a:pPr eaLnBrk="1" hangingPunct="1"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	small amounts of hormones to be affective</a:t>
            </a: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>
                <a:latin typeface="Comic Sans MS" panose="030F0702030302020204" pitchFamily="66" charset="0"/>
                <a:cs typeface="Arial" panose="020B0604020202020204" pitchFamily="34" charset="0"/>
              </a:rPr>
              <a:t>  		</a:t>
            </a: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22207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2209800"/>
            <a:ext cx="7772400" cy="4191000"/>
          </a:xfrm>
        </p:spPr>
        <p:txBody>
          <a:bodyPr/>
          <a:lstStyle/>
          <a:p>
            <a:pPr marL="609600" indent="-609600" eaLnBrk="1" hangingPunct="1"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6.	The levels of many hormones vary rhythmically throughout the day, and many hormone systems are controlled by circadian ‘clocks’ in the brain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buNone/>
            </a:pPr>
            <a:endParaRPr lang="en-GB" altLang="en-US" sz="2000">
              <a:latin typeface="Calibri" panose="020F0502020204030204" pitchFamily="34" charset="0"/>
            </a:endParaRPr>
          </a:p>
        </p:txBody>
      </p:sp>
      <p:pic>
        <p:nvPicPr>
          <p:cNvPr id="25604" name="Picture 5" descr="iStockStrawberries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962401"/>
            <a:ext cx="3886200" cy="220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5" name="Picture 7" descr="sleep_ddd2cd_l_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886200"/>
            <a:ext cx="3219450" cy="216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32883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Nine principles…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2209800"/>
            <a:ext cx="7772400" cy="41910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7.	Hormones interact: the effects of one hormone can be markedly changed by the action of another hormone</a:t>
            </a:r>
            <a:r>
              <a:rPr lang="en-GB" altLang="en-US" sz="2000">
                <a:latin typeface="Calibri" panose="020F0502020204030204" pitchFamily="34" charset="0"/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buFontTx/>
              <a:buChar char="•"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8.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The chemical structure of a given hormone is similar in all vertebrates - but the 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function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hormone serves can vary across species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609600" indent="-6096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9.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Hormones can affect only cells possessing a receptor protein that recognizes the hormone and alters cell function.  Different vertebrates - often same brain regions possess same hormone receptors</a:t>
            </a:r>
            <a:r>
              <a:rPr lang="en-GB" altLang="en-US" sz="2000">
                <a:latin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27715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neurotransmitters and hormones.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Neurotransmitter = Chemicals released from a nerve cell…. Electrochemical impulse. </a:t>
            </a:r>
          </a:p>
          <a:p>
            <a:endParaRPr lang="en-GB" dirty="0"/>
          </a:p>
          <a:p>
            <a:r>
              <a:rPr lang="en-GB" dirty="0"/>
              <a:t>Hormones – Chemicals secreted by Endocrine Glands into bloodstream. More wide spread. </a:t>
            </a:r>
          </a:p>
          <a:p>
            <a:pPr lvl="1"/>
            <a:r>
              <a:rPr lang="en-GB" dirty="0"/>
              <a:t>Both essential for everyday living. </a:t>
            </a:r>
          </a:p>
          <a:p>
            <a:pPr lvl="2"/>
            <a:r>
              <a:rPr lang="en-GB" dirty="0"/>
              <a:t>Breedlove et al (2010). </a:t>
            </a:r>
          </a:p>
        </p:txBody>
      </p:sp>
    </p:spTree>
    <p:extLst>
      <p:ext uri="{BB962C8B-B14F-4D97-AF65-F5344CB8AC3E}">
        <p14:creationId xmlns:p14="http://schemas.microsoft.com/office/powerpoint/2010/main" val="2141257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  <a:r>
              <a:rPr lang="en-GB" altLang="en-US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Hormonal systems manufacture hormones and also detect and evaluate effects  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	Secretion monitored and regulated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	Negative feedback system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– output of the hormone feeds back to inhibit the drive for more of that same hormone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	Simplest kind of regulation system - endocrine cell releases a hormone that acts on target cells - but same hormone feeds back to inhibit the gland that released it. 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	This is an </a:t>
            </a:r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autocrine response</a:t>
            </a: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en-US" sz="18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2780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alibri" panose="020F0502020204030204" pitchFamily="34" charset="0"/>
              </a:rPr>
              <a:t>Autocrine Feedback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3584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575"/>
          <a:stretch>
            <a:fillRect/>
          </a:stretch>
        </p:blipFill>
        <p:spPr bwMode="auto">
          <a:xfrm>
            <a:off x="4802189" y="1914526"/>
            <a:ext cx="3024187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95613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lnSpc>
                <a:spcPct val="90000"/>
              </a:lnSpc>
              <a:buFontTx/>
              <a:buAutoNum type="arabicPeriod" startAt="2"/>
            </a:pPr>
            <a:endParaRPr lang="en-GB" altLang="en-US" sz="200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2.	Endocrine cell reacts not to its own hormone, but to biological response that hormone elicits from target cells</a:t>
            </a: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If initial effect too small, additional hormone released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If effect is sufficient, no further hormone released</a:t>
            </a: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e.g.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 Insulin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Following a meal, glucose from food enters blood stream,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      causing insulin to be released from the pancreas.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Insulin causes glucose to enter muscle and fat cells. 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As level of glucose in blood falls, pancreas secretes less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   insulin </a:t>
            </a:r>
          </a:p>
          <a:p>
            <a:pPr marL="533400" indent="-533400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- So a balance tends to be maintained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marL="533400" indent="-533400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9531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Target Cell Feedback</a:t>
            </a:r>
          </a:p>
        </p:txBody>
      </p:sp>
      <p:pic>
        <p:nvPicPr>
          <p:cNvPr id="37891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77"/>
          <a:stretch>
            <a:fillRect/>
          </a:stretch>
        </p:blipFill>
        <p:spPr>
          <a:xfrm>
            <a:off x="4440239" y="1557338"/>
            <a:ext cx="3240087" cy="4705350"/>
          </a:xfrm>
        </p:spPr>
      </p:pic>
    </p:spTree>
    <p:extLst>
      <p:ext uri="{BB962C8B-B14F-4D97-AF65-F5344CB8AC3E}">
        <p14:creationId xmlns:p14="http://schemas.microsoft.com/office/powerpoint/2010/main" val="25804439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905000"/>
            <a:ext cx="3810000" cy="41910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GB" altLang="en-US" sz="1800" b="1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3.	More complex endocrine system includes the brain - usually hypothalamus - as part of the circuit that controls the endocrine gland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e.g. Alarm!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	Hypothalamus directs adrenal medulla to secrete adrenaline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18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	When brain detects these effects it exerts negative feedback on the hypothalamus to reduce further hormone output</a:t>
            </a:r>
            <a:r>
              <a:rPr lang="en-GB" altLang="en-US" sz="1800">
                <a:latin typeface="Calibri" panose="020F0502020204030204" pitchFamily="34" charset="0"/>
              </a:rPr>
              <a:t> </a:t>
            </a:r>
          </a:p>
        </p:txBody>
      </p:sp>
      <p:pic>
        <p:nvPicPr>
          <p:cNvPr id="38916" name="Picture 8" descr="Endocrines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35700" y="1905000"/>
            <a:ext cx="3683000" cy="4191000"/>
          </a:xfrm>
        </p:spPr>
      </p:pic>
    </p:spTree>
    <p:extLst>
      <p:ext uri="{BB962C8B-B14F-4D97-AF65-F5344CB8AC3E}">
        <p14:creationId xmlns:p14="http://schemas.microsoft.com/office/powerpoint/2010/main" val="8334669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alibri" panose="020F0502020204030204" pitchFamily="34" charset="0"/>
              </a:rPr>
              <a:t>Brain Regulation</a:t>
            </a:r>
          </a:p>
        </p:txBody>
      </p:sp>
      <p:pic>
        <p:nvPicPr>
          <p:cNvPr id="39939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052"/>
          <a:stretch>
            <a:fillRect/>
          </a:stretch>
        </p:blipFill>
        <p:spPr>
          <a:xfrm>
            <a:off x="4440239" y="2133600"/>
            <a:ext cx="3240087" cy="4343400"/>
          </a:xfrm>
        </p:spPr>
      </p:pic>
    </p:spTree>
    <p:extLst>
      <p:ext uri="{BB962C8B-B14F-4D97-AF65-F5344CB8AC3E}">
        <p14:creationId xmlns:p14="http://schemas.microsoft.com/office/powerpoint/2010/main" val="18144756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4. 	Several anterior pituitary hormones affect secretion of other endocrine glands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Anterior pituitary hormones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tropic hormones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Hypothalamus uses another set of hormones called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releasing hormones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– to control the pituitary release of tropic hormones. 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So - releasing hormones (brain) affect release of tropic hormones (pituitary) - which affect the release of hormone from another endocrine gland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Negative feedback: from hormone of the endocrine gland to both the hypothalamus and the pituitary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altLang="en-US" sz="280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800"/>
          </a:p>
        </p:txBody>
      </p:sp>
    </p:spTree>
    <p:extLst>
      <p:ext uri="{BB962C8B-B14F-4D97-AF65-F5344CB8AC3E}">
        <p14:creationId xmlns:p14="http://schemas.microsoft.com/office/powerpoint/2010/main" val="23837165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Calibri" panose="020F0502020204030204" pitchFamily="34" charset="0"/>
              </a:rPr>
              <a:t>Brain and Pituitary Regulation</a:t>
            </a:r>
          </a:p>
        </p:txBody>
      </p:sp>
      <p:pic>
        <p:nvPicPr>
          <p:cNvPr id="41987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20" r="12"/>
          <a:stretch>
            <a:fillRect/>
          </a:stretch>
        </p:blipFill>
        <p:spPr>
          <a:xfrm>
            <a:off x="5078414" y="1690688"/>
            <a:ext cx="2035175" cy="4343400"/>
          </a:xfrm>
        </p:spPr>
      </p:pic>
    </p:spTree>
    <p:extLst>
      <p:ext uri="{BB962C8B-B14F-4D97-AF65-F5344CB8AC3E}">
        <p14:creationId xmlns:p14="http://schemas.microsoft.com/office/powerpoint/2010/main" val="16963482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</a:br>
            <a:b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Regulation of Hormones. </a:t>
            </a:r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b="1">
                <a:latin typeface="Comic Sans MS" panose="030F0702030302020204" pitchFamily="66" charset="0"/>
                <a:cs typeface="Arial" panose="020B0604020202020204" pitchFamily="34" charset="0"/>
              </a:rPr>
              <a:t>  	</a:t>
            </a:r>
          </a:p>
          <a:p>
            <a:pPr eaLnBrk="1" hangingPunct="1">
              <a:buFontTx/>
              <a:buNone/>
            </a:pPr>
            <a:endParaRPr lang="en-GB" altLang="en-US" sz="1800" b="1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1800" b="1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000" i="1">
                <a:latin typeface="Calibri" panose="020F0502020204030204" pitchFamily="34" charset="0"/>
                <a:cs typeface="Arial" panose="020B0604020202020204" pitchFamily="34" charset="0"/>
              </a:rPr>
              <a:t>Handout – Breedlove. </a:t>
            </a: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 b="1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1800" b="1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74621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Affects of hormones on social</a:t>
            </a:r>
            <a:r>
              <a:rPr lang="en-GB" altLang="en-US" sz="3200" b="1" i="1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b="1">
                <a:latin typeface="Calibri" panose="020F0502020204030204" pitchFamily="34" charset="0"/>
                <a:cs typeface="Arial" panose="020B0604020202020204" pitchFamily="34" charset="0"/>
              </a:rPr>
              <a:t>behaviour</a:t>
            </a:r>
            <a:r>
              <a:rPr lang="en-GB" altLang="en-US" sz="480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905000"/>
            <a:ext cx="6705600" cy="41910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1800">
              <a:latin typeface="Comic Sans MS" panose="030F0702030302020204" pitchFamily="66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</a:rPr>
              <a:t>e.g. </a:t>
            </a:r>
            <a:r>
              <a:rPr lang="en-GB" altLang="en-US" sz="2000" b="1">
                <a:latin typeface="Calibri" panose="020F0502020204030204" pitchFamily="34" charset="0"/>
              </a:rPr>
              <a:t>Oxytocin</a:t>
            </a:r>
            <a:r>
              <a:rPr lang="en-GB" altLang="en-US" sz="2000">
                <a:latin typeface="Calibri" panose="020F0502020204030204" pitchFamily="34" charset="0"/>
              </a:rPr>
              <a:t> </a:t>
            </a:r>
          </a:p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Stimulation of mother’s nipple - brain activity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2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Increased brain activity - inputs to hypothalamus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3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Cells in hypothalamus produce oxytocin - released from posterior pituitary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Oxytocin causes cells of mammary glands to contract - releasing milk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altLang="en-US" sz="20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90000"/>
              </a:lnSpc>
              <a:buFontTx/>
              <a:buAutoNum type="arabicPeriod" startAt="5"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Baby, rewarded with milk, continues sucking</a:t>
            </a:r>
            <a:endParaRPr lang="en-GB" altLang="en-US" sz="2000">
              <a:latin typeface="Calibri" panose="020F0502020204030204" pitchFamily="34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endParaRPr lang="en-GB" altLang="en-US" sz="2000">
              <a:latin typeface="Comic Sans MS" panose="030F0702030302020204" pitchFamily="66" charset="0"/>
            </a:endParaRPr>
          </a:p>
          <a:p>
            <a:pPr marL="533400" indent="-533400" eaLnBrk="1" hangingPunct="1">
              <a:lnSpc>
                <a:spcPct val="90000"/>
              </a:lnSpc>
              <a:buNone/>
            </a:pPr>
            <a:r>
              <a:rPr lang="en-GB" altLang="en-US" sz="2000"/>
              <a:t> </a:t>
            </a:r>
          </a:p>
        </p:txBody>
      </p:sp>
      <p:pic>
        <p:nvPicPr>
          <p:cNvPr id="44036" name="Picture 7" descr="breastfeedin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610600" y="4572000"/>
            <a:ext cx="1828800" cy="1828800"/>
          </a:xfrm>
          <a:noFill/>
        </p:spPr>
      </p:pic>
    </p:spTree>
    <p:extLst>
      <p:ext uri="{BB962C8B-B14F-4D97-AF65-F5344CB8AC3E}">
        <p14:creationId xmlns:p14="http://schemas.microsoft.com/office/powerpoint/2010/main" val="15106374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</a:br>
            <a:b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</a:br>
            <a:b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</a:br>
            <a:r>
              <a:rPr lang="en-GB" altLang="en-US" sz="2800" b="1" dirty="0">
                <a:latin typeface="Calibri" panose="020F0502020204030204" pitchFamily="34" charset="0"/>
                <a:cs typeface="Arial" panose="020B0604020202020204" pitchFamily="34" charset="0"/>
              </a:rPr>
              <a:t>Oxytocin involved in other social behaviours</a:t>
            </a:r>
            <a:r>
              <a:rPr lang="en-GB" altLang="en-US" dirty="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altLang="en-US" dirty="0"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4000" dirty="0">
                <a:latin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Pulse of oxytocin released during orgasm in both men and women (Carmichael et al, 1994)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	In non-human animals, </a:t>
            </a:r>
            <a:r>
              <a:rPr lang="en-GB" altLang="en-US" sz="2800" b="1" i="1" dirty="0">
                <a:latin typeface="Calibri" panose="020F0502020204030204" pitchFamily="34" charset="0"/>
                <a:cs typeface="Arial" panose="020B0604020202020204" pitchFamily="34" charset="0"/>
              </a:rPr>
              <a:t>oxytocin</a:t>
            </a: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800" b="1" i="1" dirty="0">
                <a:latin typeface="Calibri" panose="020F0502020204030204" pitchFamily="34" charset="0"/>
                <a:cs typeface="Arial" panose="020B0604020202020204" pitchFamily="34" charset="0"/>
              </a:rPr>
              <a:t>vasopressin</a:t>
            </a: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 (peptides) modulate many social processes (Lim and Young, 2006)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i="1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>
                <a:latin typeface="Calibri" panose="020F0502020204030204" pitchFamily="34" charset="0"/>
                <a:cs typeface="Arial" panose="020B0604020202020204" pitchFamily="34" charset="0"/>
              </a:rPr>
              <a:t>		</a:t>
            </a:r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1246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 descr="Large confetti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Oxytocin levels and time spend together (Carter, 2002) – Rats. </a:t>
            </a: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Social Amnesia (Ferguson et al, 2000). </a:t>
            </a: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Oxytocin  - bonding with their mates. </a:t>
            </a: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Male Prairie Voles – Vasopressin faciliates males preference in a partner.</a:t>
            </a:r>
            <a:r>
              <a:rPr lang="en-GB" altLang="en-US"/>
              <a:t> 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66644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 descr="Large confetti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2800">
                <a:latin typeface="Comic Sans MS" panose="030F0702030302020204" pitchFamily="66" charset="0"/>
                <a:cs typeface="Arial" panose="020B0604020202020204" pitchFamily="34" charset="0"/>
              </a:rPr>
            </a:br>
            <a:r>
              <a:rPr lang="en-GB" altLang="en-US" sz="2800" b="1">
                <a:latin typeface="Calibri" panose="020F0502020204030204" pitchFamily="34" charset="0"/>
                <a:cs typeface="Arial" panose="020B0604020202020204" pitchFamily="34" charset="0"/>
              </a:rPr>
              <a:t>Endocrine pathology – extreme effects on human behaviour</a:t>
            </a:r>
            <a:endParaRPr lang="en-GB" altLang="en-US" b="1">
              <a:latin typeface="Calibri" panose="020F0502020204030204" pitchFamily="34" charset="0"/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3100" y="2197100"/>
            <a:ext cx="11148484" cy="4191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Both </a:t>
            </a:r>
            <a:r>
              <a:rPr lang="en-GB" altLang="en-US" sz="2000" b="1" i="1" dirty="0">
                <a:latin typeface="Calibri" panose="020F0502020204030204" pitchFamily="34" charset="0"/>
                <a:cs typeface="Arial" panose="020B0604020202020204" pitchFamily="34" charset="0"/>
              </a:rPr>
              <a:t>deficient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000" b="1" i="1" dirty="0">
                <a:latin typeface="Calibri" panose="020F0502020204030204" pitchFamily="34" charset="0"/>
                <a:cs typeface="Arial" panose="020B0604020202020204" pitchFamily="34" charset="0"/>
              </a:rPr>
              <a:t>excessive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 hormone secretion are associated with a variety of human physiological, anatomical and behavioural disorders 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	(</a:t>
            </a:r>
            <a:r>
              <a:rPr lang="en-GB" altLang="en-US" sz="2000" dirty="0" err="1">
                <a:latin typeface="Calibri" panose="020F0502020204030204" pitchFamily="34" charset="0"/>
                <a:cs typeface="Arial" panose="020B0604020202020204" pitchFamily="34" charset="0"/>
              </a:rPr>
              <a:t>Erhardt</a:t>
            </a:r>
            <a:r>
              <a:rPr lang="en-GB" altLang="en-US" sz="2000" dirty="0">
                <a:latin typeface="Calibri" panose="020F0502020204030204" pitchFamily="34" charset="0"/>
                <a:cs typeface="Arial" panose="020B0604020202020204" pitchFamily="34" charset="0"/>
              </a:rPr>
              <a:t> and Goldman, 1992)</a:t>
            </a:r>
            <a:r>
              <a:rPr lang="en-GB" altLang="en-US" sz="2000" dirty="0">
                <a:latin typeface="Calibri" panose="020F0502020204030204" pitchFamily="34" charset="0"/>
              </a:rPr>
              <a:t> 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Examples - 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Parathyroid deficiency – build up of deposits of calcium in basal ganglia - symptoms resemble schizophrenia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 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Excessive thyroid release - intense anxiety </a:t>
            </a:r>
          </a:p>
          <a:p>
            <a:pPr eaLnBrk="1" hangingPunct="1">
              <a:buFontTx/>
              <a:buNone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     Decreased thyroid release - cognitive impairment and depression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 	</a:t>
            </a:r>
          </a:p>
          <a:p>
            <a:pPr eaLnBrk="1" hangingPunct="1">
              <a:buFontTx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Inherited form of ADHD in children - decreased sensitivity to thyroid hormone</a:t>
            </a:r>
          </a:p>
          <a:p>
            <a:pPr eaLnBrk="1" hangingPunct="1">
              <a:buFontTx/>
              <a:buNone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 dirty="0">
              <a:latin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5632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Arial" panose="020B0604020202020204" pitchFamily="34" charset="0"/>
              </a:rPr>
              <a:t>	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Excessive glucocorticoid exposure also associated with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steroid dementia syndrome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(memory and attention problems)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(Wolkowitz et al, 2004)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	Long-term excess of glucocorticoids - </a:t>
            </a:r>
            <a:r>
              <a:rPr lang="en-GB" altLang="en-US" sz="2000" b="1" i="1">
                <a:latin typeface="Calibri" panose="020F0502020204030204" pitchFamily="34" charset="0"/>
                <a:cs typeface="Arial" panose="020B0604020202020204" pitchFamily="34" charset="0"/>
              </a:rPr>
              <a:t>Cushing’s syndrome</a:t>
            </a:r>
            <a:r>
              <a:rPr lang="en-GB" altLang="en-US" sz="2000">
                <a:latin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80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1800">
                <a:latin typeface="Comic Sans MS" panose="030F0702030302020204" pitchFamily="66" charset="0"/>
                <a:cs typeface="Times New Roman" panose="02020603050405020304" pitchFamily="18" charset="0"/>
              </a:rPr>
              <a:t>	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</p:txBody>
      </p:sp>
      <p:pic>
        <p:nvPicPr>
          <p:cNvPr id="3" name="Online Image Placeholder 2"/>
          <p:cNvPicPr>
            <a:picLocks noGrp="1" noChangeAspect="1"/>
          </p:cNvPicPr>
          <p:nvPr>
            <p:ph type="clipArt" sz="half" idx="2"/>
          </p:nvPr>
        </p:nvPicPr>
        <p:blipFill>
          <a:blip r:embed="rId2"/>
          <a:stretch>
            <a:fillRect/>
          </a:stretch>
        </p:blipFill>
        <p:spPr>
          <a:xfrm>
            <a:off x="5994400" y="2461985"/>
            <a:ext cx="5999554" cy="363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859318"/>
      </p:ext>
    </p:extLst>
  </p:cSld>
  <p:clrMapOvr>
    <a:masterClrMapping/>
  </p:clrMapOvr>
</p:sld>
</file>

<file path=ppt/theme/theme1.xml><?xml version="1.0" encoding="utf-8"?>
<a:theme xmlns:a="http://schemas.openxmlformats.org/drawingml/2006/main" name="Ricepaper">
  <a:themeElements>
    <a:clrScheme name="Ricepaper 2">
      <a:dk1>
        <a:srgbClr val="00264C"/>
      </a:dk1>
      <a:lt1>
        <a:srgbClr val="FFFFE9"/>
      </a:lt1>
      <a:dk2>
        <a:srgbClr val="333333"/>
      </a:dk2>
      <a:lt2>
        <a:srgbClr val="333333"/>
      </a:lt2>
      <a:accent1>
        <a:srgbClr val="78C0B2"/>
      </a:accent1>
      <a:accent2>
        <a:srgbClr val="262D4C"/>
      </a:accent2>
      <a:accent3>
        <a:srgbClr val="FFFFF2"/>
      </a:accent3>
      <a:accent4>
        <a:srgbClr val="001F40"/>
      </a:accent4>
      <a:accent5>
        <a:srgbClr val="BEDCD5"/>
      </a:accent5>
      <a:accent6>
        <a:srgbClr val="212844"/>
      </a:accent6>
      <a:hlink>
        <a:srgbClr val="598BBD"/>
      </a:hlink>
      <a:folHlink>
        <a:srgbClr val="4D4D4D"/>
      </a:folHlink>
    </a:clrScheme>
    <a:fontScheme name="Ricepape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miter lim="800000"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Ricepaper 1">
        <a:dk1>
          <a:srgbClr val="9D9475"/>
        </a:dk1>
        <a:lt1>
          <a:srgbClr val="333333"/>
        </a:lt1>
        <a:dk2>
          <a:srgbClr val="333300"/>
        </a:dk2>
        <a:lt2>
          <a:srgbClr val="333333"/>
        </a:lt2>
        <a:accent1>
          <a:srgbClr val="B3C39F"/>
        </a:accent1>
        <a:accent2>
          <a:srgbClr val="DCD9CE"/>
        </a:accent2>
        <a:accent3>
          <a:srgbClr val="ADADAA"/>
        </a:accent3>
        <a:accent4>
          <a:srgbClr val="2A2A2A"/>
        </a:accent4>
        <a:accent5>
          <a:srgbClr val="D6DECD"/>
        </a:accent5>
        <a:accent6>
          <a:srgbClr val="C7C4BA"/>
        </a:accent6>
        <a:hlink>
          <a:srgbClr val="CC9900"/>
        </a:hlink>
        <a:folHlink>
          <a:srgbClr val="ADA68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icepaper 2">
        <a:dk1>
          <a:srgbClr val="00264C"/>
        </a:dk1>
        <a:lt1>
          <a:srgbClr val="FFFFE9"/>
        </a:lt1>
        <a:dk2>
          <a:srgbClr val="333333"/>
        </a:dk2>
        <a:lt2>
          <a:srgbClr val="333333"/>
        </a:lt2>
        <a:accent1>
          <a:srgbClr val="78C0B2"/>
        </a:accent1>
        <a:accent2>
          <a:srgbClr val="262D4C"/>
        </a:accent2>
        <a:accent3>
          <a:srgbClr val="FFFFF2"/>
        </a:accent3>
        <a:accent4>
          <a:srgbClr val="001F40"/>
        </a:accent4>
        <a:accent5>
          <a:srgbClr val="BEDCD5"/>
        </a:accent5>
        <a:accent6>
          <a:srgbClr val="212844"/>
        </a:accent6>
        <a:hlink>
          <a:srgbClr val="598BBD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3">
        <a:dk1>
          <a:srgbClr val="000000"/>
        </a:dk1>
        <a:lt1>
          <a:srgbClr val="F8F8F8"/>
        </a:lt1>
        <a:dk2>
          <a:srgbClr val="333333"/>
        </a:dk2>
        <a:lt2>
          <a:srgbClr val="5F5F5F"/>
        </a:lt2>
        <a:accent1>
          <a:srgbClr val="DDDDDD"/>
        </a:accent1>
        <a:accent2>
          <a:srgbClr val="808080"/>
        </a:accent2>
        <a:accent3>
          <a:srgbClr val="FBFBFB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4">
        <a:dk1>
          <a:srgbClr val="00264C"/>
        </a:dk1>
        <a:lt1>
          <a:srgbClr val="FFFFFF"/>
        </a:lt1>
        <a:dk2>
          <a:srgbClr val="333333"/>
        </a:dk2>
        <a:lt2>
          <a:srgbClr val="2E697E"/>
        </a:lt2>
        <a:accent1>
          <a:srgbClr val="BAC8AA"/>
        </a:accent1>
        <a:accent2>
          <a:srgbClr val="6E9883"/>
        </a:accent2>
        <a:accent3>
          <a:srgbClr val="FFFFFF"/>
        </a:accent3>
        <a:accent4>
          <a:srgbClr val="001F40"/>
        </a:accent4>
        <a:accent5>
          <a:srgbClr val="D9E0D2"/>
        </a:accent5>
        <a:accent6>
          <a:srgbClr val="638976"/>
        </a:accent6>
        <a:hlink>
          <a:srgbClr val="CC9900"/>
        </a:hlink>
        <a:folHlink>
          <a:srgbClr val="7DAEC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icepaper 5">
        <a:dk1>
          <a:srgbClr val="20374E"/>
        </a:dk1>
        <a:lt1>
          <a:srgbClr val="DCE4D2"/>
        </a:lt1>
        <a:dk2>
          <a:srgbClr val="333333"/>
        </a:dk2>
        <a:lt2>
          <a:srgbClr val="524C46"/>
        </a:lt2>
        <a:accent1>
          <a:srgbClr val="C9C491"/>
        </a:accent1>
        <a:accent2>
          <a:srgbClr val="8A776A"/>
        </a:accent2>
        <a:accent3>
          <a:srgbClr val="EBEFE5"/>
        </a:accent3>
        <a:accent4>
          <a:srgbClr val="1A2D41"/>
        </a:accent4>
        <a:accent5>
          <a:srgbClr val="E1DEC7"/>
        </a:accent5>
        <a:accent6>
          <a:srgbClr val="7D6B5F"/>
        </a:accent6>
        <a:hlink>
          <a:srgbClr val="67895F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1349</Words>
  <Application>Microsoft Office PowerPoint</Application>
  <PresentationFormat>Widescreen</PresentationFormat>
  <Paragraphs>235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Comic Sans MS</vt:lpstr>
      <vt:lpstr>Times New Roman</vt:lpstr>
      <vt:lpstr>Wingdings</vt:lpstr>
      <vt:lpstr>Ricepaper</vt:lpstr>
      <vt:lpstr>Recap on Hormones</vt:lpstr>
      <vt:lpstr>‘Hormone’</vt:lpstr>
      <vt:lpstr>Early Hormone Research. </vt:lpstr>
      <vt:lpstr>Early Hormone Research. </vt:lpstr>
      <vt:lpstr>Neurocrine communication (a.k.a. Synaptic communication). </vt:lpstr>
      <vt:lpstr>Paracrine communication</vt:lpstr>
      <vt:lpstr>Endocrine communication</vt:lpstr>
      <vt:lpstr>Pheromone communication</vt:lpstr>
      <vt:lpstr>Allomone communication</vt:lpstr>
      <vt:lpstr>Endocrine system</vt:lpstr>
      <vt:lpstr>Endocrine System. </vt:lpstr>
      <vt:lpstr>Organization of Hormones</vt:lpstr>
      <vt:lpstr>Organization of hormones – Nine principles</vt:lpstr>
      <vt:lpstr>Nine principles…</vt:lpstr>
      <vt:lpstr>Nine principles…</vt:lpstr>
      <vt:lpstr>Examples. </vt:lpstr>
      <vt:lpstr>Nine principles…</vt:lpstr>
      <vt:lpstr>Nine principles…</vt:lpstr>
      <vt:lpstr>Nine principles…</vt:lpstr>
      <vt:lpstr>Nine principles…</vt:lpstr>
      <vt:lpstr>Differences between neurotransmitters and hormones. </vt:lpstr>
      <vt:lpstr>Regulation of hormones </vt:lpstr>
      <vt:lpstr>Autocrine Feedback</vt:lpstr>
      <vt:lpstr>Regulation of hormones</vt:lpstr>
      <vt:lpstr>Target Cell Feedback</vt:lpstr>
      <vt:lpstr>Regulation of hormones</vt:lpstr>
      <vt:lpstr>Brain Regulation</vt:lpstr>
      <vt:lpstr>Regulation of hormones</vt:lpstr>
      <vt:lpstr>Brain and Pituitary Regulation</vt:lpstr>
      <vt:lpstr>  Regulation of Hormones. </vt:lpstr>
      <vt:lpstr>Affects of hormones on social behaviour </vt:lpstr>
      <vt:lpstr>   Oxytocin involved in other social behaviours </vt:lpstr>
      <vt:lpstr>PowerPoint Presentation</vt:lpstr>
      <vt:lpstr> Endocrine pathology – extreme effects on human behaviour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 on Hormones</dc:title>
  <dc:creator>Stuart Jones</dc:creator>
  <cp:lastModifiedBy>Stuart Jones</cp:lastModifiedBy>
  <cp:revision>1</cp:revision>
  <dcterms:created xsi:type="dcterms:W3CDTF">2022-01-31T12:26:07Z</dcterms:created>
  <dcterms:modified xsi:type="dcterms:W3CDTF">2022-01-31T12:27:20Z</dcterms:modified>
</cp:coreProperties>
</file>