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4"/>
    <p:sldMasterId id="2147483679" r:id="rId5"/>
    <p:sldMasterId id="2147483688" r:id="rId6"/>
  </p:sldMasterIdLst>
  <p:notesMasterIdLst>
    <p:notesMasterId r:id="rId59"/>
  </p:notesMasterIdLst>
  <p:handoutMasterIdLst>
    <p:handoutMasterId r:id="rId60"/>
  </p:handoutMasterIdLst>
  <p:sldIdLst>
    <p:sldId id="256" r:id="rId7"/>
    <p:sldId id="259" r:id="rId8"/>
    <p:sldId id="288" r:id="rId9"/>
    <p:sldId id="293" r:id="rId10"/>
    <p:sldId id="289" r:id="rId11"/>
    <p:sldId id="295" r:id="rId12"/>
    <p:sldId id="298" r:id="rId13"/>
    <p:sldId id="299" r:id="rId14"/>
    <p:sldId id="300" r:id="rId15"/>
    <p:sldId id="302" r:id="rId16"/>
    <p:sldId id="305" r:id="rId17"/>
    <p:sldId id="307" r:id="rId18"/>
    <p:sldId id="308" r:id="rId19"/>
    <p:sldId id="304" r:id="rId20"/>
    <p:sldId id="306" r:id="rId21"/>
    <p:sldId id="309" r:id="rId22"/>
    <p:sldId id="303" r:id="rId23"/>
    <p:sldId id="297" r:id="rId24"/>
    <p:sldId id="291" r:id="rId25"/>
    <p:sldId id="292" r:id="rId26"/>
    <p:sldId id="310" r:id="rId27"/>
    <p:sldId id="261" r:id="rId28"/>
    <p:sldId id="260" r:id="rId29"/>
    <p:sldId id="262" r:id="rId30"/>
    <p:sldId id="257" r:id="rId31"/>
    <p:sldId id="263" r:id="rId32"/>
    <p:sldId id="264" r:id="rId33"/>
    <p:sldId id="265" r:id="rId34"/>
    <p:sldId id="267" r:id="rId35"/>
    <p:sldId id="266" r:id="rId36"/>
    <p:sldId id="268" r:id="rId37"/>
    <p:sldId id="269" r:id="rId38"/>
    <p:sldId id="270" r:id="rId39"/>
    <p:sldId id="271" r:id="rId40"/>
    <p:sldId id="272" r:id="rId41"/>
    <p:sldId id="273" r:id="rId42"/>
    <p:sldId id="274" r:id="rId43"/>
    <p:sldId id="275" r:id="rId44"/>
    <p:sldId id="276" r:id="rId45"/>
    <p:sldId id="277" r:id="rId46"/>
    <p:sldId id="278" r:id="rId47"/>
    <p:sldId id="279" r:id="rId48"/>
    <p:sldId id="280" r:id="rId49"/>
    <p:sldId id="312" r:id="rId50"/>
    <p:sldId id="311" r:id="rId51"/>
    <p:sldId id="282" r:id="rId52"/>
    <p:sldId id="283" r:id="rId53"/>
    <p:sldId id="313" r:id="rId54"/>
    <p:sldId id="314" r:id="rId55"/>
    <p:sldId id="284" r:id="rId56"/>
    <p:sldId id="285" r:id="rId57"/>
    <p:sldId id="258" r:id="rId58"/>
  </p:sldIdLst>
  <p:sldSz cx="12192000" cy="6858000"/>
  <p:notesSz cx="6865938" cy="95408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79" d="100"/>
          <a:sy n="79" d="100"/>
        </p:scale>
        <p:origin x="92" y="656"/>
      </p:cViewPr>
      <p:guideLst/>
    </p:cSldViewPr>
  </p:slideViewPr>
  <p:notesTextViewPr>
    <p:cViewPr>
      <p:scale>
        <a:sx n="1" d="1"/>
        <a:sy n="1" d="1"/>
      </p:scale>
      <p:origin x="0" y="0"/>
    </p:cViewPr>
  </p:notesTextViewPr>
  <p:notesViewPr>
    <p:cSldViewPr snapToGrid="0">
      <p:cViewPr varScale="1">
        <p:scale>
          <a:sx n="72" d="100"/>
          <a:sy n="72" d="100"/>
        </p:scale>
        <p:origin x="3010"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E179CF6-C784-2F22-2A4A-BF74638EB88E}"/>
              </a:ext>
            </a:extLst>
          </p:cNvPr>
          <p:cNvSpPr>
            <a:spLocks noGrp="1"/>
          </p:cNvSpPr>
          <p:nvPr>
            <p:ph type="hdr" sz="quarter"/>
          </p:nvPr>
        </p:nvSpPr>
        <p:spPr>
          <a:xfrm>
            <a:off x="0" y="0"/>
            <a:ext cx="2975240" cy="478701"/>
          </a:xfrm>
          <a:prstGeom prst="rect">
            <a:avLst/>
          </a:prstGeom>
        </p:spPr>
        <p:txBody>
          <a:bodyPr vert="horz" lIns="93744" tIns="46872" rIns="93744" bIns="46872" rtlCol="0"/>
          <a:lstStyle>
            <a:lvl1pPr algn="l">
              <a:defRPr sz="1200"/>
            </a:lvl1pPr>
          </a:lstStyle>
          <a:p>
            <a:endParaRPr lang="en-GB"/>
          </a:p>
        </p:txBody>
      </p:sp>
      <p:sp>
        <p:nvSpPr>
          <p:cNvPr id="3" name="Date Placeholder 2">
            <a:extLst>
              <a:ext uri="{FF2B5EF4-FFF2-40B4-BE49-F238E27FC236}">
                <a16:creationId xmlns:a16="http://schemas.microsoft.com/office/drawing/2014/main" id="{C79D5CA6-5B54-BE6B-A87D-D183CC77748F}"/>
              </a:ext>
            </a:extLst>
          </p:cNvPr>
          <p:cNvSpPr>
            <a:spLocks noGrp="1"/>
          </p:cNvSpPr>
          <p:nvPr>
            <p:ph type="dt" sz="quarter" idx="1"/>
          </p:nvPr>
        </p:nvSpPr>
        <p:spPr>
          <a:xfrm>
            <a:off x="3889109" y="0"/>
            <a:ext cx="2975240" cy="478701"/>
          </a:xfrm>
          <a:prstGeom prst="rect">
            <a:avLst/>
          </a:prstGeom>
        </p:spPr>
        <p:txBody>
          <a:bodyPr vert="horz" lIns="93744" tIns="46872" rIns="93744" bIns="46872" rtlCol="0"/>
          <a:lstStyle>
            <a:lvl1pPr algn="r">
              <a:defRPr sz="1200"/>
            </a:lvl1pPr>
          </a:lstStyle>
          <a:p>
            <a:fld id="{72A745B5-D14D-4A2D-952A-67BD25127F34}" type="datetimeFigureOut">
              <a:rPr lang="en-GB" smtClean="0"/>
              <a:t>08/12/2025</a:t>
            </a:fld>
            <a:endParaRPr lang="en-GB"/>
          </a:p>
        </p:txBody>
      </p:sp>
      <p:sp>
        <p:nvSpPr>
          <p:cNvPr id="4" name="Footer Placeholder 3">
            <a:extLst>
              <a:ext uri="{FF2B5EF4-FFF2-40B4-BE49-F238E27FC236}">
                <a16:creationId xmlns:a16="http://schemas.microsoft.com/office/drawing/2014/main" id="{F6F4396C-AECA-F98A-AC56-FEA7190002F7}"/>
              </a:ext>
            </a:extLst>
          </p:cNvPr>
          <p:cNvSpPr>
            <a:spLocks noGrp="1"/>
          </p:cNvSpPr>
          <p:nvPr>
            <p:ph type="ftr" sz="quarter" idx="2"/>
          </p:nvPr>
        </p:nvSpPr>
        <p:spPr>
          <a:xfrm>
            <a:off x="0" y="9062176"/>
            <a:ext cx="2975240" cy="478700"/>
          </a:xfrm>
          <a:prstGeom prst="rect">
            <a:avLst/>
          </a:prstGeom>
        </p:spPr>
        <p:txBody>
          <a:bodyPr vert="horz" lIns="93744" tIns="46872" rIns="93744" bIns="46872"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70E1EC68-019A-6BCA-8AAD-DE237E84E587}"/>
              </a:ext>
            </a:extLst>
          </p:cNvPr>
          <p:cNvSpPr>
            <a:spLocks noGrp="1"/>
          </p:cNvSpPr>
          <p:nvPr>
            <p:ph type="sldNum" sz="quarter" idx="3"/>
          </p:nvPr>
        </p:nvSpPr>
        <p:spPr>
          <a:xfrm>
            <a:off x="3889109" y="9062176"/>
            <a:ext cx="2975240" cy="478700"/>
          </a:xfrm>
          <a:prstGeom prst="rect">
            <a:avLst/>
          </a:prstGeom>
        </p:spPr>
        <p:txBody>
          <a:bodyPr vert="horz" lIns="93744" tIns="46872" rIns="93744" bIns="46872" rtlCol="0" anchor="b"/>
          <a:lstStyle>
            <a:lvl1pPr algn="r">
              <a:defRPr sz="1200"/>
            </a:lvl1pPr>
          </a:lstStyle>
          <a:p>
            <a:fld id="{109FE572-FF71-4917-8DA1-49FCAB2216B8}" type="slidenum">
              <a:rPr lang="en-GB" smtClean="0"/>
              <a:t>‹#›</a:t>
            </a:fld>
            <a:endParaRPr lang="en-GB"/>
          </a:p>
        </p:txBody>
      </p:sp>
    </p:spTree>
    <p:extLst>
      <p:ext uri="{BB962C8B-B14F-4D97-AF65-F5344CB8AC3E}">
        <p14:creationId xmlns:p14="http://schemas.microsoft.com/office/powerpoint/2010/main" val="2764714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478701"/>
          </a:xfrm>
          <a:prstGeom prst="rect">
            <a:avLst/>
          </a:prstGeom>
        </p:spPr>
        <p:txBody>
          <a:bodyPr vert="horz" lIns="93744" tIns="46872" rIns="93744" bIns="46872" rtlCol="0"/>
          <a:lstStyle>
            <a:lvl1pPr algn="l">
              <a:defRPr sz="1200"/>
            </a:lvl1pPr>
          </a:lstStyle>
          <a:p>
            <a:endParaRPr lang="en-GB"/>
          </a:p>
        </p:txBody>
      </p:sp>
      <p:sp>
        <p:nvSpPr>
          <p:cNvPr id="3" name="Date Placeholder 2"/>
          <p:cNvSpPr>
            <a:spLocks noGrp="1"/>
          </p:cNvSpPr>
          <p:nvPr>
            <p:ph type="dt" idx="1"/>
          </p:nvPr>
        </p:nvSpPr>
        <p:spPr>
          <a:xfrm>
            <a:off x="3889109" y="0"/>
            <a:ext cx="2975240" cy="478701"/>
          </a:xfrm>
          <a:prstGeom prst="rect">
            <a:avLst/>
          </a:prstGeom>
        </p:spPr>
        <p:txBody>
          <a:bodyPr vert="horz" lIns="93744" tIns="46872" rIns="93744" bIns="46872" rtlCol="0"/>
          <a:lstStyle>
            <a:lvl1pPr algn="r">
              <a:defRPr sz="1200"/>
            </a:lvl1pPr>
          </a:lstStyle>
          <a:p>
            <a:fld id="{A98F82D6-C3BD-4F8A-B5A8-D925C29399B6}" type="datetimeFigureOut">
              <a:rPr lang="en-GB" smtClean="0"/>
              <a:t>08/12/2025</a:t>
            </a:fld>
            <a:endParaRPr lang="en-GB"/>
          </a:p>
        </p:txBody>
      </p:sp>
      <p:sp>
        <p:nvSpPr>
          <p:cNvPr id="4" name="Slide Image Placeholder 3"/>
          <p:cNvSpPr>
            <a:spLocks noGrp="1" noRot="1" noChangeAspect="1"/>
          </p:cNvSpPr>
          <p:nvPr>
            <p:ph type="sldImg" idx="2"/>
          </p:nvPr>
        </p:nvSpPr>
        <p:spPr>
          <a:xfrm>
            <a:off x="571500" y="1192213"/>
            <a:ext cx="5724525" cy="3221037"/>
          </a:xfrm>
          <a:prstGeom prst="rect">
            <a:avLst/>
          </a:prstGeom>
          <a:noFill/>
          <a:ln w="12700">
            <a:solidFill>
              <a:prstClr val="black"/>
            </a:solidFill>
          </a:ln>
        </p:spPr>
        <p:txBody>
          <a:bodyPr vert="horz" lIns="93744" tIns="46872" rIns="93744" bIns="46872" rtlCol="0" anchor="ctr"/>
          <a:lstStyle/>
          <a:p>
            <a:endParaRPr lang="en-GB"/>
          </a:p>
        </p:txBody>
      </p:sp>
      <p:sp>
        <p:nvSpPr>
          <p:cNvPr id="5" name="Notes Placeholder 4"/>
          <p:cNvSpPr>
            <a:spLocks noGrp="1"/>
          </p:cNvSpPr>
          <p:nvPr>
            <p:ph type="body" sz="quarter" idx="3"/>
          </p:nvPr>
        </p:nvSpPr>
        <p:spPr>
          <a:xfrm>
            <a:off x="686594" y="4591546"/>
            <a:ext cx="5492750" cy="3756720"/>
          </a:xfrm>
          <a:prstGeom prst="rect">
            <a:avLst/>
          </a:prstGeom>
        </p:spPr>
        <p:txBody>
          <a:bodyPr vert="horz" lIns="93744" tIns="46872" rIns="93744" bIns="46872"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062176"/>
            <a:ext cx="2975240" cy="478700"/>
          </a:xfrm>
          <a:prstGeom prst="rect">
            <a:avLst/>
          </a:prstGeom>
        </p:spPr>
        <p:txBody>
          <a:bodyPr vert="horz" lIns="93744" tIns="46872" rIns="93744" bIns="46872" rtlCol="0" anchor="b"/>
          <a:lstStyle>
            <a:lvl1pPr algn="l">
              <a:defRPr sz="1200"/>
            </a:lvl1pPr>
          </a:lstStyle>
          <a:p>
            <a:endParaRPr lang="en-GB"/>
          </a:p>
        </p:txBody>
      </p:sp>
      <p:sp>
        <p:nvSpPr>
          <p:cNvPr id="7" name="Slide Number Placeholder 6"/>
          <p:cNvSpPr>
            <a:spLocks noGrp="1"/>
          </p:cNvSpPr>
          <p:nvPr>
            <p:ph type="sldNum" sz="quarter" idx="5"/>
          </p:nvPr>
        </p:nvSpPr>
        <p:spPr>
          <a:xfrm>
            <a:off x="3889109" y="9062176"/>
            <a:ext cx="2975240" cy="478700"/>
          </a:xfrm>
          <a:prstGeom prst="rect">
            <a:avLst/>
          </a:prstGeom>
        </p:spPr>
        <p:txBody>
          <a:bodyPr vert="horz" lIns="93744" tIns="46872" rIns="93744" bIns="46872" rtlCol="0" anchor="b"/>
          <a:lstStyle>
            <a:lvl1pPr algn="r">
              <a:defRPr sz="1200"/>
            </a:lvl1pPr>
          </a:lstStyle>
          <a:p>
            <a:fld id="{325A4515-AC0A-405D-B7B9-8A7F923DCA11}" type="slidenum">
              <a:rPr lang="en-GB" smtClean="0"/>
              <a:t>‹#›</a:t>
            </a:fld>
            <a:endParaRPr lang="en-GB"/>
          </a:p>
        </p:txBody>
      </p:sp>
    </p:spTree>
    <p:extLst>
      <p:ext uri="{BB962C8B-B14F-4D97-AF65-F5344CB8AC3E}">
        <p14:creationId xmlns:p14="http://schemas.microsoft.com/office/powerpoint/2010/main" val="2264854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digitaltransgenderarchive.net/downloads/5q47rn80n"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a:t>
            </a:fld>
            <a:endParaRPr lang="en-GB"/>
          </a:p>
        </p:txBody>
      </p:sp>
    </p:spTree>
    <p:extLst>
      <p:ext uri="{BB962C8B-B14F-4D97-AF65-F5344CB8AC3E}">
        <p14:creationId xmlns:p14="http://schemas.microsoft.com/office/powerpoint/2010/main" val="237040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a:t>
            </a:fld>
            <a:endParaRPr lang="en-GB"/>
          </a:p>
        </p:txBody>
      </p:sp>
    </p:spTree>
    <p:extLst>
      <p:ext uri="{BB962C8B-B14F-4D97-AF65-F5344CB8AC3E}">
        <p14:creationId xmlns:p14="http://schemas.microsoft.com/office/powerpoint/2010/main" val="1312172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Whatever our bodies sex is, is also our gender.  </a:t>
            </a:r>
          </a:p>
        </p:txBody>
      </p:sp>
      <p:sp>
        <p:nvSpPr>
          <p:cNvPr id="4" name="Slide Number Placeholder 3"/>
          <p:cNvSpPr>
            <a:spLocks noGrp="1"/>
          </p:cNvSpPr>
          <p:nvPr>
            <p:ph type="sldNum" sz="quarter" idx="5"/>
          </p:nvPr>
        </p:nvSpPr>
        <p:spPr/>
        <p:txBody>
          <a:bodyPr/>
          <a:lstStyle/>
          <a:p>
            <a:fld id="{325A4515-AC0A-405D-B7B9-8A7F923DCA11}" type="slidenum">
              <a:rPr lang="en-GB" smtClean="0"/>
              <a:t>3</a:t>
            </a:fld>
            <a:endParaRPr lang="en-GB"/>
          </a:p>
        </p:txBody>
      </p:sp>
    </p:spTree>
    <p:extLst>
      <p:ext uri="{BB962C8B-B14F-4D97-AF65-F5344CB8AC3E}">
        <p14:creationId xmlns:p14="http://schemas.microsoft.com/office/powerpoint/2010/main" val="996643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a:t>
            </a:fld>
            <a:endParaRPr lang="en-GB"/>
          </a:p>
        </p:txBody>
      </p:sp>
    </p:spTree>
    <p:extLst>
      <p:ext uri="{BB962C8B-B14F-4D97-AF65-F5344CB8AC3E}">
        <p14:creationId xmlns:p14="http://schemas.microsoft.com/office/powerpoint/2010/main" val="936364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5A4515-AC0A-405D-B7B9-8A7F923DCA11}" type="slidenum">
              <a:rPr lang="en-GB" smtClean="0"/>
              <a:t>5</a:t>
            </a:fld>
            <a:endParaRPr lang="en-GB"/>
          </a:p>
        </p:txBody>
      </p:sp>
    </p:spTree>
    <p:extLst>
      <p:ext uri="{BB962C8B-B14F-4D97-AF65-F5344CB8AC3E}">
        <p14:creationId xmlns:p14="http://schemas.microsoft.com/office/powerpoint/2010/main" val="1041957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5A4515-AC0A-405D-B7B9-8A7F923DCA11}" type="slidenum">
              <a:rPr lang="en-GB" smtClean="0"/>
              <a:t>6</a:t>
            </a:fld>
            <a:endParaRPr lang="en-GB"/>
          </a:p>
        </p:txBody>
      </p:sp>
    </p:spTree>
    <p:extLst>
      <p:ext uri="{BB962C8B-B14F-4D97-AF65-F5344CB8AC3E}">
        <p14:creationId xmlns:p14="http://schemas.microsoft.com/office/powerpoint/2010/main" val="3952242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year do you think this was written?</a:t>
            </a:r>
          </a:p>
        </p:txBody>
      </p:sp>
      <p:sp>
        <p:nvSpPr>
          <p:cNvPr id="4" name="Slide Number Placeholder 3"/>
          <p:cNvSpPr>
            <a:spLocks noGrp="1"/>
          </p:cNvSpPr>
          <p:nvPr>
            <p:ph type="sldNum" sz="quarter" idx="5"/>
          </p:nvPr>
        </p:nvSpPr>
        <p:spPr/>
        <p:txBody>
          <a:bodyPr/>
          <a:lstStyle/>
          <a:p>
            <a:fld id="{325A4515-AC0A-405D-B7B9-8A7F923DCA11}" type="slidenum">
              <a:rPr lang="en-GB" smtClean="0"/>
              <a:t>7</a:t>
            </a:fld>
            <a:endParaRPr lang="en-GB"/>
          </a:p>
        </p:txBody>
      </p:sp>
    </p:spTree>
    <p:extLst>
      <p:ext uri="{BB962C8B-B14F-4D97-AF65-F5344CB8AC3E}">
        <p14:creationId xmlns:p14="http://schemas.microsoft.com/office/powerpoint/2010/main" val="1855286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8</a:t>
            </a:fld>
            <a:endParaRPr lang="en-GB"/>
          </a:p>
        </p:txBody>
      </p:sp>
    </p:spTree>
    <p:extLst>
      <p:ext uri="{BB962C8B-B14F-4D97-AF65-F5344CB8AC3E}">
        <p14:creationId xmlns:p14="http://schemas.microsoft.com/office/powerpoint/2010/main" val="8766333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Distinguishes biological sex from social-cultural gender.  An infant is born with the first but develops the second. </a:t>
            </a:r>
          </a:p>
        </p:txBody>
      </p:sp>
      <p:sp>
        <p:nvSpPr>
          <p:cNvPr id="4" name="Slide Number Placeholder 3"/>
          <p:cNvSpPr>
            <a:spLocks noGrp="1"/>
          </p:cNvSpPr>
          <p:nvPr>
            <p:ph type="sldNum" sz="quarter" idx="5"/>
          </p:nvPr>
        </p:nvSpPr>
        <p:spPr/>
        <p:txBody>
          <a:bodyPr/>
          <a:lstStyle/>
          <a:p>
            <a:fld id="{325A4515-AC0A-405D-B7B9-8A7F923DCA11}" type="slidenum">
              <a:rPr lang="en-GB" smtClean="0"/>
              <a:t>9</a:t>
            </a:fld>
            <a:endParaRPr lang="en-GB"/>
          </a:p>
        </p:txBody>
      </p:sp>
    </p:spTree>
    <p:extLst>
      <p:ext uri="{BB962C8B-B14F-4D97-AF65-F5344CB8AC3E}">
        <p14:creationId xmlns:p14="http://schemas.microsoft.com/office/powerpoint/2010/main" val="3038284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Support for a traditional division of gender roles has declined over time, though substantial support remains for women having the primary caring role when children are young.</a:t>
            </a:r>
          </a:p>
        </p:txBody>
      </p:sp>
      <p:sp>
        <p:nvSpPr>
          <p:cNvPr id="4" name="Slide Number Placeholder 3"/>
          <p:cNvSpPr>
            <a:spLocks noGrp="1"/>
          </p:cNvSpPr>
          <p:nvPr>
            <p:ph type="sldNum" sz="quarter" idx="5"/>
          </p:nvPr>
        </p:nvSpPr>
        <p:spPr/>
        <p:txBody>
          <a:bodyPr/>
          <a:lstStyle/>
          <a:p>
            <a:fld id="{325A4515-AC0A-405D-B7B9-8A7F923DCA11}" type="slidenum">
              <a:rPr lang="en-GB" smtClean="0"/>
              <a:t>10</a:t>
            </a:fld>
            <a:endParaRPr lang="en-GB"/>
          </a:p>
        </p:txBody>
      </p:sp>
    </p:spTree>
    <p:extLst>
      <p:ext uri="{BB962C8B-B14F-4D97-AF65-F5344CB8AC3E}">
        <p14:creationId xmlns:p14="http://schemas.microsoft.com/office/powerpoint/2010/main" val="3323334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else are gender roles learnt through the state?</a:t>
            </a:r>
          </a:p>
        </p:txBody>
      </p:sp>
      <p:sp>
        <p:nvSpPr>
          <p:cNvPr id="4" name="Slide Number Placeholder 3"/>
          <p:cNvSpPr>
            <a:spLocks noGrp="1"/>
          </p:cNvSpPr>
          <p:nvPr>
            <p:ph type="sldNum" sz="quarter" idx="5"/>
          </p:nvPr>
        </p:nvSpPr>
        <p:spPr/>
        <p:txBody>
          <a:bodyPr/>
          <a:lstStyle/>
          <a:p>
            <a:fld id="{325A4515-AC0A-405D-B7B9-8A7F923DCA11}" type="slidenum">
              <a:rPr lang="en-GB" smtClean="0"/>
              <a:t>11</a:t>
            </a:fld>
            <a:endParaRPr lang="en-GB"/>
          </a:p>
        </p:txBody>
      </p:sp>
    </p:spTree>
    <p:extLst>
      <p:ext uri="{BB962C8B-B14F-4D97-AF65-F5344CB8AC3E}">
        <p14:creationId xmlns:p14="http://schemas.microsoft.com/office/powerpoint/2010/main" val="3267482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12</a:t>
            </a:fld>
            <a:endParaRPr lang="en-GB"/>
          </a:p>
        </p:txBody>
      </p:sp>
    </p:spTree>
    <p:extLst>
      <p:ext uri="{BB962C8B-B14F-4D97-AF65-F5344CB8AC3E}">
        <p14:creationId xmlns:p14="http://schemas.microsoft.com/office/powerpoint/2010/main" val="1485792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2018</a:t>
            </a:r>
          </a:p>
        </p:txBody>
      </p:sp>
      <p:sp>
        <p:nvSpPr>
          <p:cNvPr id="4" name="Slide Number Placeholder 3"/>
          <p:cNvSpPr>
            <a:spLocks noGrp="1"/>
          </p:cNvSpPr>
          <p:nvPr>
            <p:ph type="sldNum" sz="quarter" idx="5"/>
          </p:nvPr>
        </p:nvSpPr>
        <p:spPr/>
        <p:txBody>
          <a:bodyPr/>
          <a:lstStyle/>
          <a:p>
            <a:fld id="{325A4515-AC0A-405D-B7B9-8A7F923DCA11}" type="slidenum">
              <a:rPr lang="en-GB" smtClean="0"/>
              <a:t>13</a:t>
            </a:fld>
            <a:endParaRPr lang="en-GB"/>
          </a:p>
        </p:txBody>
      </p:sp>
    </p:spTree>
    <p:extLst>
      <p:ext uri="{BB962C8B-B14F-4D97-AF65-F5344CB8AC3E}">
        <p14:creationId xmlns:p14="http://schemas.microsoft.com/office/powerpoint/2010/main" val="1529240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14</a:t>
            </a:fld>
            <a:endParaRPr lang="en-GB"/>
          </a:p>
        </p:txBody>
      </p:sp>
    </p:spTree>
    <p:extLst>
      <p:ext uri="{BB962C8B-B14F-4D97-AF65-F5344CB8AC3E}">
        <p14:creationId xmlns:p14="http://schemas.microsoft.com/office/powerpoint/2010/main" val="3811322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15</a:t>
            </a:fld>
            <a:endParaRPr lang="en-GB"/>
          </a:p>
        </p:txBody>
      </p:sp>
    </p:spTree>
    <p:extLst>
      <p:ext uri="{BB962C8B-B14F-4D97-AF65-F5344CB8AC3E}">
        <p14:creationId xmlns:p14="http://schemas.microsoft.com/office/powerpoint/2010/main" val="1582125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16</a:t>
            </a:fld>
            <a:endParaRPr lang="en-GB"/>
          </a:p>
        </p:txBody>
      </p:sp>
    </p:spTree>
    <p:extLst>
      <p:ext uri="{BB962C8B-B14F-4D97-AF65-F5344CB8AC3E}">
        <p14:creationId xmlns:p14="http://schemas.microsoft.com/office/powerpoint/2010/main" val="24310254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17</a:t>
            </a:fld>
            <a:endParaRPr lang="en-GB"/>
          </a:p>
        </p:txBody>
      </p:sp>
    </p:spTree>
    <p:extLst>
      <p:ext uri="{BB962C8B-B14F-4D97-AF65-F5344CB8AC3E}">
        <p14:creationId xmlns:p14="http://schemas.microsoft.com/office/powerpoint/2010/main" val="42586280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18</a:t>
            </a:fld>
            <a:endParaRPr lang="en-GB"/>
          </a:p>
        </p:txBody>
      </p:sp>
    </p:spTree>
    <p:extLst>
      <p:ext uri="{BB962C8B-B14F-4D97-AF65-F5344CB8AC3E}">
        <p14:creationId xmlns:p14="http://schemas.microsoft.com/office/powerpoint/2010/main" val="15325908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19</a:t>
            </a:fld>
            <a:endParaRPr lang="en-GB"/>
          </a:p>
        </p:txBody>
      </p:sp>
    </p:spTree>
    <p:extLst>
      <p:ext uri="{BB962C8B-B14F-4D97-AF65-F5344CB8AC3E}">
        <p14:creationId xmlns:p14="http://schemas.microsoft.com/office/powerpoint/2010/main" val="26138239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20</a:t>
            </a:fld>
            <a:endParaRPr lang="en-GB"/>
          </a:p>
        </p:txBody>
      </p:sp>
    </p:spTree>
    <p:extLst>
      <p:ext uri="{BB962C8B-B14F-4D97-AF65-F5344CB8AC3E}">
        <p14:creationId xmlns:p14="http://schemas.microsoft.com/office/powerpoint/2010/main" val="10430115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21</a:t>
            </a:fld>
            <a:endParaRPr lang="en-GB"/>
          </a:p>
        </p:txBody>
      </p:sp>
    </p:spTree>
    <p:extLst>
      <p:ext uri="{BB962C8B-B14F-4D97-AF65-F5344CB8AC3E}">
        <p14:creationId xmlns:p14="http://schemas.microsoft.com/office/powerpoint/2010/main" val="4133904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22</a:t>
            </a:fld>
            <a:endParaRPr lang="en-GB"/>
          </a:p>
        </p:txBody>
      </p:sp>
    </p:spTree>
    <p:extLst>
      <p:ext uri="{BB962C8B-B14F-4D97-AF65-F5344CB8AC3E}">
        <p14:creationId xmlns:p14="http://schemas.microsoft.com/office/powerpoint/2010/main" val="2178030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Although within our law within the UK only male and female are recognised. </a:t>
            </a:r>
          </a:p>
          <a:p>
            <a:r>
              <a:rPr lang="en-GB" b="0" i="0" dirty="0">
                <a:solidFill>
                  <a:srgbClr val="000000"/>
                </a:solidFill>
                <a:effectLst/>
                <a:latin typeface="Apercu"/>
              </a:rPr>
              <a:t>bigender as a single person connecting with two distinct gender identities. The term became popularized in the 1980s within queer and trans communities as a way to describe people who </a:t>
            </a:r>
            <a:r>
              <a:rPr lang="en-GB" b="0" i="0" u="sng" dirty="0">
                <a:solidFill>
                  <a:srgbClr val="000000"/>
                </a:solidFill>
                <a:effectLst/>
                <a:latin typeface="Apercu"/>
                <a:hlinkClick r:id="rId3"/>
              </a:rPr>
              <a:t>aligned with multiple genders</a:t>
            </a:r>
            <a:r>
              <a:rPr lang="en-GB" b="0" i="0" dirty="0">
                <a:solidFill>
                  <a:srgbClr val="000000"/>
                </a:solidFill>
                <a:effectLst/>
                <a:latin typeface="Apercu"/>
              </a:rPr>
              <a:t>.</a:t>
            </a:r>
          </a:p>
          <a:p>
            <a:r>
              <a:rPr lang="en-GB" b="0" i="0" dirty="0">
                <a:solidFill>
                  <a:srgbClr val="000000"/>
                </a:solidFill>
                <a:effectLst/>
                <a:latin typeface="Apercu"/>
              </a:rPr>
              <a:t>Non Gendered - </a:t>
            </a:r>
            <a:r>
              <a:rPr lang="en-GB" b="0" i="0" dirty="0">
                <a:solidFill>
                  <a:srgbClr val="111111"/>
                </a:solidFill>
                <a:effectLst/>
                <a:latin typeface="Roboto" panose="02000000000000000000" pitchFamily="2" charset="0"/>
              </a:rPr>
              <a:t>Agender individuals, also known as genderless, gender-free, non-gendered, or ungendered, [32][33] have </a:t>
            </a:r>
            <a:r>
              <a:rPr lang="en-GB" b="1" i="0" dirty="0">
                <a:solidFill>
                  <a:srgbClr val="111111"/>
                </a:solidFill>
                <a:effectLst/>
                <a:latin typeface="Roboto" panose="02000000000000000000" pitchFamily="2" charset="0"/>
              </a:rPr>
              <a:t>no gender at all</a:t>
            </a:r>
            <a:r>
              <a:rPr lang="en-GB" b="0" i="0" dirty="0">
                <a:solidFill>
                  <a:srgbClr val="111111"/>
                </a:solidFill>
                <a:effectLst/>
                <a:latin typeface="Roboto" panose="02000000000000000000" pitchFamily="2" charset="0"/>
              </a:rPr>
              <a:t>. [34][35][13] This group represents a spectrum of identities that diverge from conventional gender norms.</a:t>
            </a:r>
            <a:endParaRPr lang="en-GB" dirty="0"/>
          </a:p>
        </p:txBody>
      </p:sp>
      <p:sp>
        <p:nvSpPr>
          <p:cNvPr id="4" name="Slide Number Placeholder 3"/>
          <p:cNvSpPr>
            <a:spLocks noGrp="1"/>
          </p:cNvSpPr>
          <p:nvPr>
            <p:ph type="sldNum" sz="quarter" idx="5"/>
          </p:nvPr>
        </p:nvSpPr>
        <p:spPr/>
        <p:txBody>
          <a:bodyPr/>
          <a:lstStyle/>
          <a:p>
            <a:fld id="{325A4515-AC0A-405D-B7B9-8A7F923DCA11}" type="slidenum">
              <a:rPr lang="en-GB" smtClean="0"/>
              <a:t>23</a:t>
            </a:fld>
            <a:endParaRPr lang="en-GB"/>
          </a:p>
        </p:txBody>
      </p:sp>
    </p:spTree>
    <p:extLst>
      <p:ext uri="{BB962C8B-B14F-4D97-AF65-F5344CB8AC3E}">
        <p14:creationId xmlns:p14="http://schemas.microsoft.com/office/powerpoint/2010/main" val="2751022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24</a:t>
            </a:fld>
            <a:endParaRPr lang="en-GB"/>
          </a:p>
        </p:txBody>
      </p:sp>
    </p:spTree>
    <p:extLst>
      <p:ext uri="{BB962C8B-B14F-4D97-AF65-F5344CB8AC3E}">
        <p14:creationId xmlns:p14="http://schemas.microsoft.com/office/powerpoint/2010/main" val="3159022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25</a:t>
            </a:fld>
            <a:endParaRPr lang="en-GB"/>
          </a:p>
        </p:txBody>
      </p:sp>
    </p:spTree>
    <p:extLst>
      <p:ext uri="{BB962C8B-B14F-4D97-AF65-F5344CB8AC3E}">
        <p14:creationId xmlns:p14="http://schemas.microsoft.com/office/powerpoint/2010/main" val="17224739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26</a:t>
            </a:fld>
            <a:endParaRPr lang="en-GB"/>
          </a:p>
        </p:txBody>
      </p:sp>
    </p:spTree>
    <p:extLst>
      <p:ext uri="{BB962C8B-B14F-4D97-AF65-F5344CB8AC3E}">
        <p14:creationId xmlns:p14="http://schemas.microsoft.com/office/powerpoint/2010/main" val="415764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27</a:t>
            </a:fld>
            <a:endParaRPr lang="en-GB"/>
          </a:p>
        </p:txBody>
      </p:sp>
    </p:spTree>
    <p:extLst>
      <p:ext uri="{BB962C8B-B14F-4D97-AF65-F5344CB8AC3E}">
        <p14:creationId xmlns:p14="http://schemas.microsoft.com/office/powerpoint/2010/main" val="25523709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5A4515-AC0A-405D-B7B9-8A7F923DCA11}" type="slidenum">
              <a:rPr lang="en-GB" smtClean="0"/>
              <a:t>28</a:t>
            </a:fld>
            <a:endParaRPr lang="en-GB"/>
          </a:p>
        </p:txBody>
      </p:sp>
    </p:spTree>
    <p:extLst>
      <p:ext uri="{BB962C8B-B14F-4D97-AF65-F5344CB8AC3E}">
        <p14:creationId xmlns:p14="http://schemas.microsoft.com/office/powerpoint/2010/main" val="2409737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29</a:t>
            </a:fld>
            <a:endParaRPr lang="en-GB"/>
          </a:p>
        </p:txBody>
      </p:sp>
    </p:spTree>
    <p:extLst>
      <p:ext uri="{BB962C8B-B14F-4D97-AF65-F5344CB8AC3E}">
        <p14:creationId xmlns:p14="http://schemas.microsoft.com/office/powerpoint/2010/main" val="39950474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30</a:t>
            </a:fld>
            <a:endParaRPr lang="en-GB"/>
          </a:p>
        </p:txBody>
      </p:sp>
    </p:spTree>
    <p:extLst>
      <p:ext uri="{BB962C8B-B14F-4D97-AF65-F5344CB8AC3E}">
        <p14:creationId xmlns:p14="http://schemas.microsoft.com/office/powerpoint/2010/main" val="3188379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31</a:t>
            </a:fld>
            <a:endParaRPr lang="en-GB"/>
          </a:p>
        </p:txBody>
      </p:sp>
    </p:spTree>
    <p:extLst>
      <p:ext uri="{BB962C8B-B14F-4D97-AF65-F5344CB8AC3E}">
        <p14:creationId xmlns:p14="http://schemas.microsoft.com/office/powerpoint/2010/main" val="41965627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32</a:t>
            </a:fld>
            <a:endParaRPr lang="en-GB"/>
          </a:p>
        </p:txBody>
      </p:sp>
    </p:spTree>
    <p:extLst>
      <p:ext uri="{BB962C8B-B14F-4D97-AF65-F5344CB8AC3E}">
        <p14:creationId xmlns:p14="http://schemas.microsoft.com/office/powerpoint/2010/main" val="42837583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33</a:t>
            </a:fld>
            <a:endParaRPr lang="en-GB"/>
          </a:p>
        </p:txBody>
      </p:sp>
    </p:spTree>
    <p:extLst>
      <p:ext uri="{BB962C8B-B14F-4D97-AF65-F5344CB8AC3E}">
        <p14:creationId xmlns:p14="http://schemas.microsoft.com/office/powerpoint/2010/main" val="29622073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34</a:t>
            </a:fld>
            <a:endParaRPr lang="en-GB"/>
          </a:p>
        </p:txBody>
      </p:sp>
    </p:spTree>
    <p:extLst>
      <p:ext uri="{BB962C8B-B14F-4D97-AF65-F5344CB8AC3E}">
        <p14:creationId xmlns:p14="http://schemas.microsoft.com/office/powerpoint/2010/main" val="27350644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35</a:t>
            </a:fld>
            <a:endParaRPr lang="en-GB"/>
          </a:p>
        </p:txBody>
      </p:sp>
    </p:spTree>
    <p:extLst>
      <p:ext uri="{BB962C8B-B14F-4D97-AF65-F5344CB8AC3E}">
        <p14:creationId xmlns:p14="http://schemas.microsoft.com/office/powerpoint/2010/main" val="20386069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36</a:t>
            </a:fld>
            <a:endParaRPr lang="en-GB"/>
          </a:p>
        </p:txBody>
      </p:sp>
    </p:spTree>
    <p:extLst>
      <p:ext uri="{BB962C8B-B14F-4D97-AF65-F5344CB8AC3E}">
        <p14:creationId xmlns:p14="http://schemas.microsoft.com/office/powerpoint/2010/main" val="38846865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37</a:t>
            </a:fld>
            <a:endParaRPr lang="en-GB"/>
          </a:p>
        </p:txBody>
      </p:sp>
    </p:spTree>
    <p:extLst>
      <p:ext uri="{BB962C8B-B14F-4D97-AF65-F5344CB8AC3E}">
        <p14:creationId xmlns:p14="http://schemas.microsoft.com/office/powerpoint/2010/main" val="18156057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38</a:t>
            </a:fld>
            <a:endParaRPr lang="en-GB"/>
          </a:p>
        </p:txBody>
      </p:sp>
    </p:spTree>
    <p:extLst>
      <p:ext uri="{BB962C8B-B14F-4D97-AF65-F5344CB8AC3E}">
        <p14:creationId xmlns:p14="http://schemas.microsoft.com/office/powerpoint/2010/main" val="4085896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39</a:t>
            </a:fld>
            <a:endParaRPr lang="en-GB"/>
          </a:p>
        </p:txBody>
      </p:sp>
    </p:spTree>
    <p:extLst>
      <p:ext uri="{BB962C8B-B14F-4D97-AF65-F5344CB8AC3E}">
        <p14:creationId xmlns:p14="http://schemas.microsoft.com/office/powerpoint/2010/main" val="40057235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40</a:t>
            </a:fld>
            <a:endParaRPr lang="en-GB"/>
          </a:p>
        </p:txBody>
      </p:sp>
    </p:spTree>
    <p:extLst>
      <p:ext uri="{BB962C8B-B14F-4D97-AF65-F5344CB8AC3E}">
        <p14:creationId xmlns:p14="http://schemas.microsoft.com/office/powerpoint/2010/main" val="27950642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41</a:t>
            </a:fld>
            <a:endParaRPr lang="en-GB"/>
          </a:p>
        </p:txBody>
      </p:sp>
    </p:spTree>
    <p:extLst>
      <p:ext uri="{BB962C8B-B14F-4D97-AF65-F5344CB8AC3E}">
        <p14:creationId xmlns:p14="http://schemas.microsoft.com/office/powerpoint/2010/main" val="8258728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42</a:t>
            </a:fld>
            <a:endParaRPr lang="en-GB"/>
          </a:p>
        </p:txBody>
      </p:sp>
    </p:spTree>
    <p:extLst>
      <p:ext uri="{BB962C8B-B14F-4D97-AF65-F5344CB8AC3E}">
        <p14:creationId xmlns:p14="http://schemas.microsoft.com/office/powerpoint/2010/main" val="63034371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43</a:t>
            </a:fld>
            <a:endParaRPr lang="en-GB"/>
          </a:p>
        </p:txBody>
      </p:sp>
    </p:spTree>
    <p:extLst>
      <p:ext uri="{BB962C8B-B14F-4D97-AF65-F5344CB8AC3E}">
        <p14:creationId xmlns:p14="http://schemas.microsoft.com/office/powerpoint/2010/main" val="19316380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44</a:t>
            </a:fld>
            <a:endParaRPr lang="en-GB"/>
          </a:p>
        </p:txBody>
      </p:sp>
    </p:spTree>
    <p:extLst>
      <p:ext uri="{BB962C8B-B14F-4D97-AF65-F5344CB8AC3E}">
        <p14:creationId xmlns:p14="http://schemas.microsoft.com/office/powerpoint/2010/main" val="39774436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45</a:t>
            </a:fld>
            <a:endParaRPr lang="en-GB"/>
          </a:p>
        </p:txBody>
      </p:sp>
    </p:spTree>
    <p:extLst>
      <p:ext uri="{BB962C8B-B14F-4D97-AF65-F5344CB8AC3E}">
        <p14:creationId xmlns:p14="http://schemas.microsoft.com/office/powerpoint/2010/main" val="16642125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46</a:t>
            </a:fld>
            <a:endParaRPr lang="en-GB"/>
          </a:p>
        </p:txBody>
      </p:sp>
    </p:spTree>
    <p:extLst>
      <p:ext uri="{BB962C8B-B14F-4D97-AF65-F5344CB8AC3E}">
        <p14:creationId xmlns:p14="http://schemas.microsoft.com/office/powerpoint/2010/main" val="10401939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47</a:t>
            </a:fld>
            <a:endParaRPr lang="en-GB"/>
          </a:p>
        </p:txBody>
      </p:sp>
    </p:spTree>
    <p:extLst>
      <p:ext uri="{BB962C8B-B14F-4D97-AF65-F5344CB8AC3E}">
        <p14:creationId xmlns:p14="http://schemas.microsoft.com/office/powerpoint/2010/main" val="23656097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5A4515-AC0A-405D-B7B9-8A7F923DCA11}" type="slidenum">
              <a:rPr lang="en-GB" smtClean="0"/>
              <a:t>48</a:t>
            </a:fld>
            <a:endParaRPr lang="en-GB"/>
          </a:p>
        </p:txBody>
      </p:sp>
    </p:spTree>
    <p:extLst>
      <p:ext uri="{BB962C8B-B14F-4D97-AF65-F5344CB8AC3E}">
        <p14:creationId xmlns:p14="http://schemas.microsoft.com/office/powerpoint/2010/main" val="31914193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49</a:t>
            </a:fld>
            <a:endParaRPr lang="en-GB"/>
          </a:p>
        </p:txBody>
      </p:sp>
    </p:spTree>
    <p:extLst>
      <p:ext uri="{BB962C8B-B14F-4D97-AF65-F5344CB8AC3E}">
        <p14:creationId xmlns:p14="http://schemas.microsoft.com/office/powerpoint/2010/main" val="37374496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50</a:t>
            </a:fld>
            <a:endParaRPr lang="en-GB"/>
          </a:p>
        </p:txBody>
      </p:sp>
    </p:spTree>
    <p:extLst>
      <p:ext uri="{BB962C8B-B14F-4D97-AF65-F5344CB8AC3E}">
        <p14:creationId xmlns:p14="http://schemas.microsoft.com/office/powerpoint/2010/main" val="63875713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51</a:t>
            </a:fld>
            <a:endParaRPr lang="en-GB"/>
          </a:p>
        </p:txBody>
      </p:sp>
    </p:spTree>
    <p:extLst>
      <p:ext uri="{BB962C8B-B14F-4D97-AF65-F5344CB8AC3E}">
        <p14:creationId xmlns:p14="http://schemas.microsoft.com/office/powerpoint/2010/main" val="23309049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25A4515-AC0A-405D-B7B9-8A7F923DCA11}" type="slidenum">
              <a:rPr lang="en-GB" smtClean="0"/>
              <a:t>52</a:t>
            </a:fld>
            <a:endParaRPr lang="en-GB"/>
          </a:p>
        </p:txBody>
      </p:sp>
    </p:spTree>
    <p:extLst>
      <p:ext uri="{BB962C8B-B14F-4D97-AF65-F5344CB8AC3E}">
        <p14:creationId xmlns:p14="http://schemas.microsoft.com/office/powerpoint/2010/main" val="2920565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9418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20631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366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30089-A126-B9F9-4055-2D18343D38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B52E9F-A234-355A-2FD0-7E856B6C04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509EE9-8BFD-21CB-48A1-B282F9E16581}"/>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BFA9E324-8053-1351-0FCB-96BFF6EEA7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95B63B9-F710-626D-4CE2-F4BF6E0E69F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30123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74BF-30D1-DD18-3C1F-3D49EB1D42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7B1656-9841-F099-7EAA-1F9C540AC2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AE0E2C-910A-2793-2F6E-962C781B29B5}"/>
              </a:ext>
            </a:extLst>
          </p:cNvPr>
          <p:cNvSpPr>
            <a:spLocks noGrp="1"/>
          </p:cNvSpPr>
          <p:nvPr>
            <p:ph type="dt" sz="half" idx="10"/>
          </p:nvPr>
        </p:nvSpPr>
        <p:spPr/>
        <p:txBody>
          <a:bodyPr/>
          <a:lstStyle/>
          <a:p>
            <a:fld id="{05BFA754-D5C3-4E66-96A6-867B257F58DC}" type="datetimeFigureOut">
              <a:rPr lang="en-US" smtClean="0"/>
              <a:t>12/8/2025</a:t>
            </a:fld>
            <a:endParaRPr lang="en-US" dirty="0"/>
          </a:p>
        </p:txBody>
      </p:sp>
      <p:sp>
        <p:nvSpPr>
          <p:cNvPr id="5" name="Footer Placeholder 4">
            <a:extLst>
              <a:ext uri="{FF2B5EF4-FFF2-40B4-BE49-F238E27FC236}">
                <a16:creationId xmlns:a16="http://schemas.microsoft.com/office/drawing/2014/main" id="{7C8C2A44-4378-8D75-F9FD-D688E86047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052EB7-4B6F-05DD-1B69-078B3E09726C}"/>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4027218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740D50-4A58-B298-1961-9E2F4347A6D4}"/>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3" name="Footer Placeholder 2">
            <a:extLst>
              <a:ext uri="{FF2B5EF4-FFF2-40B4-BE49-F238E27FC236}">
                <a16:creationId xmlns:a16="http://schemas.microsoft.com/office/drawing/2014/main" id="{293004AD-4165-4478-0067-A780CCA8B1F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EEDFBDF-C2C7-D7C7-D666-50E97B0EA50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7918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9902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1679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18986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8399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9474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385669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30089-A126-B9F9-4055-2D18343D38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B52E9F-A234-355A-2FD0-7E856B6C04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509EE9-8BFD-21CB-48A1-B282F9E16581}"/>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BFA9E324-8053-1351-0FCB-96BFF6EEA7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95B63B9-F710-626D-4CE2-F4BF6E0E69F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3551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74BF-30D1-DD18-3C1F-3D49EB1D42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7B1656-9841-F099-7EAA-1F9C540AC26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AE0E2C-910A-2793-2F6E-962C781B29B5}"/>
              </a:ext>
            </a:extLst>
          </p:cNvPr>
          <p:cNvSpPr>
            <a:spLocks noGrp="1"/>
          </p:cNvSpPr>
          <p:nvPr>
            <p:ph type="dt" sz="half" idx="10"/>
          </p:nvPr>
        </p:nvSpPr>
        <p:spPr/>
        <p:txBody>
          <a:bodyPr/>
          <a:lstStyle/>
          <a:p>
            <a:fld id="{05BFA754-D5C3-4E66-96A6-867B257F58DC}" type="datetimeFigureOut">
              <a:rPr lang="en-US" smtClean="0"/>
              <a:t>12/8/2025</a:t>
            </a:fld>
            <a:endParaRPr lang="en-US" dirty="0"/>
          </a:p>
        </p:txBody>
      </p:sp>
      <p:sp>
        <p:nvSpPr>
          <p:cNvPr id="5" name="Footer Placeholder 4">
            <a:extLst>
              <a:ext uri="{FF2B5EF4-FFF2-40B4-BE49-F238E27FC236}">
                <a16:creationId xmlns:a16="http://schemas.microsoft.com/office/drawing/2014/main" id="{7C8C2A44-4378-8D75-F9FD-D688E86047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8052EB7-4B6F-05DD-1B69-078B3E09726C}"/>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976618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740D50-4A58-B298-1961-9E2F4347A6D4}"/>
              </a:ext>
            </a:extLst>
          </p:cNvPr>
          <p:cNvSpPr>
            <a:spLocks noGrp="1"/>
          </p:cNvSpPr>
          <p:nvPr>
            <p:ph type="dt" sz="half" idx="10"/>
          </p:nvPr>
        </p:nvSpPr>
        <p:spPr/>
        <p:txBody>
          <a:bodyPr/>
          <a:lstStyle/>
          <a:p>
            <a:fld id="{B61BEF0D-F0BB-DE4B-95CE-6DB70DBA9567}" type="datetimeFigureOut">
              <a:rPr lang="en-US" smtClean="0"/>
              <a:pPr/>
              <a:t>12/8/2025</a:t>
            </a:fld>
            <a:endParaRPr lang="en-US" dirty="0"/>
          </a:p>
        </p:txBody>
      </p:sp>
      <p:sp>
        <p:nvSpPr>
          <p:cNvPr id="3" name="Footer Placeholder 2">
            <a:extLst>
              <a:ext uri="{FF2B5EF4-FFF2-40B4-BE49-F238E27FC236}">
                <a16:creationId xmlns:a16="http://schemas.microsoft.com/office/drawing/2014/main" id="{293004AD-4165-4478-0067-A780CCA8B1F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EEDFBDF-C2C7-D7C7-D666-50E97B0EA50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80831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533D77F1-0830-4114-83BB-DA658A89C241}" type="datetimeFigureOut">
              <a:rPr lang="en-US" smtClean="0"/>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A12A59-B0F7-4664-B053-57BA5E796BF9}" type="slidenum">
              <a:rPr lang="en-US" smtClean="0"/>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838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525838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389394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41402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4.png"/><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12/8/2025</a:t>
            </a:fld>
            <a:endParaRPr lang="en-US"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64223966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11"/>
          <a:stretch>
            <a:fillRect/>
          </a:stretch>
        </p:blipFill>
        <p:spPr>
          <a:xfrm>
            <a:off x="0" y="0"/>
            <a:ext cx="12192000" cy="6858000"/>
          </a:xfrm>
          <a:prstGeom prst="rect">
            <a:avLst/>
          </a:prstGeom>
        </p:spPr>
      </p:pic>
    </p:spTree>
    <p:extLst>
      <p:ext uri="{BB962C8B-B14F-4D97-AF65-F5344CB8AC3E}">
        <p14:creationId xmlns:p14="http://schemas.microsoft.com/office/powerpoint/2010/main" val="283855496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91"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6872404"/>
      </p:ext>
    </p:extLst>
  </p:cSld>
  <p:clrMap bg1="lt1" tx1="dk1" bg2="lt2" tx2="dk2" accent1="accent1" accent2="accent2" accent3="accent3" accent4="accent4" accent5="accent5" accent6="accent6" hlink="hlink" folHlink="folHlink"/>
  <p:sldLayoutIdLst>
    <p:sldLayoutId id="2147483689" r:id="rId1"/>
    <p:sldLayoutId id="214748369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7.xml"/><Relationship Id="rId1" Type="http://schemas.openxmlformats.org/officeDocument/2006/relationships/video" Target="https://www.youtube.com/embed/5Q0pAeW8ofQ?feature=oembed" TargetMode="Externa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video" Target="https://www.youtube.com/embed/vvIzGbWq7Ko?feature=oembed" TargetMode="Externa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video" Target="https://www.youtube.com/embed/3B7aWhAz0Bc?feature=oembed" TargetMode="Externa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hyperlink" Target="https://www.express.co.uk/life-style/health/1906783/all-21-genders-recognised-NHS-mean" TargetMode="External"/><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microsoft.com/office/2007/relationships/hdphoto" Target="../media/hdphoto2.wdp"/><Relationship Id="rId5" Type="http://schemas.openxmlformats.org/officeDocument/2006/relationships/image" Target="../media/image21.png"/><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26.jpeg"/><Relationship Id="rId2" Type="http://schemas.openxmlformats.org/officeDocument/2006/relationships/notesSlide" Target="../notesSlides/notesSlide32.xml"/><Relationship Id="rId1" Type="http://schemas.openxmlformats.org/officeDocument/2006/relationships/slideLayout" Target="../slideLayouts/slideLayout15.xml"/><Relationship Id="rId6" Type="http://schemas.openxmlformats.org/officeDocument/2006/relationships/image" Target="../media/image25.jpeg"/><Relationship Id="rId5" Type="http://schemas.openxmlformats.org/officeDocument/2006/relationships/image" Target="../media/image24.jpg"/><Relationship Id="rId4" Type="http://schemas.openxmlformats.org/officeDocument/2006/relationships/image" Target="../media/image23.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5.xml"/><Relationship Id="rId1" Type="http://schemas.openxmlformats.org/officeDocument/2006/relationships/video" Target="https://www.youtube.com/embed/eInZgbfjIq8?feature=oembed" TargetMode="External"/><Relationship Id="rId4" Type="http://schemas.openxmlformats.org/officeDocument/2006/relationships/image" Target="../media/image27.jpeg"/></Relationships>
</file>

<file path=ppt/slides/_rels/slide45.xml.rels><?xml version="1.0" encoding="UTF-8" standalone="yes"?>
<Relationships xmlns="http://schemas.openxmlformats.org/package/2006/relationships"><Relationship Id="rId3" Type="http://schemas.openxmlformats.org/officeDocument/2006/relationships/hyperlink" Target="https://www.bbc.co.uk/news/articles/cy8p41z972vo" TargetMode="External"/><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hyperlink" Target="https://www.equalityhumanrights.com/en/advice-and-guidance/gender-reassignment-discrimination" TargetMode="External"/><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hyperlink" Target="https://www.bbc.co.uk/sport/46453958" TargetMode="External"/><Relationship Id="rId7" Type="http://schemas.openxmlformats.org/officeDocument/2006/relationships/hyperlink" Target="https://www.bbc.co.uk/sport/athletics/65140092" TargetMode="External"/><Relationship Id="rId2" Type="http://schemas.openxmlformats.org/officeDocument/2006/relationships/notesSlide" Target="../notesSlides/notesSlide47.xml"/><Relationship Id="rId1" Type="http://schemas.openxmlformats.org/officeDocument/2006/relationships/slideLayout" Target="../slideLayouts/slideLayout17.xml"/><Relationship Id="rId6" Type="http://schemas.openxmlformats.org/officeDocument/2006/relationships/hyperlink" Target="https://www.bbc.co.uk/programmes/w172w4pxcth6mmt" TargetMode="External"/><Relationship Id="rId5" Type="http://schemas.openxmlformats.org/officeDocument/2006/relationships/hyperlink" Target="https://www.bbc.co.uk/news/av/uk-scotland-47448863/transgender-debate-playing-for-a-women-s-team-didn-t-seem-possible" TargetMode="External"/><Relationship Id="rId4" Type="http://schemas.openxmlformats.org/officeDocument/2006/relationships/hyperlink" Target="https://www.bbc.co.uk/sport/athletics/47467522"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4.xml"/><Relationship Id="rId1" Type="http://schemas.openxmlformats.org/officeDocument/2006/relationships/video" Target="https://www.youtube.com/embed/g4o87MOY5R4?feature=oembed" TargetMode="External"/><Relationship Id="rId4" Type="http://schemas.openxmlformats.org/officeDocument/2006/relationships/image" Target="../media/image28.jpeg"/></Relationships>
</file>

<file path=ppt/slides/_rels/slide50.xml.rels><?xml version="1.0" encoding="UTF-8" standalone="yes"?>
<Relationships xmlns="http://schemas.openxmlformats.org/package/2006/relationships"><Relationship Id="rId3" Type="http://schemas.openxmlformats.org/officeDocument/2006/relationships/hyperlink" Target="http://www.beaumont-trust.org.uk/" TargetMode="External"/><Relationship Id="rId2" Type="http://schemas.openxmlformats.org/officeDocument/2006/relationships/notesSlide" Target="../notesSlides/notesSlide50.xml"/><Relationship Id="rId1" Type="http://schemas.openxmlformats.org/officeDocument/2006/relationships/slideLayout" Target="../slideLayouts/slideLayout14.xml"/><Relationship Id="rId5" Type="http://schemas.openxmlformats.org/officeDocument/2006/relationships/hyperlink" Target="https://www.judiciary.gov.uk/judgments/j-v-b-and-the-children-ultra-orthodox-judaism-transgender/" TargetMode="External"/><Relationship Id="rId4" Type="http://schemas.openxmlformats.org/officeDocument/2006/relationships/hyperlink" Target="https://assets.publishing.service.gov.uk/government/uploads/system/uploads/attachment_data/file/786910/t455-eng.pd"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www.nhs.uk/Conditions/Gender-dysphoria/Pages/Treatment.aspx" TargetMode="External"/><Relationship Id="rId2" Type="http://schemas.openxmlformats.org/officeDocument/2006/relationships/notesSlide" Target="../notesSlides/notesSlide51.xml"/><Relationship Id="rId1" Type="http://schemas.openxmlformats.org/officeDocument/2006/relationships/slideLayout" Target="../slideLayouts/slideLayout14.xml"/><Relationship Id="rId5" Type="http://schemas.openxmlformats.org/officeDocument/2006/relationships/hyperlink" Target="http://www.legislation.gov.uk/ukpga/2004/7/contents" TargetMode="External"/><Relationship Id="rId4" Type="http://schemas.openxmlformats.org/officeDocument/2006/relationships/hyperlink" Target="http://lgbtqia.ucdavis.edu/educated/glossary.html"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s://www.who.int/health-topics/gender#tab=tab_1" TargetMode="External"/><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Gender</a:t>
            </a:r>
            <a:br>
              <a:rPr lang="en-GB"/>
            </a:br>
            <a:endParaRPr lang="en-GB" dirty="0"/>
          </a:p>
        </p:txBody>
      </p:sp>
      <p:sp>
        <p:nvSpPr>
          <p:cNvPr id="3" name="Subtitle 2"/>
          <p:cNvSpPr>
            <a:spLocks noGrp="1"/>
          </p:cNvSpPr>
          <p:nvPr>
            <p:ph type="subTitle" idx="1"/>
          </p:nvPr>
        </p:nvSpPr>
        <p:spPr/>
        <p:txBody>
          <a:bodyPr/>
          <a:lstStyle/>
          <a:p>
            <a:r>
              <a:rPr lang="en-GB" dirty="0"/>
              <a:t>ECED7005</a:t>
            </a:r>
            <a:br>
              <a:rPr lang="en-GB" dirty="0"/>
            </a:br>
            <a:r>
              <a:rPr lang="en-GB"/>
              <a:t>Session 6</a:t>
            </a:r>
            <a:endParaRPr lang="en-GB" dirty="0"/>
          </a:p>
          <a:p>
            <a:r>
              <a:rPr lang="en-GB" dirty="0"/>
              <a:t>Sharon H Cole MA</a:t>
            </a:r>
          </a:p>
          <a:p>
            <a:endParaRPr lang="en-GB" dirty="0"/>
          </a:p>
        </p:txBody>
      </p:sp>
    </p:spTree>
    <p:extLst>
      <p:ext uri="{BB962C8B-B14F-4D97-AF65-F5344CB8AC3E}">
        <p14:creationId xmlns:p14="http://schemas.microsoft.com/office/powerpoint/2010/main" val="1319090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Gender</a:t>
            </a:r>
          </a:p>
        </p:txBody>
      </p:sp>
      <p:sp>
        <p:nvSpPr>
          <p:cNvPr id="3" name="Content Placeholder 2"/>
          <p:cNvSpPr>
            <a:spLocks noGrp="1"/>
          </p:cNvSpPr>
          <p:nvPr>
            <p:ph idx="1"/>
          </p:nvPr>
        </p:nvSpPr>
        <p:spPr/>
        <p:txBody>
          <a:bodyPr/>
          <a:lstStyle/>
          <a:p>
            <a:r>
              <a:rPr lang="en-GB" dirty="0"/>
              <a:t>“</a:t>
            </a:r>
            <a:r>
              <a:rPr lang="en-GB" b="1" dirty="0"/>
              <a:t>Gender</a:t>
            </a:r>
            <a:r>
              <a:rPr lang="en-GB" dirty="0"/>
              <a:t> refers to the characteristics of women, men, girls and boys that are socially constructed. ... </a:t>
            </a:r>
            <a:r>
              <a:rPr lang="en-GB" b="1" dirty="0"/>
              <a:t>Gender</a:t>
            </a:r>
            <a:r>
              <a:rPr lang="en-GB" dirty="0"/>
              <a:t> interacts with but is different from sex, which refers to the different biological and physiological characteristics of females, males and intersex persons, such as chromosomes, hormones and reproductive organs.”</a:t>
            </a:r>
          </a:p>
          <a:p>
            <a:endParaRPr lang="en-GB" dirty="0"/>
          </a:p>
          <a:p>
            <a:pPr marL="0" indent="0">
              <a:buNone/>
            </a:pPr>
            <a:r>
              <a:rPr lang="en-GB" sz="2000" dirty="0"/>
              <a:t>																	(WHO, 2021)</a:t>
            </a:r>
          </a:p>
        </p:txBody>
      </p:sp>
    </p:spTree>
    <p:extLst>
      <p:ext uri="{BB962C8B-B14F-4D97-AF65-F5344CB8AC3E}">
        <p14:creationId xmlns:p14="http://schemas.microsoft.com/office/powerpoint/2010/main" val="2925296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E1B42-8CAA-DFC4-19A8-B61D2E56E52D}"/>
              </a:ext>
            </a:extLst>
          </p:cNvPr>
          <p:cNvSpPr>
            <a:spLocks noGrp="1"/>
          </p:cNvSpPr>
          <p:nvPr>
            <p:ph type="title"/>
          </p:nvPr>
        </p:nvSpPr>
        <p:spPr/>
        <p:txBody>
          <a:bodyPr/>
          <a:lstStyle/>
          <a:p>
            <a:r>
              <a:rPr lang="en-GB" dirty="0"/>
              <a:t>Gender</a:t>
            </a:r>
          </a:p>
        </p:txBody>
      </p:sp>
      <p:sp>
        <p:nvSpPr>
          <p:cNvPr id="3" name="Content Placeholder 2">
            <a:extLst>
              <a:ext uri="{FF2B5EF4-FFF2-40B4-BE49-F238E27FC236}">
                <a16:creationId xmlns:a16="http://schemas.microsoft.com/office/drawing/2014/main" id="{D7D5F70C-7311-849F-0F7C-C85F23ED0F1A}"/>
              </a:ext>
            </a:extLst>
          </p:cNvPr>
          <p:cNvSpPr>
            <a:spLocks noGrp="1"/>
          </p:cNvSpPr>
          <p:nvPr>
            <p:ph idx="1"/>
          </p:nvPr>
        </p:nvSpPr>
        <p:spPr/>
        <p:txBody>
          <a:bodyPr/>
          <a:lstStyle/>
          <a:p>
            <a:r>
              <a:rPr lang="en-GB" dirty="0"/>
              <a:t>Psychological, social and cultural differences between men and women</a:t>
            </a:r>
          </a:p>
          <a:p>
            <a:r>
              <a:rPr lang="en-GB" dirty="0"/>
              <a:t>Linked to ‘socially constructed notions of masculinity and femininity’</a:t>
            </a:r>
          </a:p>
          <a:p>
            <a:r>
              <a:rPr lang="en-GB" dirty="0"/>
              <a:t>Not necessarily a direct product of biological sex, but has been generally linked to this throughout our culture</a:t>
            </a:r>
          </a:p>
          <a:p>
            <a:endParaRPr lang="en-GB" dirty="0"/>
          </a:p>
          <a:p>
            <a:pPr marL="1828800" lvl="4" indent="0">
              <a:buNone/>
            </a:pPr>
            <a:r>
              <a:rPr lang="en-GB" dirty="0"/>
              <a:t>					Giddens and </a:t>
            </a:r>
            <a:r>
              <a:rPr lang="en-GB" dirty="0" err="1"/>
              <a:t>Sutten</a:t>
            </a:r>
            <a:r>
              <a:rPr lang="en-GB" dirty="0"/>
              <a:t>, 2017</a:t>
            </a:r>
          </a:p>
        </p:txBody>
      </p:sp>
    </p:spTree>
    <p:extLst>
      <p:ext uri="{BB962C8B-B14F-4D97-AF65-F5344CB8AC3E}">
        <p14:creationId xmlns:p14="http://schemas.microsoft.com/office/powerpoint/2010/main" val="3218466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A84CF-210C-3B5D-B995-D299E4BE978F}"/>
              </a:ext>
            </a:extLst>
          </p:cNvPr>
          <p:cNvSpPr>
            <a:spLocks noGrp="1"/>
          </p:cNvSpPr>
          <p:nvPr>
            <p:ph type="title"/>
          </p:nvPr>
        </p:nvSpPr>
        <p:spPr/>
        <p:txBody>
          <a:bodyPr/>
          <a:lstStyle/>
          <a:p>
            <a:r>
              <a:rPr lang="en-GB" dirty="0"/>
              <a:t>How we socially define men and women.</a:t>
            </a:r>
          </a:p>
        </p:txBody>
      </p:sp>
      <p:sp>
        <p:nvSpPr>
          <p:cNvPr id="3" name="Content Placeholder 2">
            <a:extLst>
              <a:ext uri="{FF2B5EF4-FFF2-40B4-BE49-F238E27FC236}">
                <a16:creationId xmlns:a16="http://schemas.microsoft.com/office/drawing/2014/main" id="{DA88363F-6408-6C95-00A7-CEE31193DDD1}"/>
              </a:ext>
            </a:extLst>
          </p:cNvPr>
          <p:cNvSpPr>
            <a:spLocks noGrp="1"/>
          </p:cNvSpPr>
          <p:nvPr>
            <p:ph idx="1"/>
          </p:nvPr>
        </p:nvSpPr>
        <p:spPr/>
        <p:txBody>
          <a:bodyPr/>
          <a:lstStyle/>
          <a:p>
            <a:r>
              <a:rPr lang="en-GB" dirty="0"/>
              <a:t>Gender norms are social norms defining acceptable and appropriate actions for women and men in a given group or society.</a:t>
            </a:r>
          </a:p>
          <a:p>
            <a:r>
              <a:rPr lang="en-GB" dirty="0"/>
              <a:t>They are embedded in formal and informal institutions</a:t>
            </a:r>
          </a:p>
          <a:p>
            <a:r>
              <a:rPr lang="en-GB" dirty="0"/>
              <a:t>Nested in the mind and </a:t>
            </a:r>
          </a:p>
          <a:p>
            <a:r>
              <a:rPr lang="en-GB" dirty="0"/>
              <a:t>Produced and reproduced through social interactions</a:t>
            </a:r>
          </a:p>
          <a:p>
            <a:r>
              <a:rPr lang="en-GB" dirty="0"/>
              <a:t>They are the expectations for masculinity and </a:t>
            </a:r>
            <a:r>
              <a:rPr lang="en-GB" dirty="0" err="1"/>
              <a:t>feminimity</a:t>
            </a:r>
            <a:endParaRPr lang="en-GB" dirty="0"/>
          </a:p>
        </p:txBody>
      </p:sp>
    </p:spTree>
    <p:extLst>
      <p:ext uri="{BB962C8B-B14F-4D97-AF65-F5344CB8AC3E}">
        <p14:creationId xmlns:p14="http://schemas.microsoft.com/office/powerpoint/2010/main" val="1982575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1834A-B0A0-298F-A7AC-3DA51615E291}"/>
              </a:ext>
            </a:extLst>
          </p:cNvPr>
          <p:cNvSpPr>
            <a:spLocks noGrp="1"/>
          </p:cNvSpPr>
          <p:nvPr>
            <p:ph type="title"/>
          </p:nvPr>
        </p:nvSpPr>
        <p:spPr/>
        <p:txBody>
          <a:bodyPr/>
          <a:lstStyle/>
          <a:p>
            <a:r>
              <a:rPr lang="en-GB" dirty="0"/>
              <a:t>Historically</a:t>
            </a:r>
          </a:p>
        </p:txBody>
      </p:sp>
      <p:sp>
        <p:nvSpPr>
          <p:cNvPr id="3" name="Content Placeholder 2">
            <a:extLst>
              <a:ext uri="{FF2B5EF4-FFF2-40B4-BE49-F238E27FC236}">
                <a16:creationId xmlns:a16="http://schemas.microsoft.com/office/drawing/2014/main" id="{9AF196E7-CADD-4B6B-7129-92C36480DC1E}"/>
              </a:ext>
            </a:extLst>
          </p:cNvPr>
          <p:cNvSpPr>
            <a:spLocks noGrp="1"/>
          </p:cNvSpPr>
          <p:nvPr>
            <p:ph idx="1"/>
          </p:nvPr>
        </p:nvSpPr>
        <p:spPr>
          <a:xfrm flipH="1">
            <a:off x="1295402" y="2780934"/>
            <a:ext cx="3074375" cy="3094933"/>
          </a:xfrm>
        </p:spPr>
        <p:txBody>
          <a:bodyPr>
            <a:normAutofit fontScale="92500" lnSpcReduction="10000"/>
          </a:bodyPr>
          <a:lstStyle/>
          <a:p>
            <a:r>
              <a:rPr lang="en-GB" dirty="0"/>
              <a:t>What it is to be a man or a woman depends largely on the historical period in which you live, together with class, age, ethnicity, race and nationality.</a:t>
            </a:r>
          </a:p>
          <a:p>
            <a:endParaRPr lang="en-GB" dirty="0"/>
          </a:p>
        </p:txBody>
      </p:sp>
      <p:pic>
        <p:nvPicPr>
          <p:cNvPr id="1026" name="Picture 2">
            <a:extLst>
              <a:ext uri="{FF2B5EF4-FFF2-40B4-BE49-F238E27FC236}">
                <a16:creationId xmlns:a16="http://schemas.microsoft.com/office/drawing/2014/main" id="{37C17349-1D02-A8AC-EB10-DF25E11183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6031" y="2718782"/>
            <a:ext cx="2517775" cy="2917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History of Men in Skirts - The Glade">
            <a:extLst>
              <a:ext uri="{FF2B5EF4-FFF2-40B4-BE49-F238E27FC236}">
                <a16:creationId xmlns:a16="http://schemas.microsoft.com/office/drawing/2014/main" id="{109BE98A-01B5-648D-705D-5702C12784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0060" y="2780935"/>
            <a:ext cx="3416538" cy="2917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360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ender Stereotypes | Women in the 1980s | Youth TV | White light | 1981">
            <a:hlinkClick r:id="" action="ppaction://media"/>
            <a:extLst>
              <a:ext uri="{FF2B5EF4-FFF2-40B4-BE49-F238E27FC236}">
                <a16:creationId xmlns:a16="http://schemas.microsoft.com/office/drawing/2014/main" id="{33CFB67E-A544-B710-5B9D-AD936F7F1D98}"/>
              </a:ext>
            </a:extLst>
          </p:cNvPr>
          <p:cNvPicPr>
            <a:picLocks noRot="1" noChangeAspect="1"/>
          </p:cNvPicPr>
          <p:nvPr>
            <a:videoFile r:link="rId1"/>
          </p:nvPr>
        </p:nvPicPr>
        <p:blipFill>
          <a:blip r:embed="rId4"/>
          <a:stretch>
            <a:fillRect/>
          </a:stretch>
        </p:blipFill>
        <p:spPr>
          <a:xfrm>
            <a:off x="1371600" y="905608"/>
            <a:ext cx="9583615" cy="5187461"/>
          </a:xfrm>
          <a:prstGeom prst="rect">
            <a:avLst/>
          </a:prstGeom>
        </p:spPr>
      </p:pic>
    </p:spTree>
    <p:extLst>
      <p:ext uri="{BB962C8B-B14F-4D97-AF65-F5344CB8AC3E}">
        <p14:creationId xmlns:p14="http://schemas.microsoft.com/office/powerpoint/2010/main" val="358680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35EC0-746A-59B8-0DBF-100E77995E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81951CC-B18B-B572-3C78-EE4CA2964601}"/>
              </a:ext>
            </a:extLst>
          </p:cNvPr>
          <p:cNvSpPr>
            <a:spLocks noGrp="1"/>
          </p:cNvSpPr>
          <p:nvPr>
            <p:ph idx="1"/>
          </p:nvPr>
        </p:nvSpPr>
        <p:spPr/>
        <p:txBody>
          <a:bodyPr/>
          <a:lstStyle/>
          <a:p>
            <a:pPr algn="l">
              <a:spcAft>
                <a:spcPts val="750"/>
              </a:spcAft>
            </a:pPr>
            <a:r>
              <a:rPr lang="en-GB" sz="1600" b="0" i="1" dirty="0">
                <a:solidFill>
                  <a:srgbClr val="292929"/>
                </a:solidFill>
                <a:effectLst/>
                <a:latin typeface="Times New Roman" panose="02020603050405020304" pitchFamily="18" charset="0"/>
                <a:cs typeface="Times New Roman" panose="02020603050405020304" pitchFamily="18" charset="0"/>
              </a:rPr>
              <a:t>‘Games. Boys often prefer rough-and-tumble games, with lots of pretend-play fighting, while girls are less involved in these activities. Boys usually prefer outdoor play while girls generally like more sedate activities.</a:t>
            </a:r>
          </a:p>
          <a:p>
            <a:pPr algn="l">
              <a:spcAft>
                <a:spcPts val="750"/>
              </a:spcAft>
            </a:pPr>
            <a:r>
              <a:rPr lang="en-GB" sz="1600" i="1" dirty="0">
                <a:solidFill>
                  <a:srgbClr val="292929"/>
                </a:solidFill>
                <a:latin typeface="Times New Roman" panose="02020603050405020304" pitchFamily="18" charset="0"/>
                <a:cs typeface="Times New Roman" panose="02020603050405020304" pitchFamily="18" charset="0"/>
              </a:rPr>
              <a:t>A</a:t>
            </a:r>
            <a:r>
              <a:rPr lang="en-GB" sz="1600" b="0" i="1" dirty="0">
                <a:solidFill>
                  <a:srgbClr val="292929"/>
                </a:solidFill>
                <a:effectLst/>
                <a:latin typeface="Times New Roman" panose="02020603050405020304" pitchFamily="18" charset="0"/>
                <a:cs typeface="Times New Roman" panose="02020603050405020304" pitchFamily="18" charset="0"/>
              </a:rPr>
              <a:t>ggression. Physical aggression (for instance, hitting, kicking) is more commonly seen between boys when they disagree than between girls. When girls bicker they are more likely to use words rather than physical aggression.</a:t>
            </a:r>
          </a:p>
          <a:p>
            <a:pPr algn="l">
              <a:spcAft>
                <a:spcPts val="750"/>
              </a:spcAft>
            </a:pPr>
            <a:r>
              <a:rPr lang="en-GB" sz="1600" b="0" i="1" dirty="0">
                <a:solidFill>
                  <a:srgbClr val="292929"/>
                </a:solidFill>
                <a:effectLst/>
                <a:latin typeface="Times New Roman" panose="02020603050405020304" pitchFamily="18" charset="0"/>
                <a:cs typeface="Times New Roman" panose="02020603050405020304" pitchFamily="18" charset="0"/>
              </a:rPr>
              <a:t>Clothes. Although boys and girls often wear the same type of clothes (sweatshirt, jogging pants, trainers) the chances are that amongst the children you care for, more girls than boys wear clothes that are coloured pink or pale yellow. Boys tend to wear darker colours.’  </a:t>
            </a:r>
            <a:r>
              <a:rPr lang="en-GB" sz="1600" b="0" dirty="0">
                <a:solidFill>
                  <a:srgbClr val="292929"/>
                </a:solidFill>
                <a:effectLst/>
                <a:latin typeface="Times New Roman" panose="02020603050405020304" pitchFamily="18" charset="0"/>
                <a:cs typeface="Times New Roman" panose="02020603050405020304" pitchFamily="18" charset="0"/>
              </a:rPr>
              <a:t>(Ch</a:t>
            </a:r>
            <a:r>
              <a:rPr lang="en-GB" sz="1600" dirty="0">
                <a:solidFill>
                  <a:srgbClr val="292929"/>
                </a:solidFill>
                <a:latin typeface="Times New Roman" panose="02020603050405020304" pitchFamily="18" charset="0"/>
                <a:cs typeface="Times New Roman" panose="02020603050405020304" pitchFamily="18" charset="0"/>
              </a:rPr>
              <a:t>ildcare.ie, </a:t>
            </a:r>
            <a:r>
              <a:rPr lang="en-GB" sz="1600" dirty="0" err="1">
                <a:solidFill>
                  <a:srgbClr val="292929"/>
                </a:solidFill>
                <a:latin typeface="Times New Roman" panose="02020603050405020304" pitchFamily="18" charset="0"/>
                <a:cs typeface="Times New Roman" panose="02020603050405020304" pitchFamily="18" charset="0"/>
              </a:rPr>
              <a:t>xxxx</a:t>
            </a:r>
            <a:r>
              <a:rPr lang="en-GB" sz="1600" dirty="0">
                <a:solidFill>
                  <a:srgbClr val="292929"/>
                </a:solidFill>
                <a:latin typeface="Times New Roman" panose="02020603050405020304" pitchFamily="18" charset="0"/>
                <a:cs typeface="Times New Roman" panose="02020603050405020304" pitchFamily="18" charset="0"/>
              </a:rPr>
              <a:t>)</a:t>
            </a:r>
            <a:endParaRPr lang="en-GB" sz="1600" b="0" i="1" dirty="0">
              <a:solidFill>
                <a:srgbClr val="292929"/>
              </a:solidFill>
              <a:effectLst/>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864361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6C693-6DFC-8798-FFAF-DCB802362591}"/>
              </a:ext>
            </a:extLst>
          </p:cNvPr>
          <p:cNvSpPr>
            <a:spLocks noGrp="1"/>
          </p:cNvSpPr>
          <p:nvPr>
            <p:ph type="title"/>
          </p:nvPr>
        </p:nvSpPr>
        <p:spPr/>
        <p:txBody>
          <a:bodyPr/>
          <a:lstStyle/>
          <a:p>
            <a:r>
              <a:rPr lang="en-GB" dirty="0"/>
              <a:t>Types of Gender Stereotypes </a:t>
            </a:r>
          </a:p>
        </p:txBody>
      </p:sp>
      <p:sp>
        <p:nvSpPr>
          <p:cNvPr id="3" name="Content Placeholder 2">
            <a:extLst>
              <a:ext uri="{FF2B5EF4-FFF2-40B4-BE49-F238E27FC236}">
                <a16:creationId xmlns:a16="http://schemas.microsoft.com/office/drawing/2014/main" id="{E469F987-30F0-809A-4E4C-F5BF96C912BA}"/>
              </a:ext>
            </a:extLst>
          </p:cNvPr>
          <p:cNvSpPr>
            <a:spLocks noGrp="1"/>
          </p:cNvSpPr>
          <p:nvPr>
            <p:ph idx="1"/>
          </p:nvPr>
        </p:nvSpPr>
        <p:spPr/>
        <p:txBody>
          <a:bodyPr/>
          <a:lstStyle/>
          <a:p>
            <a:r>
              <a:rPr lang="en-GB" dirty="0">
                <a:solidFill>
                  <a:srgbClr val="040C28"/>
                </a:solidFill>
                <a:latin typeface="Google Sans"/>
              </a:rPr>
              <a:t>P</a:t>
            </a:r>
            <a:r>
              <a:rPr lang="en-GB" b="0" i="0" dirty="0">
                <a:solidFill>
                  <a:srgbClr val="040C28"/>
                </a:solidFill>
                <a:effectLst/>
                <a:latin typeface="Google Sans"/>
              </a:rPr>
              <a:t>ersonality traits</a:t>
            </a:r>
          </a:p>
          <a:p>
            <a:r>
              <a:rPr lang="en-GB" dirty="0">
                <a:solidFill>
                  <a:srgbClr val="040C28"/>
                </a:solidFill>
                <a:latin typeface="Google Sans"/>
              </a:rPr>
              <a:t>D</a:t>
            </a:r>
            <a:r>
              <a:rPr lang="en-GB" b="0" i="0" dirty="0">
                <a:solidFill>
                  <a:srgbClr val="040C28"/>
                </a:solidFill>
                <a:effectLst/>
                <a:latin typeface="Google Sans"/>
              </a:rPr>
              <a:t>omestic behaviours</a:t>
            </a:r>
          </a:p>
          <a:p>
            <a:r>
              <a:rPr lang="en-GB" dirty="0">
                <a:solidFill>
                  <a:srgbClr val="040C28"/>
                </a:solidFill>
                <a:latin typeface="Google Sans"/>
              </a:rPr>
              <a:t>O</a:t>
            </a:r>
            <a:r>
              <a:rPr lang="en-GB" b="0" i="0" dirty="0">
                <a:solidFill>
                  <a:srgbClr val="040C28"/>
                </a:solidFill>
                <a:effectLst/>
                <a:latin typeface="Google Sans"/>
              </a:rPr>
              <a:t>ccupations</a:t>
            </a:r>
          </a:p>
          <a:p>
            <a:r>
              <a:rPr lang="en-GB" dirty="0">
                <a:solidFill>
                  <a:srgbClr val="040C28"/>
                </a:solidFill>
                <a:latin typeface="Google Sans"/>
              </a:rPr>
              <a:t>P</a:t>
            </a:r>
            <a:r>
              <a:rPr lang="en-GB" b="0" i="0" dirty="0">
                <a:solidFill>
                  <a:srgbClr val="040C28"/>
                </a:solidFill>
                <a:effectLst/>
                <a:latin typeface="Google Sans"/>
              </a:rPr>
              <a:t>hysical appearance</a:t>
            </a:r>
            <a:r>
              <a:rPr lang="en-GB" b="0" i="0" dirty="0">
                <a:solidFill>
                  <a:srgbClr val="474747"/>
                </a:solidFill>
                <a:effectLst/>
                <a:latin typeface="Google Sans"/>
              </a:rPr>
              <a:t>. </a:t>
            </a:r>
            <a:endParaRPr lang="en-GB" dirty="0"/>
          </a:p>
        </p:txBody>
      </p:sp>
    </p:spTree>
    <p:extLst>
      <p:ext uri="{BB962C8B-B14F-4D97-AF65-F5344CB8AC3E}">
        <p14:creationId xmlns:p14="http://schemas.microsoft.com/office/powerpoint/2010/main" val="229149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C82C7-8525-81BC-70B9-818580A350C1}"/>
              </a:ext>
            </a:extLst>
          </p:cNvPr>
          <p:cNvSpPr>
            <a:spLocks noGrp="1"/>
          </p:cNvSpPr>
          <p:nvPr>
            <p:ph type="title"/>
          </p:nvPr>
        </p:nvSpPr>
        <p:spPr/>
        <p:txBody>
          <a:bodyPr/>
          <a:lstStyle/>
          <a:p>
            <a:r>
              <a:rPr lang="en-GB" dirty="0"/>
              <a:t>Gender Socialisation </a:t>
            </a:r>
          </a:p>
        </p:txBody>
      </p:sp>
      <p:sp>
        <p:nvSpPr>
          <p:cNvPr id="3" name="TextBox 2">
            <a:extLst>
              <a:ext uri="{FF2B5EF4-FFF2-40B4-BE49-F238E27FC236}">
                <a16:creationId xmlns:a16="http://schemas.microsoft.com/office/drawing/2014/main" id="{7FAF6D7A-1568-6056-456A-D39647AB3574}"/>
              </a:ext>
            </a:extLst>
          </p:cNvPr>
          <p:cNvSpPr txBox="1"/>
          <p:nvPr/>
        </p:nvSpPr>
        <p:spPr>
          <a:xfrm>
            <a:off x="1169377" y="2989385"/>
            <a:ext cx="9847385" cy="1477328"/>
          </a:xfrm>
          <a:prstGeom prst="rect">
            <a:avLst/>
          </a:prstGeom>
          <a:noFill/>
        </p:spPr>
        <p:txBody>
          <a:bodyPr wrap="square" rtlCol="0">
            <a:spAutoFit/>
          </a:bodyPr>
          <a:lstStyle/>
          <a:p>
            <a:pPr marL="285750" indent="-285750">
              <a:buFont typeface="Arial" panose="020B0604020202020204" pitchFamily="34" charset="0"/>
              <a:buChar char="•"/>
            </a:pPr>
            <a:r>
              <a:rPr lang="en-GB" dirty="0"/>
              <a:t>The learning of gender roles via social agencies; </a:t>
            </a:r>
          </a:p>
          <a:p>
            <a:pPr marL="285750" indent="-285750">
              <a:buFont typeface="Arial" panose="020B0604020202020204" pitchFamily="34" charset="0"/>
              <a:buChar char="•"/>
            </a:pPr>
            <a:endParaRPr lang="en-GB" dirty="0"/>
          </a:p>
          <a:p>
            <a:pPr marL="1200150" lvl="2" indent="-285750">
              <a:buFont typeface="Arial" panose="020B0604020202020204" pitchFamily="34" charset="0"/>
              <a:buChar char="•"/>
            </a:pPr>
            <a:r>
              <a:rPr lang="en-GB" dirty="0"/>
              <a:t>Family</a:t>
            </a:r>
          </a:p>
          <a:p>
            <a:pPr marL="1200150" lvl="2" indent="-285750">
              <a:buFont typeface="Arial" panose="020B0604020202020204" pitchFamily="34" charset="0"/>
              <a:buChar char="•"/>
            </a:pPr>
            <a:r>
              <a:rPr lang="en-GB" dirty="0"/>
              <a:t>State</a:t>
            </a:r>
          </a:p>
          <a:p>
            <a:pPr marL="1200150" lvl="2" indent="-285750">
              <a:buFont typeface="Arial" panose="020B0604020202020204" pitchFamily="34" charset="0"/>
              <a:buChar char="•"/>
            </a:pPr>
            <a:r>
              <a:rPr lang="en-GB" dirty="0"/>
              <a:t>Mass Media</a:t>
            </a:r>
          </a:p>
        </p:txBody>
      </p:sp>
    </p:spTree>
    <p:extLst>
      <p:ext uri="{BB962C8B-B14F-4D97-AF65-F5344CB8AC3E}">
        <p14:creationId xmlns:p14="http://schemas.microsoft.com/office/powerpoint/2010/main" val="2569170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5035E-7783-35F0-C13B-8C4DD3D9C3FF}"/>
              </a:ext>
            </a:extLst>
          </p:cNvPr>
          <p:cNvSpPr>
            <a:spLocks noGrp="1"/>
          </p:cNvSpPr>
          <p:nvPr>
            <p:ph type="title"/>
          </p:nvPr>
        </p:nvSpPr>
        <p:spPr/>
        <p:txBody>
          <a:bodyPr/>
          <a:lstStyle/>
          <a:p>
            <a:r>
              <a:rPr lang="en-GB" dirty="0"/>
              <a:t>Family Gender Norms</a:t>
            </a:r>
          </a:p>
        </p:txBody>
      </p:sp>
      <p:pic>
        <p:nvPicPr>
          <p:cNvPr id="5" name="Content Placeholder 4">
            <a:extLst>
              <a:ext uri="{FF2B5EF4-FFF2-40B4-BE49-F238E27FC236}">
                <a16:creationId xmlns:a16="http://schemas.microsoft.com/office/drawing/2014/main" id="{3125739A-8DCB-89B9-6760-CBBA1FB8B72D}"/>
              </a:ext>
            </a:extLst>
          </p:cNvPr>
          <p:cNvPicPr>
            <a:picLocks noGrp="1" noChangeAspect="1"/>
          </p:cNvPicPr>
          <p:nvPr>
            <p:ph idx="1"/>
          </p:nvPr>
        </p:nvPicPr>
        <p:blipFill>
          <a:blip r:embed="rId3"/>
          <a:stretch>
            <a:fillRect/>
          </a:stretch>
        </p:blipFill>
        <p:spPr>
          <a:xfrm>
            <a:off x="1402236" y="2669493"/>
            <a:ext cx="3162574" cy="3206375"/>
          </a:xfrm>
        </p:spPr>
      </p:pic>
      <p:pic>
        <p:nvPicPr>
          <p:cNvPr id="7" name="Picture 6">
            <a:extLst>
              <a:ext uri="{FF2B5EF4-FFF2-40B4-BE49-F238E27FC236}">
                <a16:creationId xmlns:a16="http://schemas.microsoft.com/office/drawing/2014/main" id="{BE10EADE-180F-2067-7821-E7D6ADFFE8A3}"/>
              </a:ext>
            </a:extLst>
          </p:cNvPr>
          <p:cNvPicPr>
            <a:picLocks noChangeAspect="1"/>
          </p:cNvPicPr>
          <p:nvPr/>
        </p:nvPicPr>
        <p:blipFill>
          <a:blip r:embed="rId4"/>
          <a:stretch>
            <a:fillRect/>
          </a:stretch>
        </p:blipFill>
        <p:spPr>
          <a:xfrm>
            <a:off x="5131340" y="2669493"/>
            <a:ext cx="5658424" cy="3330229"/>
          </a:xfrm>
          <a:prstGeom prst="rect">
            <a:avLst/>
          </a:prstGeom>
        </p:spPr>
      </p:pic>
    </p:spTree>
    <p:extLst>
      <p:ext uri="{BB962C8B-B14F-4D97-AF65-F5344CB8AC3E}">
        <p14:creationId xmlns:p14="http://schemas.microsoft.com/office/powerpoint/2010/main" val="1892949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76A49-5A46-DEC0-BDA9-E7CDEF9F0891}"/>
              </a:ext>
            </a:extLst>
          </p:cNvPr>
          <p:cNvSpPr>
            <a:spLocks noGrp="1"/>
          </p:cNvSpPr>
          <p:nvPr>
            <p:ph type="title"/>
          </p:nvPr>
        </p:nvSpPr>
        <p:spPr/>
        <p:txBody>
          <a:bodyPr/>
          <a:lstStyle/>
          <a:p>
            <a:r>
              <a:rPr lang="en-GB" dirty="0"/>
              <a:t>State Gender Norms</a:t>
            </a:r>
          </a:p>
        </p:txBody>
      </p:sp>
      <p:sp>
        <p:nvSpPr>
          <p:cNvPr id="3" name="Content Placeholder 2">
            <a:extLst>
              <a:ext uri="{FF2B5EF4-FFF2-40B4-BE49-F238E27FC236}">
                <a16:creationId xmlns:a16="http://schemas.microsoft.com/office/drawing/2014/main" id="{EB5F803B-2DBC-0788-D5D6-65F1801529B4}"/>
              </a:ext>
            </a:extLst>
          </p:cNvPr>
          <p:cNvSpPr>
            <a:spLocks noGrp="1"/>
          </p:cNvSpPr>
          <p:nvPr>
            <p:ph idx="1"/>
          </p:nvPr>
        </p:nvSpPr>
        <p:spPr/>
        <p:txBody>
          <a:bodyPr>
            <a:normAutofit/>
          </a:bodyPr>
          <a:lstStyle/>
          <a:p>
            <a:r>
              <a:rPr lang="en-GB" sz="1800" b="0" i="0" dirty="0">
                <a:solidFill>
                  <a:srgbClr val="000000"/>
                </a:solidFill>
                <a:effectLst/>
                <a:latin typeface="Garamond" panose="02020404030301010803" pitchFamily="18" charset="0"/>
              </a:rPr>
              <a:t>The limiting effects of gender socialisation and stereotypes start early and may create gender inequities in education, employment, income and empowerment. Many children can see the restrictive impact of stereotypes, yet they are hard to resist when they want to fit in with their peers. While children should hear they can do anything or that gendered language is wrong, they also need these messages reflected in their learning, experience and environment.  (King, 2023)</a:t>
            </a:r>
          </a:p>
          <a:p>
            <a:r>
              <a:rPr lang="en-GB" sz="1800" b="0" i="0" dirty="0">
                <a:solidFill>
                  <a:srgbClr val="111111"/>
                </a:solidFill>
                <a:effectLst/>
                <a:latin typeface="Garamond" panose="02020404030301010803" pitchFamily="18" charset="0"/>
              </a:rPr>
              <a:t>11% of Registered Nurses in the UK identify as male. </a:t>
            </a:r>
            <a:r>
              <a:rPr lang="en-GB" sz="1800" b="1" i="0" dirty="0">
                <a:solidFill>
                  <a:srgbClr val="111111"/>
                </a:solidFill>
                <a:effectLst/>
                <a:latin typeface="Garamond" panose="02020404030301010803" pitchFamily="18" charset="0"/>
              </a:rPr>
              <a:t>89%</a:t>
            </a:r>
            <a:r>
              <a:rPr lang="en-GB" sz="1800" b="0" i="0" dirty="0">
                <a:solidFill>
                  <a:srgbClr val="111111"/>
                </a:solidFill>
                <a:effectLst/>
                <a:latin typeface="Garamond" panose="02020404030301010803" pitchFamily="18" charset="0"/>
              </a:rPr>
              <a:t> identify as female. (Nurses.co.uk, 2023)</a:t>
            </a:r>
          </a:p>
          <a:p>
            <a:r>
              <a:rPr lang="en-GB" sz="1800" b="0" i="0" dirty="0">
                <a:solidFill>
                  <a:schemeClr val="tx1"/>
                </a:solidFill>
                <a:effectLst/>
                <a:latin typeface="Garamond" panose="02020404030301010803" pitchFamily="18" charset="0"/>
              </a:rPr>
              <a:t>As of 2024, 62.5 percent of police constables in England and Wales were males, compared with 35.4 percent who were female. </a:t>
            </a:r>
            <a:r>
              <a:rPr lang="en-GB" sz="1800" dirty="0">
                <a:solidFill>
                  <a:schemeClr val="tx1"/>
                </a:solidFill>
                <a:latin typeface="Garamond" panose="02020404030301010803" pitchFamily="18" charset="0"/>
              </a:rPr>
              <a:t>(Clarke, 2024)</a:t>
            </a:r>
          </a:p>
          <a:p>
            <a:endParaRPr lang="en-GB" sz="1800" dirty="0">
              <a:solidFill>
                <a:schemeClr val="tx1"/>
              </a:solidFill>
              <a:latin typeface="Garamond" panose="02020404030301010803" pitchFamily="18" charset="0"/>
            </a:endParaRPr>
          </a:p>
        </p:txBody>
      </p:sp>
    </p:spTree>
    <p:extLst>
      <p:ext uri="{BB962C8B-B14F-4D97-AF65-F5344CB8AC3E}">
        <p14:creationId xmlns:p14="http://schemas.microsoft.com/office/powerpoint/2010/main" val="3571765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04F66-EDEC-EA6B-ED9A-B0A1A21896EA}"/>
              </a:ext>
            </a:extLst>
          </p:cNvPr>
          <p:cNvSpPr>
            <a:spLocks noGrp="1"/>
          </p:cNvSpPr>
          <p:nvPr>
            <p:ph type="title"/>
          </p:nvPr>
        </p:nvSpPr>
        <p:spPr/>
        <p:txBody>
          <a:bodyPr/>
          <a:lstStyle/>
          <a:p>
            <a:r>
              <a:rPr lang="en-GB" dirty="0"/>
              <a:t>Mass Media and Gender Socialisation</a:t>
            </a:r>
          </a:p>
        </p:txBody>
      </p:sp>
      <p:sp>
        <p:nvSpPr>
          <p:cNvPr id="3" name="Content Placeholder 2">
            <a:extLst>
              <a:ext uri="{FF2B5EF4-FFF2-40B4-BE49-F238E27FC236}">
                <a16:creationId xmlns:a16="http://schemas.microsoft.com/office/drawing/2014/main" id="{65E72534-8B00-89A9-95E0-DE89F8C132AF}"/>
              </a:ext>
            </a:extLst>
          </p:cNvPr>
          <p:cNvSpPr>
            <a:spLocks noGrp="1"/>
          </p:cNvSpPr>
          <p:nvPr>
            <p:ph idx="1"/>
          </p:nvPr>
        </p:nvSpPr>
        <p:spPr/>
        <p:txBody>
          <a:bodyPr/>
          <a:lstStyle/>
          <a:p>
            <a:r>
              <a:rPr lang="en-GB" dirty="0"/>
              <a:t>Media significantly shapes perceptions of gender</a:t>
            </a:r>
          </a:p>
          <a:p>
            <a:r>
              <a:rPr lang="en-GB" dirty="0"/>
              <a:t>Children are exposed to various media sources from a young age, influencing their views on gender</a:t>
            </a:r>
          </a:p>
          <a:p>
            <a:r>
              <a:rPr lang="en-GB" dirty="0"/>
              <a:t>Traditional gender stereotypes are often perpetuated in media with women depicted as homemakers and men as active figures</a:t>
            </a:r>
          </a:p>
          <a:p>
            <a:r>
              <a:rPr lang="en-GB" dirty="0"/>
              <a:t>Female characters in children’s programming are often underrepresented and shown in stereotypical roles</a:t>
            </a:r>
          </a:p>
        </p:txBody>
      </p:sp>
    </p:spTree>
    <p:extLst>
      <p:ext uri="{BB962C8B-B14F-4D97-AF65-F5344CB8AC3E}">
        <p14:creationId xmlns:p14="http://schemas.microsoft.com/office/powerpoint/2010/main" val="3535088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C629A-EC91-6D00-A3FA-3A33B23F2DBE}"/>
              </a:ext>
            </a:extLst>
          </p:cNvPr>
          <p:cNvSpPr>
            <a:spLocks noGrp="1"/>
          </p:cNvSpPr>
          <p:nvPr>
            <p:ph type="title"/>
          </p:nvPr>
        </p:nvSpPr>
        <p:spPr/>
        <p:txBody>
          <a:bodyPr/>
          <a:lstStyle/>
          <a:p>
            <a:r>
              <a:rPr lang="en-GB" dirty="0"/>
              <a:t>Gender Stereotypes</a:t>
            </a:r>
          </a:p>
        </p:txBody>
      </p:sp>
      <p:pic>
        <p:nvPicPr>
          <p:cNvPr id="4" name="Online Media 3" title="Gender stereotypes 'begin in childhood' | ITV News">
            <a:hlinkClick r:id="" action="ppaction://media"/>
            <a:extLst>
              <a:ext uri="{FF2B5EF4-FFF2-40B4-BE49-F238E27FC236}">
                <a16:creationId xmlns:a16="http://schemas.microsoft.com/office/drawing/2014/main" id="{D8A2DC36-1907-15B3-F4F4-BC2C9BDFD7D4}"/>
              </a:ext>
            </a:extLst>
          </p:cNvPr>
          <p:cNvPicPr>
            <a:picLocks noGrp="1" noRot="1" noChangeAspect="1"/>
          </p:cNvPicPr>
          <p:nvPr>
            <p:ph idx="1"/>
            <a:videoFile r:link="rId1"/>
          </p:nvPr>
        </p:nvPicPr>
        <p:blipFill>
          <a:blip r:embed="rId4"/>
          <a:stretch>
            <a:fillRect/>
          </a:stretch>
        </p:blipFill>
        <p:spPr>
          <a:xfrm>
            <a:off x="1134208" y="1916514"/>
            <a:ext cx="8836269" cy="3958824"/>
          </a:xfrm>
          <a:prstGeom prst="rect">
            <a:avLst/>
          </a:prstGeom>
        </p:spPr>
      </p:pic>
    </p:spTree>
    <p:extLst>
      <p:ext uri="{BB962C8B-B14F-4D97-AF65-F5344CB8AC3E}">
        <p14:creationId xmlns:p14="http://schemas.microsoft.com/office/powerpoint/2010/main" val="111011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CEFC0-8620-D955-92F8-EEF6017BA673}"/>
              </a:ext>
            </a:extLst>
          </p:cNvPr>
          <p:cNvSpPr>
            <a:spLocks noGrp="1"/>
          </p:cNvSpPr>
          <p:nvPr>
            <p:ph type="title"/>
          </p:nvPr>
        </p:nvSpPr>
        <p:spPr/>
        <p:txBody>
          <a:bodyPr/>
          <a:lstStyle/>
          <a:p>
            <a:r>
              <a:rPr lang="en-GB" dirty="0"/>
              <a:t>Gender Stereotypes UK</a:t>
            </a:r>
          </a:p>
        </p:txBody>
      </p:sp>
      <p:pic>
        <p:nvPicPr>
          <p:cNvPr id="2050" name="Picture 2">
            <a:extLst>
              <a:ext uri="{FF2B5EF4-FFF2-40B4-BE49-F238E27FC236}">
                <a16:creationId xmlns:a16="http://schemas.microsoft.com/office/drawing/2014/main" id="{AE8EE111-74F7-087B-B689-160E4DB4A83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260100" y="1825625"/>
            <a:ext cx="7678149" cy="357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370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4AF6BC8C-213D-EF43-6F25-C436ABAA8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757238"/>
            <a:ext cx="9753600" cy="534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31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7C365-140E-D630-1FB0-79E3E7BBAD2E}"/>
              </a:ext>
            </a:extLst>
          </p:cNvPr>
          <p:cNvSpPr>
            <a:spLocks noGrp="1"/>
          </p:cNvSpPr>
          <p:nvPr>
            <p:ph type="title"/>
          </p:nvPr>
        </p:nvSpPr>
        <p:spPr/>
        <p:txBody>
          <a:bodyPr/>
          <a:lstStyle/>
          <a:p>
            <a:r>
              <a:rPr lang="en-GB" dirty="0"/>
              <a:t>Gender Pay Gap</a:t>
            </a:r>
          </a:p>
        </p:txBody>
      </p:sp>
      <p:pic>
        <p:nvPicPr>
          <p:cNvPr id="4" name="Online Media 3" title="Inside the U.K.’s Gender Pay Gap">
            <a:hlinkClick r:id="" action="ppaction://media"/>
            <a:extLst>
              <a:ext uri="{FF2B5EF4-FFF2-40B4-BE49-F238E27FC236}">
                <a16:creationId xmlns:a16="http://schemas.microsoft.com/office/drawing/2014/main" id="{56CAA63F-710A-4A6E-BEA7-A71AEBBDF932}"/>
              </a:ext>
            </a:extLst>
          </p:cNvPr>
          <p:cNvPicPr>
            <a:picLocks noGrp="1" noRot="1" noChangeAspect="1"/>
          </p:cNvPicPr>
          <p:nvPr>
            <p:ph idx="1"/>
            <a:videoFile r:link="rId1"/>
          </p:nvPr>
        </p:nvPicPr>
        <p:blipFill>
          <a:blip r:embed="rId4"/>
          <a:stretch>
            <a:fillRect/>
          </a:stretch>
        </p:blipFill>
        <p:spPr>
          <a:xfrm>
            <a:off x="1213338" y="2055500"/>
            <a:ext cx="8924193" cy="3819838"/>
          </a:xfrm>
          <a:prstGeom prst="rect">
            <a:avLst/>
          </a:prstGeom>
        </p:spPr>
      </p:pic>
    </p:spTree>
    <p:extLst>
      <p:ext uri="{BB962C8B-B14F-4D97-AF65-F5344CB8AC3E}">
        <p14:creationId xmlns:p14="http://schemas.microsoft.com/office/powerpoint/2010/main" val="414250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2C1F3-9ABA-FB6F-B1FE-79281715E38D}"/>
              </a:ext>
            </a:extLst>
          </p:cNvPr>
          <p:cNvSpPr>
            <a:spLocks noGrp="1"/>
          </p:cNvSpPr>
          <p:nvPr>
            <p:ph type="title"/>
          </p:nvPr>
        </p:nvSpPr>
        <p:spPr/>
        <p:txBody>
          <a:bodyPr/>
          <a:lstStyle/>
          <a:p>
            <a:r>
              <a:rPr lang="en-GB" dirty="0"/>
              <a:t>Flexible Working and Gender Equality? </a:t>
            </a:r>
          </a:p>
        </p:txBody>
      </p:sp>
      <p:sp>
        <p:nvSpPr>
          <p:cNvPr id="3" name="Content Placeholder 2">
            <a:extLst>
              <a:ext uri="{FF2B5EF4-FFF2-40B4-BE49-F238E27FC236}">
                <a16:creationId xmlns:a16="http://schemas.microsoft.com/office/drawing/2014/main" id="{542DA4C0-42F6-6F9B-46A5-4CDAE2E84D31}"/>
              </a:ext>
            </a:extLst>
          </p:cNvPr>
          <p:cNvSpPr>
            <a:spLocks noGrp="1"/>
          </p:cNvSpPr>
          <p:nvPr>
            <p:ph idx="1"/>
          </p:nvPr>
        </p:nvSpPr>
        <p:spPr/>
        <p:txBody>
          <a:bodyPr>
            <a:normAutofit/>
          </a:bodyPr>
          <a:lstStyle/>
          <a:p>
            <a:r>
              <a:rPr lang="en-GB" sz="1800" b="0" i="0" dirty="0">
                <a:solidFill>
                  <a:srgbClr val="212529"/>
                </a:solidFill>
                <a:effectLst/>
                <a:latin typeface="Garamond" panose="02020404030301010803" pitchFamily="18" charset="0"/>
              </a:rPr>
              <a:t>When women work flexibly, it significantly increases their housework burden regardless of whether their husbands also use flexible working.</a:t>
            </a:r>
          </a:p>
          <a:p>
            <a:r>
              <a:rPr lang="en-GB" sz="1800" b="0" i="0" dirty="0">
                <a:solidFill>
                  <a:srgbClr val="212529"/>
                </a:solidFill>
                <a:effectLst/>
                <a:latin typeface="Garamond" panose="02020404030301010803" pitchFamily="18" charset="0"/>
              </a:rPr>
              <a:t> Gender norms in the UK are fairly traditional, encouraging women to derive their identity more from their family role than from work, so when they use flexible working, they tend to do more household labour, blurring the border between family and work.</a:t>
            </a:r>
          </a:p>
          <a:p>
            <a:r>
              <a:rPr lang="en-GB" sz="1900" b="0" i="0" dirty="0">
                <a:solidFill>
                  <a:srgbClr val="212529"/>
                </a:solidFill>
                <a:effectLst/>
                <a:latin typeface="Garamond" panose="02020404030301010803" pitchFamily="18" charset="0"/>
              </a:rPr>
              <a:t>Overall, instead of providing an opportunity for a more egalitarian division of housework, flexible working exacerbates the situation, increasing women’s already heavy domestic burden, and maintains or reinforces women’s disadvantaged position. Entrenched traditional gender norms mean that couples structure their work and family time in gendered ways.  </a:t>
            </a:r>
          </a:p>
          <a:p>
            <a:pPr marL="0" indent="0">
              <a:buNone/>
            </a:pPr>
            <a:r>
              <a:rPr lang="en-GB" sz="1900" b="0" i="0" dirty="0">
                <a:solidFill>
                  <a:srgbClr val="212529"/>
                </a:solidFill>
                <a:effectLst/>
                <a:latin typeface="Garamond" panose="02020404030301010803" pitchFamily="18" charset="0"/>
              </a:rPr>
              <a:t>(Wang &amp; Cheng, 2024)</a:t>
            </a:r>
            <a:endParaRPr lang="en-GB" sz="1900" dirty="0">
              <a:latin typeface="Garamond" panose="02020404030301010803" pitchFamily="18" charset="0"/>
            </a:endParaRPr>
          </a:p>
        </p:txBody>
      </p:sp>
    </p:spTree>
    <p:extLst>
      <p:ext uri="{BB962C8B-B14F-4D97-AF65-F5344CB8AC3E}">
        <p14:creationId xmlns:p14="http://schemas.microsoft.com/office/powerpoint/2010/main" val="794959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2F99D-AB56-8620-EB7F-BE1C53954AD5}"/>
              </a:ext>
            </a:extLst>
          </p:cNvPr>
          <p:cNvSpPr>
            <a:spLocks noGrp="1"/>
          </p:cNvSpPr>
          <p:nvPr>
            <p:ph type="title"/>
          </p:nvPr>
        </p:nvSpPr>
        <p:spPr/>
        <p:txBody>
          <a:bodyPr>
            <a:normAutofit/>
          </a:bodyPr>
          <a:lstStyle/>
          <a:p>
            <a:r>
              <a:rPr lang="en-GB" dirty="0"/>
              <a:t>Gender pay gap or discrimination against working mothers?</a:t>
            </a:r>
          </a:p>
        </p:txBody>
      </p:sp>
      <p:sp>
        <p:nvSpPr>
          <p:cNvPr id="3" name="TextBox 2">
            <a:extLst>
              <a:ext uri="{FF2B5EF4-FFF2-40B4-BE49-F238E27FC236}">
                <a16:creationId xmlns:a16="http://schemas.microsoft.com/office/drawing/2014/main" id="{D27C7AD2-D497-FEB1-1A15-216BA563E72B}"/>
              </a:ext>
            </a:extLst>
          </p:cNvPr>
          <p:cNvSpPr txBox="1"/>
          <p:nvPr/>
        </p:nvSpPr>
        <p:spPr>
          <a:xfrm>
            <a:off x="2268415" y="3006969"/>
            <a:ext cx="8774723" cy="1754326"/>
          </a:xfrm>
          <a:prstGeom prst="rect">
            <a:avLst/>
          </a:prstGeom>
          <a:noFill/>
        </p:spPr>
        <p:txBody>
          <a:bodyPr wrap="square" rtlCol="0">
            <a:spAutoFit/>
          </a:bodyPr>
          <a:lstStyle/>
          <a:p>
            <a:pPr marL="285750" indent="-285750">
              <a:buFont typeface="Arial" panose="020B0604020202020204" pitchFamily="34" charset="0"/>
              <a:buChar char="•"/>
            </a:pPr>
            <a:r>
              <a:rPr lang="en-GB" dirty="0"/>
              <a:t>Research suggests that the ‘motherhood penalty’ is now the most significant factor of the Gender Pay Gap.</a:t>
            </a:r>
          </a:p>
          <a:p>
            <a:pPr marL="285750" indent="-285750">
              <a:buFont typeface="Arial" panose="020B0604020202020204" pitchFamily="34" charset="0"/>
              <a:buChar char="•"/>
            </a:pPr>
            <a:r>
              <a:rPr lang="en-GB" dirty="0"/>
              <a:t>In 2021 the Organisation for Economic Co-operation and Development (OECD) found that ‘the motherhood penalty accounted for 60% of the gender pay gap across 25 European countries’ ( PWC, UK 2023)</a:t>
            </a:r>
          </a:p>
          <a:p>
            <a:pPr marL="285750" indent="-285750">
              <a:buFont typeface="Arial" panose="020B0604020202020204" pitchFamily="34" charset="0"/>
              <a:buChar char="•"/>
            </a:pPr>
            <a:r>
              <a:rPr lang="en-GB" dirty="0"/>
              <a:t>Social norms, gender stereotyping and discrimination making up the remaining 40%</a:t>
            </a:r>
          </a:p>
        </p:txBody>
      </p:sp>
    </p:spTree>
    <p:extLst>
      <p:ext uri="{BB962C8B-B14F-4D97-AF65-F5344CB8AC3E}">
        <p14:creationId xmlns:p14="http://schemas.microsoft.com/office/powerpoint/2010/main" val="4205286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06DA0-1E39-C3D5-1090-6E1959A02D93}"/>
              </a:ext>
            </a:extLst>
          </p:cNvPr>
          <p:cNvSpPr>
            <a:spLocks noGrp="1"/>
          </p:cNvSpPr>
          <p:nvPr>
            <p:ph type="title"/>
          </p:nvPr>
        </p:nvSpPr>
        <p:spPr/>
        <p:txBody>
          <a:bodyPr/>
          <a:lstStyle/>
          <a:p>
            <a:r>
              <a:rPr lang="en-GB" dirty="0"/>
              <a:t>Nature or Nurture?</a:t>
            </a:r>
          </a:p>
        </p:txBody>
      </p:sp>
      <p:sp>
        <p:nvSpPr>
          <p:cNvPr id="3" name="Content Placeholder 2">
            <a:extLst>
              <a:ext uri="{FF2B5EF4-FFF2-40B4-BE49-F238E27FC236}">
                <a16:creationId xmlns:a16="http://schemas.microsoft.com/office/drawing/2014/main" id="{A026E580-E6CF-962E-5385-42BE9824E4B2}"/>
              </a:ext>
            </a:extLst>
          </p:cNvPr>
          <p:cNvSpPr>
            <a:spLocks noGrp="1"/>
          </p:cNvSpPr>
          <p:nvPr>
            <p:ph idx="1"/>
          </p:nvPr>
        </p:nvSpPr>
        <p:spPr/>
        <p:txBody>
          <a:bodyPr>
            <a:normAutofit fontScale="92500" lnSpcReduction="10000"/>
          </a:bodyPr>
          <a:lstStyle/>
          <a:p>
            <a:r>
              <a:rPr lang="en-GB" dirty="0"/>
              <a:t>Nature – biology creates inherent and deep-seated behavioural differences between men and women</a:t>
            </a:r>
          </a:p>
          <a:p>
            <a:r>
              <a:rPr lang="en-GB" dirty="0"/>
              <a:t>Nurture – All behavioural gendered characteristics are constructed by the culture a person inhabits</a:t>
            </a:r>
          </a:p>
          <a:p>
            <a:r>
              <a:rPr lang="en-GB" dirty="0"/>
              <a:t>A combination of the two – most gendered characteristics are culturally constructed, although some behavioural differences are hard to deny</a:t>
            </a:r>
          </a:p>
          <a:p>
            <a:endParaRPr lang="en-GB" dirty="0"/>
          </a:p>
          <a:p>
            <a:r>
              <a:rPr lang="en-GB" dirty="0"/>
              <a:t>What does setting up this </a:t>
            </a:r>
            <a:r>
              <a:rPr lang="en-GB" dirty="0" err="1"/>
              <a:t>depate</a:t>
            </a:r>
            <a:r>
              <a:rPr lang="en-GB" dirty="0"/>
              <a:t> in such a binary way tell us about our own period, context and culture?</a:t>
            </a:r>
          </a:p>
        </p:txBody>
      </p:sp>
    </p:spTree>
    <p:extLst>
      <p:ext uri="{BB962C8B-B14F-4D97-AF65-F5344CB8AC3E}">
        <p14:creationId xmlns:p14="http://schemas.microsoft.com/office/powerpoint/2010/main" val="2352230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A9F2-2F5D-72BD-1B46-3DAA5D049C12}"/>
              </a:ext>
            </a:extLst>
          </p:cNvPr>
          <p:cNvSpPr>
            <a:spLocks noGrp="1"/>
          </p:cNvSpPr>
          <p:nvPr>
            <p:ph type="title"/>
          </p:nvPr>
        </p:nvSpPr>
        <p:spPr/>
        <p:txBody>
          <a:bodyPr/>
          <a:lstStyle/>
          <a:p>
            <a:r>
              <a:rPr lang="en-GB" dirty="0"/>
              <a:t>Binary </a:t>
            </a:r>
          </a:p>
        </p:txBody>
      </p:sp>
      <p:sp>
        <p:nvSpPr>
          <p:cNvPr id="3" name="Content Placeholder 2">
            <a:extLst>
              <a:ext uri="{FF2B5EF4-FFF2-40B4-BE49-F238E27FC236}">
                <a16:creationId xmlns:a16="http://schemas.microsoft.com/office/drawing/2014/main" id="{2048D3DA-8A66-86F2-8480-0A09A3ECC3C7}"/>
              </a:ext>
            </a:extLst>
          </p:cNvPr>
          <p:cNvSpPr>
            <a:spLocks noGrp="1"/>
          </p:cNvSpPr>
          <p:nvPr>
            <p:ph idx="1"/>
          </p:nvPr>
        </p:nvSpPr>
        <p:spPr/>
        <p:txBody>
          <a:bodyPr/>
          <a:lstStyle/>
          <a:p>
            <a:r>
              <a:rPr lang="en-GB" dirty="0"/>
              <a:t>What does setting up this debate in such a binary way tell us about our own period, context and culture?</a:t>
            </a:r>
          </a:p>
          <a:p>
            <a:endParaRPr lang="en-GB" dirty="0"/>
          </a:p>
          <a:p>
            <a:r>
              <a:rPr lang="en-GB" dirty="0"/>
              <a:t>The assumption that there are two, fundamentally different genders ‘correlating in a straightforward way to two oppositely sexed bodies’  (Cheadle, 2020)</a:t>
            </a:r>
          </a:p>
          <a:p>
            <a:r>
              <a:rPr lang="en-GB" dirty="0"/>
              <a:t>Cheadle asserts that this too is impacted by culture</a:t>
            </a:r>
          </a:p>
          <a:p>
            <a:endParaRPr lang="en-GB" dirty="0"/>
          </a:p>
          <a:p>
            <a:endParaRPr lang="en-GB" dirty="0"/>
          </a:p>
        </p:txBody>
      </p:sp>
    </p:spTree>
    <p:extLst>
      <p:ext uri="{BB962C8B-B14F-4D97-AF65-F5344CB8AC3E}">
        <p14:creationId xmlns:p14="http://schemas.microsoft.com/office/powerpoint/2010/main" val="3944538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76D4D-9DF0-1254-180E-0C48395F1392}"/>
              </a:ext>
            </a:extLst>
          </p:cNvPr>
          <p:cNvSpPr>
            <a:spLocks noGrp="1"/>
          </p:cNvSpPr>
          <p:nvPr>
            <p:ph type="title"/>
          </p:nvPr>
        </p:nvSpPr>
        <p:spPr/>
        <p:txBody>
          <a:bodyPr/>
          <a:lstStyle/>
          <a:p>
            <a:r>
              <a:rPr lang="en-GB" dirty="0"/>
              <a:t>Gender Identities </a:t>
            </a:r>
          </a:p>
        </p:txBody>
      </p:sp>
      <p:pic>
        <p:nvPicPr>
          <p:cNvPr id="4100" name="Picture 4" descr="Image result for gender identities">
            <a:extLst>
              <a:ext uri="{FF2B5EF4-FFF2-40B4-BE49-F238E27FC236}">
                <a16:creationId xmlns:a16="http://schemas.microsoft.com/office/drawing/2014/main" id="{A4E6E6B6-F652-A1F0-C76A-BA15BC5CFA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6869" y="2938828"/>
            <a:ext cx="7420708" cy="3004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5100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3512" y="541338"/>
            <a:ext cx="8712968" cy="778098"/>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How many Gender Identities are there?</a:t>
            </a:r>
          </a:p>
        </p:txBody>
      </p:sp>
      <p:sp>
        <p:nvSpPr>
          <p:cNvPr id="3" name="TextBox 2"/>
          <p:cNvSpPr txBox="1"/>
          <p:nvPr/>
        </p:nvSpPr>
        <p:spPr>
          <a:xfrm>
            <a:off x="3159461" y="1507265"/>
            <a:ext cx="5572472" cy="1415772"/>
          </a:xfrm>
          <a:prstGeom prst="rect">
            <a:avLst/>
          </a:prstGeom>
          <a:noFill/>
        </p:spPr>
        <p:txBody>
          <a:bodyPr wrap="square" rtlCol="0">
            <a:spAutoFit/>
          </a:bodyPr>
          <a:lstStyle/>
          <a:p>
            <a:r>
              <a:rPr lang="en-GB" sz="3600" dirty="0"/>
              <a:t>How many identities are there?</a:t>
            </a:r>
            <a:r>
              <a:rPr lang="en-GB" sz="3600" dirty="0">
                <a:hlinkClick r:id="rId3"/>
              </a:rPr>
              <a:t> </a:t>
            </a:r>
            <a:r>
              <a:rPr lang="en-GB" sz="1400" dirty="0">
                <a:hlinkClick r:id="rId3"/>
              </a:rPr>
              <a:t>All 21 genders now officially recognised by the NHS and what they really mean | Express.co.uk</a:t>
            </a:r>
            <a:endParaRPr lang="en-GB" sz="1400" dirty="0"/>
          </a:p>
        </p:txBody>
      </p:sp>
      <p:sp>
        <p:nvSpPr>
          <p:cNvPr id="4" name="TextBox 3"/>
          <p:cNvSpPr txBox="1"/>
          <p:nvPr/>
        </p:nvSpPr>
        <p:spPr>
          <a:xfrm>
            <a:off x="1356420" y="2769800"/>
            <a:ext cx="8424936" cy="2246769"/>
          </a:xfrm>
          <a:prstGeom prst="rect">
            <a:avLst/>
          </a:prstGeom>
          <a:noFill/>
        </p:spPr>
        <p:txBody>
          <a:bodyPr wrap="square" rtlCol="0">
            <a:spAutoFit/>
          </a:bodyPr>
          <a:lstStyle/>
          <a:p>
            <a:pPr marL="457200" indent="-457200">
              <a:buFont typeface="Arial" panose="020B0604020202020204" pitchFamily="34" charset="0"/>
              <a:buChar char="•"/>
            </a:pPr>
            <a:r>
              <a:rPr lang="en-GB" sz="2800" dirty="0"/>
              <a:t>Sex, sexuality and gender do not mean the same thing.</a:t>
            </a:r>
          </a:p>
          <a:p>
            <a:pPr marL="457200" indent="-457200">
              <a:buFont typeface="Arial" panose="020B0604020202020204" pitchFamily="34" charset="0"/>
              <a:buChar char="•"/>
            </a:pPr>
            <a:r>
              <a:rPr lang="en-GB" sz="2800" dirty="0"/>
              <a:t>What is your understanding of the terms sex, sexuality and gender?</a:t>
            </a:r>
          </a:p>
          <a:p>
            <a:pPr marL="457200" indent="-457200">
              <a:buFont typeface="Arial" panose="020B0604020202020204" pitchFamily="34" charset="0"/>
              <a:buChar char="•"/>
            </a:pPr>
            <a:endParaRPr lang="en-GB" sz="2800" dirty="0"/>
          </a:p>
          <a:p>
            <a:r>
              <a:rPr lang="en-GB" sz="2800" b="1" dirty="0"/>
              <a:t>Group feedback…</a:t>
            </a:r>
          </a:p>
        </p:txBody>
      </p:sp>
    </p:spTree>
    <p:extLst>
      <p:ext uri="{BB962C8B-B14F-4D97-AF65-F5344CB8AC3E}">
        <p14:creationId xmlns:p14="http://schemas.microsoft.com/office/powerpoint/2010/main" val="112689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3512" y="274638"/>
            <a:ext cx="8712968" cy="778098"/>
          </a:xfrm>
        </p:spPr>
        <p:txBody>
          <a:bodyPr>
            <a:normAutofit fontScale="90000"/>
          </a:bodyPr>
          <a:lstStyle/>
          <a:p>
            <a:r>
              <a:rPr lang="en-GB" b="1" dirty="0"/>
              <a:t>How many gender identities are there?</a:t>
            </a:r>
          </a:p>
        </p:txBody>
      </p:sp>
      <p:pic>
        <p:nvPicPr>
          <p:cNvPr id="4" name="Picture 3"/>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backgroundMark x1="95076" y1="26705" x2="95076" y2="26705"/>
                        <a14:backgroundMark x1="82386" y1="14583" x2="82386" y2="14583"/>
                      </a14:backgroundRemoval>
                    </a14:imgEffect>
                  </a14:imgLayer>
                </a14:imgProps>
              </a:ext>
              <a:ext uri="{28A0092B-C50C-407E-A947-70E740481C1C}">
                <a14:useLocalDpi xmlns:a14="http://schemas.microsoft.com/office/drawing/2010/main" val="0"/>
              </a:ext>
            </a:extLst>
          </a:blip>
          <a:stretch>
            <a:fillRect/>
          </a:stretch>
        </p:blipFill>
        <p:spPr>
          <a:xfrm>
            <a:off x="1559496" y="2238895"/>
            <a:ext cx="2194560" cy="2194560"/>
          </a:xfrm>
          <a:prstGeom prst="rect">
            <a:avLst/>
          </a:prstGeom>
        </p:spPr>
      </p:pic>
      <p:pic>
        <p:nvPicPr>
          <p:cNvPr id="5" name="Picture 4"/>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10000" r="90000">
                        <a14:backgroundMark x1="5303" y1="13636" x2="5303" y2="13636"/>
                        <a14:backgroundMark x1="25568" y1="16856" x2="25568" y2="16856"/>
                        <a14:backgroundMark x1="45833" y1="52841" x2="45833" y2="52841"/>
                      </a14:backgroundRemoval>
                    </a14:imgEffect>
                  </a14:imgLayer>
                </a14:imgProps>
              </a:ext>
              <a:ext uri="{28A0092B-C50C-407E-A947-70E740481C1C}">
                <a14:useLocalDpi xmlns:a14="http://schemas.microsoft.com/office/drawing/2010/main" val="0"/>
              </a:ext>
            </a:extLst>
          </a:blip>
          <a:stretch>
            <a:fillRect/>
          </a:stretch>
        </p:blipFill>
        <p:spPr>
          <a:xfrm>
            <a:off x="8437944" y="1916832"/>
            <a:ext cx="2194560" cy="2194560"/>
          </a:xfrm>
          <a:prstGeom prst="rect">
            <a:avLst/>
          </a:prstGeom>
        </p:spPr>
      </p:pic>
      <p:sp>
        <p:nvSpPr>
          <p:cNvPr id="6" name="TextBox 5"/>
          <p:cNvSpPr txBox="1"/>
          <p:nvPr/>
        </p:nvSpPr>
        <p:spPr>
          <a:xfrm>
            <a:off x="3746500" y="1480469"/>
            <a:ext cx="4924648" cy="461665"/>
          </a:xfrm>
          <a:prstGeom prst="rect">
            <a:avLst/>
          </a:prstGeom>
          <a:noFill/>
        </p:spPr>
        <p:txBody>
          <a:bodyPr wrap="square" rtlCol="0">
            <a:spAutoFit/>
          </a:bodyPr>
          <a:lstStyle/>
          <a:p>
            <a:pPr algn="ctr"/>
            <a:r>
              <a:rPr lang="en-GB" sz="2400" b="1" dirty="0"/>
              <a:t>Female to male transgender (</a:t>
            </a:r>
            <a:r>
              <a:rPr lang="en-GB" sz="2400" b="1" dirty="0" err="1"/>
              <a:t>FTM</a:t>
            </a:r>
            <a:r>
              <a:rPr lang="en-GB" sz="2400" b="1" dirty="0"/>
              <a:t>)</a:t>
            </a:r>
          </a:p>
        </p:txBody>
      </p:sp>
      <p:sp>
        <p:nvSpPr>
          <p:cNvPr id="7" name="Right Arrow 6"/>
          <p:cNvSpPr/>
          <p:nvPr/>
        </p:nvSpPr>
        <p:spPr>
          <a:xfrm>
            <a:off x="3754056" y="2031008"/>
            <a:ext cx="468388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3719736" y="2492897"/>
            <a:ext cx="4896544" cy="461665"/>
          </a:xfrm>
          <a:prstGeom prst="rect">
            <a:avLst/>
          </a:prstGeom>
          <a:noFill/>
        </p:spPr>
        <p:txBody>
          <a:bodyPr wrap="square" rtlCol="0">
            <a:spAutoFit/>
          </a:bodyPr>
          <a:lstStyle/>
          <a:p>
            <a:pPr algn="ctr"/>
            <a:r>
              <a:rPr lang="en-GB" sz="2400" b="1" dirty="0"/>
              <a:t>Male to female transgender (</a:t>
            </a:r>
            <a:r>
              <a:rPr lang="en-GB" sz="2400" b="1" dirty="0" err="1"/>
              <a:t>MTF</a:t>
            </a:r>
            <a:r>
              <a:rPr lang="en-GB" sz="2400" b="1" dirty="0"/>
              <a:t>)</a:t>
            </a:r>
          </a:p>
        </p:txBody>
      </p:sp>
      <p:sp>
        <p:nvSpPr>
          <p:cNvPr id="9" name="Right Arrow 8"/>
          <p:cNvSpPr/>
          <p:nvPr/>
        </p:nvSpPr>
        <p:spPr>
          <a:xfrm flipH="1">
            <a:off x="3719736" y="2852936"/>
            <a:ext cx="468388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871864" y="3816655"/>
            <a:ext cx="2376264" cy="461665"/>
          </a:xfrm>
          <a:prstGeom prst="rect">
            <a:avLst/>
          </a:prstGeom>
          <a:noFill/>
        </p:spPr>
        <p:txBody>
          <a:bodyPr wrap="square" rtlCol="0">
            <a:spAutoFit/>
          </a:bodyPr>
          <a:lstStyle/>
          <a:p>
            <a:pPr algn="ctr"/>
            <a:r>
              <a:rPr lang="en-GB" sz="2400" b="1" dirty="0"/>
              <a:t>‘Bi-gendered’</a:t>
            </a:r>
          </a:p>
        </p:txBody>
      </p:sp>
      <p:sp>
        <p:nvSpPr>
          <p:cNvPr id="11" name="Right Arrow 10"/>
          <p:cNvSpPr/>
          <p:nvPr/>
        </p:nvSpPr>
        <p:spPr>
          <a:xfrm>
            <a:off x="7032104" y="3861048"/>
            <a:ext cx="151216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flipH="1">
            <a:off x="3503712" y="3861048"/>
            <a:ext cx="151216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897264" y="4839544"/>
            <a:ext cx="2376264" cy="461665"/>
          </a:xfrm>
          <a:prstGeom prst="rect">
            <a:avLst/>
          </a:prstGeom>
          <a:noFill/>
        </p:spPr>
        <p:txBody>
          <a:bodyPr wrap="square" rtlCol="0">
            <a:spAutoFit/>
          </a:bodyPr>
          <a:lstStyle/>
          <a:p>
            <a:pPr algn="ctr"/>
            <a:r>
              <a:rPr lang="en-GB" sz="2400" b="1" dirty="0"/>
              <a:t>‘Non-gendered’</a:t>
            </a:r>
          </a:p>
        </p:txBody>
      </p:sp>
      <p:sp>
        <p:nvSpPr>
          <p:cNvPr id="14" name="Right Arrow 13"/>
          <p:cNvSpPr/>
          <p:nvPr/>
        </p:nvSpPr>
        <p:spPr>
          <a:xfrm>
            <a:off x="3503712" y="4869160"/>
            <a:ext cx="151216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flipH="1">
            <a:off x="7133704" y="4869160"/>
            <a:ext cx="151216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948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p:bldP spid="11" grpId="0" animBg="1"/>
      <p:bldP spid="12" grpId="0" animBg="1"/>
      <p:bldP spid="13" grpId="0"/>
      <p:bldP spid="14"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8628" y="832149"/>
            <a:ext cx="8568952" cy="1446550"/>
          </a:xfrm>
          <a:prstGeom prst="rect">
            <a:avLst/>
          </a:prstGeom>
          <a:noFill/>
        </p:spPr>
        <p:txBody>
          <a:bodyPr wrap="square" rtlCol="0">
            <a:spAutoFit/>
          </a:bodyPr>
          <a:lstStyle/>
          <a:p>
            <a:pPr algn="ctr"/>
            <a:r>
              <a:rPr lang="en-GB" sz="4400" b="1" dirty="0"/>
              <a:t>Terminology – Sex, Sexuality &amp; Gender</a:t>
            </a:r>
          </a:p>
        </p:txBody>
      </p:sp>
      <p:sp>
        <p:nvSpPr>
          <p:cNvPr id="4" name="TextBox 3"/>
          <p:cNvSpPr txBox="1"/>
          <p:nvPr/>
        </p:nvSpPr>
        <p:spPr>
          <a:xfrm>
            <a:off x="1377689" y="2278699"/>
            <a:ext cx="9626642" cy="3724096"/>
          </a:xfrm>
          <a:prstGeom prst="rect">
            <a:avLst/>
          </a:prstGeom>
          <a:noFill/>
        </p:spPr>
        <p:txBody>
          <a:bodyPr wrap="square" rtlCol="0">
            <a:spAutoFit/>
          </a:bodyPr>
          <a:lstStyle/>
          <a:p>
            <a:pPr marL="457200" indent="-457200">
              <a:spcBef>
                <a:spcPts val="1200"/>
              </a:spcBef>
              <a:spcAft>
                <a:spcPts val="1200"/>
              </a:spcAft>
              <a:buFont typeface="Arial" panose="020B0604020202020204" pitchFamily="34" charset="0"/>
              <a:buChar char="•"/>
            </a:pPr>
            <a:r>
              <a:rPr lang="en-GB" sz="2800" dirty="0"/>
              <a:t>“Sex“ refers to the biological status of male or female. It includes physical attributes such as chromosomes, reproductive organs and genitalia.</a:t>
            </a:r>
          </a:p>
          <a:p>
            <a:pPr marL="457200" indent="-457200">
              <a:spcBef>
                <a:spcPts val="1200"/>
              </a:spcBef>
              <a:spcAft>
                <a:spcPts val="1200"/>
              </a:spcAft>
              <a:buFont typeface="Arial" panose="020B0604020202020204" pitchFamily="34" charset="0"/>
              <a:buChar char="•"/>
            </a:pPr>
            <a:r>
              <a:rPr lang="en-GB" sz="2800" dirty="0"/>
              <a:t>“Sexuality” refers to a persons emotional and physical reaction to other sexes and genders.</a:t>
            </a:r>
          </a:p>
          <a:p>
            <a:pPr marL="457200" indent="-457200">
              <a:spcBef>
                <a:spcPts val="1200"/>
              </a:spcBef>
              <a:spcAft>
                <a:spcPts val="1200"/>
              </a:spcAft>
              <a:buFont typeface="Arial" panose="020B0604020202020204" pitchFamily="34" charset="0"/>
              <a:buChar char="•"/>
            </a:pPr>
            <a:r>
              <a:rPr lang="en-GB" sz="2800" dirty="0"/>
              <a:t>“Gender” refers to how people feel about themselves and their emotional and personal identity. </a:t>
            </a:r>
          </a:p>
        </p:txBody>
      </p:sp>
    </p:spTree>
    <p:extLst>
      <p:ext uri="{BB962C8B-B14F-4D97-AF65-F5344CB8AC3E}">
        <p14:creationId xmlns:p14="http://schemas.microsoft.com/office/powerpoint/2010/main" val="28713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Gender</a:t>
            </a:r>
          </a:p>
        </p:txBody>
      </p:sp>
      <p:sp>
        <p:nvSpPr>
          <p:cNvPr id="3" name="Content Placeholder 2"/>
          <p:cNvSpPr>
            <a:spLocks noGrp="1"/>
          </p:cNvSpPr>
          <p:nvPr>
            <p:ph idx="1"/>
          </p:nvPr>
        </p:nvSpPr>
        <p:spPr/>
        <p:txBody>
          <a:bodyPr/>
          <a:lstStyle/>
          <a:p>
            <a:r>
              <a:rPr lang="en-GB" dirty="0"/>
              <a:t>“Gender is hierarchical and produces inequalities that intersect with other social and economic inequalities. </a:t>
            </a:r>
          </a:p>
          <a:p>
            <a:r>
              <a:rPr lang="en-GB" dirty="0"/>
              <a:t> Gender-based discrimination intersects with other factors of discrimination, such as ethnicity, socioeconomic status, disability, age, geographic location, gender identity and sexual orientation, among others. This is referred to as intersectionality. ”</a:t>
            </a:r>
          </a:p>
          <a:p>
            <a:pPr marL="0" indent="0">
              <a:buNone/>
            </a:pPr>
            <a:r>
              <a:rPr lang="en-GB" dirty="0"/>
              <a:t>	(WHO, 2021)</a:t>
            </a:r>
          </a:p>
        </p:txBody>
      </p:sp>
    </p:spTree>
    <p:extLst>
      <p:ext uri="{BB962C8B-B14F-4D97-AF65-F5344CB8AC3E}">
        <p14:creationId xmlns:p14="http://schemas.microsoft.com/office/powerpoint/2010/main" val="592539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234" y="1141391"/>
            <a:ext cx="8229600" cy="778098"/>
          </a:xfrm>
        </p:spPr>
        <p:txBody>
          <a:bodyPr/>
          <a:lstStyle/>
          <a:p>
            <a:r>
              <a:rPr lang="en-GB" b="1" dirty="0"/>
              <a:t>Gender and Labels</a:t>
            </a:r>
          </a:p>
        </p:txBody>
      </p:sp>
      <p:sp>
        <p:nvSpPr>
          <p:cNvPr id="3" name="TextBox 2"/>
          <p:cNvSpPr txBox="1"/>
          <p:nvPr/>
        </p:nvSpPr>
        <p:spPr>
          <a:xfrm>
            <a:off x="1113367" y="2474953"/>
            <a:ext cx="10269335" cy="3108543"/>
          </a:xfrm>
          <a:prstGeom prst="rect">
            <a:avLst/>
          </a:prstGeom>
          <a:noFill/>
        </p:spPr>
        <p:txBody>
          <a:bodyPr wrap="square" rtlCol="0">
            <a:spAutoFit/>
          </a:bodyPr>
          <a:lstStyle/>
          <a:p>
            <a:pPr marL="457200" indent="-457200">
              <a:buFont typeface="Arial" panose="020B0604020202020204" pitchFamily="34" charset="0"/>
              <a:buChar char="•"/>
            </a:pPr>
            <a:r>
              <a:rPr lang="en-GB" sz="2800" dirty="0"/>
              <a:t>These represent one set of labels for people in the ‘gender variant’ community</a:t>
            </a:r>
          </a:p>
          <a:p>
            <a:pPr marL="457200" indent="-457200">
              <a:buFont typeface="Arial" panose="020B0604020202020204" pitchFamily="34" charset="0"/>
              <a:buChar char="•"/>
            </a:pPr>
            <a:r>
              <a:rPr lang="en-GB" sz="2800" dirty="0"/>
              <a:t>It is important to remember that there are many ‘gender identities’</a:t>
            </a:r>
          </a:p>
          <a:p>
            <a:pPr marL="457200" indent="-457200">
              <a:buFont typeface="Arial" panose="020B0604020202020204" pitchFamily="34" charset="0"/>
              <a:buChar char="•"/>
            </a:pPr>
            <a:r>
              <a:rPr lang="en-GB" sz="2800" dirty="0"/>
              <a:t>One person’s experience of being ‘male’ will be different from anther person’s</a:t>
            </a:r>
          </a:p>
          <a:p>
            <a:pPr marL="457200" indent="-457200">
              <a:buFont typeface="Arial" panose="020B0604020202020204" pitchFamily="34" charset="0"/>
              <a:buChar char="•"/>
            </a:pPr>
            <a:r>
              <a:rPr lang="en-GB" sz="2800" dirty="0"/>
              <a:t>Some labels are chosen by ‘gender variant’ people for themselves and some are imposed upon them by society </a:t>
            </a:r>
          </a:p>
        </p:txBody>
      </p:sp>
    </p:spTree>
    <p:extLst>
      <p:ext uri="{BB962C8B-B14F-4D97-AF65-F5344CB8AC3E}">
        <p14:creationId xmlns:p14="http://schemas.microsoft.com/office/powerpoint/2010/main" val="169886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160748"/>
            <a:ext cx="8352928" cy="778098"/>
          </a:xfrm>
        </p:spPr>
        <p:txBody>
          <a:bodyPr>
            <a:noAutofit/>
          </a:bodyPr>
          <a:lstStyle/>
          <a:p>
            <a:r>
              <a:rPr lang="en-GB" b="1" dirty="0"/>
              <a:t>Gender Identity – Increasing Complexity</a:t>
            </a:r>
          </a:p>
        </p:txBody>
      </p:sp>
      <p:sp>
        <p:nvSpPr>
          <p:cNvPr id="3" name="TextBox 2"/>
          <p:cNvSpPr txBox="1"/>
          <p:nvPr/>
        </p:nvSpPr>
        <p:spPr>
          <a:xfrm>
            <a:off x="1919536" y="2490471"/>
            <a:ext cx="8352928"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a:t>In the late 20</a:t>
            </a:r>
            <a:r>
              <a:rPr lang="en-GB" sz="2800" baseline="30000" dirty="0"/>
              <a:t>th</a:t>
            </a:r>
            <a:r>
              <a:rPr lang="en-GB" sz="2800" dirty="0"/>
              <a:t> century the acronym </a:t>
            </a:r>
            <a:r>
              <a:rPr lang="en-GB" sz="2800" dirty="0" err="1"/>
              <a:t>LGBT</a:t>
            </a:r>
            <a:r>
              <a:rPr lang="en-GB" sz="2800" dirty="0"/>
              <a:t> was used</a:t>
            </a:r>
          </a:p>
        </p:txBody>
      </p:sp>
      <p:sp>
        <p:nvSpPr>
          <p:cNvPr id="4" name="TextBox 3"/>
          <p:cNvSpPr txBox="1"/>
          <p:nvPr/>
        </p:nvSpPr>
        <p:spPr>
          <a:xfrm>
            <a:off x="1919536" y="3876437"/>
            <a:ext cx="8352928"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Today, however, activists and campaigners use LGBTQIA+</a:t>
            </a:r>
          </a:p>
        </p:txBody>
      </p:sp>
      <p:sp>
        <p:nvSpPr>
          <p:cNvPr id="6" name="TextBox 5"/>
          <p:cNvSpPr txBox="1"/>
          <p:nvPr/>
        </p:nvSpPr>
        <p:spPr>
          <a:xfrm>
            <a:off x="3694584" y="3089619"/>
            <a:ext cx="5112568" cy="461665"/>
          </a:xfrm>
          <a:prstGeom prst="rect">
            <a:avLst/>
          </a:prstGeom>
          <a:noFill/>
        </p:spPr>
        <p:txBody>
          <a:bodyPr wrap="square" rtlCol="0">
            <a:spAutoFit/>
          </a:bodyPr>
          <a:lstStyle/>
          <a:p>
            <a:r>
              <a:rPr lang="en-GB" sz="2400" dirty="0"/>
              <a:t>What do the initials </a:t>
            </a:r>
            <a:r>
              <a:rPr lang="en-GB" sz="2400" dirty="0" err="1"/>
              <a:t>LGBT</a:t>
            </a:r>
            <a:r>
              <a:rPr lang="en-GB" sz="2400" dirty="0"/>
              <a:t> stand for?</a:t>
            </a:r>
          </a:p>
        </p:txBody>
      </p:sp>
      <p:sp>
        <p:nvSpPr>
          <p:cNvPr id="8" name="TextBox 7"/>
          <p:cNvSpPr txBox="1"/>
          <p:nvPr/>
        </p:nvSpPr>
        <p:spPr>
          <a:xfrm>
            <a:off x="3987634" y="4982400"/>
            <a:ext cx="5112568" cy="461665"/>
          </a:xfrm>
          <a:prstGeom prst="rect">
            <a:avLst/>
          </a:prstGeom>
          <a:noFill/>
        </p:spPr>
        <p:txBody>
          <a:bodyPr wrap="square" rtlCol="0">
            <a:spAutoFit/>
          </a:bodyPr>
          <a:lstStyle/>
          <a:p>
            <a:r>
              <a:rPr lang="en-GB" sz="2400" dirty="0"/>
              <a:t>What do the initials </a:t>
            </a:r>
            <a:r>
              <a:rPr lang="en-GB" sz="2400" dirty="0" err="1"/>
              <a:t>QIA</a:t>
            </a:r>
            <a:r>
              <a:rPr lang="en-GB" sz="2400" dirty="0"/>
              <a:t> stand for?</a:t>
            </a:r>
          </a:p>
        </p:txBody>
      </p:sp>
    </p:spTree>
    <p:extLst>
      <p:ext uri="{BB962C8B-B14F-4D97-AF65-F5344CB8AC3E}">
        <p14:creationId xmlns:p14="http://schemas.microsoft.com/office/powerpoint/2010/main" val="159333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8819" y="1221391"/>
            <a:ext cx="8229600" cy="778098"/>
          </a:xfrm>
        </p:spPr>
        <p:txBody>
          <a:bodyPr>
            <a:noAutofit/>
          </a:bodyPr>
          <a:lstStyle/>
          <a:p>
            <a:r>
              <a:rPr lang="en-GB" b="1" dirty="0"/>
              <a:t>Gender Identity – Increasing Complexity</a:t>
            </a:r>
          </a:p>
        </p:txBody>
      </p:sp>
      <p:sp>
        <p:nvSpPr>
          <p:cNvPr id="9" name="TextBox 8"/>
          <p:cNvSpPr txBox="1"/>
          <p:nvPr/>
        </p:nvSpPr>
        <p:spPr>
          <a:xfrm>
            <a:off x="4032615" y="2760274"/>
            <a:ext cx="2232248" cy="1384995"/>
          </a:xfrm>
          <a:prstGeom prst="rect">
            <a:avLst/>
          </a:prstGeom>
          <a:noFill/>
        </p:spPr>
        <p:txBody>
          <a:bodyPr wrap="square" rtlCol="0">
            <a:spAutoFit/>
          </a:bodyPr>
          <a:lstStyle/>
          <a:p>
            <a:pPr marL="457200" indent="-457200">
              <a:buFont typeface="Arial" panose="020B0604020202020204" pitchFamily="34" charset="0"/>
              <a:buChar char="•"/>
            </a:pPr>
            <a:r>
              <a:rPr lang="en-GB" sz="2800" dirty="0"/>
              <a:t>Queer</a:t>
            </a:r>
          </a:p>
          <a:p>
            <a:pPr marL="457200" indent="-457200">
              <a:buFont typeface="Arial" panose="020B0604020202020204" pitchFamily="34" charset="0"/>
              <a:buChar char="•"/>
            </a:pPr>
            <a:r>
              <a:rPr lang="en-GB" sz="2800" dirty="0"/>
              <a:t>Intersexual</a:t>
            </a:r>
          </a:p>
          <a:p>
            <a:pPr marL="457200" indent="-457200">
              <a:buFont typeface="Arial" panose="020B0604020202020204" pitchFamily="34" charset="0"/>
              <a:buChar char="•"/>
            </a:pPr>
            <a:r>
              <a:rPr lang="en-GB" sz="2800" dirty="0"/>
              <a:t>Asexual</a:t>
            </a:r>
          </a:p>
        </p:txBody>
      </p:sp>
      <p:sp>
        <p:nvSpPr>
          <p:cNvPr id="10" name="TextBox 9"/>
          <p:cNvSpPr txBox="1"/>
          <p:nvPr/>
        </p:nvSpPr>
        <p:spPr>
          <a:xfrm>
            <a:off x="1068197" y="4145269"/>
            <a:ext cx="10393333" cy="1538883"/>
          </a:xfrm>
          <a:prstGeom prst="rect">
            <a:avLst/>
          </a:prstGeom>
          <a:noFill/>
        </p:spPr>
        <p:txBody>
          <a:bodyPr wrap="square" rtlCol="0">
            <a:spAutoFit/>
          </a:bodyPr>
          <a:lstStyle/>
          <a:p>
            <a:pPr marL="514350" indent="-514350">
              <a:spcBef>
                <a:spcPts val="600"/>
              </a:spcBef>
              <a:spcAft>
                <a:spcPts val="600"/>
              </a:spcAft>
              <a:buFont typeface="+mj-lt"/>
              <a:buAutoNum type="arabicPeriod"/>
            </a:pPr>
            <a:r>
              <a:rPr lang="en-GB" sz="2800" dirty="0"/>
              <a:t>What do you understand these terms to mean?</a:t>
            </a:r>
          </a:p>
          <a:p>
            <a:pPr marL="514350" indent="-514350">
              <a:spcBef>
                <a:spcPts val="600"/>
              </a:spcBef>
              <a:spcAft>
                <a:spcPts val="600"/>
              </a:spcAft>
              <a:buFont typeface="+mj-lt"/>
              <a:buAutoNum type="arabicPeriod"/>
            </a:pPr>
            <a:r>
              <a:rPr lang="en-GB" sz="2800" dirty="0"/>
              <a:t>Why do you think they are used by people in the gender variant community?</a:t>
            </a:r>
          </a:p>
        </p:txBody>
      </p:sp>
    </p:spTree>
    <p:extLst>
      <p:ext uri="{BB962C8B-B14F-4D97-AF65-F5344CB8AC3E}">
        <p14:creationId xmlns:p14="http://schemas.microsoft.com/office/powerpoint/2010/main" val="367200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7624" y="1238111"/>
            <a:ext cx="8568952" cy="769441"/>
          </a:xfrm>
          <a:prstGeom prst="rect">
            <a:avLst/>
          </a:prstGeom>
          <a:noFill/>
        </p:spPr>
        <p:txBody>
          <a:bodyPr wrap="square" rtlCol="0">
            <a:spAutoFit/>
          </a:bodyPr>
          <a:lstStyle/>
          <a:p>
            <a:pPr algn="ctr"/>
            <a:r>
              <a:rPr lang="en-GB" sz="4400" b="1" dirty="0"/>
              <a:t>Terminology – Gender</a:t>
            </a:r>
          </a:p>
        </p:txBody>
      </p:sp>
      <p:sp>
        <p:nvSpPr>
          <p:cNvPr id="4" name="TextBox 3"/>
          <p:cNvSpPr txBox="1"/>
          <p:nvPr/>
        </p:nvSpPr>
        <p:spPr>
          <a:xfrm>
            <a:off x="1277403" y="2329743"/>
            <a:ext cx="2592288" cy="523220"/>
          </a:xfrm>
          <a:prstGeom prst="rect">
            <a:avLst/>
          </a:prstGeom>
          <a:noFill/>
        </p:spPr>
        <p:txBody>
          <a:bodyPr wrap="square" rtlCol="0">
            <a:spAutoFit/>
          </a:bodyPr>
          <a:lstStyle/>
          <a:p>
            <a:pPr>
              <a:spcBef>
                <a:spcPts val="1200"/>
              </a:spcBef>
              <a:spcAft>
                <a:spcPts val="1200"/>
              </a:spcAft>
            </a:pPr>
            <a:r>
              <a:rPr lang="en-GB" sz="2800" b="1" dirty="0"/>
              <a:t>Gender identity</a:t>
            </a:r>
          </a:p>
        </p:txBody>
      </p:sp>
      <p:sp>
        <p:nvSpPr>
          <p:cNvPr id="3" name="TextBox 2"/>
          <p:cNvSpPr txBox="1"/>
          <p:nvPr/>
        </p:nvSpPr>
        <p:spPr>
          <a:xfrm>
            <a:off x="2099556" y="3505506"/>
            <a:ext cx="8064896" cy="1384995"/>
          </a:xfrm>
          <a:prstGeom prst="rect">
            <a:avLst/>
          </a:prstGeom>
          <a:noFill/>
        </p:spPr>
        <p:txBody>
          <a:bodyPr wrap="square" rtlCol="0">
            <a:spAutoFit/>
          </a:bodyPr>
          <a:lstStyle/>
          <a:p>
            <a:pPr algn="just"/>
            <a:r>
              <a:rPr lang="en-GB" sz="2800" dirty="0"/>
              <a:t>One's innermost concept of self as male or female or both or neither—how individuals perceive themselves and what they call themselves.</a:t>
            </a:r>
          </a:p>
        </p:txBody>
      </p:sp>
    </p:spTree>
    <p:extLst>
      <p:ext uri="{BB962C8B-B14F-4D97-AF65-F5344CB8AC3E}">
        <p14:creationId xmlns:p14="http://schemas.microsoft.com/office/powerpoint/2010/main" val="3629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199" y="1211685"/>
            <a:ext cx="8229600" cy="778098"/>
          </a:xfrm>
        </p:spPr>
        <p:txBody>
          <a:bodyPr>
            <a:noAutofit/>
          </a:bodyPr>
          <a:lstStyle/>
          <a:p>
            <a:r>
              <a:rPr lang="en-GB" b="1" dirty="0"/>
              <a:t>Gender Identity – Increasing complexity</a:t>
            </a:r>
          </a:p>
        </p:txBody>
      </p:sp>
      <p:sp>
        <p:nvSpPr>
          <p:cNvPr id="3" name="TextBox 2"/>
          <p:cNvSpPr txBox="1"/>
          <p:nvPr/>
        </p:nvSpPr>
        <p:spPr>
          <a:xfrm>
            <a:off x="1796208" y="2426129"/>
            <a:ext cx="8352928" cy="954107"/>
          </a:xfrm>
          <a:prstGeom prst="rect">
            <a:avLst/>
          </a:prstGeom>
          <a:noFill/>
        </p:spPr>
        <p:txBody>
          <a:bodyPr wrap="square" rtlCol="0">
            <a:spAutoFit/>
          </a:bodyPr>
          <a:lstStyle/>
          <a:p>
            <a:r>
              <a:rPr lang="en-GB" sz="2800" dirty="0"/>
              <a:t>It is difficult to find accurate figures on the number of people who are transgender and gender variant</a:t>
            </a:r>
          </a:p>
        </p:txBody>
      </p:sp>
      <p:sp>
        <p:nvSpPr>
          <p:cNvPr id="4" name="TextBox 3"/>
          <p:cNvSpPr txBox="1"/>
          <p:nvPr/>
        </p:nvSpPr>
        <p:spPr>
          <a:xfrm>
            <a:off x="1258276" y="3474830"/>
            <a:ext cx="9243399" cy="954107"/>
          </a:xfrm>
          <a:prstGeom prst="rect">
            <a:avLst/>
          </a:prstGeom>
          <a:noFill/>
        </p:spPr>
        <p:txBody>
          <a:bodyPr wrap="square" rtlCol="0">
            <a:spAutoFit/>
          </a:bodyPr>
          <a:lstStyle/>
          <a:p>
            <a:r>
              <a:rPr lang="en-GB" sz="2800" dirty="0"/>
              <a:t> “There are huge inconsistencies in population estimates of both transsexual people and the less clearly defined trans community”.</a:t>
            </a:r>
          </a:p>
        </p:txBody>
      </p:sp>
      <p:sp>
        <p:nvSpPr>
          <p:cNvPr id="5" name="TextBox 4"/>
          <p:cNvSpPr txBox="1"/>
          <p:nvPr/>
        </p:nvSpPr>
        <p:spPr>
          <a:xfrm>
            <a:off x="710147" y="4523530"/>
            <a:ext cx="10771705"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Estimates of people who have undergone gender realignment vary from 2,400 to 6,500</a:t>
            </a:r>
          </a:p>
        </p:txBody>
      </p:sp>
      <p:sp>
        <p:nvSpPr>
          <p:cNvPr id="14" name="TextBox 13"/>
          <p:cNvSpPr txBox="1"/>
          <p:nvPr/>
        </p:nvSpPr>
        <p:spPr>
          <a:xfrm>
            <a:off x="668721" y="5572231"/>
            <a:ext cx="10731229"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a:t>Estimates of people who are gender variant vary from 65,000 to 300,000</a:t>
            </a:r>
          </a:p>
        </p:txBody>
      </p:sp>
    </p:spTree>
    <p:extLst>
      <p:ext uri="{BB962C8B-B14F-4D97-AF65-F5344CB8AC3E}">
        <p14:creationId xmlns:p14="http://schemas.microsoft.com/office/powerpoint/2010/main" val="155089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0101" y="1199442"/>
            <a:ext cx="10620374" cy="769441"/>
          </a:xfrm>
          <a:prstGeom prst="rect">
            <a:avLst/>
          </a:prstGeom>
          <a:noFill/>
        </p:spPr>
        <p:txBody>
          <a:bodyPr wrap="square" rtlCol="0">
            <a:spAutoFit/>
          </a:bodyPr>
          <a:lstStyle/>
          <a:p>
            <a:pPr>
              <a:spcBef>
                <a:spcPts val="1200"/>
              </a:spcBef>
              <a:spcAft>
                <a:spcPts val="1200"/>
              </a:spcAft>
            </a:pPr>
            <a:r>
              <a:rPr lang="en-GB" sz="4400" b="1" dirty="0"/>
              <a:t>Gender variance / Gender non-conforming</a:t>
            </a:r>
          </a:p>
        </p:txBody>
      </p:sp>
      <p:sp>
        <p:nvSpPr>
          <p:cNvPr id="3" name="TextBox 2"/>
          <p:cNvSpPr txBox="1"/>
          <p:nvPr/>
        </p:nvSpPr>
        <p:spPr>
          <a:xfrm>
            <a:off x="2160863" y="2921244"/>
            <a:ext cx="8192812" cy="1815882"/>
          </a:xfrm>
          <a:prstGeom prst="rect">
            <a:avLst/>
          </a:prstGeom>
          <a:noFill/>
        </p:spPr>
        <p:txBody>
          <a:bodyPr wrap="square" rtlCol="0">
            <a:spAutoFit/>
          </a:bodyPr>
          <a:lstStyle/>
          <a:p>
            <a:r>
              <a:rPr lang="en-GB" sz="2800" dirty="0"/>
              <a:t>Gender variance refers to the extent to which a person’s gender identity or expression of gender differs from the cultural norms of society expected of people of a particular biological sex</a:t>
            </a:r>
          </a:p>
        </p:txBody>
      </p:sp>
    </p:spTree>
    <p:extLst>
      <p:ext uri="{BB962C8B-B14F-4D97-AF65-F5344CB8AC3E}">
        <p14:creationId xmlns:p14="http://schemas.microsoft.com/office/powerpoint/2010/main" val="4145731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 r="35324"/>
          <a:stretch/>
        </p:blipFill>
        <p:spPr>
          <a:xfrm>
            <a:off x="1011697" y="3033346"/>
            <a:ext cx="1735172" cy="1609724"/>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0918" y="1944599"/>
            <a:ext cx="2081784" cy="3121152"/>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8777" y="1964002"/>
            <a:ext cx="2051161" cy="3082346"/>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42363" y="2200250"/>
            <a:ext cx="2351698" cy="3210509"/>
          </a:xfrm>
          <a:prstGeom prst="rect">
            <a:avLst/>
          </a:prstGeom>
        </p:spPr>
      </p:pic>
      <p:pic>
        <p:nvPicPr>
          <p:cNvPr id="5122" name="Picture 2" descr="do famous transgender people help the ...">
            <a:extLst>
              <a:ext uri="{FF2B5EF4-FFF2-40B4-BE49-F238E27FC236}">
                <a16:creationId xmlns:a16="http://schemas.microsoft.com/office/drawing/2014/main" id="{B37491C9-58BE-D857-7550-7CA4CFF2D6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1257" y="1135327"/>
            <a:ext cx="2762250"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499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95500" y="927399"/>
            <a:ext cx="8568952" cy="769441"/>
          </a:xfrm>
          <a:prstGeom prst="rect">
            <a:avLst/>
          </a:prstGeom>
          <a:noFill/>
        </p:spPr>
        <p:txBody>
          <a:bodyPr wrap="square" rtlCol="0">
            <a:spAutoFit/>
          </a:bodyPr>
          <a:lstStyle/>
          <a:p>
            <a:pPr algn="ctr"/>
            <a:r>
              <a:rPr lang="en-GB" sz="4400" b="1" dirty="0"/>
              <a:t>Terminology – Gender</a:t>
            </a:r>
          </a:p>
        </p:txBody>
      </p:sp>
      <p:sp>
        <p:nvSpPr>
          <p:cNvPr id="6" name="TextBox 5"/>
          <p:cNvSpPr txBox="1"/>
          <p:nvPr/>
        </p:nvSpPr>
        <p:spPr>
          <a:xfrm>
            <a:off x="1301552" y="1847090"/>
            <a:ext cx="3816424" cy="523220"/>
          </a:xfrm>
          <a:prstGeom prst="rect">
            <a:avLst/>
          </a:prstGeom>
          <a:noFill/>
        </p:spPr>
        <p:txBody>
          <a:bodyPr wrap="square" rtlCol="0">
            <a:spAutoFit/>
          </a:bodyPr>
          <a:lstStyle/>
          <a:p>
            <a:r>
              <a:rPr lang="en-GB" sz="2800" b="1" dirty="0"/>
              <a:t>Gender expression</a:t>
            </a:r>
          </a:p>
        </p:txBody>
      </p:sp>
      <p:sp>
        <p:nvSpPr>
          <p:cNvPr id="7" name="TextBox 6"/>
          <p:cNvSpPr txBox="1"/>
          <p:nvPr/>
        </p:nvSpPr>
        <p:spPr>
          <a:xfrm>
            <a:off x="1847528" y="2370310"/>
            <a:ext cx="7857167" cy="1938992"/>
          </a:xfrm>
          <a:prstGeom prst="rect">
            <a:avLst/>
          </a:prstGeom>
          <a:noFill/>
        </p:spPr>
        <p:txBody>
          <a:bodyPr wrap="square" rtlCol="0">
            <a:spAutoFit/>
          </a:bodyPr>
          <a:lstStyle/>
          <a:p>
            <a:pPr marL="342900" indent="-342900">
              <a:buFont typeface="Arial" panose="020B0604020202020204" pitchFamily="34" charset="0"/>
              <a:buChar char="•"/>
            </a:pPr>
            <a:r>
              <a:rPr lang="en-GB" sz="2400" dirty="0"/>
              <a:t>Where as gender identity is ‘internal’ gender expression relates to the way in which an individual presents their gender to those around them.</a:t>
            </a:r>
          </a:p>
          <a:p>
            <a:pPr marL="342900" indent="-342900">
              <a:buFont typeface="Arial" panose="020B0604020202020204" pitchFamily="34" charset="0"/>
              <a:buChar char="•"/>
            </a:pPr>
            <a:r>
              <a:rPr lang="en-GB" sz="2400" dirty="0"/>
              <a:t>Individuals express their gender in a variety of ways including:</a:t>
            </a:r>
          </a:p>
        </p:txBody>
      </p:sp>
      <p:sp>
        <p:nvSpPr>
          <p:cNvPr id="10" name="TextBox 9"/>
          <p:cNvSpPr txBox="1"/>
          <p:nvPr/>
        </p:nvSpPr>
        <p:spPr>
          <a:xfrm>
            <a:off x="2963652" y="4309302"/>
            <a:ext cx="5832648" cy="1569660"/>
          </a:xfrm>
          <a:prstGeom prst="rect">
            <a:avLst/>
          </a:prstGeom>
          <a:noFill/>
        </p:spPr>
        <p:txBody>
          <a:bodyPr wrap="square" rtlCol="0">
            <a:spAutoFit/>
          </a:bodyPr>
          <a:lstStyle/>
          <a:p>
            <a:pPr marL="342900" indent="-342900">
              <a:buFont typeface="Arial" panose="020B0604020202020204" pitchFamily="34" charset="0"/>
              <a:buChar char="•"/>
            </a:pPr>
            <a:r>
              <a:rPr lang="en-GB" sz="2400" dirty="0"/>
              <a:t>Their behaviour,</a:t>
            </a:r>
          </a:p>
          <a:p>
            <a:pPr marL="342900" indent="-342900">
              <a:buFont typeface="Arial" panose="020B0604020202020204" pitchFamily="34" charset="0"/>
              <a:buChar char="•"/>
            </a:pPr>
            <a:r>
              <a:rPr lang="en-GB" sz="2400" dirty="0"/>
              <a:t>Their style of dress,</a:t>
            </a:r>
          </a:p>
          <a:p>
            <a:pPr marL="342900" indent="-342900">
              <a:buFont typeface="Arial" panose="020B0604020202020204" pitchFamily="34" charset="0"/>
              <a:buChar char="•"/>
            </a:pPr>
            <a:r>
              <a:rPr lang="en-GB" sz="2400" dirty="0"/>
              <a:t>Their hairstyle,</a:t>
            </a:r>
          </a:p>
          <a:p>
            <a:pPr marL="342900" indent="-342900">
              <a:buFont typeface="Arial" panose="020B0604020202020204" pitchFamily="34" charset="0"/>
              <a:buChar char="•"/>
            </a:pPr>
            <a:r>
              <a:rPr lang="en-GB" sz="2400" dirty="0"/>
              <a:t>Their voice or body characteristics</a:t>
            </a:r>
          </a:p>
        </p:txBody>
      </p:sp>
    </p:spTree>
    <p:extLst>
      <p:ext uri="{BB962C8B-B14F-4D97-AF65-F5344CB8AC3E}">
        <p14:creationId xmlns:p14="http://schemas.microsoft.com/office/powerpoint/2010/main" val="8746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P spid="10"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12410" y="1201028"/>
            <a:ext cx="8568952" cy="769441"/>
          </a:xfrm>
          <a:prstGeom prst="rect">
            <a:avLst/>
          </a:prstGeom>
          <a:noFill/>
        </p:spPr>
        <p:txBody>
          <a:bodyPr wrap="square" rtlCol="0">
            <a:spAutoFit/>
          </a:bodyPr>
          <a:lstStyle/>
          <a:p>
            <a:pPr algn="ctr"/>
            <a:r>
              <a:rPr lang="en-GB" sz="4400" b="1" dirty="0"/>
              <a:t>Terminology – Gender</a:t>
            </a:r>
          </a:p>
        </p:txBody>
      </p:sp>
      <p:sp>
        <p:nvSpPr>
          <p:cNvPr id="6" name="TextBox 5"/>
          <p:cNvSpPr txBox="1"/>
          <p:nvPr/>
        </p:nvSpPr>
        <p:spPr>
          <a:xfrm>
            <a:off x="1512410" y="2057958"/>
            <a:ext cx="3816424" cy="523220"/>
          </a:xfrm>
          <a:prstGeom prst="rect">
            <a:avLst/>
          </a:prstGeom>
          <a:noFill/>
        </p:spPr>
        <p:txBody>
          <a:bodyPr wrap="square" rtlCol="0">
            <a:spAutoFit/>
          </a:bodyPr>
          <a:lstStyle/>
          <a:p>
            <a:r>
              <a:rPr lang="en-GB" sz="2800" b="1" dirty="0"/>
              <a:t>‘Passing’</a:t>
            </a:r>
          </a:p>
        </p:txBody>
      </p:sp>
      <p:sp>
        <p:nvSpPr>
          <p:cNvPr id="7" name="TextBox 6"/>
          <p:cNvSpPr txBox="1"/>
          <p:nvPr/>
        </p:nvSpPr>
        <p:spPr>
          <a:xfrm>
            <a:off x="1512410" y="2978865"/>
            <a:ext cx="7857167" cy="1384995"/>
          </a:xfrm>
          <a:prstGeom prst="rect">
            <a:avLst/>
          </a:prstGeom>
          <a:noFill/>
        </p:spPr>
        <p:txBody>
          <a:bodyPr wrap="square" rtlCol="0">
            <a:spAutoFit/>
          </a:bodyPr>
          <a:lstStyle/>
          <a:p>
            <a:r>
              <a:rPr lang="en-GB" sz="2800" dirty="0"/>
              <a:t>This phrase is used by gender variant people to describe the situation where society accepts them in their chosen gender identity.</a:t>
            </a:r>
          </a:p>
        </p:txBody>
      </p:sp>
      <p:sp>
        <p:nvSpPr>
          <p:cNvPr id="8" name="TextBox 7"/>
          <p:cNvSpPr txBox="1"/>
          <p:nvPr/>
        </p:nvSpPr>
        <p:spPr>
          <a:xfrm>
            <a:off x="2127264" y="4636015"/>
            <a:ext cx="7857167" cy="954107"/>
          </a:xfrm>
          <a:prstGeom prst="rect">
            <a:avLst/>
          </a:prstGeom>
          <a:noFill/>
        </p:spPr>
        <p:txBody>
          <a:bodyPr wrap="square" rtlCol="0">
            <a:spAutoFit/>
          </a:bodyPr>
          <a:lstStyle/>
          <a:p>
            <a:r>
              <a:rPr lang="en-GB" sz="2800" dirty="0"/>
              <a:t>For example, a </a:t>
            </a:r>
            <a:r>
              <a:rPr lang="en-GB" sz="2800" dirty="0" err="1"/>
              <a:t>FTM</a:t>
            </a:r>
            <a:r>
              <a:rPr lang="en-GB" sz="2800" dirty="0"/>
              <a:t> transgender person being accepted by (most) people as a man.</a:t>
            </a:r>
          </a:p>
        </p:txBody>
      </p:sp>
    </p:spTree>
    <p:extLst>
      <p:ext uri="{BB962C8B-B14F-4D97-AF65-F5344CB8AC3E}">
        <p14:creationId xmlns:p14="http://schemas.microsoft.com/office/powerpoint/2010/main" val="1425849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P spid="8"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983" y="1053319"/>
            <a:ext cx="8568952" cy="769441"/>
          </a:xfrm>
          <a:prstGeom prst="rect">
            <a:avLst/>
          </a:prstGeom>
          <a:noFill/>
        </p:spPr>
        <p:txBody>
          <a:bodyPr wrap="square" rtlCol="0">
            <a:spAutoFit/>
          </a:bodyPr>
          <a:lstStyle/>
          <a:p>
            <a:pPr algn="ctr"/>
            <a:r>
              <a:rPr lang="en-GB" sz="4400" b="1" dirty="0"/>
              <a:t>Terminology – Gender</a:t>
            </a:r>
          </a:p>
        </p:txBody>
      </p:sp>
      <p:sp>
        <p:nvSpPr>
          <p:cNvPr id="6" name="TextBox 5"/>
          <p:cNvSpPr txBox="1"/>
          <p:nvPr/>
        </p:nvSpPr>
        <p:spPr>
          <a:xfrm>
            <a:off x="1847528" y="1837614"/>
            <a:ext cx="3816424" cy="523220"/>
          </a:xfrm>
          <a:prstGeom prst="rect">
            <a:avLst/>
          </a:prstGeom>
          <a:noFill/>
        </p:spPr>
        <p:txBody>
          <a:bodyPr wrap="square" rtlCol="0">
            <a:spAutoFit/>
          </a:bodyPr>
          <a:lstStyle/>
          <a:p>
            <a:r>
              <a:rPr lang="en-GB" sz="2800" b="1" dirty="0"/>
              <a:t>Transphobia</a:t>
            </a:r>
          </a:p>
        </p:txBody>
      </p:sp>
      <p:sp>
        <p:nvSpPr>
          <p:cNvPr id="7" name="TextBox 6"/>
          <p:cNvSpPr txBox="1"/>
          <p:nvPr/>
        </p:nvSpPr>
        <p:spPr>
          <a:xfrm>
            <a:off x="944609" y="2852741"/>
            <a:ext cx="10374790" cy="2677656"/>
          </a:xfrm>
          <a:prstGeom prst="rect">
            <a:avLst/>
          </a:prstGeom>
          <a:noFill/>
        </p:spPr>
        <p:txBody>
          <a:bodyPr wrap="square" rtlCol="0">
            <a:spAutoFit/>
          </a:bodyPr>
          <a:lstStyle/>
          <a:p>
            <a:pPr algn="ctr"/>
            <a:r>
              <a:rPr lang="en-GB" sz="2800" dirty="0"/>
              <a:t>“The irrational fear of those who are perceived to break or blur stereotypical gender roles, often expressed as stereotyping, discrimination, harassment and violence.  Frequently directed at those who defy stereotypical gender norms or those who are perceived to exhibit non heterosexual characteristics regardless of their actual gender identify or sexual orientation”.</a:t>
            </a:r>
          </a:p>
        </p:txBody>
      </p:sp>
      <p:sp>
        <p:nvSpPr>
          <p:cNvPr id="8" name="TextBox 7"/>
          <p:cNvSpPr txBox="1"/>
          <p:nvPr/>
        </p:nvSpPr>
        <p:spPr>
          <a:xfrm>
            <a:off x="7680175" y="5733256"/>
            <a:ext cx="2304256" cy="523220"/>
          </a:xfrm>
          <a:prstGeom prst="rect">
            <a:avLst/>
          </a:prstGeom>
          <a:noFill/>
        </p:spPr>
        <p:txBody>
          <a:bodyPr wrap="square" rtlCol="0">
            <a:spAutoFit/>
          </a:bodyPr>
          <a:lstStyle/>
          <a:p>
            <a:r>
              <a:rPr lang="en-GB" sz="2800" dirty="0"/>
              <a:t>Darrell (2015)</a:t>
            </a:r>
          </a:p>
        </p:txBody>
      </p:sp>
    </p:spTree>
    <p:extLst>
      <p:ext uri="{BB962C8B-B14F-4D97-AF65-F5344CB8AC3E}">
        <p14:creationId xmlns:p14="http://schemas.microsoft.com/office/powerpoint/2010/main" val="1807190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P spid="8"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3749" y="1146332"/>
            <a:ext cx="8568952" cy="769441"/>
          </a:xfrm>
          <a:prstGeom prst="rect">
            <a:avLst/>
          </a:prstGeom>
          <a:noFill/>
        </p:spPr>
        <p:txBody>
          <a:bodyPr wrap="square" rtlCol="0">
            <a:spAutoFit/>
          </a:bodyPr>
          <a:lstStyle/>
          <a:p>
            <a:pPr algn="ctr"/>
            <a:r>
              <a:rPr lang="en-GB" sz="4400" b="1" dirty="0"/>
              <a:t>Terminology – Gender</a:t>
            </a:r>
          </a:p>
        </p:txBody>
      </p:sp>
      <p:sp>
        <p:nvSpPr>
          <p:cNvPr id="4" name="TextBox 3"/>
          <p:cNvSpPr txBox="1"/>
          <p:nvPr/>
        </p:nvSpPr>
        <p:spPr>
          <a:xfrm>
            <a:off x="1434077" y="2192772"/>
            <a:ext cx="3456384" cy="523220"/>
          </a:xfrm>
          <a:prstGeom prst="rect">
            <a:avLst/>
          </a:prstGeom>
          <a:noFill/>
        </p:spPr>
        <p:txBody>
          <a:bodyPr wrap="square" rtlCol="0">
            <a:spAutoFit/>
          </a:bodyPr>
          <a:lstStyle/>
          <a:p>
            <a:pPr>
              <a:spcBef>
                <a:spcPts val="1200"/>
              </a:spcBef>
              <a:spcAft>
                <a:spcPts val="1200"/>
              </a:spcAft>
            </a:pPr>
            <a:r>
              <a:rPr lang="en-GB" sz="2800" b="1" dirty="0"/>
              <a:t>Gender dysphoria</a:t>
            </a:r>
          </a:p>
        </p:txBody>
      </p:sp>
      <p:sp>
        <p:nvSpPr>
          <p:cNvPr id="3" name="TextBox 2"/>
          <p:cNvSpPr txBox="1"/>
          <p:nvPr/>
        </p:nvSpPr>
        <p:spPr>
          <a:xfrm>
            <a:off x="1434077" y="2916047"/>
            <a:ext cx="9395853" cy="2677656"/>
          </a:xfrm>
          <a:prstGeom prst="rect">
            <a:avLst/>
          </a:prstGeom>
          <a:noFill/>
        </p:spPr>
        <p:txBody>
          <a:bodyPr wrap="square" rtlCol="0">
            <a:spAutoFit/>
          </a:bodyPr>
          <a:lstStyle/>
          <a:p>
            <a:pPr algn="just"/>
            <a:r>
              <a:rPr lang="en-GB" sz="2800" dirty="0"/>
              <a:t>“Based on the Greek (</a:t>
            </a:r>
            <a:r>
              <a:rPr lang="en-GB" sz="2800" dirty="0" err="1"/>
              <a:t>dys‐phoria</a:t>
            </a:r>
            <a:r>
              <a:rPr lang="en-GB" sz="2800" dirty="0"/>
              <a:t>: hard to bear), this is the medical term for the condition in which a person who has been assigned one gender at birth on the basis of their physical sex self‐identifies as belonging to another gender. People who experience gender dysphoria are in no way mentally ill, but they often suffer great stress from hiding their identity”.</a:t>
            </a:r>
          </a:p>
        </p:txBody>
      </p:sp>
      <p:sp>
        <p:nvSpPr>
          <p:cNvPr id="6" name="TextBox 5"/>
          <p:cNvSpPr txBox="1"/>
          <p:nvPr/>
        </p:nvSpPr>
        <p:spPr>
          <a:xfrm>
            <a:off x="8184232" y="5593703"/>
            <a:ext cx="2232248" cy="461665"/>
          </a:xfrm>
          <a:prstGeom prst="rect">
            <a:avLst/>
          </a:prstGeom>
          <a:noFill/>
        </p:spPr>
        <p:txBody>
          <a:bodyPr wrap="square" rtlCol="0">
            <a:spAutoFit/>
          </a:bodyPr>
          <a:lstStyle/>
          <a:p>
            <a:r>
              <a:rPr lang="en-GB" sz="2400" dirty="0"/>
              <a:t>Jackson (2017)</a:t>
            </a:r>
          </a:p>
        </p:txBody>
      </p:sp>
    </p:spTree>
    <p:extLst>
      <p:ext uri="{BB962C8B-B14F-4D97-AF65-F5344CB8AC3E}">
        <p14:creationId xmlns:p14="http://schemas.microsoft.com/office/powerpoint/2010/main" val="420036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47120" y="744566"/>
            <a:ext cx="8568952" cy="769441"/>
          </a:xfrm>
          <a:prstGeom prst="rect">
            <a:avLst/>
          </a:prstGeom>
          <a:noFill/>
        </p:spPr>
        <p:txBody>
          <a:bodyPr wrap="square" rtlCol="0">
            <a:spAutoFit/>
          </a:bodyPr>
          <a:lstStyle/>
          <a:p>
            <a:pPr algn="ctr"/>
            <a:r>
              <a:rPr lang="en-GB" sz="4400" b="1" dirty="0"/>
              <a:t>Terminology – Gender</a:t>
            </a:r>
          </a:p>
        </p:txBody>
      </p:sp>
      <p:sp>
        <p:nvSpPr>
          <p:cNvPr id="4" name="TextBox 3"/>
          <p:cNvSpPr txBox="1"/>
          <p:nvPr/>
        </p:nvSpPr>
        <p:spPr>
          <a:xfrm>
            <a:off x="1647120" y="1693039"/>
            <a:ext cx="3456384" cy="523220"/>
          </a:xfrm>
          <a:prstGeom prst="rect">
            <a:avLst/>
          </a:prstGeom>
          <a:noFill/>
        </p:spPr>
        <p:txBody>
          <a:bodyPr wrap="square" rtlCol="0">
            <a:spAutoFit/>
          </a:bodyPr>
          <a:lstStyle/>
          <a:p>
            <a:pPr>
              <a:spcBef>
                <a:spcPts val="1200"/>
              </a:spcBef>
              <a:spcAft>
                <a:spcPts val="1200"/>
              </a:spcAft>
            </a:pPr>
            <a:r>
              <a:rPr lang="en-GB" sz="2800" b="1" dirty="0"/>
              <a:t>Gender dysphoria</a:t>
            </a:r>
          </a:p>
        </p:txBody>
      </p:sp>
      <p:sp>
        <p:nvSpPr>
          <p:cNvPr id="3" name="TextBox 2"/>
          <p:cNvSpPr txBox="1"/>
          <p:nvPr/>
        </p:nvSpPr>
        <p:spPr>
          <a:xfrm>
            <a:off x="633360" y="2358881"/>
            <a:ext cx="8064896" cy="954107"/>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There are four possible outcomes for people who present with the dilemma of gender dysphoria:</a:t>
            </a:r>
          </a:p>
        </p:txBody>
      </p:sp>
      <p:sp>
        <p:nvSpPr>
          <p:cNvPr id="5" name="TextBox 4"/>
          <p:cNvSpPr txBox="1"/>
          <p:nvPr/>
        </p:nvSpPr>
        <p:spPr>
          <a:xfrm>
            <a:off x="1508753" y="3587095"/>
            <a:ext cx="7189503" cy="2677656"/>
          </a:xfrm>
          <a:prstGeom prst="rect">
            <a:avLst/>
          </a:prstGeom>
          <a:noFill/>
        </p:spPr>
        <p:txBody>
          <a:bodyPr wrap="square" rtlCol="0">
            <a:spAutoFit/>
          </a:bodyPr>
          <a:lstStyle/>
          <a:p>
            <a:pPr marL="457200" indent="-457200">
              <a:buFont typeface="Arial" panose="020B0604020202020204" pitchFamily="34" charset="0"/>
              <a:buChar char="•"/>
            </a:pPr>
            <a:r>
              <a:rPr lang="en-GB" sz="2800" dirty="0"/>
              <a:t>an unresolved outcome, </a:t>
            </a:r>
          </a:p>
          <a:p>
            <a:pPr marL="457200" indent="-457200">
              <a:buFont typeface="Arial" panose="020B0604020202020204" pitchFamily="34" charset="0"/>
              <a:buChar char="•"/>
            </a:pPr>
            <a:r>
              <a:rPr lang="en-GB" sz="2800" dirty="0"/>
              <a:t>acceptance of one's given gender, </a:t>
            </a:r>
          </a:p>
          <a:p>
            <a:pPr marL="457200" indent="-457200">
              <a:buFont typeface="Arial" panose="020B0604020202020204" pitchFamily="34" charset="0"/>
              <a:buChar char="•"/>
            </a:pPr>
            <a:r>
              <a:rPr lang="en-GB" sz="2800" dirty="0"/>
              <a:t>engaging in a cross-gender role on a part-time basis, and </a:t>
            </a:r>
          </a:p>
          <a:p>
            <a:pPr marL="457200" indent="-457200">
              <a:buFont typeface="Arial" panose="020B0604020202020204" pitchFamily="34" charset="0"/>
              <a:buChar char="•"/>
            </a:pPr>
            <a:r>
              <a:rPr lang="en-GB" sz="2800" dirty="0"/>
              <a:t>making a full-time transition to the other gender role.</a:t>
            </a:r>
          </a:p>
        </p:txBody>
      </p:sp>
      <p:sp>
        <p:nvSpPr>
          <p:cNvPr id="8" name="TextBox 7"/>
          <p:cNvSpPr txBox="1"/>
          <p:nvPr/>
        </p:nvSpPr>
        <p:spPr>
          <a:xfrm>
            <a:off x="10283761" y="5780553"/>
            <a:ext cx="3373079" cy="369332"/>
          </a:xfrm>
          <a:prstGeom prst="rect">
            <a:avLst/>
          </a:prstGeom>
          <a:noFill/>
        </p:spPr>
        <p:txBody>
          <a:bodyPr wrap="square" rtlCol="0">
            <a:spAutoFit/>
          </a:bodyPr>
          <a:lstStyle/>
          <a:p>
            <a:r>
              <a:rPr lang="en-GB" dirty="0"/>
              <a:t>Carroll (1999)</a:t>
            </a:r>
          </a:p>
        </p:txBody>
      </p:sp>
    </p:spTree>
    <p:extLst>
      <p:ext uri="{BB962C8B-B14F-4D97-AF65-F5344CB8AC3E}">
        <p14:creationId xmlns:p14="http://schemas.microsoft.com/office/powerpoint/2010/main" val="5583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P spid="5" grpId="0" build="p"/>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6812" y="833484"/>
            <a:ext cx="8568952" cy="769441"/>
          </a:xfrm>
          <a:prstGeom prst="rect">
            <a:avLst/>
          </a:prstGeom>
          <a:noFill/>
        </p:spPr>
        <p:txBody>
          <a:bodyPr wrap="square" rtlCol="0">
            <a:spAutoFit/>
          </a:bodyPr>
          <a:lstStyle/>
          <a:p>
            <a:pPr algn="ctr"/>
            <a:r>
              <a:rPr lang="en-GB" sz="4400" b="1" dirty="0"/>
              <a:t>Terminology – Gender</a:t>
            </a:r>
          </a:p>
        </p:txBody>
      </p:sp>
      <p:sp>
        <p:nvSpPr>
          <p:cNvPr id="4" name="TextBox 3"/>
          <p:cNvSpPr txBox="1"/>
          <p:nvPr/>
        </p:nvSpPr>
        <p:spPr>
          <a:xfrm>
            <a:off x="1902890" y="1864535"/>
            <a:ext cx="3456384" cy="523220"/>
          </a:xfrm>
          <a:prstGeom prst="rect">
            <a:avLst/>
          </a:prstGeom>
          <a:noFill/>
        </p:spPr>
        <p:txBody>
          <a:bodyPr wrap="square" rtlCol="0">
            <a:spAutoFit/>
          </a:bodyPr>
          <a:lstStyle/>
          <a:p>
            <a:pPr>
              <a:spcBef>
                <a:spcPts val="1200"/>
              </a:spcBef>
              <a:spcAft>
                <a:spcPts val="1200"/>
              </a:spcAft>
            </a:pPr>
            <a:r>
              <a:rPr lang="en-GB" sz="2800" b="1" dirty="0"/>
              <a:t>Gender dysphoria</a:t>
            </a:r>
          </a:p>
        </p:txBody>
      </p:sp>
      <p:sp>
        <p:nvSpPr>
          <p:cNvPr id="3" name="TextBox 2"/>
          <p:cNvSpPr txBox="1"/>
          <p:nvPr/>
        </p:nvSpPr>
        <p:spPr>
          <a:xfrm>
            <a:off x="1326826" y="2726310"/>
            <a:ext cx="8064896" cy="954107"/>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In each individual case the causes and treatment for gender dysphoria are different</a:t>
            </a:r>
          </a:p>
        </p:txBody>
      </p:sp>
      <p:sp>
        <p:nvSpPr>
          <p:cNvPr id="7" name="TextBox 6"/>
          <p:cNvSpPr txBox="1"/>
          <p:nvPr/>
        </p:nvSpPr>
        <p:spPr>
          <a:xfrm>
            <a:off x="1326826" y="3680417"/>
            <a:ext cx="8064896" cy="523220"/>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Treatments can include</a:t>
            </a:r>
          </a:p>
        </p:txBody>
      </p:sp>
      <p:sp>
        <p:nvSpPr>
          <p:cNvPr id="5" name="TextBox 4"/>
          <p:cNvSpPr txBox="1"/>
          <p:nvPr/>
        </p:nvSpPr>
        <p:spPr>
          <a:xfrm>
            <a:off x="3287688" y="4203637"/>
            <a:ext cx="6624736" cy="1815882"/>
          </a:xfrm>
          <a:prstGeom prst="rect">
            <a:avLst/>
          </a:prstGeom>
          <a:noFill/>
        </p:spPr>
        <p:txBody>
          <a:bodyPr wrap="square" rtlCol="0">
            <a:spAutoFit/>
          </a:bodyPr>
          <a:lstStyle/>
          <a:p>
            <a:pPr marL="342900" indent="-342900">
              <a:buFont typeface="Arial" panose="020B0604020202020204" pitchFamily="34" charset="0"/>
              <a:buChar char="•"/>
            </a:pPr>
            <a:r>
              <a:rPr lang="en-GB" sz="2800" dirty="0"/>
              <a:t>Counselling,</a:t>
            </a:r>
          </a:p>
          <a:p>
            <a:pPr marL="342900" indent="-342900">
              <a:buFont typeface="Arial" panose="020B0604020202020204" pitchFamily="34" charset="0"/>
              <a:buChar char="•"/>
            </a:pPr>
            <a:r>
              <a:rPr lang="en-GB" sz="2800" dirty="0"/>
              <a:t>Psychotherapy</a:t>
            </a:r>
          </a:p>
          <a:p>
            <a:pPr marL="342900" indent="-342900">
              <a:buFont typeface="Arial" panose="020B0604020202020204" pitchFamily="34" charset="0"/>
              <a:buChar char="•"/>
            </a:pPr>
            <a:r>
              <a:rPr lang="en-GB" sz="2800" dirty="0"/>
              <a:t>Hormone therapy</a:t>
            </a:r>
          </a:p>
          <a:p>
            <a:pPr marL="342900" indent="-342900">
              <a:buFont typeface="Arial" panose="020B0604020202020204" pitchFamily="34" charset="0"/>
              <a:buChar char="•"/>
            </a:pPr>
            <a:r>
              <a:rPr lang="en-GB" sz="2800" dirty="0"/>
              <a:t>Gender re-alignment surgery</a:t>
            </a:r>
          </a:p>
        </p:txBody>
      </p:sp>
    </p:spTree>
    <p:extLst>
      <p:ext uri="{BB962C8B-B14F-4D97-AF65-F5344CB8AC3E}">
        <p14:creationId xmlns:p14="http://schemas.microsoft.com/office/powerpoint/2010/main" val="366437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P spid="7" grpId="0"/>
      <p:bldP spid="5"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21404" y="1116541"/>
            <a:ext cx="8568952" cy="769441"/>
          </a:xfrm>
          <a:prstGeom prst="rect">
            <a:avLst/>
          </a:prstGeom>
          <a:noFill/>
        </p:spPr>
        <p:txBody>
          <a:bodyPr wrap="square" rtlCol="0">
            <a:spAutoFit/>
          </a:bodyPr>
          <a:lstStyle/>
          <a:p>
            <a:pPr algn="ctr"/>
            <a:r>
              <a:rPr lang="en-GB" sz="4400" b="1" dirty="0"/>
              <a:t>Terminology – Gender</a:t>
            </a:r>
          </a:p>
        </p:txBody>
      </p:sp>
      <p:sp>
        <p:nvSpPr>
          <p:cNvPr id="4" name="TextBox 3"/>
          <p:cNvSpPr txBox="1"/>
          <p:nvPr/>
        </p:nvSpPr>
        <p:spPr>
          <a:xfrm>
            <a:off x="2099556" y="2086503"/>
            <a:ext cx="3456384" cy="523220"/>
          </a:xfrm>
          <a:prstGeom prst="rect">
            <a:avLst/>
          </a:prstGeom>
          <a:noFill/>
        </p:spPr>
        <p:txBody>
          <a:bodyPr wrap="square" rtlCol="0">
            <a:spAutoFit/>
          </a:bodyPr>
          <a:lstStyle/>
          <a:p>
            <a:pPr>
              <a:spcBef>
                <a:spcPts val="1200"/>
              </a:spcBef>
              <a:spcAft>
                <a:spcPts val="1200"/>
              </a:spcAft>
            </a:pPr>
            <a:r>
              <a:rPr lang="en-GB" sz="2800" b="1" dirty="0"/>
              <a:t>Gender dysphoria</a:t>
            </a:r>
          </a:p>
        </p:txBody>
      </p:sp>
      <p:sp>
        <p:nvSpPr>
          <p:cNvPr id="3" name="TextBox 2"/>
          <p:cNvSpPr txBox="1"/>
          <p:nvPr/>
        </p:nvSpPr>
        <p:spPr>
          <a:xfrm>
            <a:off x="2099556" y="2530063"/>
            <a:ext cx="8064896" cy="1384995"/>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For some people counselling and psychotherapy can help them come to terms with their feelings of confusion and dysphoria</a:t>
            </a:r>
          </a:p>
        </p:txBody>
      </p:sp>
      <p:sp>
        <p:nvSpPr>
          <p:cNvPr id="8" name="TextBox 7"/>
          <p:cNvSpPr txBox="1"/>
          <p:nvPr/>
        </p:nvSpPr>
        <p:spPr>
          <a:xfrm>
            <a:off x="2099556" y="3769719"/>
            <a:ext cx="8064896" cy="954107"/>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For others hormone therapy (testosterone for </a:t>
            </a:r>
            <a:r>
              <a:rPr lang="en-GB" sz="2800" dirty="0" err="1"/>
              <a:t>FTM</a:t>
            </a:r>
            <a:r>
              <a:rPr lang="en-GB" sz="2800" dirty="0"/>
              <a:t> and oestrogen for </a:t>
            </a:r>
            <a:r>
              <a:rPr lang="en-GB" sz="2800" dirty="0" err="1"/>
              <a:t>MTF</a:t>
            </a:r>
            <a:r>
              <a:rPr lang="en-GB" sz="2800" dirty="0"/>
              <a:t>) is sufficient</a:t>
            </a:r>
          </a:p>
        </p:txBody>
      </p:sp>
      <p:sp>
        <p:nvSpPr>
          <p:cNvPr id="9" name="TextBox 8"/>
          <p:cNvSpPr txBox="1"/>
          <p:nvPr/>
        </p:nvSpPr>
        <p:spPr>
          <a:xfrm>
            <a:off x="2099556" y="4626714"/>
            <a:ext cx="8064896" cy="1384995"/>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In the UK a person has to spend a year living in their preferred gender role before they can have surgery. This is known as ‘social gender role transition’</a:t>
            </a:r>
          </a:p>
        </p:txBody>
      </p:sp>
    </p:spTree>
    <p:extLst>
      <p:ext uri="{BB962C8B-B14F-4D97-AF65-F5344CB8AC3E}">
        <p14:creationId xmlns:p14="http://schemas.microsoft.com/office/powerpoint/2010/main" val="307849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P spid="8"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7528" y="260649"/>
            <a:ext cx="8568952" cy="584775"/>
          </a:xfrm>
          <a:prstGeom prst="rect">
            <a:avLst/>
          </a:prstGeom>
          <a:noFill/>
        </p:spPr>
        <p:txBody>
          <a:bodyPr wrap="square" rtlCol="0">
            <a:spAutoFit/>
          </a:bodyPr>
          <a:lstStyle/>
          <a:p>
            <a:pPr algn="ctr"/>
            <a:r>
              <a:rPr lang="en-GB" sz="3200" b="1" dirty="0"/>
              <a:t>Terminology – Gender</a:t>
            </a:r>
          </a:p>
        </p:txBody>
      </p:sp>
      <p:sp>
        <p:nvSpPr>
          <p:cNvPr id="4" name="TextBox 3"/>
          <p:cNvSpPr txBox="1"/>
          <p:nvPr/>
        </p:nvSpPr>
        <p:spPr>
          <a:xfrm>
            <a:off x="2207568" y="836712"/>
            <a:ext cx="3456384" cy="523220"/>
          </a:xfrm>
          <a:prstGeom prst="rect">
            <a:avLst/>
          </a:prstGeom>
          <a:noFill/>
        </p:spPr>
        <p:txBody>
          <a:bodyPr wrap="square" rtlCol="0">
            <a:spAutoFit/>
          </a:bodyPr>
          <a:lstStyle/>
          <a:p>
            <a:pPr>
              <a:spcBef>
                <a:spcPts val="1200"/>
              </a:spcBef>
              <a:spcAft>
                <a:spcPts val="1200"/>
              </a:spcAft>
            </a:pPr>
            <a:r>
              <a:rPr lang="en-GB" sz="2800" b="1" dirty="0"/>
              <a:t>Transition</a:t>
            </a:r>
          </a:p>
        </p:txBody>
      </p:sp>
      <p:sp>
        <p:nvSpPr>
          <p:cNvPr id="3" name="TextBox 2"/>
          <p:cNvSpPr txBox="1"/>
          <p:nvPr/>
        </p:nvSpPr>
        <p:spPr>
          <a:xfrm>
            <a:off x="2207568" y="1412777"/>
            <a:ext cx="8064896" cy="954107"/>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This describes the process of changing gender identity</a:t>
            </a:r>
          </a:p>
        </p:txBody>
      </p:sp>
      <p:sp>
        <p:nvSpPr>
          <p:cNvPr id="8" name="TextBox 7"/>
          <p:cNvSpPr txBox="1"/>
          <p:nvPr/>
        </p:nvSpPr>
        <p:spPr>
          <a:xfrm>
            <a:off x="2207568" y="2329716"/>
            <a:ext cx="8064896" cy="523220"/>
          </a:xfrm>
          <a:prstGeom prst="rect">
            <a:avLst/>
          </a:prstGeom>
          <a:noFill/>
        </p:spPr>
        <p:txBody>
          <a:bodyPr wrap="square" rtlCol="0">
            <a:spAutoFit/>
          </a:bodyPr>
          <a:lstStyle/>
          <a:p>
            <a:pPr marL="457200" indent="-457200" algn="just">
              <a:buFont typeface="Arial" panose="020B0604020202020204" pitchFamily="34" charset="0"/>
              <a:buChar char="•"/>
            </a:pPr>
            <a:r>
              <a:rPr lang="en-GB" sz="2800" dirty="0"/>
              <a:t>The process of transition can include the following:</a:t>
            </a:r>
          </a:p>
        </p:txBody>
      </p:sp>
      <p:sp>
        <p:nvSpPr>
          <p:cNvPr id="5" name="TextBox 4"/>
          <p:cNvSpPr txBox="1"/>
          <p:nvPr/>
        </p:nvSpPr>
        <p:spPr>
          <a:xfrm>
            <a:off x="2567608" y="2852937"/>
            <a:ext cx="7848872" cy="3108543"/>
          </a:xfrm>
          <a:prstGeom prst="rect">
            <a:avLst/>
          </a:prstGeom>
          <a:noFill/>
        </p:spPr>
        <p:txBody>
          <a:bodyPr wrap="square" rtlCol="0">
            <a:spAutoFit/>
          </a:bodyPr>
          <a:lstStyle/>
          <a:p>
            <a:pPr marL="457200" indent="-457200">
              <a:buFont typeface="Arial" panose="020B0604020202020204" pitchFamily="34" charset="0"/>
              <a:buChar char="•"/>
            </a:pPr>
            <a:r>
              <a:rPr lang="en-GB" sz="2800" dirty="0"/>
              <a:t>Changing one’s name</a:t>
            </a:r>
          </a:p>
          <a:p>
            <a:pPr marL="457200" indent="-457200">
              <a:buFont typeface="Arial" panose="020B0604020202020204" pitchFamily="34" charset="0"/>
              <a:buChar char="•"/>
            </a:pPr>
            <a:r>
              <a:rPr lang="en-GB" sz="2800" dirty="0"/>
              <a:t>Living as the chosen gender identity</a:t>
            </a:r>
          </a:p>
          <a:p>
            <a:pPr marL="457200" indent="-457200">
              <a:buFont typeface="Arial" panose="020B0604020202020204" pitchFamily="34" charset="0"/>
              <a:buChar char="•"/>
            </a:pPr>
            <a:r>
              <a:rPr lang="en-GB" sz="2800" dirty="0"/>
              <a:t>Taking hormone therapy</a:t>
            </a:r>
          </a:p>
          <a:p>
            <a:pPr marL="457200" indent="-457200">
              <a:buFont typeface="Arial" panose="020B0604020202020204" pitchFamily="34" charset="0"/>
              <a:buChar char="•"/>
            </a:pPr>
            <a:r>
              <a:rPr lang="en-GB" sz="2800" dirty="0"/>
              <a:t>Surgery</a:t>
            </a:r>
          </a:p>
          <a:p>
            <a:pPr marL="457200" indent="-457200">
              <a:buFont typeface="Arial" panose="020B0604020202020204" pitchFamily="34" charset="0"/>
              <a:buChar char="•"/>
            </a:pPr>
            <a:r>
              <a:rPr lang="en-GB" sz="2800" dirty="0"/>
              <a:t>Changing legal documents (e.g. Driver’s licence, Birth Certificate etc.)</a:t>
            </a:r>
          </a:p>
          <a:p>
            <a:pPr marL="457200" indent="-457200">
              <a:buFont typeface="Arial" panose="020B0604020202020204" pitchFamily="34" charset="0"/>
              <a:buChar char="•"/>
            </a:pPr>
            <a:r>
              <a:rPr lang="en-GB" sz="2800" dirty="0"/>
              <a:t>Application for a Gender Recognition Certificate</a:t>
            </a:r>
          </a:p>
        </p:txBody>
      </p:sp>
    </p:spTree>
    <p:extLst>
      <p:ext uri="{BB962C8B-B14F-4D97-AF65-F5344CB8AC3E}">
        <p14:creationId xmlns:p14="http://schemas.microsoft.com/office/powerpoint/2010/main" val="419732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p:bldP spid="8" grpId="0"/>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65289"/>
            <a:ext cx="8229600" cy="778098"/>
          </a:xfrm>
        </p:spPr>
        <p:txBody>
          <a:bodyPr/>
          <a:lstStyle/>
          <a:p>
            <a:r>
              <a:rPr lang="en-GB" b="1" dirty="0"/>
              <a:t>Gender Recognition Certificate</a:t>
            </a:r>
          </a:p>
        </p:txBody>
      </p:sp>
      <p:sp>
        <p:nvSpPr>
          <p:cNvPr id="3" name="TextBox 2"/>
          <p:cNvSpPr txBox="1"/>
          <p:nvPr/>
        </p:nvSpPr>
        <p:spPr>
          <a:xfrm>
            <a:off x="2207568" y="2686498"/>
            <a:ext cx="7776864"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a:t>Established by the Gender Recognition Act 2004</a:t>
            </a:r>
          </a:p>
        </p:txBody>
      </p:sp>
      <p:sp>
        <p:nvSpPr>
          <p:cNvPr id="4" name="TextBox 3"/>
          <p:cNvSpPr txBox="1"/>
          <p:nvPr/>
        </p:nvSpPr>
        <p:spPr>
          <a:xfrm>
            <a:off x="2207568" y="3235059"/>
            <a:ext cx="7776864"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Applications are made to the Gender Recognition Panel</a:t>
            </a:r>
          </a:p>
        </p:txBody>
      </p:sp>
      <p:sp>
        <p:nvSpPr>
          <p:cNvPr id="5" name="TextBox 4"/>
          <p:cNvSpPr txBox="1"/>
          <p:nvPr/>
        </p:nvSpPr>
        <p:spPr>
          <a:xfrm>
            <a:off x="2207568" y="4189166"/>
            <a:ext cx="7776864" cy="1969770"/>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Applicants need to meet certain requirements in order to be granted a </a:t>
            </a:r>
            <a:r>
              <a:rPr lang="en-GB" sz="2800" dirty="0" err="1"/>
              <a:t>GRC</a:t>
            </a:r>
            <a:endParaRPr lang="en-GB" sz="2800" dirty="0"/>
          </a:p>
          <a:p>
            <a:pPr marL="457200" indent="-457200">
              <a:spcBef>
                <a:spcPts val="600"/>
              </a:spcBef>
              <a:spcAft>
                <a:spcPts val="600"/>
              </a:spcAft>
              <a:buFont typeface="Arial" panose="020B0604020202020204" pitchFamily="34" charset="0"/>
              <a:buChar char="•"/>
            </a:pPr>
            <a:r>
              <a:rPr lang="en-GB" sz="2800" dirty="0"/>
              <a:t>The Government set up a consultation on this in 2018 but to date the results have not been released.</a:t>
            </a:r>
          </a:p>
        </p:txBody>
      </p:sp>
    </p:spTree>
    <p:extLst>
      <p:ext uri="{BB962C8B-B14F-4D97-AF65-F5344CB8AC3E}">
        <p14:creationId xmlns:p14="http://schemas.microsoft.com/office/powerpoint/2010/main" val="22476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78098"/>
          </a:xfrm>
        </p:spPr>
        <p:txBody>
          <a:bodyPr/>
          <a:lstStyle/>
          <a:p>
            <a:r>
              <a:rPr lang="en-GB" b="1" dirty="0"/>
              <a:t>Gender Recognition Certificate</a:t>
            </a:r>
          </a:p>
        </p:txBody>
      </p:sp>
      <p:sp>
        <p:nvSpPr>
          <p:cNvPr id="6" name="TextBox 5"/>
          <p:cNvSpPr txBox="1"/>
          <p:nvPr/>
        </p:nvSpPr>
        <p:spPr>
          <a:xfrm>
            <a:off x="1842356" y="1139238"/>
            <a:ext cx="8507288"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Read the HM Courts and Tribunals Service General Guidance on Gender Recognition </a:t>
            </a:r>
          </a:p>
        </p:txBody>
      </p:sp>
      <p:sp>
        <p:nvSpPr>
          <p:cNvPr id="7" name="TextBox 6"/>
          <p:cNvSpPr txBox="1"/>
          <p:nvPr/>
        </p:nvSpPr>
        <p:spPr>
          <a:xfrm>
            <a:off x="2346412" y="2093344"/>
            <a:ext cx="7776864" cy="707886"/>
          </a:xfrm>
          <a:prstGeom prst="rect">
            <a:avLst/>
          </a:prstGeom>
          <a:noFill/>
        </p:spPr>
        <p:txBody>
          <a:bodyPr wrap="square" rtlCol="0">
            <a:spAutoFit/>
          </a:bodyPr>
          <a:lstStyle/>
          <a:p>
            <a:r>
              <a:rPr lang="en-GB" sz="2000" dirty="0"/>
              <a:t>https://researchbriefings.files.parliament.uk/documents/CBP-9079/CBP-9079.pdf</a:t>
            </a:r>
          </a:p>
        </p:txBody>
      </p:sp>
      <p:sp>
        <p:nvSpPr>
          <p:cNvPr id="9" name="TextBox 8"/>
          <p:cNvSpPr txBox="1"/>
          <p:nvPr/>
        </p:nvSpPr>
        <p:spPr>
          <a:xfrm>
            <a:off x="3606552" y="2984361"/>
            <a:ext cx="5256584" cy="707886"/>
          </a:xfrm>
          <a:prstGeom prst="rect">
            <a:avLst/>
          </a:prstGeom>
          <a:noFill/>
        </p:spPr>
        <p:txBody>
          <a:bodyPr wrap="square" rtlCol="0">
            <a:spAutoFit/>
          </a:bodyPr>
          <a:lstStyle/>
          <a:p>
            <a:r>
              <a:rPr lang="en-GB" sz="2000" b="1" dirty="0"/>
              <a:t>Or, search for Courts and Tribunals Service T455</a:t>
            </a:r>
          </a:p>
        </p:txBody>
      </p:sp>
      <p:sp>
        <p:nvSpPr>
          <p:cNvPr id="10" name="TextBox 9"/>
          <p:cNvSpPr txBox="1"/>
          <p:nvPr/>
        </p:nvSpPr>
        <p:spPr>
          <a:xfrm>
            <a:off x="1703512" y="3467616"/>
            <a:ext cx="7776864" cy="523220"/>
          </a:xfrm>
          <a:prstGeom prst="rect">
            <a:avLst/>
          </a:prstGeom>
          <a:noFill/>
        </p:spPr>
        <p:txBody>
          <a:bodyPr wrap="square" rtlCol="0">
            <a:spAutoFit/>
          </a:bodyPr>
          <a:lstStyle/>
          <a:p>
            <a:r>
              <a:rPr lang="en-GB" sz="2800" dirty="0"/>
              <a:t>Discuss the document in groups and identify:</a:t>
            </a:r>
          </a:p>
        </p:txBody>
      </p:sp>
      <p:sp>
        <p:nvSpPr>
          <p:cNvPr id="11" name="TextBox 10"/>
          <p:cNvSpPr txBox="1"/>
          <p:nvPr/>
        </p:nvSpPr>
        <p:spPr>
          <a:xfrm>
            <a:off x="1842356" y="4027997"/>
            <a:ext cx="8787822" cy="2277547"/>
          </a:xfrm>
          <a:prstGeom prst="rect">
            <a:avLst/>
          </a:prstGeom>
          <a:noFill/>
        </p:spPr>
        <p:txBody>
          <a:bodyPr wrap="square" rtlCol="0">
            <a:spAutoFit/>
          </a:bodyPr>
          <a:lstStyle/>
          <a:p>
            <a:pPr marL="514350" indent="-514350">
              <a:spcBef>
                <a:spcPts val="600"/>
              </a:spcBef>
              <a:spcAft>
                <a:spcPts val="600"/>
              </a:spcAft>
              <a:buFont typeface="+mj-lt"/>
              <a:buAutoNum type="arabicPeriod"/>
            </a:pPr>
            <a:r>
              <a:rPr lang="en-GB" sz="2800" dirty="0"/>
              <a:t>The stages in the process of applying for a </a:t>
            </a:r>
            <a:r>
              <a:rPr lang="en-GB" sz="2800" dirty="0" err="1"/>
              <a:t>GRC</a:t>
            </a:r>
            <a:endParaRPr lang="en-GB" sz="2800" dirty="0"/>
          </a:p>
          <a:p>
            <a:pPr marL="514350" indent="-514350">
              <a:spcBef>
                <a:spcPts val="600"/>
              </a:spcBef>
              <a:spcAft>
                <a:spcPts val="600"/>
              </a:spcAft>
              <a:buFont typeface="+mj-lt"/>
              <a:buAutoNum type="arabicPeriod"/>
            </a:pPr>
            <a:r>
              <a:rPr lang="en-GB" sz="2800" dirty="0"/>
              <a:t>Any issues that you can identify with the process</a:t>
            </a:r>
          </a:p>
          <a:p>
            <a:pPr marL="514350" indent="-514350">
              <a:spcBef>
                <a:spcPts val="600"/>
              </a:spcBef>
              <a:spcAft>
                <a:spcPts val="600"/>
              </a:spcAft>
              <a:buFont typeface="+mj-lt"/>
              <a:buAutoNum type="arabicPeriod"/>
            </a:pPr>
            <a:endParaRPr lang="en-GB" sz="2800" dirty="0"/>
          </a:p>
          <a:p>
            <a:pPr>
              <a:spcBef>
                <a:spcPts val="600"/>
              </a:spcBef>
              <a:spcAft>
                <a:spcPts val="600"/>
              </a:spcAft>
            </a:pPr>
            <a:r>
              <a:rPr lang="en-GB" sz="2800" dirty="0"/>
              <a:t>https://www.gov.uk/apply-gender-recognition-certificate</a:t>
            </a:r>
          </a:p>
        </p:txBody>
      </p:sp>
    </p:spTree>
    <p:extLst>
      <p:ext uri="{BB962C8B-B14F-4D97-AF65-F5344CB8AC3E}">
        <p14:creationId xmlns:p14="http://schemas.microsoft.com/office/powerpoint/2010/main" val="102157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2020 Government Consultation</a:t>
            </a:r>
          </a:p>
        </p:txBody>
      </p:sp>
      <p:sp>
        <p:nvSpPr>
          <p:cNvPr id="3" name="Content Placeholder 2"/>
          <p:cNvSpPr>
            <a:spLocks noGrp="1"/>
          </p:cNvSpPr>
          <p:nvPr>
            <p:ph idx="1"/>
          </p:nvPr>
        </p:nvSpPr>
        <p:spPr/>
        <p:txBody>
          <a:bodyPr>
            <a:normAutofit fontScale="92500" lnSpcReduction="20000"/>
          </a:bodyPr>
          <a:lstStyle/>
          <a:p>
            <a:r>
              <a:rPr lang="en-GB" b="1" dirty="0"/>
              <a:t>Nearly two thirds</a:t>
            </a:r>
            <a:r>
              <a:rPr lang="en-GB" dirty="0"/>
              <a:t> (64.1 per cent) called for the requirement for a diagnosis of gender dysphoria to be removed.</a:t>
            </a:r>
          </a:p>
          <a:p>
            <a:r>
              <a:rPr lang="en-GB" b="1" dirty="0"/>
              <a:t>Four in five</a:t>
            </a:r>
            <a:r>
              <a:rPr lang="en-GB" dirty="0"/>
              <a:t> (80.3 per cent) supported the removal of the requirement for a medical report detailing all treatment. </a:t>
            </a:r>
          </a:p>
          <a:p>
            <a:r>
              <a:rPr lang="en-GB" b="1" dirty="0"/>
              <a:t>Nearly four in five</a:t>
            </a:r>
            <a:r>
              <a:rPr lang="en-GB" dirty="0"/>
              <a:t> (78.6 per cent) called for the removal of the requirement for individuals to provide evidence of having lived in their ‘acquired gender’ for a period of time.  </a:t>
            </a:r>
          </a:p>
          <a:p>
            <a:r>
              <a:rPr lang="en-GB" b="1" dirty="0"/>
              <a:t>Five in six</a:t>
            </a:r>
            <a:r>
              <a:rPr lang="en-GB" dirty="0"/>
              <a:t> (84.9 per cent) called for the removal of the requirement that a married trans person must obtain consent from their spouse before successfully getting legal gender recognition</a:t>
            </a:r>
          </a:p>
        </p:txBody>
      </p:sp>
    </p:spTree>
    <p:extLst>
      <p:ext uri="{BB962C8B-B14F-4D97-AF65-F5344CB8AC3E}">
        <p14:creationId xmlns:p14="http://schemas.microsoft.com/office/powerpoint/2010/main" val="56566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UK and Scotland enter legal battle over gender reform bill">
            <a:hlinkClick r:id="" action="ppaction://media"/>
            <a:extLst>
              <a:ext uri="{FF2B5EF4-FFF2-40B4-BE49-F238E27FC236}">
                <a16:creationId xmlns:a16="http://schemas.microsoft.com/office/drawing/2014/main" id="{A6628CF2-BCAB-99B6-426D-0A13B646FD5E}"/>
              </a:ext>
            </a:extLst>
          </p:cNvPr>
          <p:cNvPicPr>
            <a:picLocks noRot="1" noChangeAspect="1"/>
          </p:cNvPicPr>
          <p:nvPr>
            <a:videoFile r:link="rId1"/>
          </p:nvPr>
        </p:nvPicPr>
        <p:blipFill>
          <a:blip r:embed="rId4"/>
          <a:stretch>
            <a:fillRect/>
          </a:stretch>
        </p:blipFill>
        <p:spPr>
          <a:xfrm>
            <a:off x="854295" y="791308"/>
            <a:ext cx="9671319" cy="5460023"/>
          </a:xfrm>
          <a:prstGeom prst="rect">
            <a:avLst/>
          </a:prstGeom>
        </p:spPr>
      </p:pic>
    </p:spTree>
    <p:extLst>
      <p:ext uri="{BB962C8B-B14F-4D97-AF65-F5344CB8AC3E}">
        <p14:creationId xmlns:p14="http://schemas.microsoft.com/office/powerpoint/2010/main" val="384931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341BD-D203-D2CD-B4E4-B54149F1D067}"/>
              </a:ext>
            </a:extLst>
          </p:cNvPr>
          <p:cNvSpPr>
            <a:spLocks noGrp="1"/>
          </p:cNvSpPr>
          <p:nvPr>
            <p:ph type="title"/>
          </p:nvPr>
        </p:nvSpPr>
        <p:spPr/>
        <p:txBody>
          <a:bodyPr/>
          <a:lstStyle/>
          <a:p>
            <a:r>
              <a:rPr lang="en-GB" dirty="0"/>
              <a:t>A New Legal Battle in Scotland</a:t>
            </a:r>
          </a:p>
        </p:txBody>
      </p:sp>
      <p:sp>
        <p:nvSpPr>
          <p:cNvPr id="3" name="Content Placeholder 2">
            <a:extLst>
              <a:ext uri="{FF2B5EF4-FFF2-40B4-BE49-F238E27FC236}">
                <a16:creationId xmlns:a16="http://schemas.microsoft.com/office/drawing/2014/main" id="{5D00AA8A-51CB-841B-02F4-32457DD453A9}"/>
              </a:ext>
            </a:extLst>
          </p:cNvPr>
          <p:cNvSpPr>
            <a:spLocks noGrp="1"/>
          </p:cNvSpPr>
          <p:nvPr>
            <p:ph idx="1"/>
          </p:nvPr>
        </p:nvSpPr>
        <p:spPr/>
        <p:txBody>
          <a:bodyPr/>
          <a:lstStyle/>
          <a:p>
            <a:r>
              <a:rPr lang="en-GB" dirty="0">
                <a:hlinkClick r:id="rId3"/>
              </a:rPr>
              <a:t>https://www.bbc.co.uk/news/articles/cy8p41z972vo</a:t>
            </a:r>
            <a:endParaRPr lang="en-GB" dirty="0"/>
          </a:p>
          <a:p>
            <a:endParaRPr lang="en-GB" dirty="0"/>
          </a:p>
          <a:p>
            <a:r>
              <a:rPr lang="en-GB" dirty="0"/>
              <a:t>Take some time to read through this and then discuss in class any social implications. </a:t>
            </a:r>
          </a:p>
        </p:txBody>
      </p:sp>
    </p:spTree>
    <p:extLst>
      <p:ext uri="{BB962C8B-B14F-4D97-AF65-F5344CB8AC3E}">
        <p14:creationId xmlns:p14="http://schemas.microsoft.com/office/powerpoint/2010/main" val="16112423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0578" y="1236334"/>
            <a:ext cx="9338441" cy="706090"/>
          </a:xfrm>
        </p:spPr>
        <p:txBody>
          <a:bodyPr>
            <a:noAutofit/>
          </a:bodyPr>
          <a:lstStyle/>
          <a:p>
            <a:r>
              <a:rPr lang="en-GB" b="1" dirty="0"/>
              <a:t>Issues that Transgender People Face</a:t>
            </a:r>
          </a:p>
        </p:txBody>
      </p:sp>
      <p:sp>
        <p:nvSpPr>
          <p:cNvPr id="4" name="TextBox 3"/>
          <p:cNvSpPr txBox="1"/>
          <p:nvPr/>
        </p:nvSpPr>
        <p:spPr>
          <a:xfrm>
            <a:off x="1981200" y="2451175"/>
            <a:ext cx="7704856" cy="3570208"/>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Discrimination against transgender people is included in the Equality Act</a:t>
            </a:r>
          </a:p>
          <a:p>
            <a:pPr marL="457200" indent="-457200">
              <a:spcBef>
                <a:spcPts val="600"/>
              </a:spcBef>
              <a:spcAft>
                <a:spcPts val="600"/>
              </a:spcAft>
              <a:buFont typeface="Arial" panose="020B0604020202020204" pitchFamily="34" charset="0"/>
              <a:buChar char="•"/>
            </a:pPr>
            <a:r>
              <a:rPr lang="en-GB" sz="2800" dirty="0"/>
              <a:t>The Equality and Human Rights Commission have a wealth of information on this issue at</a:t>
            </a:r>
          </a:p>
          <a:p>
            <a:pPr marL="457200" indent="-457200">
              <a:spcBef>
                <a:spcPts val="600"/>
              </a:spcBef>
              <a:spcAft>
                <a:spcPts val="600"/>
              </a:spcAft>
              <a:buFont typeface="Arial" panose="020B0604020202020204" pitchFamily="34" charset="0"/>
              <a:buChar char="•"/>
            </a:pPr>
            <a:r>
              <a:rPr lang="en-GB" sz="2800" dirty="0">
                <a:hlinkClick r:id="rId3"/>
              </a:rPr>
              <a:t>https://www.equalityhumanrights.com/en/advice-and-guidance/gender-reassignment-discrimination</a:t>
            </a:r>
            <a:r>
              <a:rPr lang="en-GB" sz="2800" dirty="0"/>
              <a:t> </a:t>
            </a:r>
          </a:p>
          <a:p>
            <a:pPr marL="457200" indent="-457200">
              <a:spcBef>
                <a:spcPts val="600"/>
              </a:spcBef>
              <a:spcAft>
                <a:spcPts val="600"/>
              </a:spcAft>
              <a:buFont typeface="Arial" panose="020B0604020202020204" pitchFamily="34" charset="0"/>
              <a:buChar char="•"/>
            </a:pPr>
            <a:r>
              <a:rPr lang="en-GB" sz="2800" dirty="0"/>
              <a:t>You should watch the video on this webpage</a:t>
            </a:r>
          </a:p>
        </p:txBody>
      </p:sp>
    </p:spTree>
    <p:extLst>
      <p:ext uri="{BB962C8B-B14F-4D97-AF65-F5344CB8AC3E}">
        <p14:creationId xmlns:p14="http://schemas.microsoft.com/office/powerpoint/2010/main" val="94176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258819"/>
            <a:ext cx="8229600" cy="850106"/>
          </a:xfrm>
        </p:spPr>
        <p:txBody>
          <a:bodyPr/>
          <a:lstStyle/>
          <a:p>
            <a:r>
              <a:rPr lang="en-GB" b="1" dirty="0"/>
              <a:t>Impact on Individuals: Sport</a:t>
            </a:r>
          </a:p>
        </p:txBody>
      </p:sp>
      <p:sp>
        <p:nvSpPr>
          <p:cNvPr id="13" name="TextBox 12"/>
          <p:cNvSpPr txBox="1"/>
          <p:nvPr/>
        </p:nvSpPr>
        <p:spPr>
          <a:xfrm>
            <a:off x="2099556" y="5589241"/>
            <a:ext cx="8111244" cy="461665"/>
          </a:xfrm>
          <a:prstGeom prst="rect">
            <a:avLst/>
          </a:prstGeom>
          <a:noFill/>
        </p:spPr>
        <p:txBody>
          <a:bodyPr wrap="square" rtlCol="0">
            <a:spAutoFit/>
          </a:bodyPr>
          <a:lstStyle/>
          <a:p>
            <a:pPr algn="ctr"/>
            <a:r>
              <a:rPr lang="en-GB" sz="2400" b="1" i="1" dirty="0"/>
              <a:t>Discuss the issues raised by these stories</a:t>
            </a:r>
          </a:p>
        </p:txBody>
      </p:sp>
      <p:sp>
        <p:nvSpPr>
          <p:cNvPr id="11" name="TextBox 10">
            <a:extLst>
              <a:ext uri="{FF2B5EF4-FFF2-40B4-BE49-F238E27FC236}">
                <a16:creationId xmlns:a16="http://schemas.microsoft.com/office/drawing/2014/main" id="{A10D293A-ACBE-4AC7-BA8D-FE5470C51D7B}"/>
              </a:ext>
            </a:extLst>
          </p:cNvPr>
          <p:cNvSpPr txBox="1"/>
          <p:nvPr/>
        </p:nvSpPr>
        <p:spPr>
          <a:xfrm>
            <a:off x="1981200" y="2710629"/>
            <a:ext cx="8460940" cy="830997"/>
          </a:xfrm>
          <a:prstGeom prst="rect">
            <a:avLst/>
          </a:prstGeom>
          <a:noFill/>
        </p:spPr>
        <p:txBody>
          <a:bodyPr wrap="square" rtlCol="0">
            <a:spAutoFit/>
          </a:bodyPr>
          <a:lstStyle/>
          <a:p>
            <a:r>
              <a:rPr lang="en-GB" sz="2400" dirty="0"/>
              <a:t>As well as watching the video from the previous slide you should also read, watch and listen to the following;</a:t>
            </a:r>
          </a:p>
        </p:txBody>
      </p:sp>
      <p:sp>
        <p:nvSpPr>
          <p:cNvPr id="18" name="TextBox 17">
            <a:extLst>
              <a:ext uri="{FF2B5EF4-FFF2-40B4-BE49-F238E27FC236}">
                <a16:creationId xmlns:a16="http://schemas.microsoft.com/office/drawing/2014/main" id="{8FB7F90A-41DD-47F6-890B-F038205F7403}"/>
              </a:ext>
            </a:extLst>
          </p:cNvPr>
          <p:cNvSpPr txBox="1"/>
          <p:nvPr/>
        </p:nvSpPr>
        <p:spPr>
          <a:xfrm>
            <a:off x="3306010" y="3765879"/>
            <a:ext cx="7069432" cy="1477328"/>
          </a:xfrm>
          <a:prstGeom prst="rect">
            <a:avLst/>
          </a:prstGeom>
          <a:noFill/>
        </p:spPr>
        <p:txBody>
          <a:bodyPr wrap="square" rtlCol="0">
            <a:spAutoFit/>
          </a:bodyPr>
          <a:lstStyle/>
          <a:p>
            <a:r>
              <a:rPr lang="en-GB" dirty="0">
                <a:hlinkClick r:id="rId3"/>
              </a:rPr>
              <a:t>https://www.bbc.co.uk/sport/46453958</a:t>
            </a:r>
            <a:endParaRPr lang="en-GB" dirty="0"/>
          </a:p>
          <a:p>
            <a:endParaRPr lang="en-GB" dirty="0"/>
          </a:p>
          <a:p>
            <a:endParaRPr lang="en-GB" dirty="0"/>
          </a:p>
          <a:p>
            <a:endParaRPr lang="en-GB" dirty="0"/>
          </a:p>
          <a:p>
            <a:r>
              <a:rPr lang="en-GB" dirty="0"/>
              <a:t> </a:t>
            </a:r>
          </a:p>
        </p:txBody>
      </p:sp>
      <p:sp>
        <p:nvSpPr>
          <p:cNvPr id="20" name="TextBox 19">
            <a:extLst>
              <a:ext uri="{FF2B5EF4-FFF2-40B4-BE49-F238E27FC236}">
                <a16:creationId xmlns:a16="http://schemas.microsoft.com/office/drawing/2014/main" id="{F97A2F89-2B59-45F2-B674-67DFE4706C8A}"/>
              </a:ext>
            </a:extLst>
          </p:cNvPr>
          <p:cNvSpPr txBox="1"/>
          <p:nvPr/>
        </p:nvSpPr>
        <p:spPr>
          <a:xfrm>
            <a:off x="3306010" y="4016501"/>
            <a:ext cx="7069432" cy="369332"/>
          </a:xfrm>
          <a:prstGeom prst="rect">
            <a:avLst/>
          </a:prstGeom>
          <a:noFill/>
        </p:spPr>
        <p:txBody>
          <a:bodyPr wrap="square" rtlCol="0">
            <a:spAutoFit/>
          </a:bodyPr>
          <a:lstStyle/>
          <a:p>
            <a:r>
              <a:rPr lang="en-GB" dirty="0">
                <a:hlinkClick r:id="rId4"/>
              </a:rPr>
              <a:t>https://www.bbc.co.uk/sport/athletics/47467522</a:t>
            </a:r>
            <a:r>
              <a:rPr lang="en-GB" dirty="0"/>
              <a:t>  </a:t>
            </a:r>
          </a:p>
        </p:txBody>
      </p:sp>
      <p:sp>
        <p:nvSpPr>
          <p:cNvPr id="21" name="TextBox 20">
            <a:extLst>
              <a:ext uri="{FF2B5EF4-FFF2-40B4-BE49-F238E27FC236}">
                <a16:creationId xmlns:a16="http://schemas.microsoft.com/office/drawing/2014/main" id="{12DBDABB-CB2B-46EA-8EB6-25C91524D72A}"/>
              </a:ext>
            </a:extLst>
          </p:cNvPr>
          <p:cNvSpPr txBox="1"/>
          <p:nvPr/>
        </p:nvSpPr>
        <p:spPr>
          <a:xfrm>
            <a:off x="3306010" y="4281830"/>
            <a:ext cx="7069432" cy="646331"/>
          </a:xfrm>
          <a:prstGeom prst="rect">
            <a:avLst/>
          </a:prstGeom>
          <a:noFill/>
        </p:spPr>
        <p:txBody>
          <a:bodyPr wrap="square" rtlCol="0">
            <a:spAutoFit/>
          </a:bodyPr>
          <a:lstStyle/>
          <a:p>
            <a:r>
              <a:rPr lang="en-GB" dirty="0">
                <a:hlinkClick r:id="rId5"/>
              </a:rPr>
              <a:t>https://www.bbc.co.uk/news/av/uk-scotland-47448863/transgender-debate-playing-for-a-women-s-team-didn-t-seem-possible</a:t>
            </a:r>
            <a:r>
              <a:rPr lang="en-GB" dirty="0"/>
              <a:t> </a:t>
            </a:r>
          </a:p>
        </p:txBody>
      </p:sp>
      <p:sp>
        <p:nvSpPr>
          <p:cNvPr id="22" name="TextBox 21">
            <a:extLst>
              <a:ext uri="{FF2B5EF4-FFF2-40B4-BE49-F238E27FC236}">
                <a16:creationId xmlns:a16="http://schemas.microsoft.com/office/drawing/2014/main" id="{5E527725-93FD-43B4-9E26-E9F706D71967}"/>
              </a:ext>
            </a:extLst>
          </p:cNvPr>
          <p:cNvSpPr txBox="1"/>
          <p:nvPr/>
        </p:nvSpPr>
        <p:spPr>
          <a:xfrm>
            <a:off x="3306010" y="5079450"/>
            <a:ext cx="7069432" cy="369332"/>
          </a:xfrm>
          <a:prstGeom prst="rect">
            <a:avLst/>
          </a:prstGeom>
          <a:noFill/>
        </p:spPr>
        <p:txBody>
          <a:bodyPr wrap="square" rtlCol="0">
            <a:spAutoFit/>
          </a:bodyPr>
          <a:lstStyle/>
          <a:p>
            <a:r>
              <a:rPr lang="en-GB" dirty="0">
                <a:hlinkClick r:id="rId6"/>
              </a:rPr>
              <a:t>https://www.bbc.co.uk/programmes/w172w4pxcth6mmt</a:t>
            </a:r>
            <a:r>
              <a:rPr lang="en-GB" dirty="0"/>
              <a:t> </a:t>
            </a:r>
          </a:p>
        </p:txBody>
      </p:sp>
      <p:sp>
        <p:nvSpPr>
          <p:cNvPr id="3" name="TextBox 2">
            <a:extLst>
              <a:ext uri="{FF2B5EF4-FFF2-40B4-BE49-F238E27FC236}">
                <a16:creationId xmlns:a16="http://schemas.microsoft.com/office/drawing/2014/main" id="{BA8163A2-BB17-68FE-BC18-F34091FB67B2}"/>
              </a:ext>
            </a:extLst>
          </p:cNvPr>
          <p:cNvSpPr txBox="1"/>
          <p:nvPr/>
        </p:nvSpPr>
        <p:spPr>
          <a:xfrm>
            <a:off x="3217984" y="3428970"/>
            <a:ext cx="3437792" cy="430887"/>
          </a:xfrm>
          <a:prstGeom prst="rect">
            <a:avLst/>
          </a:prstGeom>
          <a:noFill/>
        </p:spPr>
        <p:txBody>
          <a:bodyPr wrap="square" rtlCol="0">
            <a:spAutoFit/>
          </a:bodyPr>
          <a:lstStyle/>
          <a:p>
            <a:r>
              <a:rPr lang="en-GB" sz="1100" dirty="0">
                <a:hlinkClick r:id="rId7"/>
              </a:rPr>
              <a:t>UK Athletics bans transgender women from competing in female category - BBC Sport</a:t>
            </a:r>
            <a:endParaRPr lang="en-GB" sz="1100" dirty="0"/>
          </a:p>
        </p:txBody>
      </p:sp>
    </p:spTree>
    <p:extLst>
      <p:ext uri="{BB962C8B-B14F-4D97-AF65-F5344CB8AC3E}">
        <p14:creationId xmlns:p14="http://schemas.microsoft.com/office/powerpoint/2010/main" val="2326890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0"/>
      <p:bldP spid="18" grpId="0"/>
      <p:bldP spid="20" grpId="0"/>
      <p:bldP spid="21" grpId="0"/>
      <p:bldP spid="2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7394F-A3FB-0923-D3F0-5A9FA42FA24B}"/>
              </a:ext>
            </a:extLst>
          </p:cNvPr>
          <p:cNvSpPr>
            <a:spLocks noGrp="1"/>
          </p:cNvSpPr>
          <p:nvPr>
            <p:ph type="title"/>
          </p:nvPr>
        </p:nvSpPr>
        <p:spPr/>
        <p:txBody>
          <a:bodyPr/>
          <a:lstStyle/>
          <a:p>
            <a:r>
              <a:rPr lang="en-GB" dirty="0"/>
              <a:t>Non-Binary</a:t>
            </a:r>
          </a:p>
        </p:txBody>
      </p:sp>
      <p:sp>
        <p:nvSpPr>
          <p:cNvPr id="3" name="Content Placeholder 2">
            <a:extLst>
              <a:ext uri="{FF2B5EF4-FFF2-40B4-BE49-F238E27FC236}">
                <a16:creationId xmlns:a16="http://schemas.microsoft.com/office/drawing/2014/main" id="{5B1C9A97-30EA-DB8D-37EE-115D82AE7C00}"/>
              </a:ext>
            </a:extLst>
          </p:cNvPr>
          <p:cNvSpPr>
            <a:spLocks noGrp="1"/>
          </p:cNvSpPr>
          <p:nvPr>
            <p:ph idx="1"/>
          </p:nvPr>
        </p:nvSpPr>
        <p:spPr/>
        <p:txBody>
          <a:bodyPr>
            <a:normAutofit/>
          </a:bodyPr>
          <a:lstStyle/>
          <a:p>
            <a:r>
              <a:rPr lang="en-GB" sz="1800" b="0" i="0" dirty="0">
                <a:solidFill>
                  <a:srgbClr val="001D35"/>
                </a:solidFill>
                <a:effectLst/>
                <a:latin typeface="Garamond" panose="02020404030301010803" pitchFamily="18" charset="0"/>
              </a:rPr>
              <a:t>an umbrella term for people who don't identify as exclusively male or female. It can also refer to identities that fall outside the male/female gender binary, such as agender, bigender, genderqueer, or gender fluid. </a:t>
            </a:r>
          </a:p>
          <a:p>
            <a:r>
              <a:rPr lang="en-GB" sz="1800" dirty="0">
                <a:solidFill>
                  <a:srgbClr val="001D35"/>
                </a:solidFill>
                <a:latin typeface="Garamond" panose="02020404030301010803" pitchFamily="18" charset="0"/>
              </a:rPr>
              <a:t>It is difficult to estimate the number of individuals in the UK who do not identify within binary genders as most research has not gathered responses from this group</a:t>
            </a:r>
          </a:p>
          <a:p>
            <a:r>
              <a:rPr lang="en-GB" sz="1800" dirty="0">
                <a:solidFill>
                  <a:srgbClr val="001D35"/>
                </a:solidFill>
                <a:latin typeface="Garamond" panose="02020404030301010803" pitchFamily="18" charset="0"/>
              </a:rPr>
              <a:t>Individuals within this group use can use pronouns; they/them/theirs</a:t>
            </a:r>
          </a:p>
          <a:p>
            <a:r>
              <a:rPr lang="en-GB" sz="1800" dirty="0">
                <a:solidFill>
                  <a:srgbClr val="001D35"/>
                </a:solidFill>
                <a:latin typeface="Garamond" panose="02020404030301010803" pitchFamily="18" charset="0"/>
              </a:rPr>
              <a:t>This is not new and there are many non-binary genders recognized by cultures around the world including; Hijra, the Bugis, Muxes, </a:t>
            </a:r>
            <a:r>
              <a:rPr lang="en-GB" sz="1800" dirty="0" err="1">
                <a:solidFill>
                  <a:srgbClr val="001D35"/>
                </a:solidFill>
                <a:latin typeface="Garamond" panose="02020404030301010803" pitchFamily="18" charset="0"/>
              </a:rPr>
              <a:t>Sekrata</a:t>
            </a:r>
            <a:r>
              <a:rPr lang="en-GB" sz="1800" dirty="0">
                <a:solidFill>
                  <a:srgbClr val="001D35"/>
                </a:solidFill>
                <a:latin typeface="Garamond" panose="02020404030301010803" pitchFamily="18" charset="0"/>
              </a:rPr>
              <a:t>, two spirit, </a:t>
            </a:r>
            <a:r>
              <a:rPr lang="en-GB" sz="1800" dirty="0" err="1">
                <a:solidFill>
                  <a:srgbClr val="001D35"/>
                </a:solidFill>
                <a:latin typeface="Garamond" panose="02020404030301010803" pitchFamily="18" charset="0"/>
              </a:rPr>
              <a:t>Bakla</a:t>
            </a:r>
            <a:endParaRPr lang="en-GB" sz="1800" dirty="0">
              <a:latin typeface="Garamond" panose="02020404030301010803" pitchFamily="18" charset="0"/>
            </a:endParaRPr>
          </a:p>
        </p:txBody>
      </p:sp>
    </p:spTree>
    <p:extLst>
      <p:ext uri="{BB962C8B-B14F-4D97-AF65-F5344CB8AC3E}">
        <p14:creationId xmlns:p14="http://schemas.microsoft.com/office/powerpoint/2010/main" val="20142574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1F969-11D8-9AAE-11EB-555BF4A3DA8B}"/>
              </a:ext>
            </a:extLst>
          </p:cNvPr>
          <p:cNvSpPr>
            <a:spLocks noGrp="1"/>
          </p:cNvSpPr>
          <p:nvPr>
            <p:ph type="title"/>
          </p:nvPr>
        </p:nvSpPr>
        <p:spPr/>
        <p:txBody>
          <a:bodyPr/>
          <a:lstStyle/>
          <a:p>
            <a:r>
              <a:rPr lang="en-GB" dirty="0"/>
              <a:t>Avoiding Gender Socialisation</a:t>
            </a:r>
          </a:p>
        </p:txBody>
      </p:sp>
      <p:pic>
        <p:nvPicPr>
          <p:cNvPr id="4" name="Online Media 3" title="Raising a Gender-Neutral Child | Raising Baby Grey | The New Yorker Documentary">
            <a:hlinkClick r:id="" action="ppaction://media"/>
            <a:extLst>
              <a:ext uri="{FF2B5EF4-FFF2-40B4-BE49-F238E27FC236}">
                <a16:creationId xmlns:a16="http://schemas.microsoft.com/office/drawing/2014/main" id="{BCBA9CBE-3D93-C783-40D4-B5B664EAFC11}"/>
              </a:ext>
            </a:extLst>
          </p:cNvPr>
          <p:cNvPicPr>
            <a:picLocks noGrp="1" noRot="1" noChangeAspect="1"/>
          </p:cNvPicPr>
          <p:nvPr>
            <p:ph idx="1"/>
            <a:videoFile r:link="rId1"/>
          </p:nvPr>
        </p:nvPicPr>
        <p:blipFill>
          <a:blip r:embed="rId4"/>
          <a:stretch>
            <a:fillRect/>
          </a:stretch>
        </p:blipFill>
        <p:spPr>
          <a:xfrm>
            <a:off x="1295402" y="1981044"/>
            <a:ext cx="8850921" cy="4085648"/>
          </a:xfrm>
          <a:prstGeom prst="rect">
            <a:avLst/>
          </a:prstGeom>
        </p:spPr>
      </p:pic>
    </p:spTree>
    <p:extLst>
      <p:ext uri="{BB962C8B-B14F-4D97-AF65-F5344CB8AC3E}">
        <p14:creationId xmlns:p14="http://schemas.microsoft.com/office/powerpoint/2010/main" val="282905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7779" y="776658"/>
            <a:ext cx="8229600" cy="792088"/>
          </a:xfrm>
        </p:spPr>
        <p:txBody>
          <a:bodyPr/>
          <a:lstStyle/>
          <a:p>
            <a:r>
              <a:rPr lang="en-GB" b="1" dirty="0"/>
              <a:t>Reference List</a:t>
            </a:r>
          </a:p>
        </p:txBody>
      </p:sp>
      <p:sp>
        <p:nvSpPr>
          <p:cNvPr id="5" name="Content Placeholder 4"/>
          <p:cNvSpPr>
            <a:spLocks noGrp="1"/>
          </p:cNvSpPr>
          <p:nvPr>
            <p:ph idx="1"/>
          </p:nvPr>
        </p:nvSpPr>
        <p:spPr>
          <a:xfrm>
            <a:off x="1667508" y="1788491"/>
            <a:ext cx="8856984" cy="4525963"/>
          </a:xfrm>
        </p:spPr>
        <p:txBody>
          <a:bodyPr>
            <a:noAutofit/>
          </a:bodyPr>
          <a:lstStyle/>
          <a:p>
            <a:r>
              <a:rPr lang="en-GB" sz="1600" dirty="0"/>
              <a:t>Carroll, R.A. (1999) ‘Outcomes of Treatment for Gender Dysphoria’ </a:t>
            </a:r>
            <a:r>
              <a:rPr lang="en-GB" sz="1600" i="1" dirty="0"/>
              <a:t>Journal Of Sex Education And Therapy </a:t>
            </a:r>
            <a:r>
              <a:rPr lang="en-GB" sz="1600" dirty="0"/>
              <a:t>Vol. 24 , </a:t>
            </a:r>
            <a:r>
              <a:rPr lang="en-GB" sz="1600" dirty="0" err="1"/>
              <a:t>Iss</a:t>
            </a:r>
            <a:r>
              <a:rPr lang="en-GB" sz="1600" dirty="0"/>
              <a:t>. 3</a:t>
            </a:r>
          </a:p>
          <a:p>
            <a:r>
              <a:rPr lang="en-GB" sz="1600" dirty="0"/>
              <a:t>Darrell, J. (2015) </a:t>
            </a:r>
            <a:r>
              <a:rPr lang="en-GB" sz="1600" i="1" dirty="0"/>
              <a:t>Gender Diversity Awareness </a:t>
            </a:r>
            <a:r>
              <a:rPr lang="en-GB" sz="1600" dirty="0"/>
              <a:t>The Beaumont Trust Available at  </a:t>
            </a:r>
            <a:r>
              <a:rPr lang="en-GB" sz="1600" dirty="0">
                <a:hlinkClick r:id="rId3"/>
              </a:rPr>
              <a:t>http://www.beaumont-trust.org.uk/</a:t>
            </a:r>
            <a:r>
              <a:rPr lang="en-GB" sz="1600" dirty="0"/>
              <a:t> [Accessed 05/03/2017]</a:t>
            </a:r>
          </a:p>
          <a:p>
            <a:r>
              <a:rPr lang="en-GB" sz="1600" dirty="0"/>
              <a:t>Gittins, D (1993) </a:t>
            </a:r>
            <a:r>
              <a:rPr lang="en-GB" sz="1600" i="1" dirty="0"/>
              <a:t>The Family in Question: Changing Households and Familiar Ideologies, </a:t>
            </a:r>
            <a:r>
              <a:rPr lang="en-GB" sz="1600" dirty="0"/>
              <a:t>Basingstoke: Macmillan.</a:t>
            </a:r>
          </a:p>
          <a:p>
            <a:r>
              <a:rPr lang="en-GB" sz="1600" dirty="0"/>
              <a:t>Goldthorpe, JH (1987) </a:t>
            </a:r>
            <a:r>
              <a:rPr lang="en-GB" sz="1600" i="1" dirty="0"/>
              <a:t>Social Mobility and Class Structure in Modern Britain, </a:t>
            </a:r>
            <a:r>
              <a:rPr lang="en-GB" sz="1600" dirty="0"/>
              <a:t>Oxford: Clarendon Press.</a:t>
            </a:r>
          </a:p>
          <a:p>
            <a:r>
              <a:rPr lang="en-GB" sz="1600" dirty="0"/>
              <a:t>HM Courts and Tribunals Service (2016) </a:t>
            </a:r>
            <a:r>
              <a:rPr lang="en-GB" sz="1600" i="1" dirty="0"/>
              <a:t>Gender Recognition Act 2004: The General Guide for All Users </a:t>
            </a:r>
            <a:r>
              <a:rPr lang="en-GB" sz="1600" dirty="0"/>
              <a:t>London: </a:t>
            </a:r>
            <a:r>
              <a:rPr lang="en-GB" sz="1600" dirty="0" err="1"/>
              <a:t>HMCTS</a:t>
            </a:r>
            <a:r>
              <a:rPr lang="en-GB" sz="1600" dirty="0"/>
              <a:t> Available at </a:t>
            </a:r>
            <a:r>
              <a:rPr lang="en-GB" sz="1600" dirty="0">
                <a:hlinkClick r:id="rId4"/>
              </a:rPr>
              <a:t>https://assets.publishing.service.gov.uk/government/uploads/system/uploads/attachment_data/file/786910/t455-eng.pd</a:t>
            </a:r>
            <a:r>
              <a:rPr lang="en-GB" sz="1600" dirty="0"/>
              <a:t> f [Accessed 18/03/2020]</a:t>
            </a:r>
          </a:p>
          <a:p>
            <a:r>
              <a:rPr lang="en-GB" sz="1600" dirty="0"/>
              <a:t>Jackson, Justice P. (2017) </a:t>
            </a:r>
            <a:r>
              <a:rPr lang="en-GB" sz="1600" i="1" dirty="0"/>
              <a:t>JUDGMENT: J v B (Ultra‐Orthodox Judaism: Transgender)</a:t>
            </a:r>
            <a:r>
              <a:rPr lang="en-GB" sz="1600" dirty="0"/>
              <a:t> Available at </a:t>
            </a:r>
            <a:r>
              <a:rPr lang="en-GB" sz="1600" dirty="0">
                <a:hlinkClick r:id="rId5"/>
              </a:rPr>
              <a:t>https://www.judiciary.gov.uk/judgments/j-v-b-and-the-children-ultra-orthodox-judaism-transgender/</a:t>
            </a:r>
            <a:r>
              <a:rPr lang="en-GB" sz="1600" dirty="0"/>
              <a:t> [Accessed 18/03/2020]</a:t>
            </a:r>
            <a:endParaRPr lang="en-GB" sz="1600" i="1" dirty="0"/>
          </a:p>
          <a:p>
            <a:r>
              <a:rPr lang="en-GB" sz="1600" dirty="0" err="1"/>
              <a:t>McKie</a:t>
            </a:r>
            <a:r>
              <a:rPr lang="en-GB" sz="1600" dirty="0"/>
              <a:t>, L &amp; Callan, S (2012) </a:t>
            </a:r>
            <a:r>
              <a:rPr lang="en-GB" sz="1600" i="1" dirty="0"/>
              <a:t>Understanding Families: A Global Introduction, </a:t>
            </a:r>
            <a:r>
              <a:rPr lang="en-GB" sz="1600" dirty="0"/>
              <a:t>London: Sage.</a:t>
            </a:r>
          </a:p>
        </p:txBody>
      </p:sp>
    </p:spTree>
    <p:extLst>
      <p:ext uri="{BB962C8B-B14F-4D97-AF65-F5344CB8AC3E}">
        <p14:creationId xmlns:p14="http://schemas.microsoft.com/office/powerpoint/2010/main" val="18991928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6607" y="398286"/>
            <a:ext cx="8229600" cy="792088"/>
          </a:xfrm>
        </p:spPr>
        <p:txBody>
          <a:bodyPr/>
          <a:lstStyle/>
          <a:p>
            <a:r>
              <a:rPr lang="en-GB" b="1" dirty="0"/>
              <a:t>Reference List</a:t>
            </a:r>
          </a:p>
        </p:txBody>
      </p:sp>
      <p:sp>
        <p:nvSpPr>
          <p:cNvPr id="5" name="Content Placeholder 4"/>
          <p:cNvSpPr>
            <a:spLocks noGrp="1"/>
          </p:cNvSpPr>
          <p:nvPr>
            <p:ph idx="1"/>
          </p:nvPr>
        </p:nvSpPr>
        <p:spPr>
          <a:xfrm>
            <a:off x="1005356" y="1190374"/>
            <a:ext cx="10524492" cy="4525963"/>
          </a:xfrm>
        </p:spPr>
        <p:txBody>
          <a:bodyPr>
            <a:noAutofit/>
          </a:bodyPr>
          <a:lstStyle/>
          <a:p>
            <a:r>
              <a:rPr lang="en-GB" sz="1600" dirty="0"/>
              <a:t>Muncie, J. et al (</a:t>
            </a:r>
            <a:r>
              <a:rPr lang="en-GB" sz="1600" dirty="0" err="1"/>
              <a:t>Eds</a:t>
            </a:r>
            <a:r>
              <a:rPr lang="en-GB" sz="1600" dirty="0"/>
              <a:t>) (1997) </a:t>
            </a:r>
            <a:r>
              <a:rPr lang="en-GB" sz="1600" i="1" dirty="0"/>
              <a:t>Understanding the Family  </a:t>
            </a:r>
            <a:r>
              <a:rPr lang="en-GB" sz="1600" dirty="0"/>
              <a:t>London: Sage</a:t>
            </a:r>
          </a:p>
          <a:p>
            <a:r>
              <a:rPr lang="en-GB" sz="1600" dirty="0"/>
              <a:t>Murdock, GP (1949)</a:t>
            </a:r>
            <a:r>
              <a:rPr lang="en-GB" sz="1600" i="1" dirty="0"/>
              <a:t> Social Structure, </a:t>
            </a:r>
            <a:r>
              <a:rPr lang="en-GB" sz="1600" dirty="0"/>
              <a:t>New York: Macmillan.</a:t>
            </a:r>
          </a:p>
          <a:p>
            <a:r>
              <a:rPr lang="en-GB" sz="1600" dirty="0"/>
              <a:t>Newman, </a:t>
            </a:r>
            <a:r>
              <a:rPr lang="en-GB" sz="1600" dirty="0" err="1"/>
              <a:t>D.M</a:t>
            </a:r>
            <a:r>
              <a:rPr lang="en-GB" sz="1600" dirty="0"/>
              <a:t>. &amp; </a:t>
            </a:r>
            <a:r>
              <a:rPr lang="en-GB" sz="1600" dirty="0" err="1"/>
              <a:t>Grauerholz</a:t>
            </a:r>
            <a:r>
              <a:rPr lang="en-GB" sz="1600" dirty="0"/>
              <a:t>, L. (2002) </a:t>
            </a:r>
            <a:r>
              <a:rPr lang="en-GB" sz="1600" i="1" dirty="0"/>
              <a:t>Sociology of Families </a:t>
            </a:r>
            <a:r>
              <a:rPr lang="en-GB" sz="1600" dirty="0"/>
              <a:t>Thousand Oaks: Pine Forge Press</a:t>
            </a:r>
          </a:p>
          <a:p>
            <a:r>
              <a:rPr lang="en-GB" sz="1600" dirty="0"/>
              <a:t>NHS (2016) </a:t>
            </a:r>
            <a:r>
              <a:rPr lang="en-GB" sz="1600" i="1" dirty="0"/>
              <a:t>Gender Dysphoria: Treatment </a:t>
            </a:r>
            <a:r>
              <a:rPr lang="en-GB" sz="1600" dirty="0"/>
              <a:t>Available at  </a:t>
            </a:r>
            <a:r>
              <a:rPr lang="en-GB" sz="1600" dirty="0">
                <a:hlinkClick r:id="rId3"/>
              </a:rPr>
              <a:t>http://www.nhs.uk/Conditions/Gender-dysphoria/Pages/Treatment.aspx</a:t>
            </a:r>
            <a:r>
              <a:rPr lang="en-GB" sz="1600" dirty="0"/>
              <a:t> [Accessed 18/03/2020]</a:t>
            </a:r>
          </a:p>
          <a:p>
            <a:r>
              <a:rPr lang="en-GB" sz="1600" dirty="0"/>
              <a:t>Office of National Statistics (2009) </a:t>
            </a:r>
            <a:r>
              <a:rPr lang="en-GB" sz="1600" i="1" dirty="0"/>
              <a:t>Trans Data Position Paper </a:t>
            </a:r>
            <a:r>
              <a:rPr lang="en-GB" sz="1600" dirty="0"/>
              <a:t>London: ONS</a:t>
            </a:r>
          </a:p>
          <a:p>
            <a:r>
              <a:rPr lang="en-GB" sz="1600" dirty="0"/>
              <a:t>Parke, R.D. (2013) </a:t>
            </a:r>
            <a:r>
              <a:rPr lang="en-GB" sz="1600" i="1" dirty="0"/>
              <a:t>Future Families: Diverse Forms, Rich Possibilities, </a:t>
            </a:r>
            <a:r>
              <a:rPr lang="en-GB" sz="1600" dirty="0"/>
              <a:t>Chichester, Sussex: Wiley Blackwell.</a:t>
            </a:r>
          </a:p>
          <a:p>
            <a:r>
              <a:rPr lang="en-GB" sz="1600" dirty="0" err="1"/>
              <a:t>Ribbens</a:t>
            </a:r>
            <a:r>
              <a:rPr lang="en-GB" sz="1600" dirty="0"/>
              <a:t> McCarthy, J &amp; Edwards, R (2011) </a:t>
            </a:r>
            <a:r>
              <a:rPr lang="en-GB" sz="1600" i="1" dirty="0"/>
              <a:t>Key concepts in Family Studies, </a:t>
            </a:r>
            <a:r>
              <a:rPr lang="en-GB" sz="1600" dirty="0"/>
              <a:t>London: Sage.</a:t>
            </a:r>
          </a:p>
          <a:p>
            <a:r>
              <a:rPr lang="en-GB" sz="1600" dirty="0"/>
              <a:t>Steel, L, Kidd, W &amp; Brown, A (2012) </a:t>
            </a:r>
            <a:r>
              <a:rPr lang="en-GB" sz="1600" i="1" dirty="0"/>
              <a:t>The Family, </a:t>
            </a:r>
            <a:r>
              <a:rPr lang="en-GB" sz="1600" dirty="0"/>
              <a:t>Basingstoke, Hampshire: Palgrave Macmillan.</a:t>
            </a:r>
          </a:p>
          <a:p>
            <a:r>
              <a:rPr lang="en-GB" sz="1600" dirty="0"/>
              <a:t>University of California (No Date) LGBTQIA Resource Centre Glossary Available at </a:t>
            </a:r>
            <a:r>
              <a:rPr lang="en-GB" sz="1600" dirty="0">
                <a:hlinkClick r:id="rId4"/>
              </a:rPr>
              <a:t>http://lgbtqia.ucdavis.edu/educated/glossary.html</a:t>
            </a:r>
            <a:r>
              <a:rPr lang="en-GB" sz="1600" dirty="0"/>
              <a:t> [Accessed 18/03/2020]</a:t>
            </a:r>
          </a:p>
          <a:p>
            <a:r>
              <a:rPr lang="en-GB" sz="1600" dirty="0"/>
              <a:t>UK Government (2004) </a:t>
            </a:r>
            <a:r>
              <a:rPr lang="en-GB" sz="1600" i="1" dirty="0"/>
              <a:t>Gender Recognition Act </a:t>
            </a:r>
            <a:r>
              <a:rPr lang="en-GB" sz="1600" dirty="0"/>
              <a:t> Available at </a:t>
            </a:r>
            <a:r>
              <a:rPr lang="en-GB" sz="1600" dirty="0">
                <a:hlinkClick r:id="rId5"/>
              </a:rPr>
              <a:t>http://www.legislation.gov.uk/ukpga/2004/7/contents</a:t>
            </a:r>
            <a:r>
              <a:rPr lang="en-GB" sz="1600" dirty="0"/>
              <a:t> [Accessed 18/03/2020]</a:t>
            </a:r>
          </a:p>
          <a:p>
            <a:r>
              <a:rPr lang="en-GB" sz="1600" dirty="0"/>
              <a:t>Wiseman, M. &amp; Davidson, S. (2011) ‘Problems with binary gender discourse: Using context to promote flexibility and connection in gender identity’ in </a:t>
            </a:r>
            <a:r>
              <a:rPr lang="en-GB" sz="1600" i="1" dirty="0"/>
              <a:t>Clinical Child Psychology and Psychiatry</a:t>
            </a:r>
            <a:r>
              <a:rPr lang="en-GB" sz="1600" dirty="0"/>
              <a:t>  Volume 17(4) pp.528–537</a:t>
            </a:r>
          </a:p>
          <a:p>
            <a:endParaRPr lang="en-GB" sz="1600" dirty="0"/>
          </a:p>
        </p:txBody>
      </p:sp>
    </p:spTree>
    <p:extLst>
      <p:ext uri="{BB962C8B-B14F-4D97-AF65-F5344CB8AC3E}">
        <p14:creationId xmlns:p14="http://schemas.microsoft.com/office/powerpoint/2010/main" val="30757707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a:t>
            </a:r>
          </a:p>
        </p:txBody>
      </p:sp>
      <p:sp>
        <p:nvSpPr>
          <p:cNvPr id="3" name="Content Placeholder 2"/>
          <p:cNvSpPr>
            <a:spLocks noGrp="1"/>
          </p:cNvSpPr>
          <p:nvPr>
            <p:ph idx="1"/>
          </p:nvPr>
        </p:nvSpPr>
        <p:spPr/>
        <p:txBody>
          <a:bodyPr/>
          <a:lstStyle/>
          <a:p>
            <a:r>
              <a:rPr lang="en-GB" dirty="0"/>
              <a:t>APA, https://www.apa.org/pi/lgbt/resources/sexuality-definitions.pdf</a:t>
            </a:r>
          </a:p>
          <a:p>
            <a:r>
              <a:rPr lang="en-GB" dirty="0"/>
              <a:t>WHO, (2021) </a:t>
            </a:r>
            <a:r>
              <a:rPr lang="en-GB" i="1" dirty="0"/>
              <a:t>Gender and Health</a:t>
            </a:r>
            <a:r>
              <a:rPr lang="en-GB" dirty="0"/>
              <a:t> Available at: </a:t>
            </a:r>
            <a:r>
              <a:rPr lang="en-GB" dirty="0">
                <a:hlinkClick r:id="rId3"/>
              </a:rPr>
              <a:t>https://www.who.int/health-topics/gender#tab=tab_1</a:t>
            </a:r>
            <a:r>
              <a:rPr lang="en-GB" dirty="0"/>
              <a:t> (Accessed: 20 January 2021).</a:t>
            </a:r>
          </a:p>
        </p:txBody>
      </p:sp>
    </p:spTree>
    <p:extLst>
      <p:ext uri="{BB962C8B-B14F-4D97-AF65-F5344CB8AC3E}">
        <p14:creationId xmlns:p14="http://schemas.microsoft.com/office/powerpoint/2010/main" val="2857922392"/>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62D7F67-3319-47C7-BBF6-1EF10391402C}" vid="{E98F000D-926F-4AE7-BBAA-C86A61E8ADA1}"/>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4" ma:contentTypeDescription="Create a new document." ma:contentTypeScope="" ma:versionID="04d2e282529832d0df80268b8f628558">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fe5206d0b49f2b846e4f858a029c96b9"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element ref="ns3:MediaServiceDateTaken" minOccurs="0"/>
                <xsd:element ref="ns3:MediaServiceAutoTags" minOccurs="0"/>
                <xsd:element ref="ns3:MediaLengthInSeconds" minOccurs="0"/>
                <xsd:element ref="ns3:MediaServiceObjectDetectorVersions" minOccurs="0"/>
                <xsd:element ref="ns3:MediaServiceGenerationTime" minOccurs="0"/>
                <xsd:element ref="ns3:MediaServiceEventHashCode"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ADF96A-9D03-417C-B6D8-9319FFA27766}">
  <ds:schemaRefs>
    <ds:schemaRef ds:uri="http://schemas.microsoft.com/sharepoint/v3/contenttype/forms"/>
  </ds:schemaRefs>
</ds:datastoreItem>
</file>

<file path=customXml/itemProps2.xml><?xml version="1.0" encoding="utf-8"?>
<ds:datastoreItem xmlns:ds="http://schemas.openxmlformats.org/officeDocument/2006/customXml" ds:itemID="{08B3CE03-1367-4646-817D-004502BBB56F}">
  <ds:schemaRefs>
    <ds:schemaRef ds:uri="http://purl.org/dc/elements/1.1/"/>
    <ds:schemaRef ds:uri="http://purl.org/dc/term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http://schemas.microsoft.com/office/2006/documentManagement/types"/>
    <ds:schemaRef ds:uri="04c7059f-bde8-4ce9-bb0f-e52888740953"/>
    <ds:schemaRef ds:uri="d8e79d84-78fb-44a9-92e9-d04bdd8f0359"/>
    <ds:schemaRef ds:uri="http://www.w3.org/XML/1998/namespace"/>
  </ds:schemaRefs>
</ds:datastoreItem>
</file>

<file path=customXml/itemProps3.xml><?xml version="1.0" encoding="utf-8"?>
<ds:datastoreItem xmlns:ds="http://schemas.openxmlformats.org/officeDocument/2006/customXml" ds:itemID="{0BA30F2E-74DC-4A68-A5D5-E9E09AAD18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0</TotalTime>
  <Words>3250</Words>
  <Application>Microsoft Office PowerPoint</Application>
  <PresentationFormat>Widescreen</PresentationFormat>
  <Paragraphs>295</Paragraphs>
  <Slides>52</Slides>
  <Notes>52</Notes>
  <HiddenSlides>0</HiddenSlides>
  <MMClips>5</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52</vt:i4>
      </vt:variant>
    </vt:vector>
  </HeadingPairs>
  <TitlesOfParts>
    <vt:vector size="64" baseType="lpstr">
      <vt:lpstr>Apercu</vt:lpstr>
      <vt:lpstr>Google Sans</vt:lpstr>
      <vt:lpstr>Aptos</vt:lpstr>
      <vt:lpstr>Arial</vt:lpstr>
      <vt:lpstr>Calibri</vt:lpstr>
      <vt:lpstr>Calibri Light</vt:lpstr>
      <vt:lpstr>Garamond</vt:lpstr>
      <vt:lpstr>Roboto</vt:lpstr>
      <vt:lpstr>Times New Roman</vt:lpstr>
      <vt:lpstr>Theme2</vt:lpstr>
      <vt:lpstr>UWTSD Text 2</vt:lpstr>
      <vt:lpstr>UWTSD Logo Variations place image in Background</vt:lpstr>
      <vt:lpstr>Gender </vt:lpstr>
      <vt:lpstr>Gender</vt:lpstr>
      <vt:lpstr>Gender</vt:lpstr>
      <vt:lpstr>How we socially define men and women.</vt:lpstr>
      <vt:lpstr>Historically</vt:lpstr>
      <vt:lpstr>PowerPoint Presentation</vt:lpstr>
      <vt:lpstr>PowerPoint Presentation</vt:lpstr>
      <vt:lpstr>Types of Gender Stereotypes </vt:lpstr>
      <vt:lpstr>Gender Socialisation </vt:lpstr>
      <vt:lpstr>Family Gender Norms</vt:lpstr>
      <vt:lpstr>State Gender Norms</vt:lpstr>
      <vt:lpstr>Mass Media and Gender Socialisation</vt:lpstr>
      <vt:lpstr>Gender Stereotypes</vt:lpstr>
      <vt:lpstr>Gender Stereotypes UK</vt:lpstr>
      <vt:lpstr>PowerPoint Presentation</vt:lpstr>
      <vt:lpstr>Gender Pay Gap</vt:lpstr>
      <vt:lpstr>Flexible Working and Gender Equality? </vt:lpstr>
      <vt:lpstr>Gender pay gap or discrimination against working mothers?</vt:lpstr>
      <vt:lpstr>Nature or Nurture?</vt:lpstr>
      <vt:lpstr>Binary </vt:lpstr>
      <vt:lpstr>Gender Identities </vt:lpstr>
      <vt:lpstr>PowerPoint Presentation</vt:lpstr>
      <vt:lpstr>How many gender identities are there?</vt:lpstr>
      <vt:lpstr>PowerPoint Presentation</vt:lpstr>
      <vt:lpstr>Gender</vt:lpstr>
      <vt:lpstr>Gender and Labels</vt:lpstr>
      <vt:lpstr>Gender Identity – Increasing Complexity</vt:lpstr>
      <vt:lpstr>Gender Identity – Increasing Complexity</vt:lpstr>
      <vt:lpstr>PowerPoint Presentation</vt:lpstr>
      <vt:lpstr>Gender Identity – Increasing complexity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Gender Recognition Certificate</vt:lpstr>
      <vt:lpstr>Gender Recognition Certificate</vt:lpstr>
      <vt:lpstr>2020 Government Consultation</vt:lpstr>
      <vt:lpstr>PowerPoint Presentation</vt:lpstr>
      <vt:lpstr>A New Legal Battle in Scotland</vt:lpstr>
      <vt:lpstr>Issues that Transgender People Face</vt:lpstr>
      <vt:lpstr>Impact on Individuals: Sport</vt:lpstr>
      <vt:lpstr>Non-Binary</vt:lpstr>
      <vt:lpstr>Avoiding Gender Socialisation</vt:lpstr>
      <vt:lpstr>Reference List</vt:lpstr>
      <vt:lpstr>Reference List</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Intersectionality</dc:title>
  <dc:creator>Joanne Davies (Yr Athrofa)</dc:creator>
  <cp:lastModifiedBy>Jessica Pitman</cp:lastModifiedBy>
  <cp:revision>18</cp:revision>
  <cp:lastPrinted>2025-03-01T08:08:45Z</cp:lastPrinted>
  <dcterms:created xsi:type="dcterms:W3CDTF">2021-02-20T17:37:28Z</dcterms:created>
  <dcterms:modified xsi:type="dcterms:W3CDTF">2025-12-08T08:46:24Z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