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53" r:id="rId4"/>
  </p:sldMasterIdLst>
  <p:notesMasterIdLst>
    <p:notesMasterId r:id="rId21"/>
  </p:notesMasterIdLst>
  <p:sldIdLst>
    <p:sldId id="256" r:id="rId5"/>
    <p:sldId id="258" r:id="rId6"/>
    <p:sldId id="259" r:id="rId7"/>
    <p:sldId id="261" r:id="rId8"/>
    <p:sldId id="262" r:id="rId9"/>
    <p:sldId id="263" r:id="rId10"/>
    <p:sldId id="276" r:id="rId11"/>
    <p:sldId id="264" r:id="rId12"/>
    <p:sldId id="265" r:id="rId13"/>
    <p:sldId id="266" r:id="rId14"/>
    <p:sldId id="271" r:id="rId15"/>
    <p:sldId id="273" r:id="rId16"/>
    <p:sldId id="274" r:id="rId17"/>
    <p:sldId id="268" r:id="rId18"/>
    <p:sldId id="269" r:id="rId19"/>
    <p:sldId id="27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om melling" initials="tm" lastIdx="3" clrIdx="0">
    <p:extLst>
      <p:ext uri="{19B8F6BF-5375-455C-9EA6-DF929625EA0E}">
        <p15:presenceInfo xmlns:p15="http://schemas.microsoft.com/office/powerpoint/2012/main" userId="9a2ebce830c32e04" providerId="Windows Live"/>
      </p:ext>
    </p:extLst>
  </p:cmAuthor>
  <p:cmAuthor id="2" name="Johan Hilditch" initials="JH" lastIdx="1" clrIdx="1">
    <p:extLst>
      <p:ext uri="{19B8F6BF-5375-455C-9EA6-DF929625EA0E}">
        <p15:presenceInfo xmlns:p15="http://schemas.microsoft.com/office/powerpoint/2012/main" userId="S::HilditchJ@cardiff.ac.uk::b8cbf455-9448-4574-9976-30f96236d96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8D9ABA-C1B2-4AB9-8F3C-12EC011EE662}" v="13" dt="2020-07-22T10:38:46.454"/>
    <p1510:client id="{DBC63BAE-1D68-4F74-8145-549548C214C7}" v="4" dt="2020-07-22T08:28:23.7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103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C981A7-1900-452C-BD94-9E5D3DBA6BC5}" type="datetimeFigureOut">
              <a:rPr lang="en-GB" smtClean="0"/>
              <a:t>27/10/2020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797D21-4CDB-492B-B8FE-9EE8EAD56698}" type="slidenum">
              <a:rPr lang="en-GB" smtClean="0"/>
              <a:t>‹#›</a:t>
            </a:fld>
            <a:endParaRPr lang="en-GB"/>
          </a:p>
        </p:txBody>
      </p:sp>
    </p:spTree>
    <p:extLst>
      <p:ext uri="{BB962C8B-B14F-4D97-AF65-F5344CB8AC3E}">
        <p14:creationId xmlns:p14="http://schemas.microsoft.com/office/powerpoint/2010/main" val="35566358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Suggestion 1 for PPT template – clear and simple – can we use CU logo? And lock PPT. </a:t>
            </a:r>
          </a:p>
        </p:txBody>
      </p:sp>
      <p:sp>
        <p:nvSpPr>
          <p:cNvPr id="4" name="Slide Number Placeholder 3"/>
          <p:cNvSpPr>
            <a:spLocks noGrp="1"/>
          </p:cNvSpPr>
          <p:nvPr>
            <p:ph type="sldNum" sz="quarter" idx="5"/>
          </p:nvPr>
        </p:nvSpPr>
        <p:spPr/>
        <p:txBody>
          <a:bodyPr/>
          <a:lstStyle/>
          <a:p>
            <a:fld id="{68797D21-4CDB-492B-B8FE-9EE8EAD56698}" type="slidenum">
              <a:rPr lang="en-GB" smtClean="0"/>
              <a:t>1</a:t>
            </a:fld>
            <a:endParaRPr lang="en-GB"/>
          </a:p>
        </p:txBody>
      </p:sp>
    </p:spTree>
    <p:extLst>
      <p:ext uri="{BB962C8B-B14F-4D97-AF65-F5344CB8AC3E}">
        <p14:creationId xmlns:p14="http://schemas.microsoft.com/office/powerpoint/2010/main" val="29475285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38657852-80C5-46AE-AD98-78F324F19213}" type="datetimeFigureOut">
              <a:rPr lang="en-GB" smtClean="0"/>
              <a:t>27/10/2020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0DF235-9F77-4AA3-A5A7-C10710C01436}"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2957230"/>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657852-80C5-46AE-AD98-78F324F19213}" type="datetimeFigureOut">
              <a:rPr lang="en-GB" smtClean="0"/>
              <a:t>27/10/2020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0DF235-9F77-4AA3-A5A7-C10710C01436}" type="slidenum">
              <a:rPr lang="en-GB" smtClean="0"/>
              <a:t>‹#›</a:t>
            </a:fld>
            <a:endParaRPr lang="en-GB"/>
          </a:p>
        </p:txBody>
      </p:sp>
    </p:spTree>
    <p:extLst>
      <p:ext uri="{BB962C8B-B14F-4D97-AF65-F5344CB8AC3E}">
        <p14:creationId xmlns:p14="http://schemas.microsoft.com/office/powerpoint/2010/main" val="1459854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8657852-80C5-46AE-AD98-78F324F19213}" type="datetimeFigureOut">
              <a:rPr lang="en-GB" smtClean="0"/>
              <a:t>27/10/2020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0DF235-9F77-4AA3-A5A7-C10710C01436}"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813830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8657852-80C5-46AE-AD98-78F324F19213}" type="datetimeFigureOut">
              <a:rPr lang="en-GB" smtClean="0"/>
              <a:t>27/10/2020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0DF235-9F77-4AA3-A5A7-C10710C01436}" type="slidenum">
              <a:rPr lang="en-GB" smtClean="0"/>
              <a:t>‹#›</a:t>
            </a:fld>
            <a:endParaRPr lang="en-GB"/>
          </a:p>
        </p:txBody>
      </p:sp>
    </p:spTree>
    <p:extLst>
      <p:ext uri="{BB962C8B-B14F-4D97-AF65-F5344CB8AC3E}">
        <p14:creationId xmlns:p14="http://schemas.microsoft.com/office/powerpoint/2010/main" val="3307738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8657852-80C5-46AE-AD98-78F324F19213}" type="datetimeFigureOut">
              <a:rPr lang="en-GB" smtClean="0"/>
              <a:t>27/10/2020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90DF235-9F77-4AA3-A5A7-C10710C01436}" type="slidenum">
              <a:rPr lang="en-GB" smtClean="0"/>
              <a:t>‹#›</a:t>
            </a:fld>
            <a:endParaRPr lang="en-GB"/>
          </a:p>
        </p:txBody>
      </p:sp>
    </p:spTree>
    <p:extLst>
      <p:ext uri="{BB962C8B-B14F-4D97-AF65-F5344CB8AC3E}">
        <p14:creationId xmlns:p14="http://schemas.microsoft.com/office/powerpoint/2010/main" val="988523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8657852-80C5-46AE-AD98-78F324F19213}" type="datetimeFigureOut">
              <a:rPr lang="en-GB" smtClean="0"/>
              <a:t>27/10/2020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90DF235-9F77-4AA3-A5A7-C10710C01436}" type="slidenum">
              <a:rPr lang="en-GB" smtClean="0"/>
              <a:t>‹#›</a:t>
            </a:fld>
            <a:endParaRPr lang="en-GB"/>
          </a:p>
        </p:txBody>
      </p:sp>
    </p:spTree>
    <p:extLst>
      <p:ext uri="{BB962C8B-B14F-4D97-AF65-F5344CB8AC3E}">
        <p14:creationId xmlns:p14="http://schemas.microsoft.com/office/powerpoint/2010/main" val="3365781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8657852-80C5-46AE-AD98-78F324F19213}" type="datetimeFigureOut">
              <a:rPr lang="en-GB" smtClean="0"/>
              <a:t>27/10/2020</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A90DF235-9F77-4AA3-A5A7-C10710C01436}" type="slidenum">
              <a:rPr lang="en-GB" smtClean="0"/>
              <a:t>‹#›</a:t>
            </a:fld>
            <a:endParaRPr lang="en-GB"/>
          </a:p>
        </p:txBody>
      </p:sp>
    </p:spTree>
    <p:extLst>
      <p:ext uri="{BB962C8B-B14F-4D97-AF65-F5344CB8AC3E}">
        <p14:creationId xmlns:p14="http://schemas.microsoft.com/office/powerpoint/2010/main" val="268346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8657852-80C5-46AE-AD98-78F324F19213}" type="datetimeFigureOut">
              <a:rPr lang="en-GB" smtClean="0"/>
              <a:t>27/10/2020</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90DF235-9F77-4AA3-A5A7-C10710C01436}" type="slidenum">
              <a:rPr lang="en-GB" smtClean="0"/>
              <a:t>‹#›</a:t>
            </a:fld>
            <a:endParaRPr lang="en-GB"/>
          </a:p>
        </p:txBody>
      </p:sp>
    </p:spTree>
    <p:extLst>
      <p:ext uri="{BB962C8B-B14F-4D97-AF65-F5344CB8AC3E}">
        <p14:creationId xmlns:p14="http://schemas.microsoft.com/office/powerpoint/2010/main" val="2859934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8657852-80C5-46AE-AD98-78F324F19213}" type="datetimeFigureOut">
              <a:rPr lang="en-GB" smtClean="0"/>
              <a:t>27/10/2020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0DF235-9F77-4AA3-A5A7-C10710C01436}" type="slidenum">
              <a:rPr lang="en-GB" smtClean="0"/>
              <a:t>‹#›</a:t>
            </a:fld>
            <a:endParaRPr lang="en-GB"/>
          </a:p>
        </p:txBody>
      </p:sp>
    </p:spTree>
    <p:extLst>
      <p:ext uri="{BB962C8B-B14F-4D97-AF65-F5344CB8AC3E}">
        <p14:creationId xmlns:p14="http://schemas.microsoft.com/office/powerpoint/2010/main" val="372540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657852-80C5-46AE-AD98-78F324F19213}" type="datetimeFigureOut">
              <a:rPr lang="en-GB" smtClean="0"/>
              <a:t>27/10/2020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0DF235-9F77-4AA3-A5A7-C10710C01436}" type="slidenum">
              <a:rPr lang="en-GB" smtClean="0"/>
              <a:t>‹#›</a:t>
            </a:fld>
            <a:endParaRPr lang="en-GB"/>
          </a:p>
        </p:txBody>
      </p:sp>
    </p:spTree>
    <p:extLst>
      <p:ext uri="{BB962C8B-B14F-4D97-AF65-F5344CB8AC3E}">
        <p14:creationId xmlns:p14="http://schemas.microsoft.com/office/powerpoint/2010/main" val="373992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657852-80C5-46AE-AD98-78F324F19213}" type="datetimeFigureOut">
              <a:rPr lang="en-GB" smtClean="0"/>
              <a:t>27/10/2020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0DF235-9F77-4AA3-A5A7-C10710C01436}" type="slidenum">
              <a:rPr lang="en-GB" smtClean="0"/>
              <a:t>‹#›</a:t>
            </a:fld>
            <a:endParaRPr lang="en-GB"/>
          </a:p>
        </p:txBody>
      </p:sp>
    </p:spTree>
    <p:extLst>
      <p:ext uri="{BB962C8B-B14F-4D97-AF65-F5344CB8AC3E}">
        <p14:creationId xmlns:p14="http://schemas.microsoft.com/office/powerpoint/2010/main" val="240255317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8657852-80C5-46AE-AD98-78F324F19213}" type="datetimeFigureOut">
              <a:rPr lang="en-GB" smtClean="0"/>
              <a:t>27/10/2020</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A90DF235-9F77-4AA3-A5A7-C10710C01436}"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8720792"/>
      </p:ext>
    </p:extLst>
  </p:cSld>
  <p:clrMap bg1="lt1" tx1="dk1" bg2="lt2" tx2="dk2" accent1="accent1" accent2="accent2" accent3="accent3" accent4="accent4" accent5="accent5" accent6="accent6" hlink="hlink" folHlink="folHlink"/>
  <p:sldLayoutIdLst>
    <p:sldLayoutId id="2147484254" r:id="rId1"/>
    <p:sldLayoutId id="2147484255" r:id="rId2"/>
    <p:sldLayoutId id="2147484256" r:id="rId3"/>
    <p:sldLayoutId id="2147484257" r:id="rId4"/>
    <p:sldLayoutId id="2147484258" r:id="rId5"/>
    <p:sldLayoutId id="2147484259" r:id="rId6"/>
    <p:sldLayoutId id="2147484260" r:id="rId7"/>
    <p:sldLayoutId id="2147484261" r:id="rId8"/>
    <p:sldLayoutId id="2147484262" r:id="rId9"/>
    <p:sldLayoutId id="2147484263" r:id="rId10"/>
    <p:sldLayoutId id="2147484264"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2DD87-C67C-4D53-B8AA-8AEDAC67D2F1}"/>
              </a:ext>
            </a:extLst>
          </p:cNvPr>
          <p:cNvSpPr>
            <a:spLocks noGrp="1"/>
          </p:cNvSpPr>
          <p:nvPr>
            <p:ph type="ctrTitle"/>
          </p:nvPr>
        </p:nvSpPr>
        <p:spPr>
          <a:xfrm>
            <a:off x="1066800" y="3215811"/>
            <a:ext cx="10058400" cy="1068204"/>
          </a:xfrm>
        </p:spPr>
        <p:txBody>
          <a:bodyPr>
            <a:normAutofit/>
          </a:bodyPr>
          <a:lstStyle/>
          <a:p>
            <a:r>
              <a:rPr lang="en-GB" sz="5400" b="1" dirty="0"/>
              <a:t>UWTSD </a:t>
            </a:r>
          </a:p>
        </p:txBody>
      </p:sp>
      <p:sp>
        <p:nvSpPr>
          <p:cNvPr id="3" name="Subtitle 2">
            <a:extLst>
              <a:ext uri="{FF2B5EF4-FFF2-40B4-BE49-F238E27FC236}">
                <a16:creationId xmlns:a16="http://schemas.microsoft.com/office/drawing/2014/main" id="{3DCCBBB7-1C51-4B5E-8A3B-46F10E972576}"/>
              </a:ext>
            </a:extLst>
          </p:cNvPr>
          <p:cNvSpPr>
            <a:spLocks noGrp="1"/>
          </p:cNvSpPr>
          <p:nvPr>
            <p:ph type="subTitle" idx="1"/>
          </p:nvPr>
        </p:nvSpPr>
        <p:spPr/>
        <p:txBody>
          <a:bodyPr vert="horz" lIns="91440" tIns="45720" rIns="91440" bIns="45720" rtlCol="0" anchor="t">
            <a:normAutofit/>
          </a:bodyPr>
          <a:lstStyle/>
          <a:p>
            <a:r>
              <a:rPr lang="en-GB" b="1" dirty="0">
                <a:solidFill>
                  <a:schemeClr val="tx1"/>
                </a:solidFill>
                <a:cs typeface="Calibri Light"/>
              </a:rPr>
              <a:t>Oral Presentations  - Tips and Techniques</a:t>
            </a:r>
            <a:endParaRPr lang="en-US" dirty="0"/>
          </a:p>
        </p:txBody>
      </p:sp>
      <p:pic>
        <p:nvPicPr>
          <p:cNvPr id="5" name="Picture 4">
            <a:extLst>
              <a:ext uri="{FF2B5EF4-FFF2-40B4-BE49-F238E27FC236}">
                <a16:creationId xmlns:a16="http://schemas.microsoft.com/office/drawing/2014/main" id="{29ABE4AF-5EAF-4FC9-93B1-ABAA535908D9}"/>
              </a:ext>
            </a:extLst>
          </p:cNvPr>
          <p:cNvPicPr>
            <a:picLocks noChangeAspect="1"/>
          </p:cNvPicPr>
          <p:nvPr/>
        </p:nvPicPr>
        <p:blipFill>
          <a:blip r:embed="rId3"/>
          <a:stretch>
            <a:fillRect/>
          </a:stretch>
        </p:blipFill>
        <p:spPr>
          <a:xfrm>
            <a:off x="8710047" y="662228"/>
            <a:ext cx="2878004" cy="2806649"/>
          </a:xfrm>
          <a:prstGeom prst="rect">
            <a:avLst/>
          </a:prstGeom>
        </p:spPr>
      </p:pic>
    </p:spTree>
    <p:extLst>
      <p:ext uri="{BB962C8B-B14F-4D97-AF65-F5344CB8AC3E}">
        <p14:creationId xmlns:p14="http://schemas.microsoft.com/office/powerpoint/2010/main" val="1240629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8C8F3-AB19-4301-9DE4-DCEE2EDAD0B9}"/>
              </a:ext>
            </a:extLst>
          </p:cNvPr>
          <p:cNvSpPr>
            <a:spLocks noGrp="1"/>
          </p:cNvSpPr>
          <p:nvPr>
            <p:ph type="title"/>
          </p:nvPr>
        </p:nvSpPr>
        <p:spPr/>
        <p:txBody>
          <a:bodyPr>
            <a:normAutofit/>
          </a:bodyPr>
          <a:lstStyle/>
          <a:p>
            <a:r>
              <a:rPr lang="en-GB" sz="4400" dirty="0">
                <a:solidFill>
                  <a:schemeClr val="tx1"/>
                </a:solidFill>
                <a:ea typeface="+mj-lt"/>
                <a:cs typeface="+mj-lt"/>
              </a:rPr>
              <a:t>Oral Presentations - Lesson aims</a:t>
            </a:r>
            <a:br>
              <a:rPr lang="en-GB" sz="2500" dirty="0">
                <a:solidFill>
                  <a:schemeClr val="tx1"/>
                </a:solidFill>
                <a:ea typeface="+mj-lt"/>
                <a:cs typeface="+mj-lt"/>
              </a:rPr>
            </a:br>
            <a:endParaRPr lang="en-GB" sz="2500" dirty="0">
              <a:ea typeface="+mj-lt"/>
              <a:cs typeface="+mj-lt"/>
            </a:endParaRPr>
          </a:p>
        </p:txBody>
      </p:sp>
      <p:sp>
        <p:nvSpPr>
          <p:cNvPr id="3" name="Content Placeholder 2">
            <a:extLst>
              <a:ext uri="{FF2B5EF4-FFF2-40B4-BE49-F238E27FC236}">
                <a16:creationId xmlns:a16="http://schemas.microsoft.com/office/drawing/2014/main" id="{01BBD5F6-0E8D-44E6-90EB-F6AF8ACE8208}"/>
              </a:ext>
            </a:extLst>
          </p:cNvPr>
          <p:cNvSpPr>
            <a:spLocks noGrp="1"/>
          </p:cNvSpPr>
          <p:nvPr>
            <p:ph idx="1"/>
          </p:nvPr>
        </p:nvSpPr>
        <p:spPr/>
        <p:txBody>
          <a:bodyPr/>
          <a:lstStyle/>
          <a:p>
            <a:r>
              <a:rPr lang="en-GB"/>
              <a:t> </a:t>
            </a:r>
          </a:p>
        </p:txBody>
      </p:sp>
      <p:sp>
        <p:nvSpPr>
          <p:cNvPr id="4" name="TextBox 3">
            <a:extLst>
              <a:ext uri="{FF2B5EF4-FFF2-40B4-BE49-F238E27FC236}">
                <a16:creationId xmlns:a16="http://schemas.microsoft.com/office/drawing/2014/main" id="{589A8527-B6A8-4670-94EE-02AE4459B2C4}"/>
              </a:ext>
            </a:extLst>
          </p:cNvPr>
          <p:cNvSpPr txBox="1"/>
          <p:nvPr/>
        </p:nvSpPr>
        <p:spPr>
          <a:xfrm>
            <a:off x="1082555" y="1845734"/>
            <a:ext cx="10012165" cy="42780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800" dirty="0">
              <a:ea typeface="+mn-lt"/>
              <a:cs typeface="+mn-lt"/>
            </a:endParaRPr>
          </a:p>
          <a:p>
            <a:pPr marL="342900" indent="-342900">
              <a:buFont typeface="Arial" panose="020B0604020202020204" pitchFamily="34" charset="0"/>
              <a:buChar char="•"/>
            </a:pPr>
            <a:r>
              <a:rPr lang="en-GB" sz="2800" dirty="0">
                <a:ea typeface="+mn-lt"/>
                <a:cs typeface="+mn-lt"/>
              </a:rPr>
              <a:t>You will be able to </a:t>
            </a:r>
            <a:r>
              <a:rPr lang="en-GB" sz="2800" dirty="0">
                <a:solidFill>
                  <a:srgbClr val="FF0000"/>
                </a:solidFill>
                <a:ea typeface="+mn-lt"/>
                <a:cs typeface="+mn-lt"/>
              </a:rPr>
              <a:t>recognise features of good and bad presentations</a:t>
            </a:r>
          </a:p>
          <a:p>
            <a:endParaRPr lang="en-GB" sz="2800" dirty="0">
              <a:ea typeface="+mn-lt"/>
              <a:cs typeface="+mn-lt"/>
            </a:endParaRPr>
          </a:p>
          <a:p>
            <a:pPr marL="342900" indent="-342900">
              <a:buFont typeface="Arial" panose="020B0604020202020204" pitchFamily="34" charset="0"/>
              <a:buChar char="•"/>
            </a:pPr>
            <a:r>
              <a:rPr lang="en-GB" sz="2800" dirty="0">
                <a:ea typeface="+mn-lt"/>
                <a:cs typeface="+mn-lt"/>
              </a:rPr>
              <a:t>You will be </a:t>
            </a:r>
            <a:r>
              <a:rPr lang="en-GB" sz="2800" dirty="0">
                <a:solidFill>
                  <a:srgbClr val="FF0000"/>
                </a:solidFill>
                <a:ea typeface="+mn-lt"/>
                <a:cs typeface="+mn-lt"/>
              </a:rPr>
              <a:t>more familiar with the structure of an academic presentation</a:t>
            </a:r>
          </a:p>
          <a:p>
            <a:pPr marL="342900" indent="-342900">
              <a:buFont typeface="Arial" panose="020B0604020202020204" pitchFamily="34" charset="0"/>
              <a:buChar char="•"/>
            </a:pPr>
            <a:endParaRPr lang="en-GB" sz="2800" dirty="0">
              <a:solidFill>
                <a:srgbClr val="FF0000"/>
              </a:solidFill>
              <a:ea typeface="+mn-lt"/>
              <a:cs typeface="+mn-lt"/>
            </a:endParaRPr>
          </a:p>
          <a:p>
            <a:pPr marL="342900" indent="-342900">
              <a:buFont typeface="Arial" panose="020B0604020202020204" pitchFamily="34" charset="0"/>
              <a:buChar char="•"/>
            </a:pPr>
            <a:r>
              <a:rPr lang="en-GB" sz="2800" dirty="0">
                <a:ea typeface="+mn-lt"/>
                <a:cs typeface="+mn-lt"/>
              </a:rPr>
              <a:t>You will understand </a:t>
            </a:r>
            <a:r>
              <a:rPr lang="en-GB" sz="2800" dirty="0">
                <a:solidFill>
                  <a:srgbClr val="FF0000"/>
                </a:solidFill>
                <a:ea typeface="+mn-lt"/>
                <a:cs typeface="+mn-lt"/>
              </a:rPr>
              <a:t>what is required for the homework task</a:t>
            </a:r>
          </a:p>
          <a:p>
            <a:pPr marL="342900" indent="-342900">
              <a:buFont typeface="Arial" panose="020B0604020202020204" pitchFamily="34" charset="0"/>
              <a:buChar char="•"/>
            </a:pPr>
            <a:endParaRPr lang="en-GB" sz="2400" dirty="0">
              <a:ea typeface="+mn-lt"/>
              <a:cs typeface="+mn-lt"/>
            </a:endParaRPr>
          </a:p>
          <a:p>
            <a:pPr marL="342900" indent="-342900">
              <a:buFont typeface="Arial" panose="020B0604020202020204" pitchFamily="34" charset="0"/>
              <a:buChar char="•"/>
            </a:pPr>
            <a:endParaRPr lang="en-GB" sz="2400" dirty="0">
              <a:ea typeface="+mn-lt"/>
              <a:cs typeface="+mn-lt"/>
            </a:endParaRPr>
          </a:p>
        </p:txBody>
      </p:sp>
    </p:spTree>
    <p:extLst>
      <p:ext uri="{BB962C8B-B14F-4D97-AF65-F5344CB8AC3E}">
        <p14:creationId xmlns:p14="http://schemas.microsoft.com/office/powerpoint/2010/main" val="2707727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9D76D-0A9A-4C46-82B4-689A105EC517}"/>
              </a:ext>
            </a:extLst>
          </p:cNvPr>
          <p:cNvSpPr>
            <a:spLocks noGrp="1"/>
          </p:cNvSpPr>
          <p:nvPr>
            <p:ph type="title"/>
          </p:nvPr>
        </p:nvSpPr>
        <p:spPr/>
        <p:txBody>
          <a:bodyPr/>
          <a:lstStyle/>
          <a:p>
            <a:r>
              <a:rPr lang="en-US" dirty="0">
                <a:cs typeface="Calibri Light"/>
              </a:rPr>
              <a:t>Oral Presentations </a:t>
            </a:r>
            <a:endParaRPr lang="en-US" dirty="0"/>
          </a:p>
        </p:txBody>
      </p:sp>
      <p:sp>
        <p:nvSpPr>
          <p:cNvPr id="3" name="Content Placeholder 2">
            <a:extLst>
              <a:ext uri="{FF2B5EF4-FFF2-40B4-BE49-F238E27FC236}">
                <a16:creationId xmlns:a16="http://schemas.microsoft.com/office/drawing/2014/main" id="{CD50D4E8-83F9-4741-9C81-2B4AD5C7F953}"/>
              </a:ext>
            </a:extLst>
          </p:cNvPr>
          <p:cNvSpPr>
            <a:spLocks noGrp="1"/>
          </p:cNvSpPr>
          <p:nvPr>
            <p:ph idx="1"/>
          </p:nvPr>
        </p:nvSpPr>
        <p:spPr/>
        <p:txBody>
          <a:bodyPr vert="horz" lIns="0" tIns="45720" rIns="0" bIns="45720" rtlCol="0" anchor="t">
            <a:normAutofit/>
          </a:bodyPr>
          <a:lstStyle/>
          <a:p>
            <a:pPr marL="0" indent="0">
              <a:lnSpc>
                <a:spcPct val="100000"/>
              </a:lnSpc>
              <a:spcBef>
                <a:spcPts val="1000"/>
              </a:spcBef>
              <a:spcAft>
                <a:spcPts val="0"/>
              </a:spcAft>
              <a:buNone/>
            </a:pPr>
            <a:r>
              <a:rPr lang="en-GB" sz="2800" i="1" dirty="0">
                <a:solidFill>
                  <a:srgbClr val="FF0000"/>
                </a:solidFill>
                <a:ea typeface="+mn-lt"/>
                <a:cs typeface="+mn-lt"/>
              </a:rPr>
              <a:t>Make brief notes on the questions below:</a:t>
            </a:r>
            <a:r>
              <a:rPr lang="en-GB" sz="2800" dirty="0">
                <a:solidFill>
                  <a:srgbClr val="FF0000"/>
                </a:solidFill>
                <a:ea typeface="+mn-lt"/>
                <a:cs typeface="+mn-lt"/>
              </a:rPr>
              <a:t>  </a:t>
            </a:r>
          </a:p>
          <a:p>
            <a:pPr>
              <a:lnSpc>
                <a:spcPct val="100000"/>
              </a:lnSpc>
              <a:spcBef>
                <a:spcPts val="1000"/>
              </a:spcBef>
              <a:spcAft>
                <a:spcPts val="0"/>
              </a:spcAft>
              <a:buFont typeface="Arial" panose="020F0502020204030204" pitchFamily="34" charset="0"/>
              <a:buChar char="•"/>
            </a:pPr>
            <a:endParaRPr lang="en-GB" sz="2800" dirty="0">
              <a:solidFill>
                <a:schemeClr val="tx1"/>
              </a:solidFill>
              <a:ea typeface="+mn-lt"/>
              <a:cs typeface="+mn-lt"/>
            </a:endParaRPr>
          </a:p>
          <a:p>
            <a:pPr>
              <a:lnSpc>
                <a:spcPct val="100000"/>
              </a:lnSpc>
              <a:spcBef>
                <a:spcPts val="1000"/>
              </a:spcBef>
              <a:spcAft>
                <a:spcPts val="0"/>
              </a:spcAft>
              <a:buFont typeface="Arial" panose="020F0502020204030204" pitchFamily="34" charset="0"/>
              <a:buChar char="•"/>
            </a:pPr>
            <a:r>
              <a:rPr lang="en-GB" sz="2800" dirty="0">
                <a:solidFill>
                  <a:schemeClr val="tx1"/>
                </a:solidFill>
                <a:ea typeface="+mn-lt"/>
                <a:cs typeface="+mn-lt"/>
              </a:rPr>
              <a:t>Have you ever given a presentation to a group of people before?</a:t>
            </a:r>
            <a:endParaRPr lang="en-GB" sz="2400" dirty="0">
              <a:solidFill>
                <a:schemeClr val="tx1"/>
              </a:solidFill>
              <a:cs typeface="Calibri"/>
            </a:endParaRPr>
          </a:p>
          <a:p>
            <a:pPr>
              <a:lnSpc>
                <a:spcPct val="100000"/>
              </a:lnSpc>
              <a:spcBef>
                <a:spcPts val="1000"/>
              </a:spcBef>
              <a:spcAft>
                <a:spcPts val="0"/>
              </a:spcAft>
              <a:buFont typeface="Arial" panose="020F0502020204030204" pitchFamily="34" charset="0"/>
              <a:buChar char="•"/>
            </a:pPr>
            <a:r>
              <a:rPr lang="en-GB" sz="2800" dirty="0">
                <a:solidFill>
                  <a:schemeClr val="tx1"/>
                </a:solidFill>
                <a:ea typeface="+mn-lt"/>
                <a:cs typeface="+mn-lt"/>
              </a:rPr>
              <a:t>What language did you use?</a:t>
            </a:r>
            <a:endParaRPr lang="en-US" sz="2800" dirty="0">
              <a:solidFill>
                <a:schemeClr val="tx1"/>
              </a:solidFill>
              <a:ea typeface="+mn-lt"/>
              <a:cs typeface="+mn-lt"/>
            </a:endParaRPr>
          </a:p>
          <a:p>
            <a:pPr>
              <a:lnSpc>
                <a:spcPct val="100000"/>
              </a:lnSpc>
              <a:spcBef>
                <a:spcPts val="1000"/>
              </a:spcBef>
              <a:spcAft>
                <a:spcPts val="0"/>
              </a:spcAft>
              <a:buFont typeface="Arial" panose="020F0502020204030204" pitchFamily="34" charset="0"/>
              <a:buChar char="•"/>
            </a:pPr>
            <a:r>
              <a:rPr lang="en-GB" sz="2800" dirty="0">
                <a:solidFill>
                  <a:schemeClr val="tx1"/>
                </a:solidFill>
                <a:ea typeface="+mn-lt"/>
                <a:cs typeface="+mn-lt"/>
              </a:rPr>
              <a:t>What did you talk about?</a:t>
            </a:r>
            <a:endParaRPr lang="en-US" sz="2800" dirty="0">
              <a:solidFill>
                <a:schemeClr val="tx1"/>
              </a:solidFill>
              <a:ea typeface="+mn-lt"/>
              <a:cs typeface="+mn-lt"/>
            </a:endParaRPr>
          </a:p>
          <a:p>
            <a:pPr>
              <a:lnSpc>
                <a:spcPct val="100000"/>
              </a:lnSpc>
              <a:spcBef>
                <a:spcPts val="1000"/>
              </a:spcBef>
              <a:spcAft>
                <a:spcPts val="0"/>
              </a:spcAft>
              <a:buFont typeface="Arial" panose="020F0502020204030204" pitchFamily="34" charset="0"/>
              <a:buChar char="•"/>
            </a:pPr>
            <a:r>
              <a:rPr lang="en-GB" sz="2800" dirty="0">
                <a:solidFill>
                  <a:schemeClr val="tx1"/>
                </a:solidFill>
                <a:ea typeface="+mn-lt"/>
                <a:cs typeface="+mn-lt"/>
              </a:rPr>
              <a:t>Did you have any problems?</a:t>
            </a:r>
            <a:endParaRPr lang="en-US" sz="2800" dirty="0">
              <a:solidFill>
                <a:schemeClr val="tx1"/>
              </a:solidFill>
              <a:ea typeface="+mn-lt"/>
              <a:cs typeface="+mn-lt"/>
            </a:endParaRPr>
          </a:p>
          <a:p>
            <a:pPr>
              <a:lnSpc>
                <a:spcPct val="100000"/>
              </a:lnSpc>
              <a:spcBef>
                <a:spcPts val="1000"/>
              </a:spcBef>
              <a:spcAft>
                <a:spcPts val="0"/>
              </a:spcAft>
              <a:buFont typeface="Arial" panose="020F0502020204030204" pitchFamily="34" charset="0"/>
              <a:buChar char="•"/>
            </a:pPr>
            <a:r>
              <a:rPr lang="en-GB" sz="2800" dirty="0">
                <a:solidFill>
                  <a:schemeClr val="tx1"/>
                </a:solidFill>
                <a:ea typeface="+mn-lt"/>
                <a:cs typeface="+mn-lt"/>
              </a:rPr>
              <a:t>Did you enjoy giving the presentation?</a:t>
            </a:r>
            <a:endParaRPr lang="en-US" sz="2800" dirty="0">
              <a:solidFill>
                <a:schemeClr val="tx1"/>
              </a:solidFill>
              <a:ea typeface="+mn-lt"/>
              <a:cs typeface="+mn-lt"/>
            </a:endParaRPr>
          </a:p>
          <a:p>
            <a:pPr marL="0" indent="0">
              <a:lnSpc>
                <a:spcPct val="100000"/>
              </a:lnSpc>
              <a:spcBef>
                <a:spcPts val="1000"/>
              </a:spcBef>
              <a:spcAft>
                <a:spcPts val="0"/>
              </a:spcAft>
              <a:buNone/>
            </a:pPr>
            <a:endParaRPr lang="en-US" sz="2400" dirty="0">
              <a:solidFill>
                <a:schemeClr val="tx1"/>
              </a:solidFill>
              <a:cs typeface="Calibri" panose="020F0502020204030204"/>
            </a:endParaRPr>
          </a:p>
        </p:txBody>
      </p:sp>
    </p:spTree>
    <p:extLst>
      <p:ext uri="{BB962C8B-B14F-4D97-AF65-F5344CB8AC3E}">
        <p14:creationId xmlns:p14="http://schemas.microsoft.com/office/powerpoint/2010/main" val="2932214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83FC5-6BCC-419F-9D91-2CA86E290E39}"/>
              </a:ext>
            </a:extLst>
          </p:cNvPr>
          <p:cNvSpPr>
            <a:spLocks noGrp="1"/>
          </p:cNvSpPr>
          <p:nvPr>
            <p:ph type="title"/>
          </p:nvPr>
        </p:nvSpPr>
        <p:spPr/>
        <p:txBody>
          <a:bodyPr/>
          <a:lstStyle/>
          <a:p>
            <a:r>
              <a:rPr lang="en-US" dirty="0">
                <a:cs typeface="Calibri Light"/>
              </a:rPr>
              <a:t>Oral presentations </a:t>
            </a:r>
            <a:endParaRPr lang="en-US" dirty="0"/>
          </a:p>
        </p:txBody>
      </p:sp>
      <p:sp>
        <p:nvSpPr>
          <p:cNvPr id="3" name="Content Placeholder 2">
            <a:extLst>
              <a:ext uri="{FF2B5EF4-FFF2-40B4-BE49-F238E27FC236}">
                <a16:creationId xmlns:a16="http://schemas.microsoft.com/office/drawing/2014/main" id="{C7B0A154-7235-4387-9F74-4C35BE1B906E}"/>
              </a:ext>
            </a:extLst>
          </p:cNvPr>
          <p:cNvSpPr>
            <a:spLocks noGrp="1"/>
          </p:cNvSpPr>
          <p:nvPr>
            <p:ph idx="1"/>
          </p:nvPr>
        </p:nvSpPr>
        <p:spPr/>
        <p:txBody>
          <a:bodyPr vert="horz" lIns="0" tIns="45720" rIns="0" bIns="45720" rtlCol="0" anchor="t">
            <a:normAutofit lnSpcReduction="10000"/>
          </a:bodyPr>
          <a:lstStyle/>
          <a:p>
            <a:pPr marL="0" indent="0">
              <a:buNone/>
            </a:pPr>
            <a:r>
              <a:rPr lang="en-US" sz="2400" b="1" u="sng" dirty="0">
                <a:solidFill>
                  <a:srgbClr val="FF0000"/>
                </a:solidFill>
                <a:cs typeface="Calibri" panose="020F0502020204030204"/>
              </a:rPr>
              <a:t>What makes a good presentation?</a:t>
            </a:r>
            <a:endParaRPr lang="en-US" sz="2400" b="1" u="sng" dirty="0">
              <a:solidFill>
                <a:srgbClr val="FF0000"/>
              </a:solidFill>
            </a:endParaRPr>
          </a:p>
          <a:p>
            <a:pPr marL="0" indent="0">
              <a:buNone/>
            </a:pPr>
            <a:r>
              <a:rPr lang="en-US" sz="2400" dirty="0">
                <a:cs typeface="Calibri" panose="020F0502020204030204"/>
              </a:rPr>
              <a:t>When delivering a presentation your listeners will be judge you on certain criteria </a:t>
            </a:r>
            <a:r>
              <a:rPr lang="en-US" sz="2400" dirty="0" err="1">
                <a:cs typeface="Calibri" panose="020F0502020204030204"/>
              </a:rPr>
              <a:t>ie</a:t>
            </a:r>
            <a:r>
              <a:rPr lang="en-US" sz="2400" dirty="0">
                <a:cs typeface="Calibri" panose="020F0502020204030204"/>
              </a:rPr>
              <a:t>. the things you need to do well in order to impress your audience.</a:t>
            </a:r>
          </a:p>
          <a:p>
            <a:pPr marL="0" indent="0">
              <a:buNone/>
            </a:pPr>
            <a:r>
              <a:rPr lang="en-US" sz="2400" i="1" dirty="0" err="1">
                <a:cs typeface="Calibri" panose="020F0502020204030204"/>
              </a:rPr>
              <a:t>eg</a:t>
            </a:r>
            <a:r>
              <a:rPr lang="en-US" sz="2400" i="1" dirty="0">
                <a:cs typeface="Calibri" panose="020F0502020204030204"/>
              </a:rPr>
              <a:t>. having a clear logical structure </a:t>
            </a:r>
          </a:p>
          <a:p>
            <a:pPr marL="0" indent="0">
              <a:buNone/>
            </a:pPr>
            <a:r>
              <a:rPr lang="en-US" sz="2400" i="1" dirty="0">
                <a:solidFill>
                  <a:srgbClr val="FF0000"/>
                </a:solidFill>
                <a:cs typeface="Calibri" panose="020F0502020204030204"/>
              </a:rPr>
              <a:t>Think of 3 other things that you will need to do to perform a successful presentation: </a:t>
            </a:r>
            <a:r>
              <a:rPr lang="en-US" sz="2400" dirty="0">
                <a:solidFill>
                  <a:srgbClr val="FF0000"/>
                </a:solidFill>
                <a:cs typeface="Calibri" panose="020F0502020204030204"/>
              </a:rPr>
              <a:t> </a:t>
            </a:r>
          </a:p>
          <a:p>
            <a:pPr marL="0" indent="0">
              <a:buNone/>
            </a:pPr>
            <a:r>
              <a:rPr lang="en-US" sz="2400" dirty="0">
                <a:solidFill>
                  <a:srgbClr val="FF0000"/>
                </a:solidFill>
                <a:cs typeface="Calibri" panose="020F0502020204030204"/>
              </a:rPr>
              <a:t>1</a:t>
            </a:r>
          </a:p>
          <a:p>
            <a:pPr marL="0" indent="0">
              <a:buNone/>
            </a:pPr>
            <a:r>
              <a:rPr lang="en-US" sz="2400" dirty="0">
                <a:solidFill>
                  <a:srgbClr val="FF0000"/>
                </a:solidFill>
                <a:cs typeface="Calibri" panose="020F0502020204030204"/>
              </a:rPr>
              <a:t>2</a:t>
            </a:r>
          </a:p>
          <a:p>
            <a:pPr marL="0" indent="0">
              <a:buNone/>
            </a:pPr>
            <a:r>
              <a:rPr lang="en-US" sz="2400" dirty="0">
                <a:solidFill>
                  <a:srgbClr val="FF0000"/>
                </a:solidFill>
                <a:cs typeface="Calibri" panose="020F0502020204030204"/>
              </a:rPr>
              <a:t>3</a:t>
            </a:r>
          </a:p>
          <a:p>
            <a:pPr marL="0" indent="0">
              <a:buNone/>
            </a:pPr>
            <a:endParaRPr lang="en-US" dirty="0">
              <a:solidFill>
                <a:srgbClr val="FF0000"/>
              </a:solidFill>
              <a:cs typeface="Calibri" panose="020F0502020204030204"/>
            </a:endParaRPr>
          </a:p>
        </p:txBody>
      </p:sp>
    </p:spTree>
    <p:extLst>
      <p:ext uri="{BB962C8B-B14F-4D97-AF65-F5344CB8AC3E}">
        <p14:creationId xmlns:p14="http://schemas.microsoft.com/office/powerpoint/2010/main" val="3313486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A52B12-0826-4A26-ABA2-386F721113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DD0DA68-F652-496F-B8B5-9A66255CA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7354A70-1307-4B0E-9A97-F078DD28E27D}"/>
              </a:ext>
            </a:extLst>
          </p:cNvPr>
          <p:cNvSpPr>
            <a:spLocks noGrp="1"/>
          </p:cNvSpPr>
          <p:nvPr>
            <p:ph type="title"/>
          </p:nvPr>
        </p:nvSpPr>
        <p:spPr>
          <a:xfrm>
            <a:off x="492370" y="516835"/>
            <a:ext cx="3084844" cy="2103875"/>
          </a:xfrm>
        </p:spPr>
        <p:txBody>
          <a:bodyPr>
            <a:normAutofit/>
          </a:bodyPr>
          <a:lstStyle/>
          <a:p>
            <a:r>
              <a:rPr lang="en-US" sz="3600" dirty="0">
                <a:solidFill>
                  <a:srgbClr val="FFFFFF"/>
                </a:solidFill>
                <a:cs typeface="Calibri Light"/>
              </a:rPr>
              <a:t>Presentations </a:t>
            </a:r>
            <a:endParaRPr lang="en-US" sz="3600" dirty="0">
              <a:solidFill>
                <a:srgbClr val="FFFFFF"/>
              </a:solidFill>
            </a:endParaRPr>
          </a:p>
        </p:txBody>
      </p:sp>
      <p:sp>
        <p:nvSpPr>
          <p:cNvPr id="3" name="Content Placeholder 2">
            <a:extLst>
              <a:ext uri="{FF2B5EF4-FFF2-40B4-BE49-F238E27FC236}">
                <a16:creationId xmlns:a16="http://schemas.microsoft.com/office/drawing/2014/main" id="{336A0067-3891-4B54-AF4B-A2097101E914}"/>
              </a:ext>
            </a:extLst>
          </p:cNvPr>
          <p:cNvSpPr>
            <a:spLocks noGrp="1"/>
          </p:cNvSpPr>
          <p:nvPr>
            <p:ph idx="1"/>
          </p:nvPr>
        </p:nvSpPr>
        <p:spPr>
          <a:xfrm>
            <a:off x="492371" y="2653800"/>
            <a:ext cx="3084844" cy="3335519"/>
          </a:xfrm>
        </p:spPr>
        <p:txBody>
          <a:bodyPr vert="horz" lIns="0" tIns="45720" rIns="0" bIns="45720" rtlCol="0">
            <a:normAutofit/>
          </a:bodyPr>
          <a:lstStyle/>
          <a:p>
            <a:r>
              <a:rPr lang="en-US" sz="2400" i="1" dirty="0">
                <a:solidFill>
                  <a:srgbClr val="FFFFFF"/>
                </a:solidFill>
                <a:cs typeface="Calibri"/>
              </a:rPr>
              <a:t>These are the things you are usually judged on by your audience</a:t>
            </a:r>
          </a:p>
          <a:p>
            <a:endParaRPr lang="en-US" sz="1500" i="1" dirty="0">
              <a:solidFill>
                <a:srgbClr val="FFFFFF"/>
              </a:solidFill>
              <a:cs typeface="Calibri"/>
            </a:endParaRPr>
          </a:p>
          <a:p>
            <a:endParaRPr lang="en-US" sz="1500" i="1" dirty="0">
              <a:solidFill>
                <a:srgbClr val="FFFFFF"/>
              </a:solidFill>
              <a:cs typeface="Calibri"/>
            </a:endParaRPr>
          </a:p>
        </p:txBody>
      </p:sp>
      <p:sp>
        <p:nvSpPr>
          <p:cNvPr id="13" name="Rectangle 12">
            <a:extLst>
              <a:ext uri="{FF2B5EF4-FFF2-40B4-BE49-F238E27FC236}">
                <a16:creationId xmlns:a16="http://schemas.microsoft.com/office/drawing/2014/main" id="{DDF50AF6-4E23-4BD9-92C7-45A3E16E41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Picture 3">
            <a:extLst>
              <a:ext uri="{FF2B5EF4-FFF2-40B4-BE49-F238E27FC236}">
                <a16:creationId xmlns:a16="http://schemas.microsoft.com/office/drawing/2014/main" id="{2D7E13B7-F93B-49D7-9490-6BD301F6AAB2}"/>
              </a:ext>
            </a:extLst>
          </p:cNvPr>
          <p:cNvPicPr>
            <a:picLocks noChangeAspect="1"/>
          </p:cNvPicPr>
          <p:nvPr/>
        </p:nvPicPr>
        <p:blipFill>
          <a:blip r:embed="rId2"/>
          <a:stretch>
            <a:fillRect/>
          </a:stretch>
        </p:blipFill>
        <p:spPr>
          <a:xfrm>
            <a:off x="3577214" y="0"/>
            <a:ext cx="8614786" cy="6858000"/>
          </a:xfrm>
          <a:prstGeom prst="rect">
            <a:avLst/>
          </a:prstGeom>
        </p:spPr>
      </p:pic>
    </p:spTree>
    <p:extLst>
      <p:ext uri="{BB962C8B-B14F-4D97-AF65-F5344CB8AC3E}">
        <p14:creationId xmlns:p14="http://schemas.microsoft.com/office/powerpoint/2010/main" val="11368743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BB9D0-BF8C-4EA6-A3AE-662FE5E90473}"/>
              </a:ext>
            </a:extLst>
          </p:cNvPr>
          <p:cNvSpPr>
            <a:spLocks noGrp="1"/>
          </p:cNvSpPr>
          <p:nvPr>
            <p:ph type="title"/>
          </p:nvPr>
        </p:nvSpPr>
        <p:spPr>
          <a:xfrm>
            <a:off x="1097280" y="286603"/>
            <a:ext cx="10058400" cy="922265"/>
          </a:xfrm>
        </p:spPr>
        <p:txBody>
          <a:bodyPr/>
          <a:lstStyle/>
          <a:p>
            <a:r>
              <a:rPr lang="en-GB" dirty="0"/>
              <a:t>Presentations  - some clever ideas</a:t>
            </a:r>
          </a:p>
        </p:txBody>
      </p:sp>
      <p:sp>
        <p:nvSpPr>
          <p:cNvPr id="3" name="Content Placeholder 2">
            <a:extLst>
              <a:ext uri="{FF2B5EF4-FFF2-40B4-BE49-F238E27FC236}">
                <a16:creationId xmlns:a16="http://schemas.microsoft.com/office/drawing/2014/main" id="{11D32D09-2005-425D-AF30-A10E292725D2}"/>
              </a:ext>
            </a:extLst>
          </p:cNvPr>
          <p:cNvSpPr>
            <a:spLocks noGrp="1"/>
          </p:cNvSpPr>
          <p:nvPr>
            <p:ph idx="1"/>
          </p:nvPr>
        </p:nvSpPr>
        <p:spPr>
          <a:xfrm>
            <a:off x="1066800" y="1720312"/>
            <a:ext cx="10058400" cy="4184541"/>
          </a:xfrm>
        </p:spPr>
        <p:txBody>
          <a:bodyPr>
            <a:normAutofit/>
          </a:bodyPr>
          <a:lstStyle/>
          <a:p>
            <a:endParaRPr lang="en-GB" sz="3600" dirty="0">
              <a:solidFill>
                <a:srgbClr val="FF0000"/>
              </a:solidFill>
            </a:endParaRPr>
          </a:p>
          <a:p>
            <a:endParaRPr lang="en-GB" sz="3600" dirty="0">
              <a:solidFill>
                <a:srgbClr val="FF0000"/>
              </a:solidFill>
            </a:endParaRPr>
          </a:p>
          <a:p>
            <a:r>
              <a:rPr lang="en-GB" sz="3600" dirty="0">
                <a:solidFill>
                  <a:srgbClr val="FF0000"/>
                </a:solidFill>
              </a:rPr>
              <a:t>https://www.youtube.com/watch?v=k8GvTgWtR7o</a:t>
            </a:r>
          </a:p>
        </p:txBody>
      </p:sp>
    </p:spTree>
    <p:extLst>
      <p:ext uri="{BB962C8B-B14F-4D97-AF65-F5344CB8AC3E}">
        <p14:creationId xmlns:p14="http://schemas.microsoft.com/office/powerpoint/2010/main" val="996516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BB9D0-BF8C-4EA6-A3AE-662FE5E90473}"/>
              </a:ext>
            </a:extLst>
          </p:cNvPr>
          <p:cNvSpPr>
            <a:spLocks noGrp="1"/>
          </p:cNvSpPr>
          <p:nvPr>
            <p:ph type="title"/>
          </p:nvPr>
        </p:nvSpPr>
        <p:spPr>
          <a:xfrm>
            <a:off x="1097280" y="286603"/>
            <a:ext cx="10058400" cy="922265"/>
          </a:xfrm>
        </p:spPr>
        <p:txBody>
          <a:bodyPr/>
          <a:lstStyle/>
          <a:p>
            <a:r>
              <a:rPr lang="en-GB" dirty="0"/>
              <a:t>Presentations  - questions</a:t>
            </a:r>
          </a:p>
        </p:txBody>
      </p:sp>
      <p:sp>
        <p:nvSpPr>
          <p:cNvPr id="3" name="Content Placeholder 2">
            <a:extLst>
              <a:ext uri="{FF2B5EF4-FFF2-40B4-BE49-F238E27FC236}">
                <a16:creationId xmlns:a16="http://schemas.microsoft.com/office/drawing/2014/main" id="{11D32D09-2005-425D-AF30-A10E292725D2}"/>
              </a:ext>
            </a:extLst>
          </p:cNvPr>
          <p:cNvSpPr>
            <a:spLocks noGrp="1"/>
          </p:cNvSpPr>
          <p:nvPr>
            <p:ph idx="1"/>
          </p:nvPr>
        </p:nvSpPr>
        <p:spPr>
          <a:xfrm>
            <a:off x="1066800" y="1417320"/>
            <a:ext cx="10058400" cy="4487534"/>
          </a:xfrm>
        </p:spPr>
        <p:txBody>
          <a:bodyPr>
            <a:normAutofit fontScale="92500" lnSpcReduction="10000"/>
          </a:bodyPr>
          <a:lstStyle/>
          <a:p>
            <a:r>
              <a:rPr lang="en-US" sz="2400" dirty="0">
                <a:solidFill>
                  <a:srgbClr val="FF0000"/>
                </a:solidFill>
              </a:rPr>
              <a:t>Choose the best answer to the following </a:t>
            </a:r>
            <a:r>
              <a:rPr lang="en-US" sz="2400" u="sng" dirty="0">
                <a:solidFill>
                  <a:srgbClr val="FF0000"/>
                </a:solidFill>
              </a:rPr>
              <a:t>12 questions.  </a:t>
            </a:r>
          </a:p>
          <a:p>
            <a:endParaRPr lang="en-US" sz="2400" dirty="0">
              <a:solidFill>
                <a:srgbClr val="FF0000"/>
              </a:solidFill>
            </a:endParaRPr>
          </a:p>
          <a:p>
            <a:r>
              <a:rPr lang="en-US" sz="2400" dirty="0">
                <a:solidFill>
                  <a:srgbClr val="FF0000"/>
                </a:solidFill>
              </a:rPr>
              <a:t>1. Engaging your audience should take:</a:t>
            </a:r>
          </a:p>
          <a:p>
            <a:r>
              <a:rPr lang="en-US" sz="2400" b="1" dirty="0"/>
              <a:t> a) 30 seconds - 1minute		b) 5minutes</a:t>
            </a:r>
          </a:p>
          <a:p>
            <a:endParaRPr lang="en-US" sz="2400" b="1" dirty="0"/>
          </a:p>
          <a:p>
            <a:r>
              <a:rPr lang="en-US" sz="2400" dirty="0">
                <a:solidFill>
                  <a:srgbClr val="FF0000"/>
                </a:solidFill>
              </a:rPr>
              <a:t>2. A good presenter is:</a:t>
            </a:r>
          </a:p>
          <a:p>
            <a:r>
              <a:rPr lang="en-US" sz="2400" dirty="0"/>
              <a:t> </a:t>
            </a:r>
            <a:r>
              <a:rPr lang="en-US" sz="2400" b="1" dirty="0"/>
              <a:t>a) cautious			b) spontaneous</a:t>
            </a:r>
          </a:p>
          <a:p>
            <a:endParaRPr lang="en-US" sz="2400" b="1" dirty="0"/>
          </a:p>
          <a:p>
            <a:r>
              <a:rPr lang="en-US" sz="2400" dirty="0">
                <a:solidFill>
                  <a:srgbClr val="FF0000"/>
                </a:solidFill>
              </a:rPr>
              <a:t>3. Should you make eye contact with your audience? </a:t>
            </a:r>
          </a:p>
          <a:p>
            <a:r>
              <a:rPr lang="en-US" sz="2400" b="1" dirty="0"/>
              <a:t>a) yes				b) no</a:t>
            </a:r>
          </a:p>
          <a:p>
            <a:endParaRPr lang="en-GB" dirty="0"/>
          </a:p>
        </p:txBody>
      </p:sp>
    </p:spTree>
    <p:extLst>
      <p:ext uri="{BB962C8B-B14F-4D97-AF65-F5344CB8AC3E}">
        <p14:creationId xmlns:p14="http://schemas.microsoft.com/office/powerpoint/2010/main" val="206565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D59E5-189D-437F-A88B-DD56AB91D0BB}"/>
              </a:ext>
            </a:extLst>
          </p:cNvPr>
          <p:cNvSpPr>
            <a:spLocks noGrp="1"/>
          </p:cNvSpPr>
          <p:nvPr>
            <p:ph type="title"/>
          </p:nvPr>
        </p:nvSpPr>
        <p:spPr>
          <a:xfrm>
            <a:off x="1097280" y="286604"/>
            <a:ext cx="10058400" cy="906766"/>
          </a:xfrm>
        </p:spPr>
        <p:txBody>
          <a:bodyPr/>
          <a:lstStyle/>
          <a:p>
            <a:r>
              <a:rPr lang="en-GB" dirty="0"/>
              <a:t>Presentations - questions</a:t>
            </a:r>
          </a:p>
        </p:txBody>
      </p:sp>
      <p:sp>
        <p:nvSpPr>
          <p:cNvPr id="3" name="Content Placeholder 2">
            <a:extLst>
              <a:ext uri="{FF2B5EF4-FFF2-40B4-BE49-F238E27FC236}">
                <a16:creationId xmlns:a16="http://schemas.microsoft.com/office/drawing/2014/main" id="{F9A208E7-2B2F-4DD0-A553-D7FDBF7A06B6}"/>
              </a:ext>
            </a:extLst>
          </p:cNvPr>
          <p:cNvSpPr>
            <a:spLocks noGrp="1"/>
          </p:cNvSpPr>
          <p:nvPr>
            <p:ph idx="1"/>
          </p:nvPr>
        </p:nvSpPr>
        <p:spPr>
          <a:xfrm>
            <a:off x="1097280" y="1427278"/>
            <a:ext cx="10058400" cy="4648058"/>
          </a:xfrm>
        </p:spPr>
        <p:txBody>
          <a:bodyPr>
            <a:normAutofit fontScale="85000" lnSpcReduction="20000"/>
          </a:bodyPr>
          <a:lstStyle/>
          <a:p>
            <a:pPr marL="0" indent="0">
              <a:buNone/>
            </a:pPr>
            <a:r>
              <a:rPr lang="en-US" sz="2600" dirty="0">
                <a:solidFill>
                  <a:srgbClr val="FF0000"/>
                </a:solidFill>
              </a:rPr>
              <a:t>4. It is impossible to overcome nerves. </a:t>
            </a:r>
          </a:p>
          <a:p>
            <a:pPr marL="457200" indent="-457200">
              <a:buAutoNum type="alphaLcParenR"/>
            </a:pPr>
            <a:r>
              <a:rPr lang="en-US" sz="2600" b="1" dirty="0"/>
              <a:t>true					b) false</a:t>
            </a:r>
          </a:p>
          <a:p>
            <a:pPr marL="0" indent="0">
              <a:buNone/>
            </a:pPr>
            <a:endParaRPr lang="en-US" sz="2600" b="1" dirty="0"/>
          </a:p>
          <a:p>
            <a:pPr marL="0" indent="0">
              <a:buNone/>
            </a:pPr>
            <a:r>
              <a:rPr lang="en-US" sz="2600" dirty="0">
                <a:solidFill>
                  <a:srgbClr val="FF0000"/>
                </a:solidFill>
              </a:rPr>
              <a:t>5. You should use: </a:t>
            </a:r>
          </a:p>
          <a:p>
            <a:pPr marL="457200" indent="-457200">
              <a:buAutoNum type="alphaLcParenR"/>
            </a:pPr>
            <a:r>
              <a:rPr lang="en-US" sz="2600" b="1" dirty="0"/>
              <a:t>subject specific vocabulary (jargon) 	b) simplified vocabulary</a:t>
            </a:r>
          </a:p>
          <a:p>
            <a:pPr marL="457200" indent="-457200">
              <a:buAutoNum type="alphaLcParenR"/>
            </a:pPr>
            <a:endParaRPr lang="en-US" sz="2600" b="1" dirty="0"/>
          </a:p>
          <a:p>
            <a:pPr marL="0" indent="0">
              <a:buNone/>
            </a:pPr>
            <a:r>
              <a:rPr lang="en-US" sz="2600" dirty="0">
                <a:solidFill>
                  <a:srgbClr val="FF0000"/>
                </a:solidFill>
              </a:rPr>
              <a:t>6. Always have a script </a:t>
            </a:r>
          </a:p>
          <a:p>
            <a:pPr marL="457200" indent="-457200">
              <a:buAutoNum type="alphaLcParenR"/>
            </a:pPr>
            <a:r>
              <a:rPr lang="en-US" sz="2600" b="1" dirty="0"/>
              <a:t>right 				b) wrong</a:t>
            </a:r>
          </a:p>
          <a:p>
            <a:pPr marL="457200" indent="-457200">
              <a:buAutoNum type="alphaLcParenR"/>
            </a:pPr>
            <a:endParaRPr lang="en-US" sz="2600" b="1" dirty="0"/>
          </a:p>
          <a:p>
            <a:pPr marL="0" indent="0">
              <a:buNone/>
            </a:pPr>
            <a:r>
              <a:rPr lang="en-US" sz="2600" dirty="0">
                <a:solidFill>
                  <a:srgbClr val="FF0000"/>
                </a:solidFill>
              </a:rPr>
              <a:t>7. Visual aids need to be </a:t>
            </a:r>
          </a:p>
          <a:p>
            <a:pPr marL="0" indent="0">
              <a:buNone/>
            </a:pPr>
            <a:r>
              <a:rPr lang="en-US" sz="2600" b="1" dirty="0"/>
              <a:t>a) detailed 				b) simple</a:t>
            </a:r>
          </a:p>
          <a:p>
            <a:endParaRPr lang="en-GB" dirty="0"/>
          </a:p>
        </p:txBody>
      </p:sp>
    </p:spTree>
    <p:extLst>
      <p:ext uri="{BB962C8B-B14F-4D97-AF65-F5344CB8AC3E}">
        <p14:creationId xmlns:p14="http://schemas.microsoft.com/office/powerpoint/2010/main" val="12998209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AB7ED-5EE6-434D-9134-DCBE3050AFF9}"/>
              </a:ext>
            </a:extLst>
          </p:cNvPr>
          <p:cNvSpPr>
            <a:spLocks noGrp="1"/>
          </p:cNvSpPr>
          <p:nvPr>
            <p:ph type="title"/>
          </p:nvPr>
        </p:nvSpPr>
        <p:spPr>
          <a:xfrm>
            <a:off x="1097280" y="286603"/>
            <a:ext cx="10058400" cy="937763"/>
          </a:xfrm>
        </p:spPr>
        <p:txBody>
          <a:bodyPr/>
          <a:lstStyle/>
          <a:p>
            <a:r>
              <a:rPr lang="en-GB" dirty="0"/>
              <a:t>Presentations - questions </a:t>
            </a:r>
          </a:p>
        </p:txBody>
      </p:sp>
      <p:sp>
        <p:nvSpPr>
          <p:cNvPr id="3" name="Content Placeholder 2">
            <a:extLst>
              <a:ext uri="{FF2B5EF4-FFF2-40B4-BE49-F238E27FC236}">
                <a16:creationId xmlns:a16="http://schemas.microsoft.com/office/drawing/2014/main" id="{002E1C87-F811-43BA-8980-11ACE84D913A}"/>
              </a:ext>
            </a:extLst>
          </p:cNvPr>
          <p:cNvSpPr>
            <a:spLocks noGrp="1"/>
          </p:cNvSpPr>
          <p:nvPr>
            <p:ph idx="1"/>
          </p:nvPr>
        </p:nvSpPr>
        <p:spPr/>
        <p:txBody>
          <a:bodyPr>
            <a:normAutofit lnSpcReduction="10000"/>
          </a:bodyPr>
          <a:lstStyle/>
          <a:p>
            <a:r>
              <a:rPr lang="en-US" sz="2400" dirty="0">
                <a:solidFill>
                  <a:srgbClr val="FF0000"/>
                </a:solidFill>
              </a:rPr>
              <a:t>8. It isn’t a problem to go over time if you have more information to give to the audience. </a:t>
            </a:r>
          </a:p>
          <a:p>
            <a:r>
              <a:rPr lang="en-US" sz="2400" b="1" dirty="0"/>
              <a:t>a) true 				b) false</a:t>
            </a:r>
          </a:p>
          <a:p>
            <a:r>
              <a:rPr lang="en-US" sz="2400" dirty="0">
                <a:solidFill>
                  <a:srgbClr val="FF0000"/>
                </a:solidFill>
              </a:rPr>
              <a:t>9. Your material should be: </a:t>
            </a:r>
          </a:p>
          <a:p>
            <a:r>
              <a:rPr lang="en-US" sz="2400" b="1" dirty="0"/>
              <a:t>a) suitable for your audience	b) suitable for the subject matter</a:t>
            </a:r>
          </a:p>
          <a:p>
            <a:r>
              <a:rPr lang="en-US" sz="2400" dirty="0">
                <a:solidFill>
                  <a:srgbClr val="FF0000"/>
                </a:solidFill>
              </a:rPr>
              <a:t>10. Pausing is:</a:t>
            </a:r>
          </a:p>
          <a:p>
            <a:r>
              <a:rPr lang="en-US" sz="2400" b="1" dirty="0"/>
              <a:t> a) positive 			b) negative</a:t>
            </a:r>
          </a:p>
          <a:p>
            <a:r>
              <a:rPr lang="en-US" sz="2400" dirty="0">
                <a:solidFill>
                  <a:srgbClr val="FF0000"/>
                </a:solidFill>
              </a:rPr>
              <a:t>11. You should explain the structure of your presentation at the beginning </a:t>
            </a:r>
          </a:p>
          <a:p>
            <a:r>
              <a:rPr lang="en-US" sz="2400" b="1" dirty="0"/>
              <a:t>a) true 				b) false</a:t>
            </a:r>
          </a:p>
          <a:p>
            <a:endParaRPr lang="en-GB" dirty="0"/>
          </a:p>
        </p:txBody>
      </p:sp>
    </p:spTree>
    <p:extLst>
      <p:ext uri="{BB962C8B-B14F-4D97-AF65-F5344CB8AC3E}">
        <p14:creationId xmlns:p14="http://schemas.microsoft.com/office/powerpoint/2010/main" val="32416008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CB77D-8309-4D65-B6FD-D360C8E442A1}"/>
              </a:ext>
            </a:extLst>
          </p:cNvPr>
          <p:cNvSpPr>
            <a:spLocks noGrp="1"/>
          </p:cNvSpPr>
          <p:nvPr>
            <p:ph type="title"/>
          </p:nvPr>
        </p:nvSpPr>
        <p:spPr>
          <a:xfrm>
            <a:off x="511444" y="1"/>
            <a:ext cx="10718209" cy="1069382"/>
          </a:xfrm>
        </p:spPr>
        <p:txBody>
          <a:bodyPr/>
          <a:lstStyle/>
          <a:p>
            <a:r>
              <a:rPr lang="en-GB" dirty="0"/>
              <a:t>Presentations - answers</a:t>
            </a:r>
          </a:p>
        </p:txBody>
      </p:sp>
      <p:sp>
        <p:nvSpPr>
          <p:cNvPr id="6" name="Rectangle 5">
            <a:extLst>
              <a:ext uri="{FF2B5EF4-FFF2-40B4-BE49-F238E27FC236}">
                <a16:creationId xmlns:a16="http://schemas.microsoft.com/office/drawing/2014/main" id="{8F5A7914-BE02-4AB7-BDC6-C184433A6702}"/>
              </a:ext>
            </a:extLst>
          </p:cNvPr>
          <p:cNvSpPr/>
          <p:nvPr/>
        </p:nvSpPr>
        <p:spPr>
          <a:xfrm>
            <a:off x="387458" y="1301859"/>
            <a:ext cx="11112285" cy="4832092"/>
          </a:xfrm>
          <a:prstGeom prst="rect">
            <a:avLst/>
          </a:prstGeom>
        </p:spPr>
        <p:txBody>
          <a:bodyPr wrap="square">
            <a:spAutoFit/>
          </a:bodyPr>
          <a:lstStyle/>
          <a:p>
            <a:r>
              <a:rPr lang="en-US" sz="2200" dirty="0"/>
              <a:t>1. Engaging your audience should take a) </a:t>
            </a:r>
            <a:r>
              <a:rPr lang="en-US" sz="2200" b="1" u="sng" dirty="0"/>
              <a:t>30seconds - 1minute or perhaps even less for short presentations – </a:t>
            </a:r>
            <a:r>
              <a:rPr lang="en-US" sz="2200" b="1" dirty="0">
                <a:solidFill>
                  <a:srgbClr val="FF0000"/>
                </a:solidFill>
              </a:rPr>
              <a:t>I</a:t>
            </a:r>
            <a:r>
              <a:rPr lang="en-US" sz="2200" dirty="0">
                <a:solidFill>
                  <a:srgbClr val="FF0000"/>
                </a:solidFill>
              </a:rPr>
              <a:t>t is better to quickly capture your audience’s attention and focus them on what you are going to talk about.</a:t>
            </a:r>
          </a:p>
          <a:p>
            <a:endParaRPr lang="en-US" sz="2200" b="1" dirty="0">
              <a:solidFill>
                <a:srgbClr val="FF0000"/>
              </a:solidFill>
            </a:endParaRPr>
          </a:p>
          <a:p>
            <a:r>
              <a:rPr lang="en-US" sz="2200" dirty="0"/>
              <a:t>2. A good presenter is a) </a:t>
            </a:r>
            <a:r>
              <a:rPr lang="en-US" sz="2200" b="1" u="sng" dirty="0"/>
              <a:t>cautious </a:t>
            </a:r>
          </a:p>
          <a:p>
            <a:r>
              <a:rPr lang="en-US" sz="2200" dirty="0">
                <a:solidFill>
                  <a:srgbClr val="FF0000"/>
                </a:solidFill>
              </a:rPr>
              <a:t>Always stick to what you have planned to say so you do not go off topic.</a:t>
            </a:r>
          </a:p>
          <a:p>
            <a:endParaRPr lang="en-US" sz="2200" b="1" dirty="0">
              <a:solidFill>
                <a:srgbClr val="FF0000"/>
              </a:solidFill>
            </a:endParaRPr>
          </a:p>
          <a:p>
            <a:r>
              <a:rPr lang="en-US" sz="2200" dirty="0"/>
              <a:t>3. Should you make eye contact with your audience? a) </a:t>
            </a:r>
            <a:r>
              <a:rPr lang="en-US" sz="2200" b="1" u="sng" dirty="0"/>
              <a:t>yes </a:t>
            </a:r>
          </a:p>
          <a:p>
            <a:r>
              <a:rPr lang="en-US" sz="2200" dirty="0">
                <a:solidFill>
                  <a:srgbClr val="FF0000"/>
                </a:solidFill>
              </a:rPr>
              <a:t>Eye contact will make the audience more engaged and interested in your presentation. It will also add a personal touch .</a:t>
            </a:r>
          </a:p>
          <a:p>
            <a:endParaRPr lang="en-US" sz="2200" b="1" dirty="0">
              <a:solidFill>
                <a:srgbClr val="FF0000"/>
              </a:solidFill>
            </a:endParaRPr>
          </a:p>
          <a:p>
            <a:r>
              <a:rPr lang="en-US" sz="2200" dirty="0"/>
              <a:t>4. It is impossible to overcome nerves. b) </a:t>
            </a:r>
            <a:r>
              <a:rPr lang="en-US" sz="2200" b="1" u="sng" dirty="0"/>
              <a:t>false, </a:t>
            </a:r>
          </a:p>
          <a:p>
            <a:r>
              <a:rPr lang="en-US" sz="2200" dirty="0">
                <a:solidFill>
                  <a:srgbClr val="FF0000"/>
                </a:solidFill>
              </a:rPr>
              <a:t>The more you practice your presentation in front of a mirror for example, the less nervous you may feel on the day.</a:t>
            </a:r>
          </a:p>
        </p:txBody>
      </p:sp>
    </p:spTree>
    <p:extLst>
      <p:ext uri="{BB962C8B-B14F-4D97-AF65-F5344CB8AC3E}">
        <p14:creationId xmlns:p14="http://schemas.microsoft.com/office/powerpoint/2010/main" val="3188085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79F19-3FBC-4651-B158-572E113216F7}"/>
              </a:ext>
            </a:extLst>
          </p:cNvPr>
          <p:cNvSpPr>
            <a:spLocks noGrp="1"/>
          </p:cNvSpPr>
          <p:nvPr>
            <p:ph type="title"/>
          </p:nvPr>
        </p:nvSpPr>
        <p:spPr>
          <a:xfrm>
            <a:off x="552750" y="142786"/>
            <a:ext cx="10058400" cy="1298555"/>
          </a:xfrm>
        </p:spPr>
        <p:txBody>
          <a:bodyPr/>
          <a:lstStyle/>
          <a:p>
            <a:r>
              <a:rPr lang="en-GB" dirty="0"/>
              <a:t>Presentations - answers</a:t>
            </a:r>
          </a:p>
        </p:txBody>
      </p:sp>
      <p:sp>
        <p:nvSpPr>
          <p:cNvPr id="9" name="Rectangle 8">
            <a:extLst>
              <a:ext uri="{FF2B5EF4-FFF2-40B4-BE49-F238E27FC236}">
                <a16:creationId xmlns:a16="http://schemas.microsoft.com/office/drawing/2014/main" id="{497647A2-3368-4F4C-B363-DD6EAC5AFD10}"/>
              </a:ext>
            </a:extLst>
          </p:cNvPr>
          <p:cNvSpPr/>
          <p:nvPr/>
        </p:nvSpPr>
        <p:spPr>
          <a:xfrm>
            <a:off x="674668" y="1985081"/>
            <a:ext cx="10493339" cy="4401205"/>
          </a:xfrm>
          <a:prstGeom prst="rect">
            <a:avLst/>
          </a:prstGeom>
        </p:spPr>
        <p:txBody>
          <a:bodyPr wrap="square">
            <a:spAutoFit/>
          </a:bodyPr>
          <a:lstStyle/>
          <a:p>
            <a:r>
              <a:rPr lang="en-US" sz="2000" dirty="0"/>
              <a:t>5</a:t>
            </a:r>
            <a:r>
              <a:rPr lang="en-US" sz="2400" dirty="0"/>
              <a:t>. You should use b) </a:t>
            </a:r>
            <a:r>
              <a:rPr lang="en-US" sz="2400" b="1" u="sng" dirty="0"/>
              <a:t>simplified vocabulary –  </a:t>
            </a:r>
            <a:r>
              <a:rPr lang="en-US" sz="2400" dirty="0">
                <a:solidFill>
                  <a:srgbClr val="FF0000"/>
                </a:solidFill>
              </a:rPr>
              <a:t>You want your audience to understand your message, as they may have no previous knowledge of the subject.</a:t>
            </a:r>
          </a:p>
          <a:p>
            <a:endParaRPr lang="en-US" sz="2400" b="1" dirty="0">
              <a:solidFill>
                <a:srgbClr val="FF0000"/>
              </a:solidFill>
            </a:endParaRPr>
          </a:p>
          <a:p>
            <a:r>
              <a:rPr lang="en-US" sz="2400" dirty="0"/>
              <a:t>6. Always have a script b) </a:t>
            </a:r>
            <a:r>
              <a:rPr lang="en-US" sz="2400" b="1" u="sng" dirty="0"/>
              <a:t>wrong, use cue cards -  </a:t>
            </a:r>
            <a:r>
              <a:rPr lang="en-US" sz="2400" dirty="0">
                <a:solidFill>
                  <a:srgbClr val="FF0000"/>
                </a:solidFill>
              </a:rPr>
              <a:t>Reading your presentation may show that you do not understand your topic. Using cue cards can make you look more relaxed, in control and comfortable with what you are talking about.</a:t>
            </a:r>
          </a:p>
          <a:p>
            <a:endParaRPr lang="en-US" sz="2400" b="1" dirty="0">
              <a:solidFill>
                <a:srgbClr val="FF0000"/>
              </a:solidFill>
            </a:endParaRPr>
          </a:p>
          <a:p>
            <a:r>
              <a:rPr lang="en-US" sz="2400" dirty="0"/>
              <a:t>7. Visual aids need to be b) </a:t>
            </a:r>
            <a:r>
              <a:rPr lang="en-US" sz="2400" b="1" u="sng" dirty="0"/>
              <a:t>simple – </a:t>
            </a:r>
            <a:r>
              <a:rPr lang="en-US" sz="2400" dirty="0">
                <a:solidFill>
                  <a:srgbClr val="FF0000"/>
                </a:solidFill>
              </a:rPr>
              <a:t>You do not want to confuse your audience with complicated graphs and statistics. It is better to have a simple image and then explain what it represents or shows.</a:t>
            </a:r>
          </a:p>
          <a:p>
            <a:endParaRPr lang="en-US" sz="2000" b="1" dirty="0">
              <a:solidFill>
                <a:srgbClr val="FF0000"/>
              </a:solidFill>
            </a:endParaRPr>
          </a:p>
          <a:p>
            <a:endParaRPr lang="en-US" sz="2000" b="1" dirty="0">
              <a:solidFill>
                <a:srgbClr val="FF0000"/>
              </a:solidFill>
            </a:endParaRPr>
          </a:p>
        </p:txBody>
      </p:sp>
    </p:spTree>
    <p:extLst>
      <p:ext uri="{BB962C8B-B14F-4D97-AF65-F5344CB8AC3E}">
        <p14:creationId xmlns:p14="http://schemas.microsoft.com/office/powerpoint/2010/main" val="194528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79F19-3FBC-4651-B158-572E113216F7}"/>
              </a:ext>
            </a:extLst>
          </p:cNvPr>
          <p:cNvSpPr>
            <a:spLocks noGrp="1"/>
          </p:cNvSpPr>
          <p:nvPr>
            <p:ph type="title"/>
          </p:nvPr>
        </p:nvSpPr>
        <p:spPr>
          <a:xfrm>
            <a:off x="552750" y="-1"/>
            <a:ext cx="10058400" cy="1193369"/>
          </a:xfrm>
        </p:spPr>
        <p:txBody>
          <a:bodyPr/>
          <a:lstStyle/>
          <a:p>
            <a:r>
              <a:rPr lang="en-GB" dirty="0"/>
              <a:t>Presentations - answers</a:t>
            </a:r>
          </a:p>
        </p:txBody>
      </p:sp>
      <p:sp>
        <p:nvSpPr>
          <p:cNvPr id="3" name="Rectangle 2">
            <a:extLst>
              <a:ext uri="{FF2B5EF4-FFF2-40B4-BE49-F238E27FC236}">
                <a16:creationId xmlns:a16="http://schemas.microsoft.com/office/drawing/2014/main" id="{A153E22F-5C09-4E09-9E9D-8F0ACB5B54C2}"/>
              </a:ext>
            </a:extLst>
          </p:cNvPr>
          <p:cNvSpPr/>
          <p:nvPr/>
        </p:nvSpPr>
        <p:spPr>
          <a:xfrm>
            <a:off x="875015" y="1786545"/>
            <a:ext cx="10441969" cy="4154984"/>
          </a:xfrm>
          <a:prstGeom prst="rect">
            <a:avLst/>
          </a:prstGeom>
        </p:spPr>
        <p:txBody>
          <a:bodyPr wrap="square">
            <a:spAutoFit/>
          </a:bodyPr>
          <a:lstStyle/>
          <a:p>
            <a:r>
              <a:rPr lang="en-US" sz="2200" dirty="0"/>
              <a:t>8. It is not a problem to go over the time if you have more information to give to the audience. b) </a:t>
            </a:r>
            <a:r>
              <a:rPr lang="en-US" sz="2200" b="1" u="sng" dirty="0"/>
              <a:t>false - </a:t>
            </a:r>
            <a:r>
              <a:rPr lang="en-US" sz="2200" dirty="0">
                <a:solidFill>
                  <a:srgbClr val="FF0000"/>
                </a:solidFill>
              </a:rPr>
              <a:t>It is only fair that every student has the same amount of time. Sticking to the time limit shows you can manage your time, and that you have not spoken for too long or slowly on one particular section of your presentation.</a:t>
            </a:r>
          </a:p>
          <a:p>
            <a:endParaRPr lang="en-US" sz="2200" dirty="0">
              <a:solidFill>
                <a:srgbClr val="FF0000"/>
              </a:solidFill>
            </a:endParaRPr>
          </a:p>
          <a:p>
            <a:endParaRPr lang="en-US" sz="2200" dirty="0">
              <a:solidFill>
                <a:srgbClr val="FF0000"/>
              </a:solidFill>
            </a:endParaRPr>
          </a:p>
          <a:p>
            <a:r>
              <a:rPr lang="en-US" sz="2200" dirty="0"/>
              <a:t>9. Your material should be a) </a:t>
            </a:r>
            <a:r>
              <a:rPr lang="en-US" sz="2200" b="1" u="sng" dirty="0"/>
              <a:t>suitable for your audience – </a:t>
            </a:r>
            <a:r>
              <a:rPr lang="en-US" sz="2200" dirty="0">
                <a:solidFill>
                  <a:srgbClr val="FF0000"/>
                </a:solidFill>
              </a:rPr>
              <a:t>Your audience may not know anything about your topic, so it is important that they can understand what you are talking about.</a:t>
            </a:r>
          </a:p>
          <a:p>
            <a:endParaRPr lang="en-US" sz="2200" b="1" dirty="0">
              <a:solidFill>
                <a:srgbClr val="FF0000"/>
              </a:solidFill>
            </a:endParaRPr>
          </a:p>
          <a:p>
            <a:endParaRPr lang="en-US" sz="2200" b="1" dirty="0">
              <a:solidFill>
                <a:srgbClr val="FF0000"/>
              </a:solidFill>
            </a:endParaRPr>
          </a:p>
          <a:p>
            <a:r>
              <a:rPr lang="en-US" sz="2200" dirty="0"/>
              <a:t>10. Pausing is a) </a:t>
            </a:r>
            <a:r>
              <a:rPr lang="en-US" sz="2200" b="1" u="sng" dirty="0"/>
              <a:t>positive - </a:t>
            </a:r>
            <a:r>
              <a:rPr lang="en-US" sz="2200" dirty="0">
                <a:solidFill>
                  <a:srgbClr val="FF0000"/>
                </a:solidFill>
              </a:rPr>
              <a:t>This shows that you are not nervous and that you are in control.</a:t>
            </a:r>
          </a:p>
        </p:txBody>
      </p:sp>
    </p:spTree>
    <p:extLst>
      <p:ext uri="{BB962C8B-B14F-4D97-AF65-F5344CB8AC3E}">
        <p14:creationId xmlns:p14="http://schemas.microsoft.com/office/powerpoint/2010/main" val="1106107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79F19-3FBC-4651-B158-572E113216F7}"/>
              </a:ext>
            </a:extLst>
          </p:cNvPr>
          <p:cNvSpPr>
            <a:spLocks noGrp="1"/>
          </p:cNvSpPr>
          <p:nvPr>
            <p:ph type="title"/>
          </p:nvPr>
        </p:nvSpPr>
        <p:spPr>
          <a:xfrm>
            <a:off x="552750" y="142787"/>
            <a:ext cx="10058400" cy="1128074"/>
          </a:xfrm>
        </p:spPr>
        <p:txBody>
          <a:bodyPr/>
          <a:lstStyle/>
          <a:p>
            <a:r>
              <a:rPr lang="en-GB" dirty="0"/>
              <a:t>Presentations - answers</a:t>
            </a:r>
          </a:p>
        </p:txBody>
      </p:sp>
      <p:sp>
        <p:nvSpPr>
          <p:cNvPr id="4" name="Rectangle 3">
            <a:extLst>
              <a:ext uri="{FF2B5EF4-FFF2-40B4-BE49-F238E27FC236}">
                <a16:creationId xmlns:a16="http://schemas.microsoft.com/office/drawing/2014/main" id="{A06E7EFF-854D-4193-84E8-38A312CF5A08}"/>
              </a:ext>
            </a:extLst>
          </p:cNvPr>
          <p:cNvSpPr/>
          <p:nvPr/>
        </p:nvSpPr>
        <p:spPr>
          <a:xfrm>
            <a:off x="808234" y="1997839"/>
            <a:ext cx="10411146" cy="3046988"/>
          </a:xfrm>
          <a:prstGeom prst="rect">
            <a:avLst/>
          </a:prstGeom>
        </p:spPr>
        <p:txBody>
          <a:bodyPr wrap="square">
            <a:spAutoFit/>
          </a:bodyPr>
          <a:lstStyle/>
          <a:p>
            <a:r>
              <a:rPr lang="en-US" sz="2400" dirty="0"/>
              <a:t>11. You should explain the structure of your presentation at the beginning </a:t>
            </a:r>
          </a:p>
          <a:p>
            <a:r>
              <a:rPr lang="en-US" sz="2400" dirty="0"/>
              <a:t>a) </a:t>
            </a:r>
            <a:r>
              <a:rPr lang="en-US" sz="2400" b="1" u="sng" dirty="0"/>
              <a:t>true –  </a:t>
            </a:r>
            <a:r>
              <a:rPr lang="en-US" sz="2400" dirty="0">
                <a:solidFill>
                  <a:srgbClr val="FF0000"/>
                </a:solidFill>
              </a:rPr>
              <a:t>This will tell the audience exactly what you are going to talk about and in what order, so they know what to expect.</a:t>
            </a:r>
          </a:p>
          <a:p>
            <a:endParaRPr lang="en-US" sz="2400" b="1" dirty="0">
              <a:solidFill>
                <a:srgbClr val="FF0000"/>
              </a:solidFill>
            </a:endParaRPr>
          </a:p>
          <a:p>
            <a:r>
              <a:rPr lang="en-US" sz="2400" dirty="0"/>
              <a:t>12. Putting your hands in your pockets will have a positive effect on the audience </a:t>
            </a:r>
          </a:p>
          <a:p>
            <a:r>
              <a:rPr lang="en-US" sz="2400" dirty="0"/>
              <a:t>b) </a:t>
            </a:r>
            <a:r>
              <a:rPr lang="en-US" sz="2400" b="1" u="sng" dirty="0"/>
              <a:t>false </a:t>
            </a:r>
            <a:r>
              <a:rPr lang="en-US" sz="2400" b="1" dirty="0"/>
              <a:t>(body language will not be assessed online but important to know) </a:t>
            </a:r>
            <a:r>
              <a:rPr lang="en-US" sz="2400" dirty="0">
                <a:solidFill>
                  <a:srgbClr val="FF0000"/>
                </a:solidFill>
              </a:rPr>
              <a:t>Body language can add more impact to your points and strengthen your message and ideas. It also shows you are interested and passionate about your subject</a:t>
            </a:r>
            <a:r>
              <a:rPr lang="en-US" sz="2000" dirty="0">
                <a:solidFill>
                  <a:srgbClr val="FF0000"/>
                </a:solidFill>
              </a:rPr>
              <a:t>.</a:t>
            </a:r>
            <a:endParaRPr lang="en-US" sz="2000" u="sng" dirty="0">
              <a:solidFill>
                <a:srgbClr val="FF0000"/>
              </a:solidFill>
            </a:endParaRPr>
          </a:p>
        </p:txBody>
      </p:sp>
    </p:spTree>
    <p:extLst>
      <p:ext uri="{BB962C8B-B14F-4D97-AF65-F5344CB8AC3E}">
        <p14:creationId xmlns:p14="http://schemas.microsoft.com/office/powerpoint/2010/main" val="2713088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05230-DF65-4635-9739-B6F7173F950C}"/>
              </a:ext>
            </a:extLst>
          </p:cNvPr>
          <p:cNvSpPr>
            <a:spLocks noGrp="1"/>
          </p:cNvSpPr>
          <p:nvPr>
            <p:ph type="title"/>
          </p:nvPr>
        </p:nvSpPr>
        <p:spPr/>
        <p:txBody>
          <a:bodyPr/>
          <a:lstStyle/>
          <a:p>
            <a:r>
              <a:rPr lang="en-GB" dirty="0"/>
              <a:t>Structure</a:t>
            </a:r>
          </a:p>
        </p:txBody>
      </p:sp>
      <p:sp>
        <p:nvSpPr>
          <p:cNvPr id="3" name="Content Placeholder 2">
            <a:extLst>
              <a:ext uri="{FF2B5EF4-FFF2-40B4-BE49-F238E27FC236}">
                <a16:creationId xmlns:a16="http://schemas.microsoft.com/office/drawing/2014/main" id="{38C7FC09-C552-4185-B305-A115F9CABB51}"/>
              </a:ext>
            </a:extLst>
          </p:cNvPr>
          <p:cNvSpPr>
            <a:spLocks noGrp="1"/>
          </p:cNvSpPr>
          <p:nvPr>
            <p:ph idx="1"/>
          </p:nvPr>
        </p:nvSpPr>
        <p:spPr>
          <a:xfrm>
            <a:off x="1097280" y="1737360"/>
            <a:ext cx="10058400" cy="4172929"/>
          </a:xfrm>
        </p:spPr>
        <p:txBody>
          <a:bodyPr>
            <a:noAutofit/>
          </a:bodyPr>
          <a:lstStyle/>
          <a:p>
            <a:r>
              <a:rPr lang="en-GB" sz="2400" dirty="0">
                <a:solidFill>
                  <a:srgbClr val="FF0000"/>
                </a:solidFill>
              </a:rPr>
              <a:t>Listed below are the 7 sections of a typical academic presentation:</a:t>
            </a:r>
          </a:p>
          <a:p>
            <a:r>
              <a:rPr lang="en-GB" sz="2400" dirty="0">
                <a:solidFill>
                  <a:srgbClr val="0070C0"/>
                </a:solidFill>
              </a:rPr>
              <a:t>1) </a:t>
            </a:r>
            <a:r>
              <a:rPr lang="en-GB" sz="2400" dirty="0"/>
              <a:t>Welcome / engage the audience </a:t>
            </a:r>
          </a:p>
          <a:p>
            <a:r>
              <a:rPr lang="en-GB" sz="2400" dirty="0">
                <a:solidFill>
                  <a:srgbClr val="0070C0"/>
                </a:solidFill>
              </a:rPr>
              <a:t>2) </a:t>
            </a:r>
            <a:r>
              <a:rPr lang="en-GB" sz="2400" dirty="0"/>
              <a:t>Introduce yourself </a:t>
            </a:r>
          </a:p>
          <a:p>
            <a:r>
              <a:rPr lang="en-GB" sz="2400" dirty="0">
                <a:solidFill>
                  <a:srgbClr val="0070C0"/>
                </a:solidFill>
              </a:rPr>
              <a:t>3) </a:t>
            </a:r>
            <a:r>
              <a:rPr lang="en-GB" sz="2400" dirty="0"/>
              <a:t>Introduce subject; give background and reasons why this subject is important</a:t>
            </a:r>
          </a:p>
          <a:p>
            <a:r>
              <a:rPr lang="en-GB" sz="2400" dirty="0">
                <a:solidFill>
                  <a:srgbClr val="0070C0"/>
                </a:solidFill>
              </a:rPr>
              <a:t>4) </a:t>
            </a:r>
            <a:r>
              <a:rPr lang="en-GB" sz="2400" dirty="0"/>
              <a:t>Outline main points – the main body</a:t>
            </a:r>
          </a:p>
          <a:p>
            <a:r>
              <a:rPr lang="en-GB" sz="2400" dirty="0">
                <a:solidFill>
                  <a:srgbClr val="0070C0"/>
                </a:solidFill>
              </a:rPr>
              <a:t>5) </a:t>
            </a:r>
            <a:r>
              <a:rPr lang="en-GB" sz="2400" dirty="0"/>
              <a:t>Conclusion; summary, implications and final thought</a:t>
            </a:r>
          </a:p>
          <a:p>
            <a:r>
              <a:rPr lang="en-GB" sz="2400" dirty="0">
                <a:solidFill>
                  <a:srgbClr val="0070C0"/>
                </a:solidFill>
              </a:rPr>
              <a:t>6) </a:t>
            </a:r>
            <a:r>
              <a:rPr lang="en-GB" sz="2400" dirty="0"/>
              <a:t>References – if relevant</a:t>
            </a:r>
          </a:p>
          <a:p>
            <a:r>
              <a:rPr lang="en-GB" sz="2400" dirty="0">
                <a:solidFill>
                  <a:srgbClr val="0070C0"/>
                </a:solidFill>
              </a:rPr>
              <a:t>7) </a:t>
            </a:r>
            <a:r>
              <a:rPr lang="en-GB" sz="2400" dirty="0"/>
              <a:t>Audience questions</a:t>
            </a:r>
          </a:p>
        </p:txBody>
      </p:sp>
    </p:spTree>
    <p:extLst>
      <p:ext uri="{BB962C8B-B14F-4D97-AF65-F5344CB8AC3E}">
        <p14:creationId xmlns:p14="http://schemas.microsoft.com/office/powerpoint/2010/main" val="893639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90675-AD72-43B2-B9D5-2BE603E611E1}"/>
              </a:ext>
            </a:extLst>
          </p:cNvPr>
          <p:cNvSpPr>
            <a:spLocks noGrp="1"/>
          </p:cNvSpPr>
          <p:nvPr>
            <p:ph type="title"/>
          </p:nvPr>
        </p:nvSpPr>
        <p:spPr>
          <a:xfrm>
            <a:off x="1097280" y="286603"/>
            <a:ext cx="10058400" cy="844773"/>
          </a:xfrm>
        </p:spPr>
        <p:txBody>
          <a:bodyPr/>
          <a:lstStyle/>
          <a:p>
            <a:r>
              <a:rPr lang="en-GB" dirty="0"/>
              <a:t>Oral Presentations - Task</a:t>
            </a:r>
          </a:p>
        </p:txBody>
      </p:sp>
      <p:sp>
        <p:nvSpPr>
          <p:cNvPr id="3" name="Content Placeholder 2">
            <a:extLst>
              <a:ext uri="{FF2B5EF4-FFF2-40B4-BE49-F238E27FC236}">
                <a16:creationId xmlns:a16="http://schemas.microsoft.com/office/drawing/2014/main" id="{BE91D81F-6427-4172-A090-19F0C306F278}"/>
              </a:ext>
            </a:extLst>
          </p:cNvPr>
          <p:cNvSpPr>
            <a:spLocks noGrp="1"/>
          </p:cNvSpPr>
          <p:nvPr>
            <p:ph idx="1"/>
          </p:nvPr>
        </p:nvSpPr>
        <p:spPr>
          <a:xfrm>
            <a:off x="1097280" y="1845734"/>
            <a:ext cx="10058400" cy="4353588"/>
          </a:xfrm>
        </p:spPr>
        <p:txBody>
          <a:bodyPr>
            <a:normAutofit/>
          </a:bodyPr>
          <a:lstStyle/>
          <a:p>
            <a:pPr>
              <a:buFont typeface="Arial" panose="020B0604020202020204" pitchFamily="34" charset="0"/>
              <a:buChar char="•"/>
            </a:pPr>
            <a:r>
              <a:rPr lang="en-GB" sz="2400" dirty="0"/>
              <a:t>Plan and design an oral presentation to be delivered in next week’s lesson…</a:t>
            </a:r>
          </a:p>
          <a:p>
            <a:pPr>
              <a:buFont typeface="Arial" panose="020B0604020202020204" pitchFamily="34" charset="0"/>
              <a:buChar char="•"/>
            </a:pPr>
            <a:r>
              <a:rPr lang="en-GB" sz="2400" dirty="0"/>
              <a:t>Use visuals, </a:t>
            </a:r>
            <a:r>
              <a:rPr lang="en-GB" sz="2400" dirty="0" err="1"/>
              <a:t>eg</a:t>
            </a:r>
            <a:r>
              <a:rPr lang="en-GB" sz="2400" dirty="0"/>
              <a:t>, ppt slides if you think it will enhance your presentation.</a:t>
            </a:r>
          </a:p>
          <a:p>
            <a:pPr>
              <a:buFont typeface="Arial" panose="020B0604020202020204" pitchFamily="34" charset="0"/>
              <a:buChar char="•"/>
            </a:pPr>
            <a:r>
              <a:rPr lang="en-GB" sz="2400" dirty="0"/>
              <a:t>Your presentation should be no longer than 5 minutes long...</a:t>
            </a:r>
          </a:p>
          <a:p>
            <a:pPr>
              <a:buFont typeface="Arial" panose="020B0604020202020204" pitchFamily="34" charset="0"/>
              <a:buChar char="•"/>
            </a:pPr>
            <a:r>
              <a:rPr lang="en-GB" sz="2400" dirty="0"/>
              <a:t>You shouldn’t need anymore than 5 slides…</a:t>
            </a:r>
          </a:p>
          <a:p>
            <a:pPr>
              <a:buFont typeface="Arial" panose="020B0604020202020204" pitchFamily="34" charset="0"/>
              <a:buChar char="•"/>
            </a:pPr>
            <a:endParaRPr lang="en-GB" sz="2400" dirty="0"/>
          </a:p>
          <a:p>
            <a:pPr>
              <a:buFont typeface="Arial" panose="020B0604020202020204" pitchFamily="34" charset="0"/>
              <a:buChar char="•"/>
            </a:pPr>
            <a:r>
              <a:rPr lang="en-GB" sz="2400" b="1" dirty="0"/>
              <a:t>Topic – choose and explain an aspect of Chinese art, culture or tradition to your audience (assume your audience knows nothing about the topic </a:t>
            </a:r>
            <a:r>
              <a:rPr lang="en-GB" sz="2400" b="1" dirty="0" err="1"/>
              <a:t>ie</a:t>
            </a:r>
            <a:r>
              <a:rPr lang="en-GB" sz="2400" b="1" dirty="0"/>
              <a:t>. me!)</a:t>
            </a:r>
          </a:p>
          <a:p>
            <a:pPr>
              <a:buFont typeface="Arial" panose="020B0604020202020204" pitchFamily="34" charset="0"/>
              <a:buChar char="•"/>
            </a:pPr>
            <a:endParaRPr lang="en-GB" sz="2400" b="1" dirty="0"/>
          </a:p>
          <a:p>
            <a:pPr>
              <a:buFont typeface="Arial" panose="020B0604020202020204" pitchFamily="34" charset="0"/>
              <a:buChar char="•"/>
            </a:pPr>
            <a:r>
              <a:rPr lang="en-GB" sz="2400" b="1" dirty="0">
                <a:solidFill>
                  <a:srgbClr val="FF0000"/>
                </a:solidFill>
              </a:rPr>
              <a:t>https://www.phuse.eu/blog/8-tips-to-improve-virtual-presentations-new-</a:t>
            </a:r>
          </a:p>
        </p:txBody>
      </p:sp>
    </p:spTree>
    <p:extLst>
      <p:ext uri="{BB962C8B-B14F-4D97-AF65-F5344CB8AC3E}">
        <p14:creationId xmlns:p14="http://schemas.microsoft.com/office/powerpoint/2010/main" val="11600085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6265DEE2-3AF2-4BBD-972B-80C974DA0A8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95945" y="108489"/>
            <a:ext cx="10910807" cy="610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893928"/>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02006FA4-1611-4B07-AF7F-85CF6D20EB3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E1C45682719A44E9C220781045973CA" ma:contentTypeVersion="12" ma:contentTypeDescription="Create a new document." ma:contentTypeScope="" ma:versionID="0721a707ddccb29cf9388ebd5e357d5e">
  <xsd:schema xmlns:xsd="http://www.w3.org/2001/XMLSchema" xmlns:xs="http://www.w3.org/2001/XMLSchema" xmlns:p="http://schemas.microsoft.com/office/2006/metadata/properties" xmlns:ns2="b59bcd91-35b7-4b7b-9aff-c83fe3540a84" xmlns:ns3="b68ff1d9-b7c4-48c8-9dc8-2058f067779b" targetNamespace="http://schemas.microsoft.com/office/2006/metadata/properties" ma:root="true" ma:fieldsID="a6d5408a4fab2aefc1dbe659ff59bddd" ns2:_="" ns3:_="">
    <xsd:import namespace="b59bcd91-35b7-4b7b-9aff-c83fe3540a84"/>
    <xsd:import namespace="b68ff1d9-b7c4-48c8-9dc8-2058f06777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9bcd91-35b7-4b7b-9aff-c83fe3540a8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68ff1d9-b7c4-48c8-9dc8-2058f067779b"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AC8F60-6592-497E-88BC-28CDC8B53A6A}">
  <ds:schemaRefs>
    <ds:schemaRef ds:uri="http://schemas.microsoft.com/sharepoint/v3/contenttype/forms"/>
  </ds:schemaRefs>
</ds:datastoreItem>
</file>

<file path=customXml/itemProps2.xml><?xml version="1.0" encoding="utf-8"?>
<ds:datastoreItem xmlns:ds="http://schemas.openxmlformats.org/officeDocument/2006/customXml" ds:itemID="{693086D0-1B72-4354-B73E-F1E531B0429C}">
  <ds:schemaRefs>
    <ds:schemaRef ds:uri="http://www.w3.org/XML/1998/namespace"/>
    <ds:schemaRef ds:uri="http://schemas.microsoft.com/office/2006/documentManagement/types"/>
    <ds:schemaRef ds:uri="c86d243c-4d89-4c5a-9460-f30b3078efa0"/>
    <ds:schemaRef ds:uri="b2b6f26a-4129-4e08-bcd0-942329c1d893"/>
    <ds:schemaRef ds:uri="http://purl.org/dc/dcmitype/"/>
    <ds:schemaRef ds:uri="http://schemas.openxmlformats.org/package/2006/metadata/core-properties"/>
    <ds:schemaRef ds:uri="http://purl.org/dc/elements/1.1/"/>
    <ds:schemaRef ds:uri="http://purl.org/dc/terms/"/>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9B14B916-E160-4083-9577-BE415D81F5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9bcd91-35b7-4b7b-9aff-c83fe3540a84"/>
    <ds:schemaRef ds:uri="b68ff1d9-b7c4-48c8-9dc8-2058f06777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142</TotalTime>
  <Words>1111</Words>
  <Application>Microsoft Office PowerPoint</Application>
  <PresentationFormat>Widescreen</PresentationFormat>
  <Paragraphs>115</Paragraphs>
  <Slides>16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Retrospect</vt:lpstr>
      <vt:lpstr>UWTSD </vt:lpstr>
      <vt:lpstr>Oral Presentations - Lesson aims </vt:lpstr>
      <vt:lpstr>Oral Presentations </vt:lpstr>
      <vt:lpstr>Oral presentations </vt:lpstr>
      <vt:lpstr>Presentations </vt:lpstr>
      <vt:lpstr>Presentations  - some clever ideas</vt:lpstr>
      <vt:lpstr>Presentations  - questions</vt:lpstr>
      <vt:lpstr>Presentations - questions</vt:lpstr>
      <vt:lpstr>Presentations - questions </vt:lpstr>
      <vt:lpstr>Presentations - answers</vt:lpstr>
      <vt:lpstr>Presentations - answers</vt:lpstr>
      <vt:lpstr>Presentations - answers</vt:lpstr>
      <vt:lpstr>Presentations - answers</vt:lpstr>
      <vt:lpstr>Structure</vt:lpstr>
      <vt:lpstr>Oral Presentations - Task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Cardiff University Presessional</dc:title>
  <dc:creator>Johan Hilditch</dc:creator>
  <cp:lastModifiedBy>Annieacsc24@gmail.com</cp:lastModifiedBy>
  <cp:revision>8</cp:revision>
  <dcterms:created xsi:type="dcterms:W3CDTF">2020-07-09T08:46:58Z</dcterms:created>
  <dcterms:modified xsi:type="dcterms:W3CDTF">2020-10-27T18:22:48Z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0x0101004E1C45682719A44E9C220781045973CA</vt:lpwstr>
  </property>
</Properties>
</file>