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12"/>
  </p:notesMasterIdLst>
  <p:sldIdLst>
    <p:sldId id="256" r:id="rId2"/>
    <p:sldId id="282" r:id="rId3"/>
    <p:sldId id="283" r:id="rId4"/>
    <p:sldId id="284" r:id="rId5"/>
    <p:sldId id="285" r:id="rId6"/>
    <p:sldId id="286" r:id="rId7"/>
    <p:sldId id="263" r:id="rId8"/>
    <p:sldId id="287" r:id="rId9"/>
    <p:sldId id="288" r:id="rId10"/>
    <p:sldId id="289" r:id="rId11"/>
  </p:sldIdLst>
  <p:sldSz cx="9144000" cy="5143500" type="screen16x9"/>
  <p:notesSz cx="6858000" cy="9144000"/>
  <p:embeddedFontLst>
    <p:embeddedFont>
      <p:font typeface="Calibri Light" panose="020F0302020204030204" pitchFamily="34" charset="0"/>
      <p:regular r:id="rId13"/>
      <p:italic r:id="rId14"/>
    </p:embeddedFont>
    <p:embeddedFont>
      <p:font typeface="Dosis" pitchFamily="2" charset="77"/>
      <p:regular r:id="rId15"/>
      <p:bold r:id="rId16"/>
    </p:embeddedFont>
    <p:embeddedFont>
      <p:font typeface="Philosopher" pitchFamily="2" charset="77"/>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419B1D9-EC25-4180-BF62-D2E11BDCE3BB}">
  <a:tblStyle styleId="{4419B1D9-EC25-4180-BF62-D2E11BDCE3B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5154" autoAdjust="0"/>
  </p:normalViewPr>
  <p:slideViewPr>
    <p:cSldViewPr snapToGrid="0">
      <p:cViewPr varScale="1">
        <p:scale>
          <a:sx n="142" d="100"/>
          <a:sy n="142" d="100"/>
        </p:scale>
        <p:origin x="76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0ca782004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0ca78200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rgbClr val="000000"/>
                </a:solidFill>
                <a:effectLst/>
                <a:latin typeface="Arial" panose="020B0604020202020204" pitchFamily="34" charset="0"/>
                <a:ea typeface="Calibri" panose="020F0502020204030204" pitchFamily="34" charset="0"/>
              </a:rPr>
              <a:t>The significance of the hospitality culture has grown recently. The quality of services offered by various businesses is the primary arena for competition (</a:t>
            </a:r>
            <a:r>
              <a:rPr lang="en-US" sz="1100" dirty="0" err="1">
                <a:solidFill>
                  <a:srgbClr val="000000"/>
                </a:solidFill>
                <a:effectLst/>
                <a:latin typeface="Arial" panose="020B0604020202020204" pitchFamily="34" charset="0"/>
                <a:ea typeface="Calibri" panose="020F0502020204030204" pitchFamily="34" charset="0"/>
              </a:rPr>
              <a:t>Bagdan</a:t>
            </a:r>
            <a:r>
              <a:rPr lang="en-US" sz="1100" dirty="0">
                <a:solidFill>
                  <a:srgbClr val="000000"/>
                </a:solidFill>
                <a:effectLst/>
                <a:latin typeface="Arial" panose="020B0604020202020204" pitchFamily="34" charset="0"/>
                <a:ea typeface="Calibri" panose="020F0502020204030204" pitchFamily="34" charset="0"/>
              </a:rPr>
              <a:t>, 2021). The hospitality industry is in charge of providing amenities including lodging, dining, and drinks. To facilitate this presentation, a Hampton by Hilton hotel was selected. Customers, amenities, and other hotel activities can all be addressed at length here.</a:t>
            </a:r>
          </a:p>
          <a:p>
            <a:pPr marL="158750" indent="0">
              <a:buNone/>
            </a:pPr>
            <a:endParaRPr lang="en-US" dirty="0"/>
          </a:p>
        </p:txBody>
      </p:sp>
    </p:spTree>
    <p:extLst>
      <p:ext uri="{BB962C8B-B14F-4D97-AF65-F5344CB8AC3E}">
        <p14:creationId xmlns:p14="http://schemas.microsoft.com/office/powerpoint/2010/main" val="390817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Formerly branded as Hampton Inn and Hampton Inn &amp; Suites, Hampton by Hilton is a hotel brand owned and operated by Hilton Worldwide in the United States (</a:t>
            </a:r>
            <a:r>
              <a:rPr lang="en-US" sz="1800" dirty="0" err="1">
                <a:solidFill>
                  <a:srgbClr val="000000"/>
                </a:solidFill>
                <a:effectLst/>
                <a:latin typeface="Arial" panose="020B0604020202020204" pitchFamily="34" charset="0"/>
                <a:ea typeface="Calibri" panose="020F0502020204030204" pitchFamily="34" charset="0"/>
              </a:rPr>
              <a:t>Boley</a:t>
            </a:r>
            <a:r>
              <a:rPr lang="en-US" sz="1800" dirty="0">
                <a:solidFill>
                  <a:srgbClr val="000000"/>
                </a:solidFill>
                <a:effectLst/>
                <a:latin typeface="Arial" panose="020B0604020202020204" pitchFamily="34" charset="0"/>
                <a:ea typeface="Calibri" panose="020F0502020204030204" pitchFamily="34" charset="0"/>
              </a:rPr>
              <a:t>, 2020). The Hampton brand of hotels is a collection of reasonably priced, basic to midrange lodgings that offer minimal in the way of on-site dining and other amenities. </a:t>
            </a:r>
          </a:p>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Travelers all have different opinions on what defines an excellent hotel, but there are generally agreed upon top six features (</a:t>
            </a:r>
            <a:r>
              <a:rPr lang="en-US" sz="1800" dirty="0" err="1">
                <a:solidFill>
                  <a:srgbClr val="000000"/>
                </a:solidFill>
                <a:effectLst/>
                <a:latin typeface="Arial" panose="020B0604020202020204" pitchFamily="34" charset="0"/>
                <a:ea typeface="Calibri" panose="020F0502020204030204" pitchFamily="34" charset="0"/>
              </a:rPr>
              <a:t>Chibili</a:t>
            </a:r>
            <a:r>
              <a:rPr lang="en-US" sz="1800" dirty="0">
                <a:solidFill>
                  <a:srgbClr val="000000"/>
                </a:solidFill>
                <a:effectLst/>
                <a:latin typeface="Arial" panose="020B0604020202020204" pitchFamily="34" charset="0"/>
                <a:ea typeface="Calibri" panose="020F0502020204030204" pitchFamily="34" charset="0"/>
              </a:rPr>
              <a:t> et al., 2019). The hotel's service, sanitation, cost, proximity to attractions, quality of administration, and overall ambiance are all factors. The fact that Hampton by Hilton pays such close attention to these six details helps to make it one of the finest hotels in the world.</a:t>
            </a:r>
          </a:p>
          <a:p>
            <a:pPr marL="158750" indent="0">
              <a:buNone/>
            </a:pPr>
            <a:endParaRPr lang="en-US" dirty="0"/>
          </a:p>
        </p:txBody>
      </p:sp>
    </p:spTree>
    <p:extLst>
      <p:ext uri="{BB962C8B-B14F-4D97-AF65-F5344CB8AC3E}">
        <p14:creationId xmlns:p14="http://schemas.microsoft.com/office/powerpoint/2010/main" val="1111488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It is advisable to conduct an investigation and get an agreement on the topic before choosing which of the many customer segments to approach specifically in terms of demographics and socioeconomics (</a:t>
            </a:r>
            <a:r>
              <a:rPr lang="en-US" sz="1800" dirty="0" err="1">
                <a:solidFill>
                  <a:srgbClr val="000000"/>
                </a:solidFill>
                <a:effectLst/>
                <a:latin typeface="Arial" panose="020B0604020202020204" pitchFamily="34" charset="0"/>
                <a:ea typeface="Calibri" panose="020F0502020204030204" pitchFamily="34" charset="0"/>
              </a:rPr>
              <a:t>DiFillippo</a:t>
            </a:r>
            <a:r>
              <a:rPr lang="en-US" sz="1800" dirty="0">
                <a:solidFill>
                  <a:srgbClr val="000000"/>
                </a:solidFill>
                <a:effectLst/>
                <a:latin typeface="Arial" panose="020B0604020202020204" pitchFamily="34" charset="0"/>
                <a:ea typeface="Calibri" panose="020F0502020204030204" pitchFamily="34" charset="0"/>
              </a:rPr>
              <a:t>, 2017). </a:t>
            </a:r>
          </a:p>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Hilton's ideal clientele consists of middle-aged and retired executives from well-to-do families. Hilton Hotels &amp; Resorts, on the other side, primarily caters to those who are interested in a high-end existence, and the corporation charges higher costs for its offerings and services because of the excessive amount they are believed to offer. Hilton's method of psychographic characteristics is catering to high-achieving persons who desire to spend more money on a hotel room so they can show off how successful they are in the eyes of others (Hayes, 2022).</a:t>
            </a:r>
          </a:p>
          <a:p>
            <a:pPr marL="158750" indent="0">
              <a:buNone/>
            </a:pPr>
            <a:endParaRPr lang="en-US" dirty="0"/>
          </a:p>
        </p:txBody>
      </p:sp>
    </p:spTree>
    <p:extLst>
      <p:ext uri="{BB962C8B-B14F-4D97-AF65-F5344CB8AC3E}">
        <p14:creationId xmlns:p14="http://schemas.microsoft.com/office/powerpoint/2010/main" val="961440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Guests may expect nothing less than the high level of service and personal features they have come to expect from a Hampton-branded hotel from all of the hotel's employees, facilities, landscapes, decorations, printed materials, and any other part thereof. In addition to its dining, swimming, shopping district, conference halls, and gym facility, this hotel also provides 227 spacious guest rooms and units with a complete kitchenette and individual living areas. The Saltillo Hampton Inn has a free high-speed internet connection in all spaces, as well as a wireless internet connection in the entrance and conference spaces (Feng, 2015).</a:t>
            </a:r>
          </a:p>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They have windows that lead to a well-lit internal hallway and electronic locks for added protection. A pressing board, coffee machine, cassette adapter, and two phones with data ports are standard in all luxury hotels (Hall and Schulz, 2016). The 2-bedroom suites have a kitchen with a fridge and oven.</a:t>
            </a:r>
          </a:p>
          <a:p>
            <a:pPr marL="158750" indent="0">
              <a:buNone/>
            </a:pPr>
            <a:endParaRPr lang="en-US" dirty="0"/>
          </a:p>
        </p:txBody>
      </p:sp>
    </p:spTree>
    <p:extLst>
      <p:ext uri="{BB962C8B-B14F-4D97-AF65-F5344CB8AC3E}">
        <p14:creationId xmlns:p14="http://schemas.microsoft.com/office/powerpoint/2010/main" val="3244212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110ed0ca36c_0_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110ed0ca36c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How a hotel handles complaints and requests from guests is an example of its level of service to those staying there (Hayes and </a:t>
            </a:r>
            <a:r>
              <a:rPr lang="en-US" sz="1800" dirty="0" err="1">
                <a:solidFill>
                  <a:srgbClr val="000000"/>
                </a:solidFill>
                <a:effectLst/>
                <a:latin typeface="Arial" panose="020B0604020202020204" pitchFamily="34" charset="0"/>
                <a:ea typeface="Calibri" panose="020F0502020204030204" pitchFamily="34" charset="0"/>
              </a:rPr>
              <a:t>Ninemeier</a:t>
            </a:r>
            <a:r>
              <a:rPr lang="en-US" sz="1800" dirty="0">
                <a:solidFill>
                  <a:srgbClr val="000000"/>
                </a:solidFill>
                <a:effectLst/>
                <a:latin typeface="Arial" panose="020B0604020202020204" pitchFamily="34" charset="0"/>
                <a:ea typeface="Calibri" panose="020F0502020204030204" pitchFamily="34" charset="0"/>
              </a:rPr>
              <a:t>, 2019). Helping guests with their specific demands and ensuring their requirements are met in a timely and effective manner can be challenging (</a:t>
            </a:r>
            <a:r>
              <a:rPr lang="en-US" sz="1800" dirty="0" err="1">
                <a:solidFill>
                  <a:srgbClr val="000000"/>
                </a:solidFill>
                <a:effectLst/>
                <a:latin typeface="Arial" panose="020B0604020202020204" pitchFamily="34" charset="0"/>
                <a:ea typeface="Calibri" panose="020F0502020204030204" pitchFamily="34" charset="0"/>
              </a:rPr>
              <a:t>Kusluvan</a:t>
            </a:r>
            <a:r>
              <a:rPr lang="en-US" sz="1800" dirty="0">
                <a:solidFill>
                  <a:srgbClr val="000000"/>
                </a:solidFill>
                <a:effectLst/>
                <a:latin typeface="Arial" panose="020B0604020202020204" pitchFamily="34" charset="0"/>
                <a:ea typeface="Calibri" panose="020F0502020204030204" pitchFamily="34" charset="0"/>
              </a:rPr>
              <a:t>, 2014).</a:t>
            </a:r>
          </a:p>
          <a:p>
            <a:pPr marL="0" marR="0" algn="just">
              <a:lnSpc>
                <a:spcPct val="150000"/>
              </a:lnSpc>
              <a:spcBef>
                <a:spcPts val="600"/>
              </a:spcBef>
              <a:spcAft>
                <a:spcPts val="800"/>
              </a:spcAft>
            </a:pPr>
            <a:r>
              <a:rPr lang="en-US" sz="1800" dirty="0">
                <a:solidFill>
                  <a:srgbClr val="000000"/>
                </a:solidFill>
                <a:effectLst/>
                <a:latin typeface="Arial" panose="020B0604020202020204" pitchFamily="34" charset="0"/>
                <a:ea typeface="Calibri" panose="020F0502020204030204" pitchFamily="34" charset="0"/>
              </a:rPr>
              <a:t>A hotel will only render assistance if anything goes badly, if the customer wants something that isn't part of the normal package, or if the client has a genuine need (</a:t>
            </a:r>
            <a:r>
              <a:rPr lang="en-US" sz="1800" dirty="0" err="1">
                <a:solidFill>
                  <a:srgbClr val="000000"/>
                </a:solidFill>
                <a:effectLst/>
                <a:latin typeface="Arial" panose="020B0604020202020204" pitchFamily="34" charset="0"/>
                <a:ea typeface="Calibri" panose="020F0502020204030204" pitchFamily="34" charset="0"/>
              </a:rPr>
              <a:t>Maniar</a:t>
            </a:r>
            <a:r>
              <a:rPr lang="en-US" sz="1800" dirty="0">
                <a:solidFill>
                  <a:srgbClr val="000000"/>
                </a:solidFill>
                <a:effectLst/>
                <a:latin typeface="Arial" panose="020B0604020202020204" pitchFamily="34" charset="0"/>
                <a:ea typeface="Calibri" panose="020F0502020204030204" pitchFamily="34" charset="0"/>
              </a:rPr>
              <a:t>, 2020). The world at large has begun shifting towards strictly defined processes in favor of ones that are both more flexible and more tailored to the individual. It's a big factor in keeping them around and making sure they leave happy every day (</a:t>
            </a:r>
            <a:r>
              <a:rPr lang="en-US" sz="1800" dirty="0" err="1">
                <a:solidFill>
                  <a:srgbClr val="000000"/>
                </a:solidFill>
                <a:effectLst/>
                <a:latin typeface="Arial" panose="020B0604020202020204" pitchFamily="34" charset="0"/>
                <a:ea typeface="Calibri" panose="020F0502020204030204" pitchFamily="34" charset="0"/>
              </a:rPr>
              <a:t>Martijn</a:t>
            </a:r>
            <a:r>
              <a:rPr lang="en-US" sz="1800" dirty="0">
                <a:solidFill>
                  <a:srgbClr val="000000"/>
                </a:solidFill>
                <a:effectLst/>
                <a:latin typeface="Arial" panose="020B0604020202020204" pitchFamily="34" charset="0"/>
                <a:ea typeface="Calibri" panose="020F0502020204030204" pitchFamily="34" charset="0"/>
              </a:rPr>
              <a:t>, 2019).</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dirty="0"/>
              <a:t>Understanding the significance of visitors' expectations in </a:t>
            </a:r>
            <a:r>
              <a:rPr lang="en-GB" dirty="0" err="1"/>
              <a:t>molding</a:t>
            </a:r>
            <a:r>
              <a:rPr lang="en-GB" dirty="0"/>
              <a:t> the overall experience is critical to achieving 100% service quality (Solomon, 2016). Performances that are on par with or exceed expectations will get them praise and recommendations. Hotels can use this information to personalize their promotions and interactions with potential visitors before their </a:t>
            </a:r>
            <a:r>
              <a:rPr lang="en-GB" dirty="0" err="1"/>
              <a:t>arrival.The</a:t>
            </a:r>
            <a:r>
              <a:rPr lang="en-GB" dirty="0"/>
              <a:t> hosts can probably increase their visitors' hopes by learning about their interests and values (</a:t>
            </a:r>
            <a:r>
              <a:rPr lang="en-GB" dirty="0" err="1"/>
              <a:t>Stipanuk</a:t>
            </a:r>
            <a:r>
              <a:rPr lang="en-GB" dirty="0"/>
              <a:t>, 2020). Planning a trip and setting a goal that will be accomplished is the first step to memorably exceeding guests' aspirations. By using this data, one may zero in on specific points in the client journey when a business can add some pleasant surprises to its </a:t>
            </a:r>
            <a:r>
              <a:rPr lang="en-GB" dirty="0" err="1"/>
              <a:t>experience.Understanding</a:t>
            </a:r>
            <a:r>
              <a:rPr lang="en-GB" dirty="0"/>
              <a:t> the hospitality sector may help hotels better tailor their marketing and visitor engagements before guests ever arrive (Walker and Miller, 2020). The hotel can set itself apart from the competition by specializing in the demands and needs of a specific demographic.</a:t>
            </a:r>
            <a:endParaRPr lang="en-US" dirty="0"/>
          </a:p>
        </p:txBody>
      </p:sp>
    </p:spTree>
    <p:extLst>
      <p:ext uri="{BB962C8B-B14F-4D97-AF65-F5344CB8AC3E}">
        <p14:creationId xmlns:p14="http://schemas.microsoft.com/office/powerpoint/2010/main" val="3826615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rgbClr val="000000"/>
                </a:solidFill>
                <a:effectLst/>
                <a:latin typeface="Arial" panose="020B0604020202020204" pitchFamily="34" charset="0"/>
                <a:ea typeface="Calibri" panose="020F0502020204030204" pitchFamily="34" charset="0"/>
              </a:rPr>
              <a:t>The Hampton hotel brand is one of the most well-known in the business. Observing the management style of one luxurious establishment could teach guests a great deal about the hospitality business as a whole (</a:t>
            </a:r>
            <a:r>
              <a:rPr lang="en-US" sz="1100" dirty="0" err="1">
                <a:solidFill>
                  <a:srgbClr val="000000"/>
                </a:solidFill>
                <a:effectLst/>
                <a:latin typeface="Arial" panose="020B0604020202020204" pitchFamily="34" charset="0"/>
                <a:ea typeface="Calibri" panose="020F0502020204030204" pitchFamily="34" charset="0"/>
              </a:rPr>
              <a:t>Kusluvan</a:t>
            </a:r>
            <a:r>
              <a:rPr lang="en-US" sz="1100" dirty="0">
                <a:solidFill>
                  <a:srgbClr val="000000"/>
                </a:solidFill>
                <a:effectLst/>
                <a:latin typeface="Arial" panose="020B0604020202020204" pitchFamily="34" charset="0"/>
                <a:ea typeface="Calibri" panose="020F0502020204030204" pitchFamily="34" charset="0"/>
              </a:rPr>
              <a:t>, 2014). A minor increase in this pattern would be beneficial to the tourism sector in any region. The hotel and hospitality sector undoubtedly contributes to the national economy by attracting a larger number of international visitors.</a:t>
            </a:r>
          </a:p>
          <a:p>
            <a:pPr marL="158750" indent="0">
              <a:buNone/>
            </a:pPr>
            <a:endParaRPr lang="en-US" dirty="0"/>
          </a:p>
        </p:txBody>
      </p:sp>
    </p:spTree>
    <p:extLst>
      <p:ext uri="{BB962C8B-B14F-4D97-AF65-F5344CB8AC3E}">
        <p14:creationId xmlns:p14="http://schemas.microsoft.com/office/powerpoint/2010/main" val="14341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dirty="0"/>
          </a:p>
        </p:txBody>
      </p:sp>
    </p:spTree>
    <p:extLst>
      <p:ext uri="{BB962C8B-B14F-4D97-AF65-F5344CB8AC3E}">
        <p14:creationId xmlns:p14="http://schemas.microsoft.com/office/powerpoint/2010/main" val="2419730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0" name="Google Shape;10;p2"/>
          <p:cNvSpPr txBox="1">
            <a:spLocks noGrp="1"/>
          </p:cNvSpPr>
          <p:nvPr>
            <p:ph type="ctrTitle"/>
          </p:nvPr>
        </p:nvSpPr>
        <p:spPr>
          <a:xfrm>
            <a:off x="4193950" y="582375"/>
            <a:ext cx="4025100" cy="29652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4000">
                <a:latin typeface="Philosopher"/>
                <a:ea typeface="Philosopher"/>
                <a:cs typeface="Philosopher"/>
                <a:sym typeface="Philosopher"/>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193800" y="4156125"/>
            <a:ext cx="4025100" cy="4050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8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pic>
        <p:nvPicPr>
          <p:cNvPr id="32" name="Google Shape;32;p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33" name="Google Shape;33;p7"/>
          <p:cNvSpPr txBox="1">
            <a:spLocks noGrp="1"/>
          </p:cNvSpPr>
          <p:nvPr>
            <p:ph type="title"/>
          </p:nvPr>
        </p:nvSpPr>
        <p:spPr>
          <a:xfrm>
            <a:off x="720000" y="660525"/>
            <a:ext cx="3388200" cy="7557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3000">
                <a:latin typeface="Philosopher"/>
                <a:ea typeface="Philosopher"/>
                <a:cs typeface="Philosopher"/>
                <a:sym typeface="Philosopher"/>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720000" y="1881525"/>
            <a:ext cx="3547500" cy="25062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Char char="●"/>
              <a:defRPr sz="1600">
                <a:latin typeface="Dosis"/>
                <a:ea typeface="Dosis"/>
                <a:cs typeface="Dosis"/>
                <a:sym typeface="Dosis"/>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1"/>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72"/>
        <p:cNvGrpSpPr/>
        <p:nvPr/>
      </p:nvGrpSpPr>
      <p:grpSpPr>
        <a:xfrm>
          <a:off x="0" y="0"/>
          <a:ext cx="0" cy="0"/>
          <a:chOff x="0" y="0"/>
          <a:chExt cx="0" cy="0"/>
        </a:xfrm>
      </p:grpSpPr>
      <p:pic>
        <p:nvPicPr>
          <p:cNvPr id="73" name="Google Shape;73;p15"/>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74" name="Google Shape;74;p15"/>
          <p:cNvSpPr txBox="1">
            <a:spLocks noGrp="1"/>
          </p:cNvSpPr>
          <p:nvPr>
            <p:ph type="title"/>
          </p:nvPr>
        </p:nvSpPr>
        <p:spPr>
          <a:xfrm>
            <a:off x="3482538" y="2898350"/>
            <a:ext cx="4692300" cy="614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75" name="Google Shape;75;p15"/>
          <p:cNvSpPr txBox="1">
            <a:spLocks noGrp="1"/>
          </p:cNvSpPr>
          <p:nvPr>
            <p:ph type="subTitle" idx="1"/>
          </p:nvPr>
        </p:nvSpPr>
        <p:spPr>
          <a:xfrm>
            <a:off x="3482538" y="1716125"/>
            <a:ext cx="4692300" cy="1182300"/>
          </a:xfrm>
          <a:prstGeom prst="rect">
            <a:avLst/>
          </a:prstGeom>
          <a:noFill/>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1"/>
              </a:buClr>
              <a:buSzPts val="1400"/>
              <a:buFont typeface="Philosopher"/>
              <a:buNone/>
              <a:defRPr sz="25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157"/>
        <p:cNvGrpSpPr/>
        <p:nvPr/>
      </p:nvGrpSpPr>
      <p:grpSpPr>
        <a:xfrm>
          <a:off x="0" y="0"/>
          <a:ext cx="0" cy="0"/>
          <a:chOff x="0" y="0"/>
          <a:chExt cx="0" cy="0"/>
        </a:xfrm>
      </p:grpSpPr>
      <p:pic>
        <p:nvPicPr>
          <p:cNvPr id="158" name="Google Shape;158;p2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59" name="Google Shape;159;p27"/>
          <p:cNvSpPr/>
          <p:nvPr/>
        </p:nvSpPr>
        <p:spPr>
          <a:xfrm flipH="1">
            <a:off x="8983674" y="0"/>
            <a:ext cx="1596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7"/>
          <p:cNvSpPr txBox="1"/>
          <p:nvPr/>
        </p:nvSpPr>
        <p:spPr>
          <a:xfrm rot="-5400000">
            <a:off x="401914"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1" name="Google Shape;161;p27"/>
          <p:cNvSpPr txBox="1"/>
          <p:nvPr/>
        </p:nvSpPr>
        <p:spPr>
          <a:xfrm rot="-5400000">
            <a:off x="-236936"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2" name="Google Shape;162;p27"/>
          <p:cNvSpPr txBox="1"/>
          <p:nvPr/>
        </p:nvSpPr>
        <p:spPr>
          <a:xfrm rot="-5400000">
            <a:off x="131164"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63" name="Google Shape;163;p27"/>
          <p:cNvSpPr/>
          <p:nvPr/>
        </p:nvSpPr>
        <p:spPr>
          <a:xfrm>
            <a:off x="440701"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64" name="Google Shape;164;p27"/>
          <p:cNvSpPr/>
          <p:nvPr/>
        </p:nvSpPr>
        <p:spPr>
          <a:xfrm rot="-5400000">
            <a:off x="75082"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165"/>
        <p:cNvGrpSpPr/>
        <p:nvPr/>
      </p:nvGrpSpPr>
      <p:grpSpPr>
        <a:xfrm>
          <a:off x="0" y="0"/>
          <a:ext cx="0" cy="0"/>
          <a:chOff x="0" y="0"/>
          <a:chExt cx="0" cy="0"/>
        </a:xfrm>
      </p:grpSpPr>
      <p:pic>
        <p:nvPicPr>
          <p:cNvPr id="166" name="Google Shape;166;p28"/>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67" name="Google Shape;167;p28"/>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8" name="Google Shape;168;p28"/>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9" name="Google Shape;169;p28"/>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70" name="Google Shape;170;p28"/>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71" name="Google Shape;171;p28"/>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
        <p:nvSpPr>
          <p:cNvPr id="172" name="Google Shape;172;p28"/>
          <p:cNvSpPr/>
          <p:nvPr/>
        </p:nvSpPr>
        <p:spPr>
          <a:xfrm>
            <a:off x="-8"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000"/>
              <a:buFont typeface="Philosopher"/>
              <a:buNone/>
              <a:defRPr sz="3000">
                <a:solidFill>
                  <a:schemeClr val="dk1"/>
                </a:solidFill>
                <a:latin typeface="Philosopher"/>
                <a:ea typeface="Philosopher"/>
                <a:cs typeface="Philosopher"/>
                <a:sym typeface="Philosopher"/>
              </a:defRPr>
            </a:lvl1pPr>
            <a:lvl2pPr lvl="1">
              <a:lnSpc>
                <a:spcPct val="100000"/>
              </a:lnSpc>
              <a:spcBef>
                <a:spcPts val="0"/>
              </a:spcBef>
              <a:spcAft>
                <a:spcPts val="0"/>
              </a:spcAft>
              <a:buClr>
                <a:schemeClr val="dk1"/>
              </a:buClr>
              <a:buSzPts val="2800"/>
              <a:buNone/>
              <a:defRPr sz="2800">
                <a:solidFill>
                  <a:schemeClr val="dk1"/>
                </a:solidFill>
              </a:defRPr>
            </a:lvl2pPr>
            <a:lvl3pPr lvl="2">
              <a:lnSpc>
                <a:spcPct val="100000"/>
              </a:lnSpc>
              <a:spcBef>
                <a:spcPts val="0"/>
              </a:spcBef>
              <a:spcAft>
                <a:spcPts val="0"/>
              </a:spcAft>
              <a:buClr>
                <a:schemeClr val="dk1"/>
              </a:buClr>
              <a:buSzPts val="2800"/>
              <a:buNone/>
              <a:defRPr sz="2800">
                <a:solidFill>
                  <a:schemeClr val="dk1"/>
                </a:solidFill>
              </a:defRPr>
            </a:lvl3pPr>
            <a:lvl4pPr lvl="3">
              <a:lnSpc>
                <a:spcPct val="100000"/>
              </a:lnSpc>
              <a:spcBef>
                <a:spcPts val="0"/>
              </a:spcBef>
              <a:spcAft>
                <a:spcPts val="0"/>
              </a:spcAft>
              <a:buClr>
                <a:schemeClr val="dk1"/>
              </a:buClr>
              <a:buSzPts val="2800"/>
              <a:buNone/>
              <a:defRPr sz="2800">
                <a:solidFill>
                  <a:schemeClr val="dk1"/>
                </a:solidFill>
              </a:defRPr>
            </a:lvl4pPr>
            <a:lvl5pPr lvl="4">
              <a:lnSpc>
                <a:spcPct val="100000"/>
              </a:lnSpc>
              <a:spcBef>
                <a:spcPts val="0"/>
              </a:spcBef>
              <a:spcAft>
                <a:spcPts val="0"/>
              </a:spcAft>
              <a:buClr>
                <a:schemeClr val="dk1"/>
              </a:buClr>
              <a:buSzPts val="2800"/>
              <a:buNone/>
              <a:defRPr sz="2800">
                <a:solidFill>
                  <a:schemeClr val="dk1"/>
                </a:solidFill>
              </a:defRPr>
            </a:lvl5pPr>
            <a:lvl6pPr lvl="5">
              <a:lnSpc>
                <a:spcPct val="100000"/>
              </a:lnSpc>
              <a:spcBef>
                <a:spcPts val="0"/>
              </a:spcBef>
              <a:spcAft>
                <a:spcPts val="0"/>
              </a:spcAft>
              <a:buClr>
                <a:schemeClr val="dk1"/>
              </a:buClr>
              <a:buSzPts val="2800"/>
              <a:buNone/>
              <a:defRPr sz="2800">
                <a:solidFill>
                  <a:schemeClr val="dk1"/>
                </a:solidFill>
              </a:defRPr>
            </a:lvl6pPr>
            <a:lvl7pPr lvl="6">
              <a:lnSpc>
                <a:spcPct val="100000"/>
              </a:lnSpc>
              <a:spcBef>
                <a:spcPts val="0"/>
              </a:spcBef>
              <a:spcAft>
                <a:spcPts val="0"/>
              </a:spcAft>
              <a:buClr>
                <a:schemeClr val="dk1"/>
              </a:buClr>
              <a:buSzPts val="2800"/>
              <a:buNone/>
              <a:defRPr sz="2800">
                <a:solidFill>
                  <a:schemeClr val="dk1"/>
                </a:solidFill>
              </a:defRPr>
            </a:lvl7pPr>
            <a:lvl8pPr lvl="7">
              <a:lnSpc>
                <a:spcPct val="100000"/>
              </a:lnSpc>
              <a:spcBef>
                <a:spcPts val="0"/>
              </a:spcBef>
              <a:spcAft>
                <a:spcPts val="0"/>
              </a:spcAft>
              <a:buClr>
                <a:schemeClr val="dk1"/>
              </a:buClr>
              <a:buSzPts val="2800"/>
              <a:buNone/>
              <a:defRPr sz="2800">
                <a:solidFill>
                  <a:schemeClr val="dk1"/>
                </a:solidFill>
              </a:defRPr>
            </a:lvl8pPr>
            <a:lvl9pPr lvl="8">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237097"/>
            <a:ext cx="7704000" cy="33663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1pPr>
            <a:lvl2pPr marL="914400" lvl="1"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2pPr>
            <a:lvl3pPr marL="1371600" lvl="2"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3pPr>
            <a:lvl4pPr marL="1828800" lvl="3"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4pPr>
            <a:lvl5pPr marL="2286000" lvl="4"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5pPr>
            <a:lvl6pPr marL="2743200" lvl="5"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6pPr>
            <a:lvl7pPr marL="3200400" lvl="6"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7pPr>
            <a:lvl8pPr marL="3657600" lvl="7"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8pPr>
            <a:lvl9pPr marL="4114800" lvl="8"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8" r:id="rId3"/>
    <p:sldLayoutId id="2147483661" r:id="rId4"/>
    <p:sldLayoutId id="2147483673" r:id="rId5"/>
    <p:sldLayoutId id="2147483674"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5903446"/><Relationship Id="rId3" Type="http://schemas.openxmlformats.org/officeDocument/2006/relationships/hyperlink" Target="#_Toc125903441"/><Relationship Id="rId7" Type="http://schemas.openxmlformats.org/officeDocument/2006/relationships/hyperlink" Target="#_Toc125903445"/><Relationship Id="rId2" Type="http://schemas.openxmlformats.org/officeDocument/2006/relationships/hyperlink" Target="#_Toc125903440"/><Relationship Id="rId1" Type="http://schemas.openxmlformats.org/officeDocument/2006/relationships/slideLayout" Target="../slideLayouts/slideLayout2.xml"/><Relationship Id="rId6" Type="http://schemas.openxmlformats.org/officeDocument/2006/relationships/hyperlink" Target="#_Toc125903444"/><Relationship Id="rId5" Type="http://schemas.openxmlformats.org/officeDocument/2006/relationships/hyperlink" Target="#_Toc125903443"/><Relationship Id="rId4" Type="http://schemas.openxmlformats.org/officeDocument/2006/relationships/hyperlink" Target="#_Toc125903442"/><Relationship Id="rId9" Type="http://schemas.openxmlformats.org/officeDocument/2006/relationships/hyperlink" Target="#_Toc125903447"/></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2"/>
          <p:cNvSpPr txBox="1">
            <a:spLocks noGrp="1"/>
          </p:cNvSpPr>
          <p:nvPr>
            <p:ph type="ctrTitle"/>
          </p:nvPr>
        </p:nvSpPr>
        <p:spPr>
          <a:xfrm>
            <a:off x="2382252" y="413486"/>
            <a:ext cx="4884096" cy="1740166"/>
          </a:xfrm>
          <a:prstGeom prst="rect">
            <a:avLst/>
          </a:prstGeom>
        </p:spPr>
        <p:txBody>
          <a:bodyPr spcFirstLastPara="1" wrap="square" lIns="54000" tIns="91425" rIns="54000" bIns="91425" anchor="ctr" anchorCtr="0">
            <a:noAutofit/>
          </a:bodyPr>
          <a:lstStyle/>
          <a:p>
            <a:pPr marL="0" lvl="0" indent="0" algn="ctr" rtl="0">
              <a:spcBef>
                <a:spcPts val="0"/>
              </a:spcBef>
              <a:spcAft>
                <a:spcPts val="0"/>
              </a:spcAft>
              <a:buNone/>
            </a:pPr>
            <a:r>
              <a:rPr lang="en-US" sz="3200" b="1" spc="0" dirty="0">
                <a:solidFill>
                  <a:schemeClr val="accent2"/>
                </a:solidFill>
                <a:effectLst/>
                <a:latin typeface="Arial" panose="020B0604020202020204" pitchFamily="34" charset="0"/>
                <a:ea typeface="Calibri" panose="020F0502020204030204" pitchFamily="34" charset="0"/>
              </a:rPr>
              <a:t>BMIH4003 Hospitality and Guest Services</a:t>
            </a:r>
            <a:endParaRPr sz="3200" dirty="0">
              <a:solidFill>
                <a:schemeClr val="accent2"/>
              </a:solidFill>
            </a:endParaRPr>
          </a:p>
        </p:txBody>
      </p:sp>
      <p:sp>
        <p:nvSpPr>
          <p:cNvPr id="198" name="Google Shape;198;p32"/>
          <p:cNvSpPr/>
          <p:nvPr/>
        </p:nvSpPr>
        <p:spPr>
          <a:xfrm>
            <a:off x="720000" y="540151"/>
            <a:ext cx="855293"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chemeClr val="lt1"/>
            </a:solidFill>
            <a:prstDash val="solid"/>
            <a:round/>
            <a:headEnd type="none" w="med" len="med"/>
            <a:tailEnd type="none" w="med" len="med"/>
          </a:ln>
        </p:spPr>
      </p:sp>
      <p:pic>
        <p:nvPicPr>
          <p:cNvPr id="2052" name="Picture 4" descr="Hampton by Hilton Blackburn">
            <a:extLst>
              <a:ext uri="{FF2B5EF4-FFF2-40B4-BE49-F238E27FC236}">
                <a16:creationId xmlns:a16="http://schemas.microsoft.com/office/drawing/2014/main" id="{166C2C4B-23F0-BF90-205E-940A8EBFA3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05480"/>
            <a:ext cx="9144000" cy="27620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564EB-DD67-2AC0-B648-CAA292F197E4}"/>
              </a:ext>
            </a:extLst>
          </p:cNvPr>
          <p:cNvSpPr/>
          <p:nvPr/>
        </p:nvSpPr>
        <p:spPr>
          <a:xfrm>
            <a:off x="0" y="-222585"/>
            <a:ext cx="9372600" cy="585937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
            <a:extLst>
              <a:ext uri="{FF2B5EF4-FFF2-40B4-BE49-F238E27FC236}">
                <a16:creationId xmlns:a16="http://schemas.microsoft.com/office/drawing/2014/main" id="{591B136D-1552-6542-0443-9874DFC5306D}"/>
              </a:ext>
            </a:extLst>
          </p:cNvPr>
          <p:cNvSpPr>
            <a:spLocks noChangeArrowheads="1"/>
          </p:cNvSpPr>
          <p:nvPr/>
        </p:nvSpPr>
        <p:spPr bwMode="auto">
          <a:xfrm>
            <a:off x="1263314" y="998945"/>
            <a:ext cx="689409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937250"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937250"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937250"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937250"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937250"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937250"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937250"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000" b="1" i="0" u="none" strike="noStrike" cap="none" normalizeH="0" baseline="0" dirty="0">
                <a:ln>
                  <a:noFill/>
                </a:ln>
                <a:solidFill>
                  <a:schemeClr val="accent2">
                    <a:lumMod val="75000"/>
                  </a:schemeClr>
                </a:solidFill>
                <a:effectLst/>
                <a:latin typeface="Calibri Light" panose="020F0302020204030204" pitchFamily="34" charset="0"/>
                <a:ea typeface="Times New Roman" panose="02020603050405020304" pitchFamily="18" charset="0"/>
                <a:cs typeface="Vrinda" panose="020B0502040204020203" pitchFamily="34" charset="0"/>
              </a:rPr>
              <a:t>Contents</a:t>
            </a:r>
            <a:endParaRPr kumimoji="0" lang="en-US" altLang="en-US" sz="2000" b="1" i="0" u="none" strike="noStrike" cap="none" normalizeH="0" baseline="0" dirty="0">
              <a:ln>
                <a:noFill/>
              </a:ln>
              <a:solidFill>
                <a:schemeClr val="accent2">
                  <a:lumMod val="75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Introduction</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Hampton Hotel’s Overview</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Hampton Hotel’s Customer</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Hampton Hotel’s guest facilities and their purpose, scope, and nature</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The role and function of guest services</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Analyze the value of hospitality and the ways in which hotels provide excellent service</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Conclusion</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i="0" u="sng" strike="noStrike" cap="none" normalizeH="0" baseline="0" dirty="0">
                <a:ln>
                  <a:noFill/>
                </a:ln>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References</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93919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BA1CF-3565-01D3-D551-EEAF16829874}"/>
              </a:ext>
            </a:extLst>
          </p:cNvPr>
          <p:cNvSpPr>
            <a:spLocks noGrp="1"/>
          </p:cNvSpPr>
          <p:nvPr>
            <p:ph type="title"/>
          </p:nvPr>
        </p:nvSpPr>
        <p:spPr/>
        <p:txBody>
          <a:bodyPr/>
          <a:lstStyle/>
          <a:p>
            <a:r>
              <a:rPr lang="en-GB" b="1" dirty="0">
                <a:latin typeface="+mj-lt"/>
              </a:rPr>
              <a:t>Introduction</a:t>
            </a:r>
            <a:endParaRPr lang="en-US" b="1" dirty="0">
              <a:latin typeface="+mj-lt"/>
            </a:endParaRPr>
          </a:p>
        </p:txBody>
      </p:sp>
      <p:sp>
        <p:nvSpPr>
          <p:cNvPr id="4" name="Rectangle 3">
            <a:extLst>
              <a:ext uri="{FF2B5EF4-FFF2-40B4-BE49-F238E27FC236}">
                <a16:creationId xmlns:a16="http://schemas.microsoft.com/office/drawing/2014/main" id="{11BF7E62-8205-80CC-7B21-834751BC2F2E}"/>
              </a:ext>
            </a:extLst>
          </p:cNvPr>
          <p:cNvSpPr/>
          <p:nvPr/>
        </p:nvSpPr>
        <p:spPr>
          <a:xfrm>
            <a:off x="505326" y="1576137"/>
            <a:ext cx="4728411" cy="24664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8DFD1B60-6692-DF01-34AF-C8EE240F32D3}"/>
              </a:ext>
            </a:extLst>
          </p:cNvPr>
          <p:cNvSpPr>
            <a:spLocks noGrp="1"/>
          </p:cNvSpPr>
          <p:nvPr>
            <p:ph type="body" idx="1"/>
          </p:nvPr>
        </p:nvSpPr>
        <p:spPr>
          <a:xfrm>
            <a:off x="455302" y="1689686"/>
            <a:ext cx="4730305" cy="2506200"/>
          </a:xfrm>
        </p:spPr>
        <p:txBody>
          <a:bodyPr/>
          <a:lstStyle/>
          <a:p>
            <a:pPr marL="152400" indent="0" algn="just">
              <a:buNone/>
            </a:pPr>
            <a:r>
              <a:rPr lang="en-US" sz="1400" dirty="0">
                <a:solidFill>
                  <a:srgbClr val="000000"/>
                </a:solidFill>
                <a:effectLst/>
                <a:latin typeface="Arial" panose="020B0604020202020204" pitchFamily="34" charset="0"/>
                <a:ea typeface="Calibri" panose="020F0502020204030204" pitchFamily="34" charset="0"/>
              </a:rPr>
              <a:t>The significance of the hospitality culture has grown recently. The quality of services offered by various businesses is the primary arena for competition (</a:t>
            </a:r>
            <a:r>
              <a:rPr lang="en-US" sz="1400" dirty="0" err="1">
                <a:solidFill>
                  <a:srgbClr val="000000"/>
                </a:solidFill>
                <a:effectLst/>
                <a:latin typeface="Arial" panose="020B0604020202020204" pitchFamily="34" charset="0"/>
                <a:ea typeface="Calibri" panose="020F0502020204030204" pitchFamily="34" charset="0"/>
              </a:rPr>
              <a:t>Bagdan</a:t>
            </a:r>
            <a:r>
              <a:rPr lang="en-US" sz="1400" dirty="0">
                <a:solidFill>
                  <a:srgbClr val="000000"/>
                </a:solidFill>
                <a:effectLst/>
                <a:latin typeface="Arial" panose="020B0604020202020204" pitchFamily="34" charset="0"/>
                <a:ea typeface="Calibri" panose="020F0502020204030204" pitchFamily="34" charset="0"/>
              </a:rPr>
              <a:t>, 2021). The hospitality industry is in charge of providing amenities including lodging, dining, and drinks. To facilitate this presentation, a Hampton by Hilton hotel was selected. Customers, amenities, and other hotel activities can all be addressed at length here.</a:t>
            </a:r>
          </a:p>
          <a:p>
            <a:endParaRPr lang="en-US" sz="1400" dirty="0"/>
          </a:p>
        </p:txBody>
      </p:sp>
      <p:pic>
        <p:nvPicPr>
          <p:cNvPr id="3074" name="Picture 2" descr="Hampton by Hilton - Wikipedia">
            <a:extLst>
              <a:ext uri="{FF2B5EF4-FFF2-40B4-BE49-F238E27FC236}">
                <a16:creationId xmlns:a16="http://schemas.microsoft.com/office/drawing/2014/main" id="{4D588FE0-E050-8F8A-238D-8A6EED9B59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0147" y="1416225"/>
            <a:ext cx="3753852" cy="2664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103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ampton by Hilton Warsaw Airport in Warsaw - See 2023 Prices">
            <a:extLst>
              <a:ext uri="{FF2B5EF4-FFF2-40B4-BE49-F238E27FC236}">
                <a16:creationId xmlns:a16="http://schemas.microsoft.com/office/drawing/2014/main" id="{542A04B2-F091-7658-9157-AE94B0B46A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15" y="0"/>
            <a:ext cx="9264316"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ED39D36-F65D-B65E-422A-D0E6830F8E9C}"/>
              </a:ext>
            </a:extLst>
          </p:cNvPr>
          <p:cNvSpPr/>
          <p:nvPr/>
        </p:nvSpPr>
        <p:spPr>
          <a:xfrm>
            <a:off x="2643237" y="1011656"/>
            <a:ext cx="4369358" cy="3560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600"/>
              </a:spcBef>
              <a:spcAft>
                <a:spcPts val="800"/>
              </a:spcAft>
            </a:pPr>
            <a:r>
              <a:rPr lang="en-US" sz="1800" b="1" kern="0" dirty="0">
                <a:solidFill>
                  <a:schemeClr val="tx2"/>
                </a:solidFill>
                <a:effectLst/>
                <a:latin typeface="Arial" panose="020B0604020202020204" pitchFamily="34" charset="0"/>
                <a:ea typeface="Times New Roman" panose="02020603050405020304" pitchFamily="18" charset="0"/>
                <a:cs typeface="Vrinda" panose="020B0502040204020203" pitchFamily="34" charset="0"/>
              </a:rPr>
              <a:t>Hampton Hotel’s Overview</a:t>
            </a:r>
            <a:endParaRPr lang="en-US" sz="1000" dirty="0">
              <a:solidFill>
                <a:schemeClr val="tx2"/>
              </a:solidFill>
              <a:effectLst/>
              <a:latin typeface="Arial" panose="020B0604020202020204" pitchFamily="34" charset="0"/>
              <a:ea typeface="Calibri" panose="020F0502020204030204" pitchFamily="34" charset="0"/>
            </a:endParaRPr>
          </a:p>
          <a:p>
            <a:pPr algn="just">
              <a:lnSpc>
                <a:spcPct val="150000"/>
              </a:lnSpc>
              <a:spcBef>
                <a:spcPts val="600"/>
              </a:spcBef>
              <a:spcAft>
                <a:spcPts val="800"/>
              </a:spcAft>
            </a:pPr>
            <a:r>
              <a:rPr lang="en-US" sz="1000" dirty="0">
                <a:solidFill>
                  <a:srgbClr val="000000"/>
                </a:solidFill>
                <a:effectLst/>
                <a:latin typeface="Arial" panose="020B0604020202020204" pitchFamily="34" charset="0"/>
                <a:ea typeface="Calibri" panose="020F0502020204030204" pitchFamily="34" charset="0"/>
              </a:rPr>
              <a:t>Formerly branded as Hampton Inn and Hampton Inn &amp; Suites, Hampton by Hilton is a hotel brand owned and operated by Hilton Worldwide in the United States (</a:t>
            </a:r>
            <a:r>
              <a:rPr lang="en-US" sz="1000" dirty="0" err="1">
                <a:solidFill>
                  <a:srgbClr val="000000"/>
                </a:solidFill>
                <a:effectLst/>
                <a:latin typeface="Arial" panose="020B0604020202020204" pitchFamily="34" charset="0"/>
                <a:ea typeface="Calibri" panose="020F0502020204030204" pitchFamily="34" charset="0"/>
              </a:rPr>
              <a:t>Boley</a:t>
            </a:r>
            <a:r>
              <a:rPr lang="en-US" sz="1000" dirty="0">
                <a:solidFill>
                  <a:srgbClr val="000000"/>
                </a:solidFill>
                <a:effectLst/>
                <a:latin typeface="Arial" panose="020B0604020202020204" pitchFamily="34" charset="0"/>
                <a:ea typeface="Calibri" panose="020F0502020204030204" pitchFamily="34" charset="0"/>
              </a:rPr>
              <a:t>, 2020). The Hampton brand of hotels is a collection of reasonably priced, basic to midrange lodgings that offer minimal in the way of on-site dining and other amenities. </a:t>
            </a:r>
          </a:p>
          <a:p>
            <a:pPr marL="0" marR="0" algn="just">
              <a:lnSpc>
                <a:spcPct val="150000"/>
              </a:lnSpc>
              <a:spcBef>
                <a:spcPts val="600"/>
              </a:spcBef>
              <a:spcAft>
                <a:spcPts val="800"/>
              </a:spcAft>
            </a:pPr>
            <a:r>
              <a:rPr lang="en-US" sz="1000" dirty="0">
                <a:solidFill>
                  <a:srgbClr val="000000"/>
                </a:solidFill>
                <a:effectLst/>
                <a:latin typeface="Arial" panose="020B0604020202020204" pitchFamily="34" charset="0"/>
                <a:ea typeface="Calibri" panose="020F0502020204030204" pitchFamily="34" charset="0"/>
              </a:rPr>
              <a:t>Travelers all have different opinions on what defines an excellent hotel, but there are generally agreed upon top six features (</a:t>
            </a:r>
            <a:r>
              <a:rPr lang="en-US" sz="1000" dirty="0" err="1">
                <a:solidFill>
                  <a:srgbClr val="000000"/>
                </a:solidFill>
                <a:effectLst/>
                <a:latin typeface="Arial" panose="020B0604020202020204" pitchFamily="34" charset="0"/>
                <a:ea typeface="Calibri" panose="020F0502020204030204" pitchFamily="34" charset="0"/>
              </a:rPr>
              <a:t>Chibili</a:t>
            </a:r>
            <a:r>
              <a:rPr lang="en-US" sz="1000" dirty="0">
                <a:solidFill>
                  <a:srgbClr val="000000"/>
                </a:solidFill>
                <a:effectLst/>
                <a:latin typeface="Arial" panose="020B0604020202020204" pitchFamily="34" charset="0"/>
                <a:ea typeface="Calibri" panose="020F0502020204030204" pitchFamily="34" charset="0"/>
              </a:rPr>
              <a:t> et al., 2019). The hotel's service, sanitation, cost, proximity to attractions, quality of administration, and overall ambiance are all factors. The fact that Hampton by Hilton pays such close attention to these six details helps to make it one of the finest hotels in the world.</a:t>
            </a:r>
          </a:p>
        </p:txBody>
      </p:sp>
    </p:spTree>
    <p:extLst>
      <p:ext uri="{BB962C8B-B14F-4D97-AF65-F5344CB8AC3E}">
        <p14:creationId xmlns:p14="http://schemas.microsoft.com/office/powerpoint/2010/main" val="812852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F06EA-CCDF-3140-1731-E75D7ECB8AC1}"/>
              </a:ext>
            </a:extLst>
          </p:cNvPr>
          <p:cNvSpPr>
            <a:spLocks noGrp="1"/>
          </p:cNvSpPr>
          <p:nvPr>
            <p:ph type="title"/>
          </p:nvPr>
        </p:nvSpPr>
        <p:spPr>
          <a:xfrm>
            <a:off x="804220" y="377925"/>
            <a:ext cx="4237011" cy="755700"/>
          </a:xfrm>
        </p:spPr>
        <p:txBody>
          <a:bodyPr/>
          <a:lstStyle/>
          <a:p>
            <a:pPr algn="ctr"/>
            <a:r>
              <a:rPr lang="en-US" sz="2400" b="1" spc="0" dirty="0">
                <a:solidFill>
                  <a:schemeClr val="accent2">
                    <a:lumMod val="75000"/>
                  </a:schemeClr>
                </a:solidFill>
                <a:effectLst/>
                <a:latin typeface="Arial" panose="020B0604020202020204" pitchFamily="34" charset="0"/>
                <a:ea typeface="Calibri" panose="020F0502020204030204" pitchFamily="34" charset="0"/>
              </a:rPr>
              <a:t>Hampton Hotel’s Customer</a:t>
            </a:r>
            <a:endParaRPr lang="en-US" sz="2400" b="1" dirty="0">
              <a:solidFill>
                <a:schemeClr val="accent2">
                  <a:lumMod val="75000"/>
                </a:schemeClr>
              </a:solidFill>
            </a:endParaRPr>
          </a:p>
        </p:txBody>
      </p:sp>
      <p:sp>
        <p:nvSpPr>
          <p:cNvPr id="3" name="Text Placeholder 2">
            <a:extLst>
              <a:ext uri="{FF2B5EF4-FFF2-40B4-BE49-F238E27FC236}">
                <a16:creationId xmlns:a16="http://schemas.microsoft.com/office/drawing/2014/main" id="{307475EC-5A32-CD6E-3766-E506C7868A14}"/>
              </a:ext>
            </a:extLst>
          </p:cNvPr>
          <p:cNvSpPr>
            <a:spLocks noGrp="1"/>
          </p:cNvSpPr>
          <p:nvPr>
            <p:ph type="body" idx="1"/>
          </p:nvPr>
        </p:nvSpPr>
        <p:spPr>
          <a:xfrm>
            <a:off x="719999" y="1881525"/>
            <a:ext cx="4609989" cy="2506200"/>
          </a:xfrm>
        </p:spPr>
        <p:txBody>
          <a:bodyPr/>
          <a:lstStyle/>
          <a:p>
            <a:pPr marL="0" marR="0" algn="just">
              <a:lnSpc>
                <a:spcPct val="150000"/>
              </a:lnSpc>
              <a:spcBef>
                <a:spcPts val="600"/>
              </a:spcBef>
              <a:spcAft>
                <a:spcPts val="800"/>
              </a:spcAft>
            </a:pPr>
            <a:r>
              <a:rPr lang="en-US" sz="1200" dirty="0">
                <a:solidFill>
                  <a:srgbClr val="000000"/>
                </a:solidFill>
                <a:effectLst/>
                <a:latin typeface="Arial" panose="020B0604020202020204" pitchFamily="34" charset="0"/>
                <a:ea typeface="Calibri" panose="020F0502020204030204" pitchFamily="34" charset="0"/>
              </a:rPr>
              <a:t>It is advisable to conduct an investigation and get an agreement on the topic before choosing which of the many customer segments to approach specifically in terms of demographics and socioeconomics (</a:t>
            </a:r>
            <a:r>
              <a:rPr lang="en-US" sz="1200" dirty="0" err="1">
                <a:solidFill>
                  <a:srgbClr val="000000"/>
                </a:solidFill>
                <a:effectLst/>
                <a:latin typeface="Arial" panose="020B0604020202020204" pitchFamily="34" charset="0"/>
                <a:ea typeface="Calibri" panose="020F0502020204030204" pitchFamily="34" charset="0"/>
              </a:rPr>
              <a:t>DiFillippo</a:t>
            </a:r>
            <a:r>
              <a:rPr lang="en-US" sz="1200" dirty="0">
                <a:solidFill>
                  <a:srgbClr val="000000"/>
                </a:solidFill>
                <a:effectLst/>
                <a:latin typeface="Arial" panose="020B0604020202020204" pitchFamily="34" charset="0"/>
                <a:ea typeface="Calibri" panose="020F0502020204030204" pitchFamily="34" charset="0"/>
              </a:rPr>
              <a:t>, 2017). </a:t>
            </a:r>
          </a:p>
          <a:p>
            <a:pPr marL="0" marR="0" algn="just">
              <a:lnSpc>
                <a:spcPct val="150000"/>
              </a:lnSpc>
              <a:spcBef>
                <a:spcPts val="600"/>
              </a:spcBef>
              <a:spcAft>
                <a:spcPts val="800"/>
              </a:spcAft>
            </a:pPr>
            <a:r>
              <a:rPr lang="en-US" sz="1200" dirty="0">
                <a:solidFill>
                  <a:srgbClr val="000000"/>
                </a:solidFill>
                <a:effectLst/>
                <a:latin typeface="Arial" panose="020B0604020202020204" pitchFamily="34" charset="0"/>
                <a:ea typeface="Calibri" panose="020F0502020204030204" pitchFamily="34" charset="0"/>
              </a:rPr>
              <a:t>Hilton Hotels &amp; Resorts, on the other side, primarily caters to those who are interested in a high-end existence, and the corporation charges higher costs for its offerings and services because of the excessive amount they are believed to offer. Hilton's method of psychographic characteristics is catering to high-achieving persons who desire to spend more money on a hotel room so they can show off how successful they are in the eyes of others (Hayes, 2022).</a:t>
            </a:r>
          </a:p>
          <a:p>
            <a:endParaRPr lang="en-US" sz="1200" dirty="0"/>
          </a:p>
        </p:txBody>
      </p:sp>
      <p:pic>
        <p:nvPicPr>
          <p:cNvPr id="1026" name="Picture 2" descr="Hampton by Hilton Blackpool, Blackpool | 2023 Updated Prices, Deals">
            <a:extLst>
              <a:ext uri="{FF2B5EF4-FFF2-40B4-BE49-F238E27FC236}">
                <a16:creationId xmlns:a16="http://schemas.microsoft.com/office/drawing/2014/main" id="{E9E0BDF9-6527-B609-F08A-162F11BCDC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9988" y="90310"/>
            <a:ext cx="3814012" cy="4974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3141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ampton by Hilton reaches 2,500 hotels worldwide – Business Traveller">
            <a:extLst>
              <a:ext uri="{FF2B5EF4-FFF2-40B4-BE49-F238E27FC236}">
                <a16:creationId xmlns:a16="http://schemas.microsoft.com/office/drawing/2014/main" id="{CEC5F91B-C056-807C-3285-ADF3BBA815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4232" y="1318650"/>
            <a:ext cx="2959768" cy="2506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7EA8ACC-2835-27EE-98C4-15DF51BA7872}"/>
              </a:ext>
            </a:extLst>
          </p:cNvPr>
          <p:cNvSpPr>
            <a:spLocks noGrp="1"/>
          </p:cNvSpPr>
          <p:nvPr>
            <p:ph type="title"/>
          </p:nvPr>
        </p:nvSpPr>
        <p:spPr>
          <a:xfrm>
            <a:off x="720000" y="480052"/>
            <a:ext cx="8135242" cy="755700"/>
          </a:xfrm>
        </p:spPr>
        <p:txBody>
          <a:bodyPr/>
          <a:lstStyle/>
          <a:p>
            <a:r>
              <a:rPr lang="en-US" sz="1800" b="1" kern="0" dirty="0">
                <a:solidFill>
                  <a:schemeClr val="accent2">
                    <a:lumMod val="75000"/>
                  </a:schemeClr>
                </a:solidFill>
                <a:effectLst/>
                <a:latin typeface="Arial" panose="020B0604020202020204" pitchFamily="34" charset="0"/>
                <a:ea typeface="Times New Roman" panose="02020603050405020304" pitchFamily="18" charset="0"/>
                <a:cs typeface="Vrinda" panose="020B0502040204020203" pitchFamily="34" charset="0"/>
              </a:rPr>
              <a:t>Hampton Hotel’s guest facilities and their purpose, scope, and nature</a:t>
            </a:r>
            <a:br>
              <a:rPr lang="en-US" sz="1800" b="1" kern="0" dirty="0">
                <a:solidFill>
                  <a:schemeClr val="tx1"/>
                </a:solidFill>
                <a:effectLst/>
                <a:latin typeface="Arial" panose="020B0604020202020204" pitchFamily="34" charset="0"/>
                <a:ea typeface="Times New Roman" panose="02020603050405020304" pitchFamily="18" charset="0"/>
                <a:cs typeface="Vrinda" panose="020B0502040204020203" pitchFamily="34" charset="0"/>
              </a:rPr>
            </a:br>
            <a:endParaRPr lang="en-US" dirty="0">
              <a:solidFill>
                <a:schemeClr val="tx1"/>
              </a:solidFill>
            </a:endParaRPr>
          </a:p>
        </p:txBody>
      </p:sp>
      <p:sp>
        <p:nvSpPr>
          <p:cNvPr id="3" name="Text Placeholder 2">
            <a:extLst>
              <a:ext uri="{FF2B5EF4-FFF2-40B4-BE49-F238E27FC236}">
                <a16:creationId xmlns:a16="http://schemas.microsoft.com/office/drawing/2014/main" id="{4C9318DB-3642-CA5F-24C3-3F020FA6A826}"/>
              </a:ext>
            </a:extLst>
          </p:cNvPr>
          <p:cNvSpPr>
            <a:spLocks noGrp="1"/>
          </p:cNvSpPr>
          <p:nvPr>
            <p:ph type="body" idx="1"/>
          </p:nvPr>
        </p:nvSpPr>
        <p:spPr>
          <a:xfrm>
            <a:off x="720000" y="1414903"/>
            <a:ext cx="4273105" cy="2506200"/>
          </a:xfrm>
        </p:spPr>
        <p:txBody>
          <a:bodyPr/>
          <a:lstStyle/>
          <a:p>
            <a:pPr marL="0" marR="0" algn="just">
              <a:spcBef>
                <a:spcPts val="600"/>
              </a:spcBef>
              <a:spcAft>
                <a:spcPts val="800"/>
              </a:spcAft>
            </a:pPr>
            <a:r>
              <a:rPr lang="en-US" sz="1200" dirty="0">
                <a:solidFill>
                  <a:srgbClr val="000000"/>
                </a:solidFill>
                <a:effectLst/>
                <a:latin typeface="Arial" panose="020B0604020202020204" pitchFamily="34" charset="0"/>
                <a:ea typeface="Calibri" panose="020F0502020204030204" pitchFamily="34" charset="0"/>
              </a:rPr>
              <a:t>Guests may expect nothing less than the high level of service and personal features they have come to expect from a Hampton-branded hotel from all of the hotel's employees, facilities, landscapes, decorations, printed materials, and any other part thereof. The Saltillo Hampton Inn has a free high-speed internet connection in all spaces, as well as a wireless internet connection in the entrance and conference spaces (Feng, 2015).</a:t>
            </a:r>
          </a:p>
          <a:p>
            <a:pPr marL="0" marR="0" algn="just">
              <a:spcBef>
                <a:spcPts val="600"/>
              </a:spcBef>
              <a:spcAft>
                <a:spcPts val="800"/>
              </a:spcAft>
            </a:pPr>
            <a:r>
              <a:rPr lang="en-US" sz="1200" dirty="0">
                <a:solidFill>
                  <a:srgbClr val="000000"/>
                </a:solidFill>
                <a:effectLst/>
                <a:latin typeface="Arial" panose="020B0604020202020204" pitchFamily="34" charset="0"/>
                <a:ea typeface="Calibri" panose="020F0502020204030204" pitchFamily="34" charset="0"/>
              </a:rPr>
              <a:t>They have windows that lead to a well-lit internal hallway and electronic locks for added protection. A pressing board, coffee machine, cassette adapter, and two phones with data ports are standard in all luxury hotels (Hall and Schulz, 2016). The 2-bedroom suites have a kitchen with a fridge and oven.</a:t>
            </a:r>
          </a:p>
          <a:p>
            <a:endParaRPr lang="en-US" sz="1200" dirty="0"/>
          </a:p>
        </p:txBody>
      </p:sp>
    </p:spTree>
    <p:extLst>
      <p:ext uri="{BB962C8B-B14F-4D97-AF65-F5344CB8AC3E}">
        <p14:creationId xmlns:p14="http://schemas.microsoft.com/office/powerpoint/2010/main" val="909348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9"/>
          <p:cNvPicPr preferRelativeResize="0"/>
          <p:nvPr/>
        </p:nvPicPr>
        <p:blipFill rotWithShape="1">
          <a:blip r:embed="rId3">
            <a:alphaModFix/>
          </a:blip>
          <a:srcRect l="58442" r="2162"/>
          <a:stretch/>
        </p:blipFill>
        <p:spPr>
          <a:xfrm flipH="1">
            <a:off x="0" y="0"/>
            <a:ext cx="3040174" cy="5143501"/>
          </a:xfrm>
          <a:prstGeom prst="rect">
            <a:avLst/>
          </a:prstGeom>
          <a:noFill/>
          <a:ln>
            <a:noFill/>
          </a:ln>
        </p:spPr>
      </p:pic>
      <p:sp>
        <p:nvSpPr>
          <p:cNvPr id="319" name="Google Shape;319;p39"/>
          <p:cNvSpPr/>
          <p:nvPr/>
        </p:nvSpPr>
        <p:spPr>
          <a:xfrm flipH="1">
            <a:off x="3040176" y="15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9"/>
          <p:cNvSpPr txBox="1">
            <a:spLocks noGrp="1"/>
          </p:cNvSpPr>
          <p:nvPr>
            <p:ph type="subTitle" idx="1"/>
          </p:nvPr>
        </p:nvSpPr>
        <p:spPr>
          <a:xfrm>
            <a:off x="3344779" y="115925"/>
            <a:ext cx="5612112" cy="1182300"/>
          </a:xfrm>
          <a:prstGeom prst="rect">
            <a:avLst/>
          </a:prstGeom>
        </p:spPr>
        <p:txBody>
          <a:bodyPr spcFirstLastPara="1" wrap="square" lIns="91425" tIns="91425" rIns="91425" bIns="91425" anchor="ctr" anchorCtr="0">
            <a:noAutofit/>
          </a:bodyPr>
          <a:lstStyle/>
          <a:p>
            <a:pPr marL="0" indent="0"/>
            <a:r>
              <a:rPr lang="en-US" sz="2000" b="1" kern="0" dirty="0">
                <a:solidFill>
                  <a:schemeClr val="accent2">
                    <a:lumMod val="75000"/>
                  </a:schemeClr>
                </a:solidFill>
                <a:effectLst/>
                <a:latin typeface="Arial" panose="020B0604020202020204" pitchFamily="34" charset="0"/>
                <a:ea typeface="Times New Roman" panose="02020603050405020304" pitchFamily="18" charset="0"/>
                <a:cs typeface="Vrinda" panose="020B0502040204020203" pitchFamily="34" charset="0"/>
              </a:rPr>
              <a:t>The role and function of guest services</a:t>
            </a:r>
          </a:p>
          <a:p>
            <a:pPr marL="0" lvl="0" indent="0" algn="r" rtl="0">
              <a:spcBef>
                <a:spcPts val="0"/>
              </a:spcBef>
              <a:spcAft>
                <a:spcPts val="0"/>
              </a:spcAft>
              <a:buNone/>
            </a:pPr>
            <a:endParaRPr dirty="0"/>
          </a:p>
        </p:txBody>
      </p:sp>
      <p:sp>
        <p:nvSpPr>
          <p:cNvPr id="3" name="TextBox 2">
            <a:extLst>
              <a:ext uri="{FF2B5EF4-FFF2-40B4-BE49-F238E27FC236}">
                <a16:creationId xmlns:a16="http://schemas.microsoft.com/office/drawing/2014/main" id="{E350CCAD-AD38-88C9-0A94-B4D529F10F39}"/>
              </a:ext>
            </a:extLst>
          </p:cNvPr>
          <p:cNvSpPr txBox="1"/>
          <p:nvPr/>
        </p:nvSpPr>
        <p:spPr>
          <a:xfrm>
            <a:off x="4192386" y="1232922"/>
            <a:ext cx="4764505" cy="3256020"/>
          </a:xfrm>
          <a:prstGeom prst="rect">
            <a:avLst/>
          </a:prstGeom>
          <a:noFill/>
        </p:spPr>
        <p:txBody>
          <a:bodyPr wrap="square">
            <a:spAutoFit/>
          </a:bodyPr>
          <a:lstStyle/>
          <a:p>
            <a:pPr marL="0" marR="0" algn="just">
              <a:lnSpc>
                <a:spcPct val="150000"/>
              </a:lnSpc>
              <a:spcBef>
                <a:spcPts val="600"/>
              </a:spcBef>
              <a:spcAft>
                <a:spcPts val="800"/>
              </a:spcAft>
            </a:pPr>
            <a:r>
              <a:rPr lang="en-US" sz="1050" dirty="0">
                <a:solidFill>
                  <a:srgbClr val="000000"/>
                </a:solidFill>
                <a:effectLst/>
                <a:latin typeface="Arial" panose="020B0604020202020204" pitchFamily="34" charset="0"/>
                <a:ea typeface="Calibri" panose="020F0502020204030204" pitchFamily="34" charset="0"/>
              </a:rPr>
              <a:t>How a hotel handles complaints and requests from guests is an example of its level of service to those staying there (Hayes and </a:t>
            </a:r>
            <a:r>
              <a:rPr lang="en-US" sz="1050" dirty="0" err="1">
                <a:solidFill>
                  <a:srgbClr val="000000"/>
                </a:solidFill>
                <a:effectLst/>
                <a:latin typeface="Arial" panose="020B0604020202020204" pitchFamily="34" charset="0"/>
                <a:ea typeface="Calibri" panose="020F0502020204030204" pitchFamily="34" charset="0"/>
              </a:rPr>
              <a:t>Ninemeier</a:t>
            </a:r>
            <a:r>
              <a:rPr lang="en-US" sz="1050" dirty="0">
                <a:solidFill>
                  <a:srgbClr val="000000"/>
                </a:solidFill>
                <a:effectLst/>
                <a:latin typeface="Arial" panose="020B0604020202020204" pitchFamily="34" charset="0"/>
                <a:ea typeface="Calibri" panose="020F0502020204030204" pitchFamily="34" charset="0"/>
              </a:rPr>
              <a:t>, 2019). Helping guests with their specific demands and ensuring their requirements are met in a timely and effective manner can be challenging (</a:t>
            </a:r>
            <a:r>
              <a:rPr lang="en-US" sz="1050" dirty="0" err="1">
                <a:solidFill>
                  <a:srgbClr val="000000"/>
                </a:solidFill>
                <a:effectLst/>
                <a:latin typeface="Arial" panose="020B0604020202020204" pitchFamily="34" charset="0"/>
                <a:ea typeface="Calibri" panose="020F0502020204030204" pitchFamily="34" charset="0"/>
              </a:rPr>
              <a:t>Kusluvan</a:t>
            </a:r>
            <a:r>
              <a:rPr lang="en-US" sz="1050" dirty="0">
                <a:solidFill>
                  <a:srgbClr val="000000"/>
                </a:solidFill>
                <a:effectLst/>
                <a:latin typeface="Arial" panose="020B0604020202020204" pitchFamily="34" charset="0"/>
                <a:ea typeface="Calibri" panose="020F0502020204030204" pitchFamily="34" charset="0"/>
              </a:rPr>
              <a:t>, 2014).</a:t>
            </a:r>
          </a:p>
          <a:p>
            <a:pPr marL="0" marR="0" algn="just">
              <a:lnSpc>
                <a:spcPct val="150000"/>
              </a:lnSpc>
              <a:spcBef>
                <a:spcPts val="600"/>
              </a:spcBef>
              <a:spcAft>
                <a:spcPts val="800"/>
              </a:spcAft>
            </a:pPr>
            <a:r>
              <a:rPr lang="en-US" sz="1050" dirty="0">
                <a:solidFill>
                  <a:srgbClr val="000000"/>
                </a:solidFill>
                <a:effectLst/>
                <a:latin typeface="Arial" panose="020B0604020202020204" pitchFamily="34" charset="0"/>
                <a:ea typeface="Calibri" panose="020F0502020204030204" pitchFamily="34" charset="0"/>
              </a:rPr>
              <a:t>A hotel will only render assistance if anything goes badly, if the customer wants something that isn't part of the normal package, or if the client has a genuine need (</a:t>
            </a:r>
            <a:r>
              <a:rPr lang="en-US" sz="1050" dirty="0" err="1">
                <a:solidFill>
                  <a:srgbClr val="000000"/>
                </a:solidFill>
                <a:effectLst/>
                <a:latin typeface="Arial" panose="020B0604020202020204" pitchFamily="34" charset="0"/>
                <a:ea typeface="Calibri" panose="020F0502020204030204" pitchFamily="34" charset="0"/>
              </a:rPr>
              <a:t>Maniar</a:t>
            </a:r>
            <a:r>
              <a:rPr lang="en-US" sz="1050" dirty="0">
                <a:solidFill>
                  <a:srgbClr val="000000"/>
                </a:solidFill>
                <a:effectLst/>
                <a:latin typeface="Arial" panose="020B0604020202020204" pitchFamily="34" charset="0"/>
                <a:ea typeface="Calibri" panose="020F0502020204030204" pitchFamily="34" charset="0"/>
              </a:rPr>
              <a:t>, 2020). The world at large has begun shifting towards strictly defined processes in favor of ones that are both more flexible and more tailored to the individual. It's a big factor in keeping them around and making sure they leave happy every day (</a:t>
            </a:r>
            <a:r>
              <a:rPr lang="en-US" sz="1050" dirty="0" err="1">
                <a:solidFill>
                  <a:srgbClr val="000000"/>
                </a:solidFill>
                <a:effectLst/>
                <a:latin typeface="Arial" panose="020B0604020202020204" pitchFamily="34" charset="0"/>
                <a:ea typeface="Calibri" panose="020F0502020204030204" pitchFamily="34" charset="0"/>
              </a:rPr>
              <a:t>Martijn</a:t>
            </a:r>
            <a:r>
              <a:rPr lang="en-US" sz="1050" dirty="0">
                <a:solidFill>
                  <a:srgbClr val="000000"/>
                </a:solidFill>
                <a:effectLst/>
                <a:latin typeface="Arial" panose="020B0604020202020204" pitchFamily="34" charset="0"/>
                <a:ea typeface="Calibri" panose="020F0502020204030204" pitchFamily="34" charset="0"/>
              </a:rPr>
              <a:t>, 2019).</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DA598B-53BE-4749-4F84-61E6166FF06A}"/>
              </a:ext>
            </a:extLst>
          </p:cNvPr>
          <p:cNvSpPr>
            <a:spLocks noGrp="1"/>
          </p:cNvSpPr>
          <p:nvPr>
            <p:ph type="title"/>
          </p:nvPr>
        </p:nvSpPr>
        <p:spPr>
          <a:xfrm>
            <a:off x="864379" y="600367"/>
            <a:ext cx="7738200" cy="755700"/>
          </a:xfrm>
        </p:spPr>
        <p:txBody>
          <a:bodyPr/>
          <a:lstStyle/>
          <a:p>
            <a:pPr algn="ctr"/>
            <a:r>
              <a:rPr lang="en-US" sz="2000" b="1" kern="0" spc="0" dirty="0">
                <a:solidFill>
                  <a:schemeClr val="accent2">
                    <a:lumMod val="75000"/>
                  </a:schemeClr>
                </a:solidFill>
                <a:effectLst/>
                <a:latin typeface="Arial" panose="020B0604020202020204" pitchFamily="34" charset="0"/>
                <a:ea typeface="Times New Roman" panose="02020603050405020304" pitchFamily="18" charset="0"/>
                <a:cs typeface="Vrinda" panose="020B0502040204020203" pitchFamily="34" charset="0"/>
              </a:rPr>
              <a:t>Analyze the value of hospitality and the ways in which hotels provide excellent service</a:t>
            </a:r>
            <a:b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br>
            <a:endParaRPr lang="en-US" dirty="0"/>
          </a:p>
        </p:txBody>
      </p:sp>
      <p:sp>
        <p:nvSpPr>
          <p:cNvPr id="5" name="Text Placeholder 4">
            <a:extLst>
              <a:ext uri="{FF2B5EF4-FFF2-40B4-BE49-F238E27FC236}">
                <a16:creationId xmlns:a16="http://schemas.microsoft.com/office/drawing/2014/main" id="{A01F4214-569B-4097-B0DB-27C01A026761}"/>
              </a:ext>
            </a:extLst>
          </p:cNvPr>
          <p:cNvSpPr>
            <a:spLocks noGrp="1"/>
          </p:cNvSpPr>
          <p:nvPr>
            <p:ph type="body" idx="1"/>
          </p:nvPr>
        </p:nvSpPr>
        <p:spPr>
          <a:xfrm>
            <a:off x="719999" y="1881525"/>
            <a:ext cx="4249043" cy="2506200"/>
          </a:xfrm>
        </p:spPr>
        <p:txBody>
          <a:bodyPr/>
          <a:lstStyle/>
          <a:p>
            <a:pPr algn="just"/>
            <a:r>
              <a:rPr lang="en-GB" sz="1400" dirty="0">
                <a:latin typeface="+mn-lt"/>
              </a:rPr>
              <a:t>Understanding the significance of visitors' expectations in </a:t>
            </a:r>
            <a:r>
              <a:rPr lang="en-GB" sz="1400" dirty="0" err="1">
                <a:latin typeface="+mn-lt"/>
              </a:rPr>
              <a:t>molding</a:t>
            </a:r>
            <a:r>
              <a:rPr lang="en-GB" sz="1400" dirty="0">
                <a:latin typeface="+mn-lt"/>
              </a:rPr>
              <a:t> the overall experience is critical to achieving 100% service quality (Solomon, 2016). Performances that are on par with or exceed expectations will get them praise and recommendations. </a:t>
            </a:r>
          </a:p>
          <a:p>
            <a:pPr algn="just"/>
            <a:r>
              <a:rPr lang="en-GB" sz="1400" dirty="0">
                <a:latin typeface="+mn-lt"/>
              </a:rPr>
              <a:t>The hosts can probably increase their visitors' hopes by learning about their interests and values (</a:t>
            </a:r>
            <a:r>
              <a:rPr lang="en-GB" sz="1400" dirty="0" err="1">
                <a:latin typeface="+mn-lt"/>
              </a:rPr>
              <a:t>Stipanuk</a:t>
            </a:r>
            <a:r>
              <a:rPr lang="en-GB" sz="1400" dirty="0">
                <a:latin typeface="+mn-lt"/>
              </a:rPr>
              <a:t>, 2020). Understanding the hospitality sector may help hotels better tailor their marketing and visitor engagements before guests ever arrive (Walker and Miller, 2020). </a:t>
            </a:r>
            <a:endParaRPr lang="en-US" sz="1400" dirty="0">
              <a:latin typeface="+mn-lt"/>
            </a:endParaRPr>
          </a:p>
        </p:txBody>
      </p:sp>
      <p:pic>
        <p:nvPicPr>
          <p:cNvPr id="6146" name="Picture 2" descr="Hampton by Hilton Munich City North">
            <a:extLst>
              <a:ext uri="{FF2B5EF4-FFF2-40B4-BE49-F238E27FC236}">
                <a16:creationId xmlns:a16="http://schemas.microsoft.com/office/drawing/2014/main" id="{43000B9B-4ABA-6C16-488C-B055749629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1558" y="1768643"/>
            <a:ext cx="4122442" cy="23030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84578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Hampton by Hilton Munich City West (München) • HolidayCheck (Bayern |  Deutschland)">
            <a:extLst>
              <a:ext uri="{FF2B5EF4-FFF2-40B4-BE49-F238E27FC236}">
                <a16:creationId xmlns:a16="http://schemas.microsoft.com/office/drawing/2014/main" id="{DE373572-3CDB-D890-115C-BCE624EC1B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888"/>
            <a:ext cx="9456821" cy="563077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9830A87-8862-A416-6CDC-E770C739AD8E}"/>
              </a:ext>
            </a:extLst>
          </p:cNvPr>
          <p:cNvSpPr/>
          <p:nvPr/>
        </p:nvSpPr>
        <p:spPr>
          <a:xfrm>
            <a:off x="397042" y="1215189"/>
            <a:ext cx="3380874" cy="5053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E68360-FC5F-CD22-ABE4-FE994A8876B9}"/>
              </a:ext>
            </a:extLst>
          </p:cNvPr>
          <p:cNvSpPr>
            <a:spLocks noGrp="1"/>
          </p:cNvSpPr>
          <p:nvPr>
            <p:ph type="title"/>
          </p:nvPr>
        </p:nvSpPr>
        <p:spPr>
          <a:xfrm>
            <a:off x="624331" y="1090003"/>
            <a:ext cx="3388200" cy="755700"/>
          </a:xfrm>
        </p:spPr>
        <p:txBody>
          <a:bodyPr/>
          <a:lstStyle/>
          <a:p>
            <a:r>
              <a:rPr lang="en-GB" b="1" dirty="0">
                <a:solidFill>
                  <a:schemeClr val="accent3">
                    <a:lumMod val="95000"/>
                  </a:schemeClr>
                </a:solidFill>
                <a:latin typeface="+mj-lt"/>
              </a:rPr>
              <a:t>CONCLUSION</a:t>
            </a:r>
            <a:endParaRPr lang="en-US" b="1" dirty="0">
              <a:solidFill>
                <a:schemeClr val="accent3">
                  <a:lumMod val="95000"/>
                </a:schemeClr>
              </a:solidFill>
              <a:latin typeface="+mj-lt"/>
            </a:endParaRPr>
          </a:p>
        </p:txBody>
      </p:sp>
      <p:sp>
        <p:nvSpPr>
          <p:cNvPr id="4" name="Rectangle 3">
            <a:extLst>
              <a:ext uri="{FF2B5EF4-FFF2-40B4-BE49-F238E27FC236}">
                <a16:creationId xmlns:a16="http://schemas.microsoft.com/office/drawing/2014/main" id="{33052C19-E809-E072-9DFC-7A835E063ED2}"/>
              </a:ext>
            </a:extLst>
          </p:cNvPr>
          <p:cNvSpPr/>
          <p:nvPr/>
        </p:nvSpPr>
        <p:spPr>
          <a:xfrm>
            <a:off x="234615" y="1720517"/>
            <a:ext cx="5582653" cy="2815389"/>
          </a:xfrm>
          <a:prstGeom prst="rect">
            <a:avLst/>
          </a:prstGeo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152C79D8-ABDA-C408-534B-74F8AD9720B3}"/>
              </a:ext>
            </a:extLst>
          </p:cNvPr>
          <p:cNvSpPr>
            <a:spLocks noGrp="1"/>
          </p:cNvSpPr>
          <p:nvPr>
            <p:ph type="body" idx="1"/>
          </p:nvPr>
        </p:nvSpPr>
        <p:spPr>
          <a:xfrm>
            <a:off x="118421" y="1976775"/>
            <a:ext cx="5632674" cy="2506200"/>
          </a:xfrm>
        </p:spPr>
        <p:txBody>
          <a:bodyPr/>
          <a:lstStyle/>
          <a:p>
            <a:pPr marL="152400" indent="0" algn="just">
              <a:buNone/>
            </a:pPr>
            <a:r>
              <a:rPr lang="en-US" sz="1400" dirty="0">
                <a:solidFill>
                  <a:srgbClr val="000000"/>
                </a:solidFill>
                <a:effectLst/>
                <a:latin typeface="Arial" panose="020B0604020202020204" pitchFamily="34" charset="0"/>
                <a:ea typeface="Calibri" panose="020F0502020204030204" pitchFamily="34" charset="0"/>
              </a:rPr>
              <a:t>The Hampton hotel brand is one of the most well-known in the business. Observing the management style of one luxurious establishment could teach guests a great deal about the hospitality business as a whole (</a:t>
            </a:r>
            <a:r>
              <a:rPr lang="en-US" sz="1400" dirty="0" err="1">
                <a:solidFill>
                  <a:srgbClr val="000000"/>
                </a:solidFill>
                <a:effectLst/>
                <a:latin typeface="Arial" panose="020B0604020202020204" pitchFamily="34" charset="0"/>
                <a:ea typeface="Calibri" panose="020F0502020204030204" pitchFamily="34" charset="0"/>
              </a:rPr>
              <a:t>Kusluvan</a:t>
            </a:r>
            <a:r>
              <a:rPr lang="en-US" sz="1400" dirty="0">
                <a:solidFill>
                  <a:srgbClr val="000000"/>
                </a:solidFill>
                <a:effectLst/>
                <a:latin typeface="Arial" panose="020B0604020202020204" pitchFamily="34" charset="0"/>
                <a:ea typeface="Calibri" panose="020F0502020204030204" pitchFamily="34" charset="0"/>
              </a:rPr>
              <a:t>, 2014). A minor increase in this pattern would be beneficial to the tourism sector in any region. The hotel and hospitality sector undoubtedly contributes to the national economy by attracting a larger number of international visitors.</a:t>
            </a:r>
          </a:p>
          <a:p>
            <a:pPr algn="just"/>
            <a:endParaRPr lang="en-US" dirty="0"/>
          </a:p>
        </p:txBody>
      </p:sp>
    </p:spTree>
    <p:extLst>
      <p:ext uri="{BB962C8B-B14F-4D97-AF65-F5344CB8AC3E}">
        <p14:creationId xmlns:p14="http://schemas.microsoft.com/office/powerpoint/2010/main" val="3565976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B576B5-C8D8-D6BA-5C7A-B80F9A726E20}"/>
              </a:ext>
            </a:extLst>
          </p:cNvPr>
          <p:cNvSpPr txBox="1"/>
          <p:nvPr/>
        </p:nvSpPr>
        <p:spPr>
          <a:xfrm>
            <a:off x="613611" y="1243121"/>
            <a:ext cx="8530389" cy="3875869"/>
          </a:xfrm>
          <a:prstGeom prst="rect">
            <a:avLst/>
          </a:prstGeom>
          <a:noFill/>
        </p:spPr>
        <p:txBody>
          <a:bodyPr wrap="square">
            <a:spAutoFit/>
          </a:bodyPr>
          <a:lstStyle/>
          <a:p>
            <a:pPr marL="0" marR="0" algn="just">
              <a:lnSpc>
                <a:spcPct val="150000"/>
              </a:lnSpc>
              <a:spcBef>
                <a:spcPts val="0"/>
              </a:spcBef>
              <a:spcAft>
                <a:spcPts val="1200"/>
              </a:spcAft>
            </a:pPr>
            <a:r>
              <a:rPr lang="en-US" sz="800" dirty="0" err="1">
                <a:effectLst/>
                <a:latin typeface="Arial" panose="020B0604020202020204" pitchFamily="34" charset="0"/>
                <a:ea typeface="Times New Roman" panose="02020603050405020304" pitchFamily="18" charset="0"/>
              </a:rPr>
              <a:t>Bagdan</a:t>
            </a:r>
            <a:r>
              <a:rPr lang="en-US" sz="800" dirty="0">
                <a:effectLst/>
                <a:latin typeface="Arial" panose="020B0604020202020204" pitchFamily="34" charset="0"/>
                <a:ea typeface="Times New Roman" panose="02020603050405020304" pitchFamily="18" charset="0"/>
              </a:rPr>
              <a:t>, P. (2021). </a:t>
            </a:r>
            <a:r>
              <a:rPr lang="en-US" sz="800" i="1" dirty="0">
                <a:effectLst/>
                <a:latin typeface="Arial" panose="020B0604020202020204" pitchFamily="34" charset="0"/>
                <a:ea typeface="Times New Roman" panose="02020603050405020304" pitchFamily="18" charset="0"/>
              </a:rPr>
              <a:t>Guest Service In The Hospitality Industry.</a:t>
            </a:r>
            <a:r>
              <a:rPr lang="en-US" sz="800" dirty="0">
                <a:effectLst/>
                <a:latin typeface="Arial" panose="020B0604020202020204" pitchFamily="34" charset="0"/>
                <a:ea typeface="Times New Roman" panose="02020603050405020304" pitchFamily="18" charset="0"/>
              </a:rPr>
              <a:t> S.L.: Kendall Hunt.</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err="1">
                <a:effectLst/>
                <a:latin typeface="Arial" panose="020B0604020202020204" pitchFamily="34" charset="0"/>
                <a:ea typeface="Times New Roman" panose="02020603050405020304" pitchFamily="18" charset="0"/>
              </a:rPr>
              <a:t>Boley</a:t>
            </a:r>
            <a:r>
              <a:rPr lang="en-US" sz="800" dirty="0">
                <a:effectLst/>
                <a:latin typeface="Arial" panose="020B0604020202020204" pitchFamily="34" charset="0"/>
                <a:ea typeface="Times New Roman" panose="02020603050405020304" pitchFamily="18" charset="0"/>
              </a:rPr>
              <a:t>, M. (2020). </a:t>
            </a:r>
            <a:r>
              <a:rPr lang="en-US" sz="800" i="1" dirty="0">
                <a:effectLst/>
                <a:latin typeface="Arial" panose="020B0604020202020204" pitchFamily="34" charset="0"/>
                <a:ea typeface="Times New Roman" panose="02020603050405020304" pitchFamily="18" charset="0"/>
              </a:rPr>
              <a:t>7 Types of Hotel Guests and How to Appeal to Them | Cvent Blog</a:t>
            </a:r>
            <a:r>
              <a:rPr lang="en-US" sz="800" dirty="0">
                <a:effectLst/>
                <a:latin typeface="Arial" panose="020B0604020202020204" pitchFamily="34" charset="0"/>
                <a:ea typeface="Times New Roman" panose="02020603050405020304" pitchFamily="18" charset="0"/>
              </a:rPr>
              <a:t>. [online] www.cvent.com. Available at: https://www.cvent.com/en/blog/hospitality/types-of-hotel-guests.</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err="1">
                <a:effectLst/>
                <a:latin typeface="Arial" panose="020B0604020202020204" pitchFamily="34" charset="0"/>
                <a:ea typeface="Times New Roman" panose="02020603050405020304" pitchFamily="18" charset="0"/>
              </a:rPr>
              <a:t>Chibili</a:t>
            </a:r>
            <a:r>
              <a:rPr lang="en-US" sz="800" dirty="0">
                <a:effectLst/>
                <a:latin typeface="Arial" panose="020B0604020202020204" pitchFamily="34" charset="0"/>
                <a:ea typeface="Times New Roman" panose="02020603050405020304" pitchFamily="18" charset="0"/>
              </a:rPr>
              <a:t>, M.N., de </a:t>
            </a:r>
            <a:r>
              <a:rPr lang="en-US" sz="800" dirty="0" err="1">
                <a:effectLst/>
                <a:latin typeface="Arial" panose="020B0604020202020204" pitchFamily="34" charset="0"/>
                <a:ea typeface="Times New Roman" panose="02020603050405020304" pitchFamily="18" charset="0"/>
              </a:rPr>
              <a:t>Bruyn</a:t>
            </a:r>
            <a:r>
              <a:rPr lang="en-US" sz="800" dirty="0">
                <a:effectLst/>
                <a:latin typeface="Arial" panose="020B0604020202020204" pitchFamily="34" charset="0"/>
                <a:ea typeface="Times New Roman" panose="02020603050405020304" pitchFamily="18" charset="0"/>
              </a:rPr>
              <a:t>, S., </a:t>
            </a:r>
            <a:r>
              <a:rPr lang="en-US" sz="800" dirty="0" err="1">
                <a:effectLst/>
                <a:latin typeface="Arial" panose="020B0604020202020204" pitchFamily="34" charset="0"/>
                <a:ea typeface="Times New Roman" panose="02020603050405020304" pitchFamily="18" charset="0"/>
              </a:rPr>
              <a:t>Benhadda</a:t>
            </a:r>
            <a:r>
              <a:rPr lang="en-US" sz="800" dirty="0">
                <a:effectLst/>
                <a:latin typeface="Arial" panose="020B0604020202020204" pitchFamily="34" charset="0"/>
                <a:ea typeface="Times New Roman" panose="02020603050405020304" pitchFamily="18" charset="0"/>
              </a:rPr>
              <a:t>, L., Lashley, C., </a:t>
            </a:r>
            <a:r>
              <a:rPr lang="en-US" sz="800" dirty="0" err="1">
                <a:effectLst/>
                <a:latin typeface="Arial" panose="020B0604020202020204" pitchFamily="34" charset="0"/>
                <a:ea typeface="Times New Roman" panose="02020603050405020304" pitchFamily="18" charset="0"/>
              </a:rPr>
              <a:t>Penninga</a:t>
            </a:r>
            <a:r>
              <a:rPr lang="en-US" sz="800" dirty="0">
                <a:effectLst/>
                <a:latin typeface="Arial" panose="020B0604020202020204" pitchFamily="34" charset="0"/>
                <a:ea typeface="Times New Roman" panose="02020603050405020304" pitchFamily="18" charset="0"/>
              </a:rPr>
              <a:t>, S. and </a:t>
            </a:r>
            <a:r>
              <a:rPr lang="en-US" sz="800" dirty="0" err="1">
                <a:effectLst/>
                <a:latin typeface="Arial" panose="020B0604020202020204" pitchFamily="34" charset="0"/>
                <a:ea typeface="Times New Roman" panose="02020603050405020304" pitchFamily="18" charset="0"/>
              </a:rPr>
              <a:t>Rowson</a:t>
            </a:r>
            <a:r>
              <a:rPr lang="en-US" sz="800" dirty="0">
                <a:effectLst/>
                <a:latin typeface="Arial" panose="020B0604020202020204" pitchFamily="34" charset="0"/>
                <a:ea typeface="Times New Roman" panose="02020603050405020304" pitchFamily="18" charset="0"/>
              </a:rPr>
              <a:t>, B. (2019). </a:t>
            </a:r>
            <a:r>
              <a:rPr lang="en-US" sz="800" i="1" dirty="0">
                <a:effectLst/>
                <a:latin typeface="Arial" panose="020B0604020202020204" pitchFamily="34" charset="0"/>
                <a:ea typeface="Times New Roman" panose="02020603050405020304" pitchFamily="18" charset="0"/>
              </a:rPr>
              <a:t>Modern hotel operations management</a:t>
            </a:r>
            <a:r>
              <a:rPr lang="en-US" sz="800" dirty="0">
                <a:effectLst/>
                <a:latin typeface="Arial" panose="020B0604020202020204" pitchFamily="34" charset="0"/>
                <a:ea typeface="Times New Roman" panose="02020603050405020304" pitchFamily="18" charset="0"/>
              </a:rPr>
              <a:t>. London: Routledge.</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err="1">
                <a:effectLst/>
                <a:latin typeface="Arial" panose="020B0604020202020204" pitchFamily="34" charset="0"/>
                <a:ea typeface="Times New Roman" panose="02020603050405020304" pitchFamily="18" charset="0"/>
              </a:rPr>
              <a:t>DiFillippo</a:t>
            </a:r>
            <a:r>
              <a:rPr lang="en-US" sz="800" dirty="0">
                <a:effectLst/>
                <a:latin typeface="Arial" panose="020B0604020202020204" pitchFamily="34" charset="0"/>
                <a:ea typeface="Times New Roman" panose="02020603050405020304" pitchFamily="18" charset="0"/>
              </a:rPr>
              <a:t>, S. (2017). </a:t>
            </a:r>
            <a:r>
              <a:rPr lang="en-US" sz="800" i="1" dirty="0">
                <a:effectLst/>
                <a:latin typeface="Arial" panose="020B0604020202020204" pitchFamily="34" charset="0"/>
                <a:ea typeface="Times New Roman" panose="02020603050405020304" pitchFamily="18" charset="0"/>
              </a:rPr>
              <a:t>It’s all about the guest : exceeding expectations in business and in life, the </a:t>
            </a:r>
            <a:r>
              <a:rPr lang="en-US" sz="800" i="1" dirty="0" err="1">
                <a:effectLst/>
                <a:latin typeface="Arial" panose="020B0604020202020204" pitchFamily="34" charset="0"/>
                <a:ea typeface="Times New Roman" panose="02020603050405020304" pitchFamily="18" charset="0"/>
              </a:rPr>
              <a:t>Davio’s</a:t>
            </a:r>
            <a:r>
              <a:rPr lang="en-US" sz="800" i="1" dirty="0">
                <a:effectLst/>
                <a:latin typeface="Arial" panose="020B0604020202020204" pitchFamily="34" charset="0"/>
                <a:ea typeface="Times New Roman" panose="02020603050405020304" pitchFamily="18" charset="0"/>
              </a:rPr>
              <a:t> way</a:t>
            </a:r>
            <a:r>
              <a:rPr lang="en-US" sz="800" dirty="0">
                <a:effectLst/>
                <a:latin typeface="Arial" panose="020B0604020202020204" pitchFamily="34" charset="0"/>
                <a:ea typeface="Times New Roman" panose="02020603050405020304" pitchFamily="18" charset="0"/>
              </a:rPr>
              <a:t>. Guilford, Connecticut: Lyons Press, and </a:t>
            </a:r>
            <a:r>
              <a:rPr lang="en-US" sz="800" dirty="0" err="1">
                <a:effectLst/>
                <a:latin typeface="Arial" panose="020B0604020202020204" pitchFamily="34" charset="0"/>
                <a:ea typeface="Times New Roman" panose="02020603050405020304" pitchFamily="18" charset="0"/>
              </a:rPr>
              <a:t>impring</a:t>
            </a:r>
            <a:r>
              <a:rPr lang="en-US" sz="800" dirty="0">
                <a:effectLst/>
                <a:latin typeface="Arial" panose="020B0604020202020204" pitchFamily="34" charset="0"/>
                <a:ea typeface="Times New Roman" panose="02020603050405020304" pitchFamily="18" charset="0"/>
              </a:rPr>
              <a:t> of Globe Pequot Press.</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a:effectLst/>
                <a:latin typeface="Arial" panose="020B0604020202020204" pitchFamily="34" charset="0"/>
                <a:ea typeface="Times New Roman" panose="02020603050405020304" pitchFamily="18" charset="0"/>
              </a:rPr>
              <a:t>Feng, J. (2015). </a:t>
            </a:r>
            <a:r>
              <a:rPr lang="en-US" sz="800" i="1" dirty="0">
                <a:effectLst/>
                <a:latin typeface="Arial" panose="020B0604020202020204" pitchFamily="34" charset="0"/>
                <a:ea typeface="Times New Roman" panose="02020603050405020304" pitchFamily="18" charset="0"/>
              </a:rPr>
              <a:t>Educational Strategies for the Next Generation Leaders in Hotel Management</a:t>
            </a:r>
            <a:r>
              <a:rPr lang="en-US" sz="800" dirty="0">
                <a:effectLst/>
                <a:latin typeface="Arial" panose="020B0604020202020204" pitchFamily="34" charset="0"/>
                <a:ea typeface="Times New Roman" panose="02020603050405020304" pitchFamily="18" charset="0"/>
              </a:rPr>
              <a:t>. IGI Global.</a:t>
            </a:r>
          </a:p>
          <a:p>
            <a:pPr marL="0" marR="0" algn="just">
              <a:lnSpc>
                <a:spcPct val="150000"/>
              </a:lnSpc>
              <a:spcBef>
                <a:spcPts val="0"/>
              </a:spcBef>
              <a:spcAft>
                <a:spcPts val="1200"/>
              </a:spcAft>
            </a:pPr>
            <a:r>
              <a:rPr lang="en-US" sz="800" dirty="0">
                <a:effectLst/>
                <a:latin typeface="Arial" panose="020B0604020202020204" pitchFamily="34" charset="0"/>
                <a:ea typeface="Times New Roman" panose="02020603050405020304" pitchFamily="18" charset="0"/>
              </a:rPr>
              <a:t>Hall, K. and Schulz, C. (2016). </a:t>
            </a:r>
            <a:r>
              <a:rPr lang="en-US" sz="800" i="1" dirty="0">
                <a:effectLst/>
                <a:latin typeface="Arial" panose="020B0604020202020204" pitchFamily="34" charset="0"/>
                <a:ea typeface="Times New Roman" panose="02020603050405020304" pitchFamily="18" charset="0"/>
              </a:rPr>
              <a:t>Hospitality</a:t>
            </a:r>
            <a:r>
              <a:rPr lang="en-US" sz="800" dirty="0">
                <a:effectLst/>
                <a:latin typeface="Arial" panose="020B0604020202020204" pitchFamily="34" charset="0"/>
                <a:ea typeface="Times New Roman" panose="02020603050405020304" pitchFamily="18" charset="0"/>
              </a:rPr>
              <a:t>. New York: Ferguson ; London.</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a:effectLst/>
                <a:latin typeface="Arial" panose="020B0604020202020204" pitchFamily="34" charset="0"/>
                <a:ea typeface="Times New Roman" panose="02020603050405020304" pitchFamily="18" charset="0"/>
              </a:rPr>
              <a:t>Hayes, D.K. (2022). </a:t>
            </a:r>
            <a:r>
              <a:rPr lang="en-US" sz="800" i="1" dirty="0">
                <a:effectLst/>
                <a:latin typeface="Arial" panose="020B0604020202020204" pitchFamily="34" charset="0"/>
                <a:ea typeface="Times New Roman" panose="02020603050405020304" pitchFamily="18" charset="0"/>
              </a:rPr>
              <a:t>Revenue Management For The Hospitality Industry.</a:t>
            </a:r>
            <a:r>
              <a:rPr lang="en-US" sz="800" dirty="0">
                <a:effectLst/>
                <a:latin typeface="Arial" panose="020B0604020202020204" pitchFamily="34" charset="0"/>
                <a:ea typeface="Times New Roman" panose="02020603050405020304" pitchFamily="18" charset="0"/>
              </a:rPr>
              <a:t> S.L.: John Wiley &amp; Sons.</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a:effectLst/>
                <a:latin typeface="Arial" panose="020B0604020202020204" pitchFamily="34" charset="0"/>
                <a:ea typeface="Times New Roman" panose="02020603050405020304" pitchFamily="18" charset="0"/>
              </a:rPr>
              <a:t>Hayes, D.K. and </a:t>
            </a:r>
            <a:r>
              <a:rPr lang="en-US" sz="800" dirty="0" err="1">
                <a:effectLst/>
                <a:latin typeface="Arial" panose="020B0604020202020204" pitchFamily="34" charset="0"/>
                <a:ea typeface="Times New Roman" panose="02020603050405020304" pitchFamily="18" charset="0"/>
              </a:rPr>
              <a:t>Ninemeier</a:t>
            </a:r>
            <a:r>
              <a:rPr lang="en-US" sz="800" dirty="0">
                <a:effectLst/>
                <a:latin typeface="Arial" panose="020B0604020202020204" pitchFamily="34" charset="0"/>
                <a:ea typeface="Times New Roman" panose="02020603050405020304" pitchFamily="18" charset="0"/>
              </a:rPr>
              <a:t>, J.D. (2019). </a:t>
            </a:r>
            <a:r>
              <a:rPr lang="en-US" sz="800" i="1" dirty="0">
                <a:effectLst/>
                <a:latin typeface="Arial" panose="020B0604020202020204" pitchFamily="34" charset="0"/>
                <a:ea typeface="Times New Roman" panose="02020603050405020304" pitchFamily="18" charset="0"/>
              </a:rPr>
              <a:t>Study guide to accompany human resources management in the hospitality industry</a:t>
            </a:r>
            <a:r>
              <a:rPr lang="en-US" sz="800" dirty="0">
                <a:effectLst/>
                <a:latin typeface="Arial" panose="020B0604020202020204" pitchFamily="34" charset="0"/>
                <a:ea typeface="Times New Roman" panose="02020603050405020304" pitchFamily="18" charset="0"/>
              </a:rPr>
              <a:t>. Hoboken, N.J.: Wiley.</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err="1">
                <a:effectLst/>
                <a:latin typeface="Arial" panose="020B0604020202020204" pitchFamily="34" charset="0"/>
                <a:ea typeface="Times New Roman" panose="02020603050405020304" pitchFamily="18" charset="0"/>
              </a:rPr>
              <a:t>Kusluvan</a:t>
            </a:r>
            <a:r>
              <a:rPr lang="en-US" sz="800" dirty="0">
                <a:effectLst/>
                <a:latin typeface="Arial" panose="020B0604020202020204" pitchFamily="34" charset="0"/>
                <a:ea typeface="Times New Roman" panose="02020603050405020304" pitchFamily="18" charset="0"/>
              </a:rPr>
              <a:t>, S. (2014). </a:t>
            </a:r>
            <a:r>
              <a:rPr lang="en-US" sz="800" i="1" dirty="0">
                <a:effectLst/>
                <a:latin typeface="Arial" panose="020B0604020202020204" pitchFamily="34" charset="0"/>
                <a:ea typeface="Times New Roman" panose="02020603050405020304" pitchFamily="18" charset="0"/>
              </a:rPr>
              <a:t>Managing employee attitudes and behaviors in the tourism and hospitality industry</a:t>
            </a:r>
            <a:r>
              <a:rPr lang="en-US" sz="800" dirty="0">
                <a:effectLst/>
                <a:latin typeface="Arial" panose="020B0604020202020204" pitchFamily="34" charset="0"/>
                <a:ea typeface="Times New Roman" panose="02020603050405020304" pitchFamily="18" charset="0"/>
              </a:rPr>
              <a:t>. New York: Nova Science Publishers.</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US" sz="800" dirty="0" err="1">
                <a:effectLst/>
                <a:latin typeface="Arial" panose="020B0604020202020204" pitchFamily="34" charset="0"/>
                <a:ea typeface="Times New Roman" panose="02020603050405020304" pitchFamily="18" charset="0"/>
              </a:rPr>
              <a:t>Maniar</a:t>
            </a:r>
            <a:r>
              <a:rPr lang="en-US" sz="800" dirty="0">
                <a:effectLst/>
                <a:latin typeface="Arial" panose="020B0604020202020204" pitchFamily="34" charset="0"/>
                <a:ea typeface="Times New Roman" panose="02020603050405020304" pitchFamily="18" charset="0"/>
              </a:rPr>
              <a:t>, R. (2020). </a:t>
            </a:r>
            <a:r>
              <a:rPr lang="en-US" sz="800" i="1" dirty="0">
                <a:effectLst/>
                <a:latin typeface="Arial" panose="020B0604020202020204" pitchFamily="34" charset="0"/>
                <a:ea typeface="Times New Roman" panose="02020603050405020304" pitchFamily="18" charset="0"/>
              </a:rPr>
              <a:t>Simple Ways to Enhance Hotel Guest Experience</a:t>
            </a:r>
            <a:r>
              <a:rPr lang="en-US" sz="800" dirty="0">
                <a:effectLst/>
                <a:latin typeface="Arial" panose="020B0604020202020204" pitchFamily="34" charset="0"/>
                <a:ea typeface="Times New Roman" panose="02020603050405020304" pitchFamily="18" charset="0"/>
              </a:rPr>
              <a:t>. Riddhi </a:t>
            </a:r>
            <a:r>
              <a:rPr lang="en-US" sz="800" dirty="0" err="1">
                <a:effectLst/>
                <a:latin typeface="Arial" panose="020B0604020202020204" pitchFamily="34" charset="0"/>
                <a:ea typeface="Times New Roman" panose="02020603050405020304" pitchFamily="18" charset="0"/>
              </a:rPr>
              <a:t>Maniar</a:t>
            </a:r>
            <a:r>
              <a:rPr lang="en-US" sz="800" dirty="0">
                <a:effectLst/>
                <a:latin typeface="Arial" panose="020B0604020202020204" pitchFamily="34" charset="0"/>
                <a:ea typeface="Times New Roman" panose="02020603050405020304" pitchFamily="18" charset="0"/>
              </a:rPr>
              <a:t>.</a:t>
            </a:r>
            <a:endParaRPr lang="en-US" sz="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endParaRPr lang="en-US" sz="105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B5019B84-79AC-044A-FF0B-0184433F2771}"/>
              </a:ext>
            </a:extLst>
          </p:cNvPr>
          <p:cNvSpPr txBox="1"/>
          <p:nvPr/>
        </p:nvSpPr>
        <p:spPr>
          <a:xfrm>
            <a:off x="613611" y="565259"/>
            <a:ext cx="4584030" cy="577850"/>
          </a:xfrm>
          <a:prstGeom prst="rect">
            <a:avLst/>
          </a:prstGeom>
          <a:noFill/>
        </p:spPr>
        <p:txBody>
          <a:bodyPr wrap="square">
            <a:spAutoFit/>
          </a:bodyPr>
          <a:lstStyle/>
          <a:p>
            <a:pPr marL="0" marR="0" algn="just">
              <a:lnSpc>
                <a:spcPct val="150000"/>
              </a:lnSpc>
              <a:spcBef>
                <a:spcPts val="1200"/>
              </a:spcBef>
              <a:spcAft>
                <a:spcPts val="0"/>
              </a:spcAft>
            </a:pPr>
            <a:r>
              <a:rPr lang="en-US" sz="2400" b="1" kern="0" dirty="0">
                <a:solidFill>
                  <a:schemeClr val="accent2">
                    <a:lumMod val="75000"/>
                  </a:schemeClr>
                </a:solidFill>
                <a:effectLst/>
                <a:latin typeface="Arial" panose="020B0604020202020204" pitchFamily="34" charset="0"/>
                <a:ea typeface="Times New Roman" panose="02020603050405020304" pitchFamily="18" charset="0"/>
                <a:cs typeface="Vrinda" panose="020B0502040204020203" pitchFamily="34" charset="0"/>
              </a:rPr>
              <a:t>References</a:t>
            </a:r>
          </a:p>
        </p:txBody>
      </p:sp>
    </p:spTree>
    <p:extLst>
      <p:ext uri="{BB962C8B-B14F-4D97-AF65-F5344CB8AC3E}">
        <p14:creationId xmlns:p14="http://schemas.microsoft.com/office/powerpoint/2010/main" val="3851320503"/>
      </p:ext>
    </p:extLst>
  </p:cSld>
  <p:clrMapOvr>
    <a:masterClrMapping/>
  </p:clrMapOvr>
</p:sld>
</file>

<file path=ppt/theme/theme1.xml><?xml version="1.0" encoding="utf-8"?>
<a:theme xmlns:a="http://schemas.openxmlformats.org/drawingml/2006/main" name="Business Major for College: Hotel Management by Slidesgo">
  <a:themeElements>
    <a:clrScheme name="Simple Light">
      <a:dk1>
        <a:srgbClr val="000000"/>
      </a:dk1>
      <a:lt1>
        <a:srgbClr val="FFFBF5"/>
      </a:lt1>
      <a:dk2>
        <a:srgbClr val="B96B15"/>
      </a:dk2>
      <a:lt2>
        <a:srgbClr val="F6ECDE"/>
      </a:lt2>
      <a:accent1>
        <a:srgbClr val="FCB293"/>
      </a:accent1>
      <a:accent2>
        <a:srgbClr val="FE4F1C"/>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TotalTime>
  <Words>2072</Words>
  <Application>Microsoft Macintosh PowerPoint</Application>
  <PresentationFormat>On-screen Show (16:9)</PresentationFormat>
  <Paragraphs>51</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 Light</vt:lpstr>
      <vt:lpstr>Times New Roman</vt:lpstr>
      <vt:lpstr>Dosis</vt:lpstr>
      <vt:lpstr>Philosopher</vt:lpstr>
      <vt:lpstr>Business Major for College: Hotel Management by Slidesgo</vt:lpstr>
      <vt:lpstr>BMIH4003 Hospitality and Guest Services</vt:lpstr>
      <vt:lpstr>PowerPoint Presentation</vt:lpstr>
      <vt:lpstr>Introduction</vt:lpstr>
      <vt:lpstr>PowerPoint Presentation</vt:lpstr>
      <vt:lpstr>Hampton Hotel’s Customer</vt:lpstr>
      <vt:lpstr>Hampton Hotel’s guest facilities and their purpose, scope, and nature </vt:lpstr>
      <vt:lpstr>PowerPoint Presentation</vt:lpstr>
      <vt:lpstr>Analyze the value of hospitality and the ways in which hotels provide excellent service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dc:title>
  <cp:lastModifiedBy>Mohammad Arifur Rahman Khan (2022401)</cp:lastModifiedBy>
  <cp:revision>1</cp:revision>
  <dcterms:modified xsi:type="dcterms:W3CDTF">2023-02-01T21:19:48Z</dcterms:modified>
</cp:coreProperties>
</file>