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512" r:id="rId3"/>
    <p:sldId id="532" r:id="rId4"/>
    <p:sldId id="542" r:id="rId5"/>
    <p:sldId id="545" r:id="rId6"/>
    <p:sldId id="543" r:id="rId7"/>
    <p:sldId id="544" r:id="rId8"/>
    <p:sldId id="541" r:id="rId9"/>
    <p:sldId id="533" r:id="rId10"/>
    <p:sldId id="534" r:id="rId11"/>
    <p:sldId id="535" r:id="rId12"/>
    <p:sldId id="536" r:id="rId13"/>
    <p:sldId id="537" r:id="rId14"/>
    <p:sldId id="538" r:id="rId15"/>
    <p:sldId id="539" r:id="rId16"/>
    <p:sldId id="540" r:id="rId17"/>
    <p:sldId id="546" r:id="rId18"/>
    <p:sldId id="547" r:id="rId19"/>
    <p:sldId id="529" r:id="rId2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707" autoAdjust="0"/>
    <p:restoredTop sz="80937" autoAdjust="0"/>
  </p:normalViewPr>
  <p:slideViewPr>
    <p:cSldViewPr>
      <p:cViewPr varScale="1">
        <p:scale>
          <a:sx n="88" d="100"/>
          <a:sy n="88" d="100"/>
        </p:scale>
        <p:origin x="139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21CE6C5-AC06-7B45-A86B-F348267428F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942F8361-D13D-5954-F6EC-CA84EAE3F4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B3DA8001-7DE3-9145-941F-E863DC549AB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11E7BD30-7994-DE2B-49AB-C434C939DA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231563-D1D4-8D45-8216-5215D527F5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94045AD8-C342-A6C9-D640-AAFB8B62A7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F3ECCF7-E109-2746-9AAC-DFBFC10BA034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A7923-A8FF-E5E1-ED40-3863BD0C24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7AF843-0831-4748-A1E2-4620930D4C23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7863B-7E17-90E8-6C30-F8D9410BD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D58FA-4C2D-2CF1-B96B-6DE58ABAA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DBEC13-45FE-6A4F-BC07-3521B01B07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4424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A8280-B63E-2016-2207-A306B9F15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81200-F581-4C40-8F47-BCF2686C6F8C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B243C-155F-43E7-F149-916FCFA54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95F30-A8D5-3A81-9D5A-30C2F2814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1E052E-E071-3046-A0AC-D4AAB1B098F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357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0B664-C23F-7D9E-F52F-3AB709481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7BA15-767A-4744-A41A-AEE825DF4E4A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2A23B2A-0AD2-A493-EFE5-71CAE01696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024245-D7E7-B843-963F-6F709659EB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9216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916D598-2EF6-519D-ACC6-767A9197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81674-733C-1745-A0AE-EF49C502ADF3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EDCAE-946B-48DD-3193-D3BD311A61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B1CF5EE-5A30-D44E-BA06-D30D18965E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3446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DFB2299-B239-6E95-806C-D37342FAC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67E1D-8407-7B4F-862E-FDA3463A959C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89B7D9A-9E43-0A1C-AD57-ADC4C84146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9CE8366-A24F-9C44-B499-34189C0613B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1712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6887313-E2BD-7A27-5550-98B787B06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A995C-27CD-A840-976D-BD6C9802E53A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850923A-DD64-B8FA-0746-4BE95FD5C0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E058492-695E-D64E-BE65-513CD02C2F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532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81222FD-41DF-CE96-B43C-B97FB7F32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FBE33-1906-EA46-BD25-812C3F7C57EE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19F09FB-0014-04B2-B45A-6FF14FAB63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48445A3-8C77-BF41-8413-5480DE41C8A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505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4A33293-B89F-CEE0-5E02-81C8121A0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86492-2621-2540-AD38-42BF561718FB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C3AD-F578-1B0A-D0DC-C2626D385C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6C6588-71A7-8949-8607-0E1980AD74B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4789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22E626B-D45C-A9B1-AAF0-D2AC8CBAA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21407-784E-894D-8BCE-C175001EB96C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4995D-29A7-2B06-2242-1EC4946E66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AE6A0B1-2D57-D842-981C-7B48887853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8845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06B9A-9AC7-1755-F23B-6203A2A70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49A6C-08E7-AC4A-9673-D7B0C07FF7E9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12214C-EFAE-27AE-3483-BCF87FB5C0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7E63B6D-6788-4A4D-9501-812C9AC2E0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1351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DAE69-FE23-8F77-CA15-5F9DAC14D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0E33F-ADB3-B745-A4AE-6DC873C0858F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7E9D550-85D1-819F-CEA6-7A1D3B6DC4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437D0DA-2EE4-984F-8F7F-7B719A6E90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81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6B63AD2-1BF0-C95D-B08C-B9B640A1735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F5E985B-74A7-BCBC-D6A9-7AFE3A39E31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58330C-9632-0D47-9F74-AE8361A5C445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B662745-A94F-2645-82E3-CD3E318C0BA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2" r:id="rId1"/>
    <p:sldLayoutId id="2147483923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sychologytoday.com/gb/tests/personality/emotional-intelligence-test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84E7CF0D-450B-5DA4-6786-834F605F0D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8434" name="Subtitle 4">
            <a:extLst>
              <a:ext uri="{FF2B5EF4-FFF2-40B4-BE49-F238E27FC236}">
                <a16:creationId xmlns:a16="http://schemas.microsoft.com/office/drawing/2014/main" id="{2D16F3CF-48AD-79A2-7E1C-06E05AD9D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7313" y="1773238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4</a:t>
            </a:r>
          </a:p>
          <a:p>
            <a:pPr eaLnBrk="1" hangingPunct="1"/>
            <a:r>
              <a:rPr lang="en-US" altLang="en-US" b="1" i="1" dirty="0">
                <a:solidFill>
                  <a:schemeClr val="tx1"/>
                </a:solidFill>
              </a:rPr>
              <a:t>Session 2</a:t>
            </a:r>
          </a:p>
          <a:p>
            <a:pPr eaLnBrk="1" hangingPunct="1"/>
            <a:r>
              <a:rPr lang="en-US" altLang="en-US" b="1" i="1" dirty="0">
                <a:solidFill>
                  <a:schemeClr val="tx1"/>
                </a:solidFill>
              </a:rPr>
              <a:t>Emotional and Culture Intelligence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B3781880-D8C4-C8E7-5BD8-EE812EA817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00740C-B4B8-F443-B8E4-860C833F242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29682815-C3F5-54A8-57EF-9A6E83A5F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Learning Objectives</a:t>
            </a:r>
            <a:endParaRPr lang="en-IN" altLang="en-US" sz="3600" b="1" dirty="0"/>
          </a:p>
        </p:txBody>
      </p:sp>
      <p:sp>
        <p:nvSpPr>
          <p:cNvPr id="21506" name="Content Placeholder 4">
            <a:extLst>
              <a:ext uri="{FF2B5EF4-FFF2-40B4-BE49-F238E27FC236}">
                <a16:creationId xmlns:a16="http://schemas.microsoft.com/office/drawing/2014/main" id="{5FECB4D3-2E50-1548-9326-3771190AD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Clr>
                <a:schemeClr val="tx1"/>
              </a:buClr>
              <a:defRPr/>
            </a:pPr>
            <a:r>
              <a:rPr lang="en-US" alt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 to Emotional Intelligence (EI)</a:t>
            </a:r>
          </a:p>
          <a:p>
            <a:pPr>
              <a:buClr>
                <a:schemeClr val="tx1"/>
              </a:buClr>
              <a:defRPr/>
            </a:pPr>
            <a:r>
              <a:rPr lang="en-GB" sz="2400" dirty="0"/>
              <a:t>Affect, Emotions, Moods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Emotional Intelligence (EI) in Leadership?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The 5 Components of EI (Daniel Goleman’s Model)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  <a:latin typeface="+mn-lt"/>
              </a:rPr>
              <a:t>Benefits of High Emotional Intelligence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  <a:latin typeface="+mn-lt"/>
              </a:rPr>
              <a:t>Developing Emotional Intelligence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Emotional Intelligence vs. Cultural Intelligence</a:t>
            </a: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Clr>
                <a:schemeClr val="bg2"/>
              </a:buClr>
              <a:buFontTx/>
              <a:buChar char="-"/>
              <a:defRPr/>
            </a:pPr>
            <a:endParaRPr lang="en-US" altLang="en-US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Clr>
                <a:schemeClr val="bg2"/>
              </a:buClr>
              <a:buFontTx/>
              <a:buChar char="-"/>
              <a:defRPr/>
            </a:pPr>
            <a:endParaRPr lang="en-US" altLang="en-US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6DBB0-4843-30C8-9F94-5B753D008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Introduction to Emotional Intelligence (EI)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613BA-F88B-819D-6D03-9EB44ADD7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Emotional Intelligence is the ability to recognise, understand, and manage emotions (self &amp; others).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is important in personal and professional settings.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67981-1907-4EB5-15DA-AD7FBDB4B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680F1-0D28-6434-1562-3215D206A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188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6CE0F-C7FB-2990-A9AF-B5E90B70A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Affect, Emotions, Moods</a:t>
            </a:r>
          </a:p>
        </p:txBody>
      </p:sp>
      <p:pic>
        <p:nvPicPr>
          <p:cNvPr id="7" name="Content Placeholder 6" descr="A diagram of a mood diagram&#10;&#10;Description automatically generated">
            <a:extLst>
              <a:ext uri="{FF2B5EF4-FFF2-40B4-BE49-F238E27FC236}">
                <a16:creationId xmlns:a16="http://schemas.microsoft.com/office/drawing/2014/main" id="{84C75416-A0F7-EDF0-FD0D-F7B38C29E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846" y="1600200"/>
            <a:ext cx="6530307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5C088-33E7-0DE5-AD83-D7EF87341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97892A-5729-D8A5-CFCA-A700529B2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9004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88D85-570B-9365-EDA1-BC9ACADA2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1FC20-9F6A-20F1-D3D2-99FFE2ADBA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Affect is a broad term that includes all types of feelings that a person experiences.</a:t>
            </a:r>
          </a:p>
          <a:p>
            <a:r>
              <a:rPr lang="en-GB" sz="2800" dirty="0"/>
              <a:t>It serves as an overarching category that encompasses both emotions and moods.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FD129-946B-474B-A709-97E52CCBC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7859C3-C7C3-A380-DEE9-4C5BDC190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1026" name="Picture 2" descr="Emotion Facts: The Primary Emotions">
            <a:extLst>
              <a:ext uri="{FF2B5EF4-FFF2-40B4-BE49-F238E27FC236}">
                <a16:creationId xmlns:a16="http://schemas.microsoft.com/office/drawing/2014/main" id="{42193D95-97B6-D8C8-B06F-31474DA9E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900" y="3942433"/>
            <a:ext cx="5156200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497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B44C3-16C7-518C-8074-C81D4DCB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FBD83-56B9-D387-8A90-8C29D583F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Emotions are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short-term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reactions to specific events, actions, or objects. They are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intense but brief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and usually come with noticeable facial expressions. Here are the key characteristics: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Triggered by a specific cause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Short-lived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Brief duration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Carry information about the environment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Expressed through facial expressions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D77D3-851C-3241-9005-3174682E9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63B26-B165-26D8-78E7-6CB43D979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426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706B-A03C-5C0F-F1CC-108E60622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Moods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60FA2-F0A0-BAE9-601D-C8BBA86DA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Moods are 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longer-lasting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and are not necessarily tied to specific events. They affect an individual’s overall emotional state and influence behaviour over time. Here are the main characteristics: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Not linked to a specific event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Medium-term affect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Longer duration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Carry information about coping with the environment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Not expressed through specific facial expressions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9E47B-7175-4605-37A0-F37E305AD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9A01B-268D-3D63-7E17-D296AF6DE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016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53C2E-1BAC-FDB7-5478-77B3E27D8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Emotional Intelligence (EI) in Leadership?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370A8-2DC0-2EC0-47C1-F7BA61BE5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EI in leadership means the ability to recognise, understand, and manage emotions in oneself and others.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Leaders with high EI can inspire, guide, and support their teams effectively.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CC2F6-6801-03F4-BEBF-D2B090979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ABA6E6-C098-4EDB-C5F0-08D5E8A91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0937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3508C-F769-EAF0-1B24-9CB8AEDB6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The 5 Components of EI 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(Daniel Goleman’s Model)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8C5D7-2B14-0D34-9875-A544FBCC1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Self-awareness</a:t>
            </a:r>
            <a:r>
              <a:rPr lang="en-GB" sz="2800" dirty="0"/>
              <a:t> – Recognizing own emotions.</a:t>
            </a:r>
          </a:p>
          <a:p>
            <a:r>
              <a:rPr lang="en-GB" sz="2800" b="1" dirty="0"/>
              <a:t>Self-regulation</a:t>
            </a:r>
            <a:r>
              <a:rPr lang="en-GB" sz="2800" dirty="0"/>
              <a:t> – Managing emotions effectively.</a:t>
            </a:r>
          </a:p>
          <a:p>
            <a:r>
              <a:rPr lang="en-GB" sz="2800" b="1" dirty="0"/>
              <a:t>Motivation</a:t>
            </a:r>
            <a:r>
              <a:rPr lang="en-GB" sz="2800" dirty="0"/>
              <a:t> – Inner drive beyond external rewards.</a:t>
            </a:r>
          </a:p>
          <a:p>
            <a:r>
              <a:rPr lang="en-GB" sz="2800" b="1" dirty="0"/>
              <a:t>Empathy</a:t>
            </a:r>
            <a:r>
              <a:rPr lang="en-GB" sz="2800" dirty="0"/>
              <a:t> – Understanding others’ emotions.</a:t>
            </a:r>
          </a:p>
          <a:p>
            <a:r>
              <a:rPr lang="en-GB" sz="2800" b="1" dirty="0"/>
              <a:t>Social skills</a:t>
            </a:r>
            <a:r>
              <a:rPr lang="en-GB" sz="2800" dirty="0"/>
              <a:t> – Effective communication &amp; relationship management.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3525D-F127-61D0-3A62-0CD79A35A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D86F3-66EE-11D6-CFEF-42801A19C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3163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CF1D7-8C07-03E3-8EFF-178C5964F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Benefits of High Emotional Intelligence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CFB1F-B312-EC2E-8E59-658AB0403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leadership &amp; teamwork.</a:t>
            </a:r>
          </a:p>
          <a:p>
            <a:r>
              <a:rPr lang="en-GB" dirty="0"/>
              <a:t>Enhanced conflict resolution skills.</a:t>
            </a:r>
          </a:p>
          <a:p>
            <a:r>
              <a:rPr lang="en-GB" dirty="0"/>
              <a:t>Increased adaptability &amp; resilience.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17B6C-ACB9-CA5C-787E-97115F469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86E5FA-122D-86FF-FF47-8A027E9FC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6283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6275E-AAEF-297B-9835-6D67D8756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Developing Emotional Intelligence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4B9CD-D151-CF2C-A3B1-2B6035C91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 mindfulness &amp; self-reflection.</a:t>
            </a:r>
          </a:p>
          <a:p>
            <a:r>
              <a:rPr lang="en-GB" dirty="0"/>
              <a:t>Improve active listening &amp; empathy.</a:t>
            </a:r>
          </a:p>
          <a:p>
            <a:r>
              <a:rPr lang="en-GB" dirty="0"/>
              <a:t>Learn to manage stress and emotional triggers.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ADED4-6EFE-546B-BABC-646BDC939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443DFD-B5C2-7604-FC3F-A39401C87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677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DF67B-2E4B-1DD9-435B-2F5C9B20C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21301-3160-FBD1-5B46-E52322AA9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Cultural Intelligence is </a:t>
            </a:r>
            <a:r>
              <a:rPr lang="en-GB" dirty="0">
                <a:solidFill>
                  <a:srgbClr val="000000"/>
                </a:solidFill>
              </a:rPr>
              <a:t>the 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bility to function effectively across different cultural contexts.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It is very important and relevant to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today’s globalised world.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BF9CD-1847-ED93-2846-BA877F844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603A2C-EE68-DD96-36AB-73122677E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91985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BC0D-568A-62EC-47A6-F49A79AC6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The 4 Components of CQ (Cultural Quotient)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DAADD-BAE7-145B-B741-5C678FEEA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Drive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Interest &amp; motivation to interact with different cultures.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Knowledge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Understanding cultural norms &amp; differences.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Strategy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Awareness &amp; planning for cross-cultural interactions.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Action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Adapting behaviour effectively in diverse environments.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84610-49C8-13F3-9567-6285A6C33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8F4764-51B5-7730-F639-AAC66C3D6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9655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0F815-7B92-0934-D71D-3F559DD3C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Why Cultural Intelligence Matters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794FD-82EE-B85E-54E0-97DA734E22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Enhances teamwork in diverse environments.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Reduces misunderstandings &amp; unconscious bias.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Strengthens global business relationships.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C8B64-9907-8AFD-A354-C9F9174B1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21E671-9359-3A94-CB12-0E99CC689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5564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92EA4-0B24-99DD-7572-E8BBA73BC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Developing 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ACE7-8F98-E994-749C-2BCF9E102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Developing Cultural Intelligence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Exposure to different cultures (travel, media, interactions).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Learning about cultural norms, values, and communication styles.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Practicing adaptability in cross-cultural settings.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89FAB-20A3-D22A-FBBE-7E7A6BC2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578B44-EA45-30F4-6967-227599FE0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39158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F08BA-217C-0B64-82FB-707DDBCA8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Emotional Intelligence vs. 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E7E9E-9B84-8F5E-F7A0-31ECB85DD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focuses on emotions &amp; interpersonal relationships.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CQ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focuses on cross-cultural adaptability &amp;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Together, they help thrive in a diverse environment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(as shown in the Venn diagram).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5EDFD-6082-666E-3ECE-1C3845014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A6C43A-9C9C-5541-8811-0C5811B49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6181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7533C-EA0A-A79A-47F8-631965870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Group 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03960-23E9-3FC8-27DC-5EDB95821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effectLst/>
                <a:latin typeface="ArialMT"/>
              </a:rPr>
              <a:t>In groups of 3-4, you are required to explain the importance of </a:t>
            </a:r>
            <a:r>
              <a:rPr lang="en-GB" sz="2800" dirty="0">
                <a:effectLst/>
                <a:latin typeface="Arial" panose="020B0604020202020204" pitchFamily="34" charset="0"/>
              </a:rPr>
              <a:t>emotional and cultural intelligence in leadership</a:t>
            </a:r>
            <a:r>
              <a:rPr lang="en-GB" sz="2800" dirty="0">
                <a:effectLst/>
                <a:latin typeface="ArialMT"/>
              </a:rPr>
              <a:t>. </a:t>
            </a:r>
          </a:p>
          <a:p>
            <a:r>
              <a:rPr lang="en-GB" sz="2800" dirty="0"/>
              <a:t>Find two leadership example where EI and CQ played a role (positive or negative).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F18DD-B99E-6767-DD77-C6C6D7E9E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86CF5-3932-7816-0492-98C766EB3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231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066FD-4A6B-E930-035D-030703BFC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2: EI test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C2674-646D-1AEF-0467-DEBBE1D0B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following psychometric test: </a:t>
            </a:r>
            <a:r>
              <a:rPr lang="en-GB" dirty="0">
                <a:hlinkClick r:id="rId2"/>
              </a:rPr>
              <a:t>https://www.psychologytoday.com/gb/tests/personality/emotional-intelligence-test</a:t>
            </a:r>
            <a:endParaRPr lang="en-GB" dirty="0"/>
          </a:p>
          <a:p>
            <a:r>
              <a:rPr lang="en-GB" dirty="0"/>
              <a:t>Reflect on the outcomes of the psychometric test.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51ABF-A81E-DF13-42D7-51B00AB3E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CC6ED-6959-A94B-F29B-87D5E401D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289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Crawford, J. (2023) </a:t>
            </a:r>
            <a:r>
              <a:rPr lang="en-US" altLang="en-US" sz="2400" i="1" dirty="0"/>
              <a:t>Leadership: Advancing Great Leaders and Leadership. </a:t>
            </a:r>
            <a:r>
              <a:rPr lang="en-US" altLang="en-US" sz="2400" dirty="0" err="1"/>
              <a:t>IntechOpen</a:t>
            </a:r>
            <a:r>
              <a:rPr lang="en-US" altLang="en-US" sz="2400" dirty="0"/>
              <a:t>. Available at: https://</a:t>
            </a:r>
            <a:r>
              <a:rPr lang="en-US" altLang="en-US" sz="2400" dirty="0" err="1"/>
              <a:t>doi.org</a:t>
            </a:r>
            <a:r>
              <a:rPr lang="en-US" altLang="en-US" sz="2400" dirty="0"/>
              <a:t>/10.5772/intechopen.104266.</a:t>
            </a:r>
            <a:endParaRPr lang="en-GB" sz="2400" b="0" i="0" u="none" strike="noStrike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. Ninth edition. Harlow: Pearson Education Limited.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04/03/2025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19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7771</TotalTime>
  <Words>712</Words>
  <Application>Microsoft Macintosh PowerPoint</Application>
  <PresentationFormat>On-screen Show (4:3)</PresentationFormat>
  <Paragraphs>118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ＭＳ Ｐゴシック</vt:lpstr>
      <vt:lpstr>Arial</vt:lpstr>
      <vt:lpstr>ArialMT</vt:lpstr>
      <vt:lpstr>Myriad Pro</vt:lpstr>
      <vt:lpstr>Source Sans Pro</vt:lpstr>
      <vt:lpstr>Verdana</vt:lpstr>
      <vt:lpstr>20140311PresentationUWTSDTemplate</vt:lpstr>
      <vt:lpstr>LCBB6003 Leadership and management, theory and practice  </vt:lpstr>
      <vt:lpstr>Learning Objectives</vt:lpstr>
      <vt:lpstr>Introduction to Emotional Intelligence (EI)</vt:lpstr>
      <vt:lpstr>Affect, Emotions, Moods</vt:lpstr>
      <vt:lpstr>Affect</vt:lpstr>
      <vt:lpstr>Emotions</vt:lpstr>
      <vt:lpstr>Moods</vt:lpstr>
      <vt:lpstr>Emotional Intelligence (EI) in Leadership?</vt:lpstr>
      <vt:lpstr>The 5 Components of EI  (Daniel Goleman’s Model)</vt:lpstr>
      <vt:lpstr>Benefits of High Emotional Intelligence</vt:lpstr>
      <vt:lpstr>Developing Emotional Intelligence</vt:lpstr>
      <vt:lpstr>Cultural Intelligence</vt:lpstr>
      <vt:lpstr>The 4 Components of CQ (Cultural Quotient)</vt:lpstr>
      <vt:lpstr>Why Cultural Intelligence Matters</vt:lpstr>
      <vt:lpstr>Developing Cultural Intelligence</vt:lpstr>
      <vt:lpstr>Emotional Intelligence vs. Cultural Intelligence</vt:lpstr>
      <vt:lpstr>Group Activity 1</vt:lpstr>
      <vt:lpstr>Activity 2: EI test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88</cp:revision>
  <cp:lastPrinted>1601-01-01T00:00:00Z</cp:lastPrinted>
  <dcterms:created xsi:type="dcterms:W3CDTF">2002-10-07T19:43:58Z</dcterms:created>
  <dcterms:modified xsi:type="dcterms:W3CDTF">2025-03-04T20:25:18Z</dcterms:modified>
</cp:coreProperties>
</file>