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37"/>
  </p:notesMasterIdLst>
  <p:sldIdLst>
    <p:sldId id="256" r:id="rId2"/>
    <p:sldId id="270" r:id="rId3"/>
    <p:sldId id="302" r:id="rId4"/>
    <p:sldId id="339" r:id="rId5"/>
    <p:sldId id="337" r:id="rId6"/>
    <p:sldId id="266" r:id="rId7"/>
    <p:sldId id="312" r:id="rId8"/>
    <p:sldId id="340" r:id="rId9"/>
    <p:sldId id="341" r:id="rId10"/>
    <p:sldId id="342" r:id="rId11"/>
    <p:sldId id="343" r:id="rId12"/>
    <p:sldId id="344" r:id="rId13"/>
    <p:sldId id="439" r:id="rId14"/>
    <p:sldId id="442" r:id="rId15"/>
    <p:sldId id="444" r:id="rId16"/>
    <p:sldId id="445" r:id="rId17"/>
    <p:sldId id="447" r:id="rId18"/>
    <p:sldId id="446" r:id="rId19"/>
    <p:sldId id="449" r:id="rId20"/>
    <p:sldId id="448" r:id="rId21"/>
    <p:sldId id="273" r:id="rId22"/>
    <p:sldId id="451" r:id="rId23"/>
    <p:sldId id="279" r:id="rId24"/>
    <p:sldId id="452" r:id="rId25"/>
    <p:sldId id="453" r:id="rId26"/>
    <p:sldId id="454" r:id="rId27"/>
    <p:sldId id="455" r:id="rId28"/>
    <p:sldId id="456" r:id="rId29"/>
    <p:sldId id="457" r:id="rId30"/>
    <p:sldId id="458" r:id="rId31"/>
    <p:sldId id="459" r:id="rId32"/>
    <p:sldId id="460" r:id="rId33"/>
    <p:sldId id="282" r:id="rId34"/>
    <p:sldId id="450" r:id="rId35"/>
    <p:sldId id="274" r:id="rId3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F7BE76DD-F68E-4EEF-8BD8-51BD81DADD78}" v="7" dt="2026-04-27T08:24:24.424"/>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8799B23B-EC83-4686-B30A-512413B5E67A}" styleName="Light Style 3 - Accent 3">
    <a:wholeTbl>
      <a:tcTxStyle>
        <a:fontRef idx="minor">
          <a:scrgbClr r="0" g="0" b="0"/>
        </a:fontRef>
        <a:schemeClr val="tx1"/>
      </a:tcTxStyle>
      <a:tcStyle>
        <a:tcBdr>
          <a:left>
            <a:ln w="12700" cmpd="sng">
              <a:solidFill>
                <a:schemeClr val="accent3"/>
              </a:solidFill>
            </a:ln>
          </a:left>
          <a:right>
            <a:ln w="12700" cmpd="sng">
              <a:solidFill>
                <a:schemeClr val="accent3"/>
              </a:solidFill>
            </a:ln>
          </a:right>
          <a:top>
            <a:ln w="12700" cmpd="sng">
              <a:solidFill>
                <a:schemeClr val="accent3"/>
              </a:solidFill>
            </a:ln>
          </a:top>
          <a:bottom>
            <a:ln w="12700" cmpd="sng">
              <a:solidFill>
                <a:schemeClr val="accent3"/>
              </a:solidFill>
            </a:ln>
          </a:bottom>
          <a:insideH>
            <a:ln w="12700" cmpd="sng">
              <a:solidFill>
                <a:schemeClr val="accent3"/>
              </a:solidFill>
            </a:ln>
          </a:insideH>
          <a:insideV>
            <a:ln w="12700" cmpd="sng">
              <a:solidFill>
                <a:schemeClr val="accent3"/>
              </a:solidFill>
            </a:ln>
          </a:insideV>
        </a:tcBdr>
        <a:fill>
          <a:noFill/>
        </a:fill>
      </a:tcStyle>
    </a:wholeTbl>
    <a:band1H>
      <a:tcStyle>
        <a:tcBdr/>
        <a:fill>
          <a:solidFill>
            <a:schemeClr val="accent3">
              <a:alpha val="20000"/>
            </a:schemeClr>
          </a:solidFill>
        </a:fill>
      </a:tcStyle>
    </a:band1H>
    <a:band1V>
      <a:tcStyle>
        <a:tcBdr/>
        <a:fill>
          <a:solidFill>
            <a:schemeClr val="accent3">
              <a:alpha val="20000"/>
            </a:schemeClr>
          </a:solidFill>
        </a:fill>
      </a:tcStyle>
    </a:band1V>
    <a:lastCol>
      <a:tcTxStyle b="on"/>
      <a:tcStyle>
        <a:tcBdr/>
      </a:tcStyle>
    </a:lastCol>
    <a:firstCol>
      <a:tcTxStyle b="on"/>
      <a:tcStyle>
        <a:tcBdr/>
      </a:tcStyle>
    </a:firstCol>
    <a:lastRow>
      <a:tcTxStyle b="on"/>
      <a:tcStyle>
        <a:tcBdr>
          <a:top>
            <a:ln w="50800" cmpd="dbl">
              <a:solidFill>
                <a:schemeClr val="accent3"/>
              </a:solidFill>
            </a:ln>
          </a:top>
        </a:tcBdr>
        <a:fill>
          <a:noFill/>
        </a:fill>
      </a:tcStyle>
    </a:lastRow>
    <a:firstRow>
      <a:tcTxStyle b="on"/>
      <a:tcStyle>
        <a:tcBdr>
          <a:bottom>
            <a:ln w="25400" cmpd="sng">
              <a:solidFill>
                <a:schemeClr val="accent3"/>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6996" autoAdjust="0"/>
    <p:restoredTop sz="94660"/>
  </p:normalViewPr>
  <p:slideViewPr>
    <p:cSldViewPr snapToGrid="0">
      <p:cViewPr>
        <p:scale>
          <a:sx n="90" d="100"/>
          <a:sy n="90" d="100"/>
        </p:scale>
        <p:origin x="33" y="-20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viewProps" Target="viewProps.xml"/><Relationship Id="rId21" Type="http://schemas.openxmlformats.org/officeDocument/2006/relationships/slide" Target="slides/slide20.xml"/><Relationship Id="rId34" Type="http://schemas.openxmlformats.org/officeDocument/2006/relationships/slide" Target="slides/slide33.xml"/><Relationship Id="rId42" Type="http://schemas.microsoft.com/office/2016/11/relationships/changesInfo" Target="changesInfos/changesInfo1.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notesMaster" Target="notesMasters/notesMaster1.xml"/><Relationship Id="rId40"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microsoft.com/office/2015/10/relationships/revisionInfo" Target="revisionInfo.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Rhian Keyse" userId="e640c12b-a8e6-4355-9f2c-a517ac7d1786" providerId="ADAL" clId="{8D5FE213-2627-46A8-B7F5-8229AF6DB0FD}"/>
    <pc:docChg chg="undo custSel addSld delSld modSld">
      <pc:chgData name="Rhian Keyse" userId="e640c12b-a8e6-4355-9f2c-a517ac7d1786" providerId="ADAL" clId="{8D5FE213-2627-46A8-B7F5-8229AF6DB0FD}" dt="2026-04-27T08:41:54.634" v="7016" actId="6549"/>
      <pc:docMkLst>
        <pc:docMk/>
      </pc:docMkLst>
      <pc:sldChg chg="modSp mod">
        <pc:chgData name="Rhian Keyse" userId="e640c12b-a8e6-4355-9f2c-a517ac7d1786" providerId="ADAL" clId="{8D5FE213-2627-46A8-B7F5-8229AF6DB0FD}" dt="2026-04-27T07:13:03.964" v="46" actId="20577"/>
        <pc:sldMkLst>
          <pc:docMk/>
          <pc:sldMk cId="3484551819" sldId="273"/>
        </pc:sldMkLst>
        <pc:spChg chg="mod">
          <ac:chgData name="Rhian Keyse" userId="e640c12b-a8e6-4355-9f2c-a517ac7d1786" providerId="ADAL" clId="{8D5FE213-2627-46A8-B7F5-8229AF6DB0FD}" dt="2026-04-27T07:13:03.964" v="46" actId="20577"/>
          <ac:spMkLst>
            <pc:docMk/>
            <pc:sldMk cId="3484551819" sldId="273"/>
            <ac:spMk id="2" creationId="{11854B2B-4108-3AD9-8A80-2E9E99E6213F}"/>
          </ac:spMkLst>
        </pc:spChg>
      </pc:sldChg>
      <pc:sldChg chg="delSp add setBg delDesignElem">
        <pc:chgData name="Rhian Keyse" userId="e640c12b-a8e6-4355-9f2c-a517ac7d1786" providerId="ADAL" clId="{8D5FE213-2627-46A8-B7F5-8229AF6DB0FD}" dt="2026-04-27T07:15:31.923" v="229"/>
        <pc:sldMkLst>
          <pc:docMk/>
          <pc:sldMk cId="3775314277" sldId="279"/>
        </pc:sldMkLst>
        <pc:spChg chg="del">
          <ac:chgData name="Rhian Keyse" userId="e640c12b-a8e6-4355-9f2c-a517ac7d1786" providerId="ADAL" clId="{8D5FE213-2627-46A8-B7F5-8229AF6DB0FD}" dt="2026-04-27T07:15:31.923" v="229"/>
          <ac:spMkLst>
            <pc:docMk/>
            <pc:sldMk cId="3775314277" sldId="279"/>
            <ac:spMk id="66" creationId="{2E442304-DDBD-4F7B-8017-36BCC863FB40}"/>
          </ac:spMkLst>
        </pc:spChg>
        <pc:spChg chg="del">
          <ac:chgData name="Rhian Keyse" userId="e640c12b-a8e6-4355-9f2c-a517ac7d1786" providerId="ADAL" clId="{8D5FE213-2627-46A8-B7F5-8229AF6DB0FD}" dt="2026-04-27T07:15:31.923" v="229"/>
          <ac:spMkLst>
            <pc:docMk/>
            <pc:sldMk cId="3775314277" sldId="279"/>
            <ac:spMk id="67" creationId="{5E107275-3853-46FD-A241-DE4355A42675}"/>
          </ac:spMkLst>
        </pc:spChg>
      </pc:sldChg>
      <pc:sldChg chg="delSp add setBg delDesignElem">
        <pc:chgData name="Rhian Keyse" userId="e640c12b-a8e6-4355-9f2c-a517ac7d1786" providerId="ADAL" clId="{8D5FE213-2627-46A8-B7F5-8229AF6DB0FD}" dt="2026-04-27T07:31:08.557" v="2142"/>
        <pc:sldMkLst>
          <pc:docMk/>
          <pc:sldMk cId="2432928014" sldId="282"/>
        </pc:sldMkLst>
        <pc:spChg chg="del">
          <ac:chgData name="Rhian Keyse" userId="e640c12b-a8e6-4355-9f2c-a517ac7d1786" providerId="ADAL" clId="{8D5FE213-2627-46A8-B7F5-8229AF6DB0FD}" dt="2026-04-27T07:31:08.557" v="2142"/>
          <ac:spMkLst>
            <pc:docMk/>
            <pc:sldMk cId="2432928014" sldId="282"/>
            <ac:spMk id="13" creationId="{45D37F4E-DDB4-456B-97E0-9937730A039F}"/>
          </ac:spMkLst>
        </pc:spChg>
        <pc:spChg chg="del">
          <ac:chgData name="Rhian Keyse" userId="e640c12b-a8e6-4355-9f2c-a517ac7d1786" providerId="ADAL" clId="{8D5FE213-2627-46A8-B7F5-8229AF6DB0FD}" dt="2026-04-27T07:31:08.557" v="2142"/>
          <ac:spMkLst>
            <pc:docMk/>
            <pc:sldMk cId="2432928014" sldId="282"/>
            <ac:spMk id="14" creationId="{B2DD41CD-8F47-4F56-AD12-4E2FF7696987}"/>
          </ac:spMkLst>
        </pc:spChg>
      </pc:sldChg>
      <pc:sldChg chg="del">
        <pc:chgData name="Rhian Keyse" userId="e640c12b-a8e6-4355-9f2c-a517ac7d1786" providerId="ADAL" clId="{8D5FE213-2627-46A8-B7F5-8229AF6DB0FD}" dt="2026-04-27T07:12:26.452" v="21" actId="47"/>
        <pc:sldMkLst>
          <pc:docMk/>
          <pc:sldMk cId="990457958" sldId="336"/>
        </pc:sldMkLst>
      </pc:sldChg>
      <pc:sldChg chg="addSp modSp mod setBg">
        <pc:chgData name="Rhian Keyse" userId="e640c12b-a8e6-4355-9f2c-a517ac7d1786" providerId="ADAL" clId="{8D5FE213-2627-46A8-B7F5-8229AF6DB0FD}" dt="2026-04-27T07:11:49.332" v="10" actId="27636"/>
        <pc:sldMkLst>
          <pc:docMk/>
          <pc:sldMk cId="1295513127" sldId="446"/>
        </pc:sldMkLst>
        <pc:spChg chg="mod">
          <ac:chgData name="Rhian Keyse" userId="e640c12b-a8e6-4355-9f2c-a517ac7d1786" providerId="ADAL" clId="{8D5FE213-2627-46A8-B7F5-8229AF6DB0FD}" dt="2026-04-27T07:11:45.168" v="6" actId="26606"/>
          <ac:spMkLst>
            <pc:docMk/>
            <pc:sldMk cId="1295513127" sldId="446"/>
            <ac:spMk id="2" creationId="{0AA1320B-8436-D06D-364B-9E0493CFF3D1}"/>
          </ac:spMkLst>
        </pc:spChg>
        <pc:spChg chg="mod">
          <ac:chgData name="Rhian Keyse" userId="e640c12b-a8e6-4355-9f2c-a517ac7d1786" providerId="ADAL" clId="{8D5FE213-2627-46A8-B7F5-8229AF6DB0FD}" dt="2026-04-27T07:11:49.332" v="10" actId="27636"/>
          <ac:spMkLst>
            <pc:docMk/>
            <pc:sldMk cId="1295513127" sldId="446"/>
            <ac:spMk id="3" creationId="{0F8FE10B-A2AE-D654-9D8E-29A885B692BB}"/>
          </ac:spMkLst>
        </pc:spChg>
        <pc:spChg chg="add">
          <ac:chgData name="Rhian Keyse" userId="e640c12b-a8e6-4355-9f2c-a517ac7d1786" providerId="ADAL" clId="{8D5FE213-2627-46A8-B7F5-8229AF6DB0FD}" dt="2026-04-27T07:11:45.168" v="6" actId="26606"/>
          <ac:spMkLst>
            <pc:docMk/>
            <pc:sldMk cId="1295513127" sldId="446"/>
            <ac:spMk id="8" creationId="{100EDD19-6802-4EC3-95CE-CFFAB042CFD6}"/>
          </ac:spMkLst>
        </pc:spChg>
        <pc:spChg chg="add">
          <ac:chgData name="Rhian Keyse" userId="e640c12b-a8e6-4355-9f2c-a517ac7d1786" providerId="ADAL" clId="{8D5FE213-2627-46A8-B7F5-8229AF6DB0FD}" dt="2026-04-27T07:11:45.168" v="6" actId="26606"/>
          <ac:spMkLst>
            <pc:docMk/>
            <pc:sldMk cId="1295513127" sldId="446"/>
            <ac:spMk id="10" creationId="{DB17E863-922E-4C26-BD64-E8FD41D28661}"/>
          </ac:spMkLst>
        </pc:spChg>
      </pc:sldChg>
      <pc:sldChg chg="addSp modSp mod setBg">
        <pc:chgData name="Rhian Keyse" userId="e640c12b-a8e6-4355-9f2c-a517ac7d1786" providerId="ADAL" clId="{8D5FE213-2627-46A8-B7F5-8229AF6DB0FD}" dt="2026-04-27T07:12:12.022" v="20" actId="403"/>
        <pc:sldMkLst>
          <pc:docMk/>
          <pc:sldMk cId="1155179520" sldId="448"/>
        </pc:sldMkLst>
        <pc:spChg chg="mod">
          <ac:chgData name="Rhian Keyse" userId="e640c12b-a8e6-4355-9f2c-a517ac7d1786" providerId="ADAL" clId="{8D5FE213-2627-46A8-B7F5-8229AF6DB0FD}" dt="2026-04-27T07:12:08.646" v="17" actId="26606"/>
          <ac:spMkLst>
            <pc:docMk/>
            <pc:sldMk cId="1155179520" sldId="448"/>
            <ac:spMk id="2" creationId="{7DFD844E-42A4-2F39-4542-848F73D5623B}"/>
          </ac:spMkLst>
        </pc:spChg>
        <pc:spChg chg="mod">
          <ac:chgData name="Rhian Keyse" userId="e640c12b-a8e6-4355-9f2c-a517ac7d1786" providerId="ADAL" clId="{8D5FE213-2627-46A8-B7F5-8229AF6DB0FD}" dt="2026-04-27T07:12:12.022" v="20" actId="403"/>
          <ac:spMkLst>
            <pc:docMk/>
            <pc:sldMk cId="1155179520" sldId="448"/>
            <ac:spMk id="3" creationId="{E8F6A599-C788-168F-0C3E-F3FAB9774D20}"/>
          </ac:spMkLst>
        </pc:spChg>
        <pc:spChg chg="add">
          <ac:chgData name="Rhian Keyse" userId="e640c12b-a8e6-4355-9f2c-a517ac7d1786" providerId="ADAL" clId="{8D5FE213-2627-46A8-B7F5-8229AF6DB0FD}" dt="2026-04-27T07:12:08.646" v="17" actId="26606"/>
          <ac:spMkLst>
            <pc:docMk/>
            <pc:sldMk cId="1155179520" sldId="448"/>
            <ac:spMk id="8" creationId="{100EDD19-6802-4EC3-95CE-CFFAB042CFD6}"/>
          </ac:spMkLst>
        </pc:spChg>
        <pc:spChg chg="add">
          <ac:chgData name="Rhian Keyse" userId="e640c12b-a8e6-4355-9f2c-a517ac7d1786" providerId="ADAL" clId="{8D5FE213-2627-46A8-B7F5-8229AF6DB0FD}" dt="2026-04-27T07:12:08.646" v="17" actId="26606"/>
          <ac:spMkLst>
            <pc:docMk/>
            <pc:sldMk cId="1155179520" sldId="448"/>
            <ac:spMk id="10" creationId="{DB17E863-922E-4C26-BD64-E8FD41D28661}"/>
          </ac:spMkLst>
        </pc:spChg>
      </pc:sldChg>
      <pc:sldChg chg="addSp modSp add mod setBg">
        <pc:chgData name="Rhian Keyse" userId="e640c12b-a8e6-4355-9f2c-a517ac7d1786" providerId="ADAL" clId="{8D5FE213-2627-46A8-B7F5-8229AF6DB0FD}" dt="2026-04-27T07:12:04.535" v="16" actId="403"/>
        <pc:sldMkLst>
          <pc:docMk/>
          <pc:sldMk cId="581984857" sldId="449"/>
        </pc:sldMkLst>
        <pc:spChg chg="mod">
          <ac:chgData name="Rhian Keyse" userId="e640c12b-a8e6-4355-9f2c-a517ac7d1786" providerId="ADAL" clId="{8D5FE213-2627-46A8-B7F5-8229AF6DB0FD}" dt="2026-04-27T07:11:53.407" v="11" actId="26606"/>
          <ac:spMkLst>
            <pc:docMk/>
            <pc:sldMk cId="581984857" sldId="449"/>
            <ac:spMk id="2" creationId="{64A110B3-0134-53C0-946D-7C4162C54D7A}"/>
          </ac:spMkLst>
        </pc:spChg>
        <pc:spChg chg="mod">
          <ac:chgData name="Rhian Keyse" userId="e640c12b-a8e6-4355-9f2c-a517ac7d1786" providerId="ADAL" clId="{8D5FE213-2627-46A8-B7F5-8229AF6DB0FD}" dt="2026-04-27T07:12:04.535" v="16" actId="403"/>
          <ac:spMkLst>
            <pc:docMk/>
            <pc:sldMk cId="581984857" sldId="449"/>
            <ac:spMk id="3" creationId="{7550DB62-3F88-7695-31CA-A4B83D193F23}"/>
          </ac:spMkLst>
        </pc:spChg>
        <pc:spChg chg="add">
          <ac:chgData name="Rhian Keyse" userId="e640c12b-a8e6-4355-9f2c-a517ac7d1786" providerId="ADAL" clId="{8D5FE213-2627-46A8-B7F5-8229AF6DB0FD}" dt="2026-04-27T07:11:53.407" v="11" actId="26606"/>
          <ac:spMkLst>
            <pc:docMk/>
            <pc:sldMk cId="581984857" sldId="449"/>
            <ac:spMk id="8" creationId="{100EDD19-6802-4EC3-95CE-CFFAB042CFD6}"/>
          </ac:spMkLst>
        </pc:spChg>
        <pc:spChg chg="add">
          <ac:chgData name="Rhian Keyse" userId="e640c12b-a8e6-4355-9f2c-a517ac7d1786" providerId="ADAL" clId="{8D5FE213-2627-46A8-B7F5-8229AF6DB0FD}" dt="2026-04-27T07:11:53.407" v="11" actId="26606"/>
          <ac:spMkLst>
            <pc:docMk/>
            <pc:sldMk cId="581984857" sldId="449"/>
            <ac:spMk id="10" creationId="{DB17E863-922E-4C26-BD64-E8FD41D28661}"/>
          </ac:spMkLst>
        </pc:spChg>
      </pc:sldChg>
      <pc:sldChg chg="add">
        <pc:chgData name="Rhian Keyse" userId="e640c12b-a8e6-4355-9f2c-a517ac7d1786" providerId="ADAL" clId="{8D5FE213-2627-46A8-B7F5-8229AF6DB0FD}" dt="2026-04-27T07:12:58.022" v="22" actId="2890"/>
        <pc:sldMkLst>
          <pc:docMk/>
          <pc:sldMk cId="3886200294" sldId="450"/>
        </pc:sldMkLst>
      </pc:sldChg>
      <pc:sldChg chg="addSp delSp modSp new mod setBg">
        <pc:chgData name="Rhian Keyse" userId="e640c12b-a8e6-4355-9f2c-a517ac7d1786" providerId="ADAL" clId="{8D5FE213-2627-46A8-B7F5-8229AF6DB0FD}" dt="2026-04-27T07:15:19.242" v="224" actId="22"/>
        <pc:sldMkLst>
          <pc:docMk/>
          <pc:sldMk cId="11310973" sldId="451"/>
        </pc:sldMkLst>
        <pc:spChg chg="mod">
          <ac:chgData name="Rhian Keyse" userId="e640c12b-a8e6-4355-9f2c-a517ac7d1786" providerId="ADAL" clId="{8D5FE213-2627-46A8-B7F5-8229AF6DB0FD}" dt="2026-04-27T07:14:42.550" v="217" actId="26606"/>
          <ac:spMkLst>
            <pc:docMk/>
            <pc:sldMk cId="11310973" sldId="451"/>
            <ac:spMk id="2" creationId="{378B980F-2E80-5EEB-D406-A5B18859922C}"/>
          </ac:spMkLst>
        </pc:spChg>
        <pc:spChg chg="mod">
          <ac:chgData name="Rhian Keyse" userId="e640c12b-a8e6-4355-9f2c-a517ac7d1786" providerId="ADAL" clId="{8D5FE213-2627-46A8-B7F5-8229AF6DB0FD}" dt="2026-04-27T07:14:46.276" v="222" actId="403"/>
          <ac:spMkLst>
            <pc:docMk/>
            <pc:sldMk cId="11310973" sldId="451"/>
            <ac:spMk id="3" creationId="{66F4005B-26DE-D3CC-53FB-60DC85F87F3E}"/>
          </ac:spMkLst>
        </pc:spChg>
        <pc:spChg chg="add">
          <ac:chgData name="Rhian Keyse" userId="e640c12b-a8e6-4355-9f2c-a517ac7d1786" providerId="ADAL" clId="{8D5FE213-2627-46A8-B7F5-8229AF6DB0FD}" dt="2026-04-27T07:14:42.550" v="217" actId="26606"/>
          <ac:spMkLst>
            <pc:docMk/>
            <pc:sldMk cId="11310973" sldId="451"/>
            <ac:spMk id="8" creationId="{100EDD19-6802-4EC3-95CE-CFFAB042CFD6}"/>
          </ac:spMkLst>
        </pc:spChg>
        <pc:spChg chg="add">
          <ac:chgData name="Rhian Keyse" userId="e640c12b-a8e6-4355-9f2c-a517ac7d1786" providerId="ADAL" clId="{8D5FE213-2627-46A8-B7F5-8229AF6DB0FD}" dt="2026-04-27T07:14:42.550" v="217" actId="26606"/>
          <ac:spMkLst>
            <pc:docMk/>
            <pc:sldMk cId="11310973" sldId="451"/>
            <ac:spMk id="10" creationId="{DB17E863-922E-4C26-BD64-E8FD41D28661}"/>
          </ac:spMkLst>
        </pc:spChg>
        <pc:picChg chg="add del">
          <ac:chgData name="Rhian Keyse" userId="e640c12b-a8e6-4355-9f2c-a517ac7d1786" providerId="ADAL" clId="{8D5FE213-2627-46A8-B7F5-8229AF6DB0FD}" dt="2026-04-27T07:15:19.242" v="224" actId="22"/>
          <ac:picMkLst>
            <pc:docMk/>
            <pc:sldMk cId="11310973" sldId="451"/>
            <ac:picMk id="5" creationId="{DB876C4D-2FEB-AA0E-855F-0C5C2ED15684}"/>
          </ac:picMkLst>
        </pc:picChg>
      </pc:sldChg>
      <pc:sldChg chg="addSp delSp modSp new del mod">
        <pc:chgData name="Rhian Keyse" userId="e640c12b-a8e6-4355-9f2c-a517ac7d1786" providerId="ADAL" clId="{8D5FE213-2627-46A8-B7F5-8229AF6DB0FD}" dt="2026-04-27T07:15:38.341" v="230" actId="47"/>
        <pc:sldMkLst>
          <pc:docMk/>
          <pc:sldMk cId="1286727656" sldId="452"/>
        </pc:sldMkLst>
        <pc:spChg chg="add del">
          <ac:chgData name="Rhian Keyse" userId="e640c12b-a8e6-4355-9f2c-a517ac7d1786" providerId="ADAL" clId="{8D5FE213-2627-46A8-B7F5-8229AF6DB0FD}" dt="2026-04-27T07:15:29.030" v="227" actId="22"/>
          <ac:spMkLst>
            <pc:docMk/>
            <pc:sldMk cId="1286727656" sldId="452"/>
            <ac:spMk id="3" creationId="{95B61114-291C-8898-1D94-7C20EBD99D4E}"/>
          </ac:spMkLst>
        </pc:spChg>
        <pc:picChg chg="add del mod ord">
          <ac:chgData name="Rhian Keyse" userId="e640c12b-a8e6-4355-9f2c-a517ac7d1786" providerId="ADAL" clId="{8D5FE213-2627-46A8-B7F5-8229AF6DB0FD}" dt="2026-04-27T07:15:29.030" v="227" actId="22"/>
          <ac:picMkLst>
            <pc:docMk/>
            <pc:sldMk cId="1286727656" sldId="452"/>
            <ac:picMk id="5" creationId="{94433E15-1F79-3BD0-6020-934048F8A401}"/>
          </ac:picMkLst>
        </pc:picChg>
      </pc:sldChg>
      <pc:sldChg chg="addSp modSp new mod setBg">
        <pc:chgData name="Rhian Keyse" userId="e640c12b-a8e6-4355-9f2c-a517ac7d1786" providerId="ADAL" clId="{8D5FE213-2627-46A8-B7F5-8229AF6DB0FD}" dt="2026-04-27T07:31:30.143" v="2145" actId="26606"/>
        <pc:sldMkLst>
          <pc:docMk/>
          <pc:sldMk cId="3018490514" sldId="452"/>
        </pc:sldMkLst>
        <pc:spChg chg="mod">
          <ac:chgData name="Rhian Keyse" userId="e640c12b-a8e6-4355-9f2c-a517ac7d1786" providerId="ADAL" clId="{8D5FE213-2627-46A8-B7F5-8229AF6DB0FD}" dt="2026-04-27T07:31:30.143" v="2145" actId="26606"/>
          <ac:spMkLst>
            <pc:docMk/>
            <pc:sldMk cId="3018490514" sldId="452"/>
            <ac:spMk id="2" creationId="{E76C4954-2562-D60E-0C6E-5D42DD75B4C5}"/>
          </ac:spMkLst>
        </pc:spChg>
        <pc:spChg chg="mod">
          <ac:chgData name="Rhian Keyse" userId="e640c12b-a8e6-4355-9f2c-a517ac7d1786" providerId="ADAL" clId="{8D5FE213-2627-46A8-B7F5-8229AF6DB0FD}" dt="2026-04-27T07:31:30.143" v="2145" actId="26606"/>
          <ac:spMkLst>
            <pc:docMk/>
            <pc:sldMk cId="3018490514" sldId="452"/>
            <ac:spMk id="3" creationId="{4CC5AEAF-7DFA-5021-977F-456EFF900596}"/>
          </ac:spMkLst>
        </pc:spChg>
        <pc:spChg chg="add">
          <ac:chgData name="Rhian Keyse" userId="e640c12b-a8e6-4355-9f2c-a517ac7d1786" providerId="ADAL" clId="{8D5FE213-2627-46A8-B7F5-8229AF6DB0FD}" dt="2026-04-27T07:31:30.143" v="2145" actId="26606"/>
          <ac:spMkLst>
            <pc:docMk/>
            <pc:sldMk cId="3018490514" sldId="452"/>
            <ac:spMk id="8" creationId="{100EDD19-6802-4EC3-95CE-CFFAB042CFD6}"/>
          </ac:spMkLst>
        </pc:spChg>
        <pc:spChg chg="add">
          <ac:chgData name="Rhian Keyse" userId="e640c12b-a8e6-4355-9f2c-a517ac7d1786" providerId="ADAL" clId="{8D5FE213-2627-46A8-B7F5-8229AF6DB0FD}" dt="2026-04-27T07:31:30.143" v="2145" actId="26606"/>
          <ac:spMkLst>
            <pc:docMk/>
            <pc:sldMk cId="3018490514" sldId="452"/>
            <ac:spMk id="10" creationId="{DB17E863-922E-4C26-BD64-E8FD41D28661}"/>
          </ac:spMkLst>
        </pc:spChg>
      </pc:sldChg>
      <pc:sldChg chg="addSp modSp new mod setBg">
        <pc:chgData name="Rhian Keyse" userId="e640c12b-a8e6-4355-9f2c-a517ac7d1786" providerId="ADAL" clId="{8D5FE213-2627-46A8-B7F5-8229AF6DB0FD}" dt="2026-04-27T07:31:27.328" v="2144" actId="26606"/>
        <pc:sldMkLst>
          <pc:docMk/>
          <pc:sldMk cId="1276140985" sldId="453"/>
        </pc:sldMkLst>
        <pc:spChg chg="mod">
          <ac:chgData name="Rhian Keyse" userId="e640c12b-a8e6-4355-9f2c-a517ac7d1786" providerId="ADAL" clId="{8D5FE213-2627-46A8-B7F5-8229AF6DB0FD}" dt="2026-04-27T07:31:27.328" v="2144" actId="26606"/>
          <ac:spMkLst>
            <pc:docMk/>
            <pc:sldMk cId="1276140985" sldId="453"/>
            <ac:spMk id="2" creationId="{E5E49BA8-75CB-E56A-856F-2C6A9C753A50}"/>
          </ac:spMkLst>
        </pc:spChg>
        <pc:spChg chg="mod">
          <ac:chgData name="Rhian Keyse" userId="e640c12b-a8e6-4355-9f2c-a517ac7d1786" providerId="ADAL" clId="{8D5FE213-2627-46A8-B7F5-8229AF6DB0FD}" dt="2026-04-27T07:31:27.328" v="2144" actId="26606"/>
          <ac:spMkLst>
            <pc:docMk/>
            <pc:sldMk cId="1276140985" sldId="453"/>
            <ac:spMk id="3" creationId="{30B038B8-CB0C-5FFE-0F47-5FB897CDC244}"/>
          </ac:spMkLst>
        </pc:spChg>
        <pc:spChg chg="add">
          <ac:chgData name="Rhian Keyse" userId="e640c12b-a8e6-4355-9f2c-a517ac7d1786" providerId="ADAL" clId="{8D5FE213-2627-46A8-B7F5-8229AF6DB0FD}" dt="2026-04-27T07:31:27.328" v="2144" actId="26606"/>
          <ac:spMkLst>
            <pc:docMk/>
            <pc:sldMk cId="1276140985" sldId="453"/>
            <ac:spMk id="8" creationId="{100EDD19-6802-4EC3-95CE-CFFAB042CFD6}"/>
          </ac:spMkLst>
        </pc:spChg>
        <pc:spChg chg="add">
          <ac:chgData name="Rhian Keyse" userId="e640c12b-a8e6-4355-9f2c-a517ac7d1786" providerId="ADAL" clId="{8D5FE213-2627-46A8-B7F5-8229AF6DB0FD}" dt="2026-04-27T07:31:27.328" v="2144" actId="26606"/>
          <ac:spMkLst>
            <pc:docMk/>
            <pc:sldMk cId="1276140985" sldId="453"/>
            <ac:spMk id="10" creationId="{DB17E863-922E-4C26-BD64-E8FD41D28661}"/>
          </ac:spMkLst>
        </pc:spChg>
      </pc:sldChg>
      <pc:sldChg chg="addSp delSp modSp add mod setBg">
        <pc:chgData name="Rhian Keyse" userId="e640c12b-a8e6-4355-9f2c-a517ac7d1786" providerId="ADAL" clId="{8D5FE213-2627-46A8-B7F5-8229AF6DB0FD}" dt="2026-04-27T07:34:46.684" v="2684" actId="20577"/>
        <pc:sldMkLst>
          <pc:docMk/>
          <pc:sldMk cId="3241700708" sldId="454"/>
        </pc:sldMkLst>
        <pc:spChg chg="mod">
          <ac:chgData name="Rhian Keyse" userId="e640c12b-a8e6-4355-9f2c-a517ac7d1786" providerId="ADAL" clId="{8D5FE213-2627-46A8-B7F5-8229AF6DB0FD}" dt="2026-04-27T07:31:24.182" v="2143" actId="26606"/>
          <ac:spMkLst>
            <pc:docMk/>
            <pc:sldMk cId="3241700708" sldId="454"/>
            <ac:spMk id="2" creationId="{4970DC5B-BB37-18C4-B886-F9A40415CEB4}"/>
          </ac:spMkLst>
        </pc:spChg>
        <pc:spChg chg="mod">
          <ac:chgData name="Rhian Keyse" userId="e640c12b-a8e6-4355-9f2c-a517ac7d1786" providerId="ADAL" clId="{8D5FE213-2627-46A8-B7F5-8229AF6DB0FD}" dt="2026-04-27T07:34:46.684" v="2684" actId="20577"/>
          <ac:spMkLst>
            <pc:docMk/>
            <pc:sldMk cId="3241700708" sldId="454"/>
            <ac:spMk id="3" creationId="{63545280-F6EA-79B6-FED8-05B394907888}"/>
          </ac:spMkLst>
        </pc:spChg>
        <pc:spChg chg="add">
          <ac:chgData name="Rhian Keyse" userId="e640c12b-a8e6-4355-9f2c-a517ac7d1786" providerId="ADAL" clId="{8D5FE213-2627-46A8-B7F5-8229AF6DB0FD}" dt="2026-04-27T07:31:24.182" v="2143" actId="26606"/>
          <ac:spMkLst>
            <pc:docMk/>
            <pc:sldMk cId="3241700708" sldId="454"/>
            <ac:spMk id="8" creationId="{100EDD19-6802-4EC3-95CE-CFFAB042CFD6}"/>
          </ac:spMkLst>
        </pc:spChg>
        <pc:spChg chg="add">
          <ac:chgData name="Rhian Keyse" userId="e640c12b-a8e6-4355-9f2c-a517ac7d1786" providerId="ADAL" clId="{8D5FE213-2627-46A8-B7F5-8229AF6DB0FD}" dt="2026-04-27T07:31:24.182" v="2143" actId="26606"/>
          <ac:spMkLst>
            <pc:docMk/>
            <pc:sldMk cId="3241700708" sldId="454"/>
            <ac:spMk id="10" creationId="{DB17E863-922E-4C26-BD64-E8FD41D28661}"/>
          </ac:spMkLst>
        </pc:spChg>
        <pc:picChg chg="add del">
          <ac:chgData name="Rhian Keyse" userId="e640c12b-a8e6-4355-9f2c-a517ac7d1786" providerId="ADAL" clId="{8D5FE213-2627-46A8-B7F5-8229AF6DB0FD}" dt="2026-04-27T07:31:05.333" v="2140" actId="22"/>
          <ac:picMkLst>
            <pc:docMk/>
            <pc:sldMk cId="3241700708" sldId="454"/>
            <ac:picMk id="5" creationId="{BD184786-64D4-F2D2-1416-FF04B574C964}"/>
          </ac:picMkLst>
        </pc:picChg>
      </pc:sldChg>
      <pc:sldChg chg="addSp delSp modSp new mod setBg">
        <pc:chgData name="Rhian Keyse" userId="e640c12b-a8e6-4355-9f2c-a517ac7d1786" providerId="ADAL" clId="{8D5FE213-2627-46A8-B7F5-8229AF6DB0FD}" dt="2026-04-27T07:35:22.170" v="2750" actId="26606"/>
        <pc:sldMkLst>
          <pc:docMk/>
          <pc:sldMk cId="112371758" sldId="455"/>
        </pc:sldMkLst>
        <pc:spChg chg="mod">
          <ac:chgData name="Rhian Keyse" userId="e640c12b-a8e6-4355-9f2c-a517ac7d1786" providerId="ADAL" clId="{8D5FE213-2627-46A8-B7F5-8229AF6DB0FD}" dt="2026-04-27T07:35:22.170" v="2750" actId="26606"/>
          <ac:spMkLst>
            <pc:docMk/>
            <pc:sldMk cId="112371758" sldId="455"/>
            <ac:spMk id="2" creationId="{2C101D4D-A922-ABBE-7EE4-5DF06F30BD13}"/>
          </ac:spMkLst>
        </pc:spChg>
        <pc:spChg chg="del mod">
          <ac:chgData name="Rhian Keyse" userId="e640c12b-a8e6-4355-9f2c-a517ac7d1786" providerId="ADAL" clId="{8D5FE213-2627-46A8-B7F5-8229AF6DB0FD}" dt="2026-04-27T07:35:22.170" v="2750" actId="26606"/>
          <ac:spMkLst>
            <pc:docMk/>
            <pc:sldMk cId="112371758" sldId="455"/>
            <ac:spMk id="3" creationId="{E941C2E1-BA0C-2D0F-6820-E860A5B2D2E3}"/>
          </ac:spMkLst>
        </pc:spChg>
        <pc:spChg chg="add del">
          <ac:chgData name="Rhian Keyse" userId="e640c12b-a8e6-4355-9f2c-a517ac7d1786" providerId="ADAL" clId="{8D5FE213-2627-46A8-B7F5-8229AF6DB0FD}" dt="2026-04-27T07:35:22.153" v="2749" actId="26606"/>
          <ac:spMkLst>
            <pc:docMk/>
            <pc:sldMk cId="112371758" sldId="455"/>
            <ac:spMk id="8" creationId="{100EDD19-6802-4EC3-95CE-CFFAB042CFD6}"/>
          </ac:spMkLst>
        </pc:spChg>
        <pc:spChg chg="add del">
          <ac:chgData name="Rhian Keyse" userId="e640c12b-a8e6-4355-9f2c-a517ac7d1786" providerId="ADAL" clId="{8D5FE213-2627-46A8-B7F5-8229AF6DB0FD}" dt="2026-04-27T07:35:22.153" v="2749" actId="26606"/>
          <ac:spMkLst>
            <pc:docMk/>
            <pc:sldMk cId="112371758" sldId="455"/>
            <ac:spMk id="10" creationId="{DB17E863-922E-4C26-BD64-E8FD41D28661}"/>
          </ac:spMkLst>
        </pc:spChg>
        <pc:spChg chg="add">
          <ac:chgData name="Rhian Keyse" userId="e640c12b-a8e6-4355-9f2c-a517ac7d1786" providerId="ADAL" clId="{8D5FE213-2627-46A8-B7F5-8229AF6DB0FD}" dt="2026-04-27T07:35:22.170" v="2750" actId="26606"/>
          <ac:spMkLst>
            <pc:docMk/>
            <pc:sldMk cId="112371758" sldId="455"/>
            <ac:spMk id="12" creationId="{943CAA20-3569-4189-9E48-239A229A86CA}"/>
          </ac:spMkLst>
        </pc:spChg>
        <pc:spChg chg="add">
          <ac:chgData name="Rhian Keyse" userId="e640c12b-a8e6-4355-9f2c-a517ac7d1786" providerId="ADAL" clId="{8D5FE213-2627-46A8-B7F5-8229AF6DB0FD}" dt="2026-04-27T07:35:22.170" v="2750" actId="26606"/>
          <ac:spMkLst>
            <pc:docMk/>
            <pc:sldMk cId="112371758" sldId="455"/>
            <ac:spMk id="13" creationId="{DA542B6D-E775-4832-91DC-2D20F857813A}"/>
          </ac:spMkLst>
        </pc:spChg>
        <pc:picChg chg="add del">
          <ac:chgData name="Rhian Keyse" userId="e640c12b-a8e6-4355-9f2c-a517ac7d1786" providerId="ADAL" clId="{8D5FE213-2627-46A8-B7F5-8229AF6DB0FD}" dt="2026-04-27T07:31:00.795" v="2138" actId="22"/>
          <ac:picMkLst>
            <pc:docMk/>
            <pc:sldMk cId="112371758" sldId="455"/>
            <ac:picMk id="5" creationId="{D4849C3A-BDFD-1B67-19B4-2E615AACD40F}"/>
          </ac:picMkLst>
        </pc:picChg>
      </pc:sldChg>
      <pc:sldChg chg="modSp new mod">
        <pc:chgData name="Rhian Keyse" userId="e640c12b-a8e6-4355-9f2c-a517ac7d1786" providerId="ADAL" clId="{8D5FE213-2627-46A8-B7F5-8229AF6DB0FD}" dt="2026-04-27T07:49:24.138" v="4388" actId="27636"/>
        <pc:sldMkLst>
          <pc:docMk/>
          <pc:sldMk cId="116768162" sldId="456"/>
        </pc:sldMkLst>
        <pc:spChg chg="mod">
          <ac:chgData name="Rhian Keyse" userId="e640c12b-a8e6-4355-9f2c-a517ac7d1786" providerId="ADAL" clId="{8D5FE213-2627-46A8-B7F5-8229AF6DB0FD}" dt="2026-04-27T07:36:40.313" v="2779" actId="20577"/>
          <ac:spMkLst>
            <pc:docMk/>
            <pc:sldMk cId="116768162" sldId="456"/>
            <ac:spMk id="2" creationId="{8844D668-9B09-0E39-1F01-C86933C58F3D}"/>
          </ac:spMkLst>
        </pc:spChg>
        <pc:spChg chg="mod">
          <ac:chgData name="Rhian Keyse" userId="e640c12b-a8e6-4355-9f2c-a517ac7d1786" providerId="ADAL" clId="{8D5FE213-2627-46A8-B7F5-8229AF6DB0FD}" dt="2026-04-27T07:49:24.138" v="4388" actId="27636"/>
          <ac:spMkLst>
            <pc:docMk/>
            <pc:sldMk cId="116768162" sldId="456"/>
            <ac:spMk id="3" creationId="{ACF64EE6-85F2-0912-EE16-DCDF190C8F88}"/>
          </ac:spMkLst>
        </pc:spChg>
      </pc:sldChg>
      <pc:sldChg chg="addSp modSp add mod setBg">
        <pc:chgData name="Rhian Keyse" userId="e640c12b-a8e6-4355-9f2c-a517ac7d1786" providerId="ADAL" clId="{8D5FE213-2627-46A8-B7F5-8229AF6DB0FD}" dt="2026-04-27T08:24:15.510" v="4404" actId="20577"/>
        <pc:sldMkLst>
          <pc:docMk/>
          <pc:sldMk cId="2330234620" sldId="457"/>
        </pc:sldMkLst>
        <pc:spChg chg="mod">
          <ac:chgData name="Rhian Keyse" userId="e640c12b-a8e6-4355-9f2c-a517ac7d1786" providerId="ADAL" clId="{8D5FE213-2627-46A8-B7F5-8229AF6DB0FD}" dt="2026-04-27T08:24:03.093" v="4395" actId="26606"/>
          <ac:spMkLst>
            <pc:docMk/>
            <pc:sldMk cId="2330234620" sldId="457"/>
            <ac:spMk id="2" creationId="{83D97F2B-1345-6222-CC35-62BAF7B93884}"/>
          </ac:spMkLst>
        </pc:spChg>
        <pc:spChg chg="mod">
          <ac:chgData name="Rhian Keyse" userId="e640c12b-a8e6-4355-9f2c-a517ac7d1786" providerId="ADAL" clId="{8D5FE213-2627-46A8-B7F5-8229AF6DB0FD}" dt="2026-04-27T08:24:15.510" v="4404" actId="20577"/>
          <ac:spMkLst>
            <pc:docMk/>
            <pc:sldMk cId="2330234620" sldId="457"/>
            <ac:spMk id="3" creationId="{0BA469FA-50E3-97BB-6B54-89A36ECD6D17}"/>
          </ac:spMkLst>
        </pc:spChg>
        <pc:spChg chg="add">
          <ac:chgData name="Rhian Keyse" userId="e640c12b-a8e6-4355-9f2c-a517ac7d1786" providerId="ADAL" clId="{8D5FE213-2627-46A8-B7F5-8229AF6DB0FD}" dt="2026-04-27T08:24:03.093" v="4395" actId="26606"/>
          <ac:spMkLst>
            <pc:docMk/>
            <pc:sldMk cId="2330234620" sldId="457"/>
            <ac:spMk id="8" creationId="{100EDD19-6802-4EC3-95CE-CFFAB042CFD6}"/>
          </ac:spMkLst>
        </pc:spChg>
        <pc:spChg chg="add">
          <ac:chgData name="Rhian Keyse" userId="e640c12b-a8e6-4355-9f2c-a517ac7d1786" providerId="ADAL" clId="{8D5FE213-2627-46A8-B7F5-8229AF6DB0FD}" dt="2026-04-27T08:24:03.093" v="4395" actId="26606"/>
          <ac:spMkLst>
            <pc:docMk/>
            <pc:sldMk cId="2330234620" sldId="457"/>
            <ac:spMk id="10" creationId="{DB17E863-922E-4C26-BD64-E8FD41D28661}"/>
          </ac:spMkLst>
        </pc:spChg>
      </pc:sldChg>
      <pc:sldChg chg="addSp modSp new mod setBg">
        <pc:chgData name="Rhian Keyse" userId="e640c12b-a8e6-4355-9f2c-a517ac7d1786" providerId="ADAL" clId="{8D5FE213-2627-46A8-B7F5-8229AF6DB0FD}" dt="2026-04-27T08:28:06.140" v="5112" actId="27636"/>
        <pc:sldMkLst>
          <pc:docMk/>
          <pc:sldMk cId="2281054291" sldId="458"/>
        </pc:sldMkLst>
        <pc:spChg chg="mod">
          <ac:chgData name="Rhian Keyse" userId="e640c12b-a8e6-4355-9f2c-a517ac7d1786" providerId="ADAL" clId="{8D5FE213-2627-46A8-B7F5-8229AF6DB0FD}" dt="2026-04-27T08:28:02.975" v="5109" actId="26606"/>
          <ac:spMkLst>
            <pc:docMk/>
            <pc:sldMk cId="2281054291" sldId="458"/>
            <ac:spMk id="2" creationId="{BF98B7DF-6CFA-11E4-9CCB-34D567CF8B58}"/>
          </ac:spMkLst>
        </pc:spChg>
        <pc:spChg chg="mod">
          <ac:chgData name="Rhian Keyse" userId="e640c12b-a8e6-4355-9f2c-a517ac7d1786" providerId="ADAL" clId="{8D5FE213-2627-46A8-B7F5-8229AF6DB0FD}" dt="2026-04-27T08:28:06.140" v="5112" actId="27636"/>
          <ac:spMkLst>
            <pc:docMk/>
            <pc:sldMk cId="2281054291" sldId="458"/>
            <ac:spMk id="3" creationId="{B706D80A-7998-ABAA-650A-7CBDA3E4B204}"/>
          </ac:spMkLst>
        </pc:spChg>
        <pc:spChg chg="add">
          <ac:chgData name="Rhian Keyse" userId="e640c12b-a8e6-4355-9f2c-a517ac7d1786" providerId="ADAL" clId="{8D5FE213-2627-46A8-B7F5-8229AF6DB0FD}" dt="2026-04-27T08:28:02.975" v="5109" actId="26606"/>
          <ac:spMkLst>
            <pc:docMk/>
            <pc:sldMk cId="2281054291" sldId="458"/>
            <ac:spMk id="8" creationId="{100EDD19-6802-4EC3-95CE-CFFAB042CFD6}"/>
          </ac:spMkLst>
        </pc:spChg>
        <pc:spChg chg="add">
          <ac:chgData name="Rhian Keyse" userId="e640c12b-a8e6-4355-9f2c-a517ac7d1786" providerId="ADAL" clId="{8D5FE213-2627-46A8-B7F5-8229AF6DB0FD}" dt="2026-04-27T08:28:02.975" v="5109" actId="26606"/>
          <ac:spMkLst>
            <pc:docMk/>
            <pc:sldMk cId="2281054291" sldId="458"/>
            <ac:spMk id="10" creationId="{DB17E863-922E-4C26-BD64-E8FD41D28661}"/>
          </ac:spMkLst>
        </pc:spChg>
      </pc:sldChg>
      <pc:sldChg chg="modSp new mod">
        <pc:chgData name="Rhian Keyse" userId="e640c12b-a8e6-4355-9f2c-a517ac7d1786" providerId="ADAL" clId="{8D5FE213-2627-46A8-B7F5-8229AF6DB0FD}" dt="2026-04-27T08:31:50.187" v="5830" actId="20577"/>
        <pc:sldMkLst>
          <pc:docMk/>
          <pc:sldMk cId="1913995028" sldId="459"/>
        </pc:sldMkLst>
        <pc:spChg chg="mod">
          <ac:chgData name="Rhian Keyse" userId="e640c12b-a8e6-4355-9f2c-a517ac7d1786" providerId="ADAL" clId="{8D5FE213-2627-46A8-B7F5-8229AF6DB0FD}" dt="2026-04-27T08:28:57.287" v="5169" actId="20577"/>
          <ac:spMkLst>
            <pc:docMk/>
            <pc:sldMk cId="1913995028" sldId="459"/>
            <ac:spMk id="2" creationId="{164FC125-DAC9-9DE7-D95D-DE03B6B3EC16}"/>
          </ac:spMkLst>
        </pc:spChg>
        <pc:spChg chg="mod">
          <ac:chgData name="Rhian Keyse" userId="e640c12b-a8e6-4355-9f2c-a517ac7d1786" providerId="ADAL" clId="{8D5FE213-2627-46A8-B7F5-8229AF6DB0FD}" dt="2026-04-27T08:31:50.187" v="5830" actId="20577"/>
          <ac:spMkLst>
            <pc:docMk/>
            <pc:sldMk cId="1913995028" sldId="459"/>
            <ac:spMk id="3" creationId="{93F5537B-E495-321E-69EC-8E25F61DF5EC}"/>
          </ac:spMkLst>
        </pc:spChg>
      </pc:sldChg>
      <pc:sldChg chg="addSp modSp new mod setBg">
        <pc:chgData name="Rhian Keyse" userId="e640c12b-a8e6-4355-9f2c-a517ac7d1786" providerId="ADAL" clId="{8D5FE213-2627-46A8-B7F5-8229AF6DB0FD}" dt="2026-04-27T08:41:54.634" v="7016" actId="6549"/>
        <pc:sldMkLst>
          <pc:docMk/>
          <pc:sldMk cId="3681927103" sldId="460"/>
        </pc:sldMkLst>
        <pc:spChg chg="mod">
          <ac:chgData name="Rhian Keyse" userId="e640c12b-a8e6-4355-9f2c-a517ac7d1786" providerId="ADAL" clId="{8D5FE213-2627-46A8-B7F5-8229AF6DB0FD}" dt="2026-04-27T08:41:44.336" v="7012" actId="26606"/>
          <ac:spMkLst>
            <pc:docMk/>
            <pc:sldMk cId="3681927103" sldId="460"/>
            <ac:spMk id="2" creationId="{FFA703E7-BFCA-97AD-D3FA-CF3BF6FD932D}"/>
          </ac:spMkLst>
        </pc:spChg>
        <pc:spChg chg="mod">
          <ac:chgData name="Rhian Keyse" userId="e640c12b-a8e6-4355-9f2c-a517ac7d1786" providerId="ADAL" clId="{8D5FE213-2627-46A8-B7F5-8229AF6DB0FD}" dt="2026-04-27T08:41:54.634" v="7016" actId="6549"/>
          <ac:spMkLst>
            <pc:docMk/>
            <pc:sldMk cId="3681927103" sldId="460"/>
            <ac:spMk id="3" creationId="{072A2089-B3A6-54B4-DF83-719992441D3A}"/>
          </ac:spMkLst>
        </pc:spChg>
        <pc:spChg chg="add">
          <ac:chgData name="Rhian Keyse" userId="e640c12b-a8e6-4355-9f2c-a517ac7d1786" providerId="ADAL" clId="{8D5FE213-2627-46A8-B7F5-8229AF6DB0FD}" dt="2026-04-27T08:41:44.336" v="7012" actId="26606"/>
          <ac:spMkLst>
            <pc:docMk/>
            <pc:sldMk cId="3681927103" sldId="460"/>
            <ac:spMk id="8" creationId="{100EDD19-6802-4EC3-95CE-CFFAB042CFD6}"/>
          </ac:spMkLst>
        </pc:spChg>
        <pc:spChg chg="add">
          <ac:chgData name="Rhian Keyse" userId="e640c12b-a8e6-4355-9f2c-a517ac7d1786" providerId="ADAL" clId="{8D5FE213-2627-46A8-B7F5-8229AF6DB0FD}" dt="2026-04-27T08:41:44.336" v="7012" actId="26606"/>
          <ac:spMkLst>
            <pc:docMk/>
            <pc:sldMk cId="3681927103" sldId="460"/>
            <ac:spMk id="10" creationId="{DB17E863-922E-4C26-BD64-E8FD41D28661}"/>
          </ac:spMkLst>
        </pc:spChg>
      </pc:sldChg>
    </pc:docChg>
  </pc:docChgLst>
</pc:chgInfo>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5B72A77A-E2F5-47D4-8FE9-729B3A794A9C}" type="doc">
      <dgm:prSet loTypeId="urn:microsoft.com/office/officeart/2008/layout/LinedList" loCatId="list" qsTypeId="urn:microsoft.com/office/officeart/2005/8/quickstyle/simple1" qsCatId="simple" csTypeId="urn:microsoft.com/office/officeart/2005/8/colors/colorful2" csCatId="colorful"/>
      <dgm:spPr/>
      <dgm:t>
        <a:bodyPr/>
        <a:lstStyle/>
        <a:p>
          <a:endParaRPr lang="en-US"/>
        </a:p>
      </dgm:t>
    </dgm:pt>
    <dgm:pt modelId="{F9B85E80-A0AB-4576-BAE0-9E0FA457BF5D}">
      <dgm:prSet/>
      <dgm:spPr/>
      <dgm:t>
        <a:bodyPr/>
        <a:lstStyle/>
        <a:p>
          <a:r>
            <a:rPr lang="en-GB"/>
            <a:t>Chronological age</a:t>
          </a:r>
          <a:endParaRPr lang="en-US"/>
        </a:p>
      </dgm:t>
    </dgm:pt>
    <dgm:pt modelId="{99EB2494-1BB0-48F9-BD3F-F4E17308CB26}" type="parTrans" cxnId="{7ECF72A4-FB94-4E4E-BD12-1978873939C3}">
      <dgm:prSet/>
      <dgm:spPr/>
      <dgm:t>
        <a:bodyPr/>
        <a:lstStyle/>
        <a:p>
          <a:endParaRPr lang="en-US"/>
        </a:p>
      </dgm:t>
    </dgm:pt>
    <dgm:pt modelId="{FC9E0A63-806D-436A-A7ED-CE6F8363EFCE}" type="sibTrans" cxnId="{7ECF72A4-FB94-4E4E-BD12-1978873939C3}">
      <dgm:prSet/>
      <dgm:spPr/>
      <dgm:t>
        <a:bodyPr/>
        <a:lstStyle/>
        <a:p>
          <a:endParaRPr lang="en-US"/>
        </a:p>
      </dgm:t>
    </dgm:pt>
    <dgm:pt modelId="{6CA587DE-E1A3-4B44-AE3A-AFCA65CD2A33}">
      <dgm:prSet/>
      <dgm:spPr/>
      <dgm:t>
        <a:bodyPr/>
        <a:lstStyle/>
        <a:p>
          <a:r>
            <a:rPr lang="en-GB"/>
            <a:t>Physical development</a:t>
          </a:r>
          <a:endParaRPr lang="en-US"/>
        </a:p>
      </dgm:t>
    </dgm:pt>
    <dgm:pt modelId="{EB82C86A-C7D3-4693-BBB8-00F27E272921}" type="parTrans" cxnId="{04E8396F-DD36-4B72-B468-411B85A27769}">
      <dgm:prSet/>
      <dgm:spPr/>
      <dgm:t>
        <a:bodyPr/>
        <a:lstStyle/>
        <a:p>
          <a:endParaRPr lang="en-US"/>
        </a:p>
      </dgm:t>
    </dgm:pt>
    <dgm:pt modelId="{51B0144E-EBA9-4237-803C-13108FD5C7CF}" type="sibTrans" cxnId="{04E8396F-DD36-4B72-B468-411B85A27769}">
      <dgm:prSet/>
      <dgm:spPr/>
      <dgm:t>
        <a:bodyPr/>
        <a:lstStyle/>
        <a:p>
          <a:endParaRPr lang="en-US"/>
        </a:p>
      </dgm:t>
    </dgm:pt>
    <dgm:pt modelId="{94A1900D-A996-4ED5-85C6-3011D2AE532D}">
      <dgm:prSet/>
      <dgm:spPr/>
      <dgm:t>
        <a:bodyPr/>
        <a:lstStyle/>
        <a:p>
          <a:r>
            <a:rPr lang="en-GB"/>
            <a:t>Emotional maturity</a:t>
          </a:r>
          <a:endParaRPr lang="en-US"/>
        </a:p>
      </dgm:t>
    </dgm:pt>
    <dgm:pt modelId="{EA239113-E952-478B-9DAD-1A0F2468BDBC}" type="parTrans" cxnId="{AE578079-A972-4CC5-B769-95F0A4A57672}">
      <dgm:prSet/>
      <dgm:spPr/>
      <dgm:t>
        <a:bodyPr/>
        <a:lstStyle/>
        <a:p>
          <a:endParaRPr lang="en-US"/>
        </a:p>
      </dgm:t>
    </dgm:pt>
    <dgm:pt modelId="{22F17EB1-99A8-4004-A766-A6A2D607509A}" type="sibTrans" cxnId="{AE578079-A972-4CC5-B769-95F0A4A57672}">
      <dgm:prSet/>
      <dgm:spPr/>
      <dgm:t>
        <a:bodyPr/>
        <a:lstStyle/>
        <a:p>
          <a:endParaRPr lang="en-US"/>
        </a:p>
      </dgm:t>
    </dgm:pt>
    <dgm:pt modelId="{86DD9991-DA81-4CEC-B8F2-489533004B6F}">
      <dgm:prSet/>
      <dgm:spPr/>
      <dgm:t>
        <a:bodyPr/>
        <a:lstStyle/>
        <a:p>
          <a:r>
            <a:rPr lang="en-GB"/>
            <a:t>Social milestones: marriage, having a child, starting an independent home</a:t>
          </a:r>
          <a:endParaRPr lang="en-US"/>
        </a:p>
      </dgm:t>
    </dgm:pt>
    <dgm:pt modelId="{744507C7-8DF3-44A3-AB0B-FE6BF6559787}" type="parTrans" cxnId="{9E905356-298E-40B0-806B-9D905C147C8C}">
      <dgm:prSet/>
      <dgm:spPr/>
      <dgm:t>
        <a:bodyPr/>
        <a:lstStyle/>
        <a:p>
          <a:endParaRPr lang="en-US"/>
        </a:p>
      </dgm:t>
    </dgm:pt>
    <dgm:pt modelId="{7489E951-3136-4B4B-B55F-757183E1B3CC}" type="sibTrans" cxnId="{9E905356-298E-40B0-806B-9D905C147C8C}">
      <dgm:prSet/>
      <dgm:spPr/>
      <dgm:t>
        <a:bodyPr/>
        <a:lstStyle/>
        <a:p>
          <a:endParaRPr lang="en-US"/>
        </a:p>
      </dgm:t>
    </dgm:pt>
    <dgm:pt modelId="{3007E764-0B0E-483E-AEC6-40B77DD69FE7}" type="pres">
      <dgm:prSet presAssocID="{5B72A77A-E2F5-47D4-8FE9-729B3A794A9C}" presName="vert0" presStyleCnt="0">
        <dgm:presLayoutVars>
          <dgm:dir/>
          <dgm:animOne val="branch"/>
          <dgm:animLvl val="lvl"/>
        </dgm:presLayoutVars>
      </dgm:prSet>
      <dgm:spPr/>
    </dgm:pt>
    <dgm:pt modelId="{546B9EF6-4D89-4401-89F6-974A99758206}" type="pres">
      <dgm:prSet presAssocID="{F9B85E80-A0AB-4576-BAE0-9E0FA457BF5D}" presName="thickLine" presStyleLbl="alignNode1" presStyleIdx="0" presStyleCnt="4"/>
      <dgm:spPr/>
    </dgm:pt>
    <dgm:pt modelId="{2D9119FA-8543-453E-81B0-26D17CAD4982}" type="pres">
      <dgm:prSet presAssocID="{F9B85E80-A0AB-4576-BAE0-9E0FA457BF5D}" presName="horz1" presStyleCnt="0"/>
      <dgm:spPr/>
    </dgm:pt>
    <dgm:pt modelId="{36C7BCE9-E214-424B-90F9-227CEAF9B2EA}" type="pres">
      <dgm:prSet presAssocID="{F9B85E80-A0AB-4576-BAE0-9E0FA457BF5D}" presName="tx1" presStyleLbl="revTx" presStyleIdx="0" presStyleCnt="4"/>
      <dgm:spPr/>
    </dgm:pt>
    <dgm:pt modelId="{B632ED9D-2235-4A74-BE96-B748B8DEC2D7}" type="pres">
      <dgm:prSet presAssocID="{F9B85E80-A0AB-4576-BAE0-9E0FA457BF5D}" presName="vert1" presStyleCnt="0"/>
      <dgm:spPr/>
    </dgm:pt>
    <dgm:pt modelId="{9B1E1408-23D5-4210-8EAE-44B5CEEFD82E}" type="pres">
      <dgm:prSet presAssocID="{6CA587DE-E1A3-4B44-AE3A-AFCA65CD2A33}" presName="thickLine" presStyleLbl="alignNode1" presStyleIdx="1" presStyleCnt="4"/>
      <dgm:spPr/>
    </dgm:pt>
    <dgm:pt modelId="{3E737200-C3FD-4D7F-8342-F422B2EA089B}" type="pres">
      <dgm:prSet presAssocID="{6CA587DE-E1A3-4B44-AE3A-AFCA65CD2A33}" presName="horz1" presStyleCnt="0"/>
      <dgm:spPr/>
    </dgm:pt>
    <dgm:pt modelId="{8D641C93-4FF3-42F4-B1EC-2BA9FFD91E28}" type="pres">
      <dgm:prSet presAssocID="{6CA587DE-E1A3-4B44-AE3A-AFCA65CD2A33}" presName="tx1" presStyleLbl="revTx" presStyleIdx="1" presStyleCnt="4"/>
      <dgm:spPr/>
    </dgm:pt>
    <dgm:pt modelId="{17E255BB-E54A-4F2B-B6E9-AF649D302A24}" type="pres">
      <dgm:prSet presAssocID="{6CA587DE-E1A3-4B44-AE3A-AFCA65CD2A33}" presName="vert1" presStyleCnt="0"/>
      <dgm:spPr/>
    </dgm:pt>
    <dgm:pt modelId="{9A571E91-B4C7-4BD3-BB47-BD6EDCB1B9CE}" type="pres">
      <dgm:prSet presAssocID="{94A1900D-A996-4ED5-85C6-3011D2AE532D}" presName="thickLine" presStyleLbl="alignNode1" presStyleIdx="2" presStyleCnt="4"/>
      <dgm:spPr/>
    </dgm:pt>
    <dgm:pt modelId="{4172B76E-5E6C-42B3-9572-26BA6932F20B}" type="pres">
      <dgm:prSet presAssocID="{94A1900D-A996-4ED5-85C6-3011D2AE532D}" presName="horz1" presStyleCnt="0"/>
      <dgm:spPr/>
    </dgm:pt>
    <dgm:pt modelId="{59DFC775-61B5-4792-996A-6E4CC123D22C}" type="pres">
      <dgm:prSet presAssocID="{94A1900D-A996-4ED5-85C6-3011D2AE532D}" presName="tx1" presStyleLbl="revTx" presStyleIdx="2" presStyleCnt="4"/>
      <dgm:spPr/>
    </dgm:pt>
    <dgm:pt modelId="{8C519199-F246-438C-933A-8410B390888C}" type="pres">
      <dgm:prSet presAssocID="{94A1900D-A996-4ED5-85C6-3011D2AE532D}" presName="vert1" presStyleCnt="0"/>
      <dgm:spPr/>
    </dgm:pt>
    <dgm:pt modelId="{A4EBE250-6DF7-405D-88D1-59951A7DD7B7}" type="pres">
      <dgm:prSet presAssocID="{86DD9991-DA81-4CEC-B8F2-489533004B6F}" presName="thickLine" presStyleLbl="alignNode1" presStyleIdx="3" presStyleCnt="4"/>
      <dgm:spPr/>
    </dgm:pt>
    <dgm:pt modelId="{8AED67A0-E285-4745-ADEA-5DE13A91F849}" type="pres">
      <dgm:prSet presAssocID="{86DD9991-DA81-4CEC-B8F2-489533004B6F}" presName="horz1" presStyleCnt="0"/>
      <dgm:spPr/>
    </dgm:pt>
    <dgm:pt modelId="{100738D4-37DB-4231-ADF4-522666C80613}" type="pres">
      <dgm:prSet presAssocID="{86DD9991-DA81-4CEC-B8F2-489533004B6F}" presName="tx1" presStyleLbl="revTx" presStyleIdx="3" presStyleCnt="4"/>
      <dgm:spPr/>
    </dgm:pt>
    <dgm:pt modelId="{7CAE0E40-3E46-4E3A-A342-DD1EDAC8C9E4}" type="pres">
      <dgm:prSet presAssocID="{86DD9991-DA81-4CEC-B8F2-489533004B6F}" presName="vert1" presStyleCnt="0"/>
      <dgm:spPr/>
    </dgm:pt>
  </dgm:ptLst>
  <dgm:cxnLst>
    <dgm:cxn modelId="{F2EDBA2A-3164-428B-8EF8-94C31E4403F1}" type="presOf" srcId="{5B72A77A-E2F5-47D4-8FE9-729B3A794A9C}" destId="{3007E764-0B0E-483E-AEC6-40B77DD69FE7}" srcOrd="0" destOrd="0" presId="urn:microsoft.com/office/officeart/2008/layout/LinedList"/>
    <dgm:cxn modelId="{D916692D-4431-4661-A4E0-C5A0243CFE61}" type="presOf" srcId="{86DD9991-DA81-4CEC-B8F2-489533004B6F}" destId="{100738D4-37DB-4231-ADF4-522666C80613}" srcOrd="0" destOrd="0" presId="urn:microsoft.com/office/officeart/2008/layout/LinedList"/>
    <dgm:cxn modelId="{C59D894C-1F01-4393-ABE8-6976F283AB8F}" type="presOf" srcId="{6CA587DE-E1A3-4B44-AE3A-AFCA65CD2A33}" destId="{8D641C93-4FF3-42F4-B1EC-2BA9FFD91E28}" srcOrd="0" destOrd="0" presId="urn:microsoft.com/office/officeart/2008/layout/LinedList"/>
    <dgm:cxn modelId="{04E8396F-DD36-4B72-B468-411B85A27769}" srcId="{5B72A77A-E2F5-47D4-8FE9-729B3A794A9C}" destId="{6CA587DE-E1A3-4B44-AE3A-AFCA65CD2A33}" srcOrd="1" destOrd="0" parTransId="{EB82C86A-C7D3-4693-BBB8-00F27E272921}" sibTransId="{51B0144E-EBA9-4237-803C-13108FD5C7CF}"/>
    <dgm:cxn modelId="{9E905356-298E-40B0-806B-9D905C147C8C}" srcId="{5B72A77A-E2F5-47D4-8FE9-729B3A794A9C}" destId="{86DD9991-DA81-4CEC-B8F2-489533004B6F}" srcOrd="3" destOrd="0" parTransId="{744507C7-8DF3-44A3-AB0B-FE6BF6559787}" sibTransId="{7489E951-3136-4B4B-B55F-757183E1B3CC}"/>
    <dgm:cxn modelId="{AE578079-A972-4CC5-B769-95F0A4A57672}" srcId="{5B72A77A-E2F5-47D4-8FE9-729B3A794A9C}" destId="{94A1900D-A996-4ED5-85C6-3011D2AE532D}" srcOrd="2" destOrd="0" parTransId="{EA239113-E952-478B-9DAD-1A0F2468BDBC}" sibTransId="{22F17EB1-99A8-4004-A766-A6A2D607509A}"/>
    <dgm:cxn modelId="{7ECF72A4-FB94-4E4E-BD12-1978873939C3}" srcId="{5B72A77A-E2F5-47D4-8FE9-729B3A794A9C}" destId="{F9B85E80-A0AB-4576-BAE0-9E0FA457BF5D}" srcOrd="0" destOrd="0" parTransId="{99EB2494-1BB0-48F9-BD3F-F4E17308CB26}" sibTransId="{FC9E0A63-806D-436A-A7ED-CE6F8363EFCE}"/>
    <dgm:cxn modelId="{3D4542CF-E2AE-4444-BB10-2AD942A90FA9}" type="presOf" srcId="{F9B85E80-A0AB-4576-BAE0-9E0FA457BF5D}" destId="{36C7BCE9-E214-424B-90F9-227CEAF9B2EA}" srcOrd="0" destOrd="0" presId="urn:microsoft.com/office/officeart/2008/layout/LinedList"/>
    <dgm:cxn modelId="{0CF8A8F3-1DF9-4D39-960E-8D7901E529B2}" type="presOf" srcId="{94A1900D-A996-4ED5-85C6-3011D2AE532D}" destId="{59DFC775-61B5-4792-996A-6E4CC123D22C}" srcOrd="0" destOrd="0" presId="urn:microsoft.com/office/officeart/2008/layout/LinedList"/>
    <dgm:cxn modelId="{DEEF9E6E-5F70-4821-8C63-9CDE4A610C8A}" type="presParOf" srcId="{3007E764-0B0E-483E-AEC6-40B77DD69FE7}" destId="{546B9EF6-4D89-4401-89F6-974A99758206}" srcOrd="0" destOrd="0" presId="urn:microsoft.com/office/officeart/2008/layout/LinedList"/>
    <dgm:cxn modelId="{FEE8E019-EC44-444A-9772-B72C46278849}" type="presParOf" srcId="{3007E764-0B0E-483E-AEC6-40B77DD69FE7}" destId="{2D9119FA-8543-453E-81B0-26D17CAD4982}" srcOrd="1" destOrd="0" presId="urn:microsoft.com/office/officeart/2008/layout/LinedList"/>
    <dgm:cxn modelId="{093697DB-FD39-4896-BCA2-1FDF86758C78}" type="presParOf" srcId="{2D9119FA-8543-453E-81B0-26D17CAD4982}" destId="{36C7BCE9-E214-424B-90F9-227CEAF9B2EA}" srcOrd="0" destOrd="0" presId="urn:microsoft.com/office/officeart/2008/layout/LinedList"/>
    <dgm:cxn modelId="{A5554DCA-0899-4A8B-B9B6-74011C2D2D71}" type="presParOf" srcId="{2D9119FA-8543-453E-81B0-26D17CAD4982}" destId="{B632ED9D-2235-4A74-BE96-B748B8DEC2D7}" srcOrd="1" destOrd="0" presId="urn:microsoft.com/office/officeart/2008/layout/LinedList"/>
    <dgm:cxn modelId="{18D1EF03-B816-4C03-8C75-A774FBC2B2D9}" type="presParOf" srcId="{3007E764-0B0E-483E-AEC6-40B77DD69FE7}" destId="{9B1E1408-23D5-4210-8EAE-44B5CEEFD82E}" srcOrd="2" destOrd="0" presId="urn:microsoft.com/office/officeart/2008/layout/LinedList"/>
    <dgm:cxn modelId="{FA727EB4-1D21-4BD9-BA1C-54F35ECC6DE8}" type="presParOf" srcId="{3007E764-0B0E-483E-AEC6-40B77DD69FE7}" destId="{3E737200-C3FD-4D7F-8342-F422B2EA089B}" srcOrd="3" destOrd="0" presId="urn:microsoft.com/office/officeart/2008/layout/LinedList"/>
    <dgm:cxn modelId="{9122F0AC-3E7D-4B4D-A838-6D6AC8D4136A}" type="presParOf" srcId="{3E737200-C3FD-4D7F-8342-F422B2EA089B}" destId="{8D641C93-4FF3-42F4-B1EC-2BA9FFD91E28}" srcOrd="0" destOrd="0" presId="urn:microsoft.com/office/officeart/2008/layout/LinedList"/>
    <dgm:cxn modelId="{385EA39B-7519-4D97-BB6B-91757ECB5352}" type="presParOf" srcId="{3E737200-C3FD-4D7F-8342-F422B2EA089B}" destId="{17E255BB-E54A-4F2B-B6E9-AF649D302A24}" srcOrd="1" destOrd="0" presId="urn:microsoft.com/office/officeart/2008/layout/LinedList"/>
    <dgm:cxn modelId="{55A0781B-89B4-4F04-82C7-B037430C57D9}" type="presParOf" srcId="{3007E764-0B0E-483E-AEC6-40B77DD69FE7}" destId="{9A571E91-B4C7-4BD3-BB47-BD6EDCB1B9CE}" srcOrd="4" destOrd="0" presId="urn:microsoft.com/office/officeart/2008/layout/LinedList"/>
    <dgm:cxn modelId="{402C329C-A173-415F-81D6-27F850943668}" type="presParOf" srcId="{3007E764-0B0E-483E-AEC6-40B77DD69FE7}" destId="{4172B76E-5E6C-42B3-9572-26BA6932F20B}" srcOrd="5" destOrd="0" presId="urn:microsoft.com/office/officeart/2008/layout/LinedList"/>
    <dgm:cxn modelId="{23A2BBF8-5A12-47E7-A71F-3C55A75060AB}" type="presParOf" srcId="{4172B76E-5E6C-42B3-9572-26BA6932F20B}" destId="{59DFC775-61B5-4792-996A-6E4CC123D22C}" srcOrd="0" destOrd="0" presId="urn:microsoft.com/office/officeart/2008/layout/LinedList"/>
    <dgm:cxn modelId="{7EF8F320-1A63-474B-9F13-F50E3320E322}" type="presParOf" srcId="{4172B76E-5E6C-42B3-9572-26BA6932F20B}" destId="{8C519199-F246-438C-933A-8410B390888C}" srcOrd="1" destOrd="0" presId="urn:microsoft.com/office/officeart/2008/layout/LinedList"/>
    <dgm:cxn modelId="{55B6364A-95F6-448B-B6F4-D7EC54CAABA9}" type="presParOf" srcId="{3007E764-0B0E-483E-AEC6-40B77DD69FE7}" destId="{A4EBE250-6DF7-405D-88D1-59951A7DD7B7}" srcOrd="6" destOrd="0" presId="urn:microsoft.com/office/officeart/2008/layout/LinedList"/>
    <dgm:cxn modelId="{453BCC88-6D60-4EF6-AE79-C216BE36F332}" type="presParOf" srcId="{3007E764-0B0E-483E-AEC6-40B77DD69FE7}" destId="{8AED67A0-E285-4745-ADEA-5DE13A91F849}" srcOrd="7" destOrd="0" presId="urn:microsoft.com/office/officeart/2008/layout/LinedList"/>
    <dgm:cxn modelId="{EC4A01C8-54C7-4BB8-AA41-1357F2302CA5}" type="presParOf" srcId="{8AED67A0-E285-4745-ADEA-5DE13A91F849}" destId="{100738D4-37DB-4231-ADF4-522666C80613}" srcOrd="0" destOrd="0" presId="urn:microsoft.com/office/officeart/2008/layout/LinedList"/>
    <dgm:cxn modelId="{638B3057-F72D-4D68-8187-DB3CFF3FB0A7}" type="presParOf" srcId="{8AED67A0-E285-4745-ADEA-5DE13A91F849}" destId="{7CAE0E40-3E46-4E3A-A342-DD1EDAC8C9E4}"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46B9EF6-4D89-4401-89F6-974A99758206}">
      <dsp:nvSpPr>
        <dsp:cNvPr id="0" name=""/>
        <dsp:cNvSpPr/>
      </dsp:nvSpPr>
      <dsp:spPr>
        <a:xfrm>
          <a:off x="0" y="0"/>
          <a:ext cx="6900512" cy="0"/>
        </a:xfrm>
        <a:prstGeom prst="line">
          <a:avLst/>
        </a:prstGeom>
        <a:solidFill>
          <a:schemeClr val="accent2">
            <a:hueOff val="0"/>
            <a:satOff val="0"/>
            <a:lumOff val="0"/>
            <a:alphaOff val="0"/>
          </a:schemeClr>
        </a:solidFill>
        <a:ln w="1905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6C7BCE9-E214-424B-90F9-227CEAF9B2EA}">
      <dsp:nvSpPr>
        <dsp:cNvPr id="0" name=""/>
        <dsp:cNvSpPr/>
      </dsp:nvSpPr>
      <dsp:spPr>
        <a:xfrm>
          <a:off x="0" y="0"/>
          <a:ext cx="6900512" cy="13840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1920" tIns="121920" rIns="121920" bIns="121920" numCol="1" spcCol="1270" anchor="t" anchorCtr="0">
          <a:noAutofit/>
        </a:bodyPr>
        <a:lstStyle/>
        <a:p>
          <a:pPr marL="0" lvl="0" indent="0" algn="l" defTabSz="1422400">
            <a:lnSpc>
              <a:spcPct val="90000"/>
            </a:lnSpc>
            <a:spcBef>
              <a:spcPct val="0"/>
            </a:spcBef>
            <a:spcAft>
              <a:spcPct val="35000"/>
            </a:spcAft>
            <a:buNone/>
          </a:pPr>
          <a:r>
            <a:rPr lang="en-GB" sz="3200" kern="1200"/>
            <a:t>Chronological age</a:t>
          </a:r>
          <a:endParaRPr lang="en-US" sz="3200" kern="1200"/>
        </a:p>
      </dsp:txBody>
      <dsp:txXfrm>
        <a:off x="0" y="0"/>
        <a:ext cx="6900512" cy="1384035"/>
      </dsp:txXfrm>
    </dsp:sp>
    <dsp:sp modelId="{9B1E1408-23D5-4210-8EAE-44B5CEEFD82E}">
      <dsp:nvSpPr>
        <dsp:cNvPr id="0" name=""/>
        <dsp:cNvSpPr/>
      </dsp:nvSpPr>
      <dsp:spPr>
        <a:xfrm>
          <a:off x="0" y="1384035"/>
          <a:ext cx="6900512" cy="0"/>
        </a:xfrm>
        <a:prstGeom prst="line">
          <a:avLst/>
        </a:prstGeom>
        <a:solidFill>
          <a:schemeClr val="accent2">
            <a:hueOff val="2147871"/>
            <a:satOff val="-6164"/>
            <a:lumOff val="-9870"/>
            <a:alphaOff val="0"/>
          </a:schemeClr>
        </a:solidFill>
        <a:ln w="19050" cap="flat" cmpd="sng" algn="ctr">
          <a:solidFill>
            <a:schemeClr val="accent2">
              <a:hueOff val="2147871"/>
              <a:satOff val="-6164"/>
              <a:lumOff val="-987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D641C93-4FF3-42F4-B1EC-2BA9FFD91E28}">
      <dsp:nvSpPr>
        <dsp:cNvPr id="0" name=""/>
        <dsp:cNvSpPr/>
      </dsp:nvSpPr>
      <dsp:spPr>
        <a:xfrm>
          <a:off x="0" y="1384035"/>
          <a:ext cx="6900512" cy="13840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1920" tIns="121920" rIns="121920" bIns="121920" numCol="1" spcCol="1270" anchor="t" anchorCtr="0">
          <a:noAutofit/>
        </a:bodyPr>
        <a:lstStyle/>
        <a:p>
          <a:pPr marL="0" lvl="0" indent="0" algn="l" defTabSz="1422400">
            <a:lnSpc>
              <a:spcPct val="90000"/>
            </a:lnSpc>
            <a:spcBef>
              <a:spcPct val="0"/>
            </a:spcBef>
            <a:spcAft>
              <a:spcPct val="35000"/>
            </a:spcAft>
            <a:buNone/>
          </a:pPr>
          <a:r>
            <a:rPr lang="en-GB" sz="3200" kern="1200"/>
            <a:t>Physical development</a:t>
          </a:r>
          <a:endParaRPr lang="en-US" sz="3200" kern="1200"/>
        </a:p>
      </dsp:txBody>
      <dsp:txXfrm>
        <a:off x="0" y="1384035"/>
        <a:ext cx="6900512" cy="1384035"/>
      </dsp:txXfrm>
    </dsp:sp>
    <dsp:sp modelId="{9A571E91-B4C7-4BD3-BB47-BD6EDCB1B9CE}">
      <dsp:nvSpPr>
        <dsp:cNvPr id="0" name=""/>
        <dsp:cNvSpPr/>
      </dsp:nvSpPr>
      <dsp:spPr>
        <a:xfrm>
          <a:off x="0" y="2768070"/>
          <a:ext cx="6900512" cy="0"/>
        </a:xfrm>
        <a:prstGeom prst="line">
          <a:avLst/>
        </a:prstGeom>
        <a:solidFill>
          <a:schemeClr val="accent2">
            <a:hueOff val="4295743"/>
            <a:satOff val="-12329"/>
            <a:lumOff val="-19739"/>
            <a:alphaOff val="0"/>
          </a:schemeClr>
        </a:solidFill>
        <a:ln w="19050" cap="flat" cmpd="sng" algn="ctr">
          <a:solidFill>
            <a:schemeClr val="accent2">
              <a:hueOff val="4295743"/>
              <a:satOff val="-12329"/>
              <a:lumOff val="-19739"/>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9DFC775-61B5-4792-996A-6E4CC123D22C}">
      <dsp:nvSpPr>
        <dsp:cNvPr id="0" name=""/>
        <dsp:cNvSpPr/>
      </dsp:nvSpPr>
      <dsp:spPr>
        <a:xfrm>
          <a:off x="0" y="2768070"/>
          <a:ext cx="6900512" cy="13840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1920" tIns="121920" rIns="121920" bIns="121920" numCol="1" spcCol="1270" anchor="t" anchorCtr="0">
          <a:noAutofit/>
        </a:bodyPr>
        <a:lstStyle/>
        <a:p>
          <a:pPr marL="0" lvl="0" indent="0" algn="l" defTabSz="1422400">
            <a:lnSpc>
              <a:spcPct val="90000"/>
            </a:lnSpc>
            <a:spcBef>
              <a:spcPct val="0"/>
            </a:spcBef>
            <a:spcAft>
              <a:spcPct val="35000"/>
            </a:spcAft>
            <a:buNone/>
          </a:pPr>
          <a:r>
            <a:rPr lang="en-GB" sz="3200" kern="1200"/>
            <a:t>Emotional maturity</a:t>
          </a:r>
          <a:endParaRPr lang="en-US" sz="3200" kern="1200"/>
        </a:p>
      </dsp:txBody>
      <dsp:txXfrm>
        <a:off x="0" y="2768070"/>
        <a:ext cx="6900512" cy="1384035"/>
      </dsp:txXfrm>
    </dsp:sp>
    <dsp:sp modelId="{A4EBE250-6DF7-405D-88D1-59951A7DD7B7}">
      <dsp:nvSpPr>
        <dsp:cNvPr id="0" name=""/>
        <dsp:cNvSpPr/>
      </dsp:nvSpPr>
      <dsp:spPr>
        <a:xfrm>
          <a:off x="0" y="4152105"/>
          <a:ext cx="6900512" cy="0"/>
        </a:xfrm>
        <a:prstGeom prst="line">
          <a:avLst/>
        </a:prstGeom>
        <a:solidFill>
          <a:schemeClr val="accent2">
            <a:hueOff val="6443614"/>
            <a:satOff val="-18493"/>
            <a:lumOff val="-29609"/>
            <a:alphaOff val="0"/>
          </a:schemeClr>
        </a:solidFill>
        <a:ln w="19050" cap="flat" cmpd="sng" algn="ctr">
          <a:solidFill>
            <a:schemeClr val="accent2">
              <a:hueOff val="6443614"/>
              <a:satOff val="-18493"/>
              <a:lumOff val="-29609"/>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00738D4-37DB-4231-ADF4-522666C80613}">
      <dsp:nvSpPr>
        <dsp:cNvPr id="0" name=""/>
        <dsp:cNvSpPr/>
      </dsp:nvSpPr>
      <dsp:spPr>
        <a:xfrm>
          <a:off x="0" y="4152105"/>
          <a:ext cx="6900512" cy="13840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1920" tIns="121920" rIns="121920" bIns="121920" numCol="1" spcCol="1270" anchor="t" anchorCtr="0">
          <a:noAutofit/>
        </a:bodyPr>
        <a:lstStyle/>
        <a:p>
          <a:pPr marL="0" lvl="0" indent="0" algn="l" defTabSz="1422400">
            <a:lnSpc>
              <a:spcPct val="90000"/>
            </a:lnSpc>
            <a:spcBef>
              <a:spcPct val="0"/>
            </a:spcBef>
            <a:spcAft>
              <a:spcPct val="35000"/>
            </a:spcAft>
            <a:buNone/>
          </a:pPr>
          <a:r>
            <a:rPr lang="en-GB" sz="3200" kern="1200"/>
            <a:t>Social milestones: marriage, having a child, starting an independent home</a:t>
          </a:r>
          <a:endParaRPr lang="en-US" sz="3200" kern="1200"/>
        </a:p>
      </dsp:txBody>
      <dsp:txXfrm>
        <a:off x="0" y="4152105"/>
        <a:ext cx="6900512" cy="1384035"/>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72C3950-67A5-49D3-8B6A-42007FED4017}" type="datetimeFigureOut">
              <a:rPr lang="en-GB" smtClean="0"/>
              <a:t>27/04/2026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FB540DF-5EDC-45BC-A059-EAD5BC294CDB}" type="slidenum">
              <a:rPr lang="en-GB" smtClean="0"/>
              <a:t>‹#›</a:t>
            </a:fld>
            <a:endParaRPr lang="en-GB"/>
          </a:p>
        </p:txBody>
      </p:sp>
    </p:spTree>
    <p:extLst>
      <p:ext uri="{BB962C8B-B14F-4D97-AF65-F5344CB8AC3E}">
        <p14:creationId xmlns:p14="http://schemas.microsoft.com/office/powerpoint/2010/main" val="322494787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 short, the very nature of empire-building, and the maintenance of imperial and colonial domination, cannot be understood without reference to gender and the power relations it produces.</a:t>
            </a:r>
          </a:p>
        </p:txBody>
      </p:sp>
      <p:sp>
        <p:nvSpPr>
          <p:cNvPr id="4" name="Slide Number Placeholder 3"/>
          <p:cNvSpPr>
            <a:spLocks noGrp="1"/>
          </p:cNvSpPr>
          <p:nvPr>
            <p:ph type="sldNum" sz="quarter" idx="5"/>
          </p:nvPr>
        </p:nvSpPr>
        <p:spPr/>
        <p:txBody>
          <a:bodyPr/>
          <a:lstStyle/>
          <a:p>
            <a:fld id="{F33FC403-C74A-4010-A397-F0DD210A5D7A}" type="slidenum">
              <a:rPr lang="en-GB" smtClean="0"/>
              <a:t>5</a:t>
            </a:fld>
            <a:endParaRPr lang="en-GB"/>
          </a:p>
        </p:txBody>
      </p:sp>
    </p:spTree>
    <p:extLst>
      <p:ext uri="{BB962C8B-B14F-4D97-AF65-F5344CB8AC3E}">
        <p14:creationId xmlns:p14="http://schemas.microsoft.com/office/powerpoint/2010/main" val="180075051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FB540DF-5EDC-45BC-A059-EAD5BC294CDB}" type="slidenum">
              <a:rPr lang="en-GB" smtClean="0"/>
              <a:t>18</a:t>
            </a:fld>
            <a:endParaRPr lang="en-GB"/>
          </a:p>
        </p:txBody>
      </p:sp>
    </p:spTree>
    <p:extLst>
      <p:ext uri="{BB962C8B-B14F-4D97-AF65-F5344CB8AC3E}">
        <p14:creationId xmlns:p14="http://schemas.microsoft.com/office/powerpoint/2010/main" val="86656640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6664ADB-0E8D-0B1D-E10E-C8337D256024}"/>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0D0AE6EA-7760-A467-B119-7CD2E76B7850}"/>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D97E8C9A-3CC0-DADD-B5B1-6CB95A5B7A44}"/>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61C9A0AC-F3D2-90B7-2505-9953FB1DA2D5}"/>
              </a:ext>
            </a:extLst>
          </p:cNvPr>
          <p:cNvSpPr>
            <a:spLocks noGrp="1"/>
          </p:cNvSpPr>
          <p:nvPr>
            <p:ph type="sldNum" sz="quarter" idx="5"/>
          </p:nvPr>
        </p:nvSpPr>
        <p:spPr/>
        <p:txBody>
          <a:bodyPr/>
          <a:lstStyle/>
          <a:p>
            <a:fld id="{BFB540DF-5EDC-45BC-A059-EAD5BC294CDB}" type="slidenum">
              <a:rPr lang="en-GB" smtClean="0"/>
              <a:t>19</a:t>
            </a:fld>
            <a:endParaRPr lang="en-GB"/>
          </a:p>
        </p:txBody>
      </p:sp>
    </p:spTree>
    <p:extLst>
      <p:ext uri="{BB962C8B-B14F-4D97-AF65-F5344CB8AC3E}">
        <p14:creationId xmlns:p14="http://schemas.microsoft.com/office/powerpoint/2010/main" val="196375452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DC0873E-849C-96BC-F31C-3B8323F8C7A4}"/>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CCC65B9C-E25A-A826-2E94-A86C77E04F03}"/>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3F0D2B0E-C9F8-8C57-5866-C31542E396D6}"/>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8ADF3DB3-7F7F-F1AC-D41C-E90FA1B3F25D}"/>
              </a:ext>
            </a:extLst>
          </p:cNvPr>
          <p:cNvSpPr>
            <a:spLocks noGrp="1"/>
          </p:cNvSpPr>
          <p:nvPr>
            <p:ph type="sldNum" sz="quarter" idx="5"/>
          </p:nvPr>
        </p:nvSpPr>
        <p:spPr/>
        <p:txBody>
          <a:bodyPr/>
          <a:lstStyle/>
          <a:p>
            <a:fld id="{BFB540DF-5EDC-45BC-A059-EAD5BC294CDB}" type="slidenum">
              <a:rPr lang="en-GB" smtClean="0"/>
              <a:t>20</a:t>
            </a:fld>
            <a:endParaRPr lang="en-GB"/>
          </a:p>
        </p:txBody>
      </p:sp>
    </p:spTree>
    <p:extLst>
      <p:ext uri="{BB962C8B-B14F-4D97-AF65-F5344CB8AC3E}">
        <p14:creationId xmlns:p14="http://schemas.microsoft.com/office/powerpoint/2010/main" val="250066850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EEE0DB-2A89-D965-97C9-FF9986D1F7F1}"/>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5BB215C2-5554-4222-9265-7CEE721732A8}"/>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B3056F18-E67C-2C46-367C-30CC0361B90B}"/>
              </a:ext>
            </a:extLst>
          </p:cNvPr>
          <p:cNvSpPr>
            <a:spLocks noGrp="1"/>
          </p:cNvSpPr>
          <p:nvPr>
            <p:ph type="dt" sz="half" idx="10"/>
          </p:nvPr>
        </p:nvSpPr>
        <p:spPr/>
        <p:txBody>
          <a:bodyPr/>
          <a:lstStyle/>
          <a:p>
            <a:fld id="{547BC9A5-11A6-4AE2-A289-5EF3198C79F6}" type="datetimeFigureOut">
              <a:rPr lang="en-GB" smtClean="0"/>
              <a:t>27/04/2026</a:t>
            </a:fld>
            <a:endParaRPr lang="en-GB"/>
          </a:p>
        </p:txBody>
      </p:sp>
      <p:sp>
        <p:nvSpPr>
          <p:cNvPr id="5" name="Footer Placeholder 4">
            <a:extLst>
              <a:ext uri="{FF2B5EF4-FFF2-40B4-BE49-F238E27FC236}">
                <a16:creationId xmlns:a16="http://schemas.microsoft.com/office/drawing/2014/main" id="{D77C00C0-C96C-7896-0DF9-A1CE07D4A15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5D6A059-EC56-9449-A49C-891EFBDD6EAE}"/>
              </a:ext>
            </a:extLst>
          </p:cNvPr>
          <p:cNvSpPr>
            <a:spLocks noGrp="1"/>
          </p:cNvSpPr>
          <p:nvPr>
            <p:ph type="sldNum" sz="quarter" idx="12"/>
          </p:nvPr>
        </p:nvSpPr>
        <p:spPr/>
        <p:txBody>
          <a:bodyPr/>
          <a:lstStyle/>
          <a:p>
            <a:fld id="{CA6ECF70-CE18-4B81-846F-5BB841E3F1B8}" type="slidenum">
              <a:rPr lang="en-GB" smtClean="0"/>
              <a:t>‹#›</a:t>
            </a:fld>
            <a:endParaRPr lang="en-GB"/>
          </a:p>
        </p:txBody>
      </p:sp>
    </p:spTree>
    <p:extLst>
      <p:ext uri="{BB962C8B-B14F-4D97-AF65-F5344CB8AC3E}">
        <p14:creationId xmlns:p14="http://schemas.microsoft.com/office/powerpoint/2010/main" val="143877422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6D04F4-48EA-D46A-9FC8-15C38EEC8F72}"/>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957A8988-0624-B3B2-3FE4-D40C68D1D6B0}"/>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2CC1441-C2DC-3D55-E9E6-8821C7D2726E}"/>
              </a:ext>
            </a:extLst>
          </p:cNvPr>
          <p:cNvSpPr>
            <a:spLocks noGrp="1"/>
          </p:cNvSpPr>
          <p:nvPr>
            <p:ph type="dt" sz="half" idx="10"/>
          </p:nvPr>
        </p:nvSpPr>
        <p:spPr/>
        <p:txBody>
          <a:bodyPr/>
          <a:lstStyle/>
          <a:p>
            <a:fld id="{547BC9A5-11A6-4AE2-A289-5EF3198C79F6}" type="datetimeFigureOut">
              <a:rPr lang="en-GB" smtClean="0"/>
              <a:t>27/04/2026</a:t>
            </a:fld>
            <a:endParaRPr lang="en-GB"/>
          </a:p>
        </p:txBody>
      </p:sp>
      <p:sp>
        <p:nvSpPr>
          <p:cNvPr id="5" name="Footer Placeholder 4">
            <a:extLst>
              <a:ext uri="{FF2B5EF4-FFF2-40B4-BE49-F238E27FC236}">
                <a16:creationId xmlns:a16="http://schemas.microsoft.com/office/drawing/2014/main" id="{BC509403-27F4-6389-2DAA-621F3B3B786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4AD27BF-F20F-5F91-9BA9-0751B9F1E20E}"/>
              </a:ext>
            </a:extLst>
          </p:cNvPr>
          <p:cNvSpPr>
            <a:spLocks noGrp="1"/>
          </p:cNvSpPr>
          <p:nvPr>
            <p:ph type="sldNum" sz="quarter" idx="12"/>
          </p:nvPr>
        </p:nvSpPr>
        <p:spPr/>
        <p:txBody>
          <a:bodyPr/>
          <a:lstStyle/>
          <a:p>
            <a:fld id="{CA6ECF70-CE18-4B81-846F-5BB841E3F1B8}" type="slidenum">
              <a:rPr lang="en-GB" smtClean="0"/>
              <a:t>‹#›</a:t>
            </a:fld>
            <a:endParaRPr lang="en-GB"/>
          </a:p>
        </p:txBody>
      </p:sp>
    </p:spTree>
    <p:extLst>
      <p:ext uri="{BB962C8B-B14F-4D97-AF65-F5344CB8AC3E}">
        <p14:creationId xmlns:p14="http://schemas.microsoft.com/office/powerpoint/2010/main" val="103895828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D80974-D1B3-BC0F-CFBD-A26A51C32490}"/>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D1C7967A-4B71-CBEB-5EDE-9F48FC598E64}"/>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F3DCF2B7-21D6-098E-9013-D1C35245BD81}"/>
              </a:ext>
            </a:extLst>
          </p:cNvPr>
          <p:cNvSpPr>
            <a:spLocks noGrp="1"/>
          </p:cNvSpPr>
          <p:nvPr>
            <p:ph type="dt" sz="half" idx="10"/>
          </p:nvPr>
        </p:nvSpPr>
        <p:spPr/>
        <p:txBody>
          <a:bodyPr/>
          <a:lstStyle/>
          <a:p>
            <a:fld id="{547BC9A5-11A6-4AE2-A289-5EF3198C79F6}" type="datetimeFigureOut">
              <a:rPr lang="en-GB" smtClean="0"/>
              <a:t>27/04/2026</a:t>
            </a:fld>
            <a:endParaRPr lang="en-GB"/>
          </a:p>
        </p:txBody>
      </p:sp>
      <p:sp>
        <p:nvSpPr>
          <p:cNvPr id="5" name="Footer Placeholder 4">
            <a:extLst>
              <a:ext uri="{FF2B5EF4-FFF2-40B4-BE49-F238E27FC236}">
                <a16:creationId xmlns:a16="http://schemas.microsoft.com/office/drawing/2014/main" id="{AB972013-28A5-787A-4330-14446AEF193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2DEC844-31DB-6FE7-D25A-544B59893B62}"/>
              </a:ext>
            </a:extLst>
          </p:cNvPr>
          <p:cNvSpPr>
            <a:spLocks noGrp="1"/>
          </p:cNvSpPr>
          <p:nvPr>
            <p:ph type="sldNum" sz="quarter" idx="12"/>
          </p:nvPr>
        </p:nvSpPr>
        <p:spPr/>
        <p:txBody>
          <a:bodyPr/>
          <a:lstStyle/>
          <a:p>
            <a:fld id="{CA6ECF70-CE18-4B81-846F-5BB841E3F1B8}" type="slidenum">
              <a:rPr lang="en-GB" smtClean="0"/>
              <a:t>‹#›</a:t>
            </a:fld>
            <a:endParaRPr lang="en-GB"/>
          </a:p>
        </p:txBody>
      </p:sp>
    </p:spTree>
    <p:extLst>
      <p:ext uri="{BB962C8B-B14F-4D97-AF65-F5344CB8AC3E}">
        <p14:creationId xmlns:p14="http://schemas.microsoft.com/office/powerpoint/2010/main" val="212129112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F6DF62-8048-03E5-ECF9-E074046273D6}"/>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5667D1B6-38C3-274F-1EA0-D5A8FE22147F}"/>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E457DADF-A2B4-E9DB-4815-1446173183DF}"/>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33946D8B-DEE3-B3DC-1067-DEB281057B47}"/>
              </a:ext>
            </a:extLst>
          </p:cNvPr>
          <p:cNvSpPr>
            <a:spLocks noGrp="1"/>
          </p:cNvSpPr>
          <p:nvPr>
            <p:ph type="dt" sz="half" idx="10"/>
          </p:nvPr>
        </p:nvSpPr>
        <p:spPr/>
        <p:txBody>
          <a:bodyPr/>
          <a:lstStyle/>
          <a:p>
            <a:fld id="{547BC9A5-11A6-4AE2-A289-5EF3198C79F6}" type="datetimeFigureOut">
              <a:rPr lang="en-GB" smtClean="0"/>
              <a:t>27/04/2026</a:t>
            </a:fld>
            <a:endParaRPr lang="en-GB"/>
          </a:p>
        </p:txBody>
      </p:sp>
      <p:sp>
        <p:nvSpPr>
          <p:cNvPr id="6" name="Footer Placeholder 5">
            <a:extLst>
              <a:ext uri="{FF2B5EF4-FFF2-40B4-BE49-F238E27FC236}">
                <a16:creationId xmlns:a16="http://schemas.microsoft.com/office/drawing/2014/main" id="{743D245B-555C-3350-BBE7-9EB8F39CB93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541697F-B852-DFE3-C6E4-908FF72AEEF5}"/>
              </a:ext>
            </a:extLst>
          </p:cNvPr>
          <p:cNvSpPr>
            <a:spLocks noGrp="1"/>
          </p:cNvSpPr>
          <p:nvPr>
            <p:ph type="sldNum" sz="quarter" idx="12"/>
          </p:nvPr>
        </p:nvSpPr>
        <p:spPr/>
        <p:txBody>
          <a:bodyPr/>
          <a:lstStyle/>
          <a:p>
            <a:fld id="{CA6ECF70-CE18-4B81-846F-5BB841E3F1B8}" type="slidenum">
              <a:rPr lang="en-GB" smtClean="0"/>
              <a:t>‹#›</a:t>
            </a:fld>
            <a:endParaRPr lang="en-GB"/>
          </a:p>
        </p:txBody>
      </p:sp>
    </p:spTree>
    <p:extLst>
      <p:ext uri="{BB962C8B-B14F-4D97-AF65-F5344CB8AC3E}">
        <p14:creationId xmlns:p14="http://schemas.microsoft.com/office/powerpoint/2010/main" val="388893400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C68259-6DFA-A383-3046-332F4A469273}"/>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1612EF2D-0A93-CC37-59B4-5875A2A6E23E}"/>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E017A0B5-8B79-518C-E17F-D63C92C87CC9}"/>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A35C4212-1B8D-4080-4C03-783B6CAA6735}"/>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962B9E63-383A-9F74-9E8E-405E6158259F}"/>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C3D504C4-E804-5123-5C1C-1F2E6A351E6B}"/>
              </a:ext>
            </a:extLst>
          </p:cNvPr>
          <p:cNvSpPr>
            <a:spLocks noGrp="1"/>
          </p:cNvSpPr>
          <p:nvPr>
            <p:ph type="dt" sz="half" idx="10"/>
          </p:nvPr>
        </p:nvSpPr>
        <p:spPr/>
        <p:txBody>
          <a:bodyPr/>
          <a:lstStyle/>
          <a:p>
            <a:fld id="{547BC9A5-11A6-4AE2-A289-5EF3198C79F6}" type="datetimeFigureOut">
              <a:rPr lang="en-GB" smtClean="0"/>
              <a:t>27/04/2026</a:t>
            </a:fld>
            <a:endParaRPr lang="en-GB"/>
          </a:p>
        </p:txBody>
      </p:sp>
      <p:sp>
        <p:nvSpPr>
          <p:cNvPr id="8" name="Footer Placeholder 7">
            <a:extLst>
              <a:ext uri="{FF2B5EF4-FFF2-40B4-BE49-F238E27FC236}">
                <a16:creationId xmlns:a16="http://schemas.microsoft.com/office/drawing/2014/main" id="{6A3C6EB8-CCE4-7573-EE05-2BDC3DACA8BA}"/>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9B15C169-3202-C7F1-99BE-9E9B3ED8E560}"/>
              </a:ext>
            </a:extLst>
          </p:cNvPr>
          <p:cNvSpPr>
            <a:spLocks noGrp="1"/>
          </p:cNvSpPr>
          <p:nvPr>
            <p:ph type="sldNum" sz="quarter" idx="12"/>
          </p:nvPr>
        </p:nvSpPr>
        <p:spPr/>
        <p:txBody>
          <a:bodyPr/>
          <a:lstStyle/>
          <a:p>
            <a:fld id="{CA6ECF70-CE18-4B81-846F-5BB841E3F1B8}" type="slidenum">
              <a:rPr lang="en-GB" smtClean="0"/>
              <a:t>‹#›</a:t>
            </a:fld>
            <a:endParaRPr lang="en-GB"/>
          </a:p>
        </p:txBody>
      </p:sp>
    </p:spTree>
    <p:extLst>
      <p:ext uri="{BB962C8B-B14F-4D97-AF65-F5344CB8AC3E}">
        <p14:creationId xmlns:p14="http://schemas.microsoft.com/office/powerpoint/2010/main" val="200901649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FF7583-1081-D75F-06AD-6BED7A0FBF60}"/>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09623263-FCBF-DAD8-497A-07D4608FE730}"/>
              </a:ext>
            </a:extLst>
          </p:cNvPr>
          <p:cNvSpPr>
            <a:spLocks noGrp="1"/>
          </p:cNvSpPr>
          <p:nvPr>
            <p:ph type="dt" sz="half" idx="10"/>
          </p:nvPr>
        </p:nvSpPr>
        <p:spPr/>
        <p:txBody>
          <a:bodyPr/>
          <a:lstStyle/>
          <a:p>
            <a:fld id="{547BC9A5-11A6-4AE2-A289-5EF3198C79F6}" type="datetimeFigureOut">
              <a:rPr lang="en-GB" smtClean="0"/>
              <a:t>27/04/2026</a:t>
            </a:fld>
            <a:endParaRPr lang="en-GB"/>
          </a:p>
        </p:txBody>
      </p:sp>
      <p:sp>
        <p:nvSpPr>
          <p:cNvPr id="4" name="Footer Placeholder 3">
            <a:extLst>
              <a:ext uri="{FF2B5EF4-FFF2-40B4-BE49-F238E27FC236}">
                <a16:creationId xmlns:a16="http://schemas.microsoft.com/office/drawing/2014/main" id="{D41D02AD-C4B9-C6DB-2A53-DD4D57FFCD4D}"/>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C3D58EDF-5E2B-4C4F-49E5-C15F4D71A913}"/>
              </a:ext>
            </a:extLst>
          </p:cNvPr>
          <p:cNvSpPr>
            <a:spLocks noGrp="1"/>
          </p:cNvSpPr>
          <p:nvPr>
            <p:ph type="sldNum" sz="quarter" idx="12"/>
          </p:nvPr>
        </p:nvSpPr>
        <p:spPr/>
        <p:txBody>
          <a:bodyPr/>
          <a:lstStyle/>
          <a:p>
            <a:fld id="{CA6ECF70-CE18-4B81-846F-5BB841E3F1B8}" type="slidenum">
              <a:rPr lang="en-GB" smtClean="0"/>
              <a:t>‹#›</a:t>
            </a:fld>
            <a:endParaRPr lang="en-GB"/>
          </a:p>
        </p:txBody>
      </p:sp>
    </p:spTree>
    <p:extLst>
      <p:ext uri="{BB962C8B-B14F-4D97-AF65-F5344CB8AC3E}">
        <p14:creationId xmlns:p14="http://schemas.microsoft.com/office/powerpoint/2010/main" val="374115446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651EB8C-88CC-2386-84FA-648E6A9B5E52}"/>
              </a:ext>
            </a:extLst>
          </p:cNvPr>
          <p:cNvSpPr>
            <a:spLocks noGrp="1"/>
          </p:cNvSpPr>
          <p:nvPr>
            <p:ph type="dt" sz="half" idx="10"/>
          </p:nvPr>
        </p:nvSpPr>
        <p:spPr/>
        <p:txBody>
          <a:bodyPr/>
          <a:lstStyle/>
          <a:p>
            <a:fld id="{547BC9A5-11A6-4AE2-A289-5EF3198C79F6}" type="datetimeFigureOut">
              <a:rPr lang="en-GB" smtClean="0"/>
              <a:t>27/04/2026</a:t>
            </a:fld>
            <a:endParaRPr lang="en-GB"/>
          </a:p>
        </p:txBody>
      </p:sp>
      <p:sp>
        <p:nvSpPr>
          <p:cNvPr id="3" name="Footer Placeholder 2">
            <a:extLst>
              <a:ext uri="{FF2B5EF4-FFF2-40B4-BE49-F238E27FC236}">
                <a16:creationId xmlns:a16="http://schemas.microsoft.com/office/drawing/2014/main" id="{60ACF5A3-4F41-8858-4A4F-25D737D69600}"/>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8C995845-FDBF-C768-0854-D478E6369257}"/>
              </a:ext>
            </a:extLst>
          </p:cNvPr>
          <p:cNvSpPr>
            <a:spLocks noGrp="1"/>
          </p:cNvSpPr>
          <p:nvPr>
            <p:ph type="sldNum" sz="quarter" idx="12"/>
          </p:nvPr>
        </p:nvSpPr>
        <p:spPr/>
        <p:txBody>
          <a:bodyPr/>
          <a:lstStyle/>
          <a:p>
            <a:fld id="{CA6ECF70-CE18-4B81-846F-5BB841E3F1B8}" type="slidenum">
              <a:rPr lang="en-GB" smtClean="0"/>
              <a:t>‹#›</a:t>
            </a:fld>
            <a:endParaRPr lang="en-GB"/>
          </a:p>
        </p:txBody>
      </p:sp>
    </p:spTree>
    <p:extLst>
      <p:ext uri="{BB962C8B-B14F-4D97-AF65-F5344CB8AC3E}">
        <p14:creationId xmlns:p14="http://schemas.microsoft.com/office/powerpoint/2010/main" val="108708380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C9571B-67F9-95F0-67A9-EC4808A56781}"/>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63633C5C-F3AA-F152-EE6B-AB224BB36E7A}"/>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76C1E2CE-CB41-0C40-EF43-5C483B02349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BFD05B10-226F-8C3B-56F6-78D296CCFBB0}"/>
              </a:ext>
            </a:extLst>
          </p:cNvPr>
          <p:cNvSpPr>
            <a:spLocks noGrp="1"/>
          </p:cNvSpPr>
          <p:nvPr>
            <p:ph type="dt" sz="half" idx="10"/>
          </p:nvPr>
        </p:nvSpPr>
        <p:spPr/>
        <p:txBody>
          <a:bodyPr/>
          <a:lstStyle/>
          <a:p>
            <a:fld id="{547BC9A5-11A6-4AE2-A289-5EF3198C79F6}" type="datetimeFigureOut">
              <a:rPr lang="en-GB" smtClean="0"/>
              <a:t>27/04/2026</a:t>
            </a:fld>
            <a:endParaRPr lang="en-GB"/>
          </a:p>
        </p:txBody>
      </p:sp>
      <p:sp>
        <p:nvSpPr>
          <p:cNvPr id="6" name="Footer Placeholder 5">
            <a:extLst>
              <a:ext uri="{FF2B5EF4-FFF2-40B4-BE49-F238E27FC236}">
                <a16:creationId xmlns:a16="http://schemas.microsoft.com/office/drawing/2014/main" id="{79C43EEB-DF50-A163-E451-C1140E1599C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DEB8160D-2272-6B83-10B9-510BC08E0A20}"/>
              </a:ext>
            </a:extLst>
          </p:cNvPr>
          <p:cNvSpPr>
            <a:spLocks noGrp="1"/>
          </p:cNvSpPr>
          <p:nvPr>
            <p:ph type="sldNum" sz="quarter" idx="12"/>
          </p:nvPr>
        </p:nvSpPr>
        <p:spPr/>
        <p:txBody>
          <a:bodyPr/>
          <a:lstStyle/>
          <a:p>
            <a:fld id="{CA6ECF70-CE18-4B81-846F-5BB841E3F1B8}" type="slidenum">
              <a:rPr lang="en-GB" smtClean="0"/>
              <a:t>‹#›</a:t>
            </a:fld>
            <a:endParaRPr lang="en-GB"/>
          </a:p>
        </p:txBody>
      </p:sp>
    </p:spTree>
    <p:extLst>
      <p:ext uri="{BB962C8B-B14F-4D97-AF65-F5344CB8AC3E}">
        <p14:creationId xmlns:p14="http://schemas.microsoft.com/office/powerpoint/2010/main" val="364209970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A9DFB9-FD23-EE01-F6E3-6C22B52085F6}"/>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6D6728D1-E238-2168-7FB0-E2DBC50C4219}"/>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3407847E-1348-8665-4D49-B5929C2DCC9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24301E7C-0B0C-6F89-40A0-294F75599297}"/>
              </a:ext>
            </a:extLst>
          </p:cNvPr>
          <p:cNvSpPr>
            <a:spLocks noGrp="1"/>
          </p:cNvSpPr>
          <p:nvPr>
            <p:ph type="dt" sz="half" idx="10"/>
          </p:nvPr>
        </p:nvSpPr>
        <p:spPr/>
        <p:txBody>
          <a:bodyPr/>
          <a:lstStyle/>
          <a:p>
            <a:fld id="{547BC9A5-11A6-4AE2-A289-5EF3198C79F6}" type="datetimeFigureOut">
              <a:rPr lang="en-GB" smtClean="0"/>
              <a:t>27/04/2026</a:t>
            </a:fld>
            <a:endParaRPr lang="en-GB"/>
          </a:p>
        </p:txBody>
      </p:sp>
      <p:sp>
        <p:nvSpPr>
          <p:cNvPr id="6" name="Footer Placeholder 5">
            <a:extLst>
              <a:ext uri="{FF2B5EF4-FFF2-40B4-BE49-F238E27FC236}">
                <a16:creationId xmlns:a16="http://schemas.microsoft.com/office/drawing/2014/main" id="{5A7FF6BC-1B19-0562-11AA-872D628D0200}"/>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0E6D071-FAF8-D320-2A5A-3C4AC5D7326F}"/>
              </a:ext>
            </a:extLst>
          </p:cNvPr>
          <p:cNvSpPr>
            <a:spLocks noGrp="1"/>
          </p:cNvSpPr>
          <p:nvPr>
            <p:ph type="sldNum" sz="quarter" idx="12"/>
          </p:nvPr>
        </p:nvSpPr>
        <p:spPr/>
        <p:txBody>
          <a:bodyPr/>
          <a:lstStyle/>
          <a:p>
            <a:fld id="{CA6ECF70-CE18-4B81-846F-5BB841E3F1B8}" type="slidenum">
              <a:rPr lang="en-GB" smtClean="0"/>
              <a:t>‹#›</a:t>
            </a:fld>
            <a:endParaRPr lang="en-GB"/>
          </a:p>
        </p:txBody>
      </p:sp>
    </p:spTree>
    <p:extLst>
      <p:ext uri="{BB962C8B-B14F-4D97-AF65-F5344CB8AC3E}">
        <p14:creationId xmlns:p14="http://schemas.microsoft.com/office/powerpoint/2010/main" val="93978429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6143EA-6B1C-BB32-4189-EF75CE378077}"/>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8D7AF822-F057-8D03-24D9-BEAA9366A304}"/>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AD92312-429B-BBC7-7DD1-3295BD29570B}"/>
              </a:ext>
            </a:extLst>
          </p:cNvPr>
          <p:cNvSpPr>
            <a:spLocks noGrp="1"/>
          </p:cNvSpPr>
          <p:nvPr>
            <p:ph type="dt" sz="half" idx="10"/>
          </p:nvPr>
        </p:nvSpPr>
        <p:spPr/>
        <p:txBody>
          <a:bodyPr/>
          <a:lstStyle/>
          <a:p>
            <a:fld id="{547BC9A5-11A6-4AE2-A289-5EF3198C79F6}" type="datetimeFigureOut">
              <a:rPr lang="en-GB" smtClean="0"/>
              <a:t>27/04/2026</a:t>
            </a:fld>
            <a:endParaRPr lang="en-GB"/>
          </a:p>
        </p:txBody>
      </p:sp>
      <p:sp>
        <p:nvSpPr>
          <p:cNvPr id="5" name="Footer Placeholder 4">
            <a:extLst>
              <a:ext uri="{FF2B5EF4-FFF2-40B4-BE49-F238E27FC236}">
                <a16:creationId xmlns:a16="http://schemas.microsoft.com/office/drawing/2014/main" id="{07B5A03A-FDA5-3901-37BB-00CF9FD5032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A7B4D7C-5B00-0FB1-B04B-534CA9CB3C25}"/>
              </a:ext>
            </a:extLst>
          </p:cNvPr>
          <p:cNvSpPr>
            <a:spLocks noGrp="1"/>
          </p:cNvSpPr>
          <p:nvPr>
            <p:ph type="sldNum" sz="quarter" idx="12"/>
          </p:nvPr>
        </p:nvSpPr>
        <p:spPr/>
        <p:txBody>
          <a:bodyPr/>
          <a:lstStyle/>
          <a:p>
            <a:fld id="{CA6ECF70-CE18-4B81-846F-5BB841E3F1B8}" type="slidenum">
              <a:rPr lang="en-GB" smtClean="0"/>
              <a:t>‹#›</a:t>
            </a:fld>
            <a:endParaRPr lang="en-GB"/>
          </a:p>
        </p:txBody>
      </p:sp>
    </p:spTree>
    <p:extLst>
      <p:ext uri="{BB962C8B-B14F-4D97-AF65-F5344CB8AC3E}">
        <p14:creationId xmlns:p14="http://schemas.microsoft.com/office/powerpoint/2010/main" val="28625800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582D4100-3E80-C071-7E64-38F51AB54E2C}"/>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7A506A2F-0DD5-03CB-44F1-B0DD7C617076}"/>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03AF702-1137-D65E-B5FE-20984B476BDB}"/>
              </a:ext>
            </a:extLst>
          </p:cNvPr>
          <p:cNvSpPr>
            <a:spLocks noGrp="1"/>
          </p:cNvSpPr>
          <p:nvPr>
            <p:ph type="dt" sz="half" idx="10"/>
          </p:nvPr>
        </p:nvSpPr>
        <p:spPr/>
        <p:txBody>
          <a:bodyPr/>
          <a:lstStyle/>
          <a:p>
            <a:fld id="{547BC9A5-11A6-4AE2-A289-5EF3198C79F6}" type="datetimeFigureOut">
              <a:rPr lang="en-GB" smtClean="0"/>
              <a:t>27/04/2026</a:t>
            </a:fld>
            <a:endParaRPr lang="en-GB"/>
          </a:p>
        </p:txBody>
      </p:sp>
      <p:sp>
        <p:nvSpPr>
          <p:cNvPr id="5" name="Footer Placeholder 4">
            <a:extLst>
              <a:ext uri="{FF2B5EF4-FFF2-40B4-BE49-F238E27FC236}">
                <a16:creationId xmlns:a16="http://schemas.microsoft.com/office/drawing/2014/main" id="{1F4199DD-0EDB-0857-6EE1-2EE0D15473A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2556F21-F464-5D90-6DE4-F1672F2C9EAB}"/>
              </a:ext>
            </a:extLst>
          </p:cNvPr>
          <p:cNvSpPr>
            <a:spLocks noGrp="1"/>
          </p:cNvSpPr>
          <p:nvPr>
            <p:ph type="sldNum" sz="quarter" idx="12"/>
          </p:nvPr>
        </p:nvSpPr>
        <p:spPr/>
        <p:txBody>
          <a:bodyPr/>
          <a:lstStyle/>
          <a:p>
            <a:fld id="{CA6ECF70-CE18-4B81-846F-5BB841E3F1B8}" type="slidenum">
              <a:rPr lang="en-GB" smtClean="0"/>
              <a:t>‹#›</a:t>
            </a:fld>
            <a:endParaRPr lang="en-GB"/>
          </a:p>
        </p:txBody>
      </p:sp>
    </p:spTree>
    <p:extLst>
      <p:ext uri="{BB962C8B-B14F-4D97-AF65-F5344CB8AC3E}">
        <p14:creationId xmlns:p14="http://schemas.microsoft.com/office/powerpoint/2010/main" val="280963082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DAAFD43E-ACF0-3C1B-7E4E-F9768B0958AE}"/>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C7E0C6A6-8E71-CE10-D679-9F47FCD3C35C}"/>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F4BB266-6AA1-E858-6C5D-A984627DA98C}"/>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547BC9A5-11A6-4AE2-A289-5EF3198C79F6}" type="datetimeFigureOut">
              <a:rPr lang="en-GB" smtClean="0"/>
              <a:t>27/04/2026</a:t>
            </a:fld>
            <a:endParaRPr lang="en-GB"/>
          </a:p>
        </p:txBody>
      </p:sp>
      <p:sp>
        <p:nvSpPr>
          <p:cNvPr id="5" name="Footer Placeholder 4">
            <a:extLst>
              <a:ext uri="{FF2B5EF4-FFF2-40B4-BE49-F238E27FC236}">
                <a16:creationId xmlns:a16="http://schemas.microsoft.com/office/drawing/2014/main" id="{6107CBC5-04D0-E965-0363-5221C5FE68F0}"/>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AC9BD0CE-DA18-3B97-16F8-DC0269E5EB1C}"/>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CA6ECF70-CE18-4B81-846F-5BB841E3F1B8}" type="slidenum">
              <a:rPr lang="en-GB" smtClean="0"/>
              <a:t>‹#›</a:t>
            </a:fld>
            <a:endParaRPr lang="en-GB"/>
          </a:p>
        </p:txBody>
      </p:sp>
    </p:spTree>
    <p:extLst>
      <p:ext uri="{BB962C8B-B14F-4D97-AF65-F5344CB8AC3E}">
        <p14:creationId xmlns:p14="http://schemas.microsoft.com/office/powerpoint/2010/main" val="256699992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657F69E0-C4B0-4BEC-A689-4F8D877F05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3C1315E6-26DC-8209-D638-E2867E1E7AB0}"/>
              </a:ext>
            </a:extLst>
          </p:cNvPr>
          <p:cNvPicPr>
            <a:picLocks noChangeAspect="1"/>
          </p:cNvPicPr>
          <p:nvPr/>
        </p:nvPicPr>
        <p:blipFill>
          <a:blip r:embed="rId2">
            <a:alphaModFix amt="50000"/>
          </a:blip>
          <a:srcRect r="-1" b="15708"/>
          <a:stretch>
            <a:fillRect/>
          </a:stretch>
        </p:blipFill>
        <p:spPr>
          <a:xfrm>
            <a:off x="20" y="10"/>
            <a:ext cx="12188930" cy="6857990"/>
          </a:xfrm>
          <a:prstGeom prst="rect">
            <a:avLst/>
          </a:prstGeom>
        </p:spPr>
      </p:pic>
      <p:sp>
        <p:nvSpPr>
          <p:cNvPr id="2" name="Title 1">
            <a:extLst>
              <a:ext uri="{FF2B5EF4-FFF2-40B4-BE49-F238E27FC236}">
                <a16:creationId xmlns:a16="http://schemas.microsoft.com/office/drawing/2014/main" id="{04DC2029-22F3-D220-57E9-395D1CECA830}"/>
              </a:ext>
            </a:extLst>
          </p:cNvPr>
          <p:cNvSpPr>
            <a:spLocks noGrp="1"/>
          </p:cNvSpPr>
          <p:nvPr>
            <p:ph type="ctrTitle"/>
          </p:nvPr>
        </p:nvSpPr>
        <p:spPr>
          <a:xfrm>
            <a:off x="1524000" y="1122363"/>
            <a:ext cx="9144000" cy="3063240"/>
          </a:xfrm>
        </p:spPr>
        <p:txBody>
          <a:bodyPr>
            <a:normAutofit/>
          </a:bodyPr>
          <a:lstStyle/>
          <a:p>
            <a:r>
              <a:rPr lang="en-GB" sz="6600" b="1" dirty="0">
                <a:solidFill>
                  <a:schemeClr val="bg1"/>
                </a:solidFill>
              </a:rPr>
              <a:t>HPHI5035/6035: African Modernities </a:t>
            </a:r>
            <a:br>
              <a:rPr lang="en-GB" sz="6600" b="1" dirty="0">
                <a:solidFill>
                  <a:schemeClr val="bg1"/>
                </a:solidFill>
              </a:rPr>
            </a:br>
            <a:endParaRPr lang="en-GB" sz="6600" dirty="0">
              <a:solidFill>
                <a:schemeClr val="bg1"/>
              </a:solidFill>
            </a:endParaRPr>
          </a:p>
        </p:txBody>
      </p:sp>
      <p:sp>
        <p:nvSpPr>
          <p:cNvPr id="3" name="Subtitle 2">
            <a:extLst>
              <a:ext uri="{FF2B5EF4-FFF2-40B4-BE49-F238E27FC236}">
                <a16:creationId xmlns:a16="http://schemas.microsoft.com/office/drawing/2014/main" id="{E5822AB4-6041-245D-5365-B8030EA65572}"/>
              </a:ext>
            </a:extLst>
          </p:cNvPr>
          <p:cNvSpPr>
            <a:spLocks noGrp="1"/>
          </p:cNvSpPr>
          <p:nvPr>
            <p:ph type="subTitle" idx="1"/>
          </p:nvPr>
        </p:nvSpPr>
        <p:spPr>
          <a:xfrm>
            <a:off x="1527048" y="4599432"/>
            <a:ext cx="9144000" cy="1536192"/>
          </a:xfrm>
        </p:spPr>
        <p:txBody>
          <a:bodyPr>
            <a:normAutofit/>
          </a:bodyPr>
          <a:lstStyle/>
          <a:p>
            <a:r>
              <a:rPr lang="en-GB" sz="1900" dirty="0">
                <a:solidFill>
                  <a:schemeClr val="bg1"/>
                </a:solidFill>
              </a:rPr>
              <a:t>Session 4: Identities II – Gender, age, and generation </a:t>
            </a:r>
          </a:p>
          <a:p>
            <a:r>
              <a:rPr lang="en-GB" sz="1900" dirty="0">
                <a:solidFill>
                  <a:schemeClr val="bg1"/>
                </a:solidFill>
              </a:rPr>
              <a:t>Dr Rhian Elinor Keyse</a:t>
            </a:r>
          </a:p>
          <a:p>
            <a:r>
              <a:rPr lang="en-GB" sz="1900" dirty="0">
                <a:solidFill>
                  <a:schemeClr val="bg1"/>
                </a:solidFill>
              </a:rPr>
              <a:t>Lecturer in Global Historical Studies</a:t>
            </a:r>
          </a:p>
          <a:p>
            <a:r>
              <a:rPr lang="en-GB" sz="1900" dirty="0">
                <a:solidFill>
                  <a:schemeClr val="bg1"/>
                </a:solidFill>
              </a:rPr>
              <a:t>r.keyse@uwtsd.ac.uk</a:t>
            </a:r>
          </a:p>
        </p:txBody>
      </p:sp>
      <p:sp>
        <p:nvSpPr>
          <p:cNvPr id="11" name="sketchy line">
            <a:extLst>
              <a:ext uri="{FF2B5EF4-FFF2-40B4-BE49-F238E27FC236}">
                <a16:creationId xmlns:a16="http://schemas.microsoft.com/office/drawing/2014/main" id="{9F6380B4-6A1C-481E-8408-B4E6C75B9B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974206" y="4368623"/>
            <a:ext cx="4243589" cy="18288"/>
          </a:xfrm>
          <a:custGeom>
            <a:avLst/>
            <a:gdLst>
              <a:gd name="csX0" fmla="*/ 0 w 4243589"/>
              <a:gd name="csY0" fmla="*/ 0 h 18288"/>
              <a:gd name="csX1" fmla="*/ 478919 w 4243589"/>
              <a:gd name="csY1" fmla="*/ 0 h 18288"/>
              <a:gd name="csX2" fmla="*/ 957839 w 4243589"/>
              <a:gd name="csY2" fmla="*/ 0 h 18288"/>
              <a:gd name="csX3" fmla="*/ 1521630 w 4243589"/>
              <a:gd name="csY3" fmla="*/ 0 h 18288"/>
              <a:gd name="csX4" fmla="*/ 2212729 w 4243589"/>
              <a:gd name="csY4" fmla="*/ 0 h 18288"/>
              <a:gd name="csX5" fmla="*/ 2734084 w 4243589"/>
              <a:gd name="csY5" fmla="*/ 0 h 18288"/>
              <a:gd name="csX6" fmla="*/ 3255439 w 4243589"/>
              <a:gd name="csY6" fmla="*/ 0 h 18288"/>
              <a:gd name="csX7" fmla="*/ 4243589 w 4243589"/>
              <a:gd name="csY7" fmla="*/ 0 h 18288"/>
              <a:gd name="csX8" fmla="*/ 4243589 w 4243589"/>
              <a:gd name="csY8" fmla="*/ 18288 h 18288"/>
              <a:gd name="csX9" fmla="*/ 3594926 w 4243589"/>
              <a:gd name="csY9" fmla="*/ 18288 h 18288"/>
              <a:gd name="csX10" fmla="*/ 3073571 w 4243589"/>
              <a:gd name="csY10" fmla="*/ 18288 h 18288"/>
              <a:gd name="csX11" fmla="*/ 2552216 w 4243589"/>
              <a:gd name="csY11" fmla="*/ 18288 h 18288"/>
              <a:gd name="csX12" fmla="*/ 1903553 w 4243589"/>
              <a:gd name="csY12" fmla="*/ 18288 h 18288"/>
              <a:gd name="csX13" fmla="*/ 1212454 w 4243589"/>
              <a:gd name="csY13" fmla="*/ 18288 h 18288"/>
              <a:gd name="csX14" fmla="*/ 733535 w 4243589"/>
              <a:gd name="csY14" fmla="*/ 18288 h 18288"/>
              <a:gd name="csX15" fmla="*/ 0 w 4243589"/>
              <a:gd name="csY15" fmla="*/ 18288 h 18288"/>
              <a:gd name="csX16" fmla="*/ 0 w 4243589"/>
              <a:gd name="csY16"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rgbClr val="FFFFFF">
              <a:alpha val="75000"/>
            </a:srgbClr>
          </a:solidFill>
          <a:ln w="44450" cap="rnd">
            <a:solidFill>
              <a:schemeClr val="bg1">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64976542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E11041B3-7894-748A-4AA9-21E692A1730C}"/>
            </a:ext>
          </a:extLst>
        </p:cNvPr>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DC4C2D17-3C63-7FC0-CBB2-084AF5C122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7DF3F55-2E06-2BC8-A8A2-C46DDC5CD001}"/>
              </a:ext>
            </a:extLst>
          </p:cNvPr>
          <p:cNvSpPr>
            <a:spLocks noGrp="1"/>
          </p:cNvSpPr>
          <p:nvPr>
            <p:ph type="title"/>
          </p:nvPr>
        </p:nvSpPr>
        <p:spPr>
          <a:xfrm>
            <a:off x="5297762" y="329184"/>
            <a:ext cx="6251110" cy="1783080"/>
          </a:xfrm>
        </p:spPr>
        <p:txBody>
          <a:bodyPr anchor="b">
            <a:normAutofit/>
          </a:bodyPr>
          <a:lstStyle/>
          <a:p>
            <a:r>
              <a:rPr lang="en-GB" sz="5400" dirty="0"/>
              <a:t>Today’s session</a:t>
            </a:r>
          </a:p>
        </p:txBody>
      </p:sp>
      <p:pic>
        <p:nvPicPr>
          <p:cNvPr id="5" name="Picture 4" descr="hand holding ball">
            <a:extLst>
              <a:ext uri="{FF2B5EF4-FFF2-40B4-BE49-F238E27FC236}">
                <a16:creationId xmlns:a16="http://schemas.microsoft.com/office/drawing/2014/main" id="{43516936-0CF1-F4AA-6233-531BF0F2231F}"/>
              </a:ext>
            </a:extLst>
          </p:cNvPr>
          <p:cNvPicPr>
            <a:picLocks noChangeAspect="1"/>
          </p:cNvPicPr>
          <p:nvPr/>
        </p:nvPicPr>
        <p:blipFill>
          <a:blip r:embed="rId2"/>
          <a:srcRect l="30729" r="24110"/>
          <a:stretch>
            <a:fillRect/>
          </a:stretch>
        </p:blipFill>
        <p:spPr>
          <a:xfrm>
            <a:off x="1" y="10"/>
            <a:ext cx="4657344" cy="6857990"/>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sp>
        <p:nvSpPr>
          <p:cNvPr id="16" name="sketchy line">
            <a:extLst>
              <a:ext uri="{FF2B5EF4-FFF2-40B4-BE49-F238E27FC236}">
                <a16:creationId xmlns:a16="http://schemas.microsoft.com/office/drawing/2014/main" id="{31473A85-00E8-0F46-110D-0C8FF181CF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97762" y="2374947"/>
            <a:ext cx="4243589" cy="18288"/>
          </a:xfrm>
          <a:custGeom>
            <a:avLst/>
            <a:gdLst>
              <a:gd name="csX0" fmla="*/ 0 w 4243589"/>
              <a:gd name="csY0" fmla="*/ 0 h 18288"/>
              <a:gd name="csX1" fmla="*/ 478919 w 4243589"/>
              <a:gd name="csY1" fmla="*/ 0 h 18288"/>
              <a:gd name="csX2" fmla="*/ 957839 w 4243589"/>
              <a:gd name="csY2" fmla="*/ 0 h 18288"/>
              <a:gd name="csX3" fmla="*/ 1521630 w 4243589"/>
              <a:gd name="csY3" fmla="*/ 0 h 18288"/>
              <a:gd name="csX4" fmla="*/ 2212729 w 4243589"/>
              <a:gd name="csY4" fmla="*/ 0 h 18288"/>
              <a:gd name="csX5" fmla="*/ 2734084 w 4243589"/>
              <a:gd name="csY5" fmla="*/ 0 h 18288"/>
              <a:gd name="csX6" fmla="*/ 3255439 w 4243589"/>
              <a:gd name="csY6" fmla="*/ 0 h 18288"/>
              <a:gd name="csX7" fmla="*/ 4243589 w 4243589"/>
              <a:gd name="csY7" fmla="*/ 0 h 18288"/>
              <a:gd name="csX8" fmla="*/ 4243589 w 4243589"/>
              <a:gd name="csY8" fmla="*/ 18288 h 18288"/>
              <a:gd name="csX9" fmla="*/ 3594926 w 4243589"/>
              <a:gd name="csY9" fmla="*/ 18288 h 18288"/>
              <a:gd name="csX10" fmla="*/ 3073571 w 4243589"/>
              <a:gd name="csY10" fmla="*/ 18288 h 18288"/>
              <a:gd name="csX11" fmla="*/ 2552216 w 4243589"/>
              <a:gd name="csY11" fmla="*/ 18288 h 18288"/>
              <a:gd name="csX12" fmla="*/ 1903553 w 4243589"/>
              <a:gd name="csY12" fmla="*/ 18288 h 18288"/>
              <a:gd name="csX13" fmla="*/ 1212454 w 4243589"/>
              <a:gd name="csY13" fmla="*/ 18288 h 18288"/>
              <a:gd name="csX14" fmla="*/ 733535 w 4243589"/>
              <a:gd name="csY14" fmla="*/ 18288 h 18288"/>
              <a:gd name="csX15" fmla="*/ 0 w 4243589"/>
              <a:gd name="csY15" fmla="*/ 18288 h 18288"/>
              <a:gd name="csX16" fmla="*/ 0 w 4243589"/>
              <a:gd name="csY16"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0F6D6847-5C20-F56B-FFD5-DCC9CB457FB2}"/>
              </a:ext>
            </a:extLst>
          </p:cNvPr>
          <p:cNvSpPr>
            <a:spLocks noGrp="1"/>
          </p:cNvSpPr>
          <p:nvPr>
            <p:ph idx="1"/>
          </p:nvPr>
        </p:nvSpPr>
        <p:spPr>
          <a:xfrm>
            <a:off x="5297762" y="2706624"/>
            <a:ext cx="6251110" cy="3483864"/>
          </a:xfrm>
        </p:spPr>
        <p:txBody>
          <a:bodyPr>
            <a:normAutofit fontScale="92500" lnSpcReduction="10000"/>
          </a:bodyPr>
          <a:lstStyle/>
          <a:p>
            <a:r>
              <a:rPr lang="en-GB" sz="3600" dirty="0"/>
              <a:t>What is ‘ethnicity’?</a:t>
            </a:r>
          </a:p>
          <a:p>
            <a:r>
              <a:rPr lang="en-GB" sz="3600" dirty="0"/>
              <a:t>How and when did ethnicity assume importance in African history?</a:t>
            </a:r>
          </a:p>
          <a:p>
            <a:r>
              <a:rPr lang="en-GB" sz="3600" dirty="0"/>
              <a:t>How does ethnicity impact African political and social life in the postcolonial period?</a:t>
            </a:r>
          </a:p>
        </p:txBody>
      </p:sp>
    </p:spTree>
    <p:extLst>
      <p:ext uri="{BB962C8B-B14F-4D97-AF65-F5344CB8AC3E}">
        <p14:creationId xmlns:p14="http://schemas.microsoft.com/office/powerpoint/2010/main" val="175251996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77A147A-9ED8-46B4-8660-1B3C2AA880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F149BCF-6D66-2824-1142-1B783E81C405}"/>
              </a:ext>
            </a:extLst>
          </p:cNvPr>
          <p:cNvSpPr>
            <a:spLocks noGrp="1"/>
          </p:cNvSpPr>
          <p:nvPr>
            <p:ph type="title"/>
          </p:nvPr>
        </p:nvSpPr>
        <p:spPr>
          <a:xfrm>
            <a:off x="841248" y="548640"/>
            <a:ext cx="3600860" cy="5431536"/>
          </a:xfrm>
        </p:spPr>
        <p:txBody>
          <a:bodyPr>
            <a:normAutofit/>
          </a:bodyPr>
          <a:lstStyle/>
          <a:p>
            <a:r>
              <a:rPr lang="en-GB" sz="5400" dirty="0"/>
              <a:t>Nelson Mandela reading</a:t>
            </a:r>
          </a:p>
        </p:txBody>
      </p:sp>
      <p:sp>
        <p:nvSpPr>
          <p:cNvPr id="10" name="sketch line">
            <a:extLst>
              <a:ext uri="{FF2B5EF4-FFF2-40B4-BE49-F238E27FC236}">
                <a16:creationId xmlns:a16="http://schemas.microsoft.com/office/drawing/2014/main" id="{5D6C15A0-C087-4593-8414-2B4EC1CDC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543983" y="3258715"/>
            <a:ext cx="4480560" cy="18288"/>
          </a:xfrm>
          <a:custGeom>
            <a:avLst/>
            <a:gdLst>
              <a:gd name="csX0" fmla="*/ 0 w 4480560"/>
              <a:gd name="csY0" fmla="*/ 0 h 18288"/>
              <a:gd name="csX1" fmla="*/ 595274 w 4480560"/>
              <a:gd name="csY1" fmla="*/ 0 h 18288"/>
              <a:gd name="csX2" fmla="*/ 1100938 w 4480560"/>
              <a:gd name="csY2" fmla="*/ 0 h 18288"/>
              <a:gd name="csX3" fmla="*/ 1651406 w 4480560"/>
              <a:gd name="csY3" fmla="*/ 0 h 18288"/>
              <a:gd name="csX4" fmla="*/ 2336292 w 4480560"/>
              <a:gd name="csY4" fmla="*/ 0 h 18288"/>
              <a:gd name="csX5" fmla="*/ 2931566 w 4480560"/>
              <a:gd name="csY5" fmla="*/ 0 h 18288"/>
              <a:gd name="csX6" fmla="*/ 3482035 w 4480560"/>
              <a:gd name="csY6" fmla="*/ 0 h 18288"/>
              <a:gd name="csX7" fmla="*/ 4480560 w 4480560"/>
              <a:gd name="csY7" fmla="*/ 0 h 18288"/>
              <a:gd name="csX8" fmla="*/ 4480560 w 4480560"/>
              <a:gd name="csY8" fmla="*/ 18288 h 18288"/>
              <a:gd name="csX9" fmla="*/ 3840480 w 4480560"/>
              <a:gd name="csY9" fmla="*/ 18288 h 18288"/>
              <a:gd name="csX10" fmla="*/ 3290011 w 4480560"/>
              <a:gd name="csY10" fmla="*/ 18288 h 18288"/>
              <a:gd name="csX11" fmla="*/ 2560320 w 4480560"/>
              <a:gd name="csY11" fmla="*/ 18288 h 18288"/>
              <a:gd name="csX12" fmla="*/ 1965046 w 4480560"/>
              <a:gd name="csY12" fmla="*/ 18288 h 18288"/>
              <a:gd name="csX13" fmla="*/ 1459382 w 4480560"/>
              <a:gd name="csY13" fmla="*/ 18288 h 18288"/>
              <a:gd name="csX14" fmla="*/ 774497 w 4480560"/>
              <a:gd name="csY14" fmla="*/ 18288 h 18288"/>
              <a:gd name="csX15" fmla="*/ 0 w 4480560"/>
              <a:gd name="csY15" fmla="*/ 18288 h 18288"/>
              <a:gd name="csX16" fmla="*/ 0 w 4480560"/>
              <a:gd name="csY16"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Lst>
            <a:rect l="l" t="t" r="r" b="b"/>
            <a:pathLst>
              <a:path w="4480560" h="18288"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80958" y="7429"/>
                  <a:pt x="4480540" y="10822"/>
                  <a:pt x="4480560" y="18288"/>
                </a:cubicBezTo>
                <a:cubicBezTo>
                  <a:pt x="4314132" y="14924"/>
                  <a:pt x="4028383" y="36632"/>
                  <a:pt x="3840480" y="18288"/>
                </a:cubicBezTo>
                <a:cubicBezTo>
                  <a:pt x="3652577" y="-56"/>
                  <a:pt x="3547615" y="2848"/>
                  <a:pt x="3290011" y="18288"/>
                </a:cubicBezTo>
                <a:cubicBezTo>
                  <a:pt x="3032407" y="33728"/>
                  <a:pt x="2830268" y="8719"/>
                  <a:pt x="2560320" y="18288"/>
                </a:cubicBezTo>
                <a:cubicBezTo>
                  <a:pt x="2290372" y="27857"/>
                  <a:pt x="2147422" y="6728"/>
                  <a:pt x="1965046" y="18288"/>
                </a:cubicBezTo>
                <a:cubicBezTo>
                  <a:pt x="1782670" y="29848"/>
                  <a:pt x="1689791" y="40680"/>
                  <a:pt x="1459382" y="18288"/>
                </a:cubicBezTo>
                <a:cubicBezTo>
                  <a:pt x="1228973" y="-4104"/>
                  <a:pt x="915486" y="36501"/>
                  <a:pt x="774497" y="18288"/>
                </a:cubicBezTo>
                <a:cubicBezTo>
                  <a:pt x="633508" y="75"/>
                  <a:pt x="361442" y="-11107"/>
                  <a:pt x="0" y="18288"/>
                </a:cubicBezTo>
                <a:cubicBezTo>
                  <a:pt x="-591" y="13205"/>
                  <a:pt x="-663" y="6329"/>
                  <a:pt x="0" y="0"/>
                </a:cubicBezTo>
                <a:close/>
              </a:path>
              <a:path w="4480560" h="18288"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79674" y="5429"/>
                  <a:pt x="4481381" y="14046"/>
                  <a:pt x="4480560" y="18288"/>
                </a:cubicBezTo>
                <a:cubicBezTo>
                  <a:pt x="4279652" y="-6850"/>
                  <a:pt x="4200762" y="41566"/>
                  <a:pt x="3930091" y="18288"/>
                </a:cubicBezTo>
                <a:cubicBezTo>
                  <a:pt x="3659420" y="-4990"/>
                  <a:pt x="3456052" y="22294"/>
                  <a:pt x="3290011" y="18288"/>
                </a:cubicBezTo>
                <a:cubicBezTo>
                  <a:pt x="3123970" y="14282"/>
                  <a:pt x="2882392" y="32818"/>
                  <a:pt x="2649931" y="18288"/>
                </a:cubicBezTo>
                <a:cubicBezTo>
                  <a:pt x="2417470" y="3758"/>
                  <a:pt x="2238426" y="7337"/>
                  <a:pt x="2054657" y="18288"/>
                </a:cubicBezTo>
                <a:cubicBezTo>
                  <a:pt x="1870888" y="29239"/>
                  <a:pt x="1566368" y="45040"/>
                  <a:pt x="1324966" y="18288"/>
                </a:cubicBezTo>
                <a:cubicBezTo>
                  <a:pt x="1083564" y="-8464"/>
                  <a:pt x="787410" y="10946"/>
                  <a:pt x="595274" y="18288"/>
                </a:cubicBezTo>
                <a:cubicBezTo>
                  <a:pt x="403138" y="25630"/>
                  <a:pt x="169622" y="10499"/>
                  <a:pt x="0" y="18288"/>
                </a:cubicBezTo>
                <a:cubicBezTo>
                  <a:pt x="668" y="13665"/>
                  <a:pt x="578" y="5675"/>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8DF4E856-C62E-BBDF-08FE-D5CCB389DB7A}"/>
              </a:ext>
            </a:extLst>
          </p:cNvPr>
          <p:cNvSpPr>
            <a:spLocks noGrp="1"/>
          </p:cNvSpPr>
          <p:nvPr>
            <p:ph idx="1"/>
          </p:nvPr>
        </p:nvSpPr>
        <p:spPr>
          <a:xfrm>
            <a:off x="5126418" y="552091"/>
            <a:ext cx="6224335" cy="5431536"/>
          </a:xfrm>
        </p:spPr>
        <p:txBody>
          <a:bodyPr anchor="ctr">
            <a:normAutofit/>
          </a:bodyPr>
          <a:lstStyle/>
          <a:p>
            <a:endParaRPr lang="en-GB" sz="2200" dirty="0"/>
          </a:p>
        </p:txBody>
      </p:sp>
    </p:spTree>
    <p:extLst>
      <p:ext uri="{BB962C8B-B14F-4D97-AF65-F5344CB8AC3E}">
        <p14:creationId xmlns:p14="http://schemas.microsoft.com/office/powerpoint/2010/main" val="365378994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943CAA20-3569-4189-9E48-239A229A86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A0D737A-3F1B-14E7-670A-ADDE24C4F752}"/>
              </a:ext>
            </a:extLst>
          </p:cNvPr>
          <p:cNvSpPr>
            <a:spLocks noGrp="1"/>
          </p:cNvSpPr>
          <p:nvPr>
            <p:ph type="ctrTitle"/>
          </p:nvPr>
        </p:nvSpPr>
        <p:spPr>
          <a:xfrm>
            <a:off x="838200" y="451381"/>
            <a:ext cx="10512552" cy="4066540"/>
          </a:xfrm>
        </p:spPr>
        <p:txBody>
          <a:bodyPr anchor="b">
            <a:normAutofit/>
          </a:bodyPr>
          <a:lstStyle/>
          <a:p>
            <a:pPr algn="l"/>
            <a:r>
              <a:rPr lang="en-GB" sz="6600"/>
              <a:t>Gender and colonialism in Africa</a:t>
            </a:r>
          </a:p>
        </p:txBody>
      </p:sp>
      <p:sp>
        <p:nvSpPr>
          <p:cNvPr id="9" name="sketch line">
            <a:extLst>
              <a:ext uri="{FF2B5EF4-FFF2-40B4-BE49-F238E27FC236}">
                <a16:creationId xmlns:a16="http://schemas.microsoft.com/office/drawing/2014/main" id="{DA542B6D-E775-4832-91DC-2D20F85781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38200" y="4718595"/>
            <a:ext cx="5410200" cy="18288"/>
          </a:xfrm>
          <a:custGeom>
            <a:avLst/>
            <a:gdLst>
              <a:gd name="csX0" fmla="*/ 0 w 5410200"/>
              <a:gd name="csY0" fmla="*/ 0 h 18288"/>
              <a:gd name="csX1" fmla="*/ 568071 w 5410200"/>
              <a:gd name="csY1" fmla="*/ 0 h 18288"/>
              <a:gd name="csX2" fmla="*/ 1298448 w 5410200"/>
              <a:gd name="csY2" fmla="*/ 0 h 18288"/>
              <a:gd name="csX3" fmla="*/ 1920621 w 5410200"/>
              <a:gd name="csY3" fmla="*/ 0 h 18288"/>
              <a:gd name="csX4" fmla="*/ 2488692 w 5410200"/>
              <a:gd name="csY4" fmla="*/ 0 h 18288"/>
              <a:gd name="csX5" fmla="*/ 3219069 w 5410200"/>
              <a:gd name="csY5" fmla="*/ 0 h 18288"/>
              <a:gd name="csX6" fmla="*/ 3895344 w 5410200"/>
              <a:gd name="csY6" fmla="*/ 0 h 18288"/>
              <a:gd name="csX7" fmla="*/ 4571619 w 5410200"/>
              <a:gd name="csY7" fmla="*/ 0 h 18288"/>
              <a:gd name="csX8" fmla="*/ 5410200 w 5410200"/>
              <a:gd name="csY8" fmla="*/ 0 h 18288"/>
              <a:gd name="csX9" fmla="*/ 5410200 w 5410200"/>
              <a:gd name="csY9" fmla="*/ 18288 h 18288"/>
              <a:gd name="csX10" fmla="*/ 4842129 w 5410200"/>
              <a:gd name="csY10" fmla="*/ 18288 h 18288"/>
              <a:gd name="csX11" fmla="*/ 4328160 w 5410200"/>
              <a:gd name="csY11" fmla="*/ 18288 h 18288"/>
              <a:gd name="csX12" fmla="*/ 3597783 w 5410200"/>
              <a:gd name="csY12" fmla="*/ 18288 h 18288"/>
              <a:gd name="csX13" fmla="*/ 3029712 w 5410200"/>
              <a:gd name="csY13" fmla="*/ 18288 h 18288"/>
              <a:gd name="csX14" fmla="*/ 2299335 w 5410200"/>
              <a:gd name="csY14" fmla="*/ 18288 h 18288"/>
              <a:gd name="csX15" fmla="*/ 1514856 w 5410200"/>
              <a:gd name="csY15" fmla="*/ 18288 h 18288"/>
              <a:gd name="csX16" fmla="*/ 892683 w 5410200"/>
              <a:gd name="csY16" fmla="*/ 18288 h 18288"/>
              <a:gd name="csX17" fmla="*/ 0 w 5410200"/>
              <a:gd name="csY17" fmla="*/ 18288 h 18288"/>
              <a:gd name="csX18" fmla="*/ 0 w 5410200"/>
              <a:gd name="csY18"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Lst>
            <a:rect l="l" t="t" r="r" b="b"/>
            <a:pathLst>
              <a:path w="5410200" h="18288" fill="none" extrusionOk="0">
                <a:moveTo>
                  <a:pt x="0" y="0"/>
                </a:moveTo>
                <a:cubicBezTo>
                  <a:pt x="163050" y="-18707"/>
                  <a:pt x="319321" y="-16364"/>
                  <a:pt x="568071" y="0"/>
                </a:cubicBezTo>
                <a:cubicBezTo>
                  <a:pt x="816821" y="16364"/>
                  <a:pt x="1013224" y="-7268"/>
                  <a:pt x="1298448" y="0"/>
                </a:cubicBezTo>
                <a:cubicBezTo>
                  <a:pt x="1583672" y="7268"/>
                  <a:pt x="1631711" y="-3367"/>
                  <a:pt x="1920621" y="0"/>
                </a:cubicBezTo>
                <a:cubicBezTo>
                  <a:pt x="2209531" y="3367"/>
                  <a:pt x="2364420" y="-19184"/>
                  <a:pt x="2488692" y="0"/>
                </a:cubicBezTo>
                <a:cubicBezTo>
                  <a:pt x="2612964" y="19184"/>
                  <a:pt x="3023298" y="-34627"/>
                  <a:pt x="3219069" y="0"/>
                </a:cubicBezTo>
                <a:cubicBezTo>
                  <a:pt x="3414840" y="34627"/>
                  <a:pt x="3656810" y="24043"/>
                  <a:pt x="3895344" y="0"/>
                </a:cubicBezTo>
                <a:cubicBezTo>
                  <a:pt x="4133879" y="-24043"/>
                  <a:pt x="4393984" y="-19577"/>
                  <a:pt x="4571619" y="0"/>
                </a:cubicBezTo>
                <a:cubicBezTo>
                  <a:pt x="4749255" y="19577"/>
                  <a:pt x="5179928" y="-6281"/>
                  <a:pt x="5410200" y="0"/>
                </a:cubicBezTo>
                <a:cubicBezTo>
                  <a:pt x="5410730" y="6954"/>
                  <a:pt x="5410934" y="12839"/>
                  <a:pt x="5410200" y="18288"/>
                </a:cubicBezTo>
                <a:cubicBezTo>
                  <a:pt x="5139060" y="6751"/>
                  <a:pt x="5121593" y="31035"/>
                  <a:pt x="4842129" y="18288"/>
                </a:cubicBezTo>
                <a:cubicBezTo>
                  <a:pt x="4562665" y="5541"/>
                  <a:pt x="4448273" y="9487"/>
                  <a:pt x="4328160" y="18288"/>
                </a:cubicBezTo>
                <a:cubicBezTo>
                  <a:pt x="4208047" y="27089"/>
                  <a:pt x="3760936" y="22567"/>
                  <a:pt x="3597783" y="18288"/>
                </a:cubicBezTo>
                <a:cubicBezTo>
                  <a:pt x="3434630" y="14009"/>
                  <a:pt x="3299718" y="33213"/>
                  <a:pt x="3029712" y="18288"/>
                </a:cubicBezTo>
                <a:cubicBezTo>
                  <a:pt x="2759706" y="3363"/>
                  <a:pt x="2640159" y="27394"/>
                  <a:pt x="2299335" y="18288"/>
                </a:cubicBezTo>
                <a:cubicBezTo>
                  <a:pt x="1958511" y="9182"/>
                  <a:pt x="1801186" y="28985"/>
                  <a:pt x="1514856" y="18288"/>
                </a:cubicBezTo>
                <a:cubicBezTo>
                  <a:pt x="1228526" y="7591"/>
                  <a:pt x="1063509" y="-5305"/>
                  <a:pt x="892683" y="18288"/>
                </a:cubicBezTo>
                <a:cubicBezTo>
                  <a:pt x="721857" y="41881"/>
                  <a:pt x="186945" y="-20897"/>
                  <a:pt x="0" y="18288"/>
                </a:cubicBezTo>
                <a:cubicBezTo>
                  <a:pt x="-570" y="9279"/>
                  <a:pt x="132" y="5100"/>
                  <a:pt x="0" y="0"/>
                </a:cubicBezTo>
                <a:close/>
              </a:path>
              <a:path w="5410200" h="18288" stroke="0" extrusionOk="0">
                <a:moveTo>
                  <a:pt x="0" y="0"/>
                </a:moveTo>
                <a:cubicBezTo>
                  <a:pt x="285096" y="-4925"/>
                  <a:pt x="376456" y="22268"/>
                  <a:pt x="622173" y="0"/>
                </a:cubicBezTo>
                <a:cubicBezTo>
                  <a:pt x="867890" y="-22268"/>
                  <a:pt x="1031392" y="7228"/>
                  <a:pt x="1136142" y="0"/>
                </a:cubicBezTo>
                <a:cubicBezTo>
                  <a:pt x="1240892" y="-7228"/>
                  <a:pt x="1561853" y="9877"/>
                  <a:pt x="1920621" y="0"/>
                </a:cubicBezTo>
                <a:cubicBezTo>
                  <a:pt x="2279389" y="-9877"/>
                  <a:pt x="2367255" y="19546"/>
                  <a:pt x="2542794" y="0"/>
                </a:cubicBezTo>
                <a:cubicBezTo>
                  <a:pt x="2718333" y="-19546"/>
                  <a:pt x="2866732" y="-22226"/>
                  <a:pt x="3164967" y="0"/>
                </a:cubicBezTo>
                <a:cubicBezTo>
                  <a:pt x="3463202" y="22226"/>
                  <a:pt x="3568055" y="-2765"/>
                  <a:pt x="3949446" y="0"/>
                </a:cubicBezTo>
                <a:cubicBezTo>
                  <a:pt x="4330837" y="2765"/>
                  <a:pt x="4287895" y="10557"/>
                  <a:pt x="4517517" y="0"/>
                </a:cubicBezTo>
                <a:cubicBezTo>
                  <a:pt x="4747139" y="-10557"/>
                  <a:pt x="5149588" y="8716"/>
                  <a:pt x="5410200" y="0"/>
                </a:cubicBezTo>
                <a:cubicBezTo>
                  <a:pt x="5409517" y="5414"/>
                  <a:pt x="5409480" y="12510"/>
                  <a:pt x="5410200" y="18288"/>
                </a:cubicBezTo>
                <a:cubicBezTo>
                  <a:pt x="5163327" y="41494"/>
                  <a:pt x="5008749" y="10693"/>
                  <a:pt x="4842129" y="18288"/>
                </a:cubicBezTo>
                <a:cubicBezTo>
                  <a:pt x="4675509" y="25883"/>
                  <a:pt x="4433401" y="-615"/>
                  <a:pt x="4165854" y="18288"/>
                </a:cubicBezTo>
                <a:cubicBezTo>
                  <a:pt x="3898308" y="37191"/>
                  <a:pt x="3809032" y="-8710"/>
                  <a:pt x="3543681" y="18288"/>
                </a:cubicBezTo>
                <a:cubicBezTo>
                  <a:pt x="3278330" y="45286"/>
                  <a:pt x="3073876" y="-15917"/>
                  <a:pt x="2759202" y="18288"/>
                </a:cubicBezTo>
                <a:cubicBezTo>
                  <a:pt x="2444528" y="52493"/>
                  <a:pt x="2204144" y="3372"/>
                  <a:pt x="1974723" y="18288"/>
                </a:cubicBezTo>
                <a:cubicBezTo>
                  <a:pt x="1745302" y="33204"/>
                  <a:pt x="1602335" y="31490"/>
                  <a:pt x="1406652" y="18288"/>
                </a:cubicBezTo>
                <a:cubicBezTo>
                  <a:pt x="1210969" y="5086"/>
                  <a:pt x="923948" y="3161"/>
                  <a:pt x="730377" y="18288"/>
                </a:cubicBezTo>
                <a:cubicBezTo>
                  <a:pt x="536806" y="33415"/>
                  <a:pt x="336496" y="-141"/>
                  <a:pt x="0" y="18288"/>
                </a:cubicBezTo>
                <a:cubicBezTo>
                  <a:pt x="-306" y="11061"/>
                  <a:pt x="-655" y="7751"/>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8904692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23BDF968-B81B-3F92-B0C9-2710D7050517}"/>
              </a:ext>
            </a:extLst>
          </p:cNvPr>
          <p:cNvPicPr>
            <a:picLocks noChangeAspect="1"/>
          </p:cNvPicPr>
          <p:nvPr/>
        </p:nvPicPr>
        <p:blipFill>
          <a:blip r:embed="rId3"/>
          <a:stretch>
            <a:fillRect/>
          </a:stretch>
        </p:blipFill>
        <p:spPr>
          <a:xfrm>
            <a:off x="1512760" y="640080"/>
            <a:ext cx="3695319" cy="5577840"/>
          </a:xfrm>
          <a:prstGeom prst="rect">
            <a:avLst/>
          </a:prstGeom>
        </p:spPr>
      </p:pic>
      <p:sp>
        <p:nvSpPr>
          <p:cNvPr id="3" name="Content Placeholder 2">
            <a:extLst>
              <a:ext uri="{FF2B5EF4-FFF2-40B4-BE49-F238E27FC236}">
                <a16:creationId xmlns:a16="http://schemas.microsoft.com/office/drawing/2014/main" id="{433B47E9-8419-AAC3-A8F4-79C2D614065C}"/>
              </a:ext>
            </a:extLst>
          </p:cNvPr>
          <p:cNvSpPr>
            <a:spLocks noGrp="1"/>
          </p:cNvSpPr>
          <p:nvPr>
            <p:ph idx="1"/>
          </p:nvPr>
        </p:nvSpPr>
        <p:spPr>
          <a:xfrm>
            <a:off x="6739128" y="2664886"/>
            <a:ext cx="4818888" cy="3550789"/>
          </a:xfrm>
        </p:spPr>
        <p:txBody>
          <a:bodyPr anchor="t">
            <a:normAutofit/>
          </a:bodyPr>
          <a:lstStyle/>
          <a:p>
            <a:pPr marL="0" indent="0">
              <a:buNone/>
            </a:pPr>
            <a:r>
              <a:rPr lang="en-GB" sz="2200" dirty="0"/>
              <a:t>“Imperialism cannot be fully understood without the theory of gender power…gender power was not the superficial pattern of Empire, an ephemeral gloss…Rather, gender dynamics were, from the outset, fundamental to the securing and maintenance of the Imperial enterprise’</a:t>
            </a:r>
          </a:p>
          <a:p>
            <a:pPr marL="0" indent="0">
              <a:buNone/>
            </a:pPr>
            <a:r>
              <a:rPr lang="en-GB" sz="2200" dirty="0"/>
              <a:t>(McClintock, 1995).</a:t>
            </a:r>
          </a:p>
        </p:txBody>
      </p:sp>
    </p:spTree>
    <p:extLst>
      <p:ext uri="{BB962C8B-B14F-4D97-AF65-F5344CB8AC3E}">
        <p14:creationId xmlns:p14="http://schemas.microsoft.com/office/powerpoint/2010/main" val="384985712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2" name="Title 1">
            <a:extLst>
              <a:ext uri="{FF2B5EF4-FFF2-40B4-BE49-F238E27FC236}">
                <a16:creationId xmlns:a16="http://schemas.microsoft.com/office/drawing/2014/main" id="{14676986-7980-8F36-1351-01130E889A66}"/>
              </a:ext>
            </a:extLst>
          </p:cNvPr>
          <p:cNvSpPr>
            <a:spLocks noGrp="1"/>
          </p:cNvSpPr>
          <p:nvPr>
            <p:ph type="title"/>
          </p:nvPr>
        </p:nvSpPr>
        <p:spPr>
          <a:xfrm>
            <a:off x="838200" y="365125"/>
            <a:ext cx="10515600" cy="1325563"/>
          </a:xfrm>
        </p:spPr>
        <p:txBody>
          <a:bodyPr>
            <a:normAutofit/>
          </a:bodyPr>
          <a:lstStyle/>
          <a:p>
            <a:r>
              <a:rPr lang="en-GB" sz="5400" dirty="0"/>
              <a:t>Gender and empire</a:t>
            </a:r>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sX0" fmla="*/ 0 w 10853928"/>
              <a:gd name="csY0" fmla="*/ 0 h 18288"/>
              <a:gd name="csX1" fmla="*/ 461292 w 10853928"/>
              <a:gd name="csY1" fmla="*/ 0 h 18288"/>
              <a:gd name="csX2" fmla="*/ 1139662 w 10853928"/>
              <a:gd name="csY2" fmla="*/ 0 h 18288"/>
              <a:gd name="csX3" fmla="*/ 1926572 w 10853928"/>
              <a:gd name="csY3" fmla="*/ 0 h 18288"/>
              <a:gd name="csX4" fmla="*/ 2279325 w 10853928"/>
              <a:gd name="csY4" fmla="*/ 0 h 18288"/>
              <a:gd name="csX5" fmla="*/ 2632078 w 10853928"/>
              <a:gd name="csY5" fmla="*/ 0 h 18288"/>
              <a:gd name="csX6" fmla="*/ 3527527 w 10853928"/>
              <a:gd name="csY6" fmla="*/ 0 h 18288"/>
              <a:gd name="csX7" fmla="*/ 4205897 w 10853928"/>
              <a:gd name="csY7" fmla="*/ 0 h 18288"/>
              <a:gd name="csX8" fmla="*/ 4558650 w 10853928"/>
              <a:gd name="csY8" fmla="*/ 0 h 18288"/>
              <a:gd name="csX9" fmla="*/ 5237020 w 10853928"/>
              <a:gd name="csY9" fmla="*/ 0 h 18288"/>
              <a:gd name="csX10" fmla="*/ 6132469 w 10853928"/>
              <a:gd name="csY10" fmla="*/ 0 h 18288"/>
              <a:gd name="csX11" fmla="*/ 6702301 w 10853928"/>
              <a:gd name="csY11" fmla="*/ 0 h 18288"/>
              <a:gd name="csX12" fmla="*/ 7272132 w 10853928"/>
              <a:gd name="csY12" fmla="*/ 0 h 18288"/>
              <a:gd name="csX13" fmla="*/ 7950502 w 10853928"/>
              <a:gd name="csY13" fmla="*/ 0 h 18288"/>
              <a:gd name="csX14" fmla="*/ 8737412 w 10853928"/>
              <a:gd name="csY14" fmla="*/ 0 h 18288"/>
              <a:gd name="csX15" fmla="*/ 9524322 w 10853928"/>
              <a:gd name="csY15" fmla="*/ 0 h 18288"/>
              <a:gd name="csX16" fmla="*/ 10853928 w 10853928"/>
              <a:gd name="csY16" fmla="*/ 0 h 18288"/>
              <a:gd name="csX17" fmla="*/ 10853928 w 10853928"/>
              <a:gd name="csY17" fmla="*/ 18288 h 18288"/>
              <a:gd name="csX18" fmla="*/ 10392636 w 10853928"/>
              <a:gd name="csY18" fmla="*/ 18288 h 18288"/>
              <a:gd name="csX19" fmla="*/ 9497187 w 10853928"/>
              <a:gd name="csY19" fmla="*/ 18288 h 18288"/>
              <a:gd name="csX20" fmla="*/ 8818817 w 10853928"/>
              <a:gd name="csY20" fmla="*/ 18288 h 18288"/>
              <a:gd name="csX21" fmla="*/ 8466064 w 10853928"/>
              <a:gd name="csY21" fmla="*/ 18288 h 18288"/>
              <a:gd name="csX22" fmla="*/ 7787693 w 10853928"/>
              <a:gd name="csY22" fmla="*/ 18288 h 18288"/>
              <a:gd name="csX23" fmla="*/ 7217862 w 10853928"/>
              <a:gd name="csY23" fmla="*/ 18288 h 18288"/>
              <a:gd name="csX24" fmla="*/ 6648031 w 10853928"/>
              <a:gd name="csY24" fmla="*/ 18288 h 18288"/>
              <a:gd name="csX25" fmla="*/ 6078200 w 10853928"/>
              <a:gd name="csY25" fmla="*/ 18288 h 18288"/>
              <a:gd name="csX26" fmla="*/ 5508368 w 10853928"/>
              <a:gd name="csY26" fmla="*/ 18288 h 18288"/>
              <a:gd name="csX27" fmla="*/ 4721459 w 10853928"/>
              <a:gd name="csY27" fmla="*/ 18288 h 18288"/>
              <a:gd name="csX28" fmla="*/ 4043088 w 10853928"/>
              <a:gd name="csY28" fmla="*/ 18288 h 18288"/>
              <a:gd name="csX29" fmla="*/ 3690336 w 10853928"/>
              <a:gd name="csY29" fmla="*/ 18288 h 18288"/>
              <a:gd name="csX30" fmla="*/ 3120504 w 10853928"/>
              <a:gd name="csY30" fmla="*/ 18288 h 18288"/>
              <a:gd name="csX31" fmla="*/ 2333595 w 10853928"/>
              <a:gd name="csY31" fmla="*/ 18288 h 18288"/>
              <a:gd name="csX32" fmla="*/ 1872303 w 10853928"/>
              <a:gd name="csY32" fmla="*/ 18288 h 18288"/>
              <a:gd name="csX33" fmla="*/ 976854 w 10853928"/>
              <a:gd name="csY33" fmla="*/ 18288 h 18288"/>
              <a:gd name="csX34" fmla="*/ 0 w 10853928"/>
              <a:gd name="csY34" fmla="*/ 18288 h 18288"/>
              <a:gd name="csX35" fmla="*/ 0 w 10853928"/>
              <a:gd name="csY35"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3" name="Content Placeholder 2">
            <a:extLst>
              <a:ext uri="{FF2B5EF4-FFF2-40B4-BE49-F238E27FC236}">
                <a16:creationId xmlns:a16="http://schemas.microsoft.com/office/drawing/2014/main" id="{FCA00994-23F0-F602-05B1-D86DD5BD3685}"/>
              </a:ext>
            </a:extLst>
          </p:cNvPr>
          <p:cNvSpPr>
            <a:spLocks noGrp="1"/>
          </p:cNvSpPr>
          <p:nvPr>
            <p:ph idx="1"/>
          </p:nvPr>
        </p:nvSpPr>
        <p:spPr>
          <a:xfrm>
            <a:off x="838200" y="1929384"/>
            <a:ext cx="10515600" cy="4251960"/>
          </a:xfrm>
        </p:spPr>
        <p:txBody>
          <a:bodyPr>
            <a:normAutofit fontScale="92500"/>
          </a:bodyPr>
          <a:lstStyle/>
          <a:p>
            <a:r>
              <a:rPr lang="en-GB" dirty="0"/>
              <a:t>Not just an abstract political or economic project</a:t>
            </a:r>
          </a:p>
          <a:p>
            <a:r>
              <a:rPr lang="en-GB" dirty="0"/>
              <a:t>Cultural ordering –interventions in daily life. Regulation of families, bodies, labour, sexuality (Stoler, 1995; Stoler, 2002; McClintock, 1995 ).</a:t>
            </a:r>
          </a:p>
          <a:p>
            <a:r>
              <a:rPr lang="en-GB" dirty="0"/>
              <a:t>Gender did not operate in the same way across colonial Africa</a:t>
            </a:r>
          </a:p>
          <a:p>
            <a:r>
              <a:rPr lang="en-GB" dirty="0"/>
              <a:t>Intersections with other identities – race, ethnicity, class, which also structured colonialism.</a:t>
            </a:r>
          </a:p>
          <a:p>
            <a:r>
              <a:rPr lang="en-GB" dirty="0"/>
              <a:t>Change over time – imperialism was not static, changing attitudes to e.g. colonised people, political representation for colonial subjects, the roles of colonial powers in providing welfare services…</a:t>
            </a:r>
          </a:p>
          <a:p>
            <a:endParaRPr lang="en-GB" dirty="0"/>
          </a:p>
        </p:txBody>
      </p:sp>
    </p:spTree>
    <p:extLst>
      <p:ext uri="{BB962C8B-B14F-4D97-AF65-F5344CB8AC3E}">
        <p14:creationId xmlns:p14="http://schemas.microsoft.com/office/powerpoint/2010/main" val="58272986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0A83886-5E1D-5F32-5EE5-017E778D12D8}"/>
              </a:ext>
            </a:extLst>
          </p:cNvPr>
          <p:cNvSpPr>
            <a:spLocks noGrp="1"/>
          </p:cNvSpPr>
          <p:nvPr>
            <p:ph type="title"/>
          </p:nvPr>
        </p:nvSpPr>
        <p:spPr>
          <a:xfrm>
            <a:off x="838200" y="365125"/>
            <a:ext cx="10515600" cy="1325563"/>
          </a:xfrm>
        </p:spPr>
        <p:txBody>
          <a:bodyPr>
            <a:normAutofit/>
          </a:bodyPr>
          <a:lstStyle/>
          <a:p>
            <a:r>
              <a:rPr lang="en-GB" sz="4200" dirty="0"/>
              <a:t>Gender and colonialism</a:t>
            </a:r>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sX0" fmla="*/ 0 w 10853928"/>
              <a:gd name="csY0" fmla="*/ 0 h 18288"/>
              <a:gd name="csX1" fmla="*/ 461292 w 10853928"/>
              <a:gd name="csY1" fmla="*/ 0 h 18288"/>
              <a:gd name="csX2" fmla="*/ 1139662 w 10853928"/>
              <a:gd name="csY2" fmla="*/ 0 h 18288"/>
              <a:gd name="csX3" fmla="*/ 1926572 w 10853928"/>
              <a:gd name="csY3" fmla="*/ 0 h 18288"/>
              <a:gd name="csX4" fmla="*/ 2279325 w 10853928"/>
              <a:gd name="csY4" fmla="*/ 0 h 18288"/>
              <a:gd name="csX5" fmla="*/ 2632078 w 10853928"/>
              <a:gd name="csY5" fmla="*/ 0 h 18288"/>
              <a:gd name="csX6" fmla="*/ 3527527 w 10853928"/>
              <a:gd name="csY6" fmla="*/ 0 h 18288"/>
              <a:gd name="csX7" fmla="*/ 4205897 w 10853928"/>
              <a:gd name="csY7" fmla="*/ 0 h 18288"/>
              <a:gd name="csX8" fmla="*/ 4558650 w 10853928"/>
              <a:gd name="csY8" fmla="*/ 0 h 18288"/>
              <a:gd name="csX9" fmla="*/ 5237020 w 10853928"/>
              <a:gd name="csY9" fmla="*/ 0 h 18288"/>
              <a:gd name="csX10" fmla="*/ 6132469 w 10853928"/>
              <a:gd name="csY10" fmla="*/ 0 h 18288"/>
              <a:gd name="csX11" fmla="*/ 6702301 w 10853928"/>
              <a:gd name="csY11" fmla="*/ 0 h 18288"/>
              <a:gd name="csX12" fmla="*/ 7272132 w 10853928"/>
              <a:gd name="csY12" fmla="*/ 0 h 18288"/>
              <a:gd name="csX13" fmla="*/ 7950502 w 10853928"/>
              <a:gd name="csY13" fmla="*/ 0 h 18288"/>
              <a:gd name="csX14" fmla="*/ 8737412 w 10853928"/>
              <a:gd name="csY14" fmla="*/ 0 h 18288"/>
              <a:gd name="csX15" fmla="*/ 9524322 w 10853928"/>
              <a:gd name="csY15" fmla="*/ 0 h 18288"/>
              <a:gd name="csX16" fmla="*/ 10853928 w 10853928"/>
              <a:gd name="csY16" fmla="*/ 0 h 18288"/>
              <a:gd name="csX17" fmla="*/ 10853928 w 10853928"/>
              <a:gd name="csY17" fmla="*/ 18288 h 18288"/>
              <a:gd name="csX18" fmla="*/ 10392636 w 10853928"/>
              <a:gd name="csY18" fmla="*/ 18288 h 18288"/>
              <a:gd name="csX19" fmla="*/ 9497187 w 10853928"/>
              <a:gd name="csY19" fmla="*/ 18288 h 18288"/>
              <a:gd name="csX20" fmla="*/ 8818817 w 10853928"/>
              <a:gd name="csY20" fmla="*/ 18288 h 18288"/>
              <a:gd name="csX21" fmla="*/ 8466064 w 10853928"/>
              <a:gd name="csY21" fmla="*/ 18288 h 18288"/>
              <a:gd name="csX22" fmla="*/ 7787693 w 10853928"/>
              <a:gd name="csY22" fmla="*/ 18288 h 18288"/>
              <a:gd name="csX23" fmla="*/ 7217862 w 10853928"/>
              <a:gd name="csY23" fmla="*/ 18288 h 18288"/>
              <a:gd name="csX24" fmla="*/ 6648031 w 10853928"/>
              <a:gd name="csY24" fmla="*/ 18288 h 18288"/>
              <a:gd name="csX25" fmla="*/ 6078200 w 10853928"/>
              <a:gd name="csY25" fmla="*/ 18288 h 18288"/>
              <a:gd name="csX26" fmla="*/ 5508368 w 10853928"/>
              <a:gd name="csY26" fmla="*/ 18288 h 18288"/>
              <a:gd name="csX27" fmla="*/ 4721459 w 10853928"/>
              <a:gd name="csY27" fmla="*/ 18288 h 18288"/>
              <a:gd name="csX28" fmla="*/ 4043088 w 10853928"/>
              <a:gd name="csY28" fmla="*/ 18288 h 18288"/>
              <a:gd name="csX29" fmla="*/ 3690336 w 10853928"/>
              <a:gd name="csY29" fmla="*/ 18288 h 18288"/>
              <a:gd name="csX30" fmla="*/ 3120504 w 10853928"/>
              <a:gd name="csY30" fmla="*/ 18288 h 18288"/>
              <a:gd name="csX31" fmla="*/ 2333595 w 10853928"/>
              <a:gd name="csY31" fmla="*/ 18288 h 18288"/>
              <a:gd name="csX32" fmla="*/ 1872303 w 10853928"/>
              <a:gd name="csY32" fmla="*/ 18288 h 18288"/>
              <a:gd name="csX33" fmla="*/ 976854 w 10853928"/>
              <a:gd name="csY33" fmla="*/ 18288 h 18288"/>
              <a:gd name="csX34" fmla="*/ 0 w 10853928"/>
              <a:gd name="csY34" fmla="*/ 18288 h 18288"/>
              <a:gd name="csX35" fmla="*/ 0 w 10853928"/>
              <a:gd name="csY35"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445CCC6D-119E-BBAC-FF19-3148BFC18F7B}"/>
              </a:ext>
            </a:extLst>
          </p:cNvPr>
          <p:cNvSpPr>
            <a:spLocks noGrp="1"/>
          </p:cNvSpPr>
          <p:nvPr>
            <p:ph idx="1"/>
          </p:nvPr>
        </p:nvSpPr>
        <p:spPr>
          <a:xfrm>
            <a:off x="838200" y="1929384"/>
            <a:ext cx="10515600" cy="4251960"/>
          </a:xfrm>
        </p:spPr>
        <p:txBody>
          <a:bodyPr>
            <a:normAutofit/>
          </a:bodyPr>
          <a:lstStyle/>
          <a:p>
            <a:r>
              <a:rPr lang="en-GB" sz="3200" dirty="0"/>
              <a:t>Period of formal colonisation – c.1880-1960</a:t>
            </a:r>
          </a:p>
          <a:p>
            <a:r>
              <a:rPr lang="en-GB" sz="3200" dirty="0"/>
              <a:t>Profound social change – including impact on gender relations</a:t>
            </a:r>
          </a:p>
          <a:p>
            <a:r>
              <a:rPr lang="en-GB" sz="3200" dirty="0"/>
              <a:t>Opportunities, challenges, and barriers for women (Chuku, 2018)</a:t>
            </a:r>
          </a:p>
          <a:p>
            <a:r>
              <a:rPr lang="en-GB" sz="3200" dirty="0"/>
              <a:t>Not a simple story of victimisation – women’s agency as they negotiated and challenged shifting gender relations.</a:t>
            </a:r>
          </a:p>
          <a:p>
            <a:endParaRPr lang="en-GB" sz="1900" dirty="0"/>
          </a:p>
        </p:txBody>
      </p:sp>
    </p:spTree>
    <p:extLst>
      <p:ext uri="{BB962C8B-B14F-4D97-AF65-F5344CB8AC3E}">
        <p14:creationId xmlns:p14="http://schemas.microsoft.com/office/powerpoint/2010/main" val="255311088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C78E3DE-1328-BB43-5665-1E81C250AAC6}"/>
              </a:ext>
            </a:extLst>
          </p:cNvPr>
          <p:cNvSpPr>
            <a:spLocks noGrp="1"/>
          </p:cNvSpPr>
          <p:nvPr>
            <p:ph type="title"/>
          </p:nvPr>
        </p:nvSpPr>
        <p:spPr>
          <a:xfrm>
            <a:off x="572493" y="238539"/>
            <a:ext cx="11018520" cy="1434415"/>
          </a:xfrm>
        </p:spPr>
        <p:txBody>
          <a:bodyPr anchor="b">
            <a:normAutofit/>
          </a:bodyPr>
          <a:lstStyle/>
          <a:p>
            <a:r>
              <a:rPr lang="en-GB" sz="5400" dirty="0"/>
              <a:t>Gender and politics</a:t>
            </a:r>
          </a:p>
        </p:txBody>
      </p:sp>
      <p:sp>
        <p:nvSpPr>
          <p:cNvPr id="17"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sX0" fmla="*/ 0 w 10972800"/>
              <a:gd name="csY0" fmla="*/ 0 h 18288"/>
              <a:gd name="csX1" fmla="*/ 356616 w 10972800"/>
              <a:gd name="csY1" fmla="*/ 0 h 18288"/>
              <a:gd name="csX2" fmla="*/ 1042416 w 10972800"/>
              <a:gd name="csY2" fmla="*/ 0 h 18288"/>
              <a:gd name="csX3" fmla="*/ 1947672 w 10972800"/>
              <a:gd name="csY3" fmla="*/ 0 h 18288"/>
              <a:gd name="csX4" fmla="*/ 2633472 w 10972800"/>
              <a:gd name="csY4" fmla="*/ 0 h 18288"/>
              <a:gd name="csX5" fmla="*/ 2990088 w 10972800"/>
              <a:gd name="csY5" fmla="*/ 0 h 18288"/>
              <a:gd name="csX6" fmla="*/ 3456432 w 10972800"/>
              <a:gd name="csY6" fmla="*/ 0 h 18288"/>
              <a:gd name="csX7" fmla="*/ 4361688 w 10972800"/>
              <a:gd name="csY7" fmla="*/ 0 h 18288"/>
              <a:gd name="csX8" fmla="*/ 5266944 w 10972800"/>
              <a:gd name="csY8" fmla="*/ 0 h 18288"/>
              <a:gd name="csX9" fmla="*/ 6172200 w 10972800"/>
              <a:gd name="csY9" fmla="*/ 0 h 18288"/>
              <a:gd name="csX10" fmla="*/ 6528816 w 10972800"/>
              <a:gd name="csY10" fmla="*/ 0 h 18288"/>
              <a:gd name="csX11" fmla="*/ 7214616 w 10972800"/>
              <a:gd name="csY11" fmla="*/ 0 h 18288"/>
              <a:gd name="csX12" fmla="*/ 7790688 w 10972800"/>
              <a:gd name="csY12" fmla="*/ 0 h 18288"/>
              <a:gd name="csX13" fmla="*/ 8147304 w 10972800"/>
              <a:gd name="csY13" fmla="*/ 0 h 18288"/>
              <a:gd name="csX14" fmla="*/ 9052560 w 10972800"/>
              <a:gd name="csY14" fmla="*/ 0 h 18288"/>
              <a:gd name="csX15" fmla="*/ 9409176 w 10972800"/>
              <a:gd name="csY15" fmla="*/ 0 h 18288"/>
              <a:gd name="csX16" fmla="*/ 9765792 w 10972800"/>
              <a:gd name="csY16" fmla="*/ 0 h 18288"/>
              <a:gd name="csX17" fmla="*/ 10341864 w 10972800"/>
              <a:gd name="csY17" fmla="*/ 0 h 18288"/>
              <a:gd name="csX18" fmla="*/ 10972800 w 10972800"/>
              <a:gd name="csY18" fmla="*/ 0 h 18288"/>
              <a:gd name="csX19" fmla="*/ 10972800 w 10972800"/>
              <a:gd name="csY19" fmla="*/ 18288 h 18288"/>
              <a:gd name="csX20" fmla="*/ 10177272 w 10972800"/>
              <a:gd name="csY20" fmla="*/ 18288 h 18288"/>
              <a:gd name="csX21" fmla="*/ 9820656 w 10972800"/>
              <a:gd name="csY21" fmla="*/ 18288 h 18288"/>
              <a:gd name="csX22" fmla="*/ 9464040 w 10972800"/>
              <a:gd name="csY22" fmla="*/ 18288 h 18288"/>
              <a:gd name="csX23" fmla="*/ 8778240 w 10972800"/>
              <a:gd name="csY23" fmla="*/ 18288 h 18288"/>
              <a:gd name="csX24" fmla="*/ 8421624 w 10972800"/>
              <a:gd name="csY24" fmla="*/ 18288 h 18288"/>
              <a:gd name="csX25" fmla="*/ 7735824 w 10972800"/>
              <a:gd name="csY25" fmla="*/ 18288 h 18288"/>
              <a:gd name="csX26" fmla="*/ 6940296 w 10972800"/>
              <a:gd name="csY26" fmla="*/ 18288 h 18288"/>
              <a:gd name="csX27" fmla="*/ 6254496 w 10972800"/>
              <a:gd name="csY27" fmla="*/ 18288 h 18288"/>
              <a:gd name="csX28" fmla="*/ 5458968 w 10972800"/>
              <a:gd name="csY28" fmla="*/ 18288 h 18288"/>
              <a:gd name="csX29" fmla="*/ 4663440 w 10972800"/>
              <a:gd name="csY29" fmla="*/ 18288 h 18288"/>
              <a:gd name="csX30" fmla="*/ 4306824 w 10972800"/>
              <a:gd name="csY30" fmla="*/ 18288 h 18288"/>
              <a:gd name="csX31" fmla="*/ 3840480 w 10972800"/>
              <a:gd name="csY31" fmla="*/ 18288 h 18288"/>
              <a:gd name="csX32" fmla="*/ 3264408 w 10972800"/>
              <a:gd name="csY32" fmla="*/ 18288 h 18288"/>
              <a:gd name="csX33" fmla="*/ 2578608 w 10972800"/>
              <a:gd name="csY33" fmla="*/ 18288 h 18288"/>
              <a:gd name="csX34" fmla="*/ 1673352 w 10972800"/>
              <a:gd name="csY34" fmla="*/ 18288 h 18288"/>
              <a:gd name="csX35" fmla="*/ 877824 w 10972800"/>
              <a:gd name="csY35" fmla="*/ 18288 h 18288"/>
              <a:gd name="csX36" fmla="*/ 0 w 10972800"/>
              <a:gd name="csY36" fmla="*/ 18288 h 18288"/>
              <a:gd name="csX37" fmla="*/ 0 w 10972800"/>
              <a:gd name="csY37"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 ang="0">
                <a:pos x="csX36" y="csY36"/>
              </a:cxn>
              <a:cxn ang="0">
                <a:pos x="csX37" y="cs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D4C25424-0DE3-C0A1-B5C4-9593DFAF954B}"/>
              </a:ext>
            </a:extLst>
          </p:cNvPr>
          <p:cNvSpPr>
            <a:spLocks noGrp="1"/>
          </p:cNvSpPr>
          <p:nvPr>
            <p:ph idx="1"/>
          </p:nvPr>
        </p:nvSpPr>
        <p:spPr>
          <a:xfrm>
            <a:off x="572493" y="2071316"/>
            <a:ext cx="6713552" cy="4119172"/>
          </a:xfrm>
        </p:spPr>
        <p:txBody>
          <a:bodyPr anchor="t">
            <a:normAutofit fontScale="92500" lnSpcReduction="10000"/>
          </a:bodyPr>
          <a:lstStyle/>
          <a:p>
            <a:pPr>
              <a:spcBef>
                <a:spcPts val="0"/>
              </a:spcBef>
            </a:pPr>
            <a:r>
              <a:rPr lang="en-GB" sz="2400" dirty="0"/>
              <a:t>Precolonial history – active political engagement e.g. as regents, queen mothers, holders of spiritual power (</a:t>
            </a:r>
            <a:r>
              <a:rPr lang="en-GB" sz="2400" dirty="0" err="1"/>
              <a:t>Seegstra</a:t>
            </a:r>
            <a:r>
              <a:rPr lang="en-GB" sz="2400" dirty="0"/>
              <a:t>, 2009; McCaskie, 2007; Hanson, 2002)</a:t>
            </a:r>
          </a:p>
          <a:p>
            <a:pPr>
              <a:spcBef>
                <a:spcPts val="0"/>
              </a:spcBef>
            </a:pPr>
            <a:r>
              <a:rPr lang="en-GB" sz="2400" dirty="0"/>
              <a:t>Yaa Asantewaa (c.1840-1921) – Queen Mother of </a:t>
            </a:r>
            <a:r>
              <a:rPr lang="en-GB" sz="2400" dirty="0" err="1"/>
              <a:t>Ejisu</a:t>
            </a:r>
            <a:r>
              <a:rPr lang="en-GB" sz="2400" dirty="0"/>
              <a:t>, Ashanti Empire. Led Ashanti War against British  in 1900</a:t>
            </a:r>
          </a:p>
          <a:p>
            <a:pPr>
              <a:spcBef>
                <a:spcPts val="0"/>
              </a:spcBef>
            </a:pPr>
            <a:r>
              <a:rPr lang="en-GB" sz="2400" dirty="0"/>
              <a:t>Colonial authorities – dealt with male elders, undermined women’s political roles.</a:t>
            </a:r>
          </a:p>
          <a:p>
            <a:pPr>
              <a:spcBef>
                <a:spcPts val="0"/>
              </a:spcBef>
            </a:pPr>
            <a:r>
              <a:rPr lang="en-GB" sz="2400" dirty="0"/>
              <a:t>Dahomey Kingdom – women in royal court served as soldiers, commanders, ministers of state, provincial governors, trade agents. French colonial rule closed these avenues of power and authority for women (Edgerton, 2000; Bay, 1998).</a:t>
            </a:r>
          </a:p>
        </p:txBody>
      </p:sp>
      <p:pic>
        <p:nvPicPr>
          <p:cNvPr id="5" name="Picture 4">
            <a:extLst>
              <a:ext uri="{FF2B5EF4-FFF2-40B4-BE49-F238E27FC236}">
                <a16:creationId xmlns:a16="http://schemas.microsoft.com/office/drawing/2014/main" id="{B30A2875-E03E-6148-048B-E3CB3DCD48B4}"/>
              </a:ext>
            </a:extLst>
          </p:cNvPr>
          <p:cNvPicPr>
            <a:picLocks noChangeAspect="1"/>
          </p:cNvPicPr>
          <p:nvPr/>
        </p:nvPicPr>
        <p:blipFill>
          <a:blip r:embed="rId2"/>
          <a:srcRect l="18698" r="14199" b="1"/>
          <a:stretch>
            <a:fillRect/>
          </a:stretch>
        </p:blipFill>
        <p:spPr>
          <a:xfrm>
            <a:off x="7675658" y="2093976"/>
            <a:ext cx="3941064" cy="4096512"/>
          </a:xfrm>
          <a:prstGeom prst="rect">
            <a:avLst/>
          </a:prstGeom>
        </p:spPr>
      </p:pic>
    </p:spTree>
    <p:extLst>
      <p:ext uri="{BB962C8B-B14F-4D97-AF65-F5344CB8AC3E}">
        <p14:creationId xmlns:p14="http://schemas.microsoft.com/office/powerpoint/2010/main" val="172057201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2C61293E-6EBE-43EF-A52C-9BEBFD7679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39870B7-4C83-2DE9-1C91-6C83ABE834A3}"/>
              </a:ext>
            </a:extLst>
          </p:cNvPr>
          <p:cNvSpPr>
            <a:spLocks noGrp="1"/>
          </p:cNvSpPr>
          <p:nvPr>
            <p:ph type="title"/>
          </p:nvPr>
        </p:nvSpPr>
        <p:spPr>
          <a:xfrm>
            <a:off x="5297762" y="329184"/>
            <a:ext cx="6251110" cy="1783080"/>
          </a:xfrm>
        </p:spPr>
        <p:txBody>
          <a:bodyPr anchor="b">
            <a:normAutofit/>
          </a:bodyPr>
          <a:lstStyle/>
          <a:p>
            <a:r>
              <a:rPr lang="en-GB" sz="5400"/>
              <a:t>Gender and politics</a:t>
            </a:r>
          </a:p>
        </p:txBody>
      </p:sp>
      <p:pic>
        <p:nvPicPr>
          <p:cNvPr id="5" name="Picture 4">
            <a:extLst>
              <a:ext uri="{FF2B5EF4-FFF2-40B4-BE49-F238E27FC236}">
                <a16:creationId xmlns:a16="http://schemas.microsoft.com/office/drawing/2014/main" id="{057C43F6-89B7-6B78-01EB-4905BEFBCD0E}"/>
              </a:ext>
            </a:extLst>
          </p:cNvPr>
          <p:cNvPicPr>
            <a:picLocks noChangeAspect="1"/>
          </p:cNvPicPr>
          <p:nvPr/>
        </p:nvPicPr>
        <p:blipFill>
          <a:blip r:embed="rId2"/>
          <a:srcRect r="-1" b="1709"/>
          <a:stretch>
            <a:fillRect/>
          </a:stretch>
        </p:blipFill>
        <p:spPr>
          <a:xfrm>
            <a:off x="1" y="10"/>
            <a:ext cx="4657344" cy="6857990"/>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sp>
        <p:nvSpPr>
          <p:cNvPr id="20" name="sketchy line">
            <a:extLst>
              <a:ext uri="{FF2B5EF4-FFF2-40B4-BE49-F238E27FC236}">
                <a16:creationId xmlns:a16="http://schemas.microsoft.com/office/drawing/2014/main" id="{21540236-BFD5-4A9D-8840-4703E7F768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97762" y="2374947"/>
            <a:ext cx="4243589" cy="18288"/>
          </a:xfrm>
          <a:custGeom>
            <a:avLst/>
            <a:gdLst>
              <a:gd name="csX0" fmla="*/ 0 w 4243589"/>
              <a:gd name="csY0" fmla="*/ 0 h 18288"/>
              <a:gd name="csX1" fmla="*/ 478919 w 4243589"/>
              <a:gd name="csY1" fmla="*/ 0 h 18288"/>
              <a:gd name="csX2" fmla="*/ 957839 w 4243589"/>
              <a:gd name="csY2" fmla="*/ 0 h 18288"/>
              <a:gd name="csX3" fmla="*/ 1521630 w 4243589"/>
              <a:gd name="csY3" fmla="*/ 0 h 18288"/>
              <a:gd name="csX4" fmla="*/ 2212729 w 4243589"/>
              <a:gd name="csY4" fmla="*/ 0 h 18288"/>
              <a:gd name="csX5" fmla="*/ 2734084 w 4243589"/>
              <a:gd name="csY5" fmla="*/ 0 h 18288"/>
              <a:gd name="csX6" fmla="*/ 3255439 w 4243589"/>
              <a:gd name="csY6" fmla="*/ 0 h 18288"/>
              <a:gd name="csX7" fmla="*/ 4243589 w 4243589"/>
              <a:gd name="csY7" fmla="*/ 0 h 18288"/>
              <a:gd name="csX8" fmla="*/ 4243589 w 4243589"/>
              <a:gd name="csY8" fmla="*/ 18288 h 18288"/>
              <a:gd name="csX9" fmla="*/ 3594926 w 4243589"/>
              <a:gd name="csY9" fmla="*/ 18288 h 18288"/>
              <a:gd name="csX10" fmla="*/ 3073571 w 4243589"/>
              <a:gd name="csY10" fmla="*/ 18288 h 18288"/>
              <a:gd name="csX11" fmla="*/ 2552216 w 4243589"/>
              <a:gd name="csY11" fmla="*/ 18288 h 18288"/>
              <a:gd name="csX12" fmla="*/ 1903553 w 4243589"/>
              <a:gd name="csY12" fmla="*/ 18288 h 18288"/>
              <a:gd name="csX13" fmla="*/ 1212454 w 4243589"/>
              <a:gd name="csY13" fmla="*/ 18288 h 18288"/>
              <a:gd name="csX14" fmla="*/ 733535 w 4243589"/>
              <a:gd name="csY14" fmla="*/ 18288 h 18288"/>
              <a:gd name="csX15" fmla="*/ 0 w 4243589"/>
              <a:gd name="csY15" fmla="*/ 18288 h 18288"/>
              <a:gd name="csX16" fmla="*/ 0 w 4243589"/>
              <a:gd name="csY16"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3D105B5D-87E4-9853-D1BD-B0BBD0BA8D8F}"/>
              </a:ext>
            </a:extLst>
          </p:cNvPr>
          <p:cNvSpPr>
            <a:spLocks noGrp="1"/>
          </p:cNvSpPr>
          <p:nvPr>
            <p:ph idx="1"/>
          </p:nvPr>
        </p:nvSpPr>
        <p:spPr>
          <a:xfrm>
            <a:off x="5297762" y="2706624"/>
            <a:ext cx="6251110" cy="3483864"/>
          </a:xfrm>
        </p:spPr>
        <p:txBody>
          <a:bodyPr>
            <a:normAutofit/>
          </a:bodyPr>
          <a:lstStyle/>
          <a:p>
            <a:pPr>
              <a:spcBef>
                <a:spcPts val="0"/>
              </a:spcBef>
              <a:spcAft>
                <a:spcPts val="600"/>
              </a:spcAft>
            </a:pPr>
            <a:r>
              <a:rPr lang="en-GB" sz="2200"/>
              <a:t>Some exceptions e.g. first Igbo woman to serve in colonial government was Madam Okwei (1872–1943), member of Onitsha Native Court (SE Nigeria) in 1912 until 1930s in recognition of political role, leadership skills, and wealth (Chuku, 2012)</a:t>
            </a:r>
          </a:p>
          <a:p>
            <a:pPr>
              <a:spcBef>
                <a:spcPts val="0"/>
              </a:spcBef>
              <a:spcAft>
                <a:spcPts val="600"/>
              </a:spcAft>
            </a:pPr>
            <a:r>
              <a:rPr lang="en-GB" sz="2200"/>
              <a:t>Other exceptions e.g. in Sierra Leone, Basutoland (Day, 2012; Epprecht, 2000).</a:t>
            </a:r>
          </a:p>
        </p:txBody>
      </p:sp>
    </p:spTree>
    <p:extLst>
      <p:ext uri="{BB962C8B-B14F-4D97-AF65-F5344CB8AC3E}">
        <p14:creationId xmlns:p14="http://schemas.microsoft.com/office/powerpoint/2010/main" val="255225819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D60E5743-FA5A-584B-9D39-FFBBA3B2C067}"/>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B49C5AF-7B9A-C885-64A0-50A1B83CC8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04787B6-1BD2-98A7-BAEC-02335CDE9061}"/>
              </a:ext>
            </a:extLst>
          </p:cNvPr>
          <p:cNvSpPr>
            <a:spLocks noGrp="1"/>
          </p:cNvSpPr>
          <p:nvPr>
            <p:ph type="title"/>
          </p:nvPr>
        </p:nvSpPr>
        <p:spPr>
          <a:xfrm>
            <a:off x="838200" y="365125"/>
            <a:ext cx="10515600" cy="1325563"/>
          </a:xfrm>
        </p:spPr>
        <p:txBody>
          <a:bodyPr>
            <a:normAutofit/>
          </a:bodyPr>
          <a:lstStyle/>
          <a:p>
            <a:r>
              <a:rPr lang="en-GB" sz="5400"/>
              <a:t>Gender and politics</a:t>
            </a:r>
          </a:p>
        </p:txBody>
      </p:sp>
      <p:sp>
        <p:nvSpPr>
          <p:cNvPr id="10" name="sketch line">
            <a:extLst>
              <a:ext uri="{FF2B5EF4-FFF2-40B4-BE49-F238E27FC236}">
                <a16:creationId xmlns:a16="http://schemas.microsoft.com/office/drawing/2014/main" id="{D2B0C00D-80F0-C530-C3C1-79D2391ECDD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sX0" fmla="*/ 0 w 10853928"/>
              <a:gd name="csY0" fmla="*/ 0 h 18288"/>
              <a:gd name="csX1" fmla="*/ 461292 w 10853928"/>
              <a:gd name="csY1" fmla="*/ 0 h 18288"/>
              <a:gd name="csX2" fmla="*/ 1139662 w 10853928"/>
              <a:gd name="csY2" fmla="*/ 0 h 18288"/>
              <a:gd name="csX3" fmla="*/ 1926572 w 10853928"/>
              <a:gd name="csY3" fmla="*/ 0 h 18288"/>
              <a:gd name="csX4" fmla="*/ 2279325 w 10853928"/>
              <a:gd name="csY4" fmla="*/ 0 h 18288"/>
              <a:gd name="csX5" fmla="*/ 2632078 w 10853928"/>
              <a:gd name="csY5" fmla="*/ 0 h 18288"/>
              <a:gd name="csX6" fmla="*/ 3527527 w 10853928"/>
              <a:gd name="csY6" fmla="*/ 0 h 18288"/>
              <a:gd name="csX7" fmla="*/ 4205897 w 10853928"/>
              <a:gd name="csY7" fmla="*/ 0 h 18288"/>
              <a:gd name="csX8" fmla="*/ 4558650 w 10853928"/>
              <a:gd name="csY8" fmla="*/ 0 h 18288"/>
              <a:gd name="csX9" fmla="*/ 5237020 w 10853928"/>
              <a:gd name="csY9" fmla="*/ 0 h 18288"/>
              <a:gd name="csX10" fmla="*/ 6132469 w 10853928"/>
              <a:gd name="csY10" fmla="*/ 0 h 18288"/>
              <a:gd name="csX11" fmla="*/ 6702301 w 10853928"/>
              <a:gd name="csY11" fmla="*/ 0 h 18288"/>
              <a:gd name="csX12" fmla="*/ 7272132 w 10853928"/>
              <a:gd name="csY12" fmla="*/ 0 h 18288"/>
              <a:gd name="csX13" fmla="*/ 7950502 w 10853928"/>
              <a:gd name="csY13" fmla="*/ 0 h 18288"/>
              <a:gd name="csX14" fmla="*/ 8737412 w 10853928"/>
              <a:gd name="csY14" fmla="*/ 0 h 18288"/>
              <a:gd name="csX15" fmla="*/ 9524322 w 10853928"/>
              <a:gd name="csY15" fmla="*/ 0 h 18288"/>
              <a:gd name="csX16" fmla="*/ 10853928 w 10853928"/>
              <a:gd name="csY16" fmla="*/ 0 h 18288"/>
              <a:gd name="csX17" fmla="*/ 10853928 w 10853928"/>
              <a:gd name="csY17" fmla="*/ 18288 h 18288"/>
              <a:gd name="csX18" fmla="*/ 10392636 w 10853928"/>
              <a:gd name="csY18" fmla="*/ 18288 h 18288"/>
              <a:gd name="csX19" fmla="*/ 9497187 w 10853928"/>
              <a:gd name="csY19" fmla="*/ 18288 h 18288"/>
              <a:gd name="csX20" fmla="*/ 8818817 w 10853928"/>
              <a:gd name="csY20" fmla="*/ 18288 h 18288"/>
              <a:gd name="csX21" fmla="*/ 8466064 w 10853928"/>
              <a:gd name="csY21" fmla="*/ 18288 h 18288"/>
              <a:gd name="csX22" fmla="*/ 7787693 w 10853928"/>
              <a:gd name="csY22" fmla="*/ 18288 h 18288"/>
              <a:gd name="csX23" fmla="*/ 7217862 w 10853928"/>
              <a:gd name="csY23" fmla="*/ 18288 h 18288"/>
              <a:gd name="csX24" fmla="*/ 6648031 w 10853928"/>
              <a:gd name="csY24" fmla="*/ 18288 h 18288"/>
              <a:gd name="csX25" fmla="*/ 6078200 w 10853928"/>
              <a:gd name="csY25" fmla="*/ 18288 h 18288"/>
              <a:gd name="csX26" fmla="*/ 5508368 w 10853928"/>
              <a:gd name="csY26" fmla="*/ 18288 h 18288"/>
              <a:gd name="csX27" fmla="*/ 4721459 w 10853928"/>
              <a:gd name="csY27" fmla="*/ 18288 h 18288"/>
              <a:gd name="csX28" fmla="*/ 4043088 w 10853928"/>
              <a:gd name="csY28" fmla="*/ 18288 h 18288"/>
              <a:gd name="csX29" fmla="*/ 3690336 w 10853928"/>
              <a:gd name="csY29" fmla="*/ 18288 h 18288"/>
              <a:gd name="csX30" fmla="*/ 3120504 w 10853928"/>
              <a:gd name="csY30" fmla="*/ 18288 h 18288"/>
              <a:gd name="csX31" fmla="*/ 2333595 w 10853928"/>
              <a:gd name="csY31" fmla="*/ 18288 h 18288"/>
              <a:gd name="csX32" fmla="*/ 1872303 w 10853928"/>
              <a:gd name="csY32" fmla="*/ 18288 h 18288"/>
              <a:gd name="csX33" fmla="*/ 976854 w 10853928"/>
              <a:gd name="csY33" fmla="*/ 18288 h 18288"/>
              <a:gd name="csX34" fmla="*/ 0 w 10853928"/>
              <a:gd name="csY34" fmla="*/ 18288 h 18288"/>
              <a:gd name="csX35" fmla="*/ 0 w 10853928"/>
              <a:gd name="csY35"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AFF15253-4796-DA4B-6086-B084E2BEC60A}"/>
              </a:ext>
            </a:extLst>
          </p:cNvPr>
          <p:cNvSpPr>
            <a:spLocks noGrp="1"/>
          </p:cNvSpPr>
          <p:nvPr>
            <p:ph idx="1"/>
          </p:nvPr>
        </p:nvSpPr>
        <p:spPr>
          <a:xfrm>
            <a:off x="838200" y="1929384"/>
            <a:ext cx="10515600" cy="4251960"/>
          </a:xfrm>
        </p:spPr>
        <p:txBody>
          <a:bodyPr>
            <a:normAutofit fontScale="92500" lnSpcReduction="20000"/>
          </a:bodyPr>
          <a:lstStyle/>
          <a:p>
            <a:pPr>
              <a:spcBef>
                <a:spcPts val="0"/>
              </a:spcBef>
              <a:spcAft>
                <a:spcPts val="600"/>
              </a:spcAft>
            </a:pPr>
            <a:r>
              <a:rPr lang="en-GB" sz="3200" dirty="0"/>
              <a:t>British Basutoland: Women gained political positions as regents and high chiefs despite colonial administration preference for male chiefs.</a:t>
            </a:r>
          </a:p>
          <a:p>
            <a:pPr>
              <a:spcBef>
                <a:spcPts val="0"/>
              </a:spcBef>
              <a:spcAft>
                <a:spcPts val="600"/>
              </a:spcAft>
            </a:pPr>
            <a:r>
              <a:rPr lang="en-GB" sz="3200" dirty="0"/>
              <a:t> British suggested paying female chiefs 2/3 salary of male counterparts, and in 1903 chastised Basutoland National Council for allowing women to succeed as chiefs (</a:t>
            </a:r>
            <a:r>
              <a:rPr lang="en-GB" sz="3200" dirty="0" err="1"/>
              <a:t>Epprecht</a:t>
            </a:r>
            <a:r>
              <a:rPr lang="en-GB" sz="3200" dirty="0"/>
              <a:t>, 1995)</a:t>
            </a:r>
          </a:p>
          <a:p>
            <a:pPr>
              <a:spcBef>
                <a:spcPts val="0"/>
              </a:spcBef>
              <a:spcAft>
                <a:spcPts val="600"/>
              </a:spcAft>
            </a:pPr>
            <a:r>
              <a:rPr lang="en-GB" sz="3200" dirty="0"/>
              <a:t>Situation in Basutoland partly due to colonial conditions – male labour migration to South African mines </a:t>
            </a:r>
            <a:r>
              <a:rPr lang="en-GB" sz="3200" dirty="0">
                <a:sym typeface="Wingdings" panose="05000000000000000000" pitchFamily="2" charset="2"/>
              </a:rPr>
              <a:t> </a:t>
            </a:r>
            <a:r>
              <a:rPr lang="en-GB" sz="3200" dirty="0"/>
              <a:t>increasingly female rural populations. support of male chiefs British prepared to accept women and men as chiefs where they cooperated in supporting labour migration (</a:t>
            </a:r>
            <a:r>
              <a:rPr lang="en-GB" sz="3200" dirty="0" err="1"/>
              <a:t>Epprecht</a:t>
            </a:r>
            <a:r>
              <a:rPr lang="en-GB" sz="3200" dirty="0"/>
              <a:t>, 1995).</a:t>
            </a:r>
          </a:p>
        </p:txBody>
      </p:sp>
    </p:spTree>
    <p:extLst>
      <p:ext uri="{BB962C8B-B14F-4D97-AF65-F5344CB8AC3E}">
        <p14:creationId xmlns:p14="http://schemas.microsoft.com/office/powerpoint/2010/main" val="269632121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2C61293E-6EBE-43EF-A52C-9BEBFD7679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B8C0BD0-C9CF-2487-EC98-3BE592E5F895}"/>
              </a:ext>
            </a:extLst>
          </p:cNvPr>
          <p:cNvSpPr>
            <a:spLocks noGrp="1"/>
          </p:cNvSpPr>
          <p:nvPr>
            <p:ph type="title"/>
          </p:nvPr>
        </p:nvSpPr>
        <p:spPr>
          <a:xfrm>
            <a:off x="5297762" y="329184"/>
            <a:ext cx="6251110" cy="1783080"/>
          </a:xfrm>
        </p:spPr>
        <p:txBody>
          <a:bodyPr anchor="b">
            <a:normAutofit/>
          </a:bodyPr>
          <a:lstStyle/>
          <a:p>
            <a:r>
              <a:rPr lang="en-GB" sz="5400"/>
              <a:t>Gender and politics</a:t>
            </a:r>
          </a:p>
        </p:txBody>
      </p:sp>
      <p:pic>
        <p:nvPicPr>
          <p:cNvPr id="5" name="Picture 4">
            <a:extLst>
              <a:ext uri="{FF2B5EF4-FFF2-40B4-BE49-F238E27FC236}">
                <a16:creationId xmlns:a16="http://schemas.microsoft.com/office/drawing/2014/main" id="{32437109-8775-F79E-E04D-55D95624D4C3}"/>
              </a:ext>
            </a:extLst>
          </p:cNvPr>
          <p:cNvPicPr>
            <a:picLocks noChangeAspect="1"/>
          </p:cNvPicPr>
          <p:nvPr/>
        </p:nvPicPr>
        <p:blipFill>
          <a:blip r:embed="rId2"/>
          <a:srcRect t="1710" r="-1" b="-1"/>
          <a:stretch>
            <a:fillRect/>
          </a:stretch>
        </p:blipFill>
        <p:spPr>
          <a:xfrm>
            <a:off x="1" y="10"/>
            <a:ext cx="4657344" cy="6857990"/>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sp>
        <p:nvSpPr>
          <p:cNvPr id="12" name="sketchy line">
            <a:extLst>
              <a:ext uri="{FF2B5EF4-FFF2-40B4-BE49-F238E27FC236}">
                <a16:creationId xmlns:a16="http://schemas.microsoft.com/office/drawing/2014/main" id="{21540236-BFD5-4A9D-8840-4703E7F768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97762" y="2374947"/>
            <a:ext cx="4243589" cy="18288"/>
          </a:xfrm>
          <a:custGeom>
            <a:avLst/>
            <a:gdLst>
              <a:gd name="csX0" fmla="*/ 0 w 4243589"/>
              <a:gd name="csY0" fmla="*/ 0 h 18288"/>
              <a:gd name="csX1" fmla="*/ 478919 w 4243589"/>
              <a:gd name="csY1" fmla="*/ 0 h 18288"/>
              <a:gd name="csX2" fmla="*/ 957839 w 4243589"/>
              <a:gd name="csY2" fmla="*/ 0 h 18288"/>
              <a:gd name="csX3" fmla="*/ 1521630 w 4243589"/>
              <a:gd name="csY3" fmla="*/ 0 h 18288"/>
              <a:gd name="csX4" fmla="*/ 2212729 w 4243589"/>
              <a:gd name="csY4" fmla="*/ 0 h 18288"/>
              <a:gd name="csX5" fmla="*/ 2734084 w 4243589"/>
              <a:gd name="csY5" fmla="*/ 0 h 18288"/>
              <a:gd name="csX6" fmla="*/ 3255439 w 4243589"/>
              <a:gd name="csY6" fmla="*/ 0 h 18288"/>
              <a:gd name="csX7" fmla="*/ 4243589 w 4243589"/>
              <a:gd name="csY7" fmla="*/ 0 h 18288"/>
              <a:gd name="csX8" fmla="*/ 4243589 w 4243589"/>
              <a:gd name="csY8" fmla="*/ 18288 h 18288"/>
              <a:gd name="csX9" fmla="*/ 3594926 w 4243589"/>
              <a:gd name="csY9" fmla="*/ 18288 h 18288"/>
              <a:gd name="csX10" fmla="*/ 3073571 w 4243589"/>
              <a:gd name="csY10" fmla="*/ 18288 h 18288"/>
              <a:gd name="csX11" fmla="*/ 2552216 w 4243589"/>
              <a:gd name="csY11" fmla="*/ 18288 h 18288"/>
              <a:gd name="csX12" fmla="*/ 1903553 w 4243589"/>
              <a:gd name="csY12" fmla="*/ 18288 h 18288"/>
              <a:gd name="csX13" fmla="*/ 1212454 w 4243589"/>
              <a:gd name="csY13" fmla="*/ 18288 h 18288"/>
              <a:gd name="csX14" fmla="*/ 733535 w 4243589"/>
              <a:gd name="csY14" fmla="*/ 18288 h 18288"/>
              <a:gd name="csX15" fmla="*/ 0 w 4243589"/>
              <a:gd name="csY15" fmla="*/ 18288 h 18288"/>
              <a:gd name="csX16" fmla="*/ 0 w 4243589"/>
              <a:gd name="csY16"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124354A4-54B6-84E4-9C1E-C771A1395D20}"/>
              </a:ext>
            </a:extLst>
          </p:cNvPr>
          <p:cNvSpPr>
            <a:spLocks noGrp="1"/>
          </p:cNvSpPr>
          <p:nvPr>
            <p:ph idx="1"/>
          </p:nvPr>
        </p:nvSpPr>
        <p:spPr>
          <a:xfrm>
            <a:off x="5297762" y="2706624"/>
            <a:ext cx="6251110" cy="3483864"/>
          </a:xfrm>
        </p:spPr>
        <p:txBody>
          <a:bodyPr>
            <a:normAutofit/>
          </a:bodyPr>
          <a:lstStyle/>
          <a:p>
            <a:r>
              <a:rPr lang="en-GB" sz="2200" dirty="0"/>
              <a:t>Women active in anti-colonial struggle (Schmidt, 2005 on Guinea; Lyons, 2004 on Zimbabwe; Geiger, 1997 on Tanzania; Presley, 1992 on Kenya; Wilson, 1991 on Eritrea; Walker, 1982 on South Africa; Urdang, 1979, on Guinea-Bissau).</a:t>
            </a:r>
          </a:p>
          <a:p>
            <a:r>
              <a:rPr lang="en-GB" sz="2200" dirty="0"/>
              <a:t>French Mali – </a:t>
            </a:r>
            <a:r>
              <a:rPr lang="en-GB" sz="2200" dirty="0" err="1"/>
              <a:t>Aoua</a:t>
            </a:r>
            <a:r>
              <a:rPr lang="en-GB" sz="2200" dirty="0"/>
              <a:t> Keita. Midwife, trade unionist, militant activist in USRDA. Became 1</a:t>
            </a:r>
            <a:r>
              <a:rPr lang="en-GB" sz="2200" baseline="30000" dirty="0"/>
              <a:t>st</a:t>
            </a:r>
            <a:r>
              <a:rPr lang="en-GB" sz="2200" dirty="0"/>
              <a:t> female Deputy elected to newly independent Mali’s National Assembly in 1960 (</a:t>
            </a:r>
            <a:r>
              <a:rPr lang="en-GB" sz="2200" dirty="0" err="1"/>
              <a:t>Turritin</a:t>
            </a:r>
            <a:r>
              <a:rPr lang="en-GB" sz="2200" dirty="0"/>
              <a:t>, 1993).</a:t>
            </a:r>
          </a:p>
          <a:p>
            <a:endParaRPr lang="en-GB" sz="2200" dirty="0"/>
          </a:p>
        </p:txBody>
      </p:sp>
    </p:spTree>
    <p:extLst>
      <p:ext uri="{BB962C8B-B14F-4D97-AF65-F5344CB8AC3E}">
        <p14:creationId xmlns:p14="http://schemas.microsoft.com/office/powerpoint/2010/main" val="114144600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77A147A-9ED8-46B4-8660-1B3C2AA880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33250AD-3AF5-EFBA-285B-B0023B3379B6}"/>
              </a:ext>
            </a:extLst>
          </p:cNvPr>
          <p:cNvSpPr>
            <a:spLocks noGrp="1"/>
          </p:cNvSpPr>
          <p:nvPr>
            <p:ph type="title"/>
          </p:nvPr>
        </p:nvSpPr>
        <p:spPr>
          <a:xfrm>
            <a:off x="841248" y="548640"/>
            <a:ext cx="3600860" cy="5431536"/>
          </a:xfrm>
        </p:spPr>
        <p:txBody>
          <a:bodyPr>
            <a:normAutofit/>
          </a:bodyPr>
          <a:lstStyle/>
          <a:p>
            <a:r>
              <a:rPr lang="en-GB" sz="5400"/>
              <a:t>Gender and education</a:t>
            </a:r>
          </a:p>
        </p:txBody>
      </p:sp>
      <p:sp>
        <p:nvSpPr>
          <p:cNvPr id="10" name="sketch line">
            <a:extLst>
              <a:ext uri="{FF2B5EF4-FFF2-40B4-BE49-F238E27FC236}">
                <a16:creationId xmlns:a16="http://schemas.microsoft.com/office/drawing/2014/main" id="{5D6C15A0-C087-4593-8414-2B4EC1CDC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543983" y="3258715"/>
            <a:ext cx="4480560" cy="18288"/>
          </a:xfrm>
          <a:custGeom>
            <a:avLst/>
            <a:gdLst>
              <a:gd name="csX0" fmla="*/ 0 w 4480560"/>
              <a:gd name="csY0" fmla="*/ 0 h 18288"/>
              <a:gd name="csX1" fmla="*/ 595274 w 4480560"/>
              <a:gd name="csY1" fmla="*/ 0 h 18288"/>
              <a:gd name="csX2" fmla="*/ 1100938 w 4480560"/>
              <a:gd name="csY2" fmla="*/ 0 h 18288"/>
              <a:gd name="csX3" fmla="*/ 1651406 w 4480560"/>
              <a:gd name="csY3" fmla="*/ 0 h 18288"/>
              <a:gd name="csX4" fmla="*/ 2336292 w 4480560"/>
              <a:gd name="csY4" fmla="*/ 0 h 18288"/>
              <a:gd name="csX5" fmla="*/ 2931566 w 4480560"/>
              <a:gd name="csY5" fmla="*/ 0 h 18288"/>
              <a:gd name="csX6" fmla="*/ 3482035 w 4480560"/>
              <a:gd name="csY6" fmla="*/ 0 h 18288"/>
              <a:gd name="csX7" fmla="*/ 4480560 w 4480560"/>
              <a:gd name="csY7" fmla="*/ 0 h 18288"/>
              <a:gd name="csX8" fmla="*/ 4480560 w 4480560"/>
              <a:gd name="csY8" fmla="*/ 18288 h 18288"/>
              <a:gd name="csX9" fmla="*/ 3840480 w 4480560"/>
              <a:gd name="csY9" fmla="*/ 18288 h 18288"/>
              <a:gd name="csX10" fmla="*/ 3290011 w 4480560"/>
              <a:gd name="csY10" fmla="*/ 18288 h 18288"/>
              <a:gd name="csX11" fmla="*/ 2560320 w 4480560"/>
              <a:gd name="csY11" fmla="*/ 18288 h 18288"/>
              <a:gd name="csX12" fmla="*/ 1965046 w 4480560"/>
              <a:gd name="csY12" fmla="*/ 18288 h 18288"/>
              <a:gd name="csX13" fmla="*/ 1459382 w 4480560"/>
              <a:gd name="csY13" fmla="*/ 18288 h 18288"/>
              <a:gd name="csX14" fmla="*/ 774497 w 4480560"/>
              <a:gd name="csY14" fmla="*/ 18288 h 18288"/>
              <a:gd name="csX15" fmla="*/ 0 w 4480560"/>
              <a:gd name="csY15" fmla="*/ 18288 h 18288"/>
              <a:gd name="csX16" fmla="*/ 0 w 4480560"/>
              <a:gd name="csY16"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Lst>
            <a:rect l="l" t="t" r="r" b="b"/>
            <a:pathLst>
              <a:path w="4480560" h="18288"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80958" y="7429"/>
                  <a:pt x="4480540" y="10822"/>
                  <a:pt x="4480560" y="18288"/>
                </a:cubicBezTo>
                <a:cubicBezTo>
                  <a:pt x="4314132" y="14924"/>
                  <a:pt x="4028383" y="36632"/>
                  <a:pt x="3840480" y="18288"/>
                </a:cubicBezTo>
                <a:cubicBezTo>
                  <a:pt x="3652577" y="-56"/>
                  <a:pt x="3547615" y="2848"/>
                  <a:pt x="3290011" y="18288"/>
                </a:cubicBezTo>
                <a:cubicBezTo>
                  <a:pt x="3032407" y="33728"/>
                  <a:pt x="2830268" y="8719"/>
                  <a:pt x="2560320" y="18288"/>
                </a:cubicBezTo>
                <a:cubicBezTo>
                  <a:pt x="2290372" y="27857"/>
                  <a:pt x="2147422" y="6728"/>
                  <a:pt x="1965046" y="18288"/>
                </a:cubicBezTo>
                <a:cubicBezTo>
                  <a:pt x="1782670" y="29848"/>
                  <a:pt x="1689791" y="40680"/>
                  <a:pt x="1459382" y="18288"/>
                </a:cubicBezTo>
                <a:cubicBezTo>
                  <a:pt x="1228973" y="-4104"/>
                  <a:pt x="915486" y="36501"/>
                  <a:pt x="774497" y="18288"/>
                </a:cubicBezTo>
                <a:cubicBezTo>
                  <a:pt x="633508" y="75"/>
                  <a:pt x="361442" y="-11107"/>
                  <a:pt x="0" y="18288"/>
                </a:cubicBezTo>
                <a:cubicBezTo>
                  <a:pt x="-591" y="13205"/>
                  <a:pt x="-663" y="6329"/>
                  <a:pt x="0" y="0"/>
                </a:cubicBezTo>
                <a:close/>
              </a:path>
              <a:path w="4480560" h="18288"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79674" y="5429"/>
                  <a:pt x="4481381" y="14046"/>
                  <a:pt x="4480560" y="18288"/>
                </a:cubicBezTo>
                <a:cubicBezTo>
                  <a:pt x="4279652" y="-6850"/>
                  <a:pt x="4200762" y="41566"/>
                  <a:pt x="3930091" y="18288"/>
                </a:cubicBezTo>
                <a:cubicBezTo>
                  <a:pt x="3659420" y="-4990"/>
                  <a:pt x="3456052" y="22294"/>
                  <a:pt x="3290011" y="18288"/>
                </a:cubicBezTo>
                <a:cubicBezTo>
                  <a:pt x="3123970" y="14282"/>
                  <a:pt x="2882392" y="32818"/>
                  <a:pt x="2649931" y="18288"/>
                </a:cubicBezTo>
                <a:cubicBezTo>
                  <a:pt x="2417470" y="3758"/>
                  <a:pt x="2238426" y="7337"/>
                  <a:pt x="2054657" y="18288"/>
                </a:cubicBezTo>
                <a:cubicBezTo>
                  <a:pt x="1870888" y="29239"/>
                  <a:pt x="1566368" y="45040"/>
                  <a:pt x="1324966" y="18288"/>
                </a:cubicBezTo>
                <a:cubicBezTo>
                  <a:pt x="1083564" y="-8464"/>
                  <a:pt x="787410" y="10946"/>
                  <a:pt x="595274" y="18288"/>
                </a:cubicBezTo>
                <a:cubicBezTo>
                  <a:pt x="403138" y="25630"/>
                  <a:pt x="169622" y="10499"/>
                  <a:pt x="0" y="18288"/>
                </a:cubicBezTo>
                <a:cubicBezTo>
                  <a:pt x="668" y="13665"/>
                  <a:pt x="578" y="5675"/>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F685D10A-424B-3EC4-8BBD-4789ED8CD6E0}"/>
              </a:ext>
            </a:extLst>
          </p:cNvPr>
          <p:cNvSpPr>
            <a:spLocks noGrp="1"/>
          </p:cNvSpPr>
          <p:nvPr>
            <p:ph idx="1"/>
          </p:nvPr>
        </p:nvSpPr>
        <p:spPr>
          <a:xfrm>
            <a:off x="5126418" y="552091"/>
            <a:ext cx="6224335" cy="5431536"/>
          </a:xfrm>
        </p:spPr>
        <p:txBody>
          <a:bodyPr anchor="ctr">
            <a:normAutofit fontScale="70000" lnSpcReduction="20000"/>
          </a:bodyPr>
          <a:lstStyle/>
          <a:p>
            <a:r>
              <a:rPr lang="en-GB" dirty="0"/>
              <a:t>Colonial education systems favoured men and boys.</a:t>
            </a:r>
          </a:p>
          <a:p>
            <a:r>
              <a:rPr lang="en-GB" dirty="0"/>
              <a:t>Increasing interest in education of women and girls from 1920s and especially after WWII (in theory, not often practice) – creating suitable wives for educated men.</a:t>
            </a:r>
          </a:p>
          <a:p>
            <a:r>
              <a:rPr lang="en-GB" dirty="0"/>
              <a:t>Assumed girls would establish ‘proper’ homes after leaving school, setting example and also teaching other girls and young women (Hansen, 1992).</a:t>
            </a:r>
          </a:p>
          <a:p>
            <a:r>
              <a:rPr lang="en-GB" dirty="0"/>
              <a:t>Bound up with ‘development’ in post-WWII period (and with counterinsurgency in Kenya in 1950s) (Boender, 2025)</a:t>
            </a:r>
          </a:p>
          <a:p>
            <a:r>
              <a:rPr lang="en-GB" dirty="0"/>
              <a:t>Gendered curriculum – girls’ education focused on homecraft</a:t>
            </a:r>
          </a:p>
          <a:p>
            <a:r>
              <a:rPr lang="en-GB" dirty="0"/>
              <a:t>Midwifery/nursing and teaching among the first opportunities for further training for women (Boddy, 2007; Hunt, 1999)</a:t>
            </a:r>
          </a:p>
          <a:p>
            <a:r>
              <a:rPr lang="en-GB" dirty="0"/>
              <a:t>Transformative impact – opportunities for spatial and social mobilities, and increased independence.</a:t>
            </a:r>
          </a:p>
          <a:p>
            <a:endParaRPr lang="en-GB" sz="1700" dirty="0"/>
          </a:p>
        </p:txBody>
      </p:sp>
    </p:spTree>
    <p:extLst>
      <p:ext uri="{BB962C8B-B14F-4D97-AF65-F5344CB8AC3E}">
        <p14:creationId xmlns:p14="http://schemas.microsoft.com/office/powerpoint/2010/main" val="74684875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C376CC84-E11F-2E40-F3D5-F1763A8D63B6}"/>
            </a:ext>
          </a:extLst>
        </p:cNvPr>
        <p:cNvGrpSpPr/>
        <p:nvPr/>
      </p:nvGrpSpPr>
      <p:grpSpPr>
        <a:xfrm>
          <a:off x="0" y="0"/>
          <a:ext cx="0" cy="0"/>
          <a:chOff x="0" y="0"/>
          <a:chExt cx="0" cy="0"/>
        </a:xfrm>
      </p:grpSpPr>
      <p:sp useBgFill="1">
        <p:nvSpPr>
          <p:cNvPr id="5" name="Rectangle 4">
            <a:extLst>
              <a:ext uri="{FF2B5EF4-FFF2-40B4-BE49-F238E27FC236}">
                <a16:creationId xmlns:a16="http://schemas.microsoft.com/office/drawing/2014/main" id="{777A147A-9ED8-46B4-8660-1B3C2AA880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954DCEC-A4EC-1651-37FC-5B4287932C4D}"/>
              </a:ext>
            </a:extLst>
          </p:cNvPr>
          <p:cNvSpPr>
            <a:spLocks noGrp="1"/>
          </p:cNvSpPr>
          <p:nvPr>
            <p:ph type="title"/>
          </p:nvPr>
        </p:nvSpPr>
        <p:spPr>
          <a:xfrm>
            <a:off x="841248" y="548640"/>
            <a:ext cx="3600860" cy="5431536"/>
          </a:xfrm>
        </p:spPr>
        <p:txBody>
          <a:bodyPr>
            <a:normAutofit/>
          </a:bodyPr>
          <a:lstStyle/>
          <a:p>
            <a:r>
              <a:rPr lang="en-GB" sz="5400" dirty="0"/>
              <a:t>Gender and education</a:t>
            </a:r>
          </a:p>
        </p:txBody>
      </p:sp>
      <p:sp>
        <p:nvSpPr>
          <p:cNvPr id="6" name="sketch line">
            <a:extLst>
              <a:ext uri="{FF2B5EF4-FFF2-40B4-BE49-F238E27FC236}">
                <a16:creationId xmlns:a16="http://schemas.microsoft.com/office/drawing/2014/main" id="{5D6C15A0-C087-4593-8414-2B4EC1CDC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543983" y="3258715"/>
            <a:ext cx="4480560" cy="18288"/>
          </a:xfrm>
          <a:custGeom>
            <a:avLst/>
            <a:gdLst>
              <a:gd name="csX0" fmla="*/ 0 w 4480560"/>
              <a:gd name="csY0" fmla="*/ 0 h 18288"/>
              <a:gd name="csX1" fmla="*/ 595274 w 4480560"/>
              <a:gd name="csY1" fmla="*/ 0 h 18288"/>
              <a:gd name="csX2" fmla="*/ 1100938 w 4480560"/>
              <a:gd name="csY2" fmla="*/ 0 h 18288"/>
              <a:gd name="csX3" fmla="*/ 1651406 w 4480560"/>
              <a:gd name="csY3" fmla="*/ 0 h 18288"/>
              <a:gd name="csX4" fmla="*/ 2336292 w 4480560"/>
              <a:gd name="csY4" fmla="*/ 0 h 18288"/>
              <a:gd name="csX5" fmla="*/ 2931566 w 4480560"/>
              <a:gd name="csY5" fmla="*/ 0 h 18288"/>
              <a:gd name="csX6" fmla="*/ 3482035 w 4480560"/>
              <a:gd name="csY6" fmla="*/ 0 h 18288"/>
              <a:gd name="csX7" fmla="*/ 4480560 w 4480560"/>
              <a:gd name="csY7" fmla="*/ 0 h 18288"/>
              <a:gd name="csX8" fmla="*/ 4480560 w 4480560"/>
              <a:gd name="csY8" fmla="*/ 18288 h 18288"/>
              <a:gd name="csX9" fmla="*/ 3840480 w 4480560"/>
              <a:gd name="csY9" fmla="*/ 18288 h 18288"/>
              <a:gd name="csX10" fmla="*/ 3290011 w 4480560"/>
              <a:gd name="csY10" fmla="*/ 18288 h 18288"/>
              <a:gd name="csX11" fmla="*/ 2560320 w 4480560"/>
              <a:gd name="csY11" fmla="*/ 18288 h 18288"/>
              <a:gd name="csX12" fmla="*/ 1965046 w 4480560"/>
              <a:gd name="csY12" fmla="*/ 18288 h 18288"/>
              <a:gd name="csX13" fmla="*/ 1459382 w 4480560"/>
              <a:gd name="csY13" fmla="*/ 18288 h 18288"/>
              <a:gd name="csX14" fmla="*/ 774497 w 4480560"/>
              <a:gd name="csY14" fmla="*/ 18288 h 18288"/>
              <a:gd name="csX15" fmla="*/ 0 w 4480560"/>
              <a:gd name="csY15" fmla="*/ 18288 h 18288"/>
              <a:gd name="csX16" fmla="*/ 0 w 4480560"/>
              <a:gd name="csY16"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Lst>
            <a:rect l="l" t="t" r="r" b="b"/>
            <a:pathLst>
              <a:path w="4480560" h="18288"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80958" y="7429"/>
                  <a:pt x="4480540" y="10822"/>
                  <a:pt x="4480560" y="18288"/>
                </a:cubicBezTo>
                <a:cubicBezTo>
                  <a:pt x="4314132" y="14924"/>
                  <a:pt x="4028383" y="36632"/>
                  <a:pt x="3840480" y="18288"/>
                </a:cubicBezTo>
                <a:cubicBezTo>
                  <a:pt x="3652577" y="-56"/>
                  <a:pt x="3547615" y="2848"/>
                  <a:pt x="3290011" y="18288"/>
                </a:cubicBezTo>
                <a:cubicBezTo>
                  <a:pt x="3032407" y="33728"/>
                  <a:pt x="2830268" y="8719"/>
                  <a:pt x="2560320" y="18288"/>
                </a:cubicBezTo>
                <a:cubicBezTo>
                  <a:pt x="2290372" y="27857"/>
                  <a:pt x="2147422" y="6728"/>
                  <a:pt x="1965046" y="18288"/>
                </a:cubicBezTo>
                <a:cubicBezTo>
                  <a:pt x="1782670" y="29848"/>
                  <a:pt x="1689791" y="40680"/>
                  <a:pt x="1459382" y="18288"/>
                </a:cubicBezTo>
                <a:cubicBezTo>
                  <a:pt x="1228973" y="-4104"/>
                  <a:pt x="915486" y="36501"/>
                  <a:pt x="774497" y="18288"/>
                </a:cubicBezTo>
                <a:cubicBezTo>
                  <a:pt x="633508" y="75"/>
                  <a:pt x="361442" y="-11107"/>
                  <a:pt x="0" y="18288"/>
                </a:cubicBezTo>
                <a:cubicBezTo>
                  <a:pt x="-591" y="13205"/>
                  <a:pt x="-663" y="6329"/>
                  <a:pt x="0" y="0"/>
                </a:cubicBezTo>
                <a:close/>
              </a:path>
              <a:path w="4480560" h="18288"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79674" y="5429"/>
                  <a:pt x="4481381" y="14046"/>
                  <a:pt x="4480560" y="18288"/>
                </a:cubicBezTo>
                <a:cubicBezTo>
                  <a:pt x="4279652" y="-6850"/>
                  <a:pt x="4200762" y="41566"/>
                  <a:pt x="3930091" y="18288"/>
                </a:cubicBezTo>
                <a:cubicBezTo>
                  <a:pt x="3659420" y="-4990"/>
                  <a:pt x="3456052" y="22294"/>
                  <a:pt x="3290011" y="18288"/>
                </a:cubicBezTo>
                <a:cubicBezTo>
                  <a:pt x="3123970" y="14282"/>
                  <a:pt x="2882392" y="32818"/>
                  <a:pt x="2649931" y="18288"/>
                </a:cubicBezTo>
                <a:cubicBezTo>
                  <a:pt x="2417470" y="3758"/>
                  <a:pt x="2238426" y="7337"/>
                  <a:pt x="2054657" y="18288"/>
                </a:cubicBezTo>
                <a:cubicBezTo>
                  <a:pt x="1870888" y="29239"/>
                  <a:pt x="1566368" y="45040"/>
                  <a:pt x="1324966" y="18288"/>
                </a:cubicBezTo>
                <a:cubicBezTo>
                  <a:pt x="1083564" y="-8464"/>
                  <a:pt x="787410" y="10946"/>
                  <a:pt x="595274" y="18288"/>
                </a:cubicBezTo>
                <a:cubicBezTo>
                  <a:pt x="403138" y="25630"/>
                  <a:pt x="169622" y="10499"/>
                  <a:pt x="0" y="18288"/>
                </a:cubicBezTo>
                <a:cubicBezTo>
                  <a:pt x="668" y="13665"/>
                  <a:pt x="578" y="5675"/>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3465EFCC-49CB-DC05-235D-F441E1ADF2F4}"/>
              </a:ext>
            </a:extLst>
          </p:cNvPr>
          <p:cNvSpPr>
            <a:spLocks noGrp="1"/>
          </p:cNvSpPr>
          <p:nvPr>
            <p:ph idx="1"/>
          </p:nvPr>
        </p:nvSpPr>
        <p:spPr>
          <a:xfrm>
            <a:off x="5126418" y="552091"/>
            <a:ext cx="6224335" cy="5431536"/>
          </a:xfrm>
        </p:spPr>
        <p:txBody>
          <a:bodyPr anchor="ctr">
            <a:normAutofit fontScale="92500" lnSpcReduction="10000"/>
          </a:bodyPr>
          <a:lstStyle/>
          <a:p>
            <a:r>
              <a:rPr lang="en-GB" sz="3200" dirty="0"/>
              <a:t>Case study of Friends Africa Mission (FAM) in Western Province, Kenya (Thomas, 2000).</a:t>
            </a:r>
          </a:p>
          <a:p>
            <a:r>
              <a:rPr lang="en-GB" sz="3200" dirty="0"/>
              <a:t>‘Even the most powerless Africans were active participants in the colonial encounter’.</a:t>
            </a:r>
          </a:p>
          <a:p>
            <a:r>
              <a:rPr lang="en-GB" sz="3200" dirty="0"/>
              <a:t>American missionary society, first mission station founded 1902 at </a:t>
            </a:r>
            <a:r>
              <a:rPr lang="en-GB" sz="3200" dirty="0" err="1"/>
              <a:t>Kaimosi</a:t>
            </a:r>
            <a:r>
              <a:rPr lang="en-GB" sz="3200" dirty="0"/>
              <a:t>.</a:t>
            </a:r>
          </a:p>
          <a:p>
            <a:r>
              <a:rPr lang="en-GB" sz="3200" dirty="0"/>
              <a:t>Mission accepted first orphan 1917, Girls’ Boarding School opened at </a:t>
            </a:r>
            <a:r>
              <a:rPr lang="en-GB" sz="3200" dirty="0" err="1"/>
              <a:t>Maragoli</a:t>
            </a:r>
            <a:r>
              <a:rPr lang="en-GB" sz="3200" dirty="0"/>
              <a:t> in 1921 with an orphanage as an annex.</a:t>
            </a:r>
          </a:p>
          <a:p>
            <a:endParaRPr lang="en-GB" sz="2200" dirty="0"/>
          </a:p>
          <a:p>
            <a:endParaRPr lang="en-GB" sz="2200" dirty="0"/>
          </a:p>
        </p:txBody>
      </p:sp>
    </p:spTree>
    <p:extLst>
      <p:ext uri="{BB962C8B-B14F-4D97-AF65-F5344CB8AC3E}">
        <p14:creationId xmlns:p14="http://schemas.microsoft.com/office/powerpoint/2010/main" val="411794223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 name="Rectangle 4">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EB87742-2B73-0075-BD9A-0A4B6CAC0003}"/>
              </a:ext>
            </a:extLst>
          </p:cNvPr>
          <p:cNvSpPr>
            <a:spLocks noGrp="1"/>
          </p:cNvSpPr>
          <p:nvPr>
            <p:ph type="title"/>
          </p:nvPr>
        </p:nvSpPr>
        <p:spPr>
          <a:xfrm>
            <a:off x="838200" y="365125"/>
            <a:ext cx="10515600" cy="1325563"/>
          </a:xfrm>
        </p:spPr>
        <p:txBody>
          <a:bodyPr>
            <a:normAutofit/>
          </a:bodyPr>
          <a:lstStyle/>
          <a:p>
            <a:r>
              <a:rPr lang="en-GB" sz="5400"/>
              <a:t>Gender and education</a:t>
            </a:r>
          </a:p>
        </p:txBody>
      </p:sp>
      <p:sp>
        <p:nvSpPr>
          <p:cNvPr id="6"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sX0" fmla="*/ 0 w 10853928"/>
              <a:gd name="csY0" fmla="*/ 0 h 18288"/>
              <a:gd name="csX1" fmla="*/ 461292 w 10853928"/>
              <a:gd name="csY1" fmla="*/ 0 h 18288"/>
              <a:gd name="csX2" fmla="*/ 1139662 w 10853928"/>
              <a:gd name="csY2" fmla="*/ 0 h 18288"/>
              <a:gd name="csX3" fmla="*/ 1926572 w 10853928"/>
              <a:gd name="csY3" fmla="*/ 0 h 18288"/>
              <a:gd name="csX4" fmla="*/ 2279325 w 10853928"/>
              <a:gd name="csY4" fmla="*/ 0 h 18288"/>
              <a:gd name="csX5" fmla="*/ 2632078 w 10853928"/>
              <a:gd name="csY5" fmla="*/ 0 h 18288"/>
              <a:gd name="csX6" fmla="*/ 3527527 w 10853928"/>
              <a:gd name="csY6" fmla="*/ 0 h 18288"/>
              <a:gd name="csX7" fmla="*/ 4205897 w 10853928"/>
              <a:gd name="csY7" fmla="*/ 0 h 18288"/>
              <a:gd name="csX8" fmla="*/ 4558650 w 10853928"/>
              <a:gd name="csY8" fmla="*/ 0 h 18288"/>
              <a:gd name="csX9" fmla="*/ 5237020 w 10853928"/>
              <a:gd name="csY9" fmla="*/ 0 h 18288"/>
              <a:gd name="csX10" fmla="*/ 6132469 w 10853928"/>
              <a:gd name="csY10" fmla="*/ 0 h 18288"/>
              <a:gd name="csX11" fmla="*/ 6702301 w 10853928"/>
              <a:gd name="csY11" fmla="*/ 0 h 18288"/>
              <a:gd name="csX12" fmla="*/ 7272132 w 10853928"/>
              <a:gd name="csY12" fmla="*/ 0 h 18288"/>
              <a:gd name="csX13" fmla="*/ 7950502 w 10853928"/>
              <a:gd name="csY13" fmla="*/ 0 h 18288"/>
              <a:gd name="csX14" fmla="*/ 8737412 w 10853928"/>
              <a:gd name="csY14" fmla="*/ 0 h 18288"/>
              <a:gd name="csX15" fmla="*/ 9524322 w 10853928"/>
              <a:gd name="csY15" fmla="*/ 0 h 18288"/>
              <a:gd name="csX16" fmla="*/ 10853928 w 10853928"/>
              <a:gd name="csY16" fmla="*/ 0 h 18288"/>
              <a:gd name="csX17" fmla="*/ 10853928 w 10853928"/>
              <a:gd name="csY17" fmla="*/ 18288 h 18288"/>
              <a:gd name="csX18" fmla="*/ 10392636 w 10853928"/>
              <a:gd name="csY18" fmla="*/ 18288 h 18288"/>
              <a:gd name="csX19" fmla="*/ 9497187 w 10853928"/>
              <a:gd name="csY19" fmla="*/ 18288 h 18288"/>
              <a:gd name="csX20" fmla="*/ 8818817 w 10853928"/>
              <a:gd name="csY20" fmla="*/ 18288 h 18288"/>
              <a:gd name="csX21" fmla="*/ 8466064 w 10853928"/>
              <a:gd name="csY21" fmla="*/ 18288 h 18288"/>
              <a:gd name="csX22" fmla="*/ 7787693 w 10853928"/>
              <a:gd name="csY22" fmla="*/ 18288 h 18288"/>
              <a:gd name="csX23" fmla="*/ 7217862 w 10853928"/>
              <a:gd name="csY23" fmla="*/ 18288 h 18288"/>
              <a:gd name="csX24" fmla="*/ 6648031 w 10853928"/>
              <a:gd name="csY24" fmla="*/ 18288 h 18288"/>
              <a:gd name="csX25" fmla="*/ 6078200 w 10853928"/>
              <a:gd name="csY25" fmla="*/ 18288 h 18288"/>
              <a:gd name="csX26" fmla="*/ 5508368 w 10853928"/>
              <a:gd name="csY26" fmla="*/ 18288 h 18288"/>
              <a:gd name="csX27" fmla="*/ 4721459 w 10853928"/>
              <a:gd name="csY27" fmla="*/ 18288 h 18288"/>
              <a:gd name="csX28" fmla="*/ 4043088 w 10853928"/>
              <a:gd name="csY28" fmla="*/ 18288 h 18288"/>
              <a:gd name="csX29" fmla="*/ 3690336 w 10853928"/>
              <a:gd name="csY29" fmla="*/ 18288 h 18288"/>
              <a:gd name="csX30" fmla="*/ 3120504 w 10853928"/>
              <a:gd name="csY30" fmla="*/ 18288 h 18288"/>
              <a:gd name="csX31" fmla="*/ 2333595 w 10853928"/>
              <a:gd name="csY31" fmla="*/ 18288 h 18288"/>
              <a:gd name="csX32" fmla="*/ 1872303 w 10853928"/>
              <a:gd name="csY32" fmla="*/ 18288 h 18288"/>
              <a:gd name="csX33" fmla="*/ 976854 w 10853928"/>
              <a:gd name="csY33" fmla="*/ 18288 h 18288"/>
              <a:gd name="csX34" fmla="*/ 0 w 10853928"/>
              <a:gd name="csY34" fmla="*/ 18288 h 18288"/>
              <a:gd name="csX35" fmla="*/ 0 w 10853928"/>
              <a:gd name="csY35"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46E79071-510A-5027-AA0B-7EBAD955337D}"/>
              </a:ext>
            </a:extLst>
          </p:cNvPr>
          <p:cNvSpPr>
            <a:spLocks noGrp="1"/>
          </p:cNvSpPr>
          <p:nvPr>
            <p:ph idx="1"/>
          </p:nvPr>
        </p:nvSpPr>
        <p:spPr>
          <a:xfrm>
            <a:off x="838200" y="1929384"/>
            <a:ext cx="10515600" cy="4251960"/>
          </a:xfrm>
        </p:spPr>
        <p:txBody>
          <a:bodyPr>
            <a:normAutofit lnSpcReduction="10000"/>
          </a:bodyPr>
          <a:lstStyle/>
          <a:p>
            <a:r>
              <a:rPr lang="en-GB" dirty="0"/>
              <a:t>Mission education provided means for work outside the home (see also Gaitskell, 1983 on South African mission-trained women working as domestic servants in European homes).</a:t>
            </a:r>
          </a:p>
          <a:p>
            <a:r>
              <a:rPr lang="en-GB" dirty="0"/>
              <a:t>Division of labour – women’s agricultural work discouraged but needlework, dressmaking etc a means of making money and maintaining power in domestic setting.</a:t>
            </a:r>
          </a:p>
          <a:p>
            <a:r>
              <a:rPr lang="en-GB" dirty="0"/>
              <a:t>Phoebe </a:t>
            </a:r>
            <a:r>
              <a:rPr lang="en-GB" dirty="0" err="1"/>
              <a:t>Kidiavai</a:t>
            </a:r>
            <a:r>
              <a:rPr lang="en-GB" dirty="0"/>
              <a:t> </a:t>
            </a:r>
            <a:r>
              <a:rPr lang="en-GB" dirty="0" err="1"/>
              <a:t>Luvai</a:t>
            </a:r>
            <a:r>
              <a:rPr lang="en-GB" dirty="0"/>
              <a:t> studied at GBS in 1930s – turned sewing skills into leading role in setting up an African-run banana fibre business</a:t>
            </a:r>
          </a:p>
          <a:p>
            <a:r>
              <a:rPr lang="en-GB" dirty="0"/>
              <a:t>Other girls used training in hygiene to take roles at mission hospital (Thomas, 2000).</a:t>
            </a:r>
          </a:p>
          <a:p>
            <a:endParaRPr lang="en-GB" sz="2200" dirty="0"/>
          </a:p>
        </p:txBody>
      </p:sp>
    </p:spTree>
    <p:extLst>
      <p:ext uri="{BB962C8B-B14F-4D97-AF65-F5344CB8AC3E}">
        <p14:creationId xmlns:p14="http://schemas.microsoft.com/office/powerpoint/2010/main" val="123969429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85C86043-D364-2D64-6EFA-520180C577EB}"/>
            </a:ext>
          </a:extLst>
        </p:cNvPr>
        <p:cNvGrpSpPr/>
        <p:nvPr/>
      </p:nvGrpSpPr>
      <p:grpSpPr>
        <a:xfrm>
          <a:off x="0" y="0"/>
          <a:ext cx="0" cy="0"/>
          <a:chOff x="0" y="0"/>
          <a:chExt cx="0" cy="0"/>
        </a:xfrm>
      </p:grpSpPr>
      <p:sp useBgFill="1">
        <p:nvSpPr>
          <p:cNvPr id="5" name="Rectangle 4">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D95CF37-01F1-763B-38CF-19E082D7E993}"/>
              </a:ext>
            </a:extLst>
          </p:cNvPr>
          <p:cNvSpPr>
            <a:spLocks noGrp="1"/>
          </p:cNvSpPr>
          <p:nvPr>
            <p:ph type="title"/>
          </p:nvPr>
        </p:nvSpPr>
        <p:spPr>
          <a:xfrm>
            <a:off x="838200" y="365125"/>
            <a:ext cx="10515600" cy="1325563"/>
          </a:xfrm>
        </p:spPr>
        <p:txBody>
          <a:bodyPr>
            <a:normAutofit/>
          </a:bodyPr>
          <a:lstStyle/>
          <a:p>
            <a:r>
              <a:rPr lang="en-GB" sz="5400"/>
              <a:t>Gender and education</a:t>
            </a:r>
          </a:p>
        </p:txBody>
      </p:sp>
      <p:sp>
        <p:nvSpPr>
          <p:cNvPr id="6"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sX0" fmla="*/ 0 w 10853928"/>
              <a:gd name="csY0" fmla="*/ 0 h 18288"/>
              <a:gd name="csX1" fmla="*/ 461292 w 10853928"/>
              <a:gd name="csY1" fmla="*/ 0 h 18288"/>
              <a:gd name="csX2" fmla="*/ 1139662 w 10853928"/>
              <a:gd name="csY2" fmla="*/ 0 h 18288"/>
              <a:gd name="csX3" fmla="*/ 1926572 w 10853928"/>
              <a:gd name="csY3" fmla="*/ 0 h 18288"/>
              <a:gd name="csX4" fmla="*/ 2279325 w 10853928"/>
              <a:gd name="csY4" fmla="*/ 0 h 18288"/>
              <a:gd name="csX5" fmla="*/ 2632078 w 10853928"/>
              <a:gd name="csY5" fmla="*/ 0 h 18288"/>
              <a:gd name="csX6" fmla="*/ 3527527 w 10853928"/>
              <a:gd name="csY6" fmla="*/ 0 h 18288"/>
              <a:gd name="csX7" fmla="*/ 4205897 w 10853928"/>
              <a:gd name="csY7" fmla="*/ 0 h 18288"/>
              <a:gd name="csX8" fmla="*/ 4558650 w 10853928"/>
              <a:gd name="csY8" fmla="*/ 0 h 18288"/>
              <a:gd name="csX9" fmla="*/ 5237020 w 10853928"/>
              <a:gd name="csY9" fmla="*/ 0 h 18288"/>
              <a:gd name="csX10" fmla="*/ 6132469 w 10853928"/>
              <a:gd name="csY10" fmla="*/ 0 h 18288"/>
              <a:gd name="csX11" fmla="*/ 6702301 w 10853928"/>
              <a:gd name="csY11" fmla="*/ 0 h 18288"/>
              <a:gd name="csX12" fmla="*/ 7272132 w 10853928"/>
              <a:gd name="csY12" fmla="*/ 0 h 18288"/>
              <a:gd name="csX13" fmla="*/ 7950502 w 10853928"/>
              <a:gd name="csY13" fmla="*/ 0 h 18288"/>
              <a:gd name="csX14" fmla="*/ 8737412 w 10853928"/>
              <a:gd name="csY14" fmla="*/ 0 h 18288"/>
              <a:gd name="csX15" fmla="*/ 9524322 w 10853928"/>
              <a:gd name="csY15" fmla="*/ 0 h 18288"/>
              <a:gd name="csX16" fmla="*/ 10853928 w 10853928"/>
              <a:gd name="csY16" fmla="*/ 0 h 18288"/>
              <a:gd name="csX17" fmla="*/ 10853928 w 10853928"/>
              <a:gd name="csY17" fmla="*/ 18288 h 18288"/>
              <a:gd name="csX18" fmla="*/ 10392636 w 10853928"/>
              <a:gd name="csY18" fmla="*/ 18288 h 18288"/>
              <a:gd name="csX19" fmla="*/ 9497187 w 10853928"/>
              <a:gd name="csY19" fmla="*/ 18288 h 18288"/>
              <a:gd name="csX20" fmla="*/ 8818817 w 10853928"/>
              <a:gd name="csY20" fmla="*/ 18288 h 18288"/>
              <a:gd name="csX21" fmla="*/ 8466064 w 10853928"/>
              <a:gd name="csY21" fmla="*/ 18288 h 18288"/>
              <a:gd name="csX22" fmla="*/ 7787693 w 10853928"/>
              <a:gd name="csY22" fmla="*/ 18288 h 18288"/>
              <a:gd name="csX23" fmla="*/ 7217862 w 10853928"/>
              <a:gd name="csY23" fmla="*/ 18288 h 18288"/>
              <a:gd name="csX24" fmla="*/ 6648031 w 10853928"/>
              <a:gd name="csY24" fmla="*/ 18288 h 18288"/>
              <a:gd name="csX25" fmla="*/ 6078200 w 10853928"/>
              <a:gd name="csY25" fmla="*/ 18288 h 18288"/>
              <a:gd name="csX26" fmla="*/ 5508368 w 10853928"/>
              <a:gd name="csY26" fmla="*/ 18288 h 18288"/>
              <a:gd name="csX27" fmla="*/ 4721459 w 10853928"/>
              <a:gd name="csY27" fmla="*/ 18288 h 18288"/>
              <a:gd name="csX28" fmla="*/ 4043088 w 10853928"/>
              <a:gd name="csY28" fmla="*/ 18288 h 18288"/>
              <a:gd name="csX29" fmla="*/ 3690336 w 10853928"/>
              <a:gd name="csY29" fmla="*/ 18288 h 18288"/>
              <a:gd name="csX30" fmla="*/ 3120504 w 10853928"/>
              <a:gd name="csY30" fmla="*/ 18288 h 18288"/>
              <a:gd name="csX31" fmla="*/ 2333595 w 10853928"/>
              <a:gd name="csY31" fmla="*/ 18288 h 18288"/>
              <a:gd name="csX32" fmla="*/ 1872303 w 10853928"/>
              <a:gd name="csY32" fmla="*/ 18288 h 18288"/>
              <a:gd name="csX33" fmla="*/ 976854 w 10853928"/>
              <a:gd name="csY33" fmla="*/ 18288 h 18288"/>
              <a:gd name="csX34" fmla="*/ 0 w 10853928"/>
              <a:gd name="csY34" fmla="*/ 18288 h 18288"/>
              <a:gd name="csX35" fmla="*/ 0 w 10853928"/>
              <a:gd name="csY35"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1FFFE60A-FCDB-EB3E-D4E1-96ECCDE15B02}"/>
              </a:ext>
            </a:extLst>
          </p:cNvPr>
          <p:cNvSpPr>
            <a:spLocks noGrp="1"/>
          </p:cNvSpPr>
          <p:nvPr>
            <p:ph idx="1"/>
          </p:nvPr>
        </p:nvSpPr>
        <p:spPr>
          <a:xfrm>
            <a:off x="838200" y="1929384"/>
            <a:ext cx="10515600" cy="4251960"/>
          </a:xfrm>
        </p:spPr>
        <p:txBody>
          <a:bodyPr>
            <a:normAutofit lnSpcReduction="10000"/>
          </a:bodyPr>
          <a:lstStyle/>
          <a:p>
            <a:r>
              <a:rPr lang="en-GB" sz="3600" dirty="0"/>
              <a:t>Mission education as leverage in marriage – less pressure to marry quickly, could postpone marriage, run away to mission to avoid unwanted marriage, or avoid marriage altogether in rare cases (Keyse, 2019)</a:t>
            </a:r>
          </a:p>
          <a:p>
            <a:r>
              <a:rPr lang="en-GB" sz="3600" dirty="0"/>
              <a:t>NB Luhya ‘custom’ that girls could express opposition to marriage by running away to a relative – girls used mission in ‘distinctly Luhya fashion’ (Thomas, 2000).</a:t>
            </a:r>
          </a:p>
          <a:p>
            <a:endParaRPr lang="en-GB" sz="2200" dirty="0"/>
          </a:p>
        </p:txBody>
      </p:sp>
    </p:spTree>
    <p:extLst>
      <p:ext uri="{BB962C8B-B14F-4D97-AF65-F5344CB8AC3E}">
        <p14:creationId xmlns:p14="http://schemas.microsoft.com/office/powerpoint/2010/main" val="79406954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98B1C96-7051-0A76-B190-DF7467CC7030}"/>
              </a:ext>
            </a:extLst>
          </p:cNvPr>
          <p:cNvSpPr>
            <a:spLocks noGrp="1"/>
          </p:cNvSpPr>
          <p:nvPr>
            <p:ph type="title"/>
          </p:nvPr>
        </p:nvSpPr>
        <p:spPr>
          <a:xfrm>
            <a:off x="838200" y="365125"/>
            <a:ext cx="10515600" cy="1325563"/>
          </a:xfrm>
        </p:spPr>
        <p:txBody>
          <a:bodyPr>
            <a:normAutofit/>
          </a:bodyPr>
          <a:lstStyle/>
          <a:p>
            <a:r>
              <a:rPr lang="en-GB" sz="5400" dirty="0"/>
              <a:t>Gender and the law</a:t>
            </a:r>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sX0" fmla="*/ 0 w 10853928"/>
              <a:gd name="csY0" fmla="*/ 0 h 18288"/>
              <a:gd name="csX1" fmla="*/ 461292 w 10853928"/>
              <a:gd name="csY1" fmla="*/ 0 h 18288"/>
              <a:gd name="csX2" fmla="*/ 1139662 w 10853928"/>
              <a:gd name="csY2" fmla="*/ 0 h 18288"/>
              <a:gd name="csX3" fmla="*/ 1926572 w 10853928"/>
              <a:gd name="csY3" fmla="*/ 0 h 18288"/>
              <a:gd name="csX4" fmla="*/ 2279325 w 10853928"/>
              <a:gd name="csY4" fmla="*/ 0 h 18288"/>
              <a:gd name="csX5" fmla="*/ 2632078 w 10853928"/>
              <a:gd name="csY5" fmla="*/ 0 h 18288"/>
              <a:gd name="csX6" fmla="*/ 3527527 w 10853928"/>
              <a:gd name="csY6" fmla="*/ 0 h 18288"/>
              <a:gd name="csX7" fmla="*/ 4205897 w 10853928"/>
              <a:gd name="csY7" fmla="*/ 0 h 18288"/>
              <a:gd name="csX8" fmla="*/ 4558650 w 10853928"/>
              <a:gd name="csY8" fmla="*/ 0 h 18288"/>
              <a:gd name="csX9" fmla="*/ 5237020 w 10853928"/>
              <a:gd name="csY9" fmla="*/ 0 h 18288"/>
              <a:gd name="csX10" fmla="*/ 6132469 w 10853928"/>
              <a:gd name="csY10" fmla="*/ 0 h 18288"/>
              <a:gd name="csX11" fmla="*/ 6702301 w 10853928"/>
              <a:gd name="csY11" fmla="*/ 0 h 18288"/>
              <a:gd name="csX12" fmla="*/ 7272132 w 10853928"/>
              <a:gd name="csY12" fmla="*/ 0 h 18288"/>
              <a:gd name="csX13" fmla="*/ 7950502 w 10853928"/>
              <a:gd name="csY13" fmla="*/ 0 h 18288"/>
              <a:gd name="csX14" fmla="*/ 8737412 w 10853928"/>
              <a:gd name="csY14" fmla="*/ 0 h 18288"/>
              <a:gd name="csX15" fmla="*/ 9524322 w 10853928"/>
              <a:gd name="csY15" fmla="*/ 0 h 18288"/>
              <a:gd name="csX16" fmla="*/ 10853928 w 10853928"/>
              <a:gd name="csY16" fmla="*/ 0 h 18288"/>
              <a:gd name="csX17" fmla="*/ 10853928 w 10853928"/>
              <a:gd name="csY17" fmla="*/ 18288 h 18288"/>
              <a:gd name="csX18" fmla="*/ 10392636 w 10853928"/>
              <a:gd name="csY18" fmla="*/ 18288 h 18288"/>
              <a:gd name="csX19" fmla="*/ 9497187 w 10853928"/>
              <a:gd name="csY19" fmla="*/ 18288 h 18288"/>
              <a:gd name="csX20" fmla="*/ 8818817 w 10853928"/>
              <a:gd name="csY20" fmla="*/ 18288 h 18288"/>
              <a:gd name="csX21" fmla="*/ 8466064 w 10853928"/>
              <a:gd name="csY21" fmla="*/ 18288 h 18288"/>
              <a:gd name="csX22" fmla="*/ 7787693 w 10853928"/>
              <a:gd name="csY22" fmla="*/ 18288 h 18288"/>
              <a:gd name="csX23" fmla="*/ 7217862 w 10853928"/>
              <a:gd name="csY23" fmla="*/ 18288 h 18288"/>
              <a:gd name="csX24" fmla="*/ 6648031 w 10853928"/>
              <a:gd name="csY24" fmla="*/ 18288 h 18288"/>
              <a:gd name="csX25" fmla="*/ 6078200 w 10853928"/>
              <a:gd name="csY25" fmla="*/ 18288 h 18288"/>
              <a:gd name="csX26" fmla="*/ 5508368 w 10853928"/>
              <a:gd name="csY26" fmla="*/ 18288 h 18288"/>
              <a:gd name="csX27" fmla="*/ 4721459 w 10853928"/>
              <a:gd name="csY27" fmla="*/ 18288 h 18288"/>
              <a:gd name="csX28" fmla="*/ 4043088 w 10853928"/>
              <a:gd name="csY28" fmla="*/ 18288 h 18288"/>
              <a:gd name="csX29" fmla="*/ 3690336 w 10853928"/>
              <a:gd name="csY29" fmla="*/ 18288 h 18288"/>
              <a:gd name="csX30" fmla="*/ 3120504 w 10853928"/>
              <a:gd name="csY30" fmla="*/ 18288 h 18288"/>
              <a:gd name="csX31" fmla="*/ 2333595 w 10853928"/>
              <a:gd name="csY31" fmla="*/ 18288 h 18288"/>
              <a:gd name="csX32" fmla="*/ 1872303 w 10853928"/>
              <a:gd name="csY32" fmla="*/ 18288 h 18288"/>
              <a:gd name="csX33" fmla="*/ 976854 w 10853928"/>
              <a:gd name="csY33" fmla="*/ 18288 h 18288"/>
              <a:gd name="csX34" fmla="*/ 0 w 10853928"/>
              <a:gd name="csY34" fmla="*/ 18288 h 18288"/>
              <a:gd name="csX35" fmla="*/ 0 w 10853928"/>
              <a:gd name="csY35"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9A98D286-4065-C52B-4941-5D03DF0A2183}"/>
              </a:ext>
            </a:extLst>
          </p:cNvPr>
          <p:cNvSpPr>
            <a:spLocks noGrp="1"/>
          </p:cNvSpPr>
          <p:nvPr>
            <p:ph idx="1"/>
          </p:nvPr>
        </p:nvSpPr>
        <p:spPr>
          <a:xfrm>
            <a:off x="838200" y="1929384"/>
            <a:ext cx="10515600" cy="4251960"/>
          </a:xfrm>
        </p:spPr>
        <p:txBody>
          <a:bodyPr>
            <a:normAutofit/>
          </a:bodyPr>
          <a:lstStyle/>
          <a:p>
            <a:pPr>
              <a:spcBef>
                <a:spcPts val="0"/>
              </a:spcBef>
              <a:spcAft>
                <a:spcPts val="600"/>
              </a:spcAft>
            </a:pPr>
            <a:r>
              <a:rPr lang="en-GB" dirty="0"/>
              <a:t>Impact of legal pluralism – dual legal structures (customary/colonial courts)</a:t>
            </a:r>
          </a:p>
          <a:p>
            <a:pPr>
              <a:spcBef>
                <a:spcPts val="0"/>
              </a:spcBef>
              <a:spcAft>
                <a:spcPts val="600"/>
              </a:spcAft>
            </a:pPr>
            <a:r>
              <a:rPr lang="en-GB" dirty="0"/>
              <a:t>Codification of law reinforced patriarchal control, but pluralism also opened new avenues for African women to challenge ‘custom’ and patriarchal control.</a:t>
            </a:r>
          </a:p>
          <a:p>
            <a:pPr>
              <a:spcBef>
                <a:spcPts val="0"/>
              </a:spcBef>
              <a:spcAft>
                <a:spcPts val="600"/>
              </a:spcAft>
            </a:pPr>
            <a:r>
              <a:rPr lang="en-GB" dirty="0"/>
              <a:t>‘Colonial courts were battlegrounds’ (Chuku, 2018).</a:t>
            </a:r>
          </a:p>
          <a:p>
            <a:pPr>
              <a:spcBef>
                <a:spcPts val="0"/>
              </a:spcBef>
              <a:spcAft>
                <a:spcPts val="600"/>
              </a:spcAft>
            </a:pPr>
            <a:r>
              <a:rPr lang="en-GB" dirty="0"/>
              <a:t>Rich literature on customary law – shows how women and men contested marriage, divorce, inheritance, child custody cases (e.g. Burrill, 2015; Jean-Baptiste, 2014; Shadle, 2006; </a:t>
            </a:r>
            <a:r>
              <a:rPr lang="en-GB" dirty="0" err="1"/>
              <a:t>Chanock</a:t>
            </a:r>
            <a:r>
              <a:rPr lang="en-GB" dirty="0"/>
              <a:t>, 1985)</a:t>
            </a:r>
          </a:p>
        </p:txBody>
      </p:sp>
    </p:spTree>
    <p:extLst>
      <p:ext uri="{BB962C8B-B14F-4D97-AF65-F5344CB8AC3E}">
        <p14:creationId xmlns:p14="http://schemas.microsoft.com/office/powerpoint/2010/main" val="393156129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FC3FBE70-6101-3778-D429-A8EEB7C4F443}"/>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B9573C7D-0001-763E-36F7-300B164ED9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22BEF52-8747-4BA1-DA5E-4BE6314F9912}"/>
              </a:ext>
            </a:extLst>
          </p:cNvPr>
          <p:cNvSpPr>
            <a:spLocks noGrp="1"/>
          </p:cNvSpPr>
          <p:nvPr>
            <p:ph type="title"/>
          </p:nvPr>
        </p:nvSpPr>
        <p:spPr>
          <a:xfrm>
            <a:off x="838200" y="365125"/>
            <a:ext cx="10515600" cy="1325563"/>
          </a:xfrm>
        </p:spPr>
        <p:txBody>
          <a:bodyPr>
            <a:normAutofit/>
          </a:bodyPr>
          <a:lstStyle/>
          <a:p>
            <a:r>
              <a:rPr lang="en-GB" sz="5400" dirty="0"/>
              <a:t>Gender and the law</a:t>
            </a:r>
          </a:p>
        </p:txBody>
      </p:sp>
      <p:sp>
        <p:nvSpPr>
          <p:cNvPr id="10" name="sketch line">
            <a:extLst>
              <a:ext uri="{FF2B5EF4-FFF2-40B4-BE49-F238E27FC236}">
                <a16:creationId xmlns:a16="http://schemas.microsoft.com/office/drawing/2014/main" id="{193FC286-B333-28AB-1705-31A54358DF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sX0" fmla="*/ 0 w 10853928"/>
              <a:gd name="csY0" fmla="*/ 0 h 18288"/>
              <a:gd name="csX1" fmla="*/ 461292 w 10853928"/>
              <a:gd name="csY1" fmla="*/ 0 h 18288"/>
              <a:gd name="csX2" fmla="*/ 1139662 w 10853928"/>
              <a:gd name="csY2" fmla="*/ 0 h 18288"/>
              <a:gd name="csX3" fmla="*/ 1926572 w 10853928"/>
              <a:gd name="csY3" fmla="*/ 0 h 18288"/>
              <a:gd name="csX4" fmla="*/ 2279325 w 10853928"/>
              <a:gd name="csY4" fmla="*/ 0 h 18288"/>
              <a:gd name="csX5" fmla="*/ 2632078 w 10853928"/>
              <a:gd name="csY5" fmla="*/ 0 h 18288"/>
              <a:gd name="csX6" fmla="*/ 3527527 w 10853928"/>
              <a:gd name="csY6" fmla="*/ 0 h 18288"/>
              <a:gd name="csX7" fmla="*/ 4205897 w 10853928"/>
              <a:gd name="csY7" fmla="*/ 0 h 18288"/>
              <a:gd name="csX8" fmla="*/ 4558650 w 10853928"/>
              <a:gd name="csY8" fmla="*/ 0 h 18288"/>
              <a:gd name="csX9" fmla="*/ 5237020 w 10853928"/>
              <a:gd name="csY9" fmla="*/ 0 h 18288"/>
              <a:gd name="csX10" fmla="*/ 6132469 w 10853928"/>
              <a:gd name="csY10" fmla="*/ 0 h 18288"/>
              <a:gd name="csX11" fmla="*/ 6702301 w 10853928"/>
              <a:gd name="csY11" fmla="*/ 0 h 18288"/>
              <a:gd name="csX12" fmla="*/ 7272132 w 10853928"/>
              <a:gd name="csY12" fmla="*/ 0 h 18288"/>
              <a:gd name="csX13" fmla="*/ 7950502 w 10853928"/>
              <a:gd name="csY13" fmla="*/ 0 h 18288"/>
              <a:gd name="csX14" fmla="*/ 8737412 w 10853928"/>
              <a:gd name="csY14" fmla="*/ 0 h 18288"/>
              <a:gd name="csX15" fmla="*/ 9524322 w 10853928"/>
              <a:gd name="csY15" fmla="*/ 0 h 18288"/>
              <a:gd name="csX16" fmla="*/ 10853928 w 10853928"/>
              <a:gd name="csY16" fmla="*/ 0 h 18288"/>
              <a:gd name="csX17" fmla="*/ 10853928 w 10853928"/>
              <a:gd name="csY17" fmla="*/ 18288 h 18288"/>
              <a:gd name="csX18" fmla="*/ 10392636 w 10853928"/>
              <a:gd name="csY18" fmla="*/ 18288 h 18288"/>
              <a:gd name="csX19" fmla="*/ 9497187 w 10853928"/>
              <a:gd name="csY19" fmla="*/ 18288 h 18288"/>
              <a:gd name="csX20" fmla="*/ 8818817 w 10853928"/>
              <a:gd name="csY20" fmla="*/ 18288 h 18288"/>
              <a:gd name="csX21" fmla="*/ 8466064 w 10853928"/>
              <a:gd name="csY21" fmla="*/ 18288 h 18288"/>
              <a:gd name="csX22" fmla="*/ 7787693 w 10853928"/>
              <a:gd name="csY22" fmla="*/ 18288 h 18288"/>
              <a:gd name="csX23" fmla="*/ 7217862 w 10853928"/>
              <a:gd name="csY23" fmla="*/ 18288 h 18288"/>
              <a:gd name="csX24" fmla="*/ 6648031 w 10853928"/>
              <a:gd name="csY24" fmla="*/ 18288 h 18288"/>
              <a:gd name="csX25" fmla="*/ 6078200 w 10853928"/>
              <a:gd name="csY25" fmla="*/ 18288 h 18288"/>
              <a:gd name="csX26" fmla="*/ 5508368 w 10853928"/>
              <a:gd name="csY26" fmla="*/ 18288 h 18288"/>
              <a:gd name="csX27" fmla="*/ 4721459 w 10853928"/>
              <a:gd name="csY27" fmla="*/ 18288 h 18288"/>
              <a:gd name="csX28" fmla="*/ 4043088 w 10853928"/>
              <a:gd name="csY28" fmla="*/ 18288 h 18288"/>
              <a:gd name="csX29" fmla="*/ 3690336 w 10853928"/>
              <a:gd name="csY29" fmla="*/ 18288 h 18288"/>
              <a:gd name="csX30" fmla="*/ 3120504 w 10853928"/>
              <a:gd name="csY30" fmla="*/ 18288 h 18288"/>
              <a:gd name="csX31" fmla="*/ 2333595 w 10853928"/>
              <a:gd name="csY31" fmla="*/ 18288 h 18288"/>
              <a:gd name="csX32" fmla="*/ 1872303 w 10853928"/>
              <a:gd name="csY32" fmla="*/ 18288 h 18288"/>
              <a:gd name="csX33" fmla="*/ 976854 w 10853928"/>
              <a:gd name="csY33" fmla="*/ 18288 h 18288"/>
              <a:gd name="csX34" fmla="*/ 0 w 10853928"/>
              <a:gd name="csY34" fmla="*/ 18288 h 18288"/>
              <a:gd name="csX35" fmla="*/ 0 w 10853928"/>
              <a:gd name="csY35"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38B65F14-C5B6-D126-26B7-0791C6244F48}"/>
              </a:ext>
            </a:extLst>
          </p:cNvPr>
          <p:cNvSpPr>
            <a:spLocks noGrp="1"/>
          </p:cNvSpPr>
          <p:nvPr>
            <p:ph idx="1"/>
          </p:nvPr>
        </p:nvSpPr>
        <p:spPr>
          <a:xfrm>
            <a:off x="838200" y="1929384"/>
            <a:ext cx="10515600" cy="4251960"/>
          </a:xfrm>
        </p:spPr>
        <p:txBody>
          <a:bodyPr>
            <a:normAutofit fontScale="85000" lnSpcReduction="10000"/>
          </a:bodyPr>
          <a:lstStyle/>
          <a:p>
            <a:pPr>
              <a:spcBef>
                <a:spcPts val="0"/>
              </a:spcBef>
              <a:spcAft>
                <a:spcPts val="600"/>
              </a:spcAft>
            </a:pPr>
            <a:r>
              <a:rPr lang="en-GB" sz="3200" dirty="0"/>
              <a:t>Schmidt – women ‘beholden to two patriarchies’ (Schmidt, 1992)</a:t>
            </a:r>
          </a:p>
          <a:p>
            <a:pPr>
              <a:spcBef>
                <a:spcPts val="0"/>
              </a:spcBef>
              <a:spcAft>
                <a:spcPts val="600"/>
              </a:spcAft>
            </a:pPr>
            <a:r>
              <a:rPr lang="en-GB" sz="3200" dirty="0"/>
              <a:t>Codification of customary marriage laws – to uphold social order. </a:t>
            </a:r>
          </a:p>
          <a:p>
            <a:pPr>
              <a:spcBef>
                <a:spcPts val="0"/>
              </a:spcBef>
              <a:spcAft>
                <a:spcPts val="600"/>
              </a:spcAft>
            </a:pPr>
            <a:r>
              <a:rPr lang="en-GB" sz="3200" dirty="0"/>
              <a:t>Elder men, not women, consulted – women seen as minors and dependants of men (Lovett, 1996).</a:t>
            </a:r>
          </a:p>
          <a:p>
            <a:pPr>
              <a:spcBef>
                <a:spcPts val="0"/>
              </a:spcBef>
              <a:spcAft>
                <a:spcPts val="600"/>
              </a:spcAft>
            </a:pPr>
            <a:r>
              <a:rPr lang="en-GB" sz="3200" dirty="0"/>
              <a:t>Reinforced men’s control of women and younger men – fining adulterous wives and their lovers, prosecution of runaway wives, ordering women to return to husbands or be fined.</a:t>
            </a:r>
          </a:p>
          <a:p>
            <a:pPr>
              <a:spcBef>
                <a:spcPts val="0"/>
              </a:spcBef>
              <a:spcAft>
                <a:spcPts val="600"/>
              </a:spcAft>
            </a:pPr>
            <a:r>
              <a:rPr lang="en-GB" sz="3200" dirty="0"/>
              <a:t>However, African women demonstrated agency in various ways e.g. appealing to European colonial courts (Shadle, 2006)</a:t>
            </a:r>
          </a:p>
        </p:txBody>
      </p:sp>
    </p:spTree>
    <p:extLst>
      <p:ext uri="{BB962C8B-B14F-4D97-AF65-F5344CB8AC3E}">
        <p14:creationId xmlns:p14="http://schemas.microsoft.com/office/powerpoint/2010/main" val="126593749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AA1320B-8436-D06D-364B-9E0493CFF3D1}"/>
              </a:ext>
            </a:extLst>
          </p:cNvPr>
          <p:cNvSpPr>
            <a:spLocks noGrp="1"/>
          </p:cNvSpPr>
          <p:nvPr>
            <p:ph type="title"/>
          </p:nvPr>
        </p:nvSpPr>
        <p:spPr>
          <a:xfrm>
            <a:off x="838200" y="365125"/>
            <a:ext cx="10515600" cy="1325563"/>
          </a:xfrm>
        </p:spPr>
        <p:txBody>
          <a:bodyPr>
            <a:normAutofit/>
          </a:bodyPr>
          <a:lstStyle/>
          <a:p>
            <a:r>
              <a:rPr lang="en-GB" sz="5400"/>
              <a:t>Gender and mobility</a:t>
            </a:r>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sX0" fmla="*/ 0 w 10853928"/>
              <a:gd name="csY0" fmla="*/ 0 h 18288"/>
              <a:gd name="csX1" fmla="*/ 461292 w 10853928"/>
              <a:gd name="csY1" fmla="*/ 0 h 18288"/>
              <a:gd name="csX2" fmla="*/ 1139662 w 10853928"/>
              <a:gd name="csY2" fmla="*/ 0 h 18288"/>
              <a:gd name="csX3" fmla="*/ 1926572 w 10853928"/>
              <a:gd name="csY3" fmla="*/ 0 h 18288"/>
              <a:gd name="csX4" fmla="*/ 2279325 w 10853928"/>
              <a:gd name="csY4" fmla="*/ 0 h 18288"/>
              <a:gd name="csX5" fmla="*/ 2632078 w 10853928"/>
              <a:gd name="csY5" fmla="*/ 0 h 18288"/>
              <a:gd name="csX6" fmla="*/ 3527527 w 10853928"/>
              <a:gd name="csY6" fmla="*/ 0 h 18288"/>
              <a:gd name="csX7" fmla="*/ 4205897 w 10853928"/>
              <a:gd name="csY7" fmla="*/ 0 h 18288"/>
              <a:gd name="csX8" fmla="*/ 4558650 w 10853928"/>
              <a:gd name="csY8" fmla="*/ 0 h 18288"/>
              <a:gd name="csX9" fmla="*/ 5237020 w 10853928"/>
              <a:gd name="csY9" fmla="*/ 0 h 18288"/>
              <a:gd name="csX10" fmla="*/ 6132469 w 10853928"/>
              <a:gd name="csY10" fmla="*/ 0 h 18288"/>
              <a:gd name="csX11" fmla="*/ 6702301 w 10853928"/>
              <a:gd name="csY11" fmla="*/ 0 h 18288"/>
              <a:gd name="csX12" fmla="*/ 7272132 w 10853928"/>
              <a:gd name="csY12" fmla="*/ 0 h 18288"/>
              <a:gd name="csX13" fmla="*/ 7950502 w 10853928"/>
              <a:gd name="csY13" fmla="*/ 0 h 18288"/>
              <a:gd name="csX14" fmla="*/ 8737412 w 10853928"/>
              <a:gd name="csY14" fmla="*/ 0 h 18288"/>
              <a:gd name="csX15" fmla="*/ 9524322 w 10853928"/>
              <a:gd name="csY15" fmla="*/ 0 h 18288"/>
              <a:gd name="csX16" fmla="*/ 10853928 w 10853928"/>
              <a:gd name="csY16" fmla="*/ 0 h 18288"/>
              <a:gd name="csX17" fmla="*/ 10853928 w 10853928"/>
              <a:gd name="csY17" fmla="*/ 18288 h 18288"/>
              <a:gd name="csX18" fmla="*/ 10392636 w 10853928"/>
              <a:gd name="csY18" fmla="*/ 18288 h 18288"/>
              <a:gd name="csX19" fmla="*/ 9497187 w 10853928"/>
              <a:gd name="csY19" fmla="*/ 18288 h 18288"/>
              <a:gd name="csX20" fmla="*/ 8818817 w 10853928"/>
              <a:gd name="csY20" fmla="*/ 18288 h 18288"/>
              <a:gd name="csX21" fmla="*/ 8466064 w 10853928"/>
              <a:gd name="csY21" fmla="*/ 18288 h 18288"/>
              <a:gd name="csX22" fmla="*/ 7787693 w 10853928"/>
              <a:gd name="csY22" fmla="*/ 18288 h 18288"/>
              <a:gd name="csX23" fmla="*/ 7217862 w 10853928"/>
              <a:gd name="csY23" fmla="*/ 18288 h 18288"/>
              <a:gd name="csX24" fmla="*/ 6648031 w 10853928"/>
              <a:gd name="csY24" fmla="*/ 18288 h 18288"/>
              <a:gd name="csX25" fmla="*/ 6078200 w 10853928"/>
              <a:gd name="csY25" fmla="*/ 18288 h 18288"/>
              <a:gd name="csX26" fmla="*/ 5508368 w 10853928"/>
              <a:gd name="csY26" fmla="*/ 18288 h 18288"/>
              <a:gd name="csX27" fmla="*/ 4721459 w 10853928"/>
              <a:gd name="csY27" fmla="*/ 18288 h 18288"/>
              <a:gd name="csX28" fmla="*/ 4043088 w 10853928"/>
              <a:gd name="csY28" fmla="*/ 18288 h 18288"/>
              <a:gd name="csX29" fmla="*/ 3690336 w 10853928"/>
              <a:gd name="csY29" fmla="*/ 18288 h 18288"/>
              <a:gd name="csX30" fmla="*/ 3120504 w 10853928"/>
              <a:gd name="csY30" fmla="*/ 18288 h 18288"/>
              <a:gd name="csX31" fmla="*/ 2333595 w 10853928"/>
              <a:gd name="csY31" fmla="*/ 18288 h 18288"/>
              <a:gd name="csX32" fmla="*/ 1872303 w 10853928"/>
              <a:gd name="csY32" fmla="*/ 18288 h 18288"/>
              <a:gd name="csX33" fmla="*/ 976854 w 10853928"/>
              <a:gd name="csY33" fmla="*/ 18288 h 18288"/>
              <a:gd name="csX34" fmla="*/ 0 w 10853928"/>
              <a:gd name="csY34" fmla="*/ 18288 h 18288"/>
              <a:gd name="csX35" fmla="*/ 0 w 10853928"/>
              <a:gd name="csY35"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0F8FE10B-A2AE-D654-9D8E-29A885B692BB}"/>
              </a:ext>
            </a:extLst>
          </p:cNvPr>
          <p:cNvSpPr>
            <a:spLocks noGrp="1"/>
          </p:cNvSpPr>
          <p:nvPr>
            <p:ph idx="1"/>
          </p:nvPr>
        </p:nvSpPr>
        <p:spPr>
          <a:xfrm>
            <a:off x="838200" y="1929384"/>
            <a:ext cx="10515600" cy="4251960"/>
          </a:xfrm>
        </p:spPr>
        <p:txBody>
          <a:bodyPr>
            <a:normAutofit fontScale="92500"/>
          </a:bodyPr>
          <a:lstStyle/>
          <a:p>
            <a:pPr>
              <a:spcBef>
                <a:spcPts val="0"/>
              </a:spcBef>
              <a:spcAft>
                <a:spcPts val="600"/>
              </a:spcAft>
            </a:pPr>
            <a:r>
              <a:rPr lang="en-GB" sz="3200" dirty="0"/>
              <a:t>Labour migration of men – especially in Eastern, Central, and Southern Africa to cities, mines, other places of employment.</a:t>
            </a:r>
          </a:p>
          <a:p>
            <a:pPr>
              <a:spcBef>
                <a:spcPts val="0"/>
              </a:spcBef>
              <a:spcAft>
                <a:spcPts val="600"/>
              </a:spcAft>
            </a:pPr>
            <a:r>
              <a:rPr lang="en-GB" sz="3200" dirty="0"/>
              <a:t>Women’s mobility restricted (and sometimes criminalised)</a:t>
            </a:r>
          </a:p>
          <a:p>
            <a:pPr>
              <a:spcBef>
                <a:spcPts val="0"/>
              </a:spcBef>
              <a:spcAft>
                <a:spcPts val="600"/>
              </a:spcAft>
            </a:pPr>
            <a:r>
              <a:rPr lang="en-GB" sz="3200" dirty="0"/>
              <a:t>Spatial mobility to urban centres, mine compounds, missions, schools, etc used by women as means of escaping rural patriarchal control (Sheldon, 1996; Barnes, 1992; Schmidt, 1990; Chauncey, 1981).</a:t>
            </a:r>
          </a:p>
          <a:p>
            <a:pPr>
              <a:spcBef>
                <a:spcPts val="0"/>
              </a:spcBef>
              <a:spcAft>
                <a:spcPts val="600"/>
              </a:spcAft>
            </a:pPr>
            <a:r>
              <a:rPr lang="en-GB" sz="3200" dirty="0"/>
              <a:t>Anxieties of African patriarchs and colonial state – led to restrictive legislation.</a:t>
            </a:r>
          </a:p>
        </p:txBody>
      </p:sp>
    </p:spTree>
    <p:extLst>
      <p:ext uri="{BB962C8B-B14F-4D97-AF65-F5344CB8AC3E}">
        <p14:creationId xmlns:p14="http://schemas.microsoft.com/office/powerpoint/2010/main" val="129551312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6E8E056E-E2D1-8CB7-DCC3-DA04716255B5}"/>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4A110B3-0134-53C0-946D-7C4162C54D7A}"/>
              </a:ext>
            </a:extLst>
          </p:cNvPr>
          <p:cNvSpPr>
            <a:spLocks noGrp="1"/>
          </p:cNvSpPr>
          <p:nvPr>
            <p:ph type="title"/>
          </p:nvPr>
        </p:nvSpPr>
        <p:spPr>
          <a:xfrm>
            <a:off x="838200" y="365125"/>
            <a:ext cx="10515600" cy="1325563"/>
          </a:xfrm>
        </p:spPr>
        <p:txBody>
          <a:bodyPr>
            <a:normAutofit/>
          </a:bodyPr>
          <a:lstStyle/>
          <a:p>
            <a:r>
              <a:rPr lang="en-GB" sz="5400"/>
              <a:t>Gender and mobility</a:t>
            </a:r>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sX0" fmla="*/ 0 w 10853928"/>
              <a:gd name="csY0" fmla="*/ 0 h 18288"/>
              <a:gd name="csX1" fmla="*/ 461292 w 10853928"/>
              <a:gd name="csY1" fmla="*/ 0 h 18288"/>
              <a:gd name="csX2" fmla="*/ 1139662 w 10853928"/>
              <a:gd name="csY2" fmla="*/ 0 h 18288"/>
              <a:gd name="csX3" fmla="*/ 1926572 w 10853928"/>
              <a:gd name="csY3" fmla="*/ 0 h 18288"/>
              <a:gd name="csX4" fmla="*/ 2279325 w 10853928"/>
              <a:gd name="csY4" fmla="*/ 0 h 18288"/>
              <a:gd name="csX5" fmla="*/ 2632078 w 10853928"/>
              <a:gd name="csY5" fmla="*/ 0 h 18288"/>
              <a:gd name="csX6" fmla="*/ 3527527 w 10853928"/>
              <a:gd name="csY6" fmla="*/ 0 h 18288"/>
              <a:gd name="csX7" fmla="*/ 4205897 w 10853928"/>
              <a:gd name="csY7" fmla="*/ 0 h 18288"/>
              <a:gd name="csX8" fmla="*/ 4558650 w 10853928"/>
              <a:gd name="csY8" fmla="*/ 0 h 18288"/>
              <a:gd name="csX9" fmla="*/ 5237020 w 10853928"/>
              <a:gd name="csY9" fmla="*/ 0 h 18288"/>
              <a:gd name="csX10" fmla="*/ 6132469 w 10853928"/>
              <a:gd name="csY10" fmla="*/ 0 h 18288"/>
              <a:gd name="csX11" fmla="*/ 6702301 w 10853928"/>
              <a:gd name="csY11" fmla="*/ 0 h 18288"/>
              <a:gd name="csX12" fmla="*/ 7272132 w 10853928"/>
              <a:gd name="csY12" fmla="*/ 0 h 18288"/>
              <a:gd name="csX13" fmla="*/ 7950502 w 10853928"/>
              <a:gd name="csY13" fmla="*/ 0 h 18288"/>
              <a:gd name="csX14" fmla="*/ 8737412 w 10853928"/>
              <a:gd name="csY14" fmla="*/ 0 h 18288"/>
              <a:gd name="csX15" fmla="*/ 9524322 w 10853928"/>
              <a:gd name="csY15" fmla="*/ 0 h 18288"/>
              <a:gd name="csX16" fmla="*/ 10853928 w 10853928"/>
              <a:gd name="csY16" fmla="*/ 0 h 18288"/>
              <a:gd name="csX17" fmla="*/ 10853928 w 10853928"/>
              <a:gd name="csY17" fmla="*/ 18288 h 18288"/>
              <a:gd name="csX18" fmla="*/ 10392636 w 10853928"/>
              <a:gd name="csY18" fmla="*/ 18288 h 18288"/>
              <a:gd name="csX19" fmla="*/ 9497187 w 10853928"/>
              <a:gd name="csY19" fmla="*/ 18288 h 18288"/>
              <a:gd name="csX20" fmla="*/ 8818817 w 10853928"/>
              <a:gd name="csY20" fmla="*/ 18288 h 18288"/>
              <a:gd name="csX21" fmla="*/ 8466064 w 10853928"/>
              <a:gd name="csY21" fmla="*/ 18288 h 18288"/>
              <a:gd name="csX22" fmla="*/ 7787693 w 10853928"/>
              <a:gd name="csY22" fmla="*/ 18288 h 18288"/>
              <a:gd name="csX23" fmla="*/ 7217862 w 10853928"/>
              <a:gd name="csY23" fmla="*/ 18288 h 18288"/>
              <a:gd name="csX24" fmla="*/ 6648031 w 10853928"/>
              <a:gd name="csY24" fmla="*/ 18288 h 18288"/>
              <a:gd name="csX25" fmla="*/ 6078200 w 10853928"/>
              <a:gd name="csY25" fmla="*/ 18288 h 18288"/>
              <a:gd name="csX26" fmla="*/ 5508368 w 10853928"/>
              <a:gd name="csY26" fmla="*/ 18288 h 18288"/>
              <a:gd name="csX27" fmla="*/ 4721459 w 10853928"/>
              <a:gd name="csY27" fmla="*/ 18288 h 18288"/>
              <a:gd name="csX28" fmla="*/ 4043088 w 10853928"/>
              <a:gd name="csY28" fmla="*/ 18288 h 18288"/>
              <a:gd name="csX29" fmla="*/ 3690336 w 10853928"/>
              <a:gd name="csY29" fmla="*/ 18288 h 18288"/>
              <a:gd name="csX30" fmla="*/ 3120504 w 10853928"/>
              <a:gd name="csY30" fmla="*/ 18288 h 18288"/>
              <a:gd name="csX31" fmla="*/ 2333595 w 10853928"/>
              <a:gd name="csY31" fmla="*/ 18288 h 18288"/>
              <a:gd name="csX32" fmla="*/ 1872303 w 10853928"/>
              <a:gd name="csY32" fmla="*/ 18288 h 18288"/>
              <a:gd name="csX33" fmla="*/ 976854 w 10853928"/>
              <a:gd name="csY33" fmla="*/ 18288 h 18288"/>
              <a:gd name="csX34" fmla="*/ 0 w 10853928"/>
              <a:gd name="csY34" fmla="*/ 18288 h 18288"/>
              <a:gd name="csX35" fmla="*/ 0 w 10853928"/>
              <a:gd name="csY35"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7550DB62-3F88-7695-31CA-A4B83D193F23}"/>
              </a:ext>
            </a:extLst>
          </p:cNvPr>
          <p:cNvSpPr>
            <a:spLocks noGrp="1"/>
          </p:cNvSpPr>
          <p:nvPr>
            <p:ph idx="1"/>
          </p:nvPr>
        </p:nvSpPr>
        <p:spPr>
          <a:xfrm>
            <a:off x="838200" y="1929384"/>
            <a:ext cx="10515600" cy="4251960"/>
          </a:xfrm>
        </p:spPr>
        <p:txBody>
          <a:bodyPr>
            <a:normAutofit fontScale="92500" lnSpcReduction="10000"/>
          </a:bodyPr>
          <a:lstStyle/>
          <a:p>
            <a:pPr>
              <a:spcBef>
                <a:spcPts val="0"/>
              </a:spcBef>
              <a:spcAft>
                <a:spcPts val="600"/>
              </a:spcAft>
            </a:pPr>
            <a:r>
              <a:rPr lang="en-GB" dirty="0"/>
              <a:t>Basutoland: African elders feared losing control of daughters’ labour and reproductive capacities. Colonial state concerned about women’s influence as sources of disease, alcoholism and insubordination in young miners (Chuku, 2018).</a:t>
            </a:r>
          </a:p>
          <a:p>
            <a:pPr>
              <a:spcBef>
                <a:spcPts val="0"/>
              </a:spcBef>
              <a:spcAft>
                <a:spcPts val="600"/>
              </a:spcAft>
            </a:pPr>
            <a:r>
              <a:rPr lang="en-GB" dirty="0"/>
              <a:t>Native Women’s Restriction Proclamation 1915 </a:t>
            </a:r>
            <a:r>
              <a:rPr lang="en-GB" dirty="0">
                <a:sym typeface="Wingdings" panose="05000000000000000000" pitchFamily="2" charset="2"/>
              </a:rPr>
              <a:t> 3 months imprisonment.</a:t>
            </a:r>
          </a:p>
          <a:p>
            <a:pPr>
              <a:spcBef>
                <a:spcPts val="0"/>
              </a:spcBef>
              <a:spcAft>
                <a:spcPts val="600"/>
              </a:spcAft>
            </a:pPr>
            <a:r>
              <a:rPr lang="en-GB" dirty="0"/>
              <a:t>From 1930s Basotho women ignored law, migrated to towns, mines, and to South Africa. Set up brewing businesses, sold illicit liquor and provided sexual services (</a:t>
            </a:r>
            <a:r>
              <a:rPr lang="en-GB" dirty="0" err="1"/>
              <a:t>Epprecht</a:t>
            </a:r>
            <a:r>
              <a:rPr lang="en-GB" dirty="0"/>
              <a:t>, 1995; Bonner, 1990).</a:t>
            </a:r>
          </a:p>
          <a:p>
            <a:pPr>
              <a:spcBef>
                <a:spcPts val="0"/>
              </a:spcBef>
              <a:spcAft>
                <a:spcPts val="600"/>
              </a:spcAft>
            </a:pPr>
            <a:r>
              <a:rPr lang="en-GB" dirty="0"/>
              <a:t>Stringent measures to prevent Swazi women’s migration to South Africa (Simelane, 2004, 2011) – ‘patriarchal tripartite alliance’ by Swazi chiefs, Swazi men, and colonial state (Simelane, 2004). </a:t>
            </a:r>
          </a:p>
        </p:txBody>
      </p:sp>
    </p:spTree>
    <p:extLst>
      <p:ext uri="{BB962C8B-B14F-4D97-AF65-F5344CB8AC3E}">
        <p14:creationId xmlns:p14="http://schemas.microsoft.com/office/powerpoint/2010/main" val="58198485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677B04E9-0258-CA3D-D98A-E8B90682C0DD}"/>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DFD844E-42A4-2F39-4542-848F73D5623B}"/>
              </a:ext>
            </a:extLst>
          </p:cNvPr>
          <p:cNvSpPr>
            <a:spLocks noGrp="1"/>
          </p:cNvSpPr>
          <p:nvPr>
            <p:ph type="title"/>
          </p:nvPr>
        </p:nvSpPr>
        <p:spPr>
          <a:xfrm>
            <a:off x="838200" y="365125"/>
            <a:ext cx="10515600" cy="1325563"/>
          </a:xfrm>
        </p:spPr>
        <p:txBody>
          <a:bodyPr>
            <a:normAutofit/>
          </a:bodyPr>
          <a:lstStyle/>
          <a:p>
            <a:r>
              <a:rPr lang="en-GB" sz="5400"/>
              <a:t>Gender and mobility</a:t>
            </a:r>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sX0" fmla="*/ 0 w 10853928"/>
              <a:gd name="csY0" fmla="*/ 0 h 18288"/>
              <a:gd name="csX1" fmla="*/ 461292 w 10853928"/>
              <a:gd name="csY1" fmla="*/ 0 h 18288"/>
              <a:gd name="csX2" fmla="*/ 1139662 w 10853928"/>
              <a:gd name="csY2" fmla="*/ 0 h 18288"/>
              <a:gd name="csX3" fmla="*/ 1926572 w 10853928"/>
              <a:gd name="csY3" fmla="*/ 0 h 18288"/>
              <a:gd name="csX4" fmla="*/ 2279325 w 10853928"/>
              <a:gd name="csY4" fmla="*/ 0 h 18288"/>
              <a:gd name="csX5" fmla="*/ 2632078 w 10853928"/>
              <a:gd name="csY5" fmla="*/ 0 h 18288"/>
              <a:gd name="csX6" fmla="*/ 3527527 w 10853928"/>
              <a:gd name="csY6" fmla="*/ 0 h 18288"/>
              <a:gd name="csX7" fmla="*/ 4205897 w 10853928"/>
              <a:gd name="csY7" fmla="*/ 0 h 18288"/>
              <a:gd name="csX8" fmla="*/ 4558650 w 10853928"/>
              <a:gd name="csY8" fmla="*/ 0 h 18288"/>
              <a:gd name="csX9" fmla="*/ 5237020 w 10853928"/>
              <a:gd name="csY9" fmla="*/ 0 h 18288"/>
              <a:gd name="csX10" fmla="*/ 6132469 w 10853928"/>
              <a:gd name="csY10" fmla="*/ 0 h 18288"/>
              <a:gd name="csX11" fmla="*/ 6702301 w 10853928"/>
              <a:gd name="csY11" fmla="*/ 0 h 18288"/>
              <a:gd name="csX12" fmla="*/ 7272132 w 10853928"/>
              <a:gd name="csY12" fmla="*/ 0 h 18288"/>
              <a:gd name="csX13" fmla="*/ 7950502 w 10853928"/>
              <a:gd name="csY13" fmla="*/ 0 h 18288"/>
              <a:gd name="csX14" fmla="*/ 8737412 w 10853928"/>
              <a:gd name="csY14" fmla="*/ 0 h 18288"/>
              <a:gd name="csX15" fmla="*/ 9524322 w 10853928"/>
              <a:gd name="csY15" fmla="*/ 0 h 18288"/>
              <a:gd name="csX16" fmla="*/ 10853928 w 10853928"/>
              <a:gd name="csY16" fmla="*/ 0 h 18288"/>
              <a:gd name="csX17" fmla="*/ 10853928 w 10853928"/>
              <a:gd name="csY17" fmla="*/ 18288 h 18288"/>
              <a:gd name="csX18" fmla="*/ 10392636 w 10853928"/>
              <a:gd name="csY18" fmla="*/ 18288 h 18288"/>
              <a:gd name="csX19" fmla="*/ 9497187 w 10853928"/>
              <a:gd name="csY19" fmla="*/ 18288 h 18288"/>
              <a:gd name="csX20" fmla="*/ 8818817 w 10853928"/>
              <a:gd name="csY20" fmla="*/ 18288 h 18288"/>
              <a:gd name="csX21" fmla="*/ 8466064 w 10853928"/>
              <a:gd name="csY21" fmla="*/ 18288 h 18288"/>
              <a:gd name="csX22" fmla="*/ 7787693 w 10853928"/>
              <a:gd name="csY22" fmla="*/ 18288 h 18288"/>
              <a:gd name="csX23" fmla="*/ 7217862 w 10853928"/>
              <a:gd name="csY23" fmla="*/ 18288 h 18288"/>
              <a:gd name="csX24" fmla="*/ 6648031 w 10853928"/>
              <a:gd name="csY24" fmla="*/ 18288 h 18288"/>
              <a:gd name="csX25" fmla="*/ 6078200 w 10853928"/>
              <a:gd name="csY25" fmla="*/ 18288 h 18288"/>
              <a:gd name="csX26" fmla="*/ 5508368 w 10853928"/>
              <a:gd name="csY26" fmla="*/ 18288 h 18288"/>
              <a:gd name="csX27" fmla="*/ 4721459 w 10853928"/>
              <a:gd name="csY27" fmla="*/ 18288 h 18288"/>
              <a:gd name="csX28" fmla="*/ 4043088 w 10853928"/>
              <a:gd name="csY28" fmla="*/ 18288 h 18288"/>
              <a:gd name="csX29" fmla="*/ 3690336 w 10853928"/>
              <a:gd name="csY29" fmla="*/ 18288 h 18288"/>
              <a:gd name="csX30" fmla="*/ 3120504 w 10853928"/>
              <a:gd name="csY30" fmla="*/ 18288 h 18288"/>
              <a:gd name="csX31" fmla="*/ 2333595 w 10853928"/>
              <a:gd name="csY31" fmla="*/ 18288 h 18288"/>
              <a:gd name="csX32" fmla="*/ 1872303 w 10853928"/>
              <a:gd name="csY32" fmla="*/ 18288 h 18288"/>
              <a:gd name="csX33" fmla="*/ 976854 w 10853928"/>
              <a:gd name="csY33" fmla="*/ 18288 h 18288"/>
              <a:gd name="csX34" fmla="*/ 0 w 10853928"/>
              <a:gd name="csY34" fmla="*/ 18288 h 18288"/>
              <a:gd name="csX35" fmla="*/ 0 w 10853928"/>
              <a:gd name="csY35"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E8F6A599-C788-168F-0C3E-F3FAB9774D20}"/>
              </a:ext>
            </a:extLst>
          </p:cNvPr>
          <p:cNvSpPr>
            <a:spLocks noGrp="1"/>
          </p:cNvSpPr>
          <p:nvPr>
            <p:ph idx="1"/>
          </p:nvPr>
        </p:nvSpPr>
        <p:spPr>
          <a:xfrm>
            <a:off x="838200" y="1929384"/>
            <a:ext cx="10515600" cy="4251960"/>
          </a:xfrm>
        </p:spPr>
        <p:txBody>
          <a:bodyPr>
            <a:normAutofit/>
          </a:bodyPr>
          <a:lstStyle/>
          <a:p>
            <a:pPr>
              <a:spcBef>
                <a:spcPts val="0"/>
              </a:spcBef>
              <a:spcAft>
                <a:spcPts val="600"/>
              </a:spcAft>
            </a:pPr>
            <a:r>
              <a:rPr lang="en-GB" sz="3200" dirty="0"/>
              <a:t>Tensions: state acknowledgement and support of elder men’s claims over women, and introduction of legislation vs mining companies encouragement of women’s presence to support reproduction of migrant male labour.</a:t>
            </a:r>
          </a:p>
          <a:p>
            <a:pPr>
              <a:spcBef>
                <a:spcPts val="0"/>
              </a:spcBef>
              <a:spcAft>
                <a:spcPts val="600"/>
              </a:spcAft>
            </a:pPr>
            <a:r>
              <a:rPr lang="en-GB" sz="3200" dirty="0"/>
              <a:t>Women migrated to towns despite restrictions, entering different kinds of relationships with men including temporary marriages, sex work. Entrepreneurial activities. Assertion of economic and social independence from elder men in rural areas.</a:t>
            </a:r>
          </a:p>
        </p:txBody>
      </p:sp>
    </p:spTree>
    <p:extLst>
      <p:ext uri="{BB962C8B-B14F-4D97-AF65-F5344CB8AC3E}">
        <p14:creationId xmlns:p14="http://schemas.microsoft.com/office/powerpoint/2010/main" val="115517952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943CAA20-3569-4189-9E48-239A229A86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1854B2B-4108-3AD9-8A80-2E9E99E6213F}"/>
              </a:ext>
            </a:extLst>
          </p:cNvPr>
          <p:cNvSpPr>
            <a:spLocks noGrp="1"/>
          </p:cNvSpPr>
          <p:nvPr>
            <p:ph type="title"/>
          </p:nvPr>
        </p:nvSpPr>
        <p:spPr>
          <a:xfrm>
            <a:off x="838200" y="451381"/>
            <a:ext cx="10512552" cy="4066540"/>
          </a:xfrm>
        </p:spPr>
        <p:txBody>
          <a:bodyPr vert="horz" lIns="91440" tIns="45720" rIns="91440" bIns="45720" rtlCol="0" anchor="b">
            <a:normAutofit/>
          </a:bodyPr>
          <a:lstStyle/>
          <a:p>
            <a:r>
              <a:rPr lang="en-US" sz="6600" kern="1200" dirty="0">
                <a:solidFill>
                  <a:schemeClr val="tx1"/>
                </a:solidFill>
                <a:latin typeface="+mj-lt"/>
                <a:ea typeface="+mj-ea"/>
                <a:cs typeface="+mj-cs"/>
              </a:rPr>
              <a:t>Youth in African History</a:t>
            </a:r>
          </a:p>
        </p:txBody>
      </p:sp>
      <p:sp>
        <p:nvSpPr>
          <p:cNvPr id="9" name="sketch line">
            <a:extLst>
              <a:ext uri="{FF2B5EF4-FFF2-40B4-BE49-F238E27FC236}">
                <a16:creationId xmlns:a16="http://schemas.microsoft.com/office/drawing/2014/main" id="{DA542B6D-E775-4832-91DC-2D20F85781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38200" y="4718595"/>
            <a:ext cx="5410200" cy="18288"/>
          </a:xfrm>
          <a:custGeom>
            <a:avLst/>
            <a:gdLst>
              <a:gd name="csX0" fmla="*/ 0 w 5410200"/>
              <a:gd name="csY0" fmla="*/ 0 h 18288"/>
              <a:gd name="csX1" fmla="*/ 568071 w 5410200"/>
              <a:gd name="csY1" fmla="*/ 0 h 18288"/>
              <a:gd name="csX2" fmla="*/ 1298448 w 5410200"/>
              <a:gd name="csY2" fmla="*/ 0 h 18288"/>
              <a:gd name="csX3" fmla="*/ 1920621 w 5410200"/>
              <a:gd name="csY3" fmla="*/ 0 h 18288"/>
              <a:gd name="csX4" fmla="*/ 2488692 w 5410200"/>
              <a:gd name="csY4" fmla="*/ 0 h 18288"/>
              <a:gd name="csX5" fmla="*/ 3219069 w 5410200"/>
              <a:gd name="csY5" fmla="*/ 0 h 18288"/>
              <a:gd name="csX6" fmla="*/ 3895344 w 5410200"/>
              <a:gd name="csY6" fmla="*/ 0 h 18288"/>
              <a:gd name="csX7" fmla="*/ 4571619 w 5410200"/>
              <a:gd name="csY7" fmla="*/ 0 h 18288"/>
              <a:gd name="csX8" fmla="*/ 5410200 w 5410200"/>
              <a:gd name="csY8" fmla="*/ 0 h 18288"/>
              <a:gd name="csX9" fmla="*/ 5410200 w 5410200"/>
              <a:gd name="csY9" fmla="*/ 18288 h 18288"/>
              <a:gd name="csX10" fmla="*/ 4842129 w 5410200"/>
              <a:gd name="csY10" fmla="*/ 18288 h 18288"/>
              <a:gd name="csX11" fmla="*/ 4328160 w 5410200"/>
              <a:gd name="csY11" fmla="*/ 18288 h 18288"/>
              <a:gd name="csX12" fmla="*/ 3597783 w 5410200"/>
              <a:gd name="csY12" fmla="*/ 18288 h 18288"/>
              <a:gd name="csX13" fmla="*/ 3029712 w 5410200"/>
              <a:gd name="csY13" fmla="*/ 18288 h 18288"/>
              <a:gd name="csX14" fmla="*/ 2299335 w 5410200"/>
              <a:gd name="csY14" fmla="*/ 18288 h 18288"/>
              <a:gd name="csX15" fmla="*/ 1514856 w 5410200"/>
              <a:gd name="csY15" fmla="*/ 18288 h 18288"/>
              <a:gd name="csX16" fmla="*/ 892683 w 5410200"/>
              <a:gd name="csY16" fmla="*/ 18288 h 18288"/>
              <a:gd name="csX17" fmla="*/ 0 w 5410200"/>
              <a:gd name="csY17" fmla="*/ 18288 h 18288"/>
              <a:gd name="csX18" fmla="*/ 0 w 5410200"/>
              <a:gd name="csY18"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Lst>
            <a:rect l="l" t="t" r="r" b="b"/>
            <a:pathLst>
              <a:path w="5410200" h="18288" fill="none" extrusionOk="0">
                <a:moveTo>
                  <a:pt x="0" y="0"/>
                </a:moveTo>
                <a:cubicBezTo>
                  <a:pt x="163050" y="-18707"/>
                  <a:pt x="319321" y="-16364"/>
                  <a:pt x="568071" y="0"/>
                </a:cubicBezTo>
                <a:cubicBezTo>
                  <a:pt x="816821" y="16364"/>
                  <a:pt x="1013224" y="-7268"/>
                  <a:pt x="1298448" y="0"/>
                </a:cubicBezTo>
                <a:cubicBezTo>
                  <a:pt x="1583672" y="7268"/>
                  <a:pt x="1631711" y="-3367"/>
                  <a:pt x="1920621" y="0"/>
                </a:cubicBezTo>
                <a:cubicBezTo>
                  <a:pt x="2209531" y="3367"/>
                  <a:pt x="2364420" y="-19184"/>
                  <a:pt x="2488692" y="0"/>
                </a:cubicBezTo>
                <a:cubicBezTo>
                  <a:pt x="2612964" y="19184"/>
                  <a:pt x="3023298" y="-34627"/>
                  <a:pt x="3219069" y="0"/>
                </a:cubicBezTo>
                <a:cubicBezTo>
                  <a:pt x="3414840" y="34627"/>
                  <a:pt x="3656810" y="24043"/>
                  <a:pt x="3895344" y="0"/>
                </a:cubicBezTo>
                <a:cubicBezTo>
                  <a:pt x="4133879" y="-24043"/>
                  <a:pt x="4393984" y="-19577"/>
                  <a:pt x="4571619" y="0"/>
                </a:cubicBezTo>
                <a:cubicBezTo>
                  <a:pt x="4749255" y="19577"/>
                  <a:pt x="5179928" y="-6281"/>
                  <a:pt x="5410200" y="0"/>
                </a:cubicBezTo>
                <a:cubicBezTo>
                  <a:pt x="5410730" y="6954"/>
                  <a:pt x="5410934" y="12839"/>
                  <a:pt x="5410200" y="18288"/>
                </a:cubicBezTo>
                <a:cubicBezTo>
                  <a:pt x="5139060" y="6751"/>
                  <a:pt x="5121593" y="31035"/>
                  <a:pt x="4842129" y="18288"/>
                </a:cubicBezTo>
                <a:cubicBezTo>
                  <a:pt x="4562665" y="5541"/>
                  <a:pt x="4448273" y="9487"/>
                  <a:pt x="4328160" y="18288"/>
                </a:cubicBezTo>
                <a:cubicBezTo>
                  <a:pt x="4208047" y="27089"/>
                  <a:pt x="3760936" y="22567"/>
                  <a:pt x="3597783" y="18288"/>
                </a:cubicBezTo>
                <a:cubicBezTo>
                  <a:pt x="3434630" y="14009"/>
                  <a:pt x="3299718" y="33213"/>
                  <a:pt x="3029712" y="18288"/>
                </a:cubicBezTo>
                <a:cubicBezTo>
                  <a:pt x="2759706" y="3363"/>
                  <a:pt x="2640159" y="27394"/>
                  <a:pt x="2299335" y="18288"/>
                </a:cubicBezTo>
                <a:cubicBezTo>
                  <a:pt x="1958511" y="9182"/>
                  <a:pt x="1801186" y="28985"/>
                  <a:pt x="1514856" y="18288"/>
                </a:cubicBezTo>
                <a:cubicBezTo>
                  <a:pt x="1228526" y="7591"/>
                  <a:pt x="1063509" y="-5305"/>
                  <a:pt x="892683" y="18288"/>
                </a:cubicBezTo>
                <a:cubicBezTo>
                  <a:pt x="721857" y="41881"/>
                  <a:pt x="186945" y="-20897"/>
                  <a:pt x="0" y="18288"/>
                </a:cubicBezTo>
                <a:cubicBezTo>
                  <a:pt x="-570" y="9279"/>
                  <a:pt x="132" y="5100"/>
                  <a:pt x="0" y="0"/>
                </a:cubicBezTo>
                <a:close/>
              </a:path>
              <a:path w="5410200" h="18288" stroke="0" extrusionOk="0">
                <a:moveTo>
                  <a:pt x="0" y="0"/>
                </a:moveTo>
                <a:cubicBezTo>
                  <a:pt x="285096" y="-4925"/>
                  <a:pt x="376456" y="22268"/>
                  <a:pt x="622173" y="0"/>
                </a:cubicBezTo>
                <a:cubicBezTo>
                  <a:pt x="867890" y="-22268"/>
                  <a:pt x="1031392" y="7228"/>
                  <a:pt x="1136142" y="0"/>
                </a:cubicBezTo>
                <a:cubicBezTo>
                  <a:pt x="1240892" y="-7228"/>
                  <a:pt x="1561853" y="9877"/>
                  <a:pt x="1920621" y="0"/>
                </a:cubicBezTo>
                <a:cubicBezTo>
                  <a:pt x="2279389" y="-9877"/>
                  <a:pt x="2367255" y="19546"/>
                  <a:pt x="2542794" y="0"/>
                </a:cubicBezTo>
                <a:cubicBezTo>
                  <a:pt x="2718333" y="-19546"/>
                  <a:pt x="2866732" y="-22226"/>
                  <a:pt x="3164967" y="0"/>
                </a:cubicBezTo>
                <a:cubicBezTo>
                  <a:pt x="3463202" y="22226"/>
                  <a:pt x="3568055" y="-2765"/>
                  <a:pt x="3949446" y="0"/>
                </a:cubicBezTo>
                <a:cubicBezTo>
                  <a:pt x="4330837" y="2765"/>
                  <a:pt x="4287895" y="10557"/>
                  <a:pt x="4517517" y="0"/>
                </a:cubicBezTo>
                <a:cubicBezTo>
                  <a:pt x="4747139" y="-10557"/>
                  <a:pt x="5149588" y="8716"/>
                  <a:pt x="5410200" y="0"/>
                </a:cubicBezTo>
                <a:cubicBezTo>
                  <a:pt x="5409517" y="5414"/>
                  <a:pt x="5409480" y="12510"/>
                  <a:pt x="5410200" y="18288"/>
                </a:cubicBezTo>
                <a:cubicBezTo>
                  <a:pt x="5163327" y="41494"/>
                  <a:pt x="5008749" y="10693"/>
                  <a:pt x="4842129" y="18288"/>
                </a:cubicBezTo>
                <a:cubicBezTo>
                  <a:pt x="4675509" y="25883"/>
                  <a:pt x="4433401" y="-615"/>
                  <a:pt x="4165854" y="18288"/>
                </a:cubicBezTo>
                <a:cubicBezTo>
                  <a:pt x="3898308" y="37191"/>
                  <a:pt x="3809032" y="-8710"/>
                  <a:pt x="3543681" y="18288"/>
                </a:cubicBezTo>
                <a:cubicBezTo>
                  <a:pt x="3278330" y="45286"/>
                  <a:pt x="3073876" y="-15917"/>
                  <a:pt x="2759202" y="18288"/>
                </a:cubicBezTo>
                <a:cubicBezTo>
                  <a:pt x="2444528" y="52493"/>
                  <a:pt x="2204144" y="3372"/>
                  <a:pt x="1974723" y="18288"/>
                </a:cubicBezTo>
                <a:cubicBezTo>
                  <a:pt x="1745302" y="33204"/>
                  <a:pt x="1602335" y="31490"/>
                  <a:pt x="1406652" y="18288"/>
                </a:cubicBezTo>
                <a:cubicBezTo>
                  <a:pt x="1210969" y="5086"/>
                  <a:pt x="923948" y="3161"/>
                  <a:pt x="730377" y="18288"/>
                </a:cubicBezTo>
                <a:cubicBezTo>
                  <a:pt x="536806" y="33415"/>
                  <a:pt x="336496" y="-141"/>
                  <a:pt x="0" y="18288"/>
                </a:cubicBezTo>
                <a:cubicBezTo>
                  <a:pt x="-306" y="11061"/>
                  <a:pt x="-655" y="7751"/>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48455181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78B980F-2E80-5EEB-D406-A5B18859922C}"/>
              </a:ext>
            </a:extLst>
          </p:cNvPr>
          <p:cNvSpPr>
            <a:spLocks noGrp="1"/>
          </p:cNvSpPr>
          <p:nvPr>
            <p:ph type="title"/>
          </p:nvPr>
        </p:nvSpPr>
        <p:spPr>
          <a:xfrm>
            <a:off x="838200" y="365125"/>
            <a:ext cx="10515600" cy="1325563"/>
          </a:xfrm>
        </p:spPr>
        <p:txBody>
          <a:bodyPr>
            <a:normAutofit/>
          </a:bodyPr>
          <a:lstStyle/>
          <a:p>
            <a:r>
              <a:rPr lang="en-GB" sz="5400"/>
              <a:t>Defining ‘childhood’ and ‘youth’</a:t>
            </a:r>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sX0" fmla="*/ 0 w 10853928"/>
              <a:gd name="csY0" fmla="*/ 0 h 18288"/>
              <a:gd name="csX1" fmla="*/ 461292 w 10853928"/>
              <a:gd name="csY1" fmla="*/ 0 h 18288"/>
              <a:gd name="csX2" fmla="*/ 1139662 w 10853928"/>
              <a:gd name="csY2" fmla="*/ 0 h 18288"/>
              <a:gd name="csX3" fmla="*/ 1926572 w 10853928"/>
              <a:gd name="csY3" fmla="*/ 0 h 18288"/>
              <a:gd name="csX4" fmla="*/ 2279325 w 10853928"/>
              <a:gd name="csY4" fmla="*/ 0 h 18288"/>
              <a:gd name="csX5" fmla="*/ 2632078 w 10853928"/>
              <a:gd name="csY5" fmla="*/ 0 h 18288"/>
              <a:gd name="csX6" fmla="*/ 3527527 w 10853928"/>
              <a:gd name="csY6" fmla="*/ 0 h 18288"/>
              <a:gd name="csX7" fmla="*/ 4205897 w 10853928"/>
              <a:gd name="csY7" fmla="*/ 0 h 18288"/>
              <a:gd name="csX8" fmla="*/ 4558650 w 10853928"/>
              <a:gd name="csY8" fmla="*/ 0 h 18288"/>
              <a:gd name="csX9" fmla="*/ 5237020 w 10853928"/>
              <a:gd name="csY9" fmla="*/ 0 h 18288"/>
              <a:gd name="csX10" fmla="*/ 6132469 w 10853928"/>
              <a:gd name="csY10" fmla="*/ 0 h 18288"/>
              <a:gd name="csX11" fmla="*/ 6702301 w 10853928"/>
              <a:gd name="csY11" fmla="*/ 0 h 18288"/>
              <a:gd name="csX12" fmla="*/ 7272132 w 10853928"/>
              <a:gd name="csY12" fmla="*/ 0 h 18288"/>
              <a:gd name="csX13" fmla="*/ 7950502 w 10853928"/>
              <a:gd name="csY13" fmla="*/ 0 h 18288"/>
              <a:gd name="csX14" fmla="*/ 8737412 w 10853928"/>
              <a:gd name="csY14" fmla="*/ 0 h 18288"/>
              <a:gd name="csX15" fmla="*/ 9524322 w 10853928"/>
              <a:gd name="csY15" fmla="*/ 0 h 18288"/>
              <a:gd name="csX16" fmla="*/ 10853928 w 10853928"/>
              <a:gd name="csY16" fmla="*/ 0 h 18288"/>
              <a:gd name="csX17" fmla="*/ 10853928 w 10853928"/>
              <a:gd name="csY17" fmla="*/ 18288 h 18288"/>
              <a:gd name="csX18" fmla="*/ 10392636 w 10853928"/>
              <a:gd name="csY18" fmla="*/ 18288 h 18288"/>
              <a:gd name="csX19" fmla="*/ 9497187 w 10853928"/>
              <a:gd name="csY19" fmla="*/ 18288 h 18288"/>
              <a:gd name="csX20" fmla="*/ 8818817 w 10853928"/>
              <a:gd name="csY20" fmla="*/ 18288 h 18288"/>
              <a:gd name="csX21" fmla="*/ 8466064 w 10853928"/>
              <a:gd name="csY21" fmla="*/ 18288 h 18288"/>
              <a:gd name="csX22" fmla="*/ 7787693 w 10853928"/>
              <a:gd name="csY22" fmla="*/ 18288 h 18288"/>
              <a:gd name="csX23" fmla="*/ 7217862 w 10853928"/>
              <a:gd name="csY23" fmla="*/ 18288 h 18288"/>
              <a:gd name="csX24" fmla="*/ 6648031 w 10853928"/>
              <a:gd name="csY24" fmla="*/ 18288 h 18288"/>
              <a:gd name="csX25" fmla="*/ 6078200 w 10853928"/>
              <a:gd name="csY25" fmla="*/ 18288 h 18288"/>
              <a:gd name="csX26" fmla="*/ 5508368 w 10853928"/>
              <a:gd name="csY26" fmla="*/ 18288 h 18288"/>
              <a:gd name="csX27" fmla="*/ 4721459 w 10853928"/>
              <a:gd name="csY27" fmla="*/ 18288 h 18288"/>
              <a:gd name="csX28" fmla="*/ 4043088 w 10853928"/>
              <a:gd name="csY28" fmla="*/ 18288 h 18288"/>
              <a:gd name="csX29" fmla="*/ 3690336 w 10853928"/>
              <a:gd name="csY29" fmla="*/ 18288 h 18288"/>
              <a:gd name="csX30" fmla="*/ 3120504 w 10853928"/>
              <a:gd name="csY30" fmla="*/ 18288 h 18288"/>
              <a:gd name="csX31" fmla="*/ 2333595 w 10853928"/>
              <a:gd name="csY31" fmla="*/ 18288 h 18288"/>
              <a:gd name="csX32" fmla="*/ 1872303 w 10853928"/>
              <a:gd name="csY32" fmla="*/ 18288 h 18288"/>
              <a:gd name="csX33" fmla="*/ 976854 w 10853928"/>
              <a:gd name="csY33" fmla="*/ 18288 h 18288"/>
              <a:gd name="csX34" fmla="*/ 0 w 10853928"/>
              <a:gd name="csY34" fmla="*/ 18288 h 18288"/>
              <a:gd name="csX35" fmla="*/ 0 w 10853928"/>
              <a:gd name="csY35"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66F4005B-26DE-D3CC-53FB-60DC85F87F3E}"/>
              </a:ext>
            </a:extLst>
          </p:cNvPr>
          <p:cNvSpPr>
            <a:spLocks noGrp="1"/>
          </p:cNvSpPr>
          <p:nvPr>
            <p:ph idx="1"/>
          </p:nvPr>
        </p:nvSpPr>
        <p:spPr>
          <a:xfrm>
            <a:off x="838200" y="1929384"/>
            <a:ext cx="10515600" cy="4251960"/>
          </a:xfrm>
        </p:spPr>
        <p:txBody>
          <a:bodyPr>
            <a:normAutofit/>
          </a:bodyPr>
          <a:lstStyle/>
          <a:p>
            <a:r>
              <a:rPr lang="en-GB" sz="4000" dirty="0"/>
              <a:t>What is a ‘child’? What is a ‘youth’?</a:t>
            </a:r>
          </a:p>
          <a:p>
            <a:r>
              <a:rPr lang="en-GB" sz="4000" dirty="0"/>
              <a:t>When does childhood begin and end?</a:t>
            </a:r>
          </a:p>
          <a:p>
            <a:r>
              <a:rPr lang="en-GB" sz="4000" dirty="0"/>
              <a:t>Why do you think colonial and postcolonial state authorities have been interested in defining these categories?</a:t>
            </a:r>
          </a:p>
        </p:txBody>
      </p:sp>
    </p:spTree>
    <p:extLst>
      <p:ext uri="{BB962C8B-B14F-4D97-AF65-F5344CB8AC3E}">
        <p14:creationId xmlns:p14="http://schemas.microsoft.com/office/powerpoint/2010/main" val="11310973"/>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F9DFC0-F86F-9EA6-B0FB-BF96B54CF08B}"/>
              </a:ext>
            </a:extLst>
          </p:cNvPr>
          <p:cNvSpPr>
            <a:spLocks noGrp="1"/>
          </p:cNvSpPr>
          <p:nvPr>
            <p:ph type="title"/>
          </p:nvPr>
        </p:nvSpPr>
        <p:spPr>
          <a:xfrm>
            <a:off x="635000" y="640823"/>
            <a:ext cx="3418659" cy="5583148"/>
          </a:xfrm>
        </p:spPr>
        <p:txBody>
          <a:bodyPr anchor="ctr">
            <a:normAutofit/>
          </a:bodyPr>
          <a:lstStyle/>
          <a:p>
            <a:r>
              <a:rPr lang="en-GB" sz="5400"/>
              <a:t>Defining ‘childhood’ and ‘youth’</a:t>
            </a:r>
          </a:p>
        </p:txBody>
      </p:sp>
      <p:graphicFrame>
        <p:nvGraphicFramePr>
          <p:cNvPr id="68" name="Content Placeholder 2">
            <a:extLst>
              <a:ext uri="{FF2B5EF4-FFF2-40B4-BE49-F238E27FC236}">
                <a16:creationId xmlns:a16="http://schemas.microsoft.com/office/drawing/2014/main" id="{95AABF73-E62F-25A5-0D61-88EF12AD2B9C}"/>
              </a:ext>
            </a:extLst>
          </p:cNvPr>
          <p:cNvGraphicFramePr>
            <a:graphicFrameLocks noGrp="1"/>
          </p:cNvGraphicFramePr>
          <p:nvPr>
            <p:ph idx="1"/>
          </p:nvPr>
        </p:nvGraphicFramePr>
        <p:xfrm>
          <a:off x="4648018" y="640822"/>
          <a:ext cx="6900512" cy="553614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775314277"/>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76C4954-2562-D60E-0C6E-5D42DD75B4C5}"/>
              </a:ext>
            </a:extLst>
          </p:cNvPr>
          <p:cNvSpPr>
            <a:spLocks noGrp="1"/>
          </p:cNvSpPr>
          <p:nvPr>
            <p:ph type="title"/>
          </p:nvPr>
        </p:nvSpPr>
        <p:spPr>
          <a:xfrm>
            <a:off x="838200" y="365125"/>
            <a:ext cx="10515600" cy="1325563"/>
          </a:xfrm>
        </p:spPr>
        <p:txBody>
          <a:bodyPr>
            <a:normAutofit/>
          </a:bodyPr>
          <a:lstStyle/>
          <a:p>
            <a:r>
              <a:rPr lang="en-GB" sz="4200"/>
              <a:t>Histories of childhood and youth in African history</a:t>
            </a:r>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sX0" fmla="*/ 0 w 10853928"/>
              <a:gd name="csY0" fmla="*/ 0 h 18288"/>
              <a:gd name="csX1" fmla="*/ 461292 w 10853928"/>
              <a:gd name="csY1" fmla="*/ 0 h 18288"/>
              <a:gd name="csX2" fmla="*/ 1139662 w 10853928"/>
              <a:gd name="csY2" fmla="*/ 0 h 18288"/>
              <a:gd name="csX3" fmla="*/ 1926572 w 10853928"/>
              <a:gd name="csY3" fmla="*/ 0 h 18288"/>
              <a:gd name="csX4" fmla="*/ 2279325 w 10853928"/>
              <a:gd name="csY4" fmla="*/ 0 h 18288"/>
              <a:gd name="csX5" fmla="*/ 2632078 w 10853928"/>
              <a:gd name="csY5" fmla="*/ 0 h 18288"/>
              <a:gd name="csX6" fmla="*/ 3527527 w 10853928"/>
              <a:gd name="csY6" fmla="*/ 0 h 18288"/>
              <a:gd name="csX7" fmla="*/ 4205897 w 10853928"/>
              <a:gd name="csY7" fmla="*/ 0 h 18288"/>
              <a:gd name="csX8" fmla="*/ 4558650 w 10853928"/>
              <a:gd name="csY8" fmla="*/ 0 h 18288"/>
              <a:gd name="csX9" fmla="*/ 5237020 w 10853928"/>
              <a:gd name="csY9" fmla="*/ 0 h 18288"/>
              <a:gd name="csX10" fmla="*/ 6132469 w 10853928"/>
              <a:gd name="csY10" fmla="*/ 0 h 18288"/>
              <a:gd name="csX11" fmla="*/ 6702301 w 10853928"/>
              <a:gd name="csY11" fmla="*/ 0 h 18288"/>
              <a:gd name="csX12" fmla="*/ 7272132 w 10853928"/>
              <a:gd name="csY12" fmla="*/ 0 h 18288"/>
              <a:gd name="csX13" fmla="*/ 7950502 w 10853928"/>
              <a:gd name="csY13" fmla="*/ 0 h 18288"/>
              <a:gd name="csX14" fmla="*/ 8737412 w 10853928"/>
              <a:gd name="csY14" fmla="*/ 0 h 18288"/>
              <a:gd name="csX15" fmla="*/ 9524322 w 10853928"/>
              <a:gd name="csY15" fmla="*/ 0 h 18288"/>
              <a:gd name="csX16" fmla="*/ 10853928 w 10853928"/>
              <a:gd name="csY16" fmla="*/ 0 h 18288"/>
              <a:gd name="csX17" fmla="*/ 10853928 w 10853928"/>
              <a:gd name="csY17" fmla="*/ 18288 h 18288"/>
              <a:gd name="csX18" fmla="*/ 10392636 w 10853928"/>
              <a:gd name="csY18" fmla="*/ 18288 h 18288"/>
              <a:gd name="csX19" fmla="*/ 9497187 w 10853928"/>
              <a:gd name="csY19" fmla="*/ 18288 h 18288"/>
              <a:gd name="csX20" fmla="*/ 8818817 w 10853928"/>
              <a:gd name="csY20" fmla="*/ 18288 h 18288"/>
              <a:gd name="csX21" fmla="*/ 8466064 w 10853928"/>
              <a:gd name="csY21" fmla="*/ 18288 h 18288"/>
              <a:gd name="csX22" fmla="*/ 7787693 w 10853928"/>
              <a:gd name="csY22" fmla="*/ 18288 h 18288"/>
              <a:gd name="csX23" fmla="*/ 7217862 w 10853928"/>
              <a:gd name="csY23" fmla="*/ 18288 h 18288"/>
              <a:gd name="csX24" fmla="*/ 6648031 w 10853928"/>
              <a:gd name="csY24" fmla="*/ 18288 h 18288"/>
              <a:gd name="csX25" fmla="*/ 6078200 w 10853928"/>
              <a:gd name="csY25" fmla="*/ 18288 h 18288"/>
              <a:gd name="csX26" fmla="*/ 5508368 w 10853928"/>
              <a:gd name="csY26" fmla="*/ 18288 h 18288"/>
              <a:gd name="csX27" fmla="*/ 4721459 w 10853928"/>
              <a:gd name="csY27" fmla="*/ 18288 h 18288"/>
              <a:gd name="csX28" fmla="*/ 4043088 w 10853928"/>
              <a:gd name="csY28" fmla="*/ 18288 h 18288"/>
              <a:gd name="csX29" fmla="*/ 3690336 w 10853928"/>
              <a:gd name="csY29" fmla="*/ 18288 h 18288"/>
              <a:gd name="csX30" fmla="*/ 3120504 w 10853928"/>
              <a:gd name="csY30" fmla="*/ 18288 h 18288"/>
              <a:gd name="csX31" fmla="*/ 2333595 w 10853928"/>
              <a:gd name="csY31" fmla="*/ 18288 h 18288"/>
              <a:gd name="csX32" fmla="*/ 1872303 w 10853928"/>
              <a:gd name="csY32" fmla="*/ 18288 h 18288"/>
              <a:gd name="csX33" fmla="*/ 976854 w 10853928"/>
              <a:gd name="csY33" fmla="*/ 18288 h 18288"/>
              <a:gd name="csX34" fmla="*/ 0 w 10853928"/>
              <a:gd name="csY34" fmla="*/ 18288 h 18288"/>
              <a:gd name="csX35" fmla="*/ 0 w 10853928"/>
              <a:gd name="csY35"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4CC5AEAF-7DFA-5021-977F-456EFF900596}"/>
              </a:ext>
            </a:extLst>
          </p:cNvPr>
          <p:cNvSpPr>
            <a:spLocks noGrp="1"/>
          </p:cNvSpPr>
          <p:nvPr>
            <p:ph idx="1"/>
          </p:nvPr>
        </p:nvSpPr>
        <p:spPr>
          <a:xfrm>
            <a:off x="838200" y="1929384"/>
            <a:ext cx="10515600" cy="4251960"/>
          </a:xfrm>
        </p:spPr>
        <p:txBody>
          <a:bodyPr>
            <a:normAutofit/>
          </a:bodyPr>
          <a:lstStyle/>
          <a:p>
            <a:r>
              <a:rPr lang="en-GB" sz="2200"/>
              <a:t>Slippery concepts.</a:t>
            </a:r>
          </a:p>
          <a:p>
            <a:r>
              <a:rPr lang="en-GB" sz="2200"/>
              <a:t>Current definitions (enshrined in e.g. international law) are problematic when applied to African contexts (Twum-Danso, 2005).</a:t>
            </a:r>
          </a:p>
          <a:p>
            <a:r>
              <a:rPr lang="en-GB" sz="2200"/>
              <a:t>The UN Convention on the Rights of the Child (UNCRC), adopted in November 1989, provides the standard ‘straight-18’ position on childhood, defining humans under eighteen years of age as in need of particular protection and care.</a:t>
            </a:r>
          </a:p>
          <a:p>
            <a:r>
              <a:rPr lang="en-GB" sz="2200"/>
              <a:t>Twum-Danso (2005) and de Waal (2002) suggest this is an ‘arbitrary cut-off point’, rooted in Western juridical traditions.</a:t>
            </a:r>
          </a:p>
          <a:p>
            <a:r>
              <a:rPr lang="en-GB" sz="2200"/>
              <a:t>Childhood/youth as social/historical constructions, not universal category (Cunningham, 2005; Hsiung, 2008; Heywood, 2001; Prout and James, 1997).</a:t>
            </a:r>
          </a:p>
        </p:txBody>
      </p:sp>
    </p:spTree>
    <p:extLst>
      <p:ext uri="{BB962C8B-B14F-4D97-AF65-F5344CB8AC3E}">
        <p14:creationId xmlns:p14="http://schemas.microsoft.com/office/powerpoint/2010/main" val="3018490514"/>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5E49BA8-75CB-E56A-856F-2C6A9C753A50}"/>
              </a:ext>
            </a:extLst>
          </p:cNvPr>
          <p:cNvSpPr>
            <a:spLocks noGrp="1"/>
          </p:cNvSpPr>
          <p:nvPr>
            <p:ph type="title"/>
          </p:nvPr>
        </p:nvSpPr>
        <p:spPr>
          <a:xfrm>
            <a:off x="838200" y="365125"/>
            <a:ext cx="10515600" cy="1325563"/>
          </a:xfrm>
        </p:spPr>
        <p:txBody>
          <a:bodyPr>
            <a:normAutofit/>
          </a:bodyPr>
          <a:lstStyle/>
          <a:p>
            <a:r>
              <a:rPr lang="en-GB" sz="5400"/>
              <a:t>Defining childhood/youth</a:t>
            </a:r>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sX0" fmla="*/ 0 w 10853928"/>
              <a:gd name="csY0" fmla="*/ 0 h 18288"/>
              <a:gd name="csX1" fmla="*/ 461292 w 10853928"/>
              <a:gd name="csY1" fmla="*/ 0 h 18288"/>
              <a:gd name="csX2" fmla="*/ 1139662 w 10853928"/>
              <a:gd name="csY2" fmla="*/ 0 h 18288"/>
              <a:gd name="csX3" fmla="*/ 1926572 w 10853928"/>
              <a:gd name="csY3" fmla="*/ 0 h 18288"/>
              <a:gd name="csX4" fmla="*/ 2279325 w 10853928"/>
              <a:gd name="csY4" fmla="*/ 0 h 18288"/>
              <a:gd name="csX5" fmla="*/ 2632078 w 10853928"/>
              <a:gd name="csY5" fmla="*/ 0 h 18288"/>
              <a:gd name="csX6" fmla="*/ 3527527 w 10853928"/>
              <a:gd name="csY6" fmla="*/ 0 h 18288"/>
              <a:gd name="csX7" fmla="*/ 4205897 w 10853928"/>
              <a:gd name="csY7" fmla="*/ 0 h 18288"/>
              <a:gd name="csX8" fmla="*/ 4558650 w 10853928"/>
              <a:gd name="csY8" fmla="*/ 0 h 18288"/>
              <a:gd name="csX9" fmla="*/ 5237020 w 10853928"/>
              <a:gd name="csY9" fmla="*/ 0 h 18288"/>
              <a:gd name="csX10" fmla="*/ 6132469 w 10853928"/>
              <a:gd name="csY10" fmla="*/ 0 h 18288"/>
              <a:gd name="csX11" fmla="*/ 6702301 w 10853928"/>
              <a:gd name="csY11" fmla="*/ 0 h 18288"/>
              <a:gd name="csX12" fmla="*/ 7272132 w 10853928"/>
              <a:gd name="csY12" fmla="*/ 0 h 18288"/>
              <a:gd name="csX13" fmla="*/ 7950502 w 10853928"/>
              <a:gd name="csY13" fmla="*/ 0 h 18288"/>
              <a:gd name="csX14" fmla="*/ 8737412 w 10853928"/>
              <a:gd name="csY14" fmla="*/ 0 h 18288"/>
              <a:gd name="csX15" fmla="*/ 9524322 w 10853928"/>
              <a:gd name="csY15" fmla="*/ 0 h 18288"/>
              <a:gd name="csX16" fmla="*/ 10853928 w 10853928"/>
              <a:gd name="csY16" fmla="*/ 0 h 18288"/>
              <a:gd name="csX17" fmla="*/ 10853928 w 10853928"/>
              <a:gd name="csY17" fmla="*/ 18288 h 18288"/>
              <a:gd name="csX18" fmla="*/ 10392636 w 10853928"/>
              <a:gd name="csY18" fmla="*/ 18288 h 18288"/>
              <a:gd name="csX19" fmla="*/ 9497187 w 10853928"/>
              <a:gd name="csY19" fmla="*/ 18288 h 18288"/>
              <a:gd name="csX20" fmla="*/ 8818817 w 10853928"/>
              <a:gd name="csY20" fmla="*/ 18288 h 18288"/>
              <a:gd name="csX21" fmla="*/ 8466064 w 10853928"/>
              <a:gd name="csY21" fmla="*/ 18288 h 18288"/>
              <a:gd name="csX22" fmla="*/ 7787693 w 10853928"/>
              <a:gd name="csY22" fmla="*/ 18288 h 18288"/>
              <a:gd name="csX23" fmla="*/ 7217862 w 10853928"/>
              <a:gd name="csY23" fmla="*/ 18288 h 18288"/>
              <a:gd name="csX24" fmla="*/ 6648031 w 10853928"/>
              <a:gd name="csY24" fmla="*/ 18288 h 18288"/>
              <a:gd name="csX25" fmla="*/ 6078200 w 10853928"/>
              <a:gd name="csY25" fmla="*/ 18288 h 18288"/>
              <a:gd name="csX26" fmla="*/ 5508368 w 10853928"/>
              <a:gd name="csY26" fmla="*/ 18288 h 18288"/>
              <a:gd name="csX27" fmla="*/ 4721459 w 10853928"/>
              <a:gd name="csY27" fmla="*/ 18288 h 18288"/>
              <a:gd name="csX28" fmla="*/ 4043088 w 10853928"/>
              <a:gd name="csY28" fmla="*/ 18288 h 18288"/>
              <a:gd name="csX29" fmla="*/ 3690336 w 10853928"/>
              <a:gd name="csY29" fmla="*/ 18288 h 18288"/>
              <a:gd name="csX30" fmla="*/ 3120504 w 10853928"/>
              <a:gd name="csY30" fmla="*/ 18288 h 18288"/>
              <a:gd name="csX31" fmla="*/ 2333595 w 10853928"/>
              <a:gd name="csY31" fmla="*/ 18288 h 18288"/>
              <a:gd name="csX32" fmla="*/ 1872303 w 10853928"/>
              <a:gd name="csY32" fmla="*/ 18288 h 18288"/>
              <a:gd name="csX33" fmla="*/ 976854 w 10853928"/>
              <a:gd name="csY33" fmla="*/ 18288 h 18288"/>
              <a:gd name="csX34" fmla="*/ 0 w 10853928"/>
              <a:gd name="csY34" fmla="*/ 18288 h 18288"/>
              <a:gd name="csX35" fmla="*/ 0 w 10853928"/>
              <a:gd name="csY35"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30B038B8-CB0C-5FFE-0F47-5FB897CDC244}"/>
              </a:ext>
            </a:extLst>
          </p:cNvPr>
          <p:cNvSpPr>
            <a:spLocks noGrp="1"/>
          </p:cNvSpPr>
          <p:nvPr>
            <p:ph idx="1"/>
          </p:nvPr>
        </p:nvSpPr>
        <p:spPr>
          <a:xfrm>
            <a:off x="838200" y="1929384"/>
            <a:ext cx="10515600" cy="4251960"/>
          </a:xfrm>
        </p:spPr>
        <p:txBody>
          <a:bodyPr>
            <a:normAutofit/>
          </a:bodyPr>
          <a:lstStyle/>
          <a:p>
            <a:r>
              <a:rPr lang="en-GB" sz="2200"/>
              <a:t>African conceptions – historically differ from those put forward by international norms which favour chronological age.</a:t>
            </a:r>
          </a:p>
          <a:p>
            <a:r>
              <a:rPr lang="en-GB" sz="2200"/>
              <a:t>Childhood ‘more a position in the social hierarchy’ than reference to biological age (Twum Danso, 2005, p.12).</a:t>
            </a:r>
          </a:p>
          <a:p>
            <a:r>
              <a:rPr lang="en-GB" sz="2200"/>
              <a:t>Defined around ability to fulfil certain social roles considered to be reserved for adults</a:t>
            </a:r>
          </a:p>
          <a:p>
            <a:r>
              <a:rPr lang="en-GB" sz="2200"/>
              <a:t>For men: marriage and establishing a new homestead. For women: marriage and motherhood for women (Twum-Danso, 2005, p.12; Last, 2005; Silberschmidt 2009; Stephens, 2012).</a:t>
            </a:r>
          </a:p>
          <a:p>
            <a:r>
              <a:rPr lang="en-GB" sz="2200"/>
              <a:t>Note that in some societies, women always considered minors regardless of age and social position (de Waal, 2002).</a:t>
            </a:r>
          </a:p>
        </p:txBody>
      </p:sp>
    </p:spTree>
    <p:extLst>
      <p:ext uri="{BB962C8B-B14F-4D97-AF65-F5344CB8AC3E}">
        <p14:creationId xmlns:p14="http://schemas.microsoft.com/office/powerpoint/2010/main" val="1276140985"/>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C13DFB91-C895-2703-1B8E-A5ED2D540C90}"/>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970DC5B-BB37-18C4-B886-F9A40415CEB4}"/>
              </a:ext>
            </a:extLst>
          </p:cNvPr>
          <p:cNvSpPr>
            <a:spLocks noGrp="1"/>
          </p:cNvSpPr>
          <p:nvPr>
            <p:ph type="title"/>
          </p:nvPr>
        </p:nvSpPr>
        <p:spPr>
          <a:xfrm>
            <a:off x="838200" y="365125"/>
            <a:ext cx="10515600" cy="1325563"/>
          </a:xfrm>
        </p:spPr>
        <p:txBody>
          <a:bodyPr>
            <a:normAutofit/>
          </a:bodyPr>
          <a:lstStyle/>
          <a:p>
            <a:r>
              <a:rPr lang="en-GB" sz="5400"/>
              <a:t>Defining childhood/youth</a:t>
            </a:r>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sX0" fmla="*/ 0 w 10853928"/>
              <a:gd name="csY0" fmla="*/ 0 h 18288"/>
              <a:gd name="csX1" fmla="*/ 461292 w 10853928"/>
              <a:gd name="csY1" fmla="*/ 0 h 18288"/>
              <a:gd name="csX2" fmla="*/ 1139662 w 10853928"/>
              <a:gd name="csY2" fmla="*/ 0 h 18288"/>
              <a:gd name="csX3" fmla="*/ 1926572 w 10853928"/>
              <a:gd name="csY3" fmla="*/ 0 h 18288"/>
              <a:gd name="csX4" fmla="*/ 2279325 w 10853928"/>
              <a:gd name="csY4" fmla="*/ 0 h 18288"/>
              <a:gd name="csX5" fmla="*/ 2632078 w 10853928"/>
              <a:gd name="csY5" fmla="*/ 0 h 18288"/>
              <a:gd name="csX6" fmla="*/ 3527527 w 10853928"/>
              <a:gd name="csY6" fmla="*/ 0 h 18288"/>
              <a:gd name="csX7" fmla="*/ 4205897 w 10853928"/>
              <a:gd name="csY7" fmla="*/ 0 h 18288"/>
              <a:gd name="csX8" fmla="*/ 4558650 w 10853928"/>
              <a:gd name="csY8" fmla="*/ 0 h 18288"/>
              <a:gd name="csX9" fmla="*/ 5237020 w 10853928"/>
              <a:gd name="csY9" fmla="*/ 0 h 18288"/>
              <a:gd name="csX10" fmla="*/ 6132469 w 10853928"/>
              <a:gd name="csY10" fmla="*/ 0 h 18288"/>
              <a:gd name="csX11" fmla="*/ 6702301 w 10853928"/>
              <a:gd name="csY11" fmla="*/ 0 h 18288"/>
              <a:gd name="csX12" fmla="*/ 7272132 w 10853928"/>
              <a:gd name="csY12" fmla="*/ 0 h 18288"/>
              <a:gd name="csX13" fmla="*/ 7950502 w 10853928"/>
              <a:gd name="csY13" fmla="*/ 0 h 18288"/>
              <a:gd name="csX14" fmla="*/ 8737412 w 10853928"/>
              <a:gd name="csY14" fmla="*/ 0 h 18288"/>
              <a:gd name="csX15" fmla="*/ 9524322 w 10853928"/>
              <a:gd name="csY15" fmla="*/ 0 h 18288"/>
              <a:gd name="csX16" fmla="*/ 10853928 w 10853928"/>
              <a:gd name="csY16" fmla="*/ 0 h 18288"/>
              <a:gd name="csX17" fmla="*/ 10853928 w 10853928"/>
              <a:gd name="csY17" fmla="*/ 18288 h 18288"/>
              <a:gd name="csX18" fmla="*/ 10392636 w 10853928"/>
              <a:gd name="csY18" fmla="*/ 18288 h 18288"/>
              <a:gd name="csX19" fmla="*/ 9497187 w 10853928"/>
              <a:gd name="csY19" fmla="*/ 18288 h 18288"/>
              <a:gd name="csX20" fmla="*/ 8818817 w 10853928"/>
              <a:gd name="csY20" fmla="*/ 18288 h 18288"/>
              <a:gd name="csX21" fmla="*/ 8466064 w 10853928"/>
              <a:gd name="csY21" fmla="*/ 18288 h 18288"/>
              <a:gd name="csX22" fmla="*/ 7787693 w 10853928"/>
              <a:gd name="csY22" fmla="*/ 18288 h 18288"/>
              <a:gd name="csX23" fmla="*/ 7217862 w 10853928"/>
              <a:gd name="csY23" fmla="*/ 18288 h 18288"/>
              <a:gd name="csX24" fmla="*/ 6648031 w 10853928"/>
              <a:gd name="csY24" fmla="*/ 18288 h 18288"/>
              <a:gd name="csX25" fmla="*/ 6078200 w 10853928"/>
              <a:gd name="csY25" fmla="*/ 18288 h 18288"/>
              <a:gd name="csX26" fmla="*/ 5508368 w 10853928"/>
              <a:gd name="csY26" fmla="*/ 18288 h 18288"/>
              <a:gd name="csX27" fmla="*/ 4721459 w 10853928"/>
              <a:gd name="csY27" fmla="*/ 18288 h 18288"/>
              <a:gd name="csX28" fmla="*/ 4043088 w 10853928"/>
              <a:gd name="csY28" fmla="*/ 18288 h 18288"/>
              <a:gd name="csX29" fmla="*/ 3690336 w 10853928"/>
              <a:gd name="csY29" fmla="*/ 18288 h 18288"/>
              <a:gd name="csX30" fmla="*/ 3120504 w 10853928"/>
              <a:gd name="csY30" fmla="*/ 18288 h 18288"/>
              <a:gd name="csX31" fmla="*/ 2333595 w 10853928"/>
              <a:gd name="csY31" fmla="*/ 18288 h 18288"/>
              <a:gd name="csX32" fmla="*/ 1872303 w 10853928"/>
              <a:gd name="csY32" fmla="*/ 18288 h 18288"/>
              <a:gd name="csX33" fmla="*/ 976854 w 10853928"/>
              <a:gd name="csY33" fmla="*/ 18288 h 18288"/>
              <a:gd name="csX34" fmla="*/ 0 w 10853928"/>
              <a:gd name="csY34" fmla="*/ 18288 h 18288"/>
              <a:gd name="csX35" fmla="*/ 0 w 10853928"/>
              <a:gd name="csY35"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63545280-F6EA-79B6-FED8-05B394907888}"/>
              </a:ext>
            </a:extLst>
          </p:cNvPr>
          <p:cNvSpPr>
            <a:spLocks noGrp="1"/>
          </p:cNvSpPr>
          <p:nvPr>
            <p:ph idx="1"/>
          </p:nvPr>
        </p:nvSpPr>
        <p:spPr>
          <a:xfrm>
            <a:off x="838200" y="1929384"/>
            <a:ext cx="10515600" cy="4251960"/>
          </a:xfrm>
        </p:spPr>
        <p:txBody>
          <a:bodyPr>
            <a:normAutofit lnSpcReduction="10000"/>
          </a:bodyPr>
          <a:lstStyle/>
          <a:p>
            <a:r>
              <a:rPr lang="en-GB" sz="2200" dirty="0"/>
              <a:t>Western ideas of children as incapable and in need of protection contrasted with African conceptions of children as competent and capable of contributing to family and community economy (Twum-Danso, 2005; Archard, 1993; Ncube, 1998; Grier, 2006; Lord, 2011).</a:t>
            </a:r>
          </a:p>
          <a:p>
            <a:r>
              <a:rPr lang="en-GB" sz="2200" dirty="0"/>
              <a:t>Relational concepts – maturation is a ‘continued becoming, a never-completed maturing’. Constituted in terms of ‘inter-generational obligations of support and reciprocity’ – always a child in relation to elders (Twum-Danso, 2005). </a:t>
            </a:r>
          </a:p>
          <a:p>
            <a:r>
              <a:rPr lang="en-GB" sz="2200" dirty="0"/>
              <a:t>Studies of youth in Africa have focused on experiences of boys and young men – relates to emergence of ‘youth’ as category in Africa </a:t>
            </a:r>
            <a:r>
              <a:rPr lang="en-GB" sz="2200" dirty="0">
                <a:sym typeface="Wingdings" panose="05000000000000000000" pitchFamily="2" charset="2"/>
              </a:rPr>
              <a:t> associated with juvenile delinquency.</a:t>
            </a:r>
          </a:p>
          <a:p>
            <a:r>
              <a:rPr lang="en-GB" sz="2200" dirty="0">
                <a:sym typeface="Wingdings" panose="05000000000000000000" pitchFamily="2" charset="2"/>
              </a:rPr>
              <a:t>Emerging histories of girlhood – importance of gendering experiences of childhood and youth, as well as accounting for histories of race (Thomas, 2006; Field et al, 2016; George, 2014; Decker, 2010)</a:t>
            </a:r>
            <a:endParaRPr lang="en-GB" sz="2200" dirty="0"/>
          </a:p>
        </p:txBody>
      </p:sp>
    </p:spTree>
    <p:extLst>
      <p:ext uri="{BB962C8B-B14F-4D97-AF65-F5344CB8AC3E}">
        <p14:creationId xmlns:p14="http://schemas.microsoft.com/office/powerpoint/2010/main" val="3241700708"/>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943CAA20-3569-4189-9E48-239A229A86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C101D4D-A922-ABBE-7EE4-5DF06F30BD13}"/>
              </a:ext>
            </a:extLst>
          </p:cNvPr>
          <p:cNvSpPr>
            <a:spLocks noGrp="1"/>
          </p:cNvSpPr>
          <p:nvPr>
            <p:ph type="title"/>
          </p:nvPr>
        </p:nvSpPr>
        <p:spPr>
          <a:xfrm>
            <a:off x="838200" y="451381"/>
            <a:ext cx="10512552" cy="4066540"/>
          </a:xfrm>
        </p:spPr>
        <p:txBody>
          <a:bodyPr vert="horz" lIns="91440" tIns="45720" rIns="91440" bIns="45720" rtlCol="0" anchor="b">
            <a:normAutofit/>
          </a:bodyPr>
          <a:lstStyle/>
          <a:p>
            <a:r>
              <a:rPr lang="en-US" sz="6600" kern="1200">
                <a:solidFill>
                  <a:schemeClr val="tx1"/>
                </a:solidFill>
                <a:latin typeface="+mj-lt"/>
                <a:ea typeface="+mj-ea"/>
                <a:cs typeface="+mj-cs"/>
              </a:rPr>
              <a:t>When and why did ‘youth’ become a concern in colonial Africa?</a:t>
            </a:r>
          </a:p>
        </p:txBody>
      </p:sp>
      <p:sp>
        <p:nvSpPr>
          <p:cNvPr id="13" name="sketch line">
            <a:extLst>
              <a:ext uri="{FF2B5EF4-FFF2-40B4-BE49-F238E27FC236}">
                <a16:creationId xmlns:a16="http://schemas.microsoft.com/office/drawing/2014/main" id="{DA542B6D-E775-4832-91DC-2D20F85781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38200" y="4718595"/>
            <a:ext cx="5410200" cy="18288"/>
          </a:xfrm>
          <a:custGeom>
            <a:avLst/>
            <a:gdLst>
              <a:gd name="csX0" fmla="*/ 0 w 5410200"/>
              <a:gd name="csY0" fmla="*/ 0 h 18288"/>
              <a:gd name="csX1" fmla="*/ 568071 w 5410200"/>
              <a:gd name="csY1" fmla="*/ 0 h 18288"/>
              <a:gd name="csX2" fmla="*/ 1298448 w 5410200"/>
              <a:gd name="csY2" fmla="*/ 0 h 18288"/>
              <a:gd name="csX3" fmla="*/ 1920621 w 5410200"/>
              <a:gd name="csY3" fmla="*/ 0 h 18288"/>
              <a:gd name="csX4" fmla="*/ 2488692 w 5410200"/>
              <a:gd name="csY4" fmla="*/ 0 h 18288"/>
              <a:gd name="csX5" fmla="*/ 3219069 w 5410200"/>
              <a:gd name="csY5" fmla="*/ 0 h 18288"/>
              <a:gd name="csX6" fmla="*/ 3895344 w 5410200"/>
              <a:gd name="csY6" fmla="*/ 0 h 18288"/>
              <a:gd name="csX7" fmla="*/ 4571619 w 5410200"/>
              <a:gd name="csY7" fmla="*/ 0 h 18288"/>
              <a:gd name="csX8" fmla="*/ 5410200 w 5410200"/>
              <a:gd name="csY8" fmla="*/ 0 h 18288"/>
              <a:gd name="csX9" fmla="*/ 5410200 w 5410200"/>
              <a:gd name="csY9" fmla="*/ 18288 h 18288"/>
              <a:gd name="csX10" fmla="*/ 4842129 w 5410200"/>
              <a:gd name="csY10" fmla="*/ 18288 h 18288"/>
              <a:gd name="csX11" fmla="*/ 4328160 w 5410200"/>
              <a:gd name="csY11" fmla="*/ 18288 h 18288"/>
              <a:gd name="csX12" fmla="*/ 3597783 w 5410200"/>
              <a:gd name="csY12" fmla="*/ 18288 h 18288"/>
              <a:gd name="csX13" fmla="*/ 3029712 w 5410200"/>
              <a:gd name="csY13" fmla="*/ 18288 h 18288"/>
              <a:gd name="csX14" fmla="*/ 2299335 w 5410200"/>
              <a:gd name="csY14" fmla="*/ 18288 h 18288"/>
              <a:gd name="csX15" fmla="*/ 1514856 w 5410200"/>
              <a:gd name="csY15" fmla="*/ 18288 h 18288"/>
              <a:gd name="csX16" fmla="*/ 892683 w 5410200"/>
              <a:gd name="csY16" fmla="*/ 18288 h 18288"/>
              <a:gd name="csX17" fmla="*/ 0 w 5410200"/>
              <a:gd name="csY17" fmla="*/ 18288 h 18288"/>
              <a:gd name="csX18" fmla="*/ 0 w 5410200"/>
              <a:gd name="csY18"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Lst>
            <a:rect l="l" t="t" r="r" b="b"/>
            <a:pathLst>
              <a:path w="5410200" h="18288" fill="none" extrusionOk="0">
                <a:moveTo>
                  <a:pt x="0" y="0"/>
                </a:moveTo>
                <a:cubicBezTo>
                  <a:pt x="163050" y="-18707"/>
                  <a:pt x="319321" y="-16364"/>
                  <a:pt x="568071" y="0"/>
                </a:cubicBezTo>
                <a:cubicBezTo>
                  <a:pt x="816821" y="16364"/>
                  <a:pt x="1013224" y="-7268"/>
                  <a:pt x="1298448" y="0"/>
                </a:cubicBezTo>
                <a:cubicBezTo>
                  <a:pt x="1583672" y="7268"/>
                  <a:pt x="1631711" y="-3367"/>
                  <a:pt x="1920621" y="0"/>
                </a:cubicBezTo>
                <a:cubicBezTo>
                  <a:pt x="2209531" y="3367"/>
                  <a:pt x="2364420" y="-19184"/>
                  <a:pt x="2488692" y="0"/>
                </a:cubicBezTo>
                <a:cubicBezTo>
                  <a:pt x="2612964" y="19184"/>
                  <a:pt x="3023298" y="-34627"/>
                  <a:pt x="3219069" y="0"/>
                </a:cubicBezTo>
                <a:cubicBezTo>
                  <a:pt x="3414840" y="34627"/>
                  <a:pt x="3656810" y="24043"/>
                  <a:pt x="3895344" y="0"/>
                </a:cubicBezTo>
                <a:cubicBezTo>
                  <a:pt x="4133879" y="-24043"/>
                  <a:pt x="4393984" y="-19577"/>
                  <a:pt x="4571619" y="0"/>
                </a:cubicBezTo>
                <a:cubicBezTo>
                  <a:pt x="4749255" y="19577"/>
                  <a:pt x="5179928" y="-6281"/>
                  <a:pt x="5410200" y="0"/>
                </a:cubicBezTo>
                <a:cubicBezTo>
                  <a:pt x="5410730" y="6954"/>
                  <a:pt x="5410934" y="12839"/>
                  <a:pt x="5410200" y="18288"/>
                </a:cubicBezTo>
                <a:cubicBezTo>
                  <a:pt x="5139060" y="6751"/>
                  <a:pt x="5121593" y="31035"/>
                  <a:pt x="4842129" y="18288"/>
                </a:cubicBezTo>
                <a:cubicBezTo>
                  <a:pt x="4562665" y="5541"/>
                  <a:pt x="4448273" y="9487"/>
                  <a:pt x="4328160" y="18288"/>
                </a:cubicBezTo>
                <a:cubicBezTo>
                  <a:pt x="4208047" y="27089"/>
                  <a:pt x="3760936" y="22567"/>
                  <a:pt x="3597783" y="18288"/>
                </a:cubicBezTo>
                <a:cubicBezTo>
                  <a:pt x="3434630" y="14009"/>
                  <a:pt x="3299718" y="33213"/>
                  <a:pt x="3029712" y="18288"/>
                </a:cubicBezTo>
                <a:cubicBezTo>
                  <a:pt x="2759706" y="3363"/>
                  <a:pt x="2640159" y="27394"/>
                  <a:pt x="2299335" y="18288"/>
                </a:cubicBezTo>
                <a:cubicBezTo>
                  <a:pt x="1958511" y="9182"/>
                  <a:pt x="1801186" y="28985"/>
                  <a:pt x="1514856" y="18288"/>
                </a:cubicBezTo>
                <a:cubicBezTo>
                  <a:pt x="1228526" y="7591"/>
                  <a:pt x="1063509" y="-5305"/>
                  <a:pt x="892683" y="18288"/>
                </a:cubicBezTo>
                <a:cubicBezTo>
                  <a:pt x="721857" y="41881"/>
                  <a:pt x="186945" y="-20897"/>
                  <a:pt x="0" y="18288"/>
                </a:cubicBezTo>
                <a:cubicBezTo>
                  <a:pt x="-570" y="9279"/>
                  <a:pt x="132" y="5100"/>
                  <a:pt x="0" y="0"/>
                </a:cubicBezTo>
                <a:close/>
              </a:path>
              <a:path w="5410200" h="18288" stroke="0" extrusionOk="0">
                <a:moveTo>
                  <a:pt x="0" y="0"/>
                </a:moveTo>
                <a:cubicBezTo>
                  <a:pt x="285096" y="-4925"/>
                  <a:pt x="376456" y="22268"/>
                  <a:pt x="622173" y="0"/>
                </a:cubicBezTo>
                <a:cubicBezTo>
                  <a:pt x="867890" y="-22268"/>
                  <a:pt x="1031392" y="7228"/>
                  <a:pt x="1136142" y="0"/>
                </a:cubicBezTo>
                <a:cubicBezTo>
                  <a:pt x="1240892" y="-7228"/>
                  <a:pt x="1561853" y="9877"/>
                  <a:pt x="1920621" y="0"/>
                </a:cubicBezTo>
                <a:cubicBezTo>
                  <a:pt x="2279389" y="-9877"/>
                  <a:pt x="2367255" y="19546"/>
                  <a:pt x="2542794" y="0"/>
                </a:cubicBezTo>
                <a:cubicBezTo>
                  <a:pt x="2718333" y="-19546"/>
                  <a:pt x="2866732" y="-22226"/>
                  <a:pt x="3164967" y="0"/>
                </a:cubicBezTo>
                <a:cubicBezTo>
                  <a:pt x="3463202" y="22226"/>
                  <a:pt x="3568055" y="-2765"/>
                  <a:pt x="3949446" y="0"/>
                </a:cubicBezTo>
                <a:cubicBezTo>
                  <a:pt x="4330837" y="2765"/>
                  <a:pt x="4287895" y="10557"/>
                  <a:pt x="4517517" y="0"/>
                </a:cubicBezTo>
                <a:cubicBezTo>
                  <a:pt x="4747139" y="-10557"/>
                  <a:pt x="5149588" y="8716"/>
                  <a:pt x="5410200" y="0"/>
                </a:cubicBezTo>
                <a:cubicBezTo>
                  <a:pt x="5409517" y="5414"/>
                  <a:pt x="5409480" y="12510"/>
                  <a:pt x="5410200" y="18288"/>
                </a:cubicBezTo>
                <a:cubicBezTo>
                  <a:pt x="5163327" y="41494"/>
                  <a:pt x="5008749" y="10693"/>
                  <a:pt x="4842129" y="18288"/>
                </a:cubicBezTo>
                <a:cubicBezTo>
                  <a:pt x="4675509" y="25883"/>
                  <a:pt x="4433401" y="-615"/>
                  <a:pt x="4165854" y="18288"/>
                </a:cubicBezTo>
                <a:cubicBezTo>
                  <a:pt x="3898308" y="37191"/>
                  <a:pt x="3809032" y="-8710"/>
                  <a:pt x="3543681" y="18288"/>
                </a:cubicBezTo>
                <a:cubicBezTo>
                  <a:pt x="3278330" y="45286"/>
                  <a:pt x="3073876" y="-15917"/>
                  <a:pt x="2759202" y="18288"/>
                </a:cubicBezTo>
                <a:cubicBezTo>
                  <a:pt x="2444528" y="52493"/>
                  <a:pt x="2204144" y="3372"/>
                  <a:pt x="1974723" y="18288"/>
                </a:cubicBezTo>
                <a:cubicBezTo>
                  <a:pt x="1745302" y="33204"/>
                  <a:pt x="1602335" y="31490"/>
                  <a:pt x="1406652" y="18288"/>
                </a:cubicBezTo>
                <a:cubicBezTo>
                  <a:pt x="1210969" y="5086"/>
                  <a:pt x="923948" y="3161"/>
                  <a:pt x="730377" y="18288"/>
                </a:cubicBezTo>
                <a:cubicBezTo>
                  <a:pt x="536806" y="33415"/>
                  <a:pt x="336496" y="-141"/>
                  <a:pt x="0" y="18288"/>
                </a:cubicBezTo>
                <a:cubicBezTo>
                  <a:pt x="-306" y="11061"/>
                  <a:pt x="-655" y="7751"/>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12371758"/>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44D668-9B09-0E39-1F01-C86933C58F3D}"/>
              </a:ext>
            </a:extLst>
          </p:cNvPr>
          <p:cNvSpPr>
            <a:spLocks noGrp="1"/>
          </p:cNvSpPr>
          <p:nvPr>
            <p:ph type="title"/>
          </p:nvPr>
        </p:nvSpPr>
        <p:spPr/>
        <p:txBody>
          <a:bodyPr/>
          <a:lstStyle/>
          <a:p>
            <a:r>
              <a:rPr lang="en-GB" dirty="0"/>
              <a:t>‘Youth’ as a concern</a:t>
            </a:r>
          </a:p>
        </p:txBody>
      </p:sp>
      <p:sp>
        <p:nvSpPr>
          <p:cNvPr id="3" name="Content Placeholder 2">
            <a:extLst>
              <a:ext uri="{FF2B5EF4-FFF2-40B4-BE49-F238E27FC236}">
                <a16:creationId xmlns:a16="http://schemas.microsoft.com/office/drawing/2014/main" id="{ACF64EE6-85F2-0912-EE16-DCDF190C8F88}"/>
              </a:ext>
            </a:extLst>
          </p:cNvPr>
          <p:cNvSpPr>
            <a:spLocks noGrp="1"/>
          </p:cNvSpPr>
          <p:nvPr>
            <p:ph idx="1"/>
          </p:nvPr>
        </p:nvSpPr>
        <p:spPr/>
        <p:txBody>
          <a:bodyPr>
            <a:normAutofit fontScale="92500" lnSpcReduction="20000"/>
          </a:bodyPr>
          <a:lstStyle/>
          <a:p>
            <a:pPr>
              <a:lnSpc>
                <a:spcPct val="120000"/>
              </a:lnSpc>
              <a:spcBef>
                <a:spcPts val="0"/>
              </a:spcBef>
            </a:pPr>
            <a:r>
              <a:rPr lang="en-GB" dirty="0"/>
              <a:t>Invention of ‘juvenile delinquency’  in WWII (</a:t>
            </a:r>
            <a:r>
              <a:rPr lang="en-GB" dirty="0" err="1"/>
              <a:t>Fourchard</a:t>
            </a:r>
            <a:r>
              <a:rPr lang="en-GB" dirty="0"/>
              <a:t>, 2006)</a:t>
            </a:r>
          </a:p>
          <a:p>
            <a:pPr>
              <a:lnSpc>
                <a:spcPct val="120000"/>
              </a:lnSpc>
              <a:spcBef>
                <a:spcPts val="0"/>
              </a:spcBef>
            </a:pPr>
            <a:r>
              <a:rPr lang="en-GB" dirty="0"/>
              <a:t>Iliffe (1987) – not new, but becomes a central issue in ‘compassionate period’ after 1945, with establishment of social welfare services.</a:t>
            </a:r>
          </a:p>
          <a:p>
            <a:pPr>
              <a:lnSpc>
                <a:spcPct val="120000"/>
              </a:lnSpc>
              <a:spcBef>
                <a:spcPts val="0"/>
              </a:spcBef>
            </a:pPr>
            <a:r>
              <a:rPr lang="en-GB" dirty="0" err="1"/>
              <a:t>Fourchard</a:t>
            </a:r>
            <a:r>
              <a:rPr lang="en-GB" dirty="0"/>
              <a:t> (2006) on Lagos – focus on origins of offences by youths as distinct social concern, demonstrates how some children/youths began to be considered criminal from 1940s on.</a:t>
            </a:r>
          </a:p>
          <a:p>
            <a:pPr>
              <a:lnSpc>
                <a:spcPct val="120000"/>
              </a:lnSpc>
              <a:spcBef>
                <a:spcPts val="0"/>
              </a:spcBef>
            </a:pPr>
            <a:r>
              <a:rPr lang="en-GB" dirty="0"/>
              <a:t>Similar dynamics in other European African colonies in 1940s and 1950s.</a:t>
            </a:r>
          </a:p>
          <a:p>
            <a:pPr>
              <a:lnSpc>
                <a:spcPct val="120000"/>
              </a:lnSpc>
              <a:spcBef>
                <a:spcPts val="0"/>
              </a:spcBef>
            </a:pPr>
            <a:r>
              <a:rPr lang="en-GB" dirty="0"/>
              <a:t>Similar to British experience in early C19th – invention of the ‘delinquent child’ and actions of social reformers (Hendrick, 1990).</a:t>
            </a:r>
          </a:p>
        </p:txBody>
      </p:sp>
    </p:spTree>
    <p:extLst>
      <p:ext uri="{BB962C8B-B14F-4D97-AF65-F5344CB8AC3E}">
        <p14:creationId xmlns:p14="http://schemas.microsoft.com/office/powerpoint/2010/main" val="116768162"/>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9DB232D0-9101-0632-0323-4ADE550B631B}"/>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3D97F2B-1345-6222-CC35-62BAF7B93884}"/>
              </a:ext>
            </a:extLst>
          </p:cNvPr>
          <p:cNvSpPr>
            <a:spLocks noGrp="1"/>
          </p:cNvSpPr>
          <p:nvPr>
            <p:ph type="title"/>
          </p:nvPr>
        </p:nvSpPr>
        <p:spPr>
          <a:xfrm>
            <a:off x="838200" y="365125"/>
            <a:ext cx="10515600" cy="1325563"/>
          </a:xfrm>
        </p:spPr>
        <p:txBody>
          <a:bodyPr>
            <a:normAutofit/>
          </a:bodyPr>
          <a:lstStyle/>
          <a:p>
            <a:r>
              <a:rPr lang="en-GB" sz="5400"/>
              <a:t>‘Youth’ as a concern</a:t>
            </a:r>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sX0" fmla="*/ 0 w 10853928"/>
              <a:gd name="csY0" fmla="*/ 0 h 18288"/>
              <a:gd name="csX1" fmla="*/ 461292 w 10853928"/>
              <a:gd name="csY1" fmla="*/ 0 h 18288"/>
              <a:gd name="csX2" fmla="*/ 1139662 w 10853928"/>
              <a:gd name="csY2" fmla="*/ 0 h 18288"/>
              <a:gd name="csX3" fmla="*/ 1926572 w 10853928"/>
              <a:gd name="csY3" fmla="*/ 0 h 18288"/>
              <a:gd name="csX4" fmla="*/ 2279325 w 10853928"/>
              <a:gd name="csY4" fmla="*/ 0 h 18288"/>
              <a:gd name="csX5" fmla="*/ 2632078 w 10853928"/>
              <a:gd name="csY5" fmla="*/ 0 h 18288"/>
              <a:gd name="csX6" fmla="*/ 3527527 w 10853928"/>
              <a:gd name="csY6" fmla="*/ 0 h 18288"/>
              <a:gd name="csX7" fmla="*/ 4205897 w 10853928"/>
              <a:gd name="csY7" fmla="*/ 0 h 18288"/>
              <a:gd name="csX8" fmla="*/ 4558650 w 10853928"/>
              <a:gd name="csY8" fmla="*/ 0 h 18288"/>
              <a:gd name="csX9" fmla="*/ 5237020 w 10853928"/>
              <a:gd name="csY9" fmla="*/ 0 h 18288"/>
              <a:gd name="csX10" fmla="*/ 6132469 w 10853928"/>
              <a:gd name="csY10" fmla="*/ 0 h 18288"/>
              <a:gd name="csX11" fmla="*/ 6702301 w 10853928"/>
              <a:gd name="csY11" fmla="*/ 0 h 18288"/>
              <a:gd name="csX12" fmla="*/ 7272132 w 10853928"/>
              <a:gd name="csY12" fmla="*/ 0 h 18288"/>
              <a:gd name="csX13" fmla="*/ 7950502 w 10853928"/>
              <a:gd name="csY13" fmla="*/ 0 h 18288"/>
              <a:gd name="csX14" fmla="*/ 8737412 w 10853928"/>
              <a:gd name="csY14" fmla="*/ 0 h 18288"/>
              <a:gd name="csX15" fmla="*/ 9524322 w 10853928"/>
              <a:gd name="csY15" fmla="*/ 0 h 18288"/>
              <a:gd name="csX16" fmla="*/ 10853928 w 10853928"/>
              <a:gd name="csY16" fmla="*/ 0 h 18288"/>
              <a:gd name="csX17" fmla="*/ 10853928 w 10853928"/>
              <a:gd name="csY17" fmla="*/ 18288 h 18288"/>
              <a:gd name="csX18" fmla="*/ 10392636 w 10853928"/>
              <a:gd name="csY18" fmla="*/ 18288 h 18288"/>
              <a:gd name="csX19" fmla="*/ 9497187 w 10853928"/>
              <a:gd name="csY19" fmla="*/ 18288 h 18288"/>
              <a:gd name="csX20" fmla="*/ 8818817 w 10853928"/>
              <a:gd name="csY20" fmla="*/ 18288 h 18288"/>
              <a:gd name="csX21" fmla="*/ 8466064 w 10853928"/>
              <a:gd name="csY21" fmla="*/ 18288 h 18288"/>
              <a:gd name="csX22" fmla="*/ 7787693 w 10853928"/>
              <a:gd name="csY22" fmla="*/ 18288 h 18288"/>
              <a:gd name="csX23" fmla="*/ 7217862 w 10853928"/>
              <a:gd name="csY23" fmla="*/ 18288 h 18288"/>
              <a:gd name="csX24" fmla="*/ 6648031 w 10853928"/>
              <a:gd name="csY24" fmla="*/ 18288 h 18288"/>
              <a:gd name="csX25" fmla="*/ 6078200 w 10853928"/>
              <a:gd name="csY25" fmla="*/ 18288 h 18288"/>
              <a:gd name="csX26" fmla="*/ 5508368 w 10853928"/>
              <a:gd name="csY26" fmla="*/ 18288 h 18288"/>
              <a:gd name="csX27" fmla="*/ 4721459 w 10853928"/>
              <a:gd name="csY27" fmla="*/ 18288 h 18288"/>
              <a:gd name="csX28" fmla="*/ 4043088 w 10853928"/>
              <a:gd name="csY28" fmla="*/ 18288 h 18288"/>
              <a:gd name="csX29" fmla="*/ 3690336 w 10853928"/>
              <a:gd name="csY29" fmla="*/ 18288 h 18288"/>
              <a:gd name="csX30" fmla="*/ 3120504 w 10853928"/>
              <a:gd name="csY30" fmla="*/ 18288 h 18288"/>
              <a:gd name="csX31" fmla="*/ 2333595 w 10853928"/>
              <a:gd name="csY31" fmla="*/ 18288 h 18288"/>
              <a:gd name="csX32" fmla="*/ 1872303 w 10853928"/>
              <a:gd name="csY32" fmla="*/ 18288 h 18288"/>
              <a:gd name="csX33" fmla="*/ 976854 w 10853928"/>
              <a:gd name="csY33" fmla="*/ 18288 h 18288"/>
              <a:gd name="csX34" fmla="*/ 0 w 10853928"/>
              <a:gd name="csY34" fmla="*/ 18288 h 18288"/>
              <a:gd name="csX35" fmla="*/ 0 w 10853928"/>
              <a:gd name="csY35"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0BA469FA-50E3-97BB-6B54-89A36ECD6D17}"/>
              </a:ext>
            </a:extLst>
          </p:cNvPr>
          <p:cNvSpPr>
            <a:spLocks noGrp="1"/>
          </p:cNvSpPr>
          <p:nvPr>
            <p:ph idx="1"/>
          </p:nvPr>
        </p:nvSpPr>
        <p:spPr>
          <a:xfrm>
            <a:off x="838200" y="1929384"/>
            <a:ext cx="10515600" cy="4251960"/>
          </a:xfrm>
        </p:spPr>
        <p:txBody>
          <a:bodyPr>
            <a:normAutofit fontScale="92500" lnSpcReduction="10000"/>
          </a:bodyPr>
          <a:lstStyle/>
          <a:p>
            <a:pPr>
              <a:spcBef>
                <a:spcPts val="0"/>
              </a:spcBef>
              <a:spcAft>
                <a:spcPts val="600"/>
              </a:spcAft>
            </a:pPr>
            <a:r>
              <a:rPr lang="en-GB" dirty="0"/>
              <a:t>Dramatic population increase in Lagos from 1900s. </a:t>
            </a:r>
          </a:p>
          <a:p>
            <a:pPr>
              <a:spcBef>
                <a:spcPts val="0"/>
              </a:spcBef>
              <a:spcAft>
                <a:spcPts val="600"/>
              </a:spcAft>
            </a:pPr>
            <a:r>
              <a:rPr lang="en-GB" dirty="0"/>
              <a:t>Age composition – very young population</a:t>
            </a:r>
          </a:p>
          <a:p>
            <a:pPr>
              <a:spcBef>
                <a:spcPts val="0"/>
              </a:spcBef>
              <a:spcAft>
                <a:spcPts val="600"/>
              </a:spcAft>
            </a:pPr>
            <a:r>
              <a:rPr lang="en-GB" dirty="0"/>
              <a:t> 62% of population under 30 in 1921, 78% by 1972. </a:t>
            </a:r>
          </a:p>
          <a:p>
            <a:pPr>
              <a:spcBef>
                <a:spcPts val="0"/>
              </a:spcBef>
              <a:spcAft>
                <a:spcPts val="600"/>
              </a:spcAft>
            </a:pPr>
            <a:r>
              <a:rPr lang="en-GB" dirty="0"/>
              <a:t>Proportion of children under 15 – 27% in 1931, 43% in 1963.</a:t>
            </a:r>
          </a:p>
          <a:p>
            <a:pPr>
              <a:spcBef>
                <a:spcPts val="0"/>
              </a:spcBef>
              <a:spcAft>
                <a:spcPts val="600"/>
              </a:spcAft>
            </a:pPr>
            <a:r>
              <a:rPr lang="en-GB" dirty="0"/>
              <a:t>Colonial authorities’ explanations for perceived rise in youth crime: urbanisation, breakdown of ‘tribal’ life and family ties (</a:t>
            </a:r>
            <a:r>
              <a:rPr lang="en-GB" dirty="0" err="1"/>
              <a:t>Fourchard</a:t>
            </a:r>
            <a:r>
              <a:rPr lang="en-GB" dirty="0"/>
              <a:t>, 2006; </a:t>
            </a:r>
            <a:r>
              <a:rPr lang="en-GB" dirty="0" err="1"/>
              <a:t>Fourchard</a:t>
            </a:r>
            <a:r>
              <a:rPr lang="en-GB" dirty="0"/>
              <a:t>, 2005).</a:t>
            </a:r>
          </a:p>
          <a:p>
            <a:pPr>
              <a:spcBef>
                <a:spcPts val="0"/>
              </a:spcBef>
              <a:spcAft>
                <a:spcPts val="600"/>
              </a:spcAft>
            </a:pPr>
            <a:r>
              <a:rPr lang="en-GB" dirty="0"/>
              <a:t>Poverty – youth from rural areas migrate for employment. Unemployment and overcrowded housing. Economic hardship – integration into colonial economy, more vulnerable to international economic shocks. Great Depression 1930s (Hughes and Cohen, 1978).</a:t>
            </a:r>
          </a:p>
        </p:txBody>
      </p:sp>
    </p:spTree>
    <p:extLst>
      <p:ext uri="{BB962C8B-B14F-4D97-AF65-F5344CB8AC3E}">
        <p14:creationId xmlns:p14="http://schemas.microsoft.com/office/powerpoint/2010/main" val="2330234620"/>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F98B7DF-6CFA-11E4-9CCB-34D567CF8B58}"/>
              </a:ext>
            </a:extLst>
          </p:cNvPr>
          <p:cNvSpPr>
            <a:spLocks noGrp="1"/>
          </p:cNvSpPr>
          <p:nvPr>
            <p:ph type="title"/>
          </p:nvPr>
        </p:nvSpPr>
        <p:spPr>
          <a:xfrm>
            <a:off x="838200" y="365125"/>
            <a:ext cx="10515600" cy="1325563"/>
          </a:xfrm>
        </p:spPr>
        <p:txBody>
          <a:bodyPr>
            <a:normAutofit/>
          </a:bodyPr>
          <a:lstStyle/>
          <a:p>
            <a:r>
              <a:rPr lang="en-GB" sz="5400" dirty="0"/>
              <a:t>‘Youth’ as a concern</a:t>
            </a:r>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sX0" fmla="*/ 0 w 10853928"/>
              <a:gd name="csY0" fmla="*/ 0 h 18288"/>
              <a:gd name="csX1" fmla="*/ 461292 w 10853928"/>
              <a:gd name="csY1" fmla="*/ 0 h 18288"/>
              <a:gd name="csX2" fmla="*/ 1139662 w 10853928"/>
              <a:gd name="csY2" fmla="*/ 0 h 18288"/>
              <a:gd name="csX3" fmla="*/ 1926572 w 10853928"/>
              <a:gd name="csY3" fmla="*/ 0 h 18288"/>
              <a:gd name="csX4" fmla="*/ 2279325 w 10853928"/>
              <a:gd name="csY4" fmla="*/ 0 h 18288"/>
              <a:gd name="csX5" fmla="*/ 2632078 w 10853928"/>
              <a:gd name="csY5" fmla="*/ 0 h 18288"/>
              <a:gd name="csX6" fmla="*/ 3527527 w 10853928"/>
              <a:gd name="csY6" fmla="*/ 0 h 18288"/>
              <a:gd name="csX7" fmla="*/ 4205897 w 10853928"/>
              <a:gd name="csY7" fmla="*/ 0 h 18288"/>
              <a:gd name="csX8" fmla="*/ 4558650 w 10853928"/>
              <a:gd name="csY8" fmla="*/ 0 h 18288"/>
              <a:gd name="csX9" fmla="*/ 5237020 w 10853928"/>
              <a:gd name="csY9" fmla="*/ 0 h 18288"/>
              <a:gd name="csX10" fmla="*/ 6132469 w 10853928"/>
              <a:gd name="csY10" fmla="*/ 0 h 18288"/>
              <a:gd name="csX11" fmla="*/ 6702301 w 10853928"/>
              <a:gd name="csY11" fmla="*/ 0 h 18288"/>
              <a:gd name="csX12" fmla="*/ 7272132 w 10853928"/>
              <a:gd name="csY12" fmla="*/ 0 h 18288"/>
              <a:gd name="csX13" fmla="*/ 7950502 w 10853928"/>
              <a:gd name="csY13" fmla="*/ 0 h 18288"/>
              <a:gd name="csX14" fmla="*/ 8737412 w 10853928"/>
              <a:gd name="csY14" fmla="*/ 0 h 18288"/>
              <a:gd name="csX15" fmla="*/ 9524322 w 10853928"/>
              <a:gd name="csY15" fmla="*/ 0 h 18288"/>
              <a:gd name="csX16" fmla="*/ 10853928 w 10853928"/>
              <a:gd name="csY16" fmla="*/ 0 h 18288"/>
              <a:gd name="csX17" fmla="*/ 10853928 w 10853928"/>
              <a:gd name="csY17" fmla="*/ 18288 h 18288"/>
              <a:gd name="csX18" fmla="*/ 10392636 w 10853928"/>
              <a:gd name="csY18" fmla="*/ 18288 h 18288"/>
              <a:gd name="csX19" fmla="*/ 9497187 w 10853928"/>
              <a:gd name="csY19" fmla="*/ 18288 h 18288"/>
              <a:gd name="csX20" fmla="*/ 8818817 w 10853928"/>
              <a:gd name="csY20" fmla="*/ 18288 h 18288"/>
              <a:gd name="csX21" fmla="*/ 8466064 w 10853928"/>
              <a:gd name="csY21" fmla="*/ 18288 h 18288"/>
              <a:gd name="csX22" fmla="*/ 7787693 w 10853928"/>
              <a:gd name="csY22" fmla="*/ 18288 h 18288"/>
              <a:gd name="csX23" fmla="*/ 7217862 w 10853928"/>
              <a:gd name="csY23" fmla="*/ 18288 h 18288"/>
              <a:gd name="csX24" fmla="*/ 6648031 w 10853928"/>
              <a:gd name="csY24" fmla="*/ 18288 h 18288"/>
              <a:gd name="csX25" fmla="*/ 6078200 w 10853928"/>
              <a:gd name="csY25" fmla="*/ 18288 h 18288"/>
              <a:gd name="csX26" fmla="*/ 5508368 w 10853928"/>
              <a:gd name="csY26" fmla="*/ 18288 h 18288"/>
              <a:gd name="csX27" fmla="*/ 4721459 w 10853928"/>
              <a:gd name="csY27" fmla="*/ 18288 h 18288"/>
              <a:gd name="csX28" fmla="*/ 4043088 w 10853928"/>
              <a:gd name="csY28" fmla="*/ 18288 h 18288"/>
              <a:gd name="csX29" fmla="*/ 3690336 w 10853928"/>
              <a:gd name="csY29" fmla="*/ 18288 h 18288"/>
              <a:gd name="csX30" fmla="*/ 3120504 w 10853928"/>
              <a:gd name="csY30" fmla="*/ 18288 h 18288"/>
              <a:gd name="csX31" fmla="*/ 2333595 w 10853928"/>
              <a:gd name="csY31" fmla="*/ 18288 h 18288"/>
              <a:gd name="csX32" fmla="*/ 1872303 w 10853928"/>
              <a:gd name="csY32" fmla="*/ 18288 h 18288"/>
              <a:gd name="csX33" fmla="*/ 976854 w 10853928"/>
              <a:gd name="csY33" fmla="*/ 18288 h 18288"/>
              <a:gd name="csX34" fmla="*/ 0 w 10853928"/>
              <a:gd name="csY34" fmla="*/ 18288 h 18288"/>
              <a:gd name="csX35" fmla="*/ 0 w 10853928"/>
              <a:gd name="csY35"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B706D80A-7998-ABAA-650A-7CBDA3E4B204}"/>
              </a:ext>
            </a:extLst>
          </p:cNvPr>
          <p:cNvSpPr>
            <a:spLocks noGrp="1"/>
          </p:cNvSpPr>
          <p:nvPr>
            <p:ph idx="1"/>
          </p:nvPr>
        </p:nvSpPr>
        <p:spPr>
          <a:xfrm>
            <a:off x="838200" y="1929384"/>
            <a:ext cx="10515600" cy="4251960"/>
          </a:xfrm>
        </p:spPr>
        <p:txBody>
          <a:bodyPr>
            <a:normAutofit lnSpcReduction="10000"/>
          </a:bodyPr>
          <a:lstStyle/>
          <a:p>
            <a:r>
              <a:rPr lang="en-GB" dirty="0"/>
              <a:t>No legal definition of the young in Nigeria until 1940s. Laws referred to generic category called “children” with fluctuating age limits e.g. 17 in Alien Children Ordinance of 1878, 15 in Native Children (Custody and Reformation) Ordinance of 1928, 16 in the same 1928 Ordinance amended in 1932 (</a:t>
            </a:r>
            <a:r>
              <a:rPr lang="en-GB" dirty="0" err="1"/>
              <a:t>Fourchard</a:t>
            </a:r>
            <a:r>
              <a:rPr lang="en-GB" dirty="0"/>
              <a:t>, 2006).</a:t>
            </a:r>
          </a:p>
          <a:p>
            <a:r>
              <a:rPr lang="en-GB" dirty="0"/>
              <a:t>Term ‘young person’ appears in Children and Young Person’s Ordinance (CYPO) 1943. Defined 2 categories – child (under 14), young person (over 14, under 17).</a:t>
            </a:r>
          </a:p>
          <a:p>
            <a:r>
              <a:rPr lang="en-GB" dirty="0"/>
              <a:t>Reading crime stats suggests huge increase in youth offending 1920s-60s.</a:t>
            </a:r>
          </a:p>
          <a:p>
            <a:r>
              <a:rPr lang="en-GB" dirty="0"/>
              <a:t>But also reflects new judicial mechanisms.</a:t>
            </a:r>
          </a:p>
        </p:txBody>
      </p:sp>
    </p:spTree>
    <p:extLst>
      <p:ext uri="{BB962C8B-B14F-4D97-AF65-F5344CB8AC3E}">
        <p14:creationId xmlns:p14="http://schemas.microsoft.com/office/powerpoint/2010/main" val="2281054291"/>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4FC125-DAC9-9DE7-D95D-DE03B6B3EC16}"/>
              </a:ext>
            </a:extLst>
          </p:cNvPr>
          <p:cNvSpPr>
            <a:spLocks noGrp="1"/>
          </p:cNvSpPr>
          <p:nvPr>
            <p:ph type="title"/>
          </p:nvPr>
        </p:nvSpPr>
        <p:spPr/>
        <p:txBody>
          <a:bodyPr/>
          <a:lstStyle/>
          <a:p>
            <a:r>
              <a:rPr lang="en-GB" dirty="0"/>
              <a:t>‘Rebellious youth’ in colonial Africa?</a:t>
            </a:r>
          </a:p>
        </p:txBody>
      </p:sp>
      <p:sp>
        <p:nvSpPr>
          <p:cNvPr id="3" name="Content Placeholder 2">
            <a:extLst>
              <a:ext uri="{FF2B5EF4-FFF2-40B4-BE49-F238E27FC236}">
                <a16:creationId xmlns:a16="http://schemas.microsoft.com/office/drawing/2014/main" id="{93F5537B-E495-321E-69EC-8E25F61DF5EC}"/>
              </a:ext>
            </a:extLst>
          </p:cNvPr>
          <p:cNvSpPr>
            <a:spLocks noGrp="1"/>
          </p:cNvSpPr>
          <p:nvPr>
            <p:ph idx="1"/>
          </p:nvPr>
        </p:nvSpPr>
        <p:spPr/>
        <p:txBody>
          <a:bodyPr/>
          <a:lstStyle/>
          <a:p>
            <a:r>
              <a:rPr lang="en-GB" dirty="0"/>
              <a:t>Waller (2006) – not new, need to control young people and channel energies in socially productive ways a common theme in precolonial tradition.</a:t>
            </a:r>
          </a:p>
          <a:p>
            <a:r>
              <a:rPr lang="en-GB" dirty="0"/>
              <a:t>Role of young people in resistance to conquest e.g. </a:t>
            </a:r>
            <a:r>
              <a:rPr lang="en-GB" i="1" dirty="0" err="1"/>
              <a:t>rugaruga</a:t>
            </a:r>
            <a:r>
              <a:rPr lang="en-GB" i="1" dirty="0"/>
              <a:t> </a:t>
            </a:r>
            <a:r>
              <a:rPr lang="en-GB" dirty="0"/>
              <a:t>of late-C19th Tanganyika (Iliffe, 1979)</a:t>
            </a:r>
          </a:p>
          <a:p>
            <a:r>
              <a:rPr lang="en-GB" dirty="0"/>
              <a:t>Maasai youth in C19th – contrasted their own stern virtue with perceived softness of elders (Iliffe, 2005; Spear, 1997).</a:t>
            </a:r>
          </a:p>
          <a:p>
            <a:r>
              <a:rPr lang="en-GB" dirty="0"/>
              <a:t>But largely remained within bounds in precolonial period (Waller, 2006) – what changes in colonial period?</a:t>
            </a:r>
          </a:p>
        </p:txBody>
      </p:sp>
    </p:spTree>
    <p:extLst>
      <p:ext uri="{BB962C8B-B14F-4D97-AF65-F5344CB8AC3E}">
        <p14:creationId xmlns:p14="http://schemas.microsoft.com/office/powerpoint/2010/main" val="1913995028"/>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FA703E7-BFCA-97AD-D3FA-CF3BF6FD932D}"/>
              </a:ext>
            </a:extLst>
          </p:cNvPr>
          <p:cNvSpPr>
            <a:spLocks noGrp="1"/>
          </p:cNvSpPr>
          <p:nvPr>
            <p:ph type="title"/>
          </p:nvPr>
        </p:nvSpPr>
        <p:spPr>
          <a:xfrm>
            <a:off x="838200" y="365125"/>
            <a:ext cx="10515600" cy="1325563"/>
          </a:xfrm>
        </p:spPr>
        <p:txBody>
          <a:bodyPr>
            <a:normAutofit/>
          </a:bodyPr>
          <a:lstStyle/>
          <a:p>
            <a:r>
              <a:rPr lang="en-GB" sz="4600"/>
              <a:t>Colonial rule and intergenerational tension</a:t>
            </a:r>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sX0" fmla="*/ 0 w 10853928"/>
              <a:gd name="csY0" fmla="*/ 0 h 18288"/>
              <a:gd name="csX1" fmla="*/ 461292 w 10853928"/>
              <a:gd name="csY1" fmla="*/ 0 h 18288"/>
              <a:gd name="csX2" fmla="*/ 1139662 w 10853928"/>
              <a:gd name="csY2" fmla="*/ 0 h 18288"/>
              <a:gd name="csX3" fmla="*/ 1926572 w 10853928"/>
              <a:gd name="csY3" fmla="*/ 0 h 18288"/>
              <a:gd name="csX4" fmla="*/ 2279325 w 10853928"/>
              <a:gd name="csY4" fmla="*/ 0 h 18288"/>
              <a:gd name="csX5" fmla="*/ 2632078 w 10853928"/>
              <a:gd name="csY5" fmla="*/ 0 h 18288"/>
              <a:gd name="csX6" fmla="*/ 3527527 w 10853928"/>
              <a:gd name="csY6" fmla="*/ 0 h 18288"/>
              <a:gd name="csX7" fmla="*/ 4205897 w 10853928"/>
              <a:gd name="csY7" fmla="*/ 0 h 18288"/>
              <a:gd name="csX8" fmla="*/ 4558650 w 10853928"/>
              <a:gd name="csY8" fmla="*/ 0 h 18288"/>
              <a:gd name="csX9" fmla="*/ 5237020 w 10853928"/>
              <a:gd name="csY9" fmla="*/ 0 h 18288"/>
              <a:gd name="csX10" fmla="*/ 6132469 w 10853928"/>
              <a:gd name="csY10" fmla="*/ 0 h 18288"/>
              <a:gd name="csX11" fmla="*/ 6702301 w 10853928"/>
              <a:gd name="csY11" fmla="*/ 0 h 18288"/>
              <a:gd name="csX12" fmla="*/ 7272132 w 10853928"/>
              <a:gd name="csY12" fmla="*/ 0 h 18288"/>
              <a:gd name="csX13" fmla="*/ 7950502 w 10853928"/>
              <a:gd name="csY13" fmla="*/ 0 h 18288"/>
              <a:gd name="csX14" fmla="*/ 8737412 w 10853928"/>
              <a:gd name="csY14" fmla="*/ 0 h 18288"/>
              <a:gd name="csX15" fmla="*/ 9524322 w 10853928"/>
              <a:gd name="csY15" fmla="*/ 0 h 18288"/>
              <a:gd name="csX16" fmla="*/ 10853928 w 10853928"/>
              <a:gd name="csY16" fmla="*/ 0 h 18288"/>
              <a:gd name="csX17" fmla="*/ 10853928 w 10853928"/>
              <a:gd name="csY17" fmla="*/ 18288 h 18288"/>
              <a:gd name="csX18" fmla="*/ 10392636 w 10853928"/>
              <a:gd name="csY18" fmla="*/ 18288 h 18288"/>
              <a:gd name="csX19" fmla="*/ 9497187 w 10853928"/>
              <a:gd name="csY19" fmla="*/ 18288 h 18288"/>
              <a:gd name="csX20" fmla="*/ 8818817 w 10853928"/>
              <a:gd name="csY20" fmla="*/ 18288 h 18288"/>
              <a:gd name="csX21" fmla="*/ 8466064 w 10853928"/>
              <a:gd name="csY21" fmla="*/ 18288 h 18288"/>
              <a:gd name="csX22" fmla="*/ 7787693 w 10853928"/>
              <a:gd name="csY22" fmla="*/ 18288 h 18288"/>
              <a:gd name="csX23" fmla="*/ 7217862 w 10853928"/>
              <a:gd name="csY23" fmla="*/ 18288 h 18288"/>
              <a:gd name="csX24" fmla="*/ 6648031 w 10853928"/>
              <a:gd name="csY24" fmla="*/ 18288 h 18288"/>
              <a:gd name="csX25" fmla="*/ 6078200 w 10853928"/>
              <a:gd name="csY25" fmla="*/ 18288 h 18288"/>
              <a:gd name="csX26" fmla="*/ 5508368 w 10853928"/>
              <a:gd name="csY26" fmla="*/ 18288 h 18288"/>
              <a:gd name="csX27" fmla="*/ 4721459 w 10853928"/>
              <a:gd name="csY27" fmla="*/ 18288 h 18288"/>
              <a:gd name="csX28" fmla="*/ 4043088 w 10853928"/>
              <a:gd name="csY28" fmla="*/ 18288 h 18288"/>
              <a:gd name="csX29" fmla="*/ 3690336 w 10853928"/>
              <a:gd name="csY29" fmla="*/ 18288 h 18288"/>
              <a:gd name="csX30" fmla="*/ 3120504 w 10853928"/>
              <a:gd name="csY30" fmla="*/ 18288 h 18288"/>
              <a:gd name="csX31" fmla="*/ 2333595 w 10853928"/>
              <a:gd name="csY31" fmla="*/ 18288 h 18288"/>
              <a:gd name="csX32" fmla="*/ 1872303 w 10853928"/>
              <a:gd name="csY32" fmla="*/ 18288 h 18288"/>
              <a:gd name="csX33" fmla="*/ 976854 w 10853928"/>
              <a:gd name="csY33" fmla="*/ 18288 h 18288"/>
              <a:gd name="csX34" fmla="*/ 0 w 10853928"/>
              <a:gd name="csY34" fmla="*/ 18288 h 18288"/>
              <a:gd name="csX35" fmla="*/ 0 w 10853928"/>
              <a:gd name="csY35"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072A2089-B3A6-54B4-DF83-719992441D3A}"/>
              </a:ext>
            </a:extLst>
          </p:cNvPr>
          <p:cNvSpPr>
            <a:spLocks noGrp="1"/>
          </p:cNvSpPr>
          <p:nvPr>
            <p:ph idx="1"/>
          </p:nvPr>
        </p:nvSpPr>
        <p:spPr>
          <a:xfrm>
            <a:off x="838200" y="1929384"/>
            <a:ext cx="10515600" cy="4251960"/>
          </a:xfrm>
        </p:spPr>
        <p:txBody>
          <a:bodyPr>
            <a:normAutofit/>
          </a:bodyPr>
          <a:lstStyle/>
          <a:p>
            <a:r>
              <a:rPr lang="en-GB" sz="1900" dirty="0"/>
              <a:t>Changing opportunities</a:t>
            </a:r>
          </a:p>
          <a:p>
            <a:r>
              <a:rPr lang="en-GB" sz="1900" dirty="0"/>
              <a:t>Colonial education – young people (young men) had new opportunities in colonial context – catechists and teachers, labourers, functionaries in the colonial bureaucracy (Waller, 2006).</a:t>
            </a:r>
          </a:p>
          <a:p>
            <a:r>
              <a:rPr lang="en-GB" sz="1900" dirty="0"/>
              <a:t>Young as the agents of modernity on which continued colonialism relied - but colonial states also relied on elders (Waller, 2006).</a:t>
            </a:r>
          </a:p>
          <a:p>
            <a:r>
              <a:rPr lang="en-GB" sz="1900" dirty="0"/>
              <a:t>Education gave youth confidence and resources to challenge elders’ authority. </a:t>
            </a:r>
          </a:p>
          <a:p>
            <a:r>
              <a:rPr lang="en-GB" sz="1900" dirty="0"/>
              <a:t>But education not available to all.</a:t>
            </a:r>
          </a:p>
          <a:p>
            <a:r>
              <a:rPr lang="en-GB" sz="1900" dirty="0"/>
              <a:t>Land alienation in white settler colonies.</a:t>
            </a:r>
          </a:p>
          <a:p>
            <a:r>
              <a:rPr lang="en-GB" sz="1900" dirty="0"/>
              <a:t>Labour migration – disrupted accumulation of bridewealth</a:t>
            </a:r>
          </a:p>
          <a:p>
            <a:r>
              <a:rPr lang="en-GB" sz="1900"/>
              <a:t>Young </a:t>
            </a:r>
            <a:r>
              <a:rPr lang="en-GB" sz="1900" dirty="0"/>
              <a:t>men who were land-poor or landless feared they might not attain full adulthood (Lonsdale, 1996; Kershaw, 1997).</a:t>
            </a:r>
          </a:p>
          <a:p>
            <a:r>
              <a:rPr lang="en-GB" sz="1900" dirty="0"/>
              <a:t>Colonial attempts to buttress authority of African elders to maintain control.</a:t>
            </a:r>
          </a:p>
        </p:txBody>
      </p:sp>
    </p:spTree>
    <p:extLst>
      <p:ext uri="{BB962C8B-B14F-4D97-AF65-F5344CB8AC3E}">
        <p14:creationId xmlns:p14="http://schemas.microsoft.com/office/powerpoint/2010/main" val="3681927103"/>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8591F2-6E54-5D94-3A01-BA8C0731486D}"/>
              </a:ext>
            </a:extLst>
          </p:cNvPr>
          <p:cNvSpPr>
            <a:spLocks noGrp="1"/>
          </p:cNvSpPr>
          <p:nvPr>
            <p:ph type="title"/>
          </p:nvPr>
        </p:nvSpPr>
        <p:spPr>
          <a:xfrm>
            <a:off x="572493" y="238539"/>
            <a:ext cx="11018520" cy="1434415"/>
          </a:xfrm>
        </p:spPr>
        <p:txBody>
          <a:bodyPr anchor="b">
            <a:normAutofit/>
          </a:bodyPr>
          <a:lstStyle/>
          <a:p>
            <a:r>
              <a:rPr lang="en-GB" sz="5400"/>
              <a:t>Voices from the 1950s</a:t>
            </a:r>
          </a:p>
        </p:txBody>
      </p:sp>
      <p:sp>
        <p:nvSpPr>
          <p:cNvPr id="3" name="Content Placeholder 2">
            <a:extLst>
              <a:ext uri="{FF2B5EF4-FFF2-40B4-BE49-F238E27FC236}">
                <a16:creationId xmlns:a16="http://schemas.microsoft.com/office/drawing/2014/main" id="{4BC7F76E-01C2-47BA-5614-4B2B5C04F92D}"/>
              </a:ext>
            </a:extLst>
          </p:cNvPr>
          <p:cNvSpPr>
            <a:spLocks noGrp="1"/>
          </p:cNvSpPr>
          <p:nvPr>
            <p:ph idx="1"/>
          </p:nvPr>
        </p:nvSpPr>
        <p:spPr>
          <a:xfrm>
            <a:off x="572493" y="2071316"/>
            <a:ext cx="6713552" cy="4119172"/>
          </a:xfrm>
        </p:spPr>
        <p:txBody>
          <a:bodyPr anchor="t">
            <a:normAutofit/>
          </a:bodyPr>
          <a:lstStyle/>
          <a:p>
            <a:r>
              <a:rPr lang="en-GB" sz="1900"/>
              <a:t>British influence in what is now modern Ghana increasing over 19</a:t>
            </a:r>
            <a:r>
              <a:rPr lang="en-GB" sz="1900" baseline="30000"/>
              <a:t>th</a:t>
            </a:r>
            <a:r>
              <a:rPr lang="en-GB" sz="1900"/>
              <a:t> century</a:t>
            </a:r>
          </a:p>
          <a:p>
            <a:r>
              <a:rPr lang="en-GB" sz="1900"/>
              <a:t>Gold Coast Colony established in 1874 (expanded territory in 1896 and 1901)</a:t>
            </a:r>
          </a:p>
          <a:p>
            <a:r>
              <a:rPr lang="en-GB" sz="1900"/>
              <a:t>Independence struggle gains pace in 1949</a:t>
            </a:r>
          </a:p>
          <a:p>
            <a:r>
              <a:rPr lang="en-GB" sz="1900"/>
              <a:t>1951 elections – power sharing with the British. Kwame Nkrumah becomes Prime Minister</a:t>
            </a:r>
          </a:p>
          <a:p>
            <a:r>
              <a:rPr lang="en-GB" sz="1900"/>
              <a:t>Moving towards independence which was declared on 6 March 1957. Ghana became a Republic in 1960.</a:t>
            </a:r>
          </a:p>
          <a:p>
            <a:r>
              <a:rPr lang="en-GB" sz="1900"/>
              <a:t>Education: missions were the main provider until independence, though some government schools, most famously Achimota in Accra, established in 1927 as the first mixed-gender school in the Gold Coast</a:t>
            </a:r>
          </a:p>
        </p:txBody>
      </p:sp>
      <p:pic>
        <p:nvPicPr>
          <p:cNvPr id="4" name="Picture 3">
            <a:extLst>
              <a:ext uri="{FF2B5EF4-FFF2-40B4-BE49-F238E27FC236}">
                <a16:creationId xmlns:a16="http://schemas.microsoft.com/office/drawing/2014/main" id="{2894D16E-CF8F-C671-B698-278CF849C6CA}"/>
              </a:ext>
            </a:extLst>
          </p:cNvPr>
          <p:cNvPicPr>
            <a:picLocks noChangeAspect="1"/>
          </p:cNvPicPr>
          <p:nvPr/>
        </p:nvPicPr>
        <p:blipFill>
          <a:blip r:embed="rId2"/>
          <a:srcRect l="14395" r="13451"/>
          <a:stretch>
            <a:fillRect/>
          </a:stretch>
        </p:blipFill>
        <p:spPr>
          <a:xfrm>
            <a:off x="7675658" y="2093976"/>
            <a:ext cx="3941064" cy="4096512"/>
          </a:xfrm>
          <a:prstGeom prst="rect">
            <a:avLst/>
          </a:prstGeom>
        </p:spPr>
      </p:pic>
    </p:spTree>
    <p:extLst>
      <p:ext uri="{BB962C8B-B14F-4D97-AF65-F5344CB8AC3E}">
        <p14:creationId xmlns:p14="http://schemas.microsoft.com/office/powerpoint/2010/main" val="2432928014"/>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AC62C6C3-F99A-E3DF-A16D-EA4680F02CFB}"/>
            </a:ext>
          </a:extLst>
        </p:cNvPr>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6903B19E-435D-7184-5064-36383DCDA7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0A6E0B2-9CA5-C0C0-5C2F-387D300D4AE4}"/>
              </a:ext>
            </a:extLst>
          </p:cNvPr>
          <p:cNvSpPr>
            <a:spLocks noGrp="1"/>
          </p:cNvSpPr>
          <p:nvPr>
            <p:ph type="title"/>
          </p:nvPr>
        </p:nvSpPr>
        <p:spPr>
          <a:xfrm>
            <a:off x="838200" y="451381"/>
            <a:ext cx="10512552" cy="4066540"/>
          </a:xfrm>
        </p:spPr>
        <p:txBody>
          <a:bodyPr vert="horz" lIns="91440" tIns="45720" rIns="91440" bIns="45720" rtlCol="0" anchor="b">
            <a:normAutofit/>
          </a:bodyPr>
          <a:lstStyle/>
          <a:p>
            <a:r>
              <a:rPr lang="en-US" sz="6600" kern="1200" dirty="0">
                <a:solidFill>
                  <a:schemeClr val="tx1"/>
                </a:solidFill>
                <a:latin typeface="+mj-lt"/>
                <a:ea typeface="+mj-ea"/>
                <a:cs typeface="+mj-cs"/>
              </a:rPr>
              <a:t>Any questions?</a:t>
            </a:r>
          </a:p>
        </p:txBody>
      </p:sp>
      <p:sp>
        <p:nvSpPr>
          <p:cNvPr id="9" name="sketch line">
            <a:extLst>
              <a:ext uri="{FF2B5EF4-FFF2-40B4-BE49-F238E27FC236}">
                <a16:creationId xmlns:a16="http://schemas.microsoft.com/office/drawing/2014/main" id="{6568AF11-DBE4-B5C0-80EC-B8A12A32AD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38200" y="4718595"/>
            <a:ext cx="5410200" cy="18288"/>
          </a:xfrm>
          <a:custGeom>
            <a:avLst/>
            <a:gdLst>
              <a:gd name="csX0" fmla="*/ 0 w 5410200"/>
              <a:gd name="csY0" fmla="*/ 0 h 18288"/>
              <a:gd name="csX1" fmla="*/ 568071 w 5410200"/>
              <a:gd name="csY1" fmla="*/ 0 h 18288"/>
              <a:gd name="csX2" fmla="*/ 1298448 w 5410200"/>
              <a:gd name="csY2" fmla="*/ 0 h 18288"/>
              <a:gd name="csX3" fmla="*/ 1920621 w 5410200"/>
              <a:gd name="csY3" fmla="*/ 0 h 18288"/>
              <a:gd name="csX4" fmla="*/ 2488692 w 5410200"/>
              <a:gd name="csY4" fmla="*/ 0 h 18288"/>
              <a:gd name="csX5" fmla="*/ 3219069 w 5410200"/>
              <a:gd name="csY5" fmla="*/ 0 h 18288"/>
              <a:gd name="csX6" fmla="*/ 3895344 w 5410200"/>
              <a:gd name="csY6" fmla="*/ 0 h 18288"/>
              <a:gd name="csX7" fmla="*/ 4571619 w 5410200"/>
              <a:gd name="csY7" fmla="*/ 0 h 18288"/>
              <a:gd name="csX8" fmla="*/ 5410200 w 5410200"/>
              <a:gd name="csY8" fmla="*/ 0 h 18288"/>
              <a:gd name="csX9" fmla="*/ 5410200 w 5410200"/>
              <a:gd name="csY9" fmla="*/ 18288 h 18288"/>
              <a:gd name="csX10" fmla="*/ 4842129 w 5410200"/>
              <a:gd name="csY10" fmla="*/ 18288 h 18288"/>
              <a:gd name="csX11" fmla="*/ 4328160 w 5410200"/>
              <a:gd name="csY11" fmla="*/ 18288 h 18288"/>
              <a:gd name="csX12" fmla="*/ 3597783 w 5410200"/>
              <a:gd name="csY12" fmla="*/ 18288 h 18288"/>
              <a:gd name="csX13" fmla="*/ 3029712 w 5410200"/>
              <a:gd name="csY13" fmla="*/ 18288 h 18288"/>
              <a:gd name="csX14" fmla="*/ 2299335 w 5410200"/>
              <a:gd name="csY14" fmla="*/ 18288 h 18288"/>
              <a:gd name="csX15" fmla="*/ 1514856 w 5410200"/>
              <a:gd name="csY15" fmla="*/ 18288 h 18288"/>
              <a:gd name="csX16" fmla="*/ 892683 w 5410200"/>
              <a:gd name="csY16" fmla="*/ 18288 h 18288"/>
              <a:gd name="csX17" fmla="*/ 0 w 5410200"/>
              <a:gd name="csY17" fmla="*/ 18288 h 18288"/>
              <a:gd name="csX18" fmla="*/ 0 w 5410200"/>
              <a:gd name="csY18"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Lst>
            <a:rect l="l" t="t" r="r" b="b"/>
            <a:pathLst>
              <a:path w="5410200" h="18288" fill="none" extrusionOk="0">
                <a:moveTo>
                  <a:pt x="0" y="0"/>
                </a:moveTo>
                <a:cubicBezTo>
                  <a:pt x="163050" y="-18707"/>
                  <a:pt x="319321" y="-16364"/>
                  <a:pt x="568071" y="0"/>
                </a:cubicBezTo>
                <a:cubicBezTo>
                  <a:pt x="816821" y="16364"/>
                  <a:pt x="1013224" y="-7268"/>
                  <a:pt x="1298448" y="0"/>
                </a:cubicBezTo>
                <a:cubicBezTo>
                  <a:pt x="1583672" y="7268"/>
                  <a:pt x="1631711" y="-3367"/>
                  <a:pt x="1920621" y="0"/>
                </a:cubicBezTo>
                <a:cubicBezTo>
                  <a:pt x="2209531" y="3367"/>
                  <a:pt x="2364420" y="-19184"/>
                  <a:pt x="2488692" y="0"/>
                </a:cubicBezTo>
                <a:cubicBezTo>
                  <a:pt x="2612964" y="19184"/>
                  <a:pt x="3023298" y="-34627"/>
                  <a:pt x="3219069" y="0"/>
                </a:cubicBezTo>
                <a:cubicBezTo>
                  <a:pt x="3414840" y="34627"/>
                  <a:pt x="3656810" y="24043"/>
                  <a:pt x="3895344" y="0"/>
                </a:cubicBezTo>
                <a:cubicBezTo>
                  <a:pt x="4133879" y="-24043"/>
                  <a:pt x="4393984" y="-19577"/>
                  <a:pt x="4571619" y="0"/>
                </a:cubicBezTo>
                <a:cubicBezTo>
                  <a:pt x="4749255" y="19577"/>
                  <a:pt x="5179928" y="-6281"/>
                  <a:pt x="5410200" y="0"/>
                </a:cubicBezTo>
                <a:cubicBezTo>
                  <a:pt x="5410730" y="6954"/>
                  <a:pt x="5410934" y="12839"/>
                  <a:pt x="5410200" y="18288"/>
                </a:cubicBezTo>
                <a:cubicBezTo>
                  <a:pt x="5139060" y="6751"/>
                  <a:pt x="5121593" y="31035"/>
                  <a:pt x="4842129" y="18288"/>
                </a:cubicBezTo>
                <a:cubicBezTo>
                  <a:pt x="4562665" y="5541"/>
                  <a:pt x="4448273" y="9487"/>
                  <a:pt x="4328160" y="18288"/>
                </a:cubicBezTo>
                <a:cubicBezTo>
                  <a:pt x="4208047" y="27089"/>
                  <a:pt x="3760936" y="22567"/>
                  <a:pt x="3597783" y="18288"/>
                </a:cubicBezTo>
                <a:cubicBezTo>
                  <a:pt x="3434630" y="14009"/>
                  <a:pt x="3299718" y="33213"/>
                  <a:pt x="3029712" y="18288"/>
                </a:cubicBezTo>
                <a:cubicBezTo>
                  <a:pt x="2759706" y="3363"/>
                  <a:pt x="2640159" y="27394"/>
                  <a:pt x="2299335" y="18288"/>
                </a:cubicBezTo>
                <a:cubicBezTo>
                  <a:pt x="1958511" y="9182"/>
                  <a:pt x="1801186" y="28985"/>
                  <a:pt x="1514856" y="18288"/>
                </a:cubicBezTo>
                <a:cubicBezTo>
                  <a:pt x="1228526" y="7591"/>
                  <a:pt x="1063509" y="-5305"/>
                  <a:pt x="892683" y="18288"/>
                </a:cubicBezTo>
                <a:cubicBezTo>
                  <a:pt x="721857" y="41881"/>
                  <a:pt x="186945" y="-20897"/>
                  <a:pt x="0" y="18288"/>
                </a:cubicBezTo>
                <a:cubicBezTo>
                  <a:pt x="-570" y="9279"/>
                  <a:pt x="132" y="5100"/>
                  <a:pt x="0" y="0"/>
                </a:cubicBezTo>
                <a:close/>
              </a:path>
              <a:path w="5410200" h="18288" stroke="0" extrusionOk="0">
                <a:moveTo>
                  <a:pt x="0" y="0"/>
                </a:moveTo>
                <a:cubicBezTo>
                  <a:pt x="285096" y="-4925"/>
                  <a:pt x="376456" y="22268"/>
                  <a:pt x="622173" y="0"/>
                </a:cubicBezTo>
                <a:cubicBezTo>
                  <a:pt x="867890" y="-22268"/>
                  <a:pt x="1031392" y="7228"/>
                  <a:pt x="1136142" y="0"/>
                </a:cubicBezTo>
                <a:cubicBezTo>
                  <a:pt x="1240892" y="-7228"/>
                  <a:pt x="1561853" y="9877"/>
                  <a:pt x="1920621" y="0"/>
                </a:cubicBezTo>
                <a:cubicBezTo>
                  <a:pt x="2279389" y="-9877"/>
                  <a:pt x="2367255" y="19546"/>
                  <a:pt x="2542794" y="0"/>
                </a:cubicBezTo>
                <a:cubicBezTo>
                  <a:pt x="2718333" y="-19546"/>
                  <a:pt x="2866732" y="-22226"/>
                  <a:pt x="3164967" y="0"/>
                </a:cubicBezTo>
                <a:cubicBezTo>
                  <a:pt x="3463202" y="22226"/>
                  <a:pt x="3568055" y="-2765"/>
                  <a:pt x="3949446" y="0"/>
                </a:cubicBezTo>
                <a:cubicBezTo>
                  <a:pt x="4330837" y="2765"/>
                  <a:pt x="4287895" y="10557"/>
                  <a:pt x="4517517" y="0"/>
                </a:cubicBezTo>
                <a:cubicBezTo>
                  <a:pt x="4747139" y="-10557"/>
                  <a:pt x="5149588" y="8716"/>
                  <a:pt x="5410200" y="0"/>
                </a:cubicBezTo>
                <a:cubicBezTo>
                  <a:pt x="5409517" y="5414"/>
                  <a:pt x="5409480" y="12510"/>
                  <a:pt x="5410200" y="18288"/>
                </a:cubicBezTo>
                <a:cubicBezTo>
                  <a:pt x="5163327" y="41494"/>
                  <a:pt x="5008749" y="10693"/>
                  <a:pt x="4842129" y="18288"/>
                </a:cubicBezTo>
                <a:cubicBezTo>
                  <a:pt x="4675509" y="25883"/>
                  <a:pt x="4433401" y="-615"/>
                  <a:pt x="4165854" y="18288"/>
                </a:cubicBezTo>
                <a:cubicBezTo>
                  <a:pt x="3898308" y="37191"/>
                  <a:pt x="3809032" y="-8710"/>
                  <a:pt x="3543681" y="18288"/>
                </a:cubicBezTo>
                <a:cubicBezTo>
                  <a:pt x="3278330" y="45286"/>
                  <a:pt x="3073876" y="-15917"/>
                  <a:pt x="2759202" y="18288"/>
                </a:cubicBezTo>
                <a:cubicBezTo>
                  <a:pt x="2444528" y="52493"/>
                  <a:pt x="2204144" y="3372"/>
                  <a:pt x="1974723" y="18288"/>
                </a:cubicBezTo>
                <a:cubicBezTo>
                  <a:pt x="1745302" y="33204"/>
                  <a:pt x="1602335" y="31490"/>
                  <a:pt x="1406652" y="18288"/>
                </a:cubicBezTo>
                <a:cubicBezTo>
                  <a:pt x="1210969" y="5086"/>
                  <a:pt x="923948" y="3161"/>
                  <a:pt x="730377" y="18288"/>
                </a:cubicBezTo>
                <a:cubicBezTo>
                  <a:pt x="536806" y="33415"/>
                  <a:pt x="336496" y="-141"/>
                  <a:pt x="0" y="18288"/>
                </a:cubicBezTo>
                <a:cubicBezTo>
                  <a:pt x="-306" y="11061"/>
                  <a:pt x="-655" y="7751"/>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886200294"/>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665DBBEF-238B-476B-96AB-8AAC3224ECE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690027F-CD04-A4F8-A2D6-420D7B483177}"/>
              </a:ext>
            </a:extLst>
          </p:cNvPr>
          <p:cNvSpPr>
            <a:spLocks noGrp="1"/>
          </p:cNvSpPr>
          <p:nvPr>
            <p:ph type="title"/>
          </p:nvPr>
        </p:nvSpPr>
        <p:spPr>
          <a:xfrm>
            <a:off x="638881" y="639193"/>
            <a:ext cx="3949067" cy="3573516"/>
          </a:xfrm>
        </p:spPr>
        <p:txBody>
          <a:bodyPr vert="horz" lIns="91440" tIns="45720" rIns="91440" bIns="45720" rtlCol="0" anchor="b">
            <a:normAutofit/>
          </a:bodyPr>
          <a:lstStyle/>
          <a:p>
            <a:r>
              <a:rPr lang="en-US" sz="5600" kern="1200" dirty="0">
                <a:solidFill>
                  <a:schemeClr val="tx1"/>
                </a:solidFill>
                <a:latin typeface="+mj-lt"/>
                <a:ea typeface="+mj-ea"/>
                <a:cs typeface="+mj-cs"/>
              </a:rPr>
              <a:t>Thursday’s session: Assignment focus</a:t>
            </a:r>
          </a:p>
        </p:txBody>
      </p:sp>
      <p:sp>
        <p:nvSpPr>
          <p:cNvPr id="3" name="Content Placeholder 2">
            <a:extLst>
              <a:ext uri="{FF2B5EF4-FFF2-40B4-BE49-F238E27FC236}">
                <a16:creationId xmlns:a16="http://schemas.microsoft.com/office/drawing/2014/main" id="{25F5F69C-8FB1-9FA8-AE4B-AB60BCF8786D}"/>
              </a:ext>
            </a:extLst>
          </p:cNvPr>
          <p:cNvSpPr>
            <a:spLocks noGrp="1"/>
          </p:cNvSpPr>
          <p:nvPr>
            <p:ph idx="1"/>
          </p:nvPr>
        </p:nvSpPr>
        <p:spPr>
          <a:xfrm>
            <a:off x="638882" y="4631161"/>
            <a:ext cx="3571810" cy="1559327"/>
          </a:xfrm>
        </p:spPr>
        <p:txBody>
          <a:bodyPr vert="horz" lIns="91440" tIns="45720" rIns="91440" bIns="45720" rtlCol="0">
            <a:normAutofit/>
          </a:bodyPr>
          <a:lstStyle/>
          <a:p>
            <a:pPr marL="0" indent="0">
              <a:buNone/>
            </a:pPr>
            <a:r>
              <a:rPr lang="en-US" sz="2400" kern="1200" dirty="0">
                <a:solidFill>
                  <a:schemeClr val="tx1"/>
                </a:solidFill>
                <a:latin typeface="+mn-lt"/>
                <a:ea typeface="+mn-ea"/>
                <a:cs typeface="+mn-cs"/>
              </a:rPr>
              <a:t>Decide what your first essay will focus on, and bring a bibliography</a:t>
            </a:r>
          </a:p>
        </p:txBody>
      </p:sp>
      <p:sp>
        <p:nvSpPr>
          <p:cNvPr id="11" name="sketch line">
            <a:extLst>
              <a:ext uri="{FF2B5EF4-FFF2-40B4-BE49-F238E27FC236}">
                <a16:creationId xmlns:a16="http://schemas.microsoft.com/office/drawing/2014/main" id="{3FCFB1DE-0B7E-48CC-BA90-B2AB0889F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4409267"/>
            <a:ext cx="3255095" cy="18288"/>
          </a:xfrm>
          <a:custGeom>
            <a:avLst/>
            <a:gdLst>
              <a:gd name="csX0" fmla="*/ 0 w 3255095"/>
              <a:gd name="csY0" fmla="*/ 0 h 18288"/>
              <a:gd name="csX1" fmla="*/ 618468 w 3255095"/>
              <a:gd name="csY1" fmla="*/ 0 h 18288"/>
              <a:gd name="csX2" fmla="*/ 1269487 w 3255095"/>
              <a:gd name="csY2" fmla="*/ 0 h 18288"/>
              <a:gd name="csX3" fmla="*/ 1953057 w 3255095"/>
              <a:gd name="csY3" fmla="*/ 0 h 18288"/>
              <a:gd name="csX4" fmla="*/ 2636627 w 3255095"/>
              <a:gd name="csY4" fmla="*/ 0 h 18288"/>
              <a:gd name="csX5" fmla="*/ 3255095 w 3255095"/>
              <a:gd name="csY5" fmla="*/ 0 h 18288"/>
              <a:gd name="csX6" fmla="*/ 3255095 w 3255095"/>
              <a:gd name="csY6" fmla="*/ 18288 h 18288"/>
              <a:gd name="csX7" fmla="*/ 2538974 w 3255095"/>
              <a:gd name="csY7" fmla="*/ 18288 h 18288"/>
              <a:gd name="csX8" fmla="*/ 1822853 w 3255095"/>
              <a:gd name="csY8" fmla="*/ 18288 h 18288"/>
              <a:gd name="csX9" fmla="*/ 1171834 w 3255095"/>
              <a:gd name="csY9" fmla="*/ 18288 h 18288"/>
              <a:gd name="csX10" fmla="*/ 0 w 3255095"/>
              <a:gd name="csY10" fmla="*/ 18288 h 18288"/>
              <a:gd name="csX11" fmla="*/ 0 w 3255095"/>
              <a:gd name="csY11"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TextBox 9">
            <a:extLst>
              <a:ext uri="{FF2B5EF4-FFF2-40B4-BE49-F238E27FC236}">
                <a16:creationId xmlns:a16="http://schemas.microsoft.com/office/drawing/2014/main" id="{43FB11FC-6C6A-5C77-6675-59CCACA328A2}"/>
              </a:ext>
            </a:extLst>
          </p:cNvPr>
          <p:cNvSpPr txBox="1"/>
          <p:nvPr/>
        </p:nvSpPr>
        <p:spPr>
          <a:xfrm>
            <a:off x="6871162" y="5946176"/>
            <a:ext cx="6097248" cy="369332"/>
          </a:xfrm>
          <a:prstGeom prst="rect">
            <a:avLst/>
          </a:prstGeom>
          <a:noFill/>
        </p:spPr>
        <p:txBody>
          <a:bodyPr wrap="square">
            <a:spAutoFit/>
          </a:bodyPr>
          <a:lstStyle/>
          <a:p>
            <a:r>
              <a:rPr lang="en-GB" dirty="0"/>
              <a:t>Malick Sidibe, </a:t>
            </a:r>
            <a:r>
              <a:rPr lang="en-GB" i="1" dirty="0"/>
              <a:t>Nuit de Noël</a:t>
            </a:r>
            <a:r>
              <a:rPr lang="en-GB" dirty="0"/>
              <a:t>(1963)</a:t>
            </a:r>
          </a:p>
        </p:txBody>
      </p:sp>
      <p:pic>
        <p:nvPicPr>
          <p:cNvPr id="1026" name="Picture 2" descr="Malick Sidibé, Nuit de Noël, 1963 (printed 1998). Gelatin silver print, image: 17 1/2 x 17 5/8 inches (44.5 x 44.8 cm); sheet: 23 7/8 x 19 15/16 inches (60.6 x 50.6 cm)">
            <a:extLst>
              <a:ext uri="{FF2B5EF4-FFF2-40B4-BE49-F238E27FC236}">
                <a16:creationId xmlns:a16="http://schemas.microsoft.com/office/drawing/2014/main" id="{23C1938D-A71A-25FA-5A04-15C70A5E3AC5}"/>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988591" y="639193"/>
            <a:ext cx="5174229" cy="513382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959445687"/>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0</TotalTime>
  <Words>2791</Words>
  <Application>Microsoft Office PowerPoint</Application>
  <PresentationFormat>Widescreen</PresentationFormat>
  <Paragraphs>161</Paragraphs>
  <Slides>35</Slides>
  <Notes>4</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35</vt:i4>
      </vt:variant>
    </vt:vector>
  </HeadingPairs>
  <TitlesOfParts>
    <vt:vector size="40" baseType="lpstr">
      <vt:lpstr>Aptos</vt:lpstr>
      <vt:lpstr>Aptos Display</vt:lpstr>
      <vt:lpstr>Arial</vt:lpstr>
      <vt:lpstr>Wingdings</vt:lpstr>
      <vt:lpstr>Office Theme</vt:lpstr>
      <vt:lpstr>HPHI5035/6035: African Modernities  </vt:lpstr>
      <vt:lpstr>Today’s session</vt:lpstr>
      <vt:lpstr>Nelson Mandela reading</vt:lpstr>
      <vt:lpstr>Gender and colonialism in Africa</vt:lpstr>
      <vt:lpstr>PowerPoint Presentation</vt:lpstr>
      <vt:lpstr>Gender and empire</vt:lpstr>
      <vt:lpstr>Gender and colonialism</vt:lpstr>
      <vt:lpstr>Gender and politics</vt:lpstr>
      <vt:lpstr>Gender and politics</vt:lpstr>
      <vt:lpstr>Gender and politics</vt:lpstr>
      <vt:lpstr>Gender and politics</vt:lpstr>
      <vt:lpstr>Gender and education</vt:lpstr>
      <vt:lpstr>Gender and education</vt:lpstr>
      <vt:lpstr>Gender and education</vt:lpstr>
      <vt:lpstr>Gender and education</vt:lpstr>
      <vt:lpstr>Gender and the law</vt:lpstr>
      <vt:lpstr>Gender and the law</vt:lpstr>
      <vt:lpstr>Gender and mobility</vt:lpstr>
      <vt:lpstr>Gender and mobility</vt:lpstr>
      <vt:lpstr>Gender and mobility</vt:lpstr>
      <vt:lpstr>Youth in African History</vt:lpstr>
      <vt:lpstr>Defining ‘childhood’ and ‘youth’</vt:lpstr>
      <vt:lpstr>Defining ‘childhood’ and ‘youth’</vt:lpstr>
      <vt:lpstr>Histories of childhood and youth in African history</vt:lpstr>
      <vt:lpstr>Defining childhood/youth</vt:lpstr>
      <vt:lpstr>Defining childhood/youth</vt:lpstr>
      <vt:lpstr>When and why did ‘youth’ become a concern in colonial Africa?</vt:lpstr>
      <vt:lpstr>‘Youth’ as a concern</vt:lpstr>
      <vt:lpstr>‘Youth’ as a concern</vt:lpstr>
      <vt:lpstr>‘Youth’ as a concern</vt:lpstr>
      <vt:lpstr>‘Rebellious youth’ in colonial Africa?</vt:lpstr>
      <vt:lpstr>Colonial rule and intergenerational tension</vt:lpstr>
      <vt:lpstr>Voices from the 1950s</vt:lpstr>
      <vt:lpstr>Any questions?</vt:lpstr>
      <vt:lpstr>Thursday’s session: Assignment focus</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Rhian Keyse</dc:creator>
  <cp:lastModifiedBy>Rhian Keyse</cp:lastModifiedBy>
  <cp:revision>4</cp:revision>
  <dcterms:created xsi:type="dcterms:W3CDTF">2026-04-19T21:12:18Z</dcterms:created>
  <dcterms:modified xsi:type="dcterms:W3CDTF">2026-04-27T08:41:56Z</dcterms:modified>
</cp:coreProperties>
</file>