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7" r:id="rId2"/>
    <p:sldId id="258" r:id="rId3"/>
    <p:sldId id="617" r:id="rId4"/>
    <p:sldId id="619" r:id="rId5"/>
    <p:sldId id="623" r:id="rId6"/>
    <p:sldId id="625" r:id="rId7"/>
    <p:sldId id="622" r:id="rId8"/>
    <p:sldId id="627" r:id="rId9"/>
    <p:sldId id="629" r:id="rId10"/>
    <p:sldId id="632" r:id="rId11"/>
    <p:sldId id="61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2955" autoAdjust="0"/>
    <p:restoredTop sz="83815" autoAdjust="0"/>
  </p:normalViewPr>
  <p:slideViewPr>
    <p:cSldViewPr snapToGrid="0">
      <p:cViewPr varScale="1">
        <p:scale>
          <a:sx n="65" d="100"/>
          <a:sy n="65" d="100"/>
        </p:scale>
        <p:origin x="208" y="94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AI" dirty="0"/>
          </a:p>
        </p:txBody>
      </p:sp>
      <p:sp>
        <p:nvSpPr>
          <p:cNvPr id="4" name="Slide Number Placeholder 3"/>
          <p:cNvSpPr>
            <a:spLocks noGrp="1"/>
          </p:cNvSpPr>
          <p:nvPr>
            <p:ph type="sldNum" sz="quarter" idx="5"/>
          </p:nvPr>
        </p:nvSpPr>
        <p:spPr/>
        <p:txBody>
          <a:bodyPr/>
          <a:lstStyle/>
          <a:p>
            <a:fld id="{8F9A1913-6DB5-475A-8BAA-6F28904B4740}" type="slidenum">
              <a:rPr lang="en-GB" smtClean="0"/>
              <a:t>1</a:t>
            </a:fld>
            <a:endParaRPr lang="en-GB"/>
          </a:p>
        </p:txBody>
      </p:sp>
    </p:spTree>
    <p:extLst>
      <p:ext uri="{BB962C8B-B14F-4D97-AF65-F5344CB8AC3E}">
        <p14:creationId xmlns:p14="http://schemas.microsoft.com/office/powerpoint/2010/main" val="37134566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AI" dirty="0"/>
          </a:p>
        </p:txBody>
      </p:sp>
      <p:sp>
        <p:nvSpPr>
          <p:cNvPr id="4" name="Slide Number Placeholder 3"/>
          <p:cNvSpPr>
            <a:spLocks noGrp="1"/>
          </p:cNvSpPr>
          <p:nvPr>
            <p:ph type="sldNum" sz="quarter" idx="5"/>
          </p:nvPr>
        </p:nvSpPr>
        <p:spPr/>
        <p:txBody>
          <a:bodyPr/>
          <a:lstStyle/>
          <a:p>
            <a:fld id="{8F9A1913-6DB5-475A-8BAA-6F28904B4740}" type="slidenum">
              <a:rPr lang="en-GB" smtClean="0"/>
              <a:t>2</a:t>
            </a:fld>
            <a:endParaRPr lang="en-GB"/>
          </a:p>
        </p:txBody>
      </p:sp>
    </p:spTree>
    <p:extLst>
      <p:ext uri="{BB962C8B-B14F-4D97-AF65-F5344CB8AC3E}">
        <p14:creationId xmlns:p14="http://schemas.microsoft.com/office/powerpoint/2010/main" val="15716272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9185327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40475723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34728637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5035B1-E0B5-AE36-A66E-10D1B2DEB3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3D4403-CAE3-AE7A-B512-A1FD08D8E00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6C64510-2D47-E005-F04C-AA67A3A688E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6736249-1145-C47B-E20E-19B2A03E9363}"/>
              </a:ext>
            </a:extLst>
          </p:cNvPr>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566906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FFD26F-B142-06B4-A5CD-B527D470FA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C3916D-9D5E-AF5F-BB14-D5D0ED97CFC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A0235CD-A39D-5325-10EC-71101CD32591}"/>
              </a:ext>
            </a:extLst>
          </p:cNvPr>
          <p:cNvSpPr>
            <a:spLocks noGrp="1"/>
          </p:cNvSpPr>
          <p:nvPr>
            <p:ph type="body" idx="1"/>
          </p:nvPr>
        </p:nvSpPr>
        <p:spPr/>
        <p:txBody>
          <a:bodyPr/>
          <a:lstStyle/>
          <a:p>
            <a:endParaRPr lang="en-AI" dirty="0"/>
          </a:p>
        </p:txBody>
      </p:sp>
      <p:sp>
        <p:nvSpPr>
          <p:cNvPr id="4" name="Slide Number Placeholder 3">
            <a:extLst>
              <a:ext uri="{FF2B5EF4-FFF2-40B4-BE49-F238E27FC236}">
                <a16:creationId xmlns:a16="http://schemas.microsoft.com/office/drawing/2014/main" id="{61D61C59-16D4-E0FB-5E36-1DD147CB1545}"/>
              </a:ext>
            </a:extLst>
          </p:cNvPr>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28069113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a:xfrm>
            <a:off x="838200" y="6356350"/>
            <a:ext cx="2743200" cy="365125"/>
          </a:xfrm>
          <a:prstGeom prst="rect">
            <a:avLst/>
          </a:prstGeom>
        </p:spPr>
        <p:txBody>
          <a:bodyPr/>
          <a:lstStyle/>
          <a:p>
            <a:fld id="{EC124A7F-636A-4441-8E5A-F364BBDE539F}" type="datetimeFigureOut">
              <a:rPr lang="en-GB" smtClean="0"/>
              <a:t>12/11/2025</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a:xfrm>
            <a:off x="838200" y="6356350"/>
            <a:ext cx="2743200" cy="365125"/>
          </a:xfrm>
          <a:prstGeom prst="rect">
            <a:avLst/>
          </a:prstGeom>
        </p:spPr>
        <p:txBody>
          <a:bodyPr/>
          <a:lstStyle/>
          <a:p>
            <a:fld id="{EC124A7F-636A-4441-8E5A-F364BBDE539F}" type="datetimeFigureOut">
              <a:rPr lang="en-GB" smtClean="0"/>
              <a:t>12/11/2025</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a:xfrm>
            <a:off x="838200" y="6356350"/>
            <a:ext cx="2743200" cy="365125"/>
          </a:xfrm>
          <a:prstGeom prst="rect">
            <a:avLst/>
          </a:prstGeom>
        </p:spPr>
        <p:txBody>
          <a:bodyPr/>
          <a:lstStyle/>
          <a:p>
            <a:fld id="{EC124A7F-636A-4441-8E5A-F364BBDE539F}" type="datetimeFigureOut">
              <a:rPr lang="en-GB" smtClean="0"/>
              <a:t>12/11/2025</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a:xfrm>
            <a:off x="838200" y="6356350"/>
            <a:ext cx="2743200" cy="365125"/>
          </a:xfrm>
          <a:prstGeom prst="rect">
            <a:avLst/>
          </a:prstGeom>
        </p:spPr>
        <p:txBody>
          <a:bodyPr/>
          <a:lstStyle/>
          <a:p>
            <a:fld id="{EC124A7F-636A-4441-8E5A-F364BBDE539F}" type="datetimeFigureOut">
              <a:rPr lang="en-GB" smtClean="0"/>
              <a:t>12/11/2025</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a:xfrm>
            <a:off x="838200" y="6356350"/>
            <a:ext cx="2743200" cy="365125"/>
          </a:xfrm>
          <a:prstGeom prst="rect">
            <a:avLst/>
          </a:prstGeom>
        </p:spPr>
        <p:txBody>
          <a:bodyPr/>
          <a:lstStyle/>
          <a:p>
            <a:fld id="{EC124A7F-636A-4441-8E5A-F364BBDE539F}" type="datetimeFigureOut">
              <a:rPr lang="en-GB" smtClean="0"/>
              <a:t>12/11/2025</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a:xfrm>
            <a:off x="838200" y="6356350"/>
            <a:ext cx="2743200" cy="365125"/>
          </a:xfrm>
          <a:prstGeom prst="rect">
            <a:avLst/>
          </a:prstGeom>
        </p:spPr>
        <p:txBody>
          <a:bodyPr/>
          <a:lstStyle/>
          <a:p>
            <a:fld id="{EC124A7F-636A-4441-8E5A-F364BBDE539F}" type="datetimeFigureOut">
              <a:rPr lang="en-GB" smtClean="0"/>
              <a:t>12/11/2025</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12/11/2025</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dirty="0"/>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a:xfrm>
            <a:off x="838200" y="6356350"/>
            <a:ext cx="2743200" cy="365125"/>
          </a:xfrm>
          <a:prstGeom prst="rect">
            <a:avLst/>
          </a:prstGeom>
        </p:spPr>
        <p:txBody>
          <a:bodyPr/>
          <a:lstStyle/>
          <a:p>
            <a:fld id="{EC124A7F-636A-4441-8E5A-F364BBDE539F}" type="datetimeFigureOut">
              <a:rPr lang="en-GB" smtClean="0"/>
              <a:t>12/11/2025</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a:xfrm>
            <a:off x="838200" y="6356350"/>
            <a:ext cx="2743200" cy="365125"/>
          </a:xfrm>
          <a:prstGeom prst="rect">
            <a:avLst/>
          </a:prstGeom>
        </p:spPr>
        <p:txBody>
          <a:bodyPr/>
          <a:lstStyle/>
          <a:p>
            <a:fld id="{EC124A7F-636A-4441-8E5A-F364BBDE539F}" type="datetimeFigureOut">
              <a:rPr lang="en-GB" smtClean="0"/>
              <a:t>12/11/2025</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a:xfrm>
            <a:off x="838200" y="6356350"/>
            <a:ext cx="2743200" cy="365125"/>
          </a:xfrm>
          <a:prstGeom prst="rect">
            <a:avLst/>
          </a:prstGeom>
        </p:spPr>
        <p:txBody>
          <a:bodyPr/>
          <a:lstStyle/>
          <a:p>
            <a:fld id="{EC124A7F-636A-4441-8E5A-F364BBDE539F}" type="datetimeFigureOut">
              <a:rPr lang="en-GB" smtClean="0"/>
              <a:t>12/11/2025</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a:xfrm>
            <a:off x="838200" y="6356350"/>
            <a:ext cx="2743200" cy="365125"/>
          </a:xfrm>
          <a:prstGeom prst="rect">
            <a:avLst/>
          </a:prstGeom>
        </p:spPr>
        <p:txBody>
          <a:bodyPr/>
          <a:lstStyle/>
          <a:p>
            <a:fld id="{EC124A7F-636A-4441-8E5A-F364BBDE539F}" type="datetimeFigureOut">
              <a:rPr lang="en-GB" smtClean="0"/>
              <a:t>12/11/2025</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12/11/2025</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dirty="0"/>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hyperlink" Target="https://creativecommons.org/licenses/by-nc-sa/3.0/" TargetMode="External"/><Relationship Id="rId4" Type="http://schemas.openxmlformats.org/officeDocument/2006/relationships/hyperlink" Target="https://www.middleeastmonitor.com/20180730-kuwait-wins-service-contract-for-us-military/"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hyperlink" Target="https://pixabay.com/de/logistik-lastwagen-g%C3%BCterzug-877566/" TargetMode="External"/><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9.png"/><Relationship Id="rId1" Type="http://schemas.openxmlformats.org/officeDocument/2006/relationships/slideLayout" Target="../slideLayouts/slideLayout6.xml"/><Relationship Id="rId5" Type="http://schemas.openxmlformats.org/officeDocument/2006/relationships/image" Target="../media/image11.sv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www.cipd.co.uk/" TargetMode="External"/><Relationship Id="rId2" Type="http://schemas.openxmlformats.org/officeDocument/2006/relationships/hyperlink" Target="https://www.acas.org.uk/" TargetMode="External"/><Relationship Id="rId1" Type="http://schemas.openxmlformats.org/officeDocument/2006/relationships/slideLayout" Target="../slideLayouts/slideLayout6.xml"/><Relationship Id="rId5" Type="http://schemas.openxmlformats.org/officeDocument/2006/relationships/hyperlink" Target="https://www.smartinsights.com/" TargetMode="External"/><Relationship Id="rId4" Type="http://schemas.openxmlformats.org/officeDocument/2006/relationships/hyperlink" Target="https://business.linkedin.com/"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vodakuzoliku.tistory.com/entry/%EC%B4%88%EB%B3%B4%EC%9E%90%EB%A5%BC-%EC%9C%84%ED%95%9C-%EC%99%84%EB%B2%BD%ED%95%9C-%EC%87%BC%ED%95%91%EB%AA%B0-%EB%A7%8C%EB%93%A4%EA%B8%B0-%EA%B0%80%EC%9D%B4%EB%93%9C-%EC%8B%9C%EC%9E%91%EB%B6%80%ED%84%B0-%EC%84%B1%EA%B3%B5%EA%B9%8C%EC%A7%80" TargetMode="External"/><Relationship Id="rId3" Type="http://schemas.openxmlformats.org/officeDocument/2006/relationships/image" Target="../media/image14.jpg"/><Relationship Id="rId7"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hyperlink" Target="https://www.rawpixel.com/all/truck%20logistics" TargetMode="External"/><Relationship Id="rId5" Type="http://schemas.openxmlformats.org/officeDocument/2006/relationships/image" Target="../media/image15.png"/><Relationship Id="rId10" Type="http://schemas.openxmlformats.org/officeDocument/2006/relationships/hyperlink" Target="https://commons.wikimedia.org/wiki/Category:Boeing_737_of_Alrosa_Avia_at_Antalya_Airport" TargetMode="External"/><Relationship Id="rId4" Type="http://schemas.openxmlformats.org/officeDocument/2006/relationships/hyperlink" Target="https://www.mynextmove.org/vets/profile/summary/13-1081.01" TargetMode="External"/><Relationship Id="rId9" Type="http://schemas.openxmlformats.org/officeDocument/2006/relationships/image" Target="../media/image17.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21" name="Picture 20" descr="A group of people discussing work in conference room meeting">
            <a:extLst>
              <a:ext uri="{FF2B5EF4-FFF2-40B4-BE49-F238E27FC236}">
                <a16:creationId xmlns:a16="http://schemas.microsoft.com/office/drawing/2014/main" id="{D2BDB212-DD01-FF59-7013-C6B72B2508AE}"/>
              </a:ext>
            </a:extLst>
          </p:cNvPr>
          <p:cNvPicPr>
            <a:picLocks noChangeAspect="1"/>
          </p:cNvPicPr>
          <p:nvPr/>
        </p:nvPicPr>
        <p:blipFill>
          <a:blip r:embed="rId3">
            <a:alphaModFix amt="79000"/>
            <a:extLst>
              <a:ext uri="{BEBA8EAE-BF5A-486C-A8C5-ECC9F3942E4B}">
                <a14:imgProps xmlns:a14="http://schemas.microsoft.com/office/drawing/2010/main">
                  <a14:imgLayer r:embed="rId4">
                    <a14:imgEffect>
                      <a14:colorTemperature colorTemp="6520"/>
                    </a14:imgEffect>
                    <a14:imgEffect>
                      <a14:saturation sat="39000"/>
                    </a14:imgEffect>
                    <a14:imgEffect>
                      <a14:brightnessContrast bright="1000" contrast="8000"/>
                    </a14:imgEffect>
                  </a14:imgLayer>
                </a14:imgProps>
              </a:ext>
              <a:ext uri="{28A0092B-C50C-407E-A947-70E740481C1C}">
                <a14:useLocalDpi xmlns:a14="http://schemas.microsoft.com/office/drawing/2010/main" val="0"/>
              </a:ext>
            </a:extLst>
          </a:blip>
          <a:stretch>
            <a:fillRect/>
          </a:stretch>
        </p:blipFill>
        <p:spPr>
          <a:xfrm>
            <a:off x="4967810" y="2067340"/>
            <a:ext cx="7193016" cy="4790660"/>
          </a:xfrm>
          <a:prstGeom prst="rect">
            <a:avLst/>
          </a:prstGeom>
          <a:solidFill>
            <a:schemeClr val="accent1">
              <a:lumMod val="20000"/>
              <a:lumOff val="80000"/>
            </a:schemeClr>
          </a:solidFill>
        </p:spPr>
      </p:pic>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1" y="845128"/>
            <a:ext cx="11353800" cy="1222211"/>
          </a:xfrm>
        </p:spPr>
        <p:txBody>
          <a:bodyPr>
            <a:normAutofit fontScale="90000"/>
          </a:bodyPr>
          <a:lstStyle/>
          <a:p>
            <a:br>
              <a:rPr lang="en-AI"/>
            </a:br>
            <a:br>
              <a:rPr lang="en-AI"/>
            </a:br>
            <a:br>
              <a:rPr lang="en-AI"/>
            </a:br>
            <a:br>
              <a:rPr lang="en-AI"/>
            </a:br>
            <a:br>
              <a:rPr lang="en-AI"/>
            </a:br>
            <a:br>
              <a:rPr lang="en-AI" b="1">
                <a:solidFill>
                  <a:schemeClr val="accent1">
                    <a:lumMod val="75000"/>
                  </a:schemeClr>
                </a:solidFill>
              </a:rPr>
            </a:br>
            <a:br>
              <a:rPr lang="en-AI" b="1">
                <a:solidFill>
                  <a:schemeClr val="accent1">
                    <a:lumMod val="75000"/>
                  </a:schemeClr>
                </a:solidFill>
              </a:rPr>
            </a:br>
            <a:r>
              <a:rPr lang="en-AI" b="1">
                <a:solidFill>
                  <a:schemeClr val="accent1">
                    <a:lumMod val="75000"/>
                  </a:schemeClr>
                </a:solidFill>
              </a:rPr>
              <a:t>                                                                                      </a:t>
            </a:r>
            <a:r>
              <a:rPr lang="en-AI" b="1">
                <a:solidFill>
                  <a:schemeClr val="accent1">
                    <a:lumMod val="75000"/>
                  </a:schemeClr>
                </a:solidFill>
                <a:latin typeface="Arial" panose="020B0604020202020204" pitchFamily="34" charset="0"/>
                <a:cs typeface="Arial" panose="020B0604020202020204" pitchFamily="34" charset="0"/>
              </a:rPr>
              <a:t>Module: </a:t>
            </a:r>
            <a:r>
              <a:rPr lang="en-GB" b="1" dirty="0">
                <a:solidFill>
                  <a:schemeClr val="accent1">
                    <a:lumMod val="75000"/>
                  </a:schemeClr>
                </a:solidFill>
                <a:latin typeface="Arial" panose="020B0604020202020204" pitchFamily="34" charset="0"/>
                <a:cs typeface="Arial" panose="020B0604020202020204" pitchFamily="34" charset="0"/>
              </a:rPr>
              <a:t>Developing and Managing Individuals and Teams</a:t>
            </a:r>
            <a:br>
              <a:rPr lang="en-GB" b="1" dirty="0"/>
            </a:br>
            <a:br>
              <a:rPr lang="en-AI">
                <a:latin typeface="Arial" panose="020B0604020202020204" pitchFamily="34" charset="0"/>
                <a:cs typeface="Arial" panose="020B0604020202020204" pitchFamily="34" charset="0"/>
              </a:rPr>
            </a:br>
            <a:r>
              <a:rPr lang="en-AI" sz="3600">
                <a:solidFill>
                  <a:schemeClr val="accent1">
                    <a:lumMod val="75000"/>
                  </a:schemeClr>
                </a:solidFill>
                <a:latin typeface="Arial" panose="020B0604020202020204" pitchFamily="34" charset="0"/>
                <a:cs typeface="Arial" panose="020B0604020202020204" pitchFamily="34" charset="0"/>
              </a:rPr>
              <a:t>Name: Yuliia Klymiuk</a:t>
            </a:r>
            <a:br>
              <a:rPr lang="en-AI" sz="3600">
                <a:solidFill>
                  <a:schemeClr val="accent1">
                    <a:lumMod val="75000"/>
                  </a:schemeClr>
                </a:solidFill>
                <a:latin typeface="Arial" panose="020B0604020202020204" pitchFamily="34" charset="0"/>
                <a:cs typeface="Arial" panose="020B0604020202020204" pitchFamily="34" charset="0"/>
              </a:rPr>
            </a:br>
            <a:r>
              <a:rPr lang="en-AI" sz="3600">
                <a:solidFill>
                  <a:schemeClr val="accent1">
                    <a:lumMod val="75000"/>
                  </a:schemeClr>
                </a:solidFill>
                <a:latin typeface="Arial" panose="020B0604020202020204" pitchFamily="34" charset="0"/>
                <a:cs typeface="Arial" panose="020B0604020202020204" pitchFamily="34" charset="0"/>
              </a:rPr>
              <a:t>Student ID: 2409933</a:t>
            </a:r>
            <a:br>
              <a:rPr lang="en-AI" sz="3600">
                <a:solidFill>
                  <a:schemeClr val="accent1">
                    <a:lumMod val="75000"/>
                  </a:schemeClr>
                </a:solidFill>
                <a:latin typeface="Arial" panose="020B0604020202020204" pitchFamily="34" charset="0"/>
                <a:cs typeface="Arial" panose="020B0604020202020204" pitchFamily="34" charset="0"/>
              </a:rPr>
            </a:br>
            <a:r>
              <a:rPr lang="en-AI" sz="3600">
                <a:solidFill>
                  <a:schemeClr val="accent1">
                    <a:lumMod val="75000"/>
                  </a:schemeClr>
                </a:solidFill>
                <a:latin typeface="Arial" panose="020B0604020202020204" pitchFamily="34" charset="0"/>
                <a:cs typeface="Arial" panose="020B0604020202020204" pitchFamily="34" charset="0"/>
              </a:rPr>
              <a:t>Module Code: LCLM</a:t>
            </a:r>
            <a:r>
              <a:rPr lang="en-US" sz="3600" dirty="0">
                <a:solidFill>
                  <a:schemeClr val="accent1">
                    <a:lumMod val="75000"/>
                  </a:schemeClr>
                </a:solidFill>
                <a:latin typeface="Arial" panose="020B0604020202020204" pitchFamily="34" charset="0"/>
                <a:cs typeface="Arial" panose="020B0604020202020204" pitchFamily="34" charset="0"/>
              </a:rPr>
              <a:t>5002</a:t>
            </a:r>
            <a:br>
              <a:rPr lang="en-AI" sz="3600">
                <a:solidFill>
                  <a:schemeClr val="accent1">
                    <a:lumMod val="75000"/>
                  </a:schemeClr>
                </a:solidFill>
                <a:latin typeface="Arial" panose="020B0604020202020204" pitchFamily="34" charset="0"/>
                <a:cs typeface="Arial" panose="020B0604020202020204" pitchFamily="34" charset="0"/>
              </a:rPr>
            </a:br>
            <a:r>
              <a:rPr lang="en-AI" sz="3600">
                <a:solidFill>
                  <a:schemeClr val="accent1">
                    <a:lumMod val="75000"/>
                  </a:schemeClr>
                </a:solidFill>
                <a:latin typeface="Arial" panose="020B0604020202020204" pitchFamily="34" charset="0"/>
                <a:cs typeface="Arial" panose="020B0604020202020204" pitchFamily="34" charset="0"/>
              </a:rPr>
              <a:t>Lecturer: </a:t>
            </a:r>
            <a:r>
              <a:rPr lang="en-GB" sz="3600" dirty="0">
                <a:solidFill>
                  <a:schemeClr val="accent1">
                    <a:lumMod val="75000"/>
                  </a:schemeClr>
                </a:solidFill>
                <a:latin typeface="Arial" panose="020B0604020202020204" pitchFamily="34" charset="0"/>
                <a:cs typeface="Arial" panose="020B0604020202020204" pitchFamily="34" charset="0"/>
              </a:rPr>
              <a:t>Amer Kareem</a:t>
            </a:r>
            <a:br>
              <a:rPr lang="en-GB" sz="3600" dirty="0">
                <a:solidFill>
                  <a:schemeClr val="accent1">
                    <a:lumMod val="75000"/>
                  </a:schemeClr>
                </a:solidFill>
                <a:latin typeface="Arial" panose="020B0604020202020204" pitchFamily="34" charset="0"/>
                <a:cs typeface="Arial" panose="020B0604020202020204" pitchFamily="34" charset="0"/>
              </a:rPr>
            </a:br>
            <a:r>
              <a:rPr lang="en-GB" sz="3600" dirty="0">
                <a:solidFill>
                  <a:schemeClr val="accent1">
                    <a:lumMod val="75000"/>
                  </a:schemeClr>
                </a:solidFill>
                <a:latin typeface="Arial" panose="020B0604020202020204" pitchFamily="34" charset="0"/>
                <a:cs typeface="Arial" panose="020B0604020202020204" pitchFamily="34" charset="0"/>
              </a:rPr>
              <a:t>Assignment Title:</a:t>
            </a:r>
            <a:br>
              <a:rPr lang="en-AI" b="1">
                <a:solidFill>
                  <a:schemeClr val="accent1">
                    <a:lumMod val="75000"/>
                  </a:schemeClr>
                </a:solidFill>
              </a:rPr>
            </a:br>
            <a:r>
              <a:rPr lang="en-GB" sz="3600" dirty="0">
                <a:solidFill>
                  <a:schemeClr val="accent1">
                    <a:lumMod val="75000"/>
                  </a:schemeClr>
                </a:solidFill>
                <a:latin typeface="Arial" panose="020B0604020202020204" pitchFamily="34" charset="0"/>
                <a:cs typeface="Arial" panose="020B0604020202020204" pitchFamily="34" charset="0"/>
              </a:rPr>
              <a:t>Component 1- Individual</a:t>
            </a:r>
            <a:br>
              <a:rPr lang="en-GB" sz="3600" dirty="0">
                <a:solidFill>
                  <a:schemeClr val="accent1">
                    <a:lumMod val="75000"/>
                  </a:schemeClr>
                </a:solidFill>
                <a:latin typeface="Arial" panose="020B0604020202020204" pitchFamily="34" charset="0"/>
                <a:cs typeface="Arial" panose="020B0604020202020204" pitchFamily="34" charset="0"/>
              </a:rPr>
            </a:br>
            <a:r>
              <a:rPr lang="en-GB" sz="3600" dirty="0">
                <a:solidFill>
                  <a:schemeClr val="accent1">
                    <a:lumMod val="75000"/>
                  </a:schemeClr>
                </a:solidFill>
                <a:latin typeface="Arial" panose="020B0604020202020204" pitchFamily="34" charset="0"/>
                <a:cs typeface="Arial" panose="020B0604020202020204" pitchFamily="34" charset="0"/>
              </a:rPr>
              <a:t>Presentation </a:t>
            </a:r>
            <a:br>
              <a:rPr lang="en-GB" dirty="0"/>
            </a:br>
            <a:br>
              <a:rPr lang="en-AI"/>
            </a:br>
            <a:br>
              <a:rPr lang="en-AI" sz="180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219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278296" y="2206486"/>
            <a:ext cx="11683550" cy="4472609"/>
          </a:xfrm>
        </p:spPr>
        <p:txBody>
          <a:bodyPr>
            <a:noAutofit/>
          </a:bodyPr>
          <a:lstStyle/>
          <a:p>
            <a:pPr marL="0" lvl="0" indent="0" eaLnBrk="0" fontAlgn="base" hangingPunct="0">
              <a:lnSpc>
                <a:spcPct val="100000"/>
              </a:lnSpc>
              <a:spcBef>
                <a:spcPct val="0"/>
              </a:spcBef>
              <a:spcAft>
                <a:spcPct val="0"/>
              </a:spcAft>
              <a:buNone/>
            </a:pPr>
            <a:endParaRPr lang="en-US" altLang="en-US" dirty="0">
              <a:solidFill>
                <a:schemeClr val="accent1">
                  <a:lumMod val="75000"/>
                </a:schemeClr>
              </a:solidFill>
              <a:latin typeface="Arial" panose="020B0604020202020204" pitchFamily="34" charset="0"/>
            </a:endParaRPr>
          </a:p>
          <a:p>
            <a:pPr eaLnBrk="0" fontAlgn="base" hangingPunct="0">
              <a:lnSpc>
                <a:spcPct val="100000"/>
              </a:lnSpc>
              <a:spcBef>
                <a:spcPct val="0"/>
              </a:spcBef>
              <a:spcAft>
                <a:spcPct val="0"/>
              </a:spcAft>
            </a:pPr>
            <a:r>
              <a:rPr lang="en-US" altLang="en-US" dirty="0">
                <a:solidFill>
                  <a:schemeClr val="accent1">
                    <a:lumMod val="75000"/>
                  </a:schemeClr>
                </a:solidFill>
                <a:latin typeface="Arial" panose="020B0604020202020204" pitchFamily="34" charset="0"/>
              </a:rPr>
              <a:t>Agility Logistics -4PL provider (3)</a:t>
            </a:r>
          </a:p>
          <a:p>
            <a:pPr eaLnBrk="0" fontAlgn="base" hangingPunct="0">
              <a:lnSpc>
                <a:spcPct val="100000"/>
              </a:lnSpc>
              <a:spcBef>
                <a:spcPct val="0"/>
              </a:spcBef>
              <a:spcAft>
                <a:spcPct val="0"/>
              </a:spcAft>
            </a:pPr>
            <a:r>
              <a:rPr lang="en-US" altLang="en-US" dirty="0">
                <a:solidFill>
                  <a:schemeClr val="accent1">
                    <a:lumMod val="75000"/>
                  </a:schemeClr>
                </a:solidFill>
                <a:latin typeface="Arial" panose="020B0604020202020204" pitchFamily="34" charset="0"/>
              </a:rPr>
              <a:t>Recruitment Process: Job Analysis, Job Description &amp; Person Specification (4)</a:t>
            </a:r>
          </a:p>
          <a:p>
            <a:pPr eaLnBrk="0" fontAlgn="base" hangingPunct="0">
              <a:lnSpc>
                <a:spcPct val="100000"/>
              </a:lnSpc>
              <a:spcBef>
                <a:spcPct val="0"/>
              </a:spcBef>
              <a:spcAft>
                <a:spcPct val="0"/>
              </a:spcAft>
            </a:pPr>
            <a:r>
              <a:rPr lang="en-US" altLang="en-US" dirty="0">
                <a:solidFill>
                  <a:schemeClr val="accent1">
                    <a:lumMod val="75000"/>
                  </a:schemeClr>
                </a:solidFill>
                <a:latin typeface="Arial" panose="020B0604020202020204" pitchFamily="34" charset="0"/>
              </a:rPr>
              <a:t>Interview Types – Structured, Competency-Based &amp; Panel (5)</a:t>
            </a:r>
          </a:p>
          <a:p>
            <a:pPr eaLnBrk="0" fontAlgn="base" hangingPunct="0">
              <a:lnSpc>
                <a:spcPct val="100000"/>
              </a:lnSpc>
              <a:spcBef>
                <a:spcPct val="0"/>
              </a:spcBef>
              <a:spcAft>
                <a:spcPct val="0"/>
              </a:spcAft>
            </a:pPr>
            <a:r>
              <a:rPr lang="en-US" altLang="en-US" dirty="0">
                <a:solidFill>
                  <a:schemeClr val="accent1">
                    <a:lumMod val="75000"/>
                  </a:schemeClr>
                </a:solidFill>
                <a:latin typeface="Arial" panose="020B0604020202020204" pitchFamily="34" charset="0"/>
              </a:rPr>
              <a:t>Questioning Techniques – Overview Table (6)</a:t>
            </a:r>
          </a:p>
          <a:p>
            <a:pPr eaLnBrk="0" fontAlgn="base" hangingPunct="0">
              <a:lnSpc>
                <a:spcPct val="100000"/>
              </a:lnSpc>
              <a:spcBef>
                <a:spcPct val="0"/>
              </a:spcBef>
              <a:spcAft>
                <a:spcPct val="0"/>
              </a:spcAft>
            </a:pPr>
            <a:r>
              <a:rPr lang="en-US" altLang="en-US" dirty="0">
                <a:solidFill>
                  <a:schemeClr val="accent1">
                    <a:lumMod val="75000"/>
                  </a:schemeClr>
                </a:solidFill>
                <a:latin typeface="Arial" panose="020B0604020202020204" pitchFamily="34" charset="0"/>
              </a:rPr>
              <a:t>Questioning Techniques – Explanation and STAR Approach (7)</a:t>
            </a:r>
          </a:p>
          <a:p>
            <a:pPr eaLnBrk="0" fontAlgn="base" hangingPunct="0">
              <a:lnSpc>
                <a:spcPct val="100000"/>
              </a:lnSpc>
              <a:spcBef>
                <a:spcPct val="0"/>
              </a:spcBef>
              <a:spcAft>
                <a:spcPct val="0"/>
              </a:spcAft>
            </a:pPr>
            <a:r>
              <a:rPr lang="en-US" altLang="en-US" dirty="0">
                <a:solidFill>
                  <a:schemeClr val="accent1">
                    <a:lumMod val="75000"/>
                  </a:schemeClr>
                </a:solidFill>
                <a:latin typeface="Arial" panose="020B0604020202020204" pitchFamily="34" charset="0"/>
              </a:rPr>
              <a:t>Face-to-Face vs Online Interview-Overview Table (8)</a:t>
            </a:r>
          </a:p>
          <a:p>
            <a:pPr eaLnBrk="0" fontAlgn="base" hangingPunct="0">
              <a:lnSpc>
                <a:spcPct val="100000"/>
              </a:lnSpc>
              <a:spcBef>
                <a:spcPct val="0"/>
              </a:spcBef>
              <a:spcAft>
                <a:spcPct val="0"/>
              </a:spcAft>
            </a:pPr>
            <a:r>
              <a:rPr lang="en-US" altLang="en-US" dirty="0">
                <a:solidFill>
                  <a:schemeClr val="accent1">
                    <a:lumMod val="75000"/>
                  </a:schemeClr>
                </a:solidFill>
                <a:latin typeface="Arial" panose="020B0604020202020204" pitchFamily="34" charset="0"/>
              </a:rPr>
              <a:t>Conclusion – Win–Win Situation (9)</a:t>
            </a:r>
          </a:p>
          <a:p>
            <a:pPr eaLnBrk="0" fontAlgn="base" hangingPunct="0">
              <a:lnSpc>
                <a:spcPct val="100000"/>
              </a:lnSpc>
              <a:spcBef>
                <a:spcPct val="0"/>
              </a:spcBef>
              <a:spcAft>
                <a:spcPct val="0"/>
              </a:spcAft>
            </a:pPr>
            <a:r>
              <a:rPr lang="en-US" altLang="en-US" dirty="0">
                <a:solidFill>
                  <a:schemeClr val="accent1">
                    <a:lumMod val="75000"/>
                  </a:schemeClr>
                </a:solidFill>
                <a:latin typeface="Arial" panose="020B0604020202020204" pitchFamily="34" charset="0"/>
              </a:rPr>
              <a:t>References (Harvard Style) (10)</a:t>
            </a:r>
          </a:p>
          <a:p>
            <a:pPr eaLnBrk="0" fontAlgn="base" hangingPunct="0">
              <a:lnSpc>
                <a:spcPct val="100000"/>
              </a:lnSpc>
              <a:spcBef>
                <a:spcPct val="0"/>
              </a:spcBef>
              <a:spcAft>
                <a:spcPct val="0"/>
              </a:spcAft>
            </a:pPr>
            <a:endParaRPr lang="en-US" altLang="en-US" dirty="0">
              <a:solidFill>
                <a:schemeClr val="accent1">
                  <a:lumMod val="75000"/>
                </a:schemeClr>
              </a:solidFill>
              <a:latin typeface="Arial" panose="020B0604020202020204" pitchFamily="34" charset="0"/>
            </a:endParaRPr>
          </a:p>
          <a:p>
            <a:pPr eaLnBrk="0" fontAlgn="base" hangingPunct="0">
              <a:lnSpc>
                <a:spcPct val="100000"/>
              </a:lnSpc>
              <a:spcBef>
                <a:spcPct val="0"/>
              </a:spcBef>
              <a:spcAft>
                <a:spcPct val="0"/>
              </a:spcAft>
            </a:pPr>
            <a:endParaRPr lang="en-US" altLang="en-US" dirty="0">
              <a:solidFill>
                <a:schemeClr val="accent1">
                  <a:lumMod val="75000"/>
                </a:schemeClr>
              </a:solidFill>
              <a:latin typeface="Arial" panose="020B0604020202020204" pitchFamily="34" charset="0"/>
            </a:endParaRPr>
          </a:p>
          <a:p>
            <a:pPr eaLnBrk="0" fontAlgn="base" hangingPunct="0">
              <a:lnSpc>
                <a:spcPct val="100000"/>
              </a:lnSpc>
              <a:spcBef>
                <a:spcPct val="0"/>
              </a:spcBef>
              <a:spcAft>
                <a:spcPct val="0"/>
              </a:spcAft>
            </a:pPr>
            <a:endParaRPr lang="en-US" altLang="en-US" dirty="0">
              <a:solidFill>
                <a:schemeClr val="accent1">
                  <a:lumMod val="75000"/>
                </a:schemeClr>
              </a:solidFill>
              <a:latin typeface="Arial" panose="020B0604020202020204" pitchFamily="34" charset="0"/>
            </a:endParaRPr>
          </a:p>
          <a:p>
            <a:pPr marL="0" indent="0" eaLnBrk="0" fontAlgn="base" hangingPunct="0">
              <a:lnSpc>
                <a:spcPct val="100000"/>
              </a:lnSpc>
              <a:spcBef>
                <a:spcPct val="0"/>
              </a:spcBef>
              <a:spcAft>
                <a:spcPct val="0"/>
              </a:spcAft>
              <a:buNone/>
            </a:pPr>
            <a:endParaRPr lang="en-US" altLang="en-US" dirty="0">
              <a:solidFill>
                <a:schemeClr val="accent1">
                  <a:lumMod val="75000"/>
                </a:schemeClr>
              </a:solidFill>
              <a:latin typeface="Arial" panose="020B0604020202020204" pitchFamily="34" charset="0"/>
            </a:endParaRPr>
          </a:p>
          <a:p>
            <a:pPr marL="0" lvl="0" indent="0" eaLnBrk="0" fontAlgn="base" hangingPunct="0">
              <a:lnSpc>
                <a:spcPct val="100000"/>
              </a:lnSpc>
              <a:spcBef>
                <a:spcPct val="0"/>
              </a:spcBef>
              <a:spcAft>
                <a:spcPct val="0"/>
              </a:spcAft>
              <a:buNone/>
            </a:pPr>
            <a:r>
              <a:rPr lang="en-US" altLang="en-US" dirty="0">
                <a:solidFill>
                  <a:schemeClr val="accent1">
                    <a:lumMod val="75000"/>
                  </a:schemeClr>
                </a:solidFill>
                <a:latin typeface="Arial" panose="020B0604020202020204" pitchFamily="34" charset="0"/>
              </a:rPr>
              <a:t> </a:t>
            </a:r>
            <a:endParaRPr lang="en-GB" b="1" kern="100" dirty="0">
              <a:solidFill>
                <a:schemeClr val="accent1">
                  <a:lumMod val="75000"/>
                </a:schemeClr>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C814FB2-2CDA-1252-EC0E-5A2D8190D60E}"/>
              </a:ext>
            </a:extLst>
          </p:cNvPr>
          <p:cNvSpPr txBox="1"/>
          <p:nvPr/>
        </p:nvSpPr>
        <p:spPr>
          <a:xfrm>
            <a:off x="2633821" y="432884"/>
            <a:ext cx="6556674" cy="1261884"/>
          </a:xfrm>
          <a:prstGeom prst="rect">
            <a:avLst/>
          </a:prstGeom>
          <a:noFill/>
        </p:spPr>
        <p:txBody>
          <a:bodyPr wrap="square" rtlCol="0">
            <a:spAutoFit/>
          </a:bodyPr>
          <a:lstStyle/>
          <a:p>
            <a:r>
              <a:rPr lang="uk-UA" sz="4400" b="1" kern="100" dirty="0">
                <a:solidFill>
                  <a:schemeClr val="accent1">
                    <a:lumMod val="75000"/>
                  </a:schemeClr>
                </a:solidFill>
                <a:latin typeface="Arial" panose="020B0604020202020204" pitchFamily="34" charset="0"/>
                <a:cs typeface="Arial" panose="020B0604020202020204" pitchFamily="34" charset="0"/>
              </a:rPr>
              <a:t>      </a:t>
            </a:r>
            <a:r>
              <a:rPr lang="en-GB" sz="4400" b="1" kern="100" dirty="0">
                <a:solidFill>
                  <a:schemeClr val="accent1">
                    <a:lumMod val="75000"/>
                  </a:schemeClr>
                </a:solidFill>
                <a:latin typeface="Arial" panose="020B0604020202020204" pitchFamily="34" charset="0"/>
                <a:cs typeface="Arial" panose="020B0604020202020204" pitchFamily="34" charset="0"/>
              </a:rPr>
              <a:t>Table of Contents</a:t>
            </a:r>
          </a:p>
          <a:p>
            <a:endParaRPr lang="en-GB" sz="3200" b="1" dirty="0"/>
          </a:p>
        </p:txBody>
      </p:sp>
      <p:sp>
        <p:nvSpPr>
          <p:cNvPr id="8" name="TextBox 7">
            <a:extLst>
              <a:ext uri="{FF2B5EF4-FFF2-40B4-BE49-F238E27FC236}">
                <a16:creationId xmlns:a16="http://schemas.microsoft.com/office/drawing/2014/main" id="{122A7A65-7B38-EBC9-6738-7114DB9C8D11}"/>
              </a:ext>
            </a:extLst>
          </p:cNvPr>
          <p:cNvSpPr txBox="1"/>
          <p:nvPr/>
        </p:nvSpPr>
        <p:spPr>
          <a:xfrm rot="11048064" flipV="1">
            <a:off x="2484082" y="3424592"/>
            <a:ext cx="4085669" cy="369332"/>
          </a:xfrm>
          <a:prstGeom prst="rect">
            <a:avLst/>
          </a:prstGeom>
          <a:noFill/>
        </p:spPr>
        <p:txBody>
          <a:bodyPr wrap="square" rtlCol="0">
            <a:spAutoFit/>
          </a:bodyPr>
          <a:lstStyle/>
          <a:p>
            <a:r>
              <a:rPr lang="en-US" dirty="0"/>
              <a:t>                                                          </a:t>
            </a:r>
          </a:p>
        </p:txBody>
      </p:sp>
      <p:sp>
        <p:nvSpPr>
          <p:cNvPr id="9" name="Rectangle 4">
            <a:extLst>
              <a:ext uri="{FF2B5EF4-FFF2-40B4-BE49-F238E27FC236}">
                <a16:creationId xmlns:a16="http://schemas.microsoft.com/office/drawing/2014/main" id="{B5D30CA8-5AB1-66BF-5532-D1BDBAD98468}"/>
              </a:ext>
            </a:extLst>
          </p:cNvPr>
          <p:cNvSpPr>
            <a:spLocks noChangeArrowheads="1"/>
          </p:cNvSpPr>
          <p:nvPr/>
        </p:nvSpPr>
        <p:spPr bwMode="auto">
          <a:xfrm flipH="1" flipV="1">
            <a:off x="2052320" y="1855399"/>
            <a:ext cx="2275840"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latin typeface="Arial" panose="020B0604020202020204" pitchFamily="34" charset="0"/>
              </a:rPr>
              <a:t>≈</a:t>
            </a:r>
            <a:endParaRPr kumimoji="0" lang="en-US" altLang="en-US" sz="1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3" name="Picture 12" descr="A cutout of white rectangles forming a line">
            <a:extLst>
              <a:ext uri="{FF2B5EF4-FFF2-40B4-BE49-F238E27FC236}">
                <a16:creationId xmlns:a16="http://schemas.microsoft.com/office/drawing/2014/main" id="{371E8A7D-63BF-23D7-8004-4E99A1C526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71115" y="5179052"/>
            <a:ext cx="2520885" cy="1678948"/>
          </a:xfrm>
          <a:prstGeom prst="rect">
            <a:avLst/>
          </a:prstGeom>
          <a:effectLst>
            <a:glow rad="1744366">
              <a:schemeClr val="accent1">
                <a:alpha val="0"/>
              </a:schemeClr>
            </a:glow>
          </a:effectLst>
        </p:spPr>
      </p:pic>
    </p:spTree>
    <p:extLst>
      <p:ext uri="{BB962C8B-B14F-4D97-AF65-F5344CB8AC3E}">
        <p14:creationId xmlns:p14="http://schemas.microsoft.com/office/powerpoint/2010/main" val="1051806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8" name="Rectangle 3">
            <a:extLst>
              <a:ext uri="{FF2B5EF4-FFF2-40B4-BE49-F238E27FC236}">
                <a16:creationId xmlns:a16="http://schemas.microsoft.com/office/drawing/2014/main" id="{69DFCAD0-8691-F70A-FB46-602BBDE44FFB}"/>
              </a:ext>
            </a:extLst>
          </p:cNvPr>
          <p:cNvSpPr>
            <a:spLocks noGrp="1" noChangeArrowheads="1"/>
          </p:cNvSpPr>
          <p:nvPr>
            <p:ph type="title"/>
          </p:nvPr>
        </p:nvSpPr>
        <p:spPr bwMode="auto">
          <a:xfrm>
            <a:off x="2743200" y="321593"/>
            <a:ext cx="6243383"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rgbClr val="000000"/>
                </a:solidFill>
                <a:effectLst/>
                <a:latin typeface="-webkit-standard"/>
              </a:rPr>
              <a:t>       </a:t>
            </a:r>
            <a:r>
              <a:rPr kumimoji="0" lang="en-US" altLang="en-US" b="1" i="1" u="none" strike="noStrike" cap="none" normalizeH="0" baseline="0" dirty="0">
                <a:ln>
                  <a:noFill/>
                </a:ln>
                <a:solidFill>
                  <a:schemeClr val="accent2">
                    <a:lumMod val="75000"/>
                  </a:schemeClr>
                </a:solidFill>
                <a:effectLst/>
                <a:latin typeface="Arial" panose="020B0604020202020204" pitchFamily="34" charset="0"/>
                <a:cs typeface="Arial" panose="020B0604020202020204" pitchFamily="34" charset="0"/>
              </a:rPr>
              <a:t>Agility Logistics</a:t>
            </a:r>
          </a:p>
        </p:txBody>
      </p:sp>
      <p:sp>
        <p:nvSpPr>
          <p:cNvPr id="9" name="TextBox 8">
            <a:extLst>
              <a:ext uri="{FF2B5EF4-FFF2-40B4-BE49-F238E27FC236}">
                <a16:creationId xmlns:a16="http://schemas.microsoft.com/office/drawing/2014/main" id="{DB74642C-17D3-9B7E-2E96-5E8DA85AAC29}"/>
              </a:ext>
            </a:extLst>
          </p:cNvPr>
          <p:cNvSpPr txBox="1"/>
          <p:nvPr/>
        </p:nvSpPr>
        <p:spPr>
          <a:xfrm>
            <a:off x="2570922" y="1961320"/>
            <a:ext cx="7673008" cy="369332"/>
          </a:xfrm>
          <a:prstGeom prst="rect">
            <a:avLst/>
          </a:prstGeom>
          <a:noFill/>
        </p:spPr>
        <p:txBody>
          <a:bodyPr wrap="square" rtlCol="0">
            <a:spAutoFit/>
          </a:bodyPr>
          <a:lstStyle/>
          <a:p>
            <a:r>
              <a:rPr lang="en-US" dirty="0"/>
              <a:t>                                                                                   </a:t>
            </a:r>
          </a:p>
        </p:txBody>
      </p:sp>
      <p:sp>
        <p:nvSpPr>
          <p:cNvPr id="17" name="TextBox 16">
            <a:extLst>
              <a:ext uri="{FF2B5EF4-FFF2-40B4-BE49-F238E27FC236}">
                <a16:creationId xmlns:a16="http://schemas.microsoft.com/office/drawing/2014/main" id="{71FC5BC1-7818-20ED-FC44-19A6D95600B1}"/>
              </a:ext>
            </a:extLst>
          </p:cNvPr>
          <p:cNvSpPr txBox="1"/>
          <p:nvPr/>
        </p:nvSpPr>
        <p:spPr>
          <a:xfrm>
            <a:off x="178904" y="1412627"/>
            <a:ext cx="10555357" cy="5632311"/>
          </a:xfrm>
          <a:prstGeom prst="rect">
            <a:avLst/>
          </a:prstGeom>
          <a:noFill/>
        </p:spPr>
        <p:txBody>
          <a:bodyPr wrap="square" rtlCol="0">
            <a:spAutoFit/>
          </a:bodyPr>
          <a:lstStyle/>
          <a:p>
            <a:pPr lvl="0" eaLnBrk="0" fontAlgn="base" hangingPunct="0">
              <a:spcBef>
                <a:spcPct val="0"/>
              </a:spcBef>
              <a:spcAft>
                <a:spcPct val="0"/>
              </a:spcAft>
            </a:pPr>
            <a:r>
              <a:rPr lang="en-US" dirty="0">
                <a:latin typeface="Arial" panose="020B0604020202020204" pitchFamily="34" charset="0"/>
                <a:cs typeface="Arial" panose="020B0604020202020204" pitchFamily="34" charset="0"/>
              </a:rPr>
              <a:t>         </a:t>
            </a:r>
            <a:r>
              <a:rPr lang="en-US" altLang="en-US" b="1" dirty="0">
                <a:solidFill>
                  <a:schemeClr val="accent1">
                    <a:lumMod val="75000"/>
                  </a:schemeClr>
                </a:solidFill>
                <a:latin typeface="Arial" panose="020B0604020202020204" pitchFamily="34" charset="0"/>
                <a:cs typeface="Arial" panose="020B0604020202020204" pitchFamily="34" charset="0"/>
              </a:rPr>
              <a:t>Agility Logistics</a:t>
            </a:r>
            <a:r>
              <a:rPr lang="en-US" altLang="en-US" dirty="0">
                <a:solidFill>
                  <a:schemeClr val="accent1">
                    <a:lumMod val="75000"/>
                  </a:schemeClr>
                </a:solidFill>
                <a:latin typeface="Arial" panose="020B0604020202020204" pitchFamily="34" charset="0"/>
                <a:cs typeface="Arial" panose="020B0604020202020204" pitchFamily="34" charset="0"/>
              </a:rPr>
              <a:t> is a global logistics and supply-chain management company headquartered in Kuwait, with regional offices in London and across Europe.</a:t>
            </a:r>
            <a:br>
              <a:rPr lang="en-US" altLang="en-US" dirty="0">
                <a:solidFill>
                  <a:schemeClr val="accent1">
                    <a:lumMod val="75000"/>
                  </a:schemeClr>
                </a:solidFill>
                <a:latin typeface="Arial" panose="020B0604020202020204" pitchFamily="34" charset="0"/>
                <a:cs typeface="Arial" panose="020B0604020202020204" pitchFamily="34" charset="0"/>
              </a:rPr>
            </a:br>
            <a:r>
              <a:rPr lang="en-US" altLang="en-US" dirty="0">
                <a:solidFill>
                  <a:schemeClr val="accent1">
                    <a:lumMod val="75000"/>
                  </a:schemeClr>
                </a:solidFill>
                <a:latin typeface="Arial" panose="020B0604020202020204" pitchFamily="34" charset="0"/>
                <a:cs typeface="Arial" panose="020B0604020202020204" pitchFamily="34" charset="0"/>
              </a:rPr>
              <a:t>The company operates as a </a:t>
            </a:r>
            <a:r>
              <a:rPr lang="en-US" altLang="en-US" b="1" dirty="0">
                <a:solidFill>
                  <a:schemeClr val="accent1">
                    <a:lumMod val="75000"/>
                  </a:schemeClr>
                </a:solidFill>
                <a:latin typeface="Arial" panose="020B0604020202020204" pitchFamily="34" charset="0"/>
                <a:cs typeface="Arial" panose="020B0604020202020204" pitchFamily="34" charset="0"/>
              </a:rPr>
              <a:t> 4PL provider</a:t>
            </a:r>
            <a:r>
              <a:rPr lang="en-US" altLang="en-US" dirty="0">
                <a:solidFill>
                  <a:schemeClr val="accent1">
                    <a:lumMod val="75000"/>
                  </a:schemeClr>
                </a:solidFill>
                <a:latin typeface="Arial" panose="020B0604020202020204" pitchFamily="34" charset="0"/>
                <a:cs typeface="Arial" panose="020B0604020202020204" pitchFamily="34" charset="0"/>
              </a:rPr>
              <a:t>, offering integrated freight, warehousing, and digital supply-chain solutions.</a:t>
            </a:r>
          </a:p>
          <a:p>
            <a:pPr lvl="0" eaLnBrk="0" fontAlgn="base" hangingPunct="0">
              <a:spcBef>
                <a:spcPct val="0"/>
              </a:spcBef>
              <a:spcAft>
                <a:spcPct val="0"/>
              </a:spcAft>
            </a:pPr>
            <a:r>
              <a:rPr lang="en-US" altLang="en-US" dirty="0">
                <a:solidFill>
                  <a:schemeClr val="accent1">
                    <a:lumMod val="75000"/>
                  </a:schemeClr>
                </a:solidFill>
                <a:latin typeface="Arial" panose="020B0604020202020204" pitchFamily="34" charset="0"/>
                <a:cs typeface="Arial" panose="020B0604020202020204" pitchFamily="34" charset="0"/>
              </a:rPr>
              <a:t>Agility supports large international clients in industries such as manufacturing, retail, and humanitarian aid.</a:t>
            </a:r>
          </a:p>
          <a:p>
            <a:pPr lvl="0" eaLnBrk="0" fontAlgn="base" hangingPunct="0">
              <a:spcBef>
                <a:spcPct val="0"/>
              </a:spcBef>
              <a:spcAft>
                <a:spcPct val="0"/>
              </a:spcAft>
            </a:pPr>
            <a:br>
              <a:rPr lang="en-US" altLang="en-US" dirty="0">
                <a:solidFill>
                  <a:schemeClr val="accent1">
                    <a:lumMod val="75000"/>
                  </a:schemeClr>
                </a:solidFill>
                <a:latin typeface="Arial" panose="020B0604020202020204" pitchFamily="34" charset="0"/>
                <a:cs typeface="Arial" panose="020B0604020202020204" pitchFamily="34" charset="0"/>
              </a:rPr>
            </a:br>
            <a:r>
              <a:rPr lang="en-US" altLang="en-US" dirty="0">
                <a:solidFill>
                  <a:schemeClr val="accent1">
                    <a:lumMod val="75000"/>
                  </a:schemeClr>
                </a:solidFill>
                <a:latin typeface="Arial" panose="020B0604020202020204" pitchFamily="34" charset="0"/>
                <a:cs typeface="Arial" panose="020B0604020202020204" pitchFamily="34" charset="0"/>
              </a:rPr>
              <a:t>Its services include:</a:t>
            </a:r>
          </a:p>
          <a:p>
            <a:pPr lvl="0" eaLnBrk="0" fontAlgn="base" hangingPunct="0">
              <a:spcBef>
                <a:spcPct val="0"/>
              </a:spcBef>
              <a:spcAft>
                <a:spcPct val="0"/>
              </a:spcAft>
            </a:pPr>
            <a:endParaRPr lang="en-US" altLang="en-US" dirty="0">
              <a:solidFill>
                <a:schemeClr val="accent1">
                  <a:lumMod val="75000"/>
                </a:schemeClr>
              </a:solidFill>
              <a:latin typeface="Arial" panose="020B0604020202020204" pitchFamily="34" charset="0"/>
              <a:cs typeface="Arial" panose="020B0604020202020204" pitchFamily="34" charset="0"/>
            </a:endParaRPr>
          </a:p>
          <a:p>
            <a:pPr lvl="0" eaLnBrk="0" fontAlgn="base" hangingPunct="0">
              <a:spcBef>
                <a:spcPct val="0"/>
              </a:spcBef>
              <a:spcAft>
                <a:spcPct val="0"/>
              </a:spcAft>
              <a:buFontTx/>
              <a:buChar char="•"/>
            </a:pPr>
            <a:r>
              <a:rPr lang="en-US" altLang="en-US" dirty="0">
                <a:solidFill>
                  <a:schemeClr val="accent1">
                    <a:lumMod val="75000"/>
                  </a:schemeClr>
                </a:solidFill>
                <a:latin typeface="Arial" panose="020B0604020202020204" pitchFamily="34" charset="0"/>
                <a:cs typeface="Arial" panose="020B0604020202020204" pitchFamily="34" charset="0"/>
              </a:rPr>
              <a:t>Freight forwarding and transportation management ✈️🚛</a:t>
            </a:r>
          </a:p>
          <a:p>
            <a:pPr lvl="0" eaLnBrk="0" fontAlgn="base" hangingPunct="0">
              <a:spcBef>
                <a:spcPct val="0"/>
              </a:spcBef>
              <a:spcAft>
                <a:spcPct val="0"/>
              </a:spcAft>
              <a:buFontTx/>
              <a:buChar char="•"/>
            </a:pPr>
            <a:r>
              <a:rPr lang="en-US" altLang="en-US" dirty="0">
                <a:solidFill>
                  <a:schemeClr val="accent1">
                    <a:lumMod val="75000"/>
                  </a:schemeClr>
                </a:solidFill>
                <a:latin typeface="Arial" panose="020B0604020202020204" pitchFamily="34" charset="0"/>
                <a:cs typeface="Arial" panose="020B0604020202020204" pitchFamily="34" charset="0"/>
              </a:rPr>
              <a:t>Contract logistics and warehouse solutions</a:t>
            </a:r>
          </a:p>
          <a:p>
            <a:pPr lvl="0" eaLnBrk="0" fontAlgn="base" hangingPunct="0">
              <a:spcBef>
                <a:spcPct val="0"/>
              </a:spcBef>
              <a:spcAft>
                <a:spcPct val="0"/>
              </a:spcAft>
              <a:buFontTx/>
              <a:buChar char="•"/>
            </a:pPr>
            <a:r>
              <a:rPr lang="en-US" altLang="en-US" dirty="0">
                <a:solidFill>
                  <a:schemeClr val="accent1">
                    <a:lumMod val="75000"/>
                  </a:schemeClr>
                </a:solidFill>
                <a:latin typeface="Arial" panose="020B0604020202020204" pitchFamily="34" charset="0"/>
                <a:cs typeface="Arial" panose="020B0604020202020204" pitchFamily="34" charset="0"/>
              </a:rPr>
              <a:t>Supply-chain optimization and sustainability</a:t>
            </a:r>
          </a:p>
          <a:p>
            <a:pPr lvl="0" eaLnBrk="0" fontAlgn="base" hangingPunct="0">
              <a:spcBef>
                <a:spcPct val="0"/>
              </a:spcBef>
              <a:spcAft>
                <a:spcPct val="0"/>
              </a:spcAft>
            </a:pPr>
            <a:r>
              <a:rPr lang="en-US" altLang="en-US" dirty="0">
                <a:solidFill>
                  <a:schemeClr val="accent1">
                    <a:lumMod val="75000"/>
                  </a:schemeClr>
                </a:solidFill>
                <a:latin typeface="Arial" panose="020B0604020202020204" pitchFamily="34" charset="0"/>
                <a:cs typeface="Arial" panose="020B0604020202020204" pitchFamily="34" charset="0"/>
              </a:rPr>
              <a:t> initiatives 🌍</a:t>
            </a:r>
          </a:p>
          <a:p>
            <a:pPr lvl="0" eaLnBrk="0" fontAlgn="base" hangingPunct="0">
              <a:spcBef>
                <a:spcPct val="0"/>
              </a:spcBef>
              <a:spcAft>
                <a:spcPct val="0"/>
              </a:spcAft>
            </a:pPr>
            <a:r>
              <a:rPr lang="en-US" altLang="en-US" dirty="0">
                <a:solidFill>
                  <a:schemeClr val="accent1">
                    <a:lumMod val="75000"/>
                  </a:schemeClr>
                </a:solidFill>
                <a:latin typeface="Arial" panose="020B0604020202020204" pitchFamily="34" charset="0"/>
                <a:cs typeface="Arial" panose="020B0604020202020204" pitchFamily="34" charset="0"/>
              </a:rPr>
              <a:t>Agility aims to combine </a:t>
            </a:r>
            <a:r>
              <a:rPr lang="en-US" altLang="en-US" b="1" dirty="0">
                <a:solidFill>
                  <a:schemeClr val="accent1">
                    <a:lumMod val="75000"/>
                  </a:schemeClr>
                </a:solidFill>
                <a:latin typeface="Arial" panose="020B0604020202020204" pitchFamily="34" charset="0"/>
                <a:cs typeface="Arial" panose="020B0604020202020204" pitchFamily="34" charset="0"/>
              </a:rPr>
              <a:t>technology, flexibility, </a:t>
            </a:r>
          </a:p>
          <a:p>
            <a:pPr lvl="0" eaLnBrk="0" fontAlgn="base" hangingPunct="0">
              <a:spcBef>
                <a:spcPct val="0"/>
              </a:spcBef>
              <a:spcAft>
                <a:spcPct val="0"/>
              </a:spcAft>
            </a:pPr>
            <a:r>
              <a:rPr lang="en-US" altLang="en-US" b="1" dirty="0">
                <a:solidFill>
                  <a:schemeClr val="accent1">
                    <a:lumMod val="75000"/>
                  </a:schemeClr>
                </a:solidFill>
                <a:latin typeface="Arial" panose="020B0604020202020204" pitchFamily="34" charset="0"/>
                <a:cs typeface="Arial" panose="020B0604020202020204" pitchFamily="34" charset="0"/>
              </a:rPr>
              <a:t>and customer-focused service</a:t>
            </a:r>
            <a:r>
              <a:rPr lang="en-US" altLang="en-US" dirty="0">
                <a:solidFill>
                  <a:schemeClr val="accent1">
                    <a:lumMod val="75000"/>
                  </a:schemeClr>
                </a:solidFill>
                <a:latin typeface="Arial" panose="020B0604020202020204" pitchFamily="34" charset="0"/>
                <a:cs typeface="Arial" panose="020B0604020202020204" pitchFamily="34" charset="0"/>
              </a:rPr>
              <a:t> to deliver</a:t>
            </a:r>
          </a:p>
          <a:p>
            <a:pPr lvl="0" eaLnBrk="0" fontAlgn="base" hangingPunct="0">
              <a:spcBef>
                <a:spcPct val="0"/>
              </a:spcBef>
              <a:spcAft>
                <a:spcPct val="0"/>
              </a:spcAft>
            </a:pPr>
            <a:r>
              <a:rPr lang="en-US" altLang="en-US" dirty="0">
                <a:solidFill>
                  <a:schemeClr val="accent1">
                    <a:lumMod val="75000"/>
                  </a:schemeClr>
                </a:solidFill>
                <a:latin typeface="Arial" panose="020B0604020202020204" pitchFamily="34" charset="0"/>
                <a:cs typeface="Arial" panose="020B0604020202020204" pitchFamily="34" charset="0"/>
              </a:rPr>
              <a:t> efficient global operations.</a:t>
            </a:r>
          </a:p>
          <a:p>
            <a:pPr lvl="0" eaLnBrk="0" fontAlgn="base" hangingPunct="0">
              <a:spcBef>
                <a:spcPct val="0"/>
              </a:spcBef>
              <a:spcAft>
                <a:spcPct val="0"/>
              </a:spcAft>
            </a:pPr>
            <a:endParaRPr lang="en-US" altLang="en-US" dirty="0">
              <a:solidFill>
                <a:schemeClr val="accent1">
                  <a:lumMod val="75000"/>
                </a:schemeClr>
              </a:solidFill>
              <a:latin typeface="Arial" panose="020B0604020202020204" pitchFamily="34" charset="0"/>
              <a:cs typeface="Arial" panose="020B0604020202020204" pitchFamily="34" charset="0"/>
            </a:endParaRPr>
          </a:p>
          <a:p>
            <a:pPr lvl="0" eaLnBrk="0" fontAlgn="base" hangingPunct="0">
              <a:spcBef>
                <a:spcPct val="0"/>
              </a:spcBef>
              <a:spcAft>
                <a:spcPct val="0"/>
              </a:spcAft>
            </a:pPr>
            <a:endParaRPr lang="en-US" altLang="en-US" dirty="0">
              <a:solidFill>
                <a:schemeClr val="accent1">
                  <a:lumMod val="75000"/>
                </a:schemeClr>
              </a:solidFill>
              <a:latin typeface="Arial" panose="020B0604020202020204" pitchFamily="34" charset="0"/>
              <a:cs typeface="Arial" panose="020B0604020202020204" pitchFamily="34" charset="0"/>
            </a:endParaRPr>
          </a:p>
          <a:p>
            <a:pPr lvl="0" eaLnBrk="0" fontAlgn="base" hangingPunct="0">
              <a:spcBef>
                <a:spcPct val="0"/>
              </a:spcBef>
              <a:spcAft>
                <a:spcPct val="0"/>
              </a:spcAft>
            </a:pPr>
            <a:r>
              <a:rPr lang="en-US" altLang="en-US" i="1" dirty="0">
                <a:solidFill>
                  <a:schemeClr val="accent1">
                    <a:lumMod val="75000"/>
                  </a:schemeClr>
                </a:solidFill>
                <a:latin typeface="Arial" panose="020B0604020202020204" pitchFamily="34" charset="0"/>
                <a:cs typeface="Arial" panose="020B0604020202020204" pitchFamily="34" charset="0"/>
              </a:rPr>
              <a:t>(Kramar &amp; Syed, 2012; Rees, 2015; Agility Logistics, 2024)</a:t>
            </a:r>
            <a:endParaRPr lang="en-US" altLang="en-US" dirty="0">
              <a:solidFill>
                <a:schemeClr val="accent1">
                  <a:lumMod val="75000"/>
                </a:schemeClr>
              </a:solidFill>
              <a:latin typeface="Arial" panose="020B0604020202020204" pitchFamily="34" charset="0"/>
              <a:cs typeface="Arial" panose="020B0604020202020204" pitchFamily="34" charset="0"/>
            </a:endParaRPr>
          </a:p>
          <a:p>
            <a:endParaRPr lang="en-US" dirty="0"/>
          </a:p>
        </p:txBody>
      </p:sp>
      <p:pic>
        <p:nvPicPr>
          <p:cNvPr id="19" name="Picture 18">
            <a:extLst>
              <a:ext uri="{FF2B5EF4-FFF2-40B4-BE49-F238E27FC236}">
                <a16:creationId xmlns:a16="http://schemas.microsoft.com/office/drawing/2014/main" id="{8784268E-6F53-6ECA-27C0-EF9A06946A1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22555" y="3100093"/>
            <a:ext cx="5669445" cy="3779630"/>
          </a:xfrm>
          <a:prstGeom prst="rect">
            <a:avLst/>
          </a:prstGeom>
          <a:gradFill>
            <a:gsLst>
              <a:gs pos="0">
                <a:schemeClr val="accent1">
                  <a:lumMod val="5000"/>
                  <a:lumOff val="95000"/>
                </a:schemeClr>
              </a:gs>
              <a:gs pos="63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sp>
        <p:nvSpPr>
          <p:cNvPr id="20" name="TextBox 19">
            <a:extLst>
              <a:ext uri="{FF2B5EF4-FFF2-40B4-BE49-F238E27FC236}">
                <a16:creationId xmlns:a16="http://schemas.microsoft.com/office/drawing/2014/main" id="{681ED452-7A1F-28CF-A4D4-308C7F76FA4D}"/>
              </a:ext>
            </a:extLst>
          </p:cNvPr>
          <p:cNvSpPr txBox="1"/>
          <p:nvPr/>
        </p:nvSpPr>
        <p:spPr>
          <a:xfrm>
            <a:off x="9978886" y="5437721"/>
            <a:ext cx="2213113" cy="369332"/>
          </a:xfrm>
          <a:prstGeom prst="rect">
            <a:avLst/>
          </a:prstGeom>
          <a:noFill/>
        </p:spPr>
        <p:txBody>
          <a:bodyPr wrap="square" rtlCol="0">
            <a:spAutoFit/>
          </a:bodyPr>
          <a:lstStyle/>
          <a:p>
            <a:r>
              <a:rPr lang="en-US" sz="900" dirty="0">
                <a:hlinkClick r:id="rId4" tooltip="https://www.middleeastmonitor.com/20180730-kuwait-wins-service-contract-for-us-military/"/>
              </a:rPr>
              <a:t>This Photo</a:t>
            </a:r>
            <a:r>
              <a:rPr lang="en-US" sz="900" dirty="0"/>
              <a:t> by Unknown Author is licensed under </a:t>
            </a:r>
            <a:r>
              <a:rPr lang="en-US" sz="900" dirty="0">
                <a:hlinkClick r:id="rId5" tooltip="https://creativecommons.org/licenses/by-nc-sa/3.0/"/>
              </a:rPr>
              <a:t>CC BY-SA-NC</a:t>
            </a:r>
            <a:endParaRPr lang="en-US" sz="900" dirty="0"/>
          </a:p>
        </p:txBody>
      </p:sp>
    </p:spTree>
    <p:extLst>
      <p:ext uri="{BB962C8B-B14F-4D97-AF65-F5344CB8AC3E}">
        <p14:creationId xmlns:p14="http://schemas.microsoft.com/office/powerpoint/2010/main" val="984787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alpha val="27523"/>
          </a:schemeClr>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D822BE55-74F1-DA5B-33BA-39ED137461AF}"/>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10446"/>
                    </a14:imgEffect>
                    <a14:imgEffect>
                      <a14:saturation sat="152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0"/>
            <a:ext cx="12192000" cy="6858000"/>
          </a:xfrm>
          <a:prstGeom prst="rect">
            <a:avLst/>
          </a:prstGeom>
          <a:effectLst>
            <a:glow rad="1905000">
              <a:schemeClr val="accent1">
                <a:alpha val="0"/>
              </a:schemeClr>
            </a:glow>
            <a:softEdge rad="1270000"/>
          </a:effectLst>
        </p:spPr>
      </p:pic>
      <p:sp>
        <p:nvSpPr>
          <p:cNvPr id="2" name="Title 1">
            <a:extLst>
              <a:ext uri="{FF2B5EF4-FFF2-40B4-BE49-F238E27FC236}">
                <a16:creationId xmlns:a16="http://schemas.microsoft.com/office/drawing/2014/main" id="{ACB84847-EE3F-868A-39A1-6EE1948F1B94}"/>
              </a:ext>
            </a:extLst>
          </p:cNvPr>
          <p:cNvSpPr>
            <a:spLocks noGrp="1"/>
          </p:cNvSpPr>
          <p:nvPr>
            <p:ph type="title"/>
          </p:nvPr>
        </p:nvSpPr>
        <p:spPr>
          <a:xfrm>
            <a:off x="838200" y="1"/>
            <a:ext cx="10293626" cy="724282"/>
          </a:xfrm>
          <a:pattFill prst="pct5">
            <a:fgClr>
              <a:schemeClr val="accent1">
                <a:lumMod val="20000"/>
                <a:lumOff val="80000"/>
              </a:schemeClr>
            </a:fgClr>
            <a:bgClr>
              <a:schemeClr val="bg1"/>
            </a:bgClr>
          </a:pattFill>
        </p:spPr>
        <p:txBody>
          <a:bodyPr>
            <a:normAutofit/>
          </a:bodyPr>
          <a:lstStyle/>
          <a:p>
            <a:r>
              <a:rPr lang="en-GB" sz="3600" dirty="0"/>
              <a:t>             </a:t>
            </a:r>
            <a:r>
              <a:rPr lang="en-GB" sz="3600" b="1" dirty="0">
                <a:solidFill>
                  <a:schemeClr val="accent1">
                    <a:lumMod val="75000"/>
                  </a:schemeClr>
                </a:solidFill>
                <a:latin typeface="Arial" panose="020B0604020202020204" pitchFamily="34" charset="0"/>
                <a:cs typeface="Arial" panose="020B0604020202020204" pitchFamily="34" charset="0"/>
              </a:rPr>
              <a:t>Recruitment Process (Agility Logistics)</a:t>
            </a:r>
            <a:endParaRPr lang="en-US" sz="3600" b="1" dirty="0">
              <a:solidFill>
                <a:schemeClr val="accent1">
                  <a:lumMod val="75000"/>
                </a:schemeClr>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00165E4-0B53-36AC-B3FB-50C83BB7ABC0}"/>
              </a:ext>
            </a:extLst>
          </p:cNvPr>
          <p:cNvSpPr txBox="1"/>
          <p:nvPr/>
        </p:nvSpPr>
        <p:spPr>
          <a:xfrm>
            <a:off x="1610139" y="1690688"/>
            <a:ext cx="9743661" cy="369332"/>
          </a:xfrm>
          <a:prstGeom prst="rect">
            <a:avLst/>
          </a:prstGeom>
          <a:noFill/>
        </p:spPr>
        <p:txBody>
          <a:bodyPr wrap="square" rtlCol="0">
            <a:spAutoFit/>
          </a:bodyPr>
          <a:lstStyle/>
          <a:p>
            <a:r>
              <a:rPr lang="en-US" dirty="0"/>
              <a:t>                                                        </a:t>
            </a:r>
          </a:p>
        </p:txBody>
      </p:sp>
      <p:sp useBgFill="1">
        <p:nvSpPr>
          <p:cNvPr id="4" name="Rectangle 1">
            <a:extLst>
              <a:ext uri="{FF2B5EF4-FFF2-40B4-BE49-F238E27FC236}">
                <a16:creationId xmlns:a16="http://schemas.microsoft.com/office/drawing/2014/main" id="{93163633-87FD-AD67-B74B-38A795D2DAAA}"/>
              </a:ext>
            </a:extLst>
          </p:cNvPr>
          <p:cNvSpPr>
            <a:spLocks noChangeArrowheads="1"/>
          </p:cNvSpPr>
          <p:nvPr/>
        </p:nvSpPr>
        <p:spPr bwMode="auto">
          <a:xfrm>
            <a:off x="178903" y="809184"/>
            <a:ext cx="17743643" cy="5940088"/>
          </a:xfrm>
          <a:prstGeom prst="rect">
            <a:avLst/>
          </a:prstGeom>
          <a:ln>
            <a:noFill/>
          </a:ln>
          <a:effec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accent1">
                    <a:lumMod val="75000"/>
                  </a:schemeClr>
                </a:solidFill>
                <a:effectLst/>
                <a:latin typeface="Arial" panose="020B0604020202020204" pitchFamily="34" charset="0"/>
              </a:rPr>
              <a:t>Job Analysis</a:t>
            </a:r>
            <a:br>
              <a:rPr kumimoji="0" lang="en-US" altLang="en-US" sz="2000" b="0" i="0" u="none" strike="noStrike" cap="none" normalizeH="0" baseline="0" dirty="0">
                <a:ln>
                  <a:noFill/>
                </a:ln>
                <a:solidFill>
                  <a:schemeClr val="accent1">
                    <a:lumMod val="75000"/>
                  </a:schemeClr>
                </a:solidFill>
                <a:effectLst/>
                <a:latin typeface="Arial" panose="020B0604020202020204" pitchFamily="34" charset="0"/>
              </a:rPr>
            </a:br>
            <a:r>
              <a:rPr kumimoji="0" lang="en-US" altLang="en-US" sz="2000" b="0" i="0" u="none" strike="noStrike" cap="none" normalizeH="0" baseline="0" dirty="0">
                <a:ln>
                  <a:noFill/>
                </a:ln>
                <a:solidFill>
                  <a:schemeClr val="accent1">
                    <a:lumMod val="75000"/>
                  </a:schemeClr>
                </a:solidFill>
                <a:effectLst/>
                <a:latin typeface="Arial" panose="020B0604020202020204" pitchFamily="34" charset="0"/>
              </a:rPr>
              <a:t>Identifies what the role requires — key duties, skills, and knowledge.</a:t>
            </a:r>
            <a:br>
              <a:rPr kumimoji="0" lang="en-US" altLang="en-US" sz="2000" b="0" i="0" u="none" strike="noStrike" cap="none" normalizeH="0" baseline="0" dirty="0">
                <a:ln>
                  <a:noFill/>
                </a:ln>
                <a:solidFill>
                  <a:schemeClr val="accent1">
                    <a:lumMod val="75000"/>
                  </a:schemeClr>
                </a:solidFill>
                <a:effectLst/>
                <a:latin typeface="Arial" panose="020B0604020202020204" pitchFamily="34" charset="0"/>
              </a:rPr>
            </a:br>
            <a:r>
              <a:rPr kumimoji="0" lang="en-US" altLang="en-US" sz="2000" b="0" i="0" u="none" strike="noStrike" cap="none" normalizeH="0" baseline="0" dirty="0">
                <a:ln>
                  <a:noFill/>
                </a:ln>
                <a:solidFill>
                  <a:schemeClr val="accent1">
                    <a:lumMod val="75000"/>
                  </a:schemeClr>
                </a:solidFill>
                <a:effectLst/>
                <a:latin typeface="Arial" panose="020B0604020202020204" pitchFamily="34" charset="0"/>
              </a:rPr>
              <a:t>For </a:t>
            </a:r>
            <a:r>
              <a:rPr kumimoji="0" lang="en-US" altLang="en-US" sz="2000" b="1" i="0" u="none" strike="noStrike" cap="none" normalizeH="0" baseline="0" dirty="0">
                <a:ln>
                  <a:noFill/>
                </a:ln>
                <a:solidFill>
                  <a:schemeClr val="accent1">
                    <a:lumMod val="75000"/>
                  </a:schemeClr>
                </a:solidFill>
                <a:effectLst/>
                <a:latin typeface="Arial" panose="020B0604020202020204" pitchFamily="34" charset="0"/>
              </a:rPr>
              <a:t>Project Manager</a:t>
            </a:r>
            <a:r>
              <a:rPr kumimoji="0" lang="en-US" altLang="en-US" sz="2000" b="0" i="0" u="none" strike="noStrike" cap="none" normalizeH="0" baseline="0" dirty="0">
                <a:ln>
                  <a:noFill/>
                </a:ln>
                <a:solidFill>
                  <a:schemeClr val="accent1">
                    <a:lumMod val="75000"/>
                  </a:schemeClr>
                </a:solidFill>
                <a:effectLst/>
                <a:latin typeface="Arial" panose="020B0604020202020204" pitchFamily="34" charset="0"/>
              </a:rPr>
              <a:t>, this means coordinating logistics operations, monitoring project stages,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accent1">
                    <a:lumMod val="75000"/>
                  </a:schemeClr>
                </a:solidFill>
                <a:effectLst/>
                <a:latin typeface="Arial" panose="020B0604020202020204" pitchFamily="34" charset="0"/>
              </a:rPr>
              <a:t> and ensuring smooth communication between global teams.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accent1">
                  <a:lumMod val="7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accent1">
                    <a:lumMod val="75000"/>
                  </a:schemeClr>
                </a:solidFill>
                <a:effectLst/>
                <a:latin typeface="Arial" panose="020B0604020202020204" pitchFamily="34" charset="0"/>
              </a:rPr>
              <a:t>Job Description</a:t>
            </a:r>
            <a:br>
              <a:rPr kumimoji="0" lang="en-US" altLang="en-US" sz="2000" b="0" i="0" u="none" strike="noStrike" cap="none" normalizeH="0" baseline="0" dirty="0">
                <a:ln>
                  <a:noFill/>
                </a:ln>
                <a:solidFill>
                  <a:schemeClr val="accent1">
                    <a:lumMod val="75000"/>
                  </a:schemeClr>
                </a:solidFill>
                <a:effectLst/>
                <a:latin typeface="Arial" panose="020B0604020202020204" pitchFamily="34" charset="0"/>
              </a:rPr>
            </a:br>
            <a:r>
              <a:rPr kumimoji="0" lang="en-US" altLang="en-US" sz="2000" b="0" i="0" u="none" strike="noStrike" cap="none" normalizeH="0" baseline="0" dirty="0">
                <a:ln>
                  <a:noFill/>
                </a:ln>
                <a:solidFill>
                  <a:schemeClr val="accent1">
                    <a:lumMod val="75000"/>
                  </a:schemeClr>
                </a:solidFill>
                <a:effectLst/>
                <a:latin typeface="Arial" panose="020B0604020202020204" pitchFamily="34" charset="0"/>
              </a:rPr>
              <a:t>The Project Manager at Agility is responsible for planning, budgeting, and leading project execution.</a:t>
            </a:r>
            <a:br>
              <a:rPr kumimoji="0" lang="en-US" altLang="en-US" sz="2000" b="0" i="0" u="none" strike="noStrike" cap="none" normalizeH="0" baseline="0" dirty="0">
                <a:ln>
                  <a:noFill/>
                </a:ln>
                <a:solidFill>
                  <a:schemeClr val="accent1">
                    <a:lumMod val="75000"/>
                  </a:schemeClr>
                </a:solidFill>
                <a:effectLst/>
                <a:latin typeface="Arial" panose="020B0604020202020204" pitchFamily="34" charset="0"/>
              </a:rPr>
            </a:br>
            <a:r>
              <a:rPr kumimoji="0" lang="en-US" altLang="en-US" sz="2000" b="0" i="0" u="none" strike="noStrike" cap="none" normalizeH="0" baseline="0" dirty="0">
                <a:ln>
                  <a:noFill/>
                </a:ln>
                <a:solidFill>
                  <a:schemeClr val="accent1">
                    <a:lumMod val="75000"/>
                  </a:schemeClr>
                </a:solidFill>
                <a:effectLst/>
                <a:latin typeface="Arial" panose="020B0604020202020204" pitchFamily="34" charset="0"/>
              </a:rPr>
              <a:t>They ensure that logistics processes are efficient, cost-effective, and meet client expectations.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accent1">
                  <a:lumMod val="7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accent1">
                    <a:lumMod val="75000"/>
                  </a:schemeClr>
                </a:solidFill>
                <a:effectLst/>
                <a:latin typeface="Arial" panose="020B0604020202020204" pitchFamily="34" charset="0"/>
              </a:rPr>
              <a:t>Person Specification</a:t>
            </a:r>
            <a:br>
              <a:rPr kumimoji="0" lang="en-US" altLang="en-US" sz="2000" b="0" i="0" u="none" strike="noStrike" cap="none" normalizeH="0" baseline="0" dirty="0">
                <a:ln>
                  <a:noFill/>
                </a:ln>
                <a:solidFill>
                  <a:schemeClr val="accent1">
                    <a:lumMod val="75000"/>
                  </a:schemeClr>
                </a:solidFill>
                <a:effectLst/>
                <a:latin typeface="Arial" panose="020B0604020202020204" pitchFamily="34" charset="0"/>
              </a:rPr>
            </a:br>
            <a:r>
              <a:rPr kumimoji="0" lang="en-US" altLang="en-US" sz="2000" b="0" i="0" u="none" strike="noStrike" cap="none" normalizeH="0" baseline="0" dirty="0">
                <a:ln>
                  <a:noFill/>
                </a:ln>
                <a:solidFill>
                  <a:schemeClr val="accent1">
                    <a:lumMod val="75000"/>
                  </a:schemeClr>
                </a:solidFill>
                <a:effectLst/>
                <a:latin typeface="Arial" panose="020B0604020202020204" pitchFamily="34" charset="0"/>
              </a:rPr>
              <a:t>An ideal candidate should demonstrate leadership, problem-solving ability, and flexibility.</a:t>
            </a:r>
            <a:br>
              <a:rPr kumimoji="0" lang="en-US" altLang="en-US" sz="2000" b="0" i="0" u="none" strike="noStrike" cap="none" normalizeH="0" baseline="0" dirty="0">
                <a:ln>
                  <a:noFill/>
                </a:ln>
                <a:solidFill>
                  <a:schemeClr val="accent1">
                    <a:lumMod val="75000"/>
                  </a:schemeClr>
                </a:solidFill>
                <a:effectLst/>
                <a:latin typeface="Arial" panose="020B0604020202020204" pitchFamily="34" charset="0"/>
              </a:rPr>
            </a:br>
            <a:r>
              <a:rPr kumimoji="0" lang="en-US" altLang="en-US" sz="2000" b="0" i="0" u="none" strike="noStrike" cap="none" normalizeH="0" baseline="0" dirty="0">
                <a:ln>
                  <a:noFill/>
                </a:ln>
                <a:solidFill>
                  <a:schemeClr val="accent1">
                    <a:lumMod val="75000"/>
                  </a:schemeClr>
                </a:solidFill>
                <a:effectLst/>
                <a:latin typeface="Arial" panose="020B0604020202020204" pitchFamily="34" charset="0"/>
              </a:rPr>
              <a:t>Previous experience in international logistics and excellent communication skills are essential for success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accent1">
                    <a:lumMod val="75000"/>
                  </a:schemeClr>
                </a:solidFill>
                <a:effectLst/>
                <a:latin typeface="Arial" panose="020B0604020202020204" pitchFamily="34" charset="0"/>
              </a:rPr>
              <a:t> in this role.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accent1">
                    <a:lumMod val="75000"/>
                  </a:schemeClr>
                </a:solidFill>
                <a:effectLst/>
                <a:latin typeface="Arial" panose="020B0604020202020204" pitchFamily="34" charset="0"/>
              </a:rPr>
              <a:t>A clear recruitment process ensures the right person is hired at the right time for the right job.</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solidFill>
                <a:schemeClr val="accent1">
                  <a:lumMod val="75000"/>
                </a:schemeClr>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accent1">
                  <a:lumMod val="7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solidFill>
                <a:schemeClr val="accent1">
                  <a:lumMod val="75000"/>
                </a:schemeClr>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accent1">
                  <a:lumMod val="7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1" u="none" strike="noStrike" cap="none" normalizeH="0" baseline="0" dirty="0">
                <a:ln>
                  <a:noFill/>
                </a:ln>
                <a:solidFill>
                  <a:schemeClr val="accent1">
                    <a:lumMod val="75000"/>
                  </a:schemeClr>
                </a:solidFill>
                <a:effectLst/>
                <a:latin typeface="Arial" panose="020B0604020202020204" pitchFamily="34" charset="0"/>
              </a:rPr>
              <a:t>(Rees, 2015; Mullins &amp; McLean, 2019; CIPD, 2023)</a:t>
            </a:r>
            <a:endParaRPr kumimoji="0" lang="en-US" altLang="en-US" sz="2000" b="0" i="0" u="none" strike="noStrike" cap="none" normalizeH="0" baseline="0" dirty="0">
              <a:ln>
                <a:noFill/>
              </a:ln>
              <a:solidFill>
                <a:schemeClr val="accent1">
                  <a:lumMod val="75000"/>
                </a:schemeClr>
              </a:solidFill>
              <a:effectLst/>
              <a:latin typeface="Arial" panose="020B0604020202020204" pitchFamily="34" charset="0"/>
            </a:endParaRPr>
          </a:p>
        </p:txBody>
      </p:sp>
    </p:spTree>
    <p:extLst>
      <p:ext uri="{BB962C8B-B14F-4D97-AF65-F5344CB8AC3E}">
        <p14:creationId xmlns:p14="http://schemas.microsoft.com/office/powerpoint/2010/main" val="23139494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6D9E234-84FF-1F4F-7106-C34EB2E80D43}"/>
              </a:ext>
            </a:extLst>
          </p:cNvPr>
          <p:cNvSpPr>
            <a:spLocks noGrp="1"/>
          </p:cNvSpPr>
          <p:nvPr>
            <p:ph type="title"/>
          </p:nvPr>
        </p:nvSpPr>
        <p:spPr>
          <a:xfrm>
            <a:off x="612913" y="198782"/>
            <a:ext cx="10740888" cy="795131"/>
          </a:xfrm>
        </p:spPr>
        <p:txBody>
          <a:bodyPr>
            <a:noAutofit/>
          </a:bodyPr>
          <a:lstStyle/>
          <a:p>
            <a:r>
              <a:rPr lang="en-GB" sz="2800" b="1" dirty="0">
                <a:solidFill>
                  <a:schemeClr val="accent1">
                    <a:lumMod val="75000"/>
                  </a:schemeClr>
                </a:solidFill>
                <a:latin typeface="Arial" panose="020B0604020202020204" pitchFamily="34" charset="0"/>
                <a:cs typeface="Arial" panose="020B0604020202020204" pitchFamily="34" charset="0"/>
              </a:rPr>
              <a:t>Comparison of Interview Types for Project Manager Role</a:t>
            </a:r>
            <a:endParaRPr lang="en-US" sz="2800" b="1" dirty="0">
              <a:solidFill>
                <a:schemeClr val="accent1">
                  <a:lumMod val="75000"/>
                </a:schemeClr>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95E7914-E65A-B8E7-7FA5-235D68A6724F}"/>
              </a:ext>
            </a:extLst>
          </p:cNvPr>
          <p:cNvSpPr txBox="1"/>
          <p:nvPr/>
        </p:nvSpPr>
        <p:spPr>
          <a:xfrm rot="10800000" flipH="1" flipV="1">
            <a:off x="1606828" y="4133650"/>
            <a:ext cx="9322904" cy="1754326"/>
          </a:xfrm>
          <a:prstGeom prst="rect">
            <a:avLst/>
          </a:prstGeom>
          <a:solidFill>
            <a:schemeClr val="tx2">
              <a:lumMod val="40000"/>
              <a:lumOff val="60000"/>
            </a:schemeClr>
          </a:solidFill>
        </p:spPr>
        <p:txBody>
          <a:bodyPr wrap="square" rtlCol="0">
            <a:spAutoFit/>
          </a:bodyPr>
          <a:lstStyle/>
          <a:p>
            <a:r>
              <a:rPr lang="en-US" altLang="en-US" b="1" dirty="0">
                <a:solidFill>
                  <a:schemeClr val="accent1">
                    <a:lumMod val="75000"/>
                  </a:schemeClr>
                </a:solidFill>
                <a:latin typeface="Arial" panose="020B0604020202020204" pitchFamily="34" charset="0"/>
              </a:rPr>
              <a:t>Competency-Based Interview</a:t>
            </a:r>
            <a:br>
              <a:rPr lang="en-US" altLang="en-US" dirty="0">
                <a:solidFill>
                  <a:schemeClr val="accent1">
                    <a:lumMod val="75000"/>
                  </a:schemeClr>
                </a:solidFill>
                <a:latin typeface="Arial" panose="020B0604020202020204" pitchFamily="34" charset="0"/>
              </a:rPr>
            </a:br>
            <a:r>
              <a:rPr lang="en-US" altLang="en-US" dirty="0">
                <a:solidFill>
                  <a:schemeClr val="accent1">
                    <a:lumMod val="75000"/>
                  </a:schemeClr>
                </a:solidFill>
                <a:latin typeface="-webkit-standard"/>
              </a:rPr>
              <a:t>Focus: Looks at how people act in real situations, using examples from past work.</a:t>
            </a:r>
            <a:br>
              <a:rPr lang="en-US" altLang="en-US" dirty="0">
                <a:solidFill>
                  <a:schemeClr val="accent1">
                    <a:lumMod val="75000"/>
                  </a:schemeClr>
                </a:solidFill>
              </a:rPr>
            </a:br>
            <a:r>
              <a:rPr lang="en-US" altLang="en-US" dirty="0">
                <a:solidFill>
                  <a:schemeClr val="accent1">
                    <a:lumMod val="75000"/>
                  </a:schemeClr>
                </a:solidFill>
                <a:latin typeface="-webkit-standard"/>
              </a:rPr>
              <a:t>Example: </a:t>
            </a:r>
            <a:r>
              <a:rPr lang="en-US" altLang="en-US" i="1" dirty="0">
                <a:solidFill>
                  <a:schemeClr val="accent1">
                    <a:lumMod val="75000"/>
                  </a:schemeClr>
                </a:solidFill>
              </a:rPr>
              <a:t>“Describe a time when you had to motivate your team.”</a:t>
            </a:r>
            <a:br>
              <a:rPr lang="en-US" altLang="en-US" dirty="0">
                <a:solidFill>
                  <a:schemeClr val="accent1">
                    <a:lumMod val="75000"/>
                  </a:schemeClr>
                </a:solidFill>
                <a:latin typeface="Arial" panose="020B0604020202020204" pitchFamily="34" charset="0"/>
              </a:rPr>
            </a:br>
            <a:r>
              <a:rPr lang="en-US" altLang="en-US" dirty="0">
                <a:solidFill>
                  <a:schemeClr val="accent1">
                    <a:lumMod val="75000"/>
                  </a:schemeClr>
                </a:solidFill>
                <a:latin typeface="-webkit-standard"/>
              </a:rPr>
              <a:t>Why it’s useful: Shows real behavior and decision-making under pressure.</a:t>
            </a:r>
            <a:br>
              <a:rPr lang="en-US" altLang="en-US" dirty="0">
                <a:solidFill>
                  <a:schemeClr val="accent1">
                    <a:lumMod val="75000"/>
                  </a:schemeClr>
                </a:solidFill>
              </a:rPr>
            </a:br>
            <a:r>
              <a:rPr lang="en-US" altLang="en-US" dirty="0">
                <a:solidFill>
                  <a:schemeClr val="accent1">
                    <a:lumMod val="75000"/>
                  </a:schemeClr>
                </a:solidFill>
                <a:latin typeface="-webkit-standard"/>
              </a:rPr>
              <a:t>For Project Manager: Highlights leadership, teamwork, and motivational skills.</a:t>
            </a:r>
            <a:endParaRPr lang="en-US" altLang="en-US" dirty="0">
              <a:solidFill>
                <a:schemeClr val="accent1">
                  <a:lumMod val="75000"/>
                </a:schemeClr>
              </a:solidFill>
              <a:latin typeface="Arial" panose="020B0604020202020204" pitchFamily="34" charset="0"/>
            </a:endParaRPr>
          </a:p>
          <a:p>
            <a:endParaRPr lang="en-US" dirty="0"/>
          </a:p>
        </p:txBody>
      </p:sp>
      <p:graphicFrame>
        <p:nvGraphicFramePr>
          <p:cNvPr id="11" name="Table 10">
            <a:extLst>
              <a:ext uri="{FF2B5EF4-FFF2-40B4-BE49-F238E27FC236}">
                <a16:creationId xmlns:a16="http://schemas.microsoft.com/office/drawing/2014/main" id="{7F8B42AA-1CE3-2CAC-9A6D-6D973F43DC6E}"/>
              </a:ext>
            </a:extLst>
          </p:cNvPr>
          <p:cNvGraphicFramePr>
            <a:graphicFrameLocks noGrp="1"/>
          </p:cNvGraphicFramePr>
          <p:nvPr>
            <p:extLst>
              <p:ext uri="{D42A27DB-BD31-4B8C-83A1-F6EECF244321}">
                <p14:modId xmlns:p14="http://schemas.microsoft.com/office/powerpoint/2010/main" val="4239986944"/>
              </p:ext>
            </p:extLst>
          </p:nvPr>
        </p:nvGraphicFramePr>
        <p:xfrm>
          <a:off x="7096538" y="2995454"/>
          <a:ext cx="3428213" cy="365760"/>
        </p:xfrm>
        <a:graphic>
          <a:graphicData uri="http://schemas.openxmlformats.org/drawingml/2006/table">
            <a:tbl>
              <a:tblPr/>
              <a:tblGrid>
                <a:gridCol w="235268">
                  <a:extLst>
                    <a:ext uri="{9D8B030D-6E8A-4147-A177-3AD203B41FA5}">
                      <a16:colId xmlns:a16="http://schemas.microsoft.com/office/drawing/2014/main" val="4101635629"/>
                    </a:ext>
                  </a:extLst>
                </a:gridCol>
                <a:gridCol w="1064315">
                  <a:extLst>
                    <a:ext uri="{9D8B030D-6E8A-4147-A177-3AD203B41FA5}">
                      <a16:colId xmlns:a16="http://schemas.microsoft.com/office/drawing/2014/main" val="2222238392"/>
                    </a:ext>
                  </a:extLst>
                </a:gridCol>
                <a:gridCol w="1064315">
                  <a:extLst>
                    <a:ext uri="{9D8B030D-6E8A-4147-A177-3AD203B41FA5}">
                      <a16:colId xmlns:a16="http://schemas.microsoft.com/office/drawing/2014/main" val="3835320959"/>
                    </a:ext>
                  </a:extLst>
                </a:gridCol>
                <a:gridCol w="1064315">
                  <a:extLst>
                    <a:ext uri="{9D8B030D-6E8A-4147-A177-3AD203B41FA5}">
                      <a16:colId xmlns:a16="http://schemas.microsoft.com/office/drawing/2014/main" val="1438062489"/>
                    </a:ext>
                  </a:extLst>
                </a:gridCol>
              </a:tblGrid>
              <a:tr h="0">
                <a:tc>
                  <a:txBody>
                    <a:bodyPr/>
                    <a:lstStyle/>
                    <a:p>
                      <a:pPr>
                        <a:buNone/>
                      </a:pPr>
                      <a:endParaRPr lang="en-GB" dirty="0"/>
                    </a:p>
                  </a:txBody>
                  <a:tcPr anchor="ctr">
                    <a:lnL>
                      <a:noFill/>
                    </a:lnL>
                    <a:lnR>
                      <a:noFill/>
                    </a:lnR>
                    <a:lnT>
                      <a:noFill/>
                    </a:lnT>
                    <a:lnB>
                      <a:noFill/>
                    </a:lnB>
                    <a:noFill/>
                  </a:tcPr>
                </a:tc>
                <a:tc>
                  <a:txBody>
                    <a:bodyPr/>
                    <a:lstStyle/>
                    <a:p>
                      <a:pPr>
                        <a:buNone/>
                      </a:pPr>
                      <a:endParaRPr lang="en-GB" dirty="0"/>
                    </a:p>
                  </a:txBody>
                  <a:tcPr anchor="ctr">
                    <a:lnL>
                      <a:noFill/>
                    </a:lnL>
                    <a:lnR>
                      <a:noFill/>
                    </a:lnR>
                    <a:lnT>
                      <a:noFill/>
                    </a:lnT>
                    <a:lnB>
                      <a:noFill/>
                    </a:lnB>
                    <a:noFill/>
                  </a:tcPr>
                </a:tc>
                <a:tc>
                  <a:txBody>
                    <a:bodyPr/>
                    <a:lstStyle/>
                    <a:p>
                      <a:pPr>
                        <a:buNone/>
                      </a:pPr>
                      <a:endParaRPr lang="en-GB" dirty="0"/>
                    </a:p>
                  </a:txBody>
                  <a:tcPr anchor="ctr">
                    <a:lnL>
                      <a:noFill/>
                    </a:lnL>
                    <a:lnR>
                      <a:noFill/>
                    </a:lnR>
                    <a:lnT>
                      <a:noFill/>
                    </a:lnT>
                    <a:lnB>
                      <a:noFill/>
                    </a:lnB>
                    <a:noFill/>
                  </a:tcPr>
                </a:tc>
                <a:tc>
                  <a:txBody>
                    <a:bodyPr/>
                    <a:lstStyle/>
                    <a:p>
                      <a:pPr>
                        <a:buNone/>
                      </a:pPr>
                      <a:endParaRPr lang="en-GB" dirty="0"/>
                    </a:p>
                  </a:txBody>
                  <a:tcPr anchor="ctr">
                    <a:lnL>
                      <a:noFill/>
                    </a:lnL>
                    <a:lnR>
                      <a:noFill/>
                    </a:lnR>
                    <a:lnT>
                      <a:noFill/>
                    </a:lnT>
                    <a:lnB>
                      <a:noFill/>
                    </a:lnB>
                    <a:noFill/>
                  </a:tcPr>
                </a:tc>
                <a:extLst>
                  <a:ext uri="{0D108BD9-81ED-4DB2-BD59-A6C34878D82A}">
                    <a16:rowId xmlns:a16="http://schemas.microsoft.com/office/drawing/2014/main" val="3795542154"/>
                  </a:ext>
                </a:extLst>
              </a:tr>
            </a:tbl>
          </a:graphicData>
        </a:graphic>
      </p:graphicFrame>
      <p:sp>
        <p:nvSpPr>
          <p:cNvPr id="25" name="TextBox 24">
            <a:extLst>
              <a:ext uri="{FF2B5EF4-FFF2-40B4-BE49-F238E27FC236}">
                <a16:creationId xmlns:a16="http://schemas.microsoft.com/office/drawing/2014/main" id="{D5EEAD1A-10D6-53BB-2375-BF8BC3B277F9}"/>
              </a:ext>
            </a:extLst>
          </p:cNvPr>
          <p:cNvSpPr txBox="1"/>
          <p:nvPr/>
        </p:nvSpPr>
        <p:spPr>
          <a:xfrm rot="20795312">
            <a:off x="61847" y="1385188"/>
            <a:ext cx="6164974" cy="2585323"/>
          </a:xfrm>
          <a:prstGeom prst="rect">
            <a:avLst/>
          </a:prstGeom>
          <a:solidFill>
            <a:schemeClr val="tx2">
              <a:lumMod val="40000"/>
              <a:lumOff val="60000"/>
            </a:schemeClr>
          </a:solidFill>
        </p:spPr>
        <p:txBody>
          <a:bodyPr wrap="square" rtlCol="0">
            <a:spAutoFit/>
          </a:bodyPr>
          <a:lstStyle/>
          <a:p>
            <a:r>
              <a:rPr lang="en-US" dirty="0"/>
              <a:t> </a:t>
            </a:r>
            <a:r>
              <a:rPr lang="en-US" altLang="en-US" b="1" dirty="0">
                <a:solidFill>
                  <a:schemeClr val="accent1">
                    <a:lumMod val="75000"/>
                  </a:schemeClr>
                </a:solidFill>
                <a:latin typeface="Arial" panose="020B0604020202020204" pitchFamily="34" charset="0"/>
              </a:rPr>
              <a:t>Structured Interview</a:t>
            </a:r>
            <a:br>
              <a:rPr lang="en-US" altLang="en-US" dirty="0">
                <a:solidFill>
                  <a:srgbClr val="000000"/>
                </a:solidFill>
                <a:latin typeface="Arial" panose="020B0604020202020204" pitchFamily="34" charset="0"/>
              </a:rPr>
            </a:br>
            <a:r>
              <a:rPr lang="en-US" altLang="en-US" dirty="0">
                <a:solidFill>
                  <a:schemeClr val="accent1">
                    <a:lumMod val="75000"/>
                  </a:schemeClr>
                </a:solidFill>
                <a:latin typeface="Arial" panose="020B0604020202020204" pitchFamily="34" charset="0"/>
              </a:rPr>
              <a:t>Focus: Same questions for all candidates, checking experience and qualifications.</a:t>
            </a:r>
            <a:br>
              <a:rPr lang="en-US" altLang="en-US" dirty="0">
                <a:solidFill>
                  <a:schemeClr val="accent1">
                    <a:lumMod val="75000"/>
                  </a:schemeClr>
                </a:solidFill>
                <a:latin typeface="Arial" panose="020B0604020202020204" pitchFamily="34" charset="0"/>
              </a:rPr>
            </a:br>
            <a:r>
              <a:rPr lang="en-US" altLang="en-US" dirty="0">
                <a:solidFill>
                  <a:schemeClr val="accent1">
                    <a:lumMod val="75000"/>
                  </a:schemeClr>
                </a:solidFill>
                <a:latin typeface="Arial" panose="020B0604020202020204" pitchFamily="34" charset="0"/>
              </a:rPr>
              <a:t>Eskillsxample: </a:t>
            </a:r>
            <a:r>
              <a:rPr lang="en-US" altLang="en-US" i="1" dirty="0">
                <a:solidFill>
                  <a:schemeClr val="accent1">
                    <a:lumMod val="75000"/>
                  </a:schemeClr>
                </a:solidFill>
                <a:latin typeface="Arial" panose="020B0604020202020204" pitchFamily="34" charset="0"/>
              </a:rPr>
              <a:t>“Tell me how you managed several logistics tasks at once.”</a:t>
            </a:r>
            <a:br>
              <a:rPr lang="en-US" altLang="en-US" dirty="0">
                <a:solidFill>
                  <a:schemeClr val="accent1">
                    <a:lumMod val="75000"/>
                  </a:schemeClr>
                </a:solidFill>
                <a:latin typeface="Arial" panose="020B0604020202020204" pitchFamily="34" charset="0"/>
              </a:rPr>
            </a:br>
            <a:r>
              <a:rPr lang="en-US" altLang="en-US" dirty="0">
                <a:solidFill>
                  <a:schemeClr val="accent1">
                    <a:lumMod val="75000"/>
                  </a:schemeClr>
                </a:solidFill>
                <a:latin typeface="Arial" panose="020B0604020202020204" pitchFamily="34" charset="0"/>
              </a:rPr>
              <a:t>Why it’s useful: Fair and easy to compare results, reduces personal bias.</a:t>
            </a:r>
            <a:br>
              <a:rPr lang="en-US" altLang="en-US" dirty="0">
                <a:solidFill>
                  <a:schemeClr val="accent1">
                    <a:lumMod val="75000"/>
                  </a:schemeClr>
                </a:solidFill>
                <a:latin typeface="Arial" panose="020B0604020202020204" pitchFamily="34" charset="0"/>
              </a:rPr>
            </a:br>
            <a:r>
              <a:rPr lang="en-US" altLang="en-US" dirty="0">
                <a:solidFill>
                  <a:schemeClr val="accent1">
                    <a:lumMod val="75000"/>
                  </a:schemeClr>
                </a:solidFill>
                <a:latin typeface="Arial" panose="020B0604020202020204" pitchFamily="34" charset="0"/>
              </a:rPr>
              <a:t>For Project Manager: Tests knowledge, organization, and problem-solving</a:t>
            </a:r>
            <a:endParaRPr lang="en-US" dirty="0">
              <a:solidFill>
                <a:schemeClr val="accent1">
                  <a:lumMod val="75000"/>
                </a:schemeClr>
              </a:solidFill>
            </a:endParaRPr>
          </a:p>
        </p:txBody>
      </p:sp>
      <p:sp>
        <p:nvSpPr>
          <p:cNvPr id="26" name="Rectangle 1">
            <a:extLst>
              <a:ext uri="{FF2B5EF4-FFF2-40B4-BE49-F238E27FC236}">
                <a16:creationId xmlns:a16="http://schemas.microsoft.com/office/drawing/2014/main" id="{62730037-D364-EFB4-CB7F-07415907C6F4}"/>
              </a:ext>
            </a:extLst>
          </p:cNvPr>
          <p:cNvSpPr>
            <a:spLocks noChangeArrowheads="1"/>
          </p:cNvSpPr>
          <p:nvPr/>
        </p:nvSpPr>
        <p:spPr bwMode="auto">
          <a:xfrm>
            <a:off x="0" y="43934"/>
            <a:ext cx="24878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8" name="TextBox 27">
            <a:extLst>
              <a:ext uri="{FF2B5EF4-FFF2-40B4-BE49-F238E27FC236}">
                <a16:creationId xmlns:a16="http://schemas.microsoft.com/office/drawing/2014/main" id="{43324F36-14B4-8BB6-EE21-4B528CD1E80F}"/>
              </a:ext>
            </a:extLst>
          </p:cNvPr>
          <p:cNvSpPr txBox="1"/>
          <p:nvPr/>
        </p:nvSpPr>
        <p:spPr>
          <a:xfrm>
            <a:off x="9740348" y="1707742"/>
            <a:ext cx="616226" cy="369332"/>
          </a:xfrm>
          <a:prstGeom prst="rect">
            <a:avLst/>
          </a:prstGeom>
          <a:noFill/>
        </p:spPr>
        <p:txBody>
          <a:bodyPr wrap="square" rtlCol="0">
            <a:spAutoFit/>
          </a:bodyPr>
          <a:lstStyle/>
          <a:p>
            <a:r>
              <a:rPr lang="en-US" dirty="0"/>
              <a:t>       </a:t>
            </a:r>
          </a:p>
        </p:txBody>
      </p:sp>
      <p:sp>
        <p:nvSpPr>
          <p:cNvPr id="30" name="TextBox 29">
            <a:extLst>
              <a:ext uri="{FF2B5EF4-FFF2-40B4-BE49-F238E27FC236}">
                <a16:creationId xmlns:a16="http://schemas.microsoft.com/office/drawing/2014/main" id="{E7196FB0-8B38-B870-CBD6-DA02D091CF9A}"/>
              </a:ext>
            </a:extLst>
          </p:cNvPr>
          <p:cNvSpPr txBox="1"/>
          <p:nvPr/>
        </p:nvSpPr>
        <p:spPr>
          <a:xfrm>
            <a:off x="536714" y="4293704"/>
            <a:ext cx="5387008" cy="369332"/>
          </a:xfrm>
          <a:prstGeom prst="rect">
            <a:avLst/>
          </a:prstGeom>
          <a:noFill/>
        </p:spPr>
        <p:txBody>
          <a:bodyPr wrap="square" rtlCol="0">
            <a:spAutoFit/>
          </a:bodyPr>
          <a:lstStyle/>
          <a:p>
            <a:r>
              <a:rPr lang="en-US" dirty="0"/>
              <a:t>  </a:t>
            </a:r>
          </a:p>
        </p:txBody>
      </p:sp>
      <p:sp>
        <p:nvSpPr>
          <p:cNvPr id="33" name="TextBox 32">
            <a:extLst>
              <a:ext uri="{FF2B5EF4-FFF2-40B4-BE49-F238E27FC236}">
                <a16:creationId xmlns:a16="http://schemas.microsoft.com/office/drawing/2014/main" id="{26A6565A-F6A1-FAF6-A623-75C4EF77C8A8}"/>
              </a:ext>
            </a:extLst>
          </p:cNvPr>
          <p:cNvSpPr txBox="1"/>
          <p:nvPr/>
        </p:nvSpPr>
        <p:spPr>
          <a:xfrm rot="1390987">
            <a:off x="6288339" y="1564293"/>
            <a:ext cx="5387005" cy="2862322"/>
          </a:xfrm>
          <a:prstGeom prst="rect">
            <a:avLst/>
          </a:prstGeom>
          <a:solidFill>
            <a:schemeClr val="tx2">
              <a:lumMod val="40000"/>
              <a:lumOff val="60000"/>
            </a:schemeClr>
          </a:solidFill>
        </p:spPr>
        <p:txBody>
          <a:bodyPr wrap="square" rtlCol="0">
            <a:spAutoFit/>
          </a:bodyPr>
          <a:lstStyle/>
          <a:p>
            <a:r>
              <a:rPr lang="en-US" dirty="0">
                <a:solidFill>
                  <a:schemeClr val="accent1">
                    <a:lumMod val="75000"/>
                  </a:schemeClr>
                </a:solidFill>
              </a:rPr>
              <a:t>  </a:t>
            </a:r>
            <a:r>
              <a:rPr lang="en-US" altLang="en-US" b="1" dirty="0">
                <a:solidFill>
                  <a:schemeClr val="accent1">
                    <a:lumMod val="75000"/>
                  </a:schemeClr>
                </a:solidFill>
                <a:latin typeface="Arial" panose="020B0604020202020204" pitchFamily="34" charset="0"/>
              </a:rPr>
              <a:t>Panel Interview</a:t>
            </a:r>
            <a:br>
              <a:rPr lang="en-US" altLang="en-US" dirty="0">
                <a:solidFill>
                  <a:schemeClr val="accent1">
                    <a:lumMod val="75000"/>
                  </a:schemeClr>
                </a:solidFill>
                <a:latin typeface="Arial" panose="020B0604020202020204" pitchFamily="34" charset="0"/>
              </a:rPr>
            </a:br>
            <a:r>
              <a:rPr lang="en-US" altLang="en-US" dirty="0">
                <a:solidFill>
                  <a:schemeClr val="accent1">
                    <a:lumMod val="75000"/>
                  </a:schemeClr>
                </a:solidFill>
                <a:latin typeface="-webkit-standard"/>
              </a:rPr>
              <a:t>Focus: Involves several interviewers — HR, senior manager, and project lead.</a:t>
            </a:r>
            <a:br>
              <a:rPr lang="en-US" altLang="en-US" dirty="0">
                <a:solidFill>
                  <a:schemeClr val="accent1">
                    <a:lumMod val="75000"/>
                  </a:schemeClr>
                </a:solidFill>
              </a:rPr>
            </a:br>
            <a:r>
              <a:rPr lang="en-US" altLang="en-US" dirty="0">
                <a:solidFill>
                  <a:schemeClr val="accent1">
                    <a:lumMod val="75000"/>
                  </a:schemeClr>
                </a:solidFill>
                <a:latin typeface="-webkit-standard"/>
              </a:rPr>
              <a:t>Example: </a:t>
            </a:r>
            <a:r>
              <a:rPr lang="en-US" altLang="en-US" i="1" dirty="0">
                <a:solidFill>
                  <a:schemeClr val="accent1">
                    <a:lumMod val="75000"/>
                  </a:schemeClr>
                </a:solidFill>
              </a:rPr>
              <a:t>“How would you deal with conflict between teams?”</a:t>
            </a:r>
            <a:br>
              <a:rPr lang="en-US" altLang="en-US" dirty="0">
                <a:solidFill>
                  <a:schemeClr val="accent1">
                    <a:lumMod val="75000"/>
                  </a:schemeClr>
                </a:solidFill>
                <a:latin typeface="Arial" panose="020B0604020202020204" pitchFamily="34" charset="0"/>
              </a:rPr>
            </a:br>
            <a:r>
              <a:rPr lang="en-US" altLang="en-US" dirty="0">
                <a:solidFill>
                  <a:schemeClr val="accent1">
                    <a:lumMod val="75000"/>
                  </a:schemeClr>
                </a:solidFill>
                <a:latin typeface="-webkit-standard"/>
              </a:rPr>
              <a:t>Why it’s useful: Brings multiple viewpoints for a fairer and balanced choice.</a:t>
            </a:r>
            <a:br>
              <a:rPr lang="en-US" altLang="en-US" dirty="0">
                <a:solidFill>
                  <a:schemeClr val="accent1">
                    <a:lumMod val="75000"/>
                  </a:schemeClr>
                </a:solidFill>
              </a:rPr>
            </a:br>
            <a:r>
              <a:rPr lang="en-US" altLang="en-US" dirty="0">
                <a:solidFill>
                  <a:schemeClr val="accent1">
                    <a:lumMod val="75000"/>
                  </a:schemeClr>
                </a:solidFill>
                <a:latin typeface="-webkit-standard"/>
              </a:rPr>
              <a:t>For Project Manager: Useful to assess communication skills and confidence.</a:t>
            </a:r>
            <a:endParaRPr lang="en-US" altLang="en-US" dirty="0">
              <a:solidFill>
                <a:schemeClr val="accent1">
                  <a:lumMod val="75000"/>
                </a:schemeClr>
              </a:solidFill>
              <a:latin typeface="Arial" panose="020B0604020202020204" pitchFamily="34" charset="0"/>
            </a:endParaRPr>
          </a:p>
          <a:p>
            <a:endParaRPr lang="en-US" dirty="0"/>
          </a:p>
        </p:txBody>
      </p:sp>
      <p:sp>
        <p:nvSpPr>
          <p:cNvPr id="36" name="TextBox 35">
            <a:extLst>
              <a:ext uri="{FF2B5EF4-FFF2-40B4-BE49-F238E27FC236}">
                <a16:creationId xmlns:a16="http://schemas.microsoft.com/office/drawing/2014/main" id="{B3FF10F4-78C9-60D5-62B9-B4FDAA47ADFD}"/>
              </a:ext>
            </a:extLst>
          </p:cNvPr>
          <p:cNvSpPr txBox="1"/>
          <p:nvPr/>
        </p:nvSpPr>
        <p:spPr>
          <a:xfrm>
            <a:off x="318053" y="5580777"/>
            <a:ext cx="11628782" cy="1384995"/>
          </a:xfrm>
          <a:prstGeom prst="rect">
            <a:avLst/>
          </a:prstGeom>
          <a:noFill/>
        </p:spPr>
        <p:txBody>
          <a:bodyPr wrap="square" rtlCol="0">
            <a:spAutoFit/>
          </a:bodyPr>
          <a:lstStyle/>
          <a:p>
            <a:pPr lvl="0" eaLnBrk="0" fontAlgn="base" hangingPunct="0">
              <a:spcBef>
                <a:spcPct val="0"/>
              </a:spcBef>
              <a:spcAft>
                <a:spcPct val="0"/>
              </a:spcAft>
            </a:pPr>
            <a:r>
              <a:rPr lang="en-US" dirty="0"/>
              <a:t> </a:t>
            </a:r>
            <a:br>
              <a:rPr lang="en-US" altLang="en-US" dirty="0">
                <a:solidFill>
                  <a:schemeClr val="accent1">
                    <a:lumMod val="75000"/>
                  </a:schemeClr>
                </a:solidFill>
                <a:latin typeface="Arial" panose="020B0604020202020204" pitchFamily="34" charset="0"/>
              </a:rPr>
            </a:br>
            <a:r>
              <a:rPr lang="en-US" altLang="en-US" dirty="0">
                <a:solidFill>
                  <a:schemeClr val="accent1">
                    <a:lumMod val="75000"/>
                  </a:schemeClr>
                </a:solidFill>
                <a:latin typeface="Arial" panose="020B0604020202020204" pitchFamily="34" charset="0"/>
              </a:rPr>
              <a:t>These interview types help Agility Logistics select project managers who are both technically competent and culturally aligned with the company’s values.</a:t>
            </a:r>
          </a:p>
          <a:p>
            <a:pPr lvl="0" eaLnBrk="0" fontAlgn="base" hangingPunct="0">
              <a:spcBef>
                <a:spcPct val="0"/>
              </a:spcBef>
              <a:spcAft>
                <a:spcPct val="0"/>
              </a:spcAft>
            </a:pPr>
            <a:r>
              <a:rPr lang="en-US" altLang="en-US" sz="1200" i="1" dirty="0">
                <a:solidFill>
                  <a:schemeClr val="accent1">
                    <a:lumMod val="75000"/>
                  </a:schemeClr>
                </a:solidFill>
                <a:latin typeface="Arial" panose="020B0604020202020204" pitchFamily="34" charset="0"/>
              </a:rPr>
              <a:t>(Rees, 2015; Mullins &amp; McLean, 2019; CIPD, 2023)</a:t>
            </a:r>
            <a:endParaRPr lang="en-US" altLang="en-US" sz="1200" dirty="0">
              <a:solidFill>
                <a:schemeClr val="accent1">
                  <a:lumMod val="75000"/>
                </a:schemeClr>
              </a:solidFill>
              <a:latin typeface="Arial" panose="020B0604020202020204" pitchFamily="34" charset="0"/>
            </a:endParaRPr>
          </a:p>
          <a:p>
            <a:endParaRPr lang="en-US" dirty="0"/>
          </a:p>
        </p:txBody>
      </p:sp>
      <p:pic>
        <p:nvPicPr>
          <p:cNvPr id="38" name="Graphic 37" descr="Airplane with solid fill">
            <a:extLst>
              <a:ext uri="{FF2B5EF4-FFF2-40B4-BE49-F238E27FC236}">
                <a16:creationId xmlns:a16="http://schemas.microsoft.com/office/drawing/2014/main" id="{5E42FA00-5F14-F94F-2BFF-5DDCFEA723C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483483" y="2966007"/>
            <a:ext cx="1314881" cy="1314881"/>
          </a:xfrm>
          <a:prstGeom prst="rect">
            <a:avLst/>
          </a:prstGeom>
        </p:spPr>
      </p:pic>
    </p:spTree>
    <p:extLst>
      <p:ext uri="{BB962C8B-B14F-4D97-AF65-F5344CB8AC3E}">
        <p14:creationId xmlns:p14="http://schemas.microsoft.com/office/powerpoint/2010/main" val="1664277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C6C66F94-B7ED-54EE-BE19-4015C24477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FBF11D-A7D6-0BF2-D64E-0122FFA1966F}"/>
              </a:ext>
            </a:extLst>
          </p:cNvPr>
          <p:cNvSpPr>
            <a:spLocks noGrp="1"/>
          </p:cNvSpPr>
          <p:nvPr>
            <p:ph type="title"/>
          </p:nvPr>
        </p:nvSpPr>
        <p:spPr>
          <a:xfrm>
            <a:off x="0" y="365125"/>
            <a:ext cx="12192000" cy="1325563"/>
          </a:xfrm>
        </p:spPr>
        <p:txBody>
          <a:bodyPr>
            <a:normAutofit/>
          </a:bodyPr>
          <a:lstStyle/>
          <a:p>
            <a:r>
              <a:rPr lang="en-GB" sz="3600" b="1" dirty="0">
                <a:solidFill>
                  <a:schemeClr val="accent1">
                    <a:lumMod val="75000"/>
                  </a:schemeClr>
                </a:solidFill>
                <a:latin typeface="Arial" panose="020B0604020202020204" pitchFamily="34" charset="0"/>
                <a:cs typeface="Arial" panose="020B0604020202020204" pitchFamily="34" charset="0"/>
              </a:rPr>
              <a:t>Questioning Techniques for Project Manager Interview</a:t>
            </a:r>
            <a:endParaRPr lang="en-US" sz="3600" b="1" dirty="0">
              <a:solidFill>
                <a:schemeClr val="accent1">
                  <a:lumMod val="75000"/>
                </a:schemeClr>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674B55DE-CE81-3187-8661-D9F56F73B2C0}"/>
              </a:ext>
            </a:extLst>
          </p:cNvPr>
          <p:cNvSpPr txBox="1"/>
          <p:nvPr/>
        </p:nvSpPr>
        <p:spPr>
          <a:xfrm>
            <a:off x="467360" y="1361440"/>
            <a:ext cx="11358880" cy="369332"/>
          </a:xfrm>
          <a:prstGeom prst="rect">
            <a:avLst/>
          </a:prstGeom>
          <a:noFill/>
        </p:spPr>
        <p:txBody>
          <a:bodyPr wrap="square" rtlCol="0">
            <a:spAutoFit/>
          </a:bodyPr>
          <a:lstStyle/>
          <a:p>
            <a:r>
              <a:rPr lang="en-US" dirty="0"/>
              <a:t>                                                                    </a:t>
            </a:r>
          </a:p>
        </p:txBody>
      </p:sp>
      <p:graphicFrame>
        <p:nvGraphicFramePr>
          <p:cNvPr id="4" name="Table 3">
            <a:extLst>
              <a:ext uri="{FF2B5EF4-FFF2-40B4-BE49-F238E27FC236}">
                <a16:creationId xmlns:a16="http://schemas.microsoft.com/office/drawing/2014/main" id="{0CBD4069-7B4B-6530-0557-6D19B15D537C}"/>
              </a:ext>
            </a:extLst>
          </p:cNvPr>
          <p:cNvGraphicFramePr>
            <a:graphicFrameLocks noGrp="1"/>
          </p:cNvGraphicFramePr>
          <p:nvPr>
            <p:extLst>
              <p:ext uri="{D42A27DB-BD31-4B8C-83A1-F6EECF244321}">
                <p14:modId xmlns:p14="http://schemas.microsoft.com/office/powerpoint/2010/main" val="1100956623"/>
              </p:ext>
            </p:extLst>
          </p:nvPr>
        </p:nvGraphicFramePr>
        <p:xfrm>
          <a:off x="278296" y="1361440"/>
          <a:ext cx="10389704" cy="4530805"/>
        </p:xfrm>
        <a:graphic>
          <a:graphicData uri="http://schemas.openxmlformats.org/drawingml/2006/table">
            <a:tbl>
              <a:tblPr/>
              <a:tblGrid>
                <a:gridCol w="2845904">
                  <a:extLst>
                    <a:ext uri="{9D8B030D-6E8A-4147-A177-3AD203B41FA5}">
                      <a16:colId xmlns:a16="http://schemas.microsoft.com/office/drawing/2014/main" val="3189641137"/>
                    </a:ext>
                  </a:extLst>
                </a:gridCol>
                <a:gridCol w="2514600">
                  <a:extLst>
                    <a:ext uri="{9D8B030D-6E8A-4147-A177-3AD203B41FA5}">
                      <a16:colId xmlns:a16="http://schemas.microsoft.com/office/drawing/2014/main" val="3623154044"/>
                    </a:ext>
                  </a:extLst>
                </a:gridCol>
                <a:gridCol w="2514600">
                  <a:extLst>
                    <a:ext uri="{9D8B030D-6E8A-4147-A177-3AD203B41FA5}">
                      <a16:colId xmlns:a16="http://schemas.microsoft.com/office/drawing/2014/main" val="2649261936"/>
                    </a:ext>
                  </a:extLst>
                </a:gridCol>
                <a:gridCol w="2514600">
                  <a:extLst>
                    <a:ext uri="{9D8B030D-6E8A-4147-A177-3AD203B41FA5}">
                      <a16:colId xmlns:a16="http://schemas.microsoft.com/office/drawing/2014/main" val="746368713"/>
                    </a:ext>
                  </a:extLst>
                </a:gridCol>
              </a:tblGrid>
              <a:tr h="505408">
                <a:tc>
                  <a:txBody>
                    <a:bodyPr/>
                    <a:lstStyle/>
                    <a:p>
                      <a:pPr>
                        <a:buNone/>
                      </a:pPr>
                      <a:r>
                        <a:rPr lang="en-GB" b="1" dirty="0">
                          <a:solidFill>
                            <a:schemeClr val="accent1">
                              <a:lumMod val="75000"/>
                            </a:schemeClr>
                          </a:solidFill>
                        </a:rPr>
                        <a:t>Technique</a:t>
                      </a:r>
                      <a:endParaRPr lang="en-GB" dirty="0">
                        <a:solidFill>
                          <a:schemeClr val="accent1">
                            <a:lumMod val="75000"/>
                          </a:schemeClr>
                        </a:solidFill>
                      </a:endParaRPr>
                    </a:p>
                  </a:txBody>
                  <a:tcPr anchor="ctr">
                    <a:lnL>
                      <a:noFill/>
                    </a:lnL>
                    <a:lnR>
                      <a:noFill/>
                    </a:lnR>
                    <a:lnT>
                      <a:noFill/>
                    </a:lnT>
                    <a:lnB>
                      <a:noFill/>
                    </a:lnB>
                    <a:noFill/>
                  </a:tcPr>
                </a:tc>
                <a:tc>
                  <a:txBody>
                    <a:bodyPr/>
                    <a:lstStyle/>
                    <a:p>
                      <a:pPr>
                        <a:buNone/>
                      </a:pPr>
                      <a:r>
                        <a:rPr lang="en-GB" b="1">
                          <a:solidFill>
                            <a:schemeClr val="accent1">
                              <a:lumMod val="75000"/>
                            </a:schemeClr>
                          </a:solidFill>
                        </a:rPr>
                        <a:t>What It Means</a:t>
                      </a:r>
                      <a:endParaRPr lang="en-GB">
                        <a:solidFill>
                          <a:schemeClr val="accent1">
                            <a:lumMod val="75000"/>
                          </a:schemeClr>
                        </a:solidFill>
                      </a:endParaRPr>
                    </a:p>
                  </a:txBody>
                  <a:tcPr anchor="ctr">
                    <a:lnL>
                      <a:noFill/>
                    </a:lnL>
                    <a:lnR>
                      <a:noFill/>
                    </a:lnR>
                    <a:lnT>
                      <a:noFill/>
                    </a:lnT>
                    <a:lnB>
                      <a:noFill/>
                    </a:lnB>
                    <a:noFill/>
                  </a:tcPr>
                </a:tc>
                <a:tc>
                  <a:txBody>
                    <a:bodyPr/>
                    <a:lstStyle/>
                    <a:p>
                      <a:pPr>
                        <a:buNone/>
                      </a:pPr>
                      <a:r>
                        <a:rPr lang="en-GB" b="1" dirty="0">
                          <a:solidFill>
                            <a:schemeClr val="accent1">
                              <a:lumMod val="75000"/>
                            </a:schemeClr>
                          </a:solidFill>
                        </a:rPr>
                        <a:t>Example Question</a:t>
                      </a:r>
                      <a:endParaRPr lang="en-GB" dirty="0">
                        <a:solidFill>
                          <a:schemeClr val="accent1">
                            <a:lumMod val="75000"/>
                          </a:schemeClr>
                        </a:solidFill>
                      </a:endParaRPr>
                    </a:p>
                  </a:txBody>
                  <a:tcPr anchor="ctr">
                    <a:lnL>
                      <a:noFill/>
                    </a:lnL>
                    <a:lnR>
                      <a:noFill/>
                    </a:lnR>
                    <a:lnT>
                      <a:noFill/>
                    </a:lnT>
                    <a:lnB>
                      <a:noFill/>
                    </a:lnB>
                    <a:noFill/>
                  </a:tcPr>
                </a:tc>
                <a:tc>
                  <a:txBody>
                    <a:bodyPr/>
                    <a:lstStyle/>
                    <a:p>
                      <a:pPr>
                        <a:buNone/>
                      </a:pPr>
                      <a:r>
                        <a:rPr lang="en-GB" b="1">
                          <a:solidFill>
                            <a:schemeClr val="accent1">
                              <a:lumMod val="75000"/>
                            </a:schemeClr>
                          </a:solidFill>
                        </a:rPr>
                        <a:t>Why It’s Useful</a:t>
                      </a:r>
                      <a:endParaRPr lang="en-GB">
                        <a:solidFill>
                          <a:schemeClr val="accent1">
                            <a:lumMod val="75000"/>
                          </a:schemeClr>
                        </a:solidFill>
                      </a:endParaRPr>
                    </a:p>
                  </a:txBody>
                  <a:tcPr anchor="ctr">
                    <a:lnL>
                      <a:noFill/>
                    </a:lnL>
                    <a:lnR>
                      <a:noFill/>
                    </a:lnR>
                    <a:lnT>
                      <a:noFill/>
                    </a:lnT>
                    <a:lnB>
                      <a:noFill/>
                    </a:lnB>
                    <a:noFill/>
                  </a:tcPr>
                </a:tc>
                <a:extLst>
                  <a:ext uri="{0D108BD9-81ED-4DB2-BD59-A6C34878D82A}">
                    <a16:rowId xmlns:a16="http://schemas.microsoft.com/office/drawing/2014/main" val="761063142"/>
                  </a:ext>
                </a:extLst>
              </a:tr>
              <a:tr h="1341799">
                <a:tc>
                  <a:txBody>
                    <a:bodyPr/>
                    <a:lstStyle/>
                    <a:p>
                      <a:pPr>
                        <a:buNone/>
                      </a:pPr>
                      <a:r>
                        <a:rPr lang="en-GB" b="1" dirty="0">
                          <a:solidFill>
                            <a:schemeClr val="accent1">
                              <a:lumMod val="75000"/>
                            </a:schemeClr>
                          </a:solidFill>
                        </a:rPr>
                        <a:t>Probing</a:t>
                      </a:r>
                      <a:endParaRPr lang="en-GB" dirty="0">
                        <a:solidFill>
                          <a:schemeClr val="accent1">
                            <a:lumMod val="75000"/>
                          </a:schemeClr>
                        </a:solidFill>
                      </a:endParaRPr>
                    </a:p>
                  </a:txBody>
                  <a:tcPr anchor="ctr">
                    <a:lnL>
                      <a:noFill/>
                    </a:lnL>
                    <a:lnR>
                      <a:noFill/>
                    </a:lnR>
                    <a:lnT>
                      <a:noFill/>
                    </a:lnT>
                    <a:lnB>
                      <a:noFill/>
                    </a:lnB>
                    <a:noFill/>
                  </a:tcPr>
                </a:tc>
                <a:tc>
                  <a:txBody>
                    <a:bodyPr/>
                    <a:lstStyle/>
                    <a:p>
                      <a:pPr>
                        <a:buNone/>
                      </a:pPr>
                      <a:r>
                        <a:rPr lang="en-GB" dirty="0">
                          <a:solidFill>
                            <a:schemeClr val="accent1">
                              <a:lumMod val="75000"/>
                            </a:schemeClr>
                          </a:solidFill>
                        </a:rPr>
                        <a:t>Asking deeper follow-up questions to get more detail or clarify answers.</a:t>
                      </a:r>
                    </a:p>
                  </a:txBody>
                  <a:tcPr anchor="ctr">
                    <a:lnL>
                      <a:noFill/>
                    </a:lnL>
                    <a:lnR>
                      <a:noFill/>
                    </a:lnR>
                    <a:lnT>
                      <a:noFill/>
                    </a:lnT>
                    <a:lnB>
                      <a:noFill/>
                    </a:lnB>
                    <a:noFill/>
                  </a:tcPr>
                </a:tc>
                <a:tc>
                  <a:txBody>
                    <a:bodyPr/>
                    <a:lstStyle/>
                    <a:p>
                      <a:pPr>
                        <a:buNone/>
                      </a:pPr>
                      <a:r>
                        <a:rPr lang="en-GB" dirty="0">
                          <a:solidFill>
                            <a:schemeClr val="accent1">
                              <a:lumMod val="75000"/>
                            </a:schemeClr>
                          </a:solidFill>
                        </a:rPr>
                        <a:t>“Can you tell me more about how you managed the delay in that project?”</a:t>
                      </a:r>
                    </a:p>
                  </a:txBody>
                  <a:tcPr anchor="ctr">
                    <a:lnL>
                      <a:noFill/>
                    </a:lnL>
                    <a:lnR>
                      <a:noFill/>
                    </a:lnR>
                    <a:lnT>
                      <a:noFill/>
                    </a:lnT>
                    <a:lnB>
                      <a:noFill/>
                    </a:lnB>
                    <a:noFill/>
                  </a:tcPr>
                </a:tc>
                <a:tc>
                  <a:txBody>
                    <a:bodyPr/>
                    <a:lstStyle/>
                    <a:p>
                      <a:pPr>
                        <a:buNone/>
                      </a:pPr>
                      <a:r>
                        <a:rPr lang="en-GB" dirty="0">
                          <a:solidFill>
                            <a:schemeClr val="accent1">
                              <a:lumMod val="75000"/>
                            </a:schemeClr>
                          </a:solidFill>
                        </a:rPr>
                        <a:t>Helps to understand real experience and decision-making process.</a:t>
                      </a:r>
                    </a:p>
                  </a:txBody>
                  <a:tcPr anchor="ctr">
                    <a:lnL>
                      <a:noFill/>
                    </a:lnL>
                    <a:lnR>
                      <a:noFill/>
                    </a:lnR>
                    <a:lnT>
                      <a:noFill/>
                    </a:lnT>
                    <a:lnB>
                      <a:noFill/>
                    </a:lnB>
                    <a:noFill/>
                  </a:tcPr>
                </a:tc>
                <a:extLst>
                  <a:ext uri="{0D108BD9-81ED-4DB2-BD59-A6C34878D82A}">
                    <a16:rowId xmlns:a16="http://schemas.microsoft.com/office/drawing/2014/main" val="2039439260"/>
                  </a:ext>
                </a:extLst>
              </a:tr>
              <a:tr h="1341799">
                <a:tc>
                  <a:txBody>
                    <a:bodyPr/>
                    <a:lstStyle/>
                    <a:p>
                      <a:pPr>
                        <a:buNone/>
                      </a:pPr>
                      <a:r>
                        <a:rPr lang="en-GB" b="1" dirty="0">
                          <a:solidFill>
                            <a:schemeClr val="accent1">
                              <a:lumMod val="75000"/>
                            </a:schemeClr>
                          </a:solidFill>
                        </a:rPr>
                        <a:t>Leading</a:t>
                      </a:r>
                      <a:endParaRPr lang="en-GB" dirty="0">
                        <a:solidFill>
                          <a:schemeClr val="accent1">
                            <a:lumMod val="75000"/>
                          </a:schemeClr>
                        </a:solidFill>
                      </a:endParaRPr>
                    </a:p>
                  </a:txBody>
                  <a:tcPr anchor="ctr">
                    <a:lnL>
                      <a:noFill/>
                    </a:lnL>
                    <a:lnR>
                      <a:noFill/>
                    </a:lnR>
                    <a:lnT>
                      <a:noFill/>
                    </a:lnT>
                    <a:lnB>
                      <a:noFill/>
                    </a:lnB>
                    <a:noFill/>
                  </a:tcPr>
                </a:tc>
                <a:tc>
                  <a:txBody>
                    <a:bodyPr/>
                    <a:lstStyle/>
                    <a:p>
                      <a:pPr>
                        <a:buNone/>
                      </a:pPr>
                      <a:r>
                        <a:rPr lang="en-GB" dirty="0">
                          <a:solidFill>
                            <a:schemeClr val="accent1">
                              <a:lumMod val="75000"/>
                            </a:schemeClr>
                          </a:solidFill>
                        </a:rPr>
                        <a:t>Slightly guides the candidate toward a specific topic or skill area.</a:t>
                      </a:r>
                    </a:p>
                  </a:txBody>
                  <a:tcPr anchor="ctr">
                    <a:lnL>
                      <a:noFill/>
                    </a:lnL>
                    <a:lnR>
                      <a:noFill/>
                    </a:lnR>
                    <a:lnT>
                      <a:noFill/>
                    </a:lnT>
                    <a:lnB>
                      <a:noFill/>
                    </a:lnB>
                    <a:noFill/>
                  </a:tcPr>
                </a:tc>
                <a:tc>
                  <a:txBody>
                    <a:bodyPr/>
                    <a:lstStyle/>
                    <a:p>
                      <a:pPr>
                        <a:buNone/>
                      </a:pPr>
                      <a:r>
                        <a:rPr lang="en-GB">
                          <a:solidFill>
                            <a:schemeClr val="accent1">
                              <a:lumMod val="75000"/>
                            </a:schemeClr>
                          </a:solidFill>
                        </a:rPr>
                        <a:t>“Would you agree that clear communication is key in logistics projects?”</a:t>
                      </a:r>
                    </a:p>
                  </a:txBody>
                  <a:tcPr anchor="ctr">
                    <a:lnL>
                      <a:noFill/>
                    </a:lnL>
                    <a:lnR>
                      <a:noFill/>
                    </a:lnR>
                    <a:lnT>
                      <a:noFill/>
                    </a:lnT>
                    <a:lnB>
                      <a:noFill/>
                    </a:lnB>
                    <a:noFill/>
                  </a:tcPr>
                </a:tc>
                <a:tc>
                  <a:txBody>
                    <a:bodyPr/>
                    <a:lstStyle/>
                    <a:p>
                      <a:pPr>
                        <a:buNone/>
                      </a:pPr>
                      <a:r>
                        <a:rPr lang="en-GB" dirty="0">
                          <a:solidFill>
                            <a:schemeClr val="accent1">
                              <a:lumMod val="75000"/>
                            </a:schemeClr>
                          </a:solidFill>
                        </a:rPr>
                        <a:t>Checks if the candidate shares company values and mindset.</a:t>
                      </a:r>
                    </a:p>
                  </a:txBody>
                  <a:tcPr anchor="ctr">
                    <a:lnL>
                      <a:noFill/>
                    </a:lnL>
                    <a:lnR>
                      <a:noFill/>
                    </a:lnR>
                    <a:lnT>
                      <a:noFill/>
                    </a:lnT>
                    <a:lnB>
                      <a:noFill/>
                    </a:lnB>
                    <a:noFill/>
                  </a:tcPr>
                </a:tc>
                <a:extLst>
                  <a:ext uri="{0D108BD9-81ED-4DB2-BD59-A6C34878D82A}">
                    <a16:rowId xmlns:a16="http://schemas.microsoft.com/office/drawing/2014/main" val="774538369"/>
                  </a:ext>
                </a:extLst>
              </a:tr>
              <a:tr h="1341799">
                <a:tc>
                  <a:txBody>
                    <a:bodyPr/>
                    <a:lstStyle/>
                    <a:p>
                      <a:pPr>
                        <a:buNone/>
                      </a:pPr>
                      <a:r>
                        <a:rPr lang="en-GB" b="1" dirty="0">
                          <a:solidFill>
                            <a:schemeClr val="accent1">
                              <a:lumMod val="75000"/>
                            </a:schemeClr>
                          </a:solidFill>
                        </a:rPr>
                        <a:t>Socratic</a:t>
                      </a:r>
                      <a:endParaRPr lang="en-GB" dirty="0">
                        <a:solidFill>
                          <a:schemeClr val="accent1">
                            <a:lumMod val="75000"/>
                          </a:schemeClr>
                        </a:solidFill>
                      </a:endParaRPr>
                    </a:p>
                  </a:txBody>
                  <a:tcPr anchor="ctr">
                    <a:lnL>
                      <a:noFill/>
                    </a:lnL>
                    <a:lnR>
                      <a:noFill/>
                    </a:lnR>
                    <a:lnT>
                      <a:noFill/>
                    </a:lnT>
                    <a:lnB>
                      <a:noFill/>
                    </a:lnB>
                    <a:noFill/>
                  </a:tcPr>
                </a:tc>
                <a:tc>
                  <a:txBody>
                    <a:bodyPr/>
                    <a:lstStyle/>
                    <a:p>
                      <a:pPr>
                        <a:buNone/>
                      </a:pPr>
                      <a:r>
                        <a:rPr lang="en-GB" dirty="0">
                          <a:solidFill>
                            <a:schemeClr val="accent1">
                              <a:lumMod val="75000"/>
                            </a:schemeClr>
                          </a:solidFill>
                        </a:rPr>
                        <a:t>Open questions that make the candidate think and explain reasoning.</a:t>
                      </a:r>
                    </a:p>
                  </a:txBody>
                  <a:tcPr anchor="ctr">
                    <a:lnL>
                      <a:noFill/>
                    </a:lnL>
                    <a:lnR>
                      <a:noFill/>
                    </a:lnR>
                    <a:lnT>
                      <a:noFill/>
                    </a:lnT>
                    <a:lnB>
                      <a:noFill/>
                    </a:lnB>
                    <a:noFill/>
                  </a:tcPr>
                </a:tc>
                <a:tc>
                  <a:txBody>
                    <a:bodyPr/>
                    <a:lstStyle/>
                    <a:p>
                      <a:pPr>
                        <a:buNone/>
                      </a:pPr>
                      <a:r>
                        <a:rPr lang="en-GB" dirty="0">
                          <a:solidFill>
                            <a:schemeClr val="accent1">
                              <a:lumMod val="75000"/>
                            </a:schemeClr>
                          </a:solidFill>
                        </a:rPr>
                        <a:t>“Why do you think some projects fail, and how would you prevent it?”</a:t>
                      </a:r>
                    </a:p>
                  </a:txBody>
                  <a:tcPr anchor="ctr">
                    <a:lnL>
                      <a:noFill/>
                    </a:lnL>
                    <a:lnR>
                      <a:noFill/>
                    </a:lnR>
                    <a:lnT>
                      <a:noFill/>
                    </a:lnT>
                    <a:lnB>
                      <a:noFill/>
                    </a:lnB>
                    <a:noFill/>
                  </a:tcPr>
                </a:tc>
                <a:tc>
                  <a:txBody>
                    <a:bodyPr/>
                    <a:lstStyle/>
                    <a:p>
                      <a:pPr>
                        <a:buNone/>
                      </a:pPr>
                      <a:r>
                        <a:rPr lang="en-GB" dirty="0">
                          <a:solidFill>
                            <a:schemeClr val="accent1">
                              <a:lumMod val="75000"/>
                            </a:schemeClr>
                          </a:solidFill>
                        </a:rPr>
                        <a:t>Shows analytical thinking and ability to reflect on problems.</a:t>
                      </a:r>
                    </a:p>
                  </a:txBody>
                  <a:tcPr anchor="ctr">
                    <a:lnL>
                      <a:noFill/>
                    </a:lnL>
                    <a:lnR>
                      <a:noFill/>
                    </a:lnR>
                    <a:lnT>
                      <a:noFill/>
                    </a:lnT>
                    <a:lnB>
                      <a:noFill/>
                    </a:lnB>
                    <a:noFill/>
                  </a:tcPr>
                </a:tc>
                <a:extLst>
                  <a:ext uri="{0D108BD9-81ED-4DB2-BD59-A6C34878D82A}">
                    <a16:rowId xmlns:a16="http://schemas.microsoft.com/office/drawing/2014/main" val="537933151"/>
                  </a:ext>
                </a:extLst>
              </a:tr>
            </a:tbl>
          </a:graphicData>
        </a:graphic>
      </p:graphicFrame>
      <p:sp>
        <p:nvSpPr>
          <p:cNvPr id="5" name="TextBox 4">
            <a:extLst>
              <a:ext uri="{FF2B5EF4-FFF2-40B4-BE49-F238E27FC236}">
                <a16:creationId xmlns:a16="http://schemas.microsoft.com/office/drawing/2014/main" id="{F7FC10E7-99A4-0580-4F6C-181BD30C8F21}"/>
              </a:ext>
            </a:extLst>
          </p:cNvPr>
          <p:cNvSpPr txBox="1"/>
          <p:nvPr/>
        </p:nvSpPr>
        <p:spPr>
          <a:xfrm>
            <a:off x="300082" y="5852161"/>
            <a:ext cx="11526158" cy="1200329"/>
          </a:xfrm>
          <a:prstGeom prst="rect">
            <a:avLst/>
          </a:prstGeom>
          <a:noFill/>
        </p:spPr>
        <p:txBody>
          <a:bodyPr wrap="square" rtlCol="0">
            <a:spAutoFit/>
          </a:bodyPr>
          <a:lstStyle/>
          <a:p>
            <a:r>
              <a:rPr lang="en-US" dirty="0">
                <a:solidFill>
                  <a:schemeClr val="accent1">
                    <a:lumMod val="75000"/>
                  </a:schemeClr>
                </a:solidFill>
              </a:rPr>
              <a:t>                 </a:t>
            </a:r>
            <a:r>
              <a:rPr lang="en-US" altLang="en-US" dirty="0">
                <a:solidFill>
                  <a:schemeClr val="accent1">
                    <a:lumMod val="75000"/>
                  </a:schemeClr>
                </a:solidFill>
                <a:latin typeface="-webkit-standard"/>
              </a:rPr>
              <a:t>Using a mix of probing, leading, and Socratic questions helps interviewers see not only what candidates know but also </a:t>
            </a:r>
            <a:r>
              <a:rPr lang="en-US" altLang="en-US" i="1" dirty="0">
                <a:solidFill>
                  <a:schemeClr val="accent1">
                    <a:lumMod val="75000"/>
                  </a:schemeClr>
                </a:solidFill>
              </a:rPr>
              <a:t>how they think, plan, and respond to challenges</a:t>
            </a:r>
            <a:r>
              <a:rPr lang="en-US" altLang="en-US" dirty="0">
                <a:solidFill>
                  <a:schemeClr val="accent1">
                    <a:lumMod val="75000"/>
                  </a:schemeClr>
                </a:solidFill>
                <a:latin typeface="-webkit-standard"/>
              </a:rPr>
              <a:t> — essential qualities for a Project Manager in logistics.</a:t>
            </a:r>
            <a:br>
              <a:rPr lang="en-US" altLang="en-US" dirty="0">
                <a:solidFill>
                  <a:schemeClr val="accent1">
                    <a:lumMod val="75000"/>
                  </a:schemeClr>
                </a:solidFill>
              </a:rPr>
            </a:br>
            <a:r>
              <a:rPr lang="en-US" altLang="en-US" i="1" dirty="0">
                <a:solidFill>
                  <a:schemeClr val="accent1">
                    <a:lumMod val="75000"/>
                  </a:schemeClr>
                </a:solidFill>
                <a:latin typeface="Arial" panose="020B0604020202020204" pitchFamily="34" charset="0"/>
              </a:rPr>
              <a:t>(Rees, 2015; Mullins and McLean, 2019; CIPD, 2023)</a:t>
            </a:r>
            <a:endParaRPr lang="en-US" altLang="en-US" dirty="0">
              <a:solidFill>
                <a:schemeClr val="accent1">
                  <a:lumMod val="75000"/>
                </a:schemeClr>
              </a:solidFill>
              <a:latin typeface="Arial" panose="020B0604020202020204" pitchFamily="34" charset="0"/>
            </a:endParaRPr>
          </a:p>
          <a:p>
            <a:r>
              <a:rPr lang="en-US" dirty="0"/>
              <a:t>                                    </a:t>
            </a:r>
          </a:p>
        </p:txBody>
      </p:sp>
      <p:sp>
        <p:nvSpPr>
          <p:cNvPr id="6" name="Rectangle 1">
            <a:extLst>
              <a:ext uri="{FF2B5EF4-FFF2-40B4-BE49-F238E27FC236}">
                <a16:creationId xmlns:a16="http://schemas.microsoft.com/office/drawing/2014/main" id="{B584407D-1C65-1E99-297C-19F2433DA8A6}"/>
              </a:ext>
            </a:extLst>
          </p:cNvPr>
          <p:cNvSpPr>
            <a:spLocks noChangeArrowheads="1"/>
          </p:cNvSpPr>
          <p:nvPr/>
        </p:nvSpPr>
        <p:spPr bwMode="auto">
          <a:xfrm>
            <a:off x="0" y="-184666"/>
            <a:ext cx="30008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2">
            <a:extLst>
              <a:ext uri="{FF2B5EF4-FFF2-40B4-BE49-F238E27FC236}">
                <a16:creationId xmlns:a16="http://schemas.microsoft.com/office/drawing/2014/main" id="{B42FABB0-C0DE-DACC-4058-CFFD494B207E}"/>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8" name="Graphic 7" descr="Boardroom with solid fill">
            <a:extLst>
              <a:ext uri="{FF2B5EF4-FFF2-40B4-BE49-F238E27FC236}">
                <a16:creationId xmlns:a16="http://schemas.microsoft.com/office/drawing/2014/main" id="{3A1F932A-5B76-7FF2-40C4-DB37230DFA9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77760" y="3622826"/>
            <a:ext cx="5201920" cy="4108934"/>
          </a:xfrm>
          <a:prstGeom prst="rect">
            <a:avLst/>
          </a:prstGeom>
        </p:spPr>
      </p:pic>
    </p:spTree>
    <p:extLst>
      <p:ext uri="{BB962C8B-B14F-4D97-AF65-F5344CB8AC3E}">
        <p14:creationId xmlns:p14="http://schemas.microsoft.com/office/powerpoint/2010/main" val="2836744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308BFF6F-CD98-55BB-5D39-CEA8F3186AEF}"/>
              </a:ext>
            </a:extLst>
          </p:cNvPr>
          <p:cNvSpPr>
            <a:spLocks noGrp="1" noChangeArrowheads="1"/>
          </p:cNvSpPr>
          <p:nvPr>
            <p:ph type="title"/>
          </p:nvPr>
        </p:nvSpPr>
        <p:spPr bwMode="auto">
          <a:xfrm>
            <a:off x="735496" y="2811865"/>
            <a:ext cx="10448486"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400" b="1" i="0" u="none" strike="noStrike" cap="none" normalizeH="0" baseline="0" dirty="0">
                <a:ln>
                  <a:noFill/>
                </a:ln>
                <a:solidFill>
                  <a:schemeClr val="accent1">
                    <a:lumMod val="75000"/>
                  </a:schemeClr>
                </a:solidFill>
                <a:effectLst/>
                <a:latin typeface="Arial" panose="020B0604020202020204" pitchFamily="34" charset="0"/>
              </a:rPr>
            </a:br>
            <a:br>
              <a:rPr kumimoji="0" lang="en-US" altLang="en-US" sz="2400" b="1" i="0" u="none" strike="noStrike" cap="none" normalizeH="0" baseline="0" dirty="0">
                <a:ln>
                  <a:noFill/>
                </a:ln>
                <a:solidFill>
                  <a:schemeClr val="accent1">
                    <a:lumMod val="75000"/>
                  </a:schemeClr>
                </a:solidFill>
                <a:effectLst/>
                <a:latin typeface="Arial" panose="020B0604020202020204" pitchFamily="34" charset="0"/>
              </a:rPr>
            </a:br>
            <a:endParaRPr kumimoji="0" lang="en-US" altLang="en-US" sz="2400" b="1" i="0" u="none" strike="noStrike" cap="none" normalizeH="0" baseline="0" dirty="0">
              <a:ln>
                <a:noFill/>
              </a:ln>
              <a:solidFill>
                <a:schemeClr val="accent1">
                  <a:lumMod val="7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t>The STAR approach (Situation, Task, Action, Result) highlights practical examples of achievements.</a:t>
            </a:r>
            <a:b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br>
            <a: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t>It allows evaluation based on real experience, not theory.</a:t>
            </a:r>
            <a:b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br>
            <a: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t>Helps assess both technical and behavioral competencies objectively.</a:t>
            </a:r>
            <a:b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br>
            <a: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t>Highly effective for senior roles like Project Manager in logistics.</a:t>
            </a:r>
          </a:p>
        </p:txBody>
      </p:sp>
      <p:sp>
        <p:nvSpPr>
          <p:cNvPr id="4" name="TextBox 3">
            <a:extLst>
              <a:ext uri="{FF2B5EF4-FFF2-40B4-BE49-F238E27FC236}">
                <a16:creationId xmlns:a16="http://schemas.microsoft.com/office/drawing/2014/main" id="{C168E50D-5190-A95F-84F5-A26CE35D7534}"/>
              </a:ext>
            </a:extLst>
          </p:cNvPr>
          <p:cNvSpPr txBox="1"/>
          <p:nvPr/>
        </p:nvSpPr>
        <p:spPr>
          <a:xfrm>
            <a:off x="3340399" y="608378"/>
            <a:ext cx="8648536" cy="1200329"/>
          </a:xfrm>
          <a:prstGeom prst="rect">
            <a:avLst/>
          </a:prstGeom>
          <a:noFill/>
        </p:spPr>
        <p:txBody>
          <a:bodyPr wrap="square" rtlCol="0">
            <a:spAutoFit/>
          </a:bodyPr>
          <a:lstStyle/>
          <a:p>
            <a:r>
              <a:rPr lang="en-US" altLang="en-US" sz="3600" b="1" dirty="0">
                <a:solidFill>
                  <a:schemeClr val="accent1">
                    <a:lumMod val="75000"/>
                  </a:schemeClr>
                </a:solidFill>
                <a:latin typeface="Arial" panose="020B0604020202020204" pitchFamily="34" charset="0"/>
              </a:rPr>
              <a:t>       Questioning Techniques</a:t>
            </a:r>
          </a:p>
          <a:p>
            <a:r>
              <a:rPr lang="en-US" altLang="en-US" sz="3600" b="1" dirty="0">
                <a:solidFill>
                  <a:schemeClr val="accent1">
                    <a:lumMod val="75000"/>
                  </a:schemeClr>
                </a:solidFill>
                <a:latin typeface="Arial" panose="020B0604020202020204" pitchFamily="34" charset="0"/>
              </a:rPr>
              <a:t>       STAR Method</a:t>
            </a:r>
            <a:endParaRPr lang="en-US" sz="3600" dirty="0">
              <a:solidFill>
                <a:schemeClr val="accent1">
                  <a:lumMod val="75000"/>
                </a:schemeClr>
              </a:solidFill>
            </a:endParaRPr>
          </a:p>
        </p:txBody>
      </p:sp>
      <p:pic>
        <p:nvPicPr>
          <p:cNvPr id="5" name="Picture 4">
            <a:extLst>
              <a:ext uri="{FF2B5EF4-FFF2-40B4-BE49-F238E27FC236}">
                <a16:creationId xmlns:a16="http://schemas.microsoft.com/office/drawing/2014/main" id="{46679081-99F5-673A-61D8-CA9C02386FDE}"/>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7227"/>
                    </a14:imgEffect>
                  </a14:imgLayer>
                </a14:imgProps>
              </a:ext>
            </a:extLst>
          </a:blip>
          <a:stretch>
            <a:fillRect/>
          </a:stretch>
        </p:blipFill>
        <p:spPr>
          <a:xfrm>
            <a:off x="103917" y="80892"/>
            <a:ext cx="3409629" cy="2867187"/>
          </a:xfrm>
          <a:prstGeom prst="rect">
            <a:avLst/>
          </a:prstGeom>
          <a:solidFill>
            <a:srgbClr val="FFFFFF">
              <a:shade val="85000"/>
              <a:alpha val="13077"/>
            </a:srgbClr>
          </a:solidFill>
          <a:ln w="88900" cap="sq">
            <a:noFill/>
            <a:miter lim="800000"/>
          </a:ln>
          <a:effectLst>
            <a:glow rad="101600">
              <a:schemeClr val="accent4">
                <a:satMod val="175000"/>
                <a:alpha val="40000"/>
              </a:schemeClr>
            </a:glow>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p:spPr>
      </p:pic>
      <p:pic>
        <p:nvPicPr>
          <p:cNvPr id="7" name="Graphic 6" descr="Shooting star with solid fill">
            <a:extLst>
              <a:ext uri="{FF2B5EF4-FFF2-40B4-BE49-F238E27FC236}">
                <a16:creationId xmlns:a16="http://schemas.microsoft.com/office/drawing/2014/main" id="{F71847BF-003B-1966-CF36-AE0B4E2865C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638799" y="1510748"/>
            <a:ext cx="2849217" cy="2375452"/>
          </a:xfrm>
          <a:prstGeom prst="rect">
            <a:avLst/>
          </a:prstGeom>
        </p:spPr>
      </p:pic>
    </p:spTree>
    <p:extLst>
      <p:ext uri="{BB962C8B-B14F-4D97-AF65-F5344CB8AC3E}">
        <p14:creationId xmlns:p14="http://schemas.microsoft.com/office/powerpoint/2010/main" val="17845661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E3E72569-CB0B-2A4D-F213-412BDA0BAC39}"/>
              </a:ext>
            </a:extLst>
          </p:cNvPr>
          <p:cNvGraphicFramePr>
            <a:graphicFrameLocks noGrp="1"/>
          </p:cNvGraphicFramePr>
          <p:nvPr>
            <p:extLst>
              <p:ext uri="{D42A27DB-BD31-4B8C-83A1-F6EECF244321}">
                <p14:modId xmlns:p14="http://schemas.microsoft.com/office/powerpoint/2010/main" val="2287348444"/>
              </p:ext>
            </p:extLst>
          </p:nvPr>
        </p:nvGraphicFramePr>
        <p:xfrm>
          <a:off x="0" y="789090"/>
          <a:ext cx="11628782" cy="4589335"/>
        </p:xfrm>
        <a:graphic>
          <a:graphicData uri="http://schemas.openxmlformats.org/drawingml/2006/table">
            <a:tbl>
              <a:tblPr firstRow="1" bandRow="1">
                <a:tableStyleId>{5C22544A-7EE6-4342-B048-85BDC9FD1C3A}</a:tableStyleId>
              </a:tblPr>
              <a:tblGrid>
                <a:gridCol w="2207315">
                  <a:extLst>
                    <a:ext uri="{9D8B030D-6E8A-4147-A177-3AD203B41FA5}">
                      <a16:colId xmlns:a16="http://schemas.microsoft.com/office/drawing/2014/main" val="1887500737"/>
                    </a:ext>
                  </a:extLst>
                </a:gridCol>
                <a:gridCol w="3140489">
                  <a:extLst>
                    <a:ext uri="{9D8B030D-6E8A-4147-A177-3AD203B41FA5}">
                      <a16:colId xmlns:a16="http://schemas.microsoft.com/office/drawing/2014/main" val="2043829671"/>
                    </a:ext>
                  </a:extLst>
                </a:gridCol>
                <a:gridCol w="3140489">
                  <a:extLst>
                    <a:ext uri="{9D8B030D-6E8A-4147-A177-3AD203B41FA5}">
                      <a16:colId xmlns:a16="http://schemas.microsoft.com/office/drawing/2014/main" val="2138863851"/>
                    </a:ext>
                  </a:extLst>
                </a:gridCol>
                <a:gridCol w="3140489">
                  <a:extLst>
                    <a:ext uri="{9D8B030D-6E8A-4147-A177-3AD203B41FA5}">
                      <a16:colId xmlns:a16="http://schemas.microsoft.com/office/drawing/2014/main" val="3000481953"/>
                    </a:ext>
                  </a:extLst>
                </a:gridCol>
              </a:tblGrid>
              <a:tr h="629249">
                <a:tc>
                  <a:txBody>
                    <a:bodyPr/>
                    <a:lstStyle/>
                    <a:p>
                      <a:r>
                        <a:rPr lang="en-US" sz="2000" b="1"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rPr>
                        <a:t>TYPE</a:t>
                      </a:r>
                    </a:p>
                  </a:txBody>
                  <a:tcPr>
                    <a:solidFill>
                      <a:schemeClr val="accent1">
                        <a:lumMod val="20000"/>
                        <a:lumOff val="80000"/>
                      </a:schemeClr>
                    </a:solidFill>
                  </a:tcPr>
                </a:tc>
                <a:tc>
                  <a:txBody>
                    <a:bodyPr/>
                    <a:lstStyle/>
                    <a:p>
                      <a:pPr marL="0" algn="l" defTabSz="914400" rtl="0" eaLnBrk="1" latinLnBrk="0" hangingPunct="1"/>
                      <a:r>
                        <a:rPr lang="en-GB" sz="2000" b="1"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rPr>
                        <a:t>Key Features</a:t>
                      </a:r>
                      <a:endParaRPr lang="en-US" sz="2000" b="1"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endParaRPr>
                    </a:p>
                  </a:txBody>
                  <a:tcPr>
                    <a:solidFill>
                      <a:schemeClr val="accent1">
                        <a:lumMod val="20000"/>
                        <a:lumOff val="80000"/>
                      </a:schemeClr>
                    </a:solidFill>
                  </a:tcPr>
                </a:tc>
                <a:tc>
                  <a:txBody>
                    <a:bodyPr/>
                    <a:lstStyle/>
                    <a:p>
                      <a:pPr marL="0" algn="l" defTabSz="914400" rtl="0" eaLnBrk="1" latinLnBrk="0" hangingPunct="1"/>
                      <a:r>
                        <a:rPr lang="en-US" sz="2000" b="1"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rPr>
                        <a:t>Advantages</a:t>
                      </a:r>
                    </a:p>
                  </a:txBody>
                  <a:tcPr>
                    <a:solidFill>
                      <a:schemeClr val="accent1">
                        <a:lumMod val="20000"/>
                        <a:lumOff val="80000"/>
                      </a:schemeClr>
                    </a:solidFill>
                  </a:tcPr>
                </a:tc>
                <a:tc>
                  <a:txBody>
                    <a:bodyPr/>
                    <a:lstStyle/>
                    <a:p>
                      <a:r>
                        <a:rPr lang="en-GB" sz="2000" b="1"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rPr>
                        <a:t>Limitations</a:t>
                      </a:r>
                      <a:endParaRPr lang="en-US" sz="2000" b="1" dirty="0">
                        <a:solidFill>
                          <a:schemeClr val="accent1">
                            <a:lumMod val="75000"/>
                          </a:schemeClr>
                        </a:solidFill>
                        <a:latin typeface="Arial" panose="020B0604020202020204" pitchFamily="34" charset="0"/>
                        <a:cs typeface="Arial" panose="020B0604020202020204" pitchFamily="34" charset="0"/>
                      </a:endParaRPr>
                    </a:p>
                  </a:txBody>
                  <a:tcPr>
                    <a:solidFill>
                      <a:schemeClr val="accent1">
                        <a:lumMod val="20000"/>
                        <a:lumOff val="80000"/>
                      </a:schemeClr>
                    </a:solidFill>
                  </a:tcPr>
                </a:tc>
                <a:extLst>
                  <a:ext uri="{0D108BD9-81ED-4DB2-BD59-A6C34878D82A}">
                    <a16:rowId xmlns:a16="http://schemas.microsoft.com/office/drawing/2014/main" val="2294118137"/>
                  </a:ext>
                </a:extLst>
              </a:tr>
              <a:tr h="1835162">
                <a:tc>
                  <a:txBody>
                    <a:bodyPr/>
                    <a:lstStyle/>
                    <a:p>
                      <a:pPr marL="0" algn="l" defTabSz="914400" rtl="0" eaLnBrk="1" latinLnBrk="0" hangingPunct="1"/>
                      <a:r>
                        <a:rPr lang="en-GB" sz="2000" b="1"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rPr>
                        <a:t>Online Interview</a:t>
                      </a:r>
                      <a:endParaRPr lang="en-US" sz="2000" b="1"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endParaRPr>
                    </a:p>
                  </a:txBody>
                  <a:tcPr>
                    <a:solidFill>
                      <a:schemeClr val="accent1">
                        <a:lumMod val="20000"/>
                        <a:lumOff val="80000"/>
                      </a:schemeClr>
                    </a:solidFill>
                  </a:tcPr>
                </a:tc>
                <a:tc>
                  <a:txBody>
                    <a:bodyPr/>
                    <a:lstStyle/>
                    <a:p>
                      <a:r>
                        <a:rPr lang="en-GB" sz="1800" b="0"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rPr>
                        <a:t>Conducted via Zoom or Teams; often used for remote or early screening</a:t>
                      </a:r>
                      <a:endParaRPr lang="en-US" dirty="0">
                        <a:solidFill>
                          <a:schemeClr val="accent1">
                            <a:lumMod val="75000"/>
                          </a:schemeClr>
                        </a:solidFill>
                        <a:latin typeface="Arial" panose="020B0604020202020204" pitchFamily="34" charset="0"/>
                        <a:cs typeface="Arial" panose="020B0604020202020204" pitchFamily="34" charset="0"/>
                      </a:endParaRPr>
                    </a:p>
                  </a:txBody>
                  <a:tcPr>
                    <a:solidFill>
                      <a:schemeClr val="accent1">
                        <a:lumMod val="20000"/>
                        <a:lumOff val="80000"/>
                      </a:schemeClr>
                    </a:solidFill>
                  </a:tcPr>
                </a:tc>
                <a:tc>
                  <a:txBody>
                    <a:bodyPr/>
                    <a:lstStyle/>
                    <a:p>
                      <a:r>
                        <a:rPr lang="en-GB" sz="1800" b="0"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rPr>
                        <a:t>Saves time and cost </a:t>
                      </a:r>
                      <a:r>
                        <a:rPr lang="en-GB" sz="2800" b="0"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rPr>
                        <a:t>💻</a:t>
                      </a:r>
                      <a:br>
                        <a:rPr lang="en-GB" dirty="0">
                          <a:solidFill>
                            <a:schemeClr val="accent1">
                              <a:lumMod val="75000"/>
                            </a:schemeClr>
                          </a:solidFill>
                          <a:latin typeface="Arial" panose="020B0604020202020204" pitchFamily="34" charset="0"/>
                          <a:cs typeface="Arial" panose="020B0604020202020204" pitchFamily="34" charset="0"/>
                        </a:rPr>
                      </a:br>
                      <a:r>
                        <a:rPr lang="en-GB" sz="1800" b="0"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rPr>
                        <a:t>Ideal for remote or international candidates </a:t>
                      </a:r>
                      <a:r>
                        <a:rPr lang="en-GB" sz="2800" b="0"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rPr>
                        <a:t>🌍</a:t>
                      </a:r>
                      <a:br>
                        <a:rPr lang="en-GB" dirty="0">
                          <a:solidFill>
                            <a:schemeClr val="accent1">
                              <a:lumMod val="75000"/>
                            </a:schemeClr>
                          </a:solidFill>
                          <a:latin typeface="Arial" panose="020B0604020202020204" pitchFamily="34" charset="0"/>
                          <a:cs typeface="Arial" panose="020B0604020202020204" pitchFamily="34" charset="0"/>
                        </a:rPr>
                      </a:br>
                      <a:r>
                        <a:rPr lang="en-GB" sz="1800" b="0"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rPr>
                        <a:t>Quick and flexible scheduling</a:t>
                      </a:r>
                      <a:endParaRPr lang="en-US" dirty="0">
                        <a:solidFill>
                          <a:schemeClr val="accent1">
                            <a:lumMod val="75000"/>
                          </a:schemeClr>
                        </a:solidFill>
                        <a:latin typeface="Arial" panose="020B0604020202020204" pitchFamily="34" charset="0"/>
                        <a:cs typeface="Arial" panose="020B0604020202020204" pitchFamily="34" charset="0"/>
                      </a:endParaRPr>
                    </a:p>
                  </a:txBody>
                  <a:tcPr>
                    <a:solidFill>
                      <a:schemeClr val="accent1">
                        <a:lumMod val="20000"/>
                        <a:lumOff val="80000"/>
                      </a:schemeClr>
                    </a:solidFill>
                  </a:tcPr>
                </a:tc>
                <a:tc>
                  <a:txBody>
                    <a:bodyPr/>
                    <a:lstStyle/>
                    <a:p>
                      <a:r>
                        <a:rPr lang="en-GB" sz="1800" b="0"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rPr>
                        <a:t>Technical issues may occur ⚠️</a:t>
                      </a:r>
                      <a:br>
                        <a:rPr lang="en-GB" dirty="0">
                          <a:solidFill>
                            <a:schemeClr val="accent1">
                              <a:lumMod val="75000"/>
                            </a:schemeClr>
                          </a:solidFill>
                          <a:latin typeface="Arial" panose="020B0604020202020204" pitchFamily="34" charset="0"/>
                          <a:cs typeface="Arial" panose="020B0604020202020204" pitchFamily="34" charset="0"/>
                        </a:rPr>
                      </a:br>
                      <a:r>
                        <a:rPr lang="en-GB" sz="1800" b="0"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rPr>
                        <a:t>Harder to read body language</a:t>
                      </a:r>
                      <a:br>
                        <a:rPr lang="en-GB" dirty="0">
                          <a:solidFill>
                            <a:schemeClr val="accent1">
                              <a:lumMod val="75000"/>
                            </a:schemeClr>
                          </a:solidFill>
                          <a:latin typeface="Arial" panose="020B0604020202020204" pitchFamily="34" charset="0"/>
                          <a:cs typeface="Arial" panose="020B0604020202020204" pitchFamily="34" charset="0"/>
                        </a:rPr>
                      </a:br>
                      <a:r>
                        <a:rPr lang="en-GB" sz="1800" b="0"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rPr>
                        <a:t>Feels less personal</a:t>
                      </a:r>
                      <a:endParaRPr lang="en-US" dirty="0">
                        <a:solidFill>
                          <a:schemeClr val="accent1">
                            <a:lumMod val="75000"/>
                          </a:schemeClr>
                        </a:solidFill>
                        <a:latin typeface="Arial" panose="020B0604020202020204" pitchFamily="34" charset="0"/>
                        <a:cs typeface="Arial" panose="020B0604020202020204" pitchFamily="34" charset="0"/>
                      </a:endParaRPr>
                    </a:p>
                  </a:txBody>
                  <a:tcPr>
                    <a:solidFill>
                      <a:schemeClr val="accent1">
                        <a:lumMod val="20000"/>
                        <a:lumOff val="80000"/>
                      </a:schemeClr>
                    </a:solidFill>
                  </a:tcPr>
                </a:tc>
                <a:extLst>
                  <a:ext uri="{0D108BD9-81ED-4DB2-BD59-A6C34878D82A}">
                    <a16:rowId xmlns:a16="http://schemas.microsoft.com/office/drawing/2014/main" val="2762661268"/>
                  </a:ext>
                </a:extLst>
              </a:tr>
              <a:tr h="2124924">
                <a:tc>
                  <a:txBody>
                    <a:bodyPr/>
                    <a:lstStyle/>
                    <a:p>
                      <a:pPr marL="0" algn="l" defTabSz="914400" rtl="0" eaLnBrk="1" latinLnBrk="0" hangingPunct="1"/>
                      <a:r>
                        <a:rPr lang="en-GB" sz="2000" b="1"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rPr>
                        <a:t>Face-to-Face Interview</a:t>
                      </a:r>
                      <a:endParaRPr lang="en-US" sz="2000" b="1"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endParaRPr>
                    </a:p>
                  </a:txBody>
                  <a:tcPr>
                    <a:solidFill>
                      <a:schemeClr val="accent1">
                        <a:lumMod val="20000"/>
                        <a:lumOff val="80000"/>
                      </a:schemeClr>
                    </a:solidFill>
                  </a:tcPr>
                </a:tc>
                <a:tc>
                  <a:txBody>
                    <a:bodyPr/>
                    <a:lstStyle/>
                    <a:p>
                      <a:r>
                        <a:rPr lang="en-GB" sz="1800" b="0"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rPr>
                        <a:t>Held in the office with direct interaction and team introduction.</a:t>
                      </a:r>
                      <a:endParaRPr lang="en-US" dirty="0">
                        <a:solidFill>
                          <a:schemeClr val="accent1">
                            <a:lumMod val="75000"/>
                          </a:schemeClr>
                        </a:solidFill>
                        <a:latin typeface="Arial" panose="020B0604020202020204" pitchFamily="34" charset="0"/>
                        <a:cs typeface="Arial" panose="020B0604020202020204" pitchFamily="34" charset="0"/>
                      </a:endParaRPr>
                    </a:p>
                  </a:txBody>
                  <a:tcPr>
                    <a:solidFill>
                      <a:schemeClr val="accent1">
                        <a:lumMod val="20000"/>
                        <a:lumOff val="80000"/>
                      </a:schemeClr>
                    </a:solidFill>
                  </a:tcPr>
                </a:tc>
                <a:tc>
                  <a:txBody>
                    <a:bodyPr/>
                    <a:lstStyle/>
                    <a:p>
                      <a:r>
                        <a:rPr lang="en-GB" sz="1800" b="0"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rPr>
                        <a:t>Builds stronger connection </a:t>
                      </a:r>
                      <a:r>
                        <a:rPr lang="en-GB" sz="2800" b="0"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rPr>
                        <a:t>🤝</a:t>
                      </a:r>
                      <a:br>
                        <a:rPr lang="en-GB" dirty="0">
                          <a:solidFill>
                            <a:schemeClr val="accent1">
                              <a:lumMod val="75000"/>
                            </a:schemeClr>
                          </a:solidFill>
                          <a:latin typeface="Arial" panose="020B0604020202020204" pitchFamily="34" charset="0"/>
                          <a:cs typeface="Arial" panose="020B0604020202020204" pitchFamily="34" charset="0"/>
                        </a:rPr>
                      </a:br>
                      <a:r>
                        <a:rPr lang="en-GB" sz="1800" b="0"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rPr>
                        <a:t>Better to assess confidence and communication</a:t>
                      </a:r>
                      <a:br>
                        <a:rPr lang="en-GB" dirty="0">
                          <a:solidFill>
                            <a:schemeClr val="accent1">
                              <a:lumMod val="75000"/>
                            </a:schemeClr>
                          </a:solidFill>
                          <a:latin typeface="Arial" panose="020B0604020202020204" pitchFamily="34" charset="0"/>
                          <a:cs typeface="Arial" panose="020B0604020202020204" pitchFamily="34" charset="0"/>
                        </a:rPr>
                      </a:br>
                      <a:r>
                        <a:rPr lang="en-GB" sz="1800" b="0"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rPr>
                        <a:t>Suitable for final-stage selection</a:t>
                      </a:r>
                      <a:endParaRPr lang="en-US" dirty="0">
                        <a:solidFill>
                          <a:schemeClr val="accent1">
                            <a:lumMod val="75000"/>
                          </a:schemeClr>
                        </a:solidFill>
                        <a:latin typeface="Arial" panose="020B0604020202020204" pitchFamily="34" charset="0"/>
                        <a:cs typeface="Arial" panose="020B0604020202020204" pitchFamily="34" charset="0"/>
                      </a:endParaRPr>
                    </a:p>
                  </a:txBody>
                  <a:tcPr>
                    <a:solidFill>
                      <a:schemeClr val="accent1">
                        <a:lumMod val="20000"/>
                        <a:lumOff val="80000"/>
                      </a:schemeClr>
                    </a:solidFill>
                  </a:tcPr>
                </a:tc>
                <a:tc>
                  <a:txBody>
                    <a:bodyPr/>
                    <a:lstStyle/>
                    <a:p>
                      <a:r>
                        <a:rPr lang="en-GB" sz="1800" b="0"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rPr>
                        <a:t>Requires travel and time</a:t>
                      </a:r>
                      <a:br>
                        <a:rPr lang="en-GB" dirty="0">
                          <a:solidFill>
                            <a:schemeClr val="accent1">
                              <a:lumMod val="75000"/>
                            </a:schemeClr>
                          </a:solidFill>
                          <a:latin typeface="Arial" panose="020B0604020202020204" pitchFamily="34" charset="0"/>
                          <a:cs typeface="Arial" panose="020B0604020202020204" pitchFamily="34" charset="0"/>
                        </a:rPr>
                      </a:br>
                      <a:r>
                        <a:rPr lang="en-GB" sz="1800" b="0" i="0" u="none" strike="noStrike" kern="1200" dirty="0">
                          <a:solidFill>
                            <a:schemeClr val="accent1">
                              <a:lumMod val="75000"/>
                            </a:schemeClr>
                          </a:solidFill>
                          <a:effectLst/>
                          <a:latin typeface="Arial" panose="020B0604020202020204" pitchFamily="34" charset="0"/>
                          <a:ea typeface="+mn-ea"/>
                          <a:cs typeface="Arial" panose="020B0604020202020204" pitchFamily="34" charset="0"/>
                        </a:rPr>
                        <a:t>More complex to organise</a:t>
                      </a:r>
                      <a:endParaRPr lang="en-US" dirty="0">
                        <a:solidFill>
                          <a:schemeClr val="accent1">
                            <a:lumMod val="75000"/>
                          </a:schemeClr>
                        </a:solidFill>
                        <a:latin typeface="Arial" panose="020B0604020202020204" pitchFamily="34" charset="0"/>
                        <a:cs typeface="Arial" panose="020B0604020202020204" pitchFamily="34" charset="0"/>
                      </a:endParaRPr>
                    </a:p>
                  </a:txBody>
                  <a:tcPr>
                    <a:solidFill>
                      <a:schemeClr val="accent1">
                        <a:lumMod val="20000"/>
                        <a:lumOff val="80000"/>
                      </a:schemeClr>
                    </a:solidFill>
                  </a:tcPr>
                </a:tc>
                <a:extLst>
                  <a:ext uri="{0D108BD9-81ED-4DB2-BD59-A6C34878D82A}">
                    <a16:rowId xmlns:a16="http://schemas.microsoft.com/office/drawing/2014/main" val="2480909317"/>
                  </a:ext>
                </a:extLst>
              </a:tr>
            </a:tbl>
          </a:graphicData>
        </a:graphic>
      </p:graphicFrame>
      <p:sp>
        <p:nvSpPr>
          <p:cNvPr id="3" name="TextBox 2">
            <a:extLst>
              <a:ext uri="{FF2B5EF4-FFF2-40B4-BE49-F238E27FC236}">
                <a16:creationId xmlns:a16="http://schemas.microsoft.com/office/drawing/2014/main" id="{6698394F-551B-5BBB-CA91-2EA58A8C3871}"/>
              </a:ext>
            </a:extLst>
          </p:cNvPr>
          <p:cNvSpPr txBox="1"/>
          <p:nvPr/>
        </p:nvSpPr>
        <p:spPr>
          <a:xfrm>
            <a:off x="1470991" y="204315"/>
            <a:ext cx="9899374" cy="584775"/>
          </a:xfrm>
          <a:prstGeom prst="rect">
            <a:avLst/>
          </a:prstGeom>
          <a:noFill/>
        </p:spPr>
        <p:txBody>
          <a:bodyPr wrap="square" rtlCol="0">
            <a:spAutoFit/>
          </a:bodyPr>
          <a:lstStyle/>
          <a:p>
            <a:r>
              <a:rPr lang="en-US" sz="3200" b="1" dirty="0">
                <a:solidFill>
                  <a:schemeClr val="accent1">
                    <a:lumMod val="75000"/>
                  </a:schemeClr>
                </a:solidFill>
                <a:latin typeface="Arial" panose="020B0604020202020204" pitchFamily="34" charset="0"/>
                <a:cs typeface="Arial" panose="020B0604020202020204" pitchFamily="34" charset="0"/>
              </a:rPr>
              <a:t>           </a:t>
            </a:r>
            <a:r>
              <a:rPr lang="en-GB" sz="3200" b="1" dirty="0">
                <a:solidFill>
                  <a:schemeClr val="accent1">
                    <a:lumMod val="75000"/>
                  </a:schemeClr>
                </a:solidFill>
                <a:latin typeface="Arial" panose="020B0604020202020204" pitchFamily="34" charset="0"/>
                <a:cs typeface="Arial" panose="020B0604020202020204" pitchFamily="34" charset="0"/>
              </a:rPr>
              <a:t>Face-to-Face vs Online Interview</a:t>
            </a:r>
            <a:endParaRPr lang="en-US" sz="3200" b="1" dirty="0">
              <a:solidFill>
                <a:schemeClr val="accent1">
                  <a:lumMod val="75000"/>
                </a:schemeClr>
              </a:solidFill>
              <a:latin typeface="Arial" panose="020B0604020202020204" pitchFamily="34" charset="0"/>
              <a:cs typeface="Arial" panose="020B0604020202020204" pitchFamily="34" charset="0"/>
            </a:endParaRPr>
          </a:p>
        </p:txBody>
      </p:sp>
      <p:sp>
        <p:nvSpPr>
          <p:cNvPr id="7" name="Rectangle 1">
            <a:extLst>
              <a:ext uri="{FF2B5EF4-FFF2-40B4-BE49-F238E27FC236}">
                <a16:creationId xmlns:a16="http://schemas.microsoft.com/office/drawing/2014/main" id="{6FC7AAD1-4735-CC24-3E83-1F9FA39F1962}"/>
              </a:ext>
            </a:extLst>
          </p:cNvPr>
          <p:cNvSpPr>
            <a:spLocks noChangeArrowheads="1"/>
          </p:cNvSpPr>
          <p:nvPr/>
        </p:nvSpPr>
        <p:spPr bwMode="auto">
          <a:xfrm>
            <a:off x="0" y="5591636"/>
            <a:ext cx="12123832"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accent1">
                    <a:lumMod val="75000"/>
                  </a:schemeClr>
                </a:solidFill>
                <a:effectLst/>
                <a:latin typeface="Arial" panose="020B0604020202020204" pitchFamily="34" charset="0"/>
              </a:rPr>
              <a:t>Both methods are valuable and can complement each other.</a:t>
            </a:r>
            <a:br>
              <a:rPr kumimoji="0" lang="en-US" altLang="en-US" sz="1800" b="0" i="0" u="none" strike="noStrike" cap="none" normalizeH="0" baseline="0" dirty="0">
                <a:ln>
                  <a:noFill/>
                </a:ln>
                <a:solidFill>
                  <a:schemeClr val="accent1">
                    <a:lumMod val="75000"/>
                  </a:schemeClr>
                </a:solidFill>
                <a:effectLst/>
                <a:latin typeface="Arial" panose="020B0604020202020204" pitchFamily="34" charset="0"/>
              </a:rPr>
            </a:br>
            <a:r>
              <a:rPr kumimoji="0" lang="en-US" altLang="en-US" sz="1800" b="0" i="0" u="none" strike="noStrike" cap="none" normalizeH="0" baseline="0" dirty="0">
                <a:ln>
                  <a:noFill/>
                </a:ln>
                <a:solidFill>
                  <a:schemeClr val="accent1">
                    <a:lumMod val="75000"/>
                  </a:schemeClr>
                </a:solidFill>
                <a:effectLst/>
                <a:latin typeface="Arial" panose="020B0604020202020204" pitchFamily="34" charset="0"/>
              </a:rPr>
              <a:t>Online interviews work best for </a:t>
            </a:r>
            <a:r>
              <a:rPr kumimoji="0" lang="en-US" altLang="en-US" sz="1800" b="1" i="0" u="none" strike="noStrike" cap="none" normalizeH="0" baseline="0" dirty="0">
                <a:ln>
                  <a:noFill/>
                </a:ln>
                <a:solidFill>
                  <a:schemeClr val="accent1">
                    <a:lumMod val="75000"/>
                  </a:schemeClr>
                </a:solidFill>
                <a:effectLst/>
                <a:latin typeface="Arial" panose="020B0604020202020204" pitchFamily="34" charset="0"/>
              </a:rPr>
              <a:t>remote roles</a:t>
            </a:r>
            <a:r>
              <a:rPr kumimoji="0" lang="en-US" altLang="en-US" sz="1800" b="0" i="0" u="none" strike="noStrike" cap="none" normalizeH="0" baseline="0" dirty="0">
                <a:ln>
                  <a:noFill/>
                </a:ln>
                <a:solidFill>
                  <a:schemeClr val="accent1">
                    <a:lumMod val="75000"/>
                  </a:schemeClr>
                </a:solidFill>
                <a:effectLst/>
                <a:latin typeface="Arial" panose="020B0604020202020204" pitchFamily="34" charset="0"/>
              </a:rPr>
              <a:t> and early selection, while </a:t>
            </a:r>
            <a:r>
              <a:rPr kumimoji="0" lang="en-US" altLang="en-US" sz="1800" b="1" i="0" u="none" strike="noStrike" cap="none" normalizeH="0" baseline="0" dirty="0">
                <a:ln>
                  <a:noFill/>
                </a:ln>
                <a:solidFill>
                  <a:schemeClr val="accent1">
                    <a:lumMod val="75000"/>
                  </a:schemeClr>
                </a:solidFill>
                <a:effectLst/>
                <a:latin typeface="Arial" panose="020B0604020202020204" pitchFamily="34" charset="0"/>
              </a:rPr>
              <a:t>face-to-face interviews</a:t>
            </a:r>
            <a:r>
              <a:rPr kumimoji="0" lang="en-US" altLang="en-US" sz="1800" b="0" i="0" u="none" strike="noStrike" cap="none" normalizeH="0" baseline="0" dirty="0">
                <a:ln>
                  <a:noFill/>
                </a:ln>
                <a:solidFill>
                  <a:schemeClr val="accent1">
                    <a:lumMod val="75000"/>
                  </a:schemeClr>
                </a:solidFill>
                <a:effectLst/>
                <a:latin typeface="Arial" panose="020B0604020202020204" pitchFamily="34" charset="0"/>
              </a:rPr>
              <a:t> are crucial for senior</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accent1">
                    <a:lumMod val="75000"/>
                  </a:schemeClr>
                </a:solidFill>
                <a:effectLst/>
                <a:latin typeface="Arial" panose="020B0604020202020204" pitchFamily="34" charset="0"/>
              </a:rPr>
              <a:t> positions like </a:t>
            </a:r>
            <a:r>
              <a:rPr kumimoji="0" lang="en-US" altLang="en-US" sz="1800" b="0" i="1" u="none" strike="noStrike" cap="none" normalizeH="0" baseline="0" dirty="0">
                <a:ln>
                  <a:noFill/>
                </a:ln>
                <a:solidFill>
                  <a:schemeClr val="accent1">
                    <a:lumMod val="75000"/>
                  </a:schemeClr>
                </a:solidFill>
                <a:effectLst/>
                <a:latin typeface="Arial" panose="020B0604020202020204" pitchFamily="34" charset="0"/>
              </a:rPr>
              <a:t>Project Manager</a:t>
            </a:r>
            <a:r>
              <a:rPr kumimoji="0" lang="en-US" altLang="en-US" sz="1800" b="0" i="0" u="none" strike="noStrike" cap="none" normalizeH="0" baseline="0" dirty="0">
                <a:ln>
                  <a:noFill/>
                </a:ln>
                <a:solidFill>
                  <a:schemeClr val="accent1">
                    <a:lumMod val="75000"/>
                  </a:schemeClr>
                </a:solidFill>
                <a:effectLst/>
                <a:latin typeface="Arial" panose="020B0604020202020204" pitchFamily="34" charset="0"/>
              </a:rPr>
              <a:t>, where leadership and team fit must be clearly assessed.</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1" u="none" strike="noStrike" cap="none" normalizeH="0" baseline="0" dirty="0">
                <a:ln>
                  <a:noFill/>
                </a:ln>
                <a:solidFill>
                  <a:schemeClr val="accent1">
                    <a:lumMod val="75000"/>
                  </a:schemeClr>
                </a:solidFill>
                <a:effectLst/>
                <a:latin typeface="Arial" panose="020B0604020202020204" pitchFamily="34" charset="0"/>
              </a:rPr>
              <a:t>(CIPD, 2023; ACAS, 2022)</a:t>
            </a:r>
            <a:endParaRPr kumimoji="0" lang="en-US" altLang="en-US" sz="1800" b="0" i="0" u="none" strike="noStrike" cap="none" normalizeH="0" baseline="0" dirty="0">
              <a:ln>
                <a:noFill/>
              </a:ln>
              <a:solidFill>
                <a:schemeClr val="accent1">
                  <a:lumMod val="75000"/>
                </a:schemeClr>
              </a:solidFill>
              <a:effectLst/>
              <a:latin typeface="Arial" panose="020B0604020202020204" pitchFamily="34" charset="0"/>
            </a:endParaRPr>
          </a:p>
        </p:txBody>
      </p:sp>
    </p:spTree>
    <p:extLst>
      <p:ext uri="{BB962C8B-B14F-4D97-AF65-F5344CB8AC3E}">
        <p14:creationId xmlns:p14="http://schemas.microsoft.com/office/powerpoint/2010/main" val="127968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AE4E5928-32DA-4B1A-BB9A-43B76A23BEB0}"/>
              </a:ext>
            </a:extLst>
          </p:cNvPr>
          <p:cNvSpPr>
            <a:spLocks noGrp="1" noChangeArrowheads="1"/>
          </p:cNvSpPr>
          <p:nvPr>
            <p:ph type="title"/>
          </p:nvPr>
        </p:nvSpPr>
        <p:spPr bwMode="auto">
          <a:xfrm>
            <a:off x="1411357" y="704741"/>
            <a:ext cx="96012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600" b="1" i="0" u="none" strike="noStrike" cap="none" normalizeH="0" baseline="0" dirty="0">
                <a:ln>
                  <a:noFill/>
                </a:ln>
                <a:solidFill>
                  <a:schemeClr val="accent1">
                    <a:lumMod val="75000"/>
                  </a:schemeClr>
                </a:solidFill>
                <a:effectLst/>
                <a:latin typeface="Arial" panose="020B0604020202020204" pitchFamily="34" charset="0"/>
                <a:cs typeface="Arial" panose="020B0604020202020204" pitchFamily="34" charset="0"/>
              </a:rPr>
              <a:t>Conclusion: A Win–Win Situation</a:t>
            </a:r>
          </a:p>
        </p:txBody>
      </p:sp>
      <p:sp>
        <p:nvSpPr>
          <p:cNvPr id="4" name="TextBox 3">
            <a:extLst>
              <a:ext uri="{FF2B5EF4-FFF2-40B4-BE49-F238E27FC236}">
                <a16:creationId xmlns:a16="http://schemas.microsoft.com/office/drawing/2014/main" id="{F620D667-37F1-8B34-FD15-FBE1452FE641}"/>
              </a:ext>
            </a:extLst>
          </p:cNvPr>
          <p:cNvSpPr txBox="1"/>
          <p:nvPr/>
        </p:nvSpPr>
        <p:spPr>
          <a:xfrm>
            <a:off x="2305878" y="2286001"/>
            <a:ext cx="6659217" cy="369332"/>
          </a:xfrm>
          <a:prstGeom prst="rect">
            <a:avLst/>
          </a:prstGeom>
          <a:noFill/>
        </p:spPr>
        <p:txBody>
          <a:bodyPr wrap="square" rtlCol="0">
            <a:spAutoFit/>
          </a:bodyPr>
          <a:lstStyle/>
          <a:p>
            <a:r>
              <a:rPr lang="en-US" dirty="0"/>
              <a:t>                            </a:t>
            </a:r>
          </a:p>
        </p:txBody>
      </p:sp>
      <p:sp>
        <p:nvSpPr>
          <p:cNvPr id="5" name="Rectangle 2">
            <a:extLst>
              <a:ext uri="{FF2B5EF4-FFF2-40B4-BE49-F238E27FC236}">
                <a16:creationId xmlns:a16="http://schemas.microsoft.com/office/drawing/2014/main" id="{1063E873-0494-59A9-C8C1-E73C98EC6C41}"/>
              </a:ext>
            </a:extLst>
          </p:cNvPr>
          <p:cNvSpPr>
            <a:spLocks noChangeArrowheads="1"/>
          </p:cNvSpPr>
          <p:nvPr/>
        </p:nvSpPr>
        <p:spPr bwMode="auto">
          <a:xfrm>
            <a:off x="404523" y="1819261"/>
            <a:ext cx="11184503"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t>Recruitment is not only about finding someone who </a:t>
            </a:r>
            <a:r>
              <a:rPr kumimoji="0" lang="en-US" altLang="en-US" sz="2400" b="0" i="1" u="none" strike="noStrike" cap="none" normalizeH="0" baseline="0" dirty="0">
                <a:ln>
                  <a:noFill/>
                </a:ln>
                <a:solidFill>
                  <a:schemeClr val="accent1">
                    <a:lumMod val="75000"/>
                  </a:schemeClr>
                </a:solidFill>
                <a:effectLst/>
                <a:latin typeface="Arial" panose="020B0604020202020204" pitchFamily="34" charset="0"/>
              </a:rPr>
              <a:t>can</a:t>
            </a:r>
            <a: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t> do the job — it’s about finding someone who </a:t>
            </a:r>
            <a:r>
              <a:rPr kumimoji="0" lang="en-US" altLang="en-US" sz="2400" b="0" i="1" u="none" strike="noStrike" cap="none" normalizeH="0" baseline="0" dirty="0">
                <a:ln>
                  <a:noFill/>
                </a:ln>
                <a:solidFill>
                  <a:schemeClr val="accent1">
                    <a:lumMod val="75000"/>
                  </a:schemeClr>
                </a:solidFill>
                <a:effectLst/>
                <a:latin typeface="Arial" panose="020B0604020202020204" pitchFamily="34" charset="0"/>
              </a:rPr>
              <a:t>believes</a:t>
            </a:r>
            <a: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t> in the company’s mission.</a:t>
            </a:r>
            <a:b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br>
            <a: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t>Using the right </a:t>
            </a:r>
            <a:r>
              <a:rPr kumimoji="0" lang="en-US" altLang="en-US" sz="2400" b="1" i="0" u="none" strike="noStrike" cap="none" normalizeH="0" baseline="0" dirty="0">
                <a:ln>
                  <a:noFill/>
                </a:ln>
                <a:solidFill>
                  <a:schemeClr val="accent1">
                    <a:lumMod val="75000"/>
                  </a:schemeClr>
                </a:solidFill>
                <a:effectLst/>
                <a:latin typeface="Arial" panose="020B0604020202020204" pitchFamily="34" charset="0"/>
              </a:rPr>
              <a:t>interview types</a:t>
            </a:r>
            <a: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t> and </a:t>
            </a:r>
            <a:r>
              <a:rPr kumimoji="0" lang="en-US" altLang="en-US" sz="2400" b="1" i="0" u="none" strike="noStrike" cap="none" normalizeH="0" baseline="0" dirty="0">
                <a:ln>
                  <a:noFill/>
                </a:ln>
                <a:solidFill>
                  <a:schemeClr val="accent1">
                    <a:lumMod val="75000"/>
                  </a:schemeClr>
                </a:solidFill>
                <a:effectLst/>
                <a:latin typeface="Arial" panose="020B0604020202020204" pitchFamily="34" charset="0"/>
              </a:rPr>
              <a:t>questioning techniques</a:t>
            </a:r>
            <a: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t> helps match the candidate’s values, skills, and motivation with organizational goals.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t>When the company’s expectations align with the candidate’s abilities and passion, both sides benefit — creating a true </a:t>
            </a:r>
            <a:r>
              <a:rPr kumimoji="0" lang="en-US" altLang="en-US" sz="2400" b="1" i="0" u="none" strike="noStrike" cap="none" normalizeH="0" baseline="0" dirty="0">
                <a:ln>
                  <a:noFill/>
                </a:ln>
                <a:solidFill>
                  <a:schemeClr val="accent1">
                    <a:lumMod val="75000"/>
                  </a:schemeClr>
                </a:solidFill>
                <a:effectLst/>
                <a:latin typeface="Arial" panose="020B0604020202020204" pitchFamily="34" charset="0"/>
              </a:rPr>
              <a:t>win–win situation</a:t>
            </a:r>
            <a:r>
              <a:rPr kumimoji="0" lang="en-US" altLang="en-US" sz="2400" b="0" i="0" u="none" strike="noStrike" cap="none" normalizeH="0" baseline="0" dirty="0">
                <a:ln>
                  <a:noFill/>
                </a:ln>
                <a:solidFill>
                  <a:schemeClr val="accent1">
                    <a:lumMod val="75000"/>
                  </a:schemeClr>
                </a:solidFill>
                <a:effectLst/>
                <a:latin typeface="Arial" panose="020B0604020202020204" pitchFamily="34" charset="0"/>
              </a:rPr>
              <a:t> 💼✨</a:t>
            </a:r>
          </a:p>
        </p:txBody>
      </p:sp>
      <p:sp>
        <p:nvSpPr>
          <p:cNvPr id="9" name="Rectangle 4">
            <a:extLst>
              <a:ext uri="{FF2B5EF4-FFF2-40B4-BE49-F238E27FC236}">
                <a16:creationId xmlns:a16="http://schemas.microsoft.com/office/drawing/2014/main" id="{FD825882-DC77-3002-9B9F-7CBDECF277CA}"/>
              </a:ext>
            </a:extLst>
          </p:cNvPr>
          <p:cNvSpPr>
            <a:spLocks noChangeArrowheads="1"/>
          </p:cNvSpPr>
          <p:nvPr/>
        </p:nvSpPr>
        <p:spPr bwMode="auto">
          <a:xfrm>
            <a:off x="116453" y="4728100"/>
            <a:ext cx="8961140"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accent1">
                    <a:lumMod val="75000"/>
                  </a:schemeClr>
                </a:solidFill>
                <a:effectLst/>
                <a:latin typeface="Arial" panose="020B0604020202020204" pitchFamily="34" charset="0"/>
              </a:rPr>
              <a:t>“Human resources are like natural resources; they’re often buried deep</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accent1">
                    <a:lumMod val="75000"/>
                  </a:schemeClr>
                </a:solidFill>
                <a:effectLst/>
                <a:latin typeface="Arial" panose="020B0604020202020204" pitchFamily="34" charset="0"/>
              </a:rPr>
              <a:t> You have to go looking for them, they’re not just lying around on the surface.”</a:t>
            </a:r>
            <a:br>
              <a:rPr kumimoji="0" lang="en-US" altLang="en-US" sz="1800" b="0" i="0" u="none" strike="noStrike" cap="none" normalizeH="0" baseline="0" dirty="0">
                <a:ln>
                  <a:noFill/>
                </a:ln>
                <a:solidFill>
                  <a:schemeClr val="accent1">
                    <a:lumMod val="75000"/>
                  </a:schemeClr>
                </a:solidFill>
                <a:effectLst/>
                <a:latin typeface="Arial" panose="020B0604020202020204" pitchFamily="34" charset="0"/>
              </a:rPr>
            </a:br>
            <a:r>
              <a:rPr kumimoji="0" lang="en-US" altLang="en-US" sz="1800" b="0" i="0" u="none" strike="noStrike" cap="none" normalizeH="0" baseline="0" dirty="0">
                <a:ln>
                  <a:noFill/>
                </a:ln>
                <a:solidFill>
                  <a:schemeClr val="accent1">
                    <a:lumMod val="75000"/>
                  </a:schemeClr>
                </a:solidFill>
                <a:effectLst/>
                <a:latin typeface="Arial" panose="020B0604020202020204" pitchFamily="34" charset="0"/>
              </a:rPr>
              <a:t>— </a:t>
            </a:r>
            <a:r>
              <a:rPr kumimoji="0" lang="en-US" altLang="en-US" sz="1800" b="0" i="1" u="none" strike="noStrike" cap="none" normalizeH="0" baseline="0" dirty="0">
                <a:ln>
                  <a:noFill/>
                </a:ln>
                <a:solidFill>
                  <a:schemeClr val="accent1">
                    <a:lumMod val="75000"/>
                  </a:schemeClr>
                </a:solidFill>
                <a:effectLst/>
                <a:latin typeface="Arial" panose="020B0604020202020204" pitchFamily="34" charset="0"/>
              </a:rPr>
              <a:t>Sir Ken Robinson (2010)</a:t>
            </a:r>
            <a:endParaRPr kumimoji="0" lang="en-US" altLang="en-US" sz="1800" b="0" i="0" u="none" strike="noStrike" cap="none" normalizeH="0" baseline="0" dirty="0">
              <a:ln>
                <a:noFill/>
              </a:ln>
              <a:solidFill>
                <a:schemeClr val="accent1">
                  <a:lumMod val="7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1" u="none" strike="noStrike" cap="none" normalizeH="0" baseline="0" dirty="0">
                <a:ln>
                  <a:noFill/>
                </a:ln>
                <a:solidFill>
                  <a:schemeClr val="accent1">
                    <a:lumMod val="75000"/>
                  </a:schemeClr>
                </a:solidFill>
                <a:effectLst/>
                <a:latin typeface="Arial" panose="020B0604020202020204" pitchFamily="34" charset="0"/>
              </a:rPr>
              <a:t>(Kramar &amp; Syed, 2012; Rees, 2015; Mullins &amp; McLean, 2019)</a:t>
            </a:r>
            <a:endParaRPr kumimoji="0" lang="en-US" altLang="en-US" sz="1800" b="0" i="0" u="none" strike="noStrike" cap="none" normalizeH="0" baseline="0" dirty="0">
              <a:ln>
                <a:noFill/>
              </a:ln>
              <a:solidFill>
                <a:schemeClr val="accent1">
                  <a:lumMod val="75000"/>
                </a:schemeClr>
              </a:solidFill>
              <a:effectLst/>
              <a:latin typeface="Arial" panose="020B0604020202020204" pitchFamily="34" charset="0"/>
            </a:endParaRPr>
          </a:p>
        </p:txBody>
      </p:sp>
      <p:pic>
        <p:nvPicPr>
          <p:cNvPr id="13" name="Graphic 12" descr="Podium with solid fill">
            <a:extLst>
              <a:ext uri="{FF2B5EF4-FFF2-40B4-BE49-F238E27FC236}">
                <a16:creationId xmlns:a16="http://schemas.microsoft.com/office/drawing/2014/main" id="{F9086FA6-EBD1-0D4D-9240-089BF2B3530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69965" y="4127585"/>
            <a:ext cx="3905581" cy="2780105"/>
          </a:xfrm>
          <a:prstGeom prst="rect">
            <a:avLst/>
          </a:prstGeom>
        </p:spPr>
      </p:pic>
    </p:spTree>
    <p:extLst>
      <p:ext uri="{BB962C8B-B14F-4D97-AF65-F5344CB8AC3E}">
        <p14:creationId xmlns:p14="http://schemas.microsoft.com/office/powerpoint/2010/main" val="31808563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92326-FE08-E82B-EF37-6C4238132BEA}"/>
              </a:ext>
            </a:extLst>
          </p:cNvPr>
          <p:cNvSpPr>
            <a:spLocks noGrp="1"/>
          </p:cNvSpPr>
          <p:nvPr>
            <p:ph type="title"/>
          </p:nvPr>
        </p:nvSpPr>
        <p:spPr>
          <a:xfrm>
            <a:off x="838200" y="365125"/>
            <a:ext cx="10515600" cy="847449"/>
          </a:xfrm>
          <a:solidFill>
            <a:schemeClr val="accent1">
              <a:lumMod val="20000"/>
              <a:lumOff val="80000"/>
            </a:schemeClr>
          </a:solidFill>
        </p:spPr>
        <p:txBody>
          <a:bodyPr>
            <a:normAutofit/>
          </a:bodyPr>
          <a:lstStyle/>
          <a:p>
            <a:r>
              <a:rPr lang="en-GB" sz="3200" b="1" dirty="0">
                <a:solidFill>
                  <a:schemeClr val="accent1">
                    <a:lumMod val="75000"/>
                  </a:schemeClr>
                </a:solidFill>
                <a:latin typeface="Arial" panose="020B0604020202020204" pitchFamily="34" charset="0"/>
                <a:cs typeface="Arial" panose="020B0604020202020204" pitchFamily="34" charset="0"/>
              </a:rPr>
              <a:t>                            List of references</a:t>
            </a:r>
            <a:endParaRPr lang="en-US" sz="3200" b="1" dirty="0">
              <a:solidFill>
                <a:schemeClr val="accent1">
                  <a:lumMod val="75000"/>
                </a:schemeClr>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0F4E04C-E641-24BE-07C9-A76F166D5CCB}"/>
              </a:ext>
            </a:extLst>
          </p:cNvPr>
          <p:cNvSpPr txBox="1"/>
          <p:nvPr/>
        </p:nvSpPr>
        <p:spPr>
          <a:xfrm>
            <a:off x="1524000" y="2263727"/>
            <a:ext cx="9144000" cy="369332"/>
          </a:xfrm>
          <a:prstGeom prst="rect">
            <a:avLst/>
          </a:prstGeom>
          <a:noFill/>
        </p:spPr>
        <p:txBody>
          <a:bodyPr wrap="square" rtlCol="0">
            <a:spAutoFit/>
          </a:bodyPr>
          <a:lstStyle/>
          <a:p>
            <a:r>
              <a:rPr lang="en-US" dirty="0"/>
              <a:t>                                         </a:t>
            </a:r>
          </a:p>
        </p:txBody>
      </p:sp>
      <p:sp>
        <p:nvSpPr>
          <p:cNvPr id="10" name="TextBox 9">
            <a:extLst>
              <a:ext uri="{FF2B5EF4-FFF2-40B4-BE49-F238E27FC236}">
                <a16:creationId xmlns:a16="http://schemas.microsoft.com/office/drawing/2014/main" id="{3889379B-6FD2-36DC-37C1-12F9308BE1CA}"/>
              </a:ext>
            </a:extLst>
          </p:cNvPr>
          <p:cNvSpPr txBox="1"/>
          <p:nvPr/>
        </p:nvSpPr>
        <p:spPr>
          <a:xfrm>
            <a:off x="0" y="974035"/>
            <a:ext cx="11353800" cy="6186309"/>
          </a:xfrm>
          <a:prstGeom prst="rect">
            <a:avLst/>
          </a:prstGeom>
          <a:noFill/>
        </p:spPr>
        <p:txBody>
          <a:bodyPr wrap="square" rtlCol="0">
            <a:spAutoFit/>
          </a:bodyPr>
          <a:lstStyle/>
          <a:p>
            <a:pPr lvl="0" eaLnBrk="0" fontAlgn="base" hangingPunct="0">
              <a:spcBef>
                <a:spcPct val="0"/>
              </a:spcBef>
              <a:spcAft>
                <a:spcPct val="0"/>
              </a:spcAft>
            </a:pPr>
            <a:r>
              <a:rPr lang="en-US" altLang="en-US" dirty="0">
                <a:solidFill>
                  <a:schemeClr val="accent1">
                    <a:lumMod val="75000"/>
                  </a:schemeClr>
                </a:solidFill>
                <a:latin typeface="Arial" panose="020B0604020202020204" pitchFamily="34" charset="0"/>
              </a:rPr>
              <a:t>ACAS (2022) </a:t>
            </a:r>
            <a:r>
              <a:rPr lang="en-US" altLang="en-US" i="1" dirty="0">
                <a:solidFill>
                  <a:schemeClr val="accent1">
                    <a:lumMod val="75000"/>
                  </a:schemeClr>
                </a:solidFill>
                <a:latin typeface="Arial" panose="020B0604020202020204" pitchFamily="34" charset="0"/>
              </a:rPr>
              <a:t>Recruitment and Selection: Good Practice Guide</a:t>
            </a:r>
            <a:r>
              <a:rPr lang="en-US" altLang="en-US" dirty="0">
                <a:solidFill>
                  <a:schemeClr val="accent1">
                    <a:lumMod val="75000"/>
                  </a:schemeClr>
                </a:solidFill>
                <a:latin typeface="Arial" panose="020B0604020202020204" pitchFamily="34" charset="0"/>
              </a:rPr>
              <a:t>. [online] Advisory, Conciliation and Arbitration Service. Available at: </a:t>
            </a:r>
            <a:r>
              <a:rPr lang="en-US" altLang="en-US" dirty="0">
                <a:solidFill>
                  <a:schemeClr val="accent1">
                    <a:lumMod val="75000"/>
                  </a:schemeClr>
                </a:solidFill>
                <a:latin typeface="Arial" panose="020B0604020202020204" pitchFamily="34" charset="0"/>
                <a:hlinkClick r:id="rId2">
                  <a:extLst>
                    <a:ext uri="{A12FA001-AC4F-418D-AE19-62706E023703}">
                      <ahyp:hlinkClr xmlns:ahyp="http://schemas.microsoft.com/office/drawing/2018/hyperlinkcolor" val="tx"/>
                    </a:ext>
                  </a:extLst>
                </a:hlinkClick>
              </a:rPr>
              <a:t>https://www.acas.org.uk</a:t>
            </a:r>
            <a:r>
              <a:rPr lang="en-US" altLang="en-US" dirty="0">
                <a:solidFill>
                  <a:schemeClr val="accent1">
                    <a:lumMod val="75000"/>
                  </a:schemeClr>
                </a:solidFill>
                <a:latin typeface="Arial" panose="020B0604020202020204" pitchFamily="34" charset="0"/>
              </a:rPr>
              <a:t> [Accessed 10 Nov. 2025].</a:t>
            </a:r>
          </a:p>
          <a:p>
            <a:pPr lvl="0" eaLnBrk="0" fontAlgn="base" hangingPunct="0">
              <a:spcBef>
                <a:spcPct val="0"/>
              </a:spcBef>
              <a:spcAft>
                <a:spcPct val="0"/>
              </a:spcAft>
            </a:pPr>
            <a:endParaRPr lang="en-US" altLang="en-US" dirty="0">
              <a:solidFill>
                <a:schemeClr val="accent1">
                  <a:lumMod val="75000"/>
                </a:schemeClr>
              </a:solidFill>
              <a:latin typeface="Arial" panose="020B0604020202020204" pitchFamily="34" charset="0"/>
            </a:endParaRPr>
          </a:p>
          <a:p>
            <a:pPr lvl="0" eaLnBrk="0" fontAlgn="base" hangingPunct="0">
              <a:spcBef>
                <a:spcPct val="0"/>
              </a:spcBef>
              <a:spcAft>
                <a:spcPct val="0"/>
              </a:spcAft>
            </a:pPr>
            <a:r>
              <a:rPr lang="en-US" altLang="en-US" dirty="0">
                <a:solidFill>
                  <a:schemeClr val="accent1">
                    <a:lumMod val="75000"/>
                  </a:schemeClr>
                </a:solidFill>
                <a:latin typeface="Arial" panose="020B0604020202020204" pitchFamily="34" charset="0"/>
              </a:rPr>
              <a:t>CIPD (2023) </a:t>
            </a:r>
            <a:r>
              <a:rPr lang="en-US" altLang="en-US" i="1" dirty="0">
                <a:solidFill>
                  <a:schemeClr val="accent1">
                    <a:lumMod val="75000"/>
                  </a:schemeClr>
                </a:solidFill>
                <a:latin typeface="Arial" panose="020B0604020202020204" pitchFamily="34" charset="0"/>
              </a:rPr>
              <a:t>Recruitment: An Overview</a:t>
            </a:r>
            <a:r>
              <a:rPr lang="en-US" altLang="en-US" dirty="0">
                <a:solidFill>
                  <a:schemeClr val="accent1">
                    <a:lumMod val="75000"/>
                  </a:schemeClr>
                </a:solidFill>
                <a:latin typeface="Arial" panose="020B0604020202020204" pitchFamily="34" charset="0"/>
              </a:rPr>
              <a:t>. [online] Chartered Institute of Personnel and Development. Available at: </a:t>
            </a:r>
            <a:r>
              <a:rPr lang="en-US" altLang="en-US" dirty="0">
                <a:solidFill>
                  <a:schemeClr val="accent1">
                    <a:lumMod val="75000"/>
                  </a:schemeClr>
                </a:solidFill>
                <a:latin typeface="Arial" panose="020B0604020202020204" pitchFamily="34" charset="0"/>
                <a:hlinkClick r:id="rId3">
                  <a:extLst>
                    <a:ext uri="{A12FA001-AC4F-418D-AE19-62706E023703}">
                      <ahyp:hlinkClr xmlns:ahyp="http://schemas.microsoft.com/office/drawing/2018/hyperlinkcolor" val="tx"/>
                    </a:ext>
                  </a:extLst>
                </a:hlinkClick>
              </a:rPr>
              <a:t>https://www.cipd.co.uk</a:t>
            </a:r>
            <a:r>
              <a:rPr lang="en-US" altLang="en-US" dirty="0">
                <a:solidFill>
                  <a:schemeClr val="accent1">
                    <a:lumMod val="75000"/>
                  </a:schemeClr>
                </a:solidFill>
                <a:latin typeface="Arial" panose="020B0604020202020204" pitchFamily="34" charset="0"/>
              </a:rPr>
              <a:t> [Accessed 10 Nov. 2025].</a:t>
            </a:r>
          </a:p>
          <a:p>
            <a:pPr lvl="0" eaLnBrk="0" fontAlgn="base" hangingPunct="0">
              <a:spcBef>
                <a:spcPct val="0"/>
              </a:spcBef>
              <a:spcAft>
                <a:spcPct val="0"/>
              </a:spcAft>
            </a:pPr>
            <a:endParaRPr lang="en-US" altLang="en-US" dirty="0">
              <a:solidFill>
                <a:schemeClr val="accent1">
                  <a:lumMod val="75000"/>
                </a:schemeClr>
              </a:solidFill>
              <a:latin typeface="Arial" panose="020B0604020202020204" pitchFamily="34" charset="0"/>
            </a:endParaRPr>
          </a:p>
          <a:p>
            <a:pPr lvl="0" eaLnBrk="0" fontAlgn="base" hangingPunct="0">
              <a:spcBef>
                <a:spcPct val="0"/>
              </a:spcBef>
              <a:spcAft>
                <a:spcPct val="0"/>
              </a:spcAft>
            </a:pPr>
            <a:r>
              <a:rPr lang="en-US" altLang="en-US" dirty="0">
                <a:solidFill>
                  <a:schemeClr val="accent1">
                    <a:lumMod val="75000"/>
                  </a:schemeClr>
                </a:solidFill>
                <a:latin typeface="Arial" panose="020B0604020202020204" pitchFamily="34" charset="0"/>
              </a:rPr>
              <a:t>Kramar, R. and Syed, J. (2012) </a:t>
            </a:r>
            <a:r>
              <a:rPr lang="en-US" altLang="en-US" i="1" dirty="0">
                <a:solidFill>
                  <a:schemeClr val="accent1">
                    <a:lumMod val="75000"/>
                  </a:schemeClr>
                </a:solidFill>
                <a:latin typeface="Arial" panose="020B0604020202020204" pitchFamily="34" charset="0"/>
              </a:rPr>
              <a:t>Human Resource Management in a Global Context</a:t>
            </a:r>
            <a:r>
              <a:rPr lang="en-US" altLang="en-US" dirty="0">
                <a:solidFill>
                  <a:schemeClr val="accent1">
                    <a:lumMod val="75000"/>
                  </a:schemeClr>
                </a:solidFill>
                <a:latin typeface="Arial" panose="020B0604020202020204" pitchFamily="34" charset="0"/>
              </a:rPr>
              <a:t>. London: Palgrave Macmillan.</a:t>
            </a:r>
          </a:p>
          <a:p>
            <a:pPr lvl="0" eaLnBrk="0" fontAlgn="base" hangingPunct="0">
              <a:spcBef>
                <a:spcPct val="0"/>
              </a:spcBef>
              <a:spcAft>
                <a:spcPct val="0"/>
              </a:spcAft>
            </a:pPr>
            <a:endParaRPr lang="en-US" altLang="en-US" dirty="0">
              <a:solidFill>
                <a:schemeClr val="accent1">
                  <a:lumMod val="75000"/>
                </a:schemeClr>
              </a:solidFill>
              <a:latin typeface="Arial" panose="020B0604020202020204" pitchFamily="34" charset="0"/>
            </a:endParaRPr>
          </a:p>
          <a:p>
            <a:pPr lvl="0" eaLnBrk="0" fontAlgn="base" hangingPunct="0">
              <a:spcBef>
                <a:spcPct val="0"/>
              </a:spcBef>
              <a:spcAft>
                <a:spcPct val="0"/>
              </a:spcAft>
            </a:pPr>
            <a:r>
              <a:rPr lang="en-US" altLang="en-US" dirty="0">
                <a:solidFill>
                  <a:schemeClr val="accent1">
                    <a:lumMod val="75000"/>
                  </a:schemeClr>
                </a:solidFill>
                <a:latin typeface="Arial" panose="020B0604020202020204" pitchFamily="34" charset="0"/>
              </a:rPr>
              <a:t>LinkedIn Talent Solutions (2023) </a:t>
            </a:r>
            <a:r>
              <a:rPr lang="en-US" altLang="en-US" i="1" dirty="0">
                <a:solidFill>
                  <a:schemeClr val="accent1">
                    <a:lumMod val="75000"/>
                  </a:schemeClr>
                </a:solidFill>
                <a:latin typeface="Arial" panose="020B0604020202020204" pitchFamily="34" charset="0"/>
              </a:rPr>
              <a:t>The Future of Hiring: Building People-Driven Organizations</a:t>
            </a:r>
            <a:r>
              <a:rPr lang="en-US" altLang="en-US" dirty="0">
                <a:solidFill>
                  <a:schemeClr val="accent1">
                    <a:lumMod val="75000"/>
                  </a:schemeClr>
                </a:solidFill>
                <a:latin typeface="Arial" panose="020B0604020202020204" pitchFamily="34" charset="0"/>
              </a:rPr>
              <a:t>. [online] Available at: </a:t>
            </a:r>
            <a:r>
              <a:rPr lang="en-US" altLang="en-US" dirty="0">
                <a:solidFill>
                  <a:schemeClr val="accent1">
                    <a:lumMod val="75000"/>
                  </a:schemeClr>
                </a:solidFill>
                <a:latin typeface="Arial" panose="020B0604020202020204" pitchFamily="34" charset="0"/>
                <a:hlinkClick r:id="rId4">
                  <a:extLst>
                    <a:ext uri="{A12FA001-AC4F-418D-AE19-62706E023703}">
                      <ahyp:hlinkClr xmlns:ahyp="http://schemas.microsoft.com/office/drawing/2018/hyperlinkcolor" val="tx"/>
                    </a:ext>
                  </a:extLst>
                </a:hlinkClick>
              </a:rPr>
              <a:t>https://business.linkedin.com</a:t>
            </a:r>
            <a:r>
              <a:rPr lang="en-US" altLang="en-US" dirty="0">
                <a:solidFill>
                  <a:schemeClr val="accent1">
                    <a:lumMod val="75000"/>
                  </a:schemeClr>
                </a:solidFill>
                <a:latin typeface="Arial" panose="020B0604020202020204" pitchFamily="34" charset="0"/>
              </a:rPr>
              <a:t> [Accessed 10 Nov. 2025].</a:t>
            </a:r>
          </a:p>
          <a:p>
            <a:pPr lvl="0" eaLnBrk="0" fontAlgn="base" hangingPunct="0">
              <a:spcBef>
                <a:spcPct val="0"/>
              </a:spcBef>
              <a:spcAft>
                <a:spcPct val="0"/>
              </a:spcAft>
            </a:pPr>
            <a:endParaRPr lang="en-US" altLang="en-US" dirty="0">
              <a:solidFill>
                <a:schemeClr val="accent1">
                  <a:lumMod val="75000"/>
                </a:schemeClr>
              </a:solidFill>
              <a:latin typeface="Arial" panose="020B0604020202020204" pitchFamily="34" charset="0"/>
            </a:endParaRPr>
          </a:p>
          <a:p>
            <a:pPr lvl="0" eaLnBrk="0" fontAlgn="base" hangingPunct="0">
              <a:spcBef>
                <a:spcPct val="0"/>
              </a:spcBef>
              <a:spcAft>
                <a:spcPct val="0"/>
              </a:spcAft>
            </a:pPr>
            <a:r>
              <a:rPr lang="en-US" altLang="en-US" dirty="0">
                <a:solidFill>
                  <a:schemeClr val="accent1">
                    <a:lumMod val="75000"/>
                  </a:schemeClr>
                </a:solidFill>
                <a:latin typeface="Arial" panose="020B0604020202020204" pitchFamily="34" charset="0"/>
              </a:rPr>
              <a:t>Mullins, L.J. and McLean, J.E. (2019) </a:t>
            </a:r>
            <a:r>
              <a:rPr lang="en-US" altLang="en-US" i="1" dirty="0">
                <a:solidFill>
                  <a:schemeClr val="accent1">
                    <a:lumMod val="75000"/>
                  </a:schemeClr>
                </a:solidFill>
                <a:latin typeface="Arial" panose="020B0604020202020204" pitchFamily="34" charset="0"/>
              </a:rPr>
              <a:t>Organisational Behavior in the Workplace</a:t>
            </a:r>
            <a:r>
              <a:rPr lang="en-US" altLang="en-US" dirty="0">
                <a:solidFill>
                  <a:schemeClr val="accent1">
                    <a:lumMod val="75000"/>
                  </a:schemeClr>
                </a:solidFill>
                <a:latin typeface="Arial" panose="020B0604020202020204" pitchFamily="34" charset="0"/>
              </a:rPr>
              <a:t>. 12th ed. Harlow: Pearson Education Limited.</a:t>
            </a:r>
          </a:p>
          <a:p>
            <a:pPr lvl="0" eaLnBrk="0" fontAlgn="base" hangingPunct="0">
              <a:spcBef>
                <a:spcPct val="0"/>
              </a:spcBef>
              <a:spcAft>
                <a:spcPct val="0"/>
              </a:spcAft>
            </a:pPr>
            <a:endParaRPr lang="en-US" altLang="en-US" dirty="0">
              <a:solidFill>
                <a:schemeClr val="accent1">
                  <a:lumMod val="75000"/>
                </a:schemeClr>
              </a:solidFill>
              <a:latin typeface="Arial" panose="020B0604020202020204" pitchFamily="34" charset="0"/>
            </a:endParaRPr>
          </a:p>
          <a:p>
            <a:pPr lvl="0" eaLnBrk="0" fontAlgn="base" hangingPunct="0">
              <a:spcBef>
                <a:spcPct val="0"/>
              </a:spcBef>
              <a:spcAft>
                <a:spcPct val="0"/>
              </a:spcAft>
            </a:pPr>
            <a:r>
              <a:rPr lang="en-US" altLang="en-US" dirty="0">
                <a:solidFill>
                  <a:schemeClr val="accent1">
                    <a:lumMod val="75000"/>
                  </a:schemeClr>
                </a:solidFill>
                <a:latin typeface="Arial" panose="020B0604020202020204" pitchFamily="34" charset="0"/>
              </a:rPr>
              <a:t>Rees, W.D. (2015) </a:t>
            </a:r>
            <a:r>
              <a:rPr lang="en-US" altLang="en-US" i="1" dirty="0">
                <a:solidFill>
                  <a:schemeClr val="accent1">
                    <a:lumMod val="75000"/>
                  </a:schemeClr>
                </a:solidFill>
                <a:latin typeface="Arial" panose="020B0604020202020204" pitchFamily="34" charset="0"/>
              </a:rPr>
              <a:t>Skills of Management and Leadership: Managing People in Organizations</a:t>
            </a:r>
            <a:r>
              <a:rPr lang="en-US" altLang="en-US" dirty="0">
                <a:solidFill>
                  <a:schemeClr val="accent1">
                    <a:lumMod val="75000"/>
                  </a:schemeClr>
                </a:solidFill>
                <a:latin typeface="Arial" panose="020B0604020202020204" pitchFamily="34" charset="0"/>
              </a:rPr>
              <a:t>. London: Macmillan Education.</a:t>
            </a:r>
          </a:p>
          <a:p>
            <a:pPr lvl="0" eaLnBrk="0" fontAlgn="base" hangingPunct="0">
              <a:spcBef>
                <a:spcPct val="0"/>
              </a:spcBef>
              <a:spcAft>
                <a:spcPct val="0"/>
              </a:spcAft>
            </a:pPr>
            <a:endParaRPr lang="en-US" altLang="en-US" dirty="0">
              <a:solidFill>
                <a:schemeClr val="accent1">
                  <a:lumMod val="75000"/>
                </a:schemeClr>
              </a:solidFill>
              <a:latin typeface="Arial" panose="020B0604020202020204" pitchFamily="34" charset="0"/>
            </a:endParaRPr>
          </a:p>
          <a:p>
            <a:pPr lvl="0" eaLnBrk="0" fontAlgn="base" hangingPunct="0">
              <a:spcBef>
                <a:spcPct val="0"/>
              </a:spcBef>
              <a:spcAft>
                <a:spcPct val="0"/>
              </a:spcAft>
            </a:pPr>
            <a:r>
              <a:rPr lang="en-US" altLang="en-US" dirty="0">
                <a:solidFill>
                  <a:schemeClr val="accent1">
                    <a:lumMod val="75000"/>
                  </a:schemeClr>
                </a:solidFill>
                <a:latin typeface="Arial" panose="020B0604020202020204" pitchFamily="34" charset="0"/>
              </a:rPr>
              <a:t>Robinson, K. (2010) </a:t>
            </a:r>
            <a:r>
              <a:rPr lang="en-US" altLang="en-US" i="1" dirty="0">
                <a:solidFill>
                  <a:schemeClr val="accent1">
                    <a:lumMod val="75000"/>
                  </a:schemeClr>
                </a:solidFill>
                <a:latin typeface="Arial" panose="020B0604020202020204" pitchFamily="34" charset="0"/>
              </a:rPr>
              <a:t>The Element: How Finding Your Passion Changes Everything</a:t>
            </a:r>
            <a:r>
              <a:rPr lang="en-US" altLang="en-US" dirty="0">
                <a:solidFill>
                  <a:schemeClr val="accent1">
                    <a:lumMod val="75000"/>
                  </a:schemeClr>
                </a:solidFill>
                <a:latin typeface="Arial" panose="020B0604020202020204" pitchFamily="34" charset="0"/>
              </a:rPr>
              <a:t>. London: Penguin Books.</a:t>
            </a:r>
          </a:p>
          <a:p>
            <a:pPr lvl="0" eaLnBrk="0" fontAlgn="base" hangingPunct="0">
              <a:spcBef>
                <a:spcPct val="0"/>
              </a:spcBef>
              <a:spcAft>
                <a:spcPct val="0"/>
              </a:spcAft>
            </a:pPr>
            <a:r>
              <a:rPr lang="en-US" altLang="en-US" dirty="0">
                <a:solidFill>
                  <a:schemeClr val="accent1">
                    <a:lumMod val="75000"/>
                  </a:schemeClr>
                </a:solidFill>
                <a:latin typeface="Arial" panose="020B0604020202020204" pitchFamily="34" charset="0"/>
              </a:rPr>
              <a:t>Smart Insights (2022) </a:t>
            </a:r>
            <a:r>
              <a:rPr lang="en-US" altLang="en-US" i="1" dirty="0">
                <a:solidFill>
                  <a:schemeClr val="accent1">
                    <a:lumMod val="75000"/>
                  </a:schemeClr>
                </a:solidFill>
                <a:latin typeface="Arial" panose="020B0604020202020204" pitchFamily="34" charset="0"/>
              </a:rPr>
              <a:t>STP Marketing Model: Segmentation, Targeting, Positioning</a:t>
            </a:r>
            <a:r>
              <a:rPr lang="en-US" altLang="en-US" dirty="0">
                <a:solidFill>
                  <a:schemeClr val="accent1">
                    <a:lumMod val="75000"/>
                  </a:schemeClr>
                </a:solidFill>
                <a:latin typeface="Arial" panose="020B0604020202020204" pitchFamily="34" charset="0"/>
              </a:rPr>
              <a:t>. [online] Available at: </a:t>
            </a:r>
            <a:r>
              <a:rPr lang="en-US" altLang="en-US" dirty="0">
                <a:solidFill>
                  <a:schemeClr val="accent1">
                    <a:lumMod val="75000"/>
                  </a:schemeClr>
                </a:solidFill>
                <a:latin typeface="Arial" panose="020B0604020202020204" pitchFamily="34" charset="0"/>
                <a:hlinkClick r:id="rId5">
                  <a:extLst>
                    <a:ext uri="{A12FA001-AC4F-418D-AE19-62706E023703}">
                      <ahyp:hlinkClr xmlns:ahyp="http://schemas.microsoft.com/office/drawing/2018/hyperlinkcolor" val="tx"/>
                    </a:ext>
                  </a:extLst>
                </a:hlinkClick>
              </a:rPr>
              <a:t>https://www.smartinsights.com</a:t>
            </a:r>
            <a:r>
              <a:rPr lang="en-US" altLang="en-US" dirty="0">
                <a:solidFill>
                  <a:schemeClr val="accent1">
                    <a:lumMod val="75000"/>
                  </a:schemeClr>
                </a:solidFill>
                <a:latin typeface="Arial" panose="020B0604020202020204" pitchFamily="34" charset="0"/>
              </a:rPr>
              <a:t> [Accessed 10 Nov. 2025].</a:t>
            </a:r>
          </a:p>
          <a:p>
            <a:endParaRPr lang="en-US" dirty="0"/>
          </a:p>
        </p:txBody>
      </p:sp>
    </p:spTree>
    <p:extLst>
      <p:ext uri="{BB962C8B-B14F-4D97-AF65-F5344CB8AC3E}">
        <p14:creationId xmlns:p14="http://schemas.microsoft.com/office/powerpoint/2010/main" val="3612224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0812C-8619-C1D0-A68B-68DD54D4A7C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4EEE02B-6201-A056-CB72-AFBC515142FA}"/>
              </a:ext>
            </a:extLst>
          </p:cNvPr>
          <p:cNvSpPr txBox="1"/>
          <p:nvPr/>
        </p:nvSpPr>
        <p:spPr>
          <a:xfrm>
            <a:off x="0" y="-11058"/>
            <a:ext cx="12192000" cy="7457106"/>
          </a:xfrm>
          <a:prstGeom prst="rect">
            <a:avLst/>
          </a:prstGeom>
          <a:solidFill>
            <a:schemeClr val="accent1">
              <a:lumMod val="20000"/>
              <a:lumOff val="80000"/>
            </a:schemeClr>
          </a:solidFill>
        </p:spPr>
        <p:txBody>
          <a:bodyPr wrap="square">
            <a:spAutoFit/>
          </a:bodyPr>
          <a:lstStyle/>
          <a:p>
            <a:pPr>
              <a:lnSpc>
                <a:spcPct val="115000"/>
              </a:lnSpc>
              <a:spcAft>
                <a:spcPts val="800"/>
              </a:spcAft>
              <a:buNone/>
            </a:pPr>
            <a:r>
              <a:rPr lang="en-GB" sz="4400" b="1" kern="100" dirty="0">
                <a:solidFill>
                  <a:schemeClr val="accent1">
                    <a:lumMod val="75000"/>
                  </a:schemeClr>
                </a:solidFill>
                <a:latin typeface="Arial" panose="020B0604020202020204" pitchFamily="34" charset="0"/>
                <a:cs typeface="Arial" panose="020B0604020202020204" pitchFamily="34" charset="0"/>
              </a:rPr>
              <a:t>                       </a:t>
            </a:r>
            <a:r>
              <a:rPr lang="en-GB" sz="6000" b="1" kern="100" dirty="0">
                <a:solidFill>
                  <a:schemeClr val="accent1"/>
                </a:solidFill>
                <a:latin typeface="Cooper Black" panose="0208090404030B020404" pitchFamily="18" charset="77"/>
                <a:cs typeface="AkayaTelivigala" pitchFamily="2" charset="77"/>
              </a:rPr>
              <a:t>Questions?</a:t>
            </a:r>
            <a:endParaRPr lang="en-AI" sz="6000" dirty="0">
              <a:solidFill>
                <a:schemeClr val="accent1"/>
              </a:solidFill>
              <a:latin typeface="Cooper Black" panose="0208090404030B020404" pitchFamily="18" charset="77"/>
              <a:cs typeface="AkayaTelivigala" pitchFamily="2" charset="77"/>
            </a:endParaRPr>
          </a:p>
          <a:p>
            <a:pPr>
              <a:lnSpc>
                <a:spcPct val="115000"/>
              </a:lnSpc>
              <a:spcAft>
                <a:spcPts val="800"/>
              </a:spcAft>
            </a:pPr>
            <a:endParaRPr lang="en-AI" sz="2400" b="1" kern="100" dirty="0">
              <a:latin typeface="Calibri" panose="020F0502020204030204" pitchFamily="34" charset="0"/>
              <a:cs typeface="Times New Roman" panose="02020603050405020304" pitchFamily="18" charset="0"/>
            </a:endParaRPr>
          </a:p>
          <a:p>
            <a:pPr>
              <a:lnSpc>
                <a:spcPct val="115000"/>
              </a:lnSpc>
              <a:spcAft>
                <a:spcPts val="800"/>
              </a:spcAft>
            </a:pPr>
            <a:endParaRPr lang="en-AI" sz="2400" b="1" kern="100" dirty="0">
              <a:latin typeface="Calibri" panose="020F0502020204030204" pitchFamily="34" charset="0"/>
              <a:cs typeface="Times New Roman" panose="02020603050405020304" pitchFamily="18" charset="0"/>
            </a:endParaRPr>
          </a:p>
          <a:p>
            <a:pPr>
              <a:lnSpc>
                <a:spcPct val="115000"/>
              </a:lnSpc>
              <a:spcAft>
                <a:spcPts val="800"/>
              </a:spcAft>
            </a:pPr>
            <a:endParaRPr lang="en-AI" sz="2400" b="1" kern="100" dirty="0">
              <a:latin typeface="Calibri" panose="020F0502020204030204" pitchFamily="34" charset="0"/>
              <a:cs typeface="Times New Roman" panose="02020603050405020304" pitchFamily="18" charset="0"/>
            </a:endParaRPr>
          </a:p>
          <a:p>
            <a:pPr>
              <a:lnSpc>
                <a:spcPct val="115000"/>
              </a:lnSpc>
              <a:spcAft>
                <a:spcPts val="800"/>
              </a:spcAft>
            </a:pPr>
            <a:endParaRPr lang="en-AI" sz="2400" b="1" kern="100" dirty="0">
              <a:latin typeface="Calibri" panose="020F0502020204030204" pitchFamily="34" charset="0"/>
              <a:cs typeface="Times New Roman" panose="02020603050405020304" pitchFamily="18" charset="0"/>
            </a:endParaRPr>
          </a:p>
          <a:p>
            <a:pPr>
              <a:lnSpc>
                <a:spcPct val="115000"/>
              </a:lnSpc>
              <a:spcAft>
                <a:spcPts val="800"/>
              </a:spcAft>
            </a:pPr>
            <a:endParaRPr lang="en-AI" sz="2400" b="1" kern="100" dirty="0">
              <a:latin typeface="Calibri" panose="020F0502020204030204" pitchFamily="34" charset="0"/>
              <a:cs typeface="Times New Roman" panose="02020603050405020304" pitchFamily="18" charset="0"/>
            </a:endParaRPr>
          </a:p>
          <a:p>
            <a:pPr>
              <a:lnSpc>
                <a:spcPct val="115000"/>
              </a:lnSpc>
              <a:spcAft>
                <a:spcPts val="800"/>
              </a:spcAft>
            </a:pPr>
            <a:endParaRPr lang="en-AI" sz="2400" b="1" kern="100" dirty="0">
              <a:latin typeface="Calibri" panose="020F0502020204030204" pitchFamily="34" charset="0"/>
              <a:cs typeface="Times New Roman" panose="02020603050405020304" pitchFamily="18" charset="0"/>
            </a:endParaRPr>
          </a:p>
          <a:p>
            <a:pPr>
              <a:lnSpc>
                <a:spcPct val="115000"/>
              </a:lnSpc>
              <a:spcAft>
                <a:spcPts val="800"/>
              </a:spcAft>
            </a:pPr>
            <a:endParaRPr lang="en-AI" sz="2400" b="1" kern="100" dirty="0">
              <a:latin typeface="Calibri" panose="020F0502020204030204" pitchFamily="34" charset="0"/>
              <a:cs typeface="Times New Roman" panose="02020603050405020304" pitchFamily="18" charset="0"/>
            </a:endParaRPr>
          </a:p>
          <a:p>
            <a:pPr>
              <a:lnSpc>
                <a:spcPct val="115000"/>
              </a:lnSpc>
              <a:spcAft>
                <a:spcPts val="800"/>
              </a:spcAft>
            </a:pPr>
            <a:endParaRPr lang="en-AI" sz="2400" b="1" kern="100" dirty="0">
              <a:latin typeface="Calibri" panose="020F0502020204030204" pitchFamily="34" charset="0"/>
              <a:cs typeface="Times New Roman" panose="02020603050405020304" pitchFamily="18" charset="0"/>
            </a:endParaRPr>
          </a:p>
          <a:p>
            <a:pPr>
              <a:lnSpc>
                <a:spcPct val="115000"/>
              </a:lnSpc>
              <a:spcAft>
                <a:spcPts val="800"/>
              </a:spcAft>
            </a:pPr>
            <a:endParaRPr lang="en-AI" sz="2400" b="1" kern="100" dirty="0">
              <a:latin typeface="Calibri" panose="020F0502020204030204" pitchFamily="34" charset="0"/>
              <a:cs typeface="Times New Roman" panose="02020603050405020304" pitchFamily="18" charset="0"/>
            </a:endParaRPr>
          </a:p>
          <a:p>
            <a:pPr>
              <a:lnSpc>
                <a:spcPct val="115000"/>
              </a:lnSpc>
              <a:spcAft>
                <a:spcPts val="800"/>
              </a:spcAft>
            </a:pPr>
            <a:endParaRPr lang="en-AI" sz="2400" b="1" kern="100" dirty="0">
              <a:latin typeface="Calibri" panose="020F0502020204030204" pitchFamily="34" charset="0"/>
              <a:cs typeface="Times New Roman" panose="02020603050405020304" pitchFamily="18" charset="0"/>
            </a:endParaRPr>
          </a:p>
          <a:p>
            <a:pPr>
              <a:lnSpc>
                <a:spcPct val="115000"/>
              </a:lnSpc>
              <a:spcAft>
                <a:spcPts val="800"/>
              </a:spcAft>
            </a:pPr>
            <a:endParaRPr lang="en-AI" sz="2400" b="1" kern="100" dirty="0">
              <a:latin typeface="Calibri" panose="020F0502020204030204" pitchFamily="34" charset="0"/>
              <a:cs typeface="Times New Roman" panose="02020603050405020304" pitchFamily="18" charset="0"/>
            </a:endParaRPr>
          </a:p>
          <a:p>
            <a:pPr>
              <a:lnSpc>
                <a:spcPct val="115000"/>
              </a:lnSpc>
              <a:spcAft>
                <a:spcPts val="800"/>
              </a:spcAft>
            </a:pPr>
            <a:endParaRPr lang="en-AI" sz="2400" b="1" kern="100" dirty="0">
              <a:latin typeface="Calibri" panose="020F0502020204030204" pitchFamily="34" charset="0"/>
              <a:cs typeface="Times New Roman" panose="02020603050405020304" pitchFamily="18" charset="0"/>
            </a:endParaRPr>
          </a:p>
        </p:txBody>
      </p:sp>
      <p:pic>
        <p:nvPicPr>
          <p:cNvPr id="14" name="Picture 13">
            <a:extLst>
              <a:ext uri="{FF2B5EF4-FFF2-40B4-BE49-F238E27FC236}">
                <a16:creationId xmlns:a16="http://schemas.microsoft.com/office/drawing/2014/main" id="{4ABD3F9B-3456-3978-1C49-C6CD4395937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20742541">
            <a:off x="6317560" y="1237165"/>
            <a:ext cx="5572623" cy="3640734"/>
          </a:xfrm>
          <a:prstGeom prst="rect">
            <a:avLst/>
          </a:prstGeom>
        </p:spPr>
      </p:pic>
      <p:sp>
        <p:nvSpPr>
          <p:cNvPr id="15" name="TextBox 14">
            <a:extLst>
              <a:ext uri="{FF2B5EF4-FFF2-40B4-BE49-F238E27FC236}">
                <a16:creationId xmlns:a16="http://schemas.microsoft.com/office/drawing/2014/main" id="{DDF6A8E5-8B5E-CABC-B1A9-0774391E4863}"/>
              </a:ext>
            </a:extLst>
          </p:cNvPr>
          <p:cNvSpPr txBox="1"/>
          <p:nvPr/>
        </p:nvSpPr>
        <p:spPr>
          <a:xfrm rot="6716701" flipH="1" flipV="1">
            <a:off x="1923675" y="-336255"/>
            <a:ext cx="482094" cy="1477328"/>
          </a:xfrm>
          <a:prstGeom prst="rect">
            <a:avLst/>
          </a:prstGeom>
          <a:noFill/>
        </p:spPr>
        <p:txBody>
          <a:bodyPr wrap="square" rtlCol="0">
            <a:spAutoFit/>
          </a:bodyPr>
          <a:lstStyle/>
          <a:p>
            <a:endParaRPr lang="en-US" sz="900" dirty="0"/>
          </a:p>
          <a:p>
            <a:endParaRPr lang="en-US" sz="900" dirty="0"/>
          </a:p>
          <a:p>
            <a:endParaRPr lang="en-US" sz="900" dirty="0"/>
          </a:p>
          <a:p>
            <a:endParaRPr lang="en-US" sz="900" dirty="0"/>
          </a:p>
          <a:p>
            <a:endParaRPr lang="en-US" sz="900" dirty="0"/>
          </a:p>
          <a:p>
            <a:endParaRPr lang="en-US" sz="900" dirty="0"/>
          </a:p>
          <a:p>
            <a:endParaRPr lang="en-US" sz="900" dirty="0"/>
          </a:p>
          <a:p>
            <a:endParaRPr lang="en-US" sz="900" dirty="0"/>
          </a:p>
          <a:p>
            <a:endParaRPr lang="en-US" sz="900" dirty="0"/>
          </a:p>
          <a:p>
            <a:endParaRPr lang="en-US" sz="900" dirty="0"/>
          </a:p>
        </p:txBody>
      </p:sp>
      <p:pic>
        <p:nvPicPr>
          <p:cNvPr id="17" name="Picture 16">
            <a:extLst>
              <a:ext uri="{FF2B5EF4-FFF2-40B4-BE49-F238E27FC236}">
                <a16:creationId xmlns:a16="http://schemas.microsoft.com/office/drawing/2014/main" id="{C098DEFC-A5D4-5B14-DA8C-C97EF971AA6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437523">
            <a:off x="659912" y="3915043"/>
            <a:ext cx="4560071" cy="3016297"/>
          </a:xfrm>
          <a:prstGeom prst="rect">
            <a:avLst/>
          </a:prstGeom>
        </p:spPr>
      </p:pic>
      <p:pic>
        <p:nvPicPr>
          <p:cNvPr id="19" name="Picture 18">
            <a:extLst>
              <a:ext uri="{FF2B5EF4-FFF2-40B4-BE49-F238E27FC236}">
                <a16:creationId xmlns:a16="http://schemas.microsoft.com/office/drawing/2014/main" id="{3379A242-7671-10FE-263C-F62F15FD29A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856008">
            <a:off x="961411" y="1055053"/>
            <a:ext cx="5085464" cy="3388190"/>
          </a:xfrm>
          <a:prstGeom prst="rect">
            <a:avLst/>
          </a:prstGeom>
        </p:spPr>
      </p:pic>
      <p:pic>
        <p:nvPicPr>
          <p:cNvPr id="22" name="Picture 21">
            <a:extLst>
              <a:ext uri="{FF2B5EF4-FFF2-40B4-BE49-F238E27FC236}">
                <a16:creationId xmlns:a16="http://schemas.microsoft.com/office/drawing/2014/main" id="{646D2601-B6C3-6913-5BF9-094E8DBAF694}"/>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rot="2063463">
            <a:off x="5769760" y="4616700"/>
            <a:ext cx="3628822" cy="2147053"/>
          </a:xfrm>
          <a:prstGeom prst="rect">
            <a:avLst/>
          </a:prstGeom>
        </p:spPr>
      </p:pic>
    </p:spTree>
    <p:extLst>
      <p:ext uri="{BB962C8B-B14F-4D97-AF65-F5344CB8AC3E}">
        <p14:creationId xmlns:p14="http://schemas.microsoft.com/office/powerpoint/2010/main" val="27648362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2706</TotalTime>
  <Words>1455</Words>
  <Application>Microsoft Macintosh PowerPoint</Application>
  <PresentationFormat>Widescreen</PresentationFormat>
  <Paragraphs>149</Paragraphs>
  <Slides>11</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-webkit-standard</vt:lpstr>
      <vt:lpstr>Arial</vt:lpstr>
      <vt:lpstr>Calibri</vt:lpstr>
      <vt:lpstr>Calibri Light</vt:lpstr>
      <vt:lpstr>Cooper Black</vt:lpstr>
      <vt:lpstr>Office Theme</vt:lpstr>
      <vt:lpstr>                                                                                             Module: Developing and Managing Individuals and Teams  Name: Yuliia Klymiuk Student ID: 2409933 Module Code: LCLM5002 Lecturer: Amer Kareem Assignment Title: Component 1- Individual Presentation    </vt:lpstr>
      <vt:lpstr>PowerPoint Presentation</vt:lpstr>
      <vt:lpstr>       Agility Logistics</vt:lpstr>
      <vt:lpstr>             Recruitment Process (Agility Logistics)</vt:lpstr>
      <vt:lpstr>Comparison of Interview Types for Project Manager Role</vt:lpstr>
      <vt:lpstr>Questioning Techniques for Project Manager Interview</vt:lpstr>
      <vt:lpstr>   The STAR approach (Situation, Task, Action, Result) highlights practical examples of achievements. It allows evaluation based on real experience, not theory. Helps assess both technical and behavioral competencies objectively. Highly effective for senior roles like Project Manager in logistics.</vt:lpstr>
      <vt:lpstr>PowerPoint Presentation</vt:lpstr>
      <vt:lpstr>Conclusion: A Win–Win Situation</vt:lpstr>
      <vt:lpstr>                            List of 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Yuliya</cp:lastModifiedBy>
  <cp:revision>73</cp:revision>
  <dcterms:created xsi:type="dcterms:W3CDTF">2023-07-31T07:37:43Z</dcterms:created>
  <dcterms:modified xsi:type="dcterms:W3CDTF">2025-11-12T13:33:30Z</dcterms:modified>
</cp:coreProperties>
</file>