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484082-A0D8-40CF-BD94-B1589C02A3C0}" v="70" dt="2020-11-12T19:00:15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8EB8B-D09C-47CB-9EB1-2B0E59831E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D4D60C-6891-4B4C-B26B-504C762F23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48DB2-9993-466B-BD09-AA4F6D5E9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B00AE-A174-4670-9836-073440C0F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2A2BF-D22D-4183-B739-17D64B4AE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945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E53AB-4E55-4B94-8A46-DBAB42F84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A5072-A269-413C-A810-83C39DC94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30E21-69D6-4531-B97E-5CD48B269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B31D4-10A1-4D08-89D9-D0064F5FD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63C4B-0731-4C58-AEFB-A770E9614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78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F1BE9-D183-4A90-BEB4-19BE19CE1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0096D9-F204-4BB4-B036-EA9880942A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468F0-0B06-4D4F-9748-FE4BF1983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991BD-28E2-422D-A3F6-C86B1005D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8F6EB-8C31-4C36-BA66-03B9725B3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81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1CCF9-552D-4965-B9E0-C81A74AB2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C4D78-2139-42B5-80F5-5EB21B09B6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36697A-8ECC-4C20-8CE2-7BB421E1B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B85279-B794-4F45-B74F-BA23E50C6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3B787-CC41-4D9A-A523-33BA4F5AE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A83FA4-7AF0-44D7-9D63-2700A122F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279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F2529-D15B-4853-BB46-984E2D560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DBDCE-60E5-46B6-A03F-C096107D9E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08EF3-9EC0-47A1-8377-AC8176D962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8EC486-7649-4B5F-8851-866E20C79D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2930D5-3360-493A-B6CD-19797108AA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BBA116C-A49D-485E-8165-B8AE39B7E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2AE73C-7477-48C3-B7BA-09136DF83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11EC62-D150-4457-BF1A-ED6927BBF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0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76BF1-2980-4C69-93D9-41D525620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D535C3-09F6-48A8-8A04-F2F342388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41ECCE-93A0-4D9A-B01E-FCC30B0CD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E08062-BF39-411B-9500-974947802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41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F21273-AAEB-4B4A-8A2A-A9BECF2AB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A69F8F-4BFB-4023-8E64-E35E978D4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322996-D3E3-44F9-BC17-1397FC648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212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22D9E-5EC0-46C5-AE97-4B0F8AF84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5B4FA-1B55-4542-AE0E-15089312A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183D2-800D-486B-95DF-5BC24F63EF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B67F3-607A-487B-BE3B-6DF31345D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CF8AFE-B902-4355-A7DA-6322947CD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42C926-E8A4-4318-A825-C0BDC97CB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59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BB648-BDB5-49A2-8D58-67143C9DF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C7075-BB25-4438-B5E1-E179688C51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E775B8-C3A2-481D-8E85-6B4C9A6186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B0BE99-0489-4B05-8DA2-D47FA9EBE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5DF75D-16E0-4B06-9835-F14007F5F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3479D-563C-4814-88E4-8382D7DD7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381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DFECA-456E-4B1A-A62C-030628D71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8A3E6-4533-44A9-B84E-721D763C2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F51D-B005-4D45-BB41-23A8CEA6E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10FA7-2DEB-431F-A879-C0DAE9FF9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D6436-2831-495A-8044-8BB1536EC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123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F729C8-01F7-4BDE-9C72-361AFA54AA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74A02D-160F-4D91-95A0-CA988C9BD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8F166-FAD7-43D6-9B74-3EAF3ABE5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E9BF64-5D23-43BE-A536-D48930CED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5DD4B-B8D0-406B-90E0-B9A1F8C76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8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B7DB82-C136-4026-84FE-1250641B1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B41EF-759E-49BB-8E32-434CD311B7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BBA81-6CBD-4CF2-B7C7-5FFAB009F3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17179-7BD7-400F-874D-6C73CD896894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B800D-262E-47F6-B793-2385030D63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239001-B601-4EB7-AD5E-440F67CA2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C100A-5E55-4E92-9A60-4A0DF87DC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539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4251F35A-FCCD-4B23-935F-884E732E9F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67" b="1233"/>
          <a:stretch/>
        </p:blipFill>
        <p:spPr bwMode="auto">
          <a:xfrm>
            <a:off x="20" y="99182"/>
            <a:ext cx="12191980" cy="447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F40CA114-B78B-4E3B-A785-96745276B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457"/>
            <a:ext cx="12192000" cy="22855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73339-C23F-4393-A038-B0E2478B0D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136" y="5091762"/>
            <a:ext cx="7834193" cy="1264588"/>
          </a:xfrm>
        </p:spPr>
        <p:txBody>
          <a:bodyPr anchor="ctr">
            <a:normAutofit/>
          </a:bodyPr>
          <a:lstStyle/>
          <a:p>
            <a:pPr algn="r"/>
            <a:r>
              <a:rPr lang="en-GB" sz="4200"/>
              <a:t>Gender and Practising Judaism: Post-Temple Destruction Period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FAE43F-0624-4D42-BFB8-BA7419E1DD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99107" y="5091763"/>
            <a:ext cx="2974207" cy="1264587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/>
              <a:t>Caitlin Vivian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7129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6EE98-A77C-4395-BB17-07849BF43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Content of Presentation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37C5F-DFBE-4206-BD4E-D083ADC63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Historical Background</a:t>
            </a:r>
          </a:p>
          <a:p>
            <a:r>
              <a:rPr lang="en-GB" sz="2400" dirty="0">
                <a:solidFill>
                  <a:schemeClr val="bg1"/>
                </a:solidFill>
              </a:rPr>
              <a:t>Jewish Society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Male roles in Jewish society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Perceived female role within Jewish society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Debate: Did women have more of a role in Post temple Jewish society?</a:t>
            </a:r>
          </a:p>
        </p:txBody>
      </p:sp>
    </p:spTree>
    <p:extLst>
      <p:ext uri="{BB962C8B-B14F-4D97-AF65-F5344CB8AC3E}">
        <p14:creationId xmlns:p14="http://schemas.microsoft.com/office/powerpoint/2010/main" val="3778837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4D589-5B36-4762-9661-A1F547E84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Historical Background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26C4E-89F3-4FD4-997A-C7AE7E294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Romans destroyed the Second Temple – King David’s Temple – in 70 CE.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Marked the beginning of Rabbinical Judaism (70 CE - present day) </a:t>
            </a:r>
          </a:p>
          <a:p>
            <a:r>
              <a:rPr lang="en-GB" sz="2400" dirty="0">
                <a:solidFill>
                  <a:schemeClr val="bg1"/>
                </a:solidFill>
              </a:rPr>
              <a:t>Judaism as we know it today began to form.</a:t>
            </a:r>
          </a:p>
          <a:p>
            <a:r>
              <a:rPr lang="en-GB" sz="2400" dirty="0">
                <a:solidFill>
                  <a:schemeClr val="bg1"/>
                </a:solidFill>
              </a:rPr>
              <a:t>Jewish people were exiled from Jerusalem.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Foundation of Synagogues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(The Jewish War, Josephus, 75 CE)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16FB7A97-0FC7-4DED-8683-CE86D88103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6"/>
          <a:stretch/>
        </p:blipFill>
        <p:spPr bwMode="auto">
          <a:xfrm>
            <a:off x="1301575" y="3160059"/>
            <a:ext cx="3047921" cy="203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840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F22E00-276B-479F-B28D-48A774B7E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Ancient Jewish Society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44E0E-40C4-40F5-90F2-5D64997C7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7016" y="5607316"/>
            <a:ext cx="5474469" cy="445994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Women’s rights and privileges depended on her husband.  </a:t>
            </a:r>
          </a:p>
        </p:txBody>
      </p:sp>
      <p:pic>
        <p:nvPicPr>
          <p:cNvPr id="3074" name="Picture 2" descr="Ancient Hebrew social hierarchy">
            <a:extLst>
              <a:ext uri="{FF2B5EF4-FFF2-40B4-BE49-F238E27FC236}">
                <a16:creationId xmlns:a16="http://schemas.microsoft.com/office/drawing/2014/main" id="{4652B7DA-CE08-41DC-9263-3A3746489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530" y="494395"/>
            <a:ext cx="3753442" cy="518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Connector: Elbow 4">
            <a:extLst>
              <a:ext uri="{FF2B5EF4-FFF2-40B4-BE49-F238E27FC236}">
                <a16:creationId xmlns:a16="http://schemas.microsoft.com/office/drawing/2014/main" id="{49BF4FB9-FD18-4444-A2C2-E859AAD6B332}"/>
              </a:ext>
            </a:extLst>
          </p:cNvPr>
          <p:cNvCxnSpPr/>
          <p:nvPr/>
        </p:nvCxnSpPr>
        <p:spPr>
          <a:xfrm rot="10800000" flipV="1">
            <a:off x="6557531" y="4047564"/>
            <a:ext cx="717329" cy="632011"/>
          </a:xfrm>
          <a:prstGeom prst="bentConnector3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B7BA6067-4C2D-4B66-B77D-52D06CFD9E0A}"/>
              </a:ext>
            </a:extLst>
          </p:cNvPr>
          <p:cNvCxnSpPr>
            <a:cxnSpLocks/>
          </p:cNvCxnSpPr>
          <p:nvPr/>
        </p:nvCxnSpPr>
        <p:spPr>
          <a:xfrm>
            <a:off x="9614647" y="4047564"/>
            <a:ext cx="578224" cy="497542"/>
          </a:xfrm>
          <a:prstGeom prst="bentConnector3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6748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A4E1C-0EBA-42DA-8B1D-8833376D9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Men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EF403-C8F5-45AF-B986-B006BA2DE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Ancient Judaism is male-orientated</a:t>
            </a:r>
          </a:p>
          <a:p>
            <a:r>
              <a:rPr lang="en-GB" sz="2400">
                <a:solidFill>
                  <a:schemeClr val="bg1"/>
                </a:solidFill>
              </a:rPr>
              <a:t>Established as leaders</a:t>
            </a:r>
          </a:p>
          <a:p>
            <a:r>
              <a:rPr lang="en-GB" sz="2400">
                <a:solidFill>
                  <a:schemeClr val="bg1"/>
                </a:solidFill>
              </a:rPr>
              <a:t>Most commandments are directed at men</a:t>
            </a:r>
          </a:p>
          <a:p>
            <a:r>
              <a:rPr lang="en-GB" sz="2400">
                <a:solidFill>
                  <a:schemeClr val="bg1"/>
                </a:solidFill>
              </a:rPr>
              <a:t>Figure heads in Ancient Judaism are mostly male.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</a:rPr>
              <a:t>i.e Abraham (Abram) Father of the Jews</a:t>
            </a:r>
          </a:p>
          <a:p>
            <a:pPr marL="0" indent="0">
              <a:buNone/>
            </a:pPr>
            <a:endParaRPr lang="en-GB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319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9B9E9-5080-42F3-8B08-3BA677FBD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Women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177A1-25BB-4E7D-9416-248A54550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Viewed as secondary citizens.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Not ‘full’ Jews because of Original Sin.</a:t>
            </a:r>
          </a:p>
          <a:p>
            <a:r>
              <a:rPr lang="en-GB" sz="2400" dirty="0">
                <a:solidFill>
                  <a:schemeClr val="bg1"/>
                </a:solidFill>
              </a:rPr>
              <a:t>Seen as subordinate.</a:t>
            </a:r>
          </a:p>
          <a:p>
            <a:r>
              <a:rPr lang="en-GB" sz="2400" dirty="0">
                <a:solidFill>
                  <a:schemeClr val="bg1"/>
                </a:solidFill>
              </a:rPr>
              <a:t>Only good for child-bearing 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In the Talmud, there special mitzvoth or commandments for women. They are seen by academics/theologians as demeaning punishments. (Ackerman, 2016)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1DBCE32-B2CF-42DA-A322-96FBEE5A9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290" y="2491200"/>
            <a:ext cx="2218271" cy="286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020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F31101-4798-4FC5-8568-755FD457E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Were women more important in Ancient Jewish society then first thought?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7F3DC-6752-414F-9F33-CBB4B023E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Bernadette Brooten – Found Archaeological evidence to suggest women had a more important role in worship and ancient synagogues.  </a:t>
            </a:r>
          </a:p>
          <a:p>
            <a:r>
              <a:rPr lang="en-GB" sz="2400" dirty="0">
                <a:solidFill>
                  <a:schemeClr val="bg1"/>
                </a:solidFill>
              </a:rPr>
              <a:t>Samuel Krauss – honorific titles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Book of Esther –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Esther is a Jewish queen, suggests women were more important.</a:t>
            </a:r>
          </a:p>
        </p:txBody>
      </p:sp>
    </p:spTree>
    <p:extLst>
      <p:ext uri="{BB962C8B-B14F-4D97-AF65-F5344CB8AC3E}">
        <p14:creationId xmlns:p14="http://schemas.microsoft.com/office/powerpoint/2010/main" val="3692304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D6A10-42ED-4F3B-AB03-F7F48C0B9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Evidence against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0943E-CCDC-4531-B1C8-86597E7A1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Biblical evidence </a:t>
            </a:r>
          </a:p>
          <a:p>
            <a:pPr marL="0" indent="0">
              <a:buNone/>
            </a:pPr>
            <a:endParaRPr lang="en-GB" sz="24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>
                <a:solidFill>
                  <a:schemeClr val="bg1"/>
                </a:solidFill>
              </a:rPr>
              <a:t>The treatment of women throughout the Hebrew Bible suggests were not respected. </a:t>
            </a:r>
          </a:p>
          <a:p>
            <a:r>
              <a:rPr lang="en-GB" sz="2400">
                <a:solidFill>
                  <a:schemeClr val="bg1"/>
                </a:solidFill>
              </a:rPr>
              <a:t>Sarah – </a:t>
            </a:r>
            <a:r>
              <a:rPr lang="en-GB" sz="2400" i="1">
                <a:solidFill>
                  <a:schemeClr val="bg1"/>
                </a:solidFill>
              </a:rPr>
              <a:t>Exod.</a:t>
            </a:r>
            <a:r>
              <a:rPr lang="en-GB" sz="2400">
                <a:solidFill>
                  <a:schemeClr val="bg1"/>
                </a:solidFill>
              </a:rPr>
              <a:t>12:14-16 (NRSV)</a:t>
            </a:r>
          </a:p>
          <a:p>
            <a:r>
              <a:rPr lang="en-GB" sz="2400">
                <a:solidFill>
                  <a:schemeClr val="bg1"/>
                </a:solidFill>
              </a:rPr>
              <a:t>Delilah – Book of Samuel</a:t>
            </a:r>
          </a:p>
        </p:txBody>
      </p:sp>
    </p:spTree>
    <p:extLst>
      <p:ext uri="{BB962C8B-B14F-4D97-AF65-F5344CB8AC3E}">
        <p14:creationId xmlns:p14="http://schemas.microsoft.com/office/powerpoint/2010/main" val="3199191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solidFill>
            <a:schemeClr val="tx1"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550D4-8196-4839-AC6A-F40B7D055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Why is there conflicting information?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B361F-B372-4606-B96F-88C614E12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Religious Studies was a masculine field up in until the last 20 years</a:t>
            </a:r>
          </a:p>
          <a:p>
            <a:r>
              <a:rPr lang="en-GB" sz="2400">
                <a:solidFill>
                  <a:schemeClr val="bg1"/>
                </a:solidFill>
              </a:rPr>
              <a:t>Reform Judaism is relatively new – no acceptance of female leadership within ancient Judaism.</a:t>
            </a:r>
          </a:p>
          <a:p>
            <a:r>
              <a:rPr lang="en-GB" sz="2400">
                <a:solidFill>
                  <a:schemeClr val="bg1"/>
                </a:solidFill>
              </a:rPr>
              <a:t>Possible misinterpretation of texts</a:t>
            </a:r>
          </a:p>
          <a:p>
            <a:r>
              <a:rPr lang="en-GB" sz="2400">
                <a:solidFill>
                  <a:schemeClr val="bg1"/>
                </a:solidFill>
              </a:rPr>
              <a:t>Further evidence destroyed/damaged?</a:t>
            </a:r>
          </a:p>
        </p:txBody>
      </p:sp>
    </p:spTree>
    <p:extLst>
      <p:ext uri="{BB962C8B-B14F-4D97-AF65-F5344CB8AC3E}">
        <p14:creationId xmlns:p14="http://schemas.microsoft.com/office/powerpoint/2010/main" val="40198134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B2B1-58FA-4EF3-9DD0-9C648EE7A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B31FD-9A9A-47BB-BBEF-C48EB65AE6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Fig.1 – (</a:t>
            </a:r>
            <a:r>
              <a:rPr lang="en-GB" b="0" i="0" strike="noStrike" dirty="0">
                <a:effectLst/>
                <a:latin typeface="Roboto"/>
              </a:rPr>
              <a:t>yosef-meystel.com, 2018)</a:t>
            </a:r>
          </a:p>
          <a:p>
            <a:r>
              <a:rPr lang="en-GB" dirty="0">
                <a:latin typeface="Roboto"/>
              </a:rPr>
              <a:t>Fig.2 – (</a:t>
            </a:r>
            <a:r>
              <a:rPr lang="en-GB" b="0" i="0" u="none" strike="noStrike" dirty="0">
                <a:effectLst/>
                <a:latin typeface="Roboto"/>
              </a:rPr>
              <a:t>ihare.org, 2017)</a:t>
            </a:r>
          </a:p>
          <a:p>
            <a:r>
              <a:rPr lang="en-GB" dirty="0">
                <a:latin typeface="Roboto"/>
              </a:rPr>
              <a:t>Fig 3 – (hierarchystructure.com, 2020)</a:t>
            </a:r>
          </a:p>
          <a:p>
            <a:r>
              <a:rPr lang="en-GB" dirty="0">
                <a:latin typeface="Roboto"/>
              </a:rPr>
              <a:t>Fig 4. (womeninthebible.net, 2006)</a:t>
            </a:r>
          </a:p>
          <a:p>
            <a:r>
              <a:rPr lang="en-US" b="0" i="0" dirty="0">
                <a:effectLst/>
              </a:rPr>
              <a:t>Exum, J. Cheryl. "Delilah: Bible." </a:t>
            </a:r>
            <a:r>
              <a:rPr lang="en-US" b="0" i="1" dirty="0">
                <a:effectLst/>
              </a:rPr>
              <a:t>Jewish Women: A Comprehensive Historical Encyclopedia</a:t>
            </a:r>
            <a:r>
              <a:rPr lang="en-US" b="0" i="0" dirty="0">
                <a:effectLst/>
              </a:rPr>
              <a:t>. 20 March 2009. Jewish Women's Archive. (Accessed 10 November 2020) &lt;https://jwa.org/encyclopedia/article/delilah-bible&gt;.</a:t>
            </a:r>
          </a:p>
          <a:p>
            <a:r>
              <a:rPr lang="en-GB" dirty="0"/>
              <a:t>Brooten, Bernadette. J, </a:t>
            </a:r>
            <a:r>
              <a:rPr lang="en-GB" i="1" dirty="0"/>
              <a:t>Women Leaders in the Ancient Synagogue </a:t>
            </a:r>
            <a:r>
              <a:rPr lang="en-GB" dirty="0"/>
              <a:t>(1982), Brown </a:t>
            </a:r>
            <a:r>
              <a:rPr lang="en-GB" dirty="0" err="1"/>
              <a:t>Judiac</a:t>
            </a:r>
            <a:r>
              <a:rPr lang="en-GB" dirty="0"/>
              <a:t> Studies 36, Scholars Press, Atlanta, Georgia. [accessed 6 November 2020]</a:t>
            </a:r>
          </a:p>
        </p:txBody>
      </p:sp>
    </p:spTree>
    <p:extLst>
      <p:ext uri="{BB962C8B-B14F-4D97-AF65-F5344CB8AC3E}">
        <p14:creationId xmlns:p14="http://schemas.microsoft.com/office/powerpoint/2010/main" val="1305960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7" ma:contentTypeDescription="Create a new document." ma:contentTypeScope="" ma:versionID="bd170cb4e422965ee698b9a9a5e20995">
  <xsd:schema xmlns:xsd="http://www.w3.org/2001/XMLSchema" xmlns:xs="http://www.w3.org/2001/XMLSchema" xmlns:p="http://schemas.microsoft.com/office/2006/metadata/properties" xmlns:ns3="ada16477-4a9e-4f32-8a2f-23c8ffb0c900" xmlns:ns4="09ebbee8-2921-4cc3-be77-564d5a35cca5" targetNamespace="http://schemas.microsoft.com/office/2006/metadata/properties" ma:root="true" ma:fieldsID="3050ac3b509962e26cfad84a0983bd3d" ns3:_="" ns4:_="">
    <xsd:import namespace="ada16477-4a9e-4f32-8a2f-23c8ffb0c900"/>
    <xsd:import namespace="09ebbee8-2921-4cc3-be77-564d5a35cca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ebbee8-2921-4cc3-be77-564d5a35cca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FD4006-980A-4B7D-A1AA-AAD887F3EB60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ada16477-4a9e-4f32-8a2f-23c8ffb0c900"/>
    <ds:schemaRef ds:uri="http://purl.org/dc/elements/1.1/"/>
    <ds:schemaRef ds:uri="09ebbee8-2921-4cc3-be77-564d5a35cc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BE3B4E0-94F7-4F26-91D5-785DA4AEC3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09ebbee8-2921-4cc3-be77-564d5a35cca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E63F71E-24E2-4460-A131-43EE6EB1C57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457</Words>
  <Application>Microsoft Office PowerPoint</Application>
  <PresentationFormat>Widescreen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Roboto</vt:lpstr>
      <vt:lpstr>Tw Cen MT</vt:lpstr>
      <vt:lpstr>Office Theme</vt:lpstr>
      <vt:lpstr>Gender and Practising Judaism: Post-Temple Destruction Period </vt:lpstr>
      <vt:lpstr>Content of Presentation</vt:lpstr>
      <vt:lpstr>Historical Background   </vt:lpstr>
      <vt:lpstr>Ancient Jewish Society</vt:lpstr>
      <vt:lpstr>Men</vt:lpstr>
      <vt:lpstr>Women    </vt:lpstr>
      <vt:lpstr>Were women more important in Ancient Jewish society then first thought?</vt:lpstr>
      <vt:lpstr>Evidence against</vt:lpstr>
      <vt:lpstr>Why is there conflicting information? 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and Practising Judaism: Post-Temple Destruction Period </dc:title>
  <dc:creator>Caitlin Vivian (1800517)</dc:creator>
  <cp:lastModifiedBy>Caitlin Margaret Vivian (1800517)</cp:lastModifiedBy>
  <cp:revision>2</cp:revision>
  <dcterms:created xsi:type="dcterms:W3CDTF">2020-11-12T16:23:33Z</dcterms:created>
  <dcterms:modified xsi:type="dcterms:W3CDTF">2020-11-12T19:11:22Z</dcterms:modified>
</cp:coreProperties>
</file>