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Lst>
  <p:notesMasterIdLst>
    <p:notesMasterId r:id="rId29"/>
  </p:notesMasterIdLst>
  <p:sldIdLst>
    <p:sldId id="343" r:id="rId2"/>
    <p:sldId id="408" r:id="rId3"/>
    <p:sldId id="345" r:id="rId4"/>
    <p:sldId id="346" r:id="rId5"/>
    <p:sldId id="344" r:id="rId6"/>
    <p:sldId id="347" r:id="rId7"/>
    <p:sldId id="404" r:id="rId8"/>
    <p:sldId id="348" r:id="rId9"/>
    <p:sldId id="385" r:id="rId10"/>
    <p:sldId id="386" r:id="rId11"/>
    <p:sldId id="405" r:id="rId12"/>
    <p:sldId id="391" r:id="rId13"/>
    <p:sldId id="392" r:id="rId14"/>
    <p:sldId id="407" r:id="rId15"/>
    <p:sldId id="406" r:id="rId16"/>
    <p:sldId id="393" r:id="rId17"/>
    <p:sldId id="394" r:id="rId18"/>
    <p:sldId id="395" r:id="rId19"/>
    <p:sldId id="396" r:id="rId20"/>
    <p:sldId id="397" r:id="rId21"/>
    <p:sldId id="268" r:id="rId22"/>
    <p:sldId id="398" r:id="rId23"/>
    <p:sldId id="399" r:id="rId24"/>
    <p:sldId id="400" r:id="rId25"/>
    <p:sldId id="401" r:id="rId26"/>
    <p:sldId id="402" r:id="rId27"/>
    <p:sldId id="40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659" autoAdjust="0"/>
  </p:normalViewPr>
  <p:slideViewPr>
    <p:cSldViewPr snapToGrid="0">
      <p:cViewPr varScale="1">
        <p:scale>
          <a:sx n="102" d="100"/>
          <a:sy n="102" d="100"/>
        </p:scale>
        <p:origin x="918" y="10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67E94C-B134-4C46-9867-9EC4F346417E}" type="doc">
      <dgm:prSet loTypeId="urn:microsoft.com/office/officeart/2005/8/layout/vList2" loCatId="" qsTypeId="urn:microsoft.com/office/officeart/2005/8/quickstyle/3d3" qsCatId="3D" csTypeId="urn:microsoft.com/office/officeart/2005/8/colors/accent2_2" csCatId="accent2" phldr="1"/>
      <dgm:spPr/>
      <dgm:t>
        <a:bodyPr/>
        <a:lstStyle/>
        <a:p>
          <a:endParaRPr lang="en-US"/>
        </a:p>
      </dgm:t>
    </dgm:pt>
    <dgm:pt modelId="{14D3CE1A-008C-324F-BD0B-6141DF21765C}">
      <dgm:prSet/>
      <dgm:spPr/>
      <dgm:t>
        <a:bodyPr/>
        <a:lstStyle/>
        <a:p>
          <a:pPr rtl="0"/>
          <a:r>
            <a:rPr lang="en-US" b="1" dirty="0"/>
            <a:t>How others influence </a:t>
          </a:r>
          <a:br>
            <a:rPr lang="en-US" b="1" dirty="0"/>
          </a:br>
          <a:r>
            <a:rPr lang="en-US" b="1" dirty="0"/>
            <a:t>our </a:t>
          </a:r>
          <a:r>
            <a:rPr lang="en-US" b="1" dirty="0" err="1"/>
            <a:t>behaviour</a:t>
          </a:r>
          <a:endParaRPr lang="en-US" dirty="0"/>
        </a:p>
      </dgm:t>
    </dgm:pt>
    <dgm:pt modelId="{2A415A6B-725F-494A-8F2F-DEDD8CCE0829}" type="parTrans" cxnId="{CFE98B80-0C22-CF4C-9712-FF1ED815928A}">
      <dgm:prSet/>
      <dgm:spPr/>
      <dgm:t>
        <a:bodyPr/>
        <a:lstStyle/>
        <a:p>
          <a:endParaRPr lang="en-US"/>
        </a:p>
      </dgm:t>
    </dgm:pt>
    <dgm:pt modelId="{24436491-954E-9646-9CB3-CE172245F7F0}" type="sibTrans" cxnId="{CFE98B80-0C22-CF4C-9712-FF1ED815928A}">
      <dgm:prSet/>
      <dgm:spPr/>
      <dgm:t>
        <a:bodyPr/>
        <a:lstStyle/>
        <a:p>
          <a:endParaRPr lang="en-US"/>
        </a:p>
      </dgm:t>
    </dgm:pt>
    <dgm:pt modelId="{2E5727C7-F864-7240-83F3-1AF5CAE04035}">
      <dgm:prSet/>
      <dgm:spPr/>
      <dgm:t>
        <a:bodyPr/>
        <a:lstStyle/>
        <a:p>
          <a:pPr rtl="0"/>
          <a:r>
            <a:rPr lang="en-US" b="1" dirty="0"/>
            <a:t>How we influence the </a:t>
          </a:r>
          <a:r>
            <a:rPr lang="en-US" b="1" dirty="0" err="1"/>
            <a:t>behaviour</a:t>
          </a:r>
          <a:r>
            <a:rPr lang="en-US" b="1" dirty="0"/>
            <a:t> of other people</a:t>
          </a:r>
          <a:endParaRPr lang="en-US" dirty="0"/>
        </a:p>
      </dgm:t>
    </dgm:pt>
    <dgm:pt modelId="{7FF6482B-553C-3545-AC8D-EAC527200D49}" type="parTrans" cxnId="{416B9271-D3B6-CC47-9243-A0D12997FBDF}">
      <dgm:prSet/>
      <dgm:spPr/>
      <dgm:t>
        <a:bodyPr/>
        <a:lstStyle/>
        <a:p>
          <a:endParaRPr lang="en-US"/>
        </a:p>
      </dgm:t>
    </dgm:pt>
    <dgm:pt modelId="{E31243A2-0174-F446-BADD-9C85E70C8D73}" type="sibTrans" cxnId="{416B9271-D3B6-CC47-9243-A0D12997FBDF}">
      <dgm:prSet/>
      <dgm:spPr/>
      <dgm:t>
        <a:bodyPr/>
        <a:lstStyle/>
        <a:p>
          <a:endParaRPr lang="en-US"/>
        </a:p>
      </dgm:t>
    </dgm:pt>
    <dgm:pt modelId="{A4202FDA-F447-3141-AC4E-9118F031D319}" type="pres">
      <dgm:prSet presAssocID="{0667E94C-B134-4C46-9867-9EC4F346417E}" presName="linear" presStyleCnt="0">
        <dgm:presLayoutVars>
          <dgm:animLvl val="lvl"/>
          <dgm:resizeHandles val="exact"/>
        </dgm:presLayoutVars>
      </dgm:prSet>
      <dgm:spPr/>
    </dgm:pt>
    <dgm:pt modelId="{367C28BB-5079-6D4D-97AB-064F3BB09F46}" type="pres">
      <dgm:prSet presAssocID="{14D3CE1A-008C-324F-BD0B-6141DF21765C}" presName="parentText" presStyleLbl="node1" presStyleIdx="0" presStyleCnt="2">
        <dgm:presLayoutVars>
          <dgm:chMax val="0"/>
          <dgm:bulletEnabled val="1"/>
        </dgm:presLayoutVars>
      </dgm:prSet>
      <dgm:spPr>
        <a:prstGeom prst="cube">
          <a:avLst/>
        </a:prstGeom>
      </dgm:spPr>
    </dgm:pt>
    <dgm:pt modelId="{E6802A18-A2C4-4942-8273-0863EDD46969}" type="pres">
      <dgm:prSet presAssocID="{24436491-954E-9646-9CB3-CE172245F7F0}" presName="spacer" presStyleCnt="0"/>
      <dgm:spPr/>
    </dgm:pt>
    <dgm:pt modelId="{3E260487-BF87-B042-A8C6-C8B00EB10488}" type="pres">
      <dgm:prSet presAssocID="{2E5727C7-F864-7240-83F3-1AF5CAE04035}" presName="parentText" presStyleLbl="node1" presStyleIdx="1" presStyleCnt="2">
        <dgm:presLayoutVars>
          <dgm:chMax val="0"/>
          <dgm:bulletEnabled val="1"/>
        </dgm:presLayoutVars>
      </dgm:prSet>
      <dgm:spPr>
        <a:prstGeom prst="cube">
          <a:avLst/>
        </a:prstGeom>
      </dgm:spPr>
    </dgm:pt>
  </dgm:ptLst>
  <dgm:cxnLst>
    <dgm:cxn modelId="{7E33792D-B1CF-448D-A4D0-55797AD86CA7}" type="presOf" srcId="{14D3CE1A-008C-324F-BD0B-6141DF21765C}" destId="{367C28BB-5079-6D4D-97AB-064F3BB09F46}" srcOrd="0" destOrd="0" presId="urn:microsoft.com/office/officeart/2005/8/layout/vList2"/>
    <dgm:cxn modelId="{416B9271-D3B6-CC47-9243-A0D12997FBDF}" srcId="{0667E94C-B134-4C46-9867-9EC4F346417E}" destId="{2E5727C7-F864-7240-83F3-1AF5CAE04035}" srcOrd="1" destOrd="0" parTransId="{7FF6482B-553C-3545-AC8D-EAC527200D49}" sibTransId="{E31243A2-0174-F446-BADD-9C85E70C8D73}"/>
    <dgm:cxn modelId="{CFE98B80-0C22-CF4C-9712-FF1ED815928A}" srcId="{0667E94C-B134-4C46-9867-9EC4F346417E}" destId="{14D3CE1A-008C-324F-BD0B-6141DF21765C}" srcOrd="0" destOrd="0" parTransId="{2A415A6B-725F-494A-8F2F-DEDD8CCE0829}" sibTransId="{24436491-954E-9646-9CB3-CE172245F7F0}"/>
    <dgm:cxn modelId="{AA3F3C81-3B0E-474E-A369-CDC1EEDEFFD3}" type="presOf" srcId="{2E5727C7-F864-7240-83F3-1AF5CAE04035}" destId="{3E260487-BF87-B042-A8C6-C8B00EB10488}" srcOrd="0" destOrd="0" presId="urn:microsoft.com/office/officeart/2005/8/layout/vList2"/>
    <dgm:cxn modelId="{B4FED4BB-B41F-4D51-9F07-FF6353B5F36A}" type="presOf" srcId="{0667E94C-B134-4C46-9867-9EC4F346417E}" destId="{A4202FDA-F447-3141-AC4E-9118F031D319}" srcOrd="0" destOrd="0" presId="urn:microsoft.com/office/officeart/2005/8/layout/vList2"/>
    <dgm:cxn modelId="{561C4EB9-B709-4DB9-B751-53D0C663F03E}" type="presParOf" srcId="{A4202FDA-F447-3141-AC4E-9118F031D319}" destId="{367C28BB-5079-6D4D-97AB-064F3BB09F46}" srcOrd="0" destOrd="0" presId="urn:microsoft.com/office/officeart/2005/8/layout/vList2"/>
    <dgm:cxn modelId="{DD1C909D-006A-4871-A69D-B638475F6CBD}" type="presParOf" srcId="{A4202FDA-F447-3141-AC4E-9118F031D319}" destId="{E6802A18-A2C4-4942-8273-0863EDD46969}" srcOrd="1" destOrd="0" presId="urn:microsoft.com/office/officeart/2005/8/layout/vList2"/>
    <dgm:cxn modelId="{4CE1AF43-4745-46A4-9FD4-9EF63C73311F}" type="presParOf" srcId="{A4202FDA-F447-3141-AC4E-9118F031D319}" destId="{3E260487-BF87-B042-A8C6-C8B00EB1048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D83E90-3C53-334B-8DD7-F1A789F19919}" type="doc">
      <dgm:prSet loTypeId="urn:microsoft.com/office/officeart/2005/8/layout/list1" loCatId="" qsTypeId="urn:microsoft.com/office/officeart/2005/8/quickstyle/3d3" qsCatId="3D" csTypeId="urn:microsoft.com/office/officeart/2005/8/colors/colorful1" csCatId="colorful" phldr="1"/>
      <dgm:spPr/>
      <dgm:t>
        <a:bodyPr/>
        <a:lstStyle/>
        <a:p>
          <a:endParaRPr lang="en-US"/>
        </a:p>
      </dgm:t>
    </dgm:pt>
    <dgm:pt modelId="{804ED9D5-468E-404D-B708-B7EC3ACA2D8D}">
      <dgm:prSet custT="1"/>
      <dgm:spPr/>
      <dgm:t>
        <a:bodyPr/>
        <a:lstStyle/>
        <a:p>
          <a:pPr rtl="0"/>
          <a:r>
            <a:rPr lang="en-US" sz="4000"/>
            <a:t>Why We Conform</a:t>
          </a:r>
        </a:p>
      </dgm:t>
    </dgm:pt>
    <dgm:pt modelId="{B0A65A55-7B48-164E-A4A6-C815021F4E5A}" type="parTrans" cxnId="{7EC143A8-1A35-6D45-80D9-4EAEE7F5FC46}">
      <dgm:prSet/>
      <dgm:spPr/>
      <dgm:t>
        <a:bodyPr/>
        <a:lstStyle/>
        <a:p>
          <a:endParaRPr lang="en-US"/>
        </a:p>
      </dgm:t>
    </dgm:pt>
    <dgm:pt modelId="{B98E7F09-F8AC-5342-9D6B-8F27B9B4DCBD}" type="sibTrans" cxnId="{7EC143A8-1A35-6D45-80D9-4EAEE7F5FC46}">
      <dgm:prSet/>
      <dgm:spPr/>
      <dgm:t>
        <a:bodyPr/>
        <a:lstStyle/>
        <a:p>
          <a:endParaRPr lang="en-US"/>
        </a:p>
      </dgm:t>
    </dgm:pt>
    <dgm:pt modelId="{082ED257-FFBD-5C4A-AF3C-D420BFAA6D11}">
      <dgm:prSet custT="1"/>
      <dgm:spPr/>
      <dgm:t>
        <a:bodyPr/>
        <a:lstStyle/>
        <a:p>
          <a:pPr rtl="0"/>
          <a:r>
            <a:rPr lang="en-US" sz="4000" dirty="0"/>
            <a:t>Why We Comply</a:t>
          </a:r>
        </a:p>
      </dgm:t>
    </dgm:pt>
    <dgm:pt modelId="{B6550AB5-6281-DC48-A387-3AD01275F45E}" type="parTrans" cxnId="{08F4F084-A40C-AA4C-9F76-B566196107E7}">
      <dgm:prSet/>
      <dgm:spPr/>
      <dgm:t>
        <a:bodyPr/>
        <a:lstStyle/>
        <a:p>
          <a:endParaRPr lang="en-US"/>
        </a:p>
      </dgm:t>
    </dgm:pt>
    <dgm:pt modelId="{7460798E-709E-BE49-8CAD-2743F0FA1F4A}" type="sibTrans" cxnId="{08F4F084-A40C-AA4C-9F76-B566196107E7}">
      <dgm:prSet/>
      <dgm:spPr/>
      <dgm:t>
        <a:bodyPr/>
        <a:lstStyle/>
        <a:p>
          <a:endParaRPr lang="en-US"/>
        </a:p>
      </dgm:t>
    </dgm:pt>
    <dgm:pt modelId="{9BB4487D-40FD-2B41-A072-86BD52714E4F}">
      <dgm:prSet custT="1"/>
      <dgm:spPr/>
      <dgm:t>
        <a:bodyPr/>
        <a:lstStyle/>
        <a:p>
          <a:pPr rtl="0"/>
          <a:r>
            <a:rPr lang="en-US" sz="4000" dirty="0"/>
            <a:t>Why We Obey</a:t>
          </a:r>
        </a:p>
      </dgm:t>
    </dgm:pt>
    <dgm:pt modelId="{A520CA7F-8C20-3F44-A796-4023DE41282F}" type="parTrans" cxnId="{C8E1D7C7-A2C5-874D-B48D-CEFB358049A2}">
      <dgm:prSet/>
      <dgm:spPr/>
      <dgm:t>
        <a:bodyPr/>
        <a:lstStyle/>
        <a:p>
          <a:endParaRPr lang="en-US"/>
        </a:p>
      </dgm:t>
    </dgm:pt>
    <dgm:pt modelId="{AADAE482-572A-7C4A-B102-706A63CEE602}" type="sibTrans" cxnId="{C8E1D7C7-A2C5-874D-B48D-CEFB358049A2}">
      <dgm:prSet/>
      <dgm:spPr/>
      <dgm:t>
        <a:bodyPr/>
        <a:lstStyle/>
        <a:p>
          <a:endParaRPr lang="en-US"/>
        </a:p>
      </dgm:t>
    </dgm:pt>
    <dgm:pt modelId="{CBE59845-AA14-C64C-A5E3-BFDA4BFC3A72}" type="pres">
      <dgm:prSet presAssocID="{7AD83E90-3C53-334B-8DD7-F1A789F19919}" presName="linear" presStyleCnt="0">
        <dgm:presLayoutVars>
          <dgm:dir/>
          <dgm:animLvl val="lvl"/>
          <dgm:resizeHandles val="exact"/>
        </dgm:presLayoutVars>
      </dgm:prSet>
      <dgm:spPr/>
    </dgm:pt>
    <dgm:pt modelId="{388B2D7A-66A5-774A-8BA4-F23A6C9C1E93}" type="pres">
      <dgm:prSet presAssocID="{804ED9D5-468E-404D-B708-B7EC3ACA2D8D}" presName="parentLin" presStyleCnt="0"/>
      <dgm:spPr/>
    </dgm:pt>
    <dgm:pt modelId="{DAD43F20-82DD-824C-9577-095575E0C5DC}" type="pres">
      <dgm:prSet presAssocID="{804ED9D5-468E-404D-B708-B7EC3ACA2D8D}" presName="parentLeftMargin" presStyleLbl="node1" presStyleIdx="0" presStyleCnt="3"/>
      <dgm:spPr/>
    </dgm:pt>
    <dgm:pt modelId="{B724E6E3-6969-A642-A329-5049BF19672F}" type="pres">
      <dgm:prSet presAssocID="{804ED9D5-468E-404D-B708-B7EC3ACA2D8D}" presName="parentText" presStyleLbl="node1" presStyleIdx="0" presStyleCnt="3">
        <dgm:presLayoutVars>
          <dgm:chMax val="0"/>
          <dgm:bulletEnabled val="1"/>
        </dgm:presLayoutVars>
      </dgm:prSet>
      <dgm:spPr/>
    </dgm:pt>
    <dgm:pt modelId="{CE57C65C-F9B1-254B-B5FB-3DC16941F553}" type="pres">
      <dgm:prSet presAssocID="{804ED9D5-468E-404D-B708-B7EC3ACA2D8D}" presName="negativeSpace" presStyleCnt="0"/>
      <dgm:spPr/>
    </dgm:pt>
    <dgm:pt modelId="{BA836433-F88D-3C40-AE48-E56A1D70F37B}" type="pres">
      <dgm:prSet presAssocID="{804ED9D5-468E-404D-B708-B7EC3ACA2D8D}" presName="childText" presStyleLbl="conFgAcc1" presStyleIdx="0" presStyleCnt="3">
        <dgm:presLayoutVars>
          <dgm:bulletEnabled val="1"/>
        </dgm:presLayoutVars>
      </dgm:prSet>
      <dgm:spPr/>
    </dgm:pt>
    <dgm:pt modelId="{C5EC6574-2434-7648-97DC-D8C2CD819380}" type="pres">
      <dgm:prSet presAssocID="{B98E7F09-F8AC-5342-9D6B-8F27B9B4DCBD}" presName="spaceBetweenRectangles" presStyleCnt="0"/>
      <dgm:spPr/>
    </dgm:pt>
    <dgm:pt modelId="{B9C59550-50D5-7942-9353-F586C063A406}" type="pres">
      <dgm:prSet presAssocID="{082ED257-FFBD-5C4A-AF3C-D420BFAA6D11}" presName="parentLin" presStyleCnt="0"/>
      <dgm:spPr/>
    </dgm:pt>
    <dgm:pt modelId="{6DCEC809-6699-3444-BDEF-9D0D9317BBBE}" type="pres">
      <dgm:prSet presAssocID="{082ED257-FFBD-5C4A-AF3C-D420BFAA6D11}" presName="parentLeftMargin" presStyleLbl="node1" presStyleIdx="0" presStyleCnt="3"/>
      <dgm:spPr/>
    </dgm:pt>
    <dgm:pt modelId="{68183171-3111-4646-8A4E-8FB2D03CB857}" type="pres">
      <dgm:prSet presAssocID="{082ED257-FFBD-5C4A-AF3C-D420BFAA6D11}" presName="parentText" presStyleLbl="node1" presStyleIdx="1" presStyleCnt="3">
        <dgm:presLayoutVars>
          <dgm:chMax val="0"/>
          <dgm:bulletEnabled val="1"/>
        </dgm:presLayoutVars>
      </dgm:prSet>
      <dgm:spPr/>
    </dgm:pt>
    <dgm:pt modelId="{4E171E3D-9DC5-CE45-AFD4-CDCB8C25772B}" type="pres">
      <dgm:prSet presAssocID="{082ED257-FFBD-5C4A-AF3C-D420BFAA6D11}" presName="negativeSpace" presStyleCnt="0"/>
      <dgm:spPr/>
    </dgm:pt>
    <dgm:pt modelId="{F785697A-908F-C34F-BC70-C3E1E270157D}" type="pres">
      <dgm:prSet presAssocID="{082ED257-FFBD-5C4A-AF3C-D420BFAA6D11}" presName="childText" presStyleLbl="conFgAcc1" presStyleIdx="1" presStyleCnt="3">
        <dgm:presLayoutVars>
          <dgm:bulletEnabled val="1"/>
        </dgm:presLayoutVars>
      </dgm:prSet>
      <dgm:spPr/>
    </dgm:pt>
    <dgm:pt modelId="{260336BF-2718-C94F-84CD-CB62804D982F}" type="pres">
      <dgm:prSet presAssocID="{7460798E-709E-BE49-8CAD-2743F0FA1F4A}" presName="spaceBetweenRectangles" presStyleCnt="0"/>
      <dgm:spPr/>
    </dgm:pt>
    <dgm:pt modelId="{698043E3-CEE0-454A-AE95-1634706D8786}" type="pres">
      <dgm:prSet presAssocID="{9BB4487D-40FD-2B41-A072-86BD52714E4F}" presName="parentLin" presStyleCnt="0"/>
      <dgm:spPr/>
    </dgm:pt>
    <dgm:pt modelId="{F1493881-2114-5E43-BC1A-5F49F39531EE}" type="pres">
      <dgm:prSet presAssocID="{9BB4487D-40FD-2B41-A072-86BD52714E4F}" presName="parentLeftMargin" presStyleLbl="node1" presStyleIdx="1" presStyleCnt="3"/>
      <dgm:spPr/>
    </dgm:pt>
    <dgm:pt modelId="{D5237D9A-FF40-D242-9480-85F7F60304BC}" type="pres">
      <dgm:prSet presAssocID="{9BB4487D-40FD-2B41-A072-86BD52714E4F}" presName="parentText" presStyleLbl="node1" presStyleIdx="2" presStyleCnt="3">
        <dgm:presLayoutVars>
          <dgm:chMax val="0"/>
          <dgm:bulletEnabled val="1"/>
        </dgm:presLayoutVars>
      </dgm:prSet>
      <dgm:spPr/>
    </dgm:pt>
    <dgm:pt modelId="{8256DE6E-DBAF-F445-AFF3-B2F46C6F6641}" type="pres">
      <dgm:prSet presAssocID="{9BB4487D-40FD-2B41-A072-86BD52714E4F}" presName="negativeSpace" presStyleCnt="0"/>
      <dgm:spPr/>
    </dgm:pt>
    <dgm:pt modelId="{1CE461B6-5CF6-6346-91F0-0E62E7F4A6CC}" type="pres">
      <dgm:prSet presAssocID="{9BB4487D-40FD-2B41-A072-86BD52714E4F}" presName="childText" presStyleLbl="conFgAcc1" presStyleIdx="2" presStyleCnt="3">
        <dgm:presLayoutVars>
          <dgm:bulletEnabled val="1"/>
        </dgm:presLayoutVars>
      </dgm:prSet>
      <dgm:spPr/>
    </dgm:pt>
  </dgm:ptLst>
  <dgm:cxnLst>
    <dgm:cxn modelId="{1CD22B0E-B4D1-4738-9FA9-9F943A8F1032}" type="presOf" srcId="{9BB4487D-40FD-2B41-A072-86BD52714E4F}" destId="{D5237D9A-FF40-D242-9480-85F7F60304BC}" srcOrd="1" destOrd="0" presId="urn:microsoft.com/office/officeart/2005/8/layout/list1"/>
    <dgm:cxn modelId="{AAE0BF2D-A3B7-4DE5-B50E-46B3C05EBCFD}" type="presOf" srcId="{082ED257-FFBD-5C4A-AF3C-D420BFAA6D11}" destId="{6DCEC809-6699-3444-BDEF-9D0D9317BBBE}" srcOrd="0" destOrd="0" presId="urn:microsoft.com/office/officeart/2005/8/layout/list1"/>
    <dgm:cxn modelId="{9C41114C-A683-44E8-8604-6724A8D1C3AC}" type="presOf" srcId="{804ED9D5-468E-404D-B708-B7EC3ACA2D8D}" destId="{DAD43F20-82DD-824C-9577-095575E0C5DC}" srcOrd="0" destOrd="0" presId="urn:microsoft.com/office/officeart/2005/8/layout/list1"/>
    <dgm:cxn modelId="{D5562B56-7616-4CDE-8411-210576725667}" type="presOf" srcId="{7AD83E90-3C53-334B-8DD7-F1A789F19919}" destId="{CBE59845-AA14-C64C-A5E3-BFDA4BFC3A72}" srcOrd="0" destOrd="0" presId="urn:microsoft.com/office/officeart/2005/8/layout/list1"/>
    <dgm:cxn modelId="{08F4F084-A40C-AA4C-9F76-B566196107E7}" srcId="{7AD83E90-3C53-334B-8DD7-F1A789F19919}" destId="{082ED257-FFBD-5C4A-AF3C-D420BFAA6D11}" srcOrd="1" destOrd="0" parTransId="{B6550AB5-6281-DC48-A387-3AD01275F45E}" sibTransId="{7460798E-709E-BE49-8CAD-2743F0FA1F4A}"/>
    <dgm:cxn modelId="{B1CE788D-9348-48B6-8404-A2D418D06543}" type="presOf" srcId="{9BB4487D-40FD-2B41-A072-86BD52714E4F}" destId="{F1493881-2114-5E43-BC1A-5F49F39531EE}" srcOrd="0" destOrd="0" presId="urn:microsoft.com/office/officeart/2005/8/layout/list1"/>
    <dgm:cxn modelId="{7EC143A8-1A35-6D45-80D9-4EAEE7F5FC46}" srcId="{7AD83E90-3C53-334B-8DD7-F1A789F19919}" destId="{804ED9D5-468E-404D-B708-B7EC3ACA2D8D}" srcOrd="0" destOrd="0" parTransId="{B0A65A55-7B48-164E-A4A6-C815021F4E5A}" sibTransId="{B98E7F09-F8AC-5342-9D6B-8F27B9B4DCBD}"/>
    <dgm:cxn modelId="{BD0800AA-746C-4A65-9955-061839A5CF45}" type="presOf" srcId="{082ED257-FFBD-5C4A-AF3C-D420BFAA6D11}" destId="{68183171-3111-4646-8A4E-8FB2D03CB857}" srcOrd="1" destOrd="0" presId="urn:microsoft.com/office/officeart/2005/8/layout/list1"/>
    <dgm:cxn modelId="{176867AA-727F-4D6A-8C0E-50F28A379FF0}" type="presOf" srcId="{804ED9D5-468E-404D-B708-B7EC3ACA2D8D}" destId="{B724E6E3-6969-A642-A329-5049BF19672F}" srcOrd="1" destOrd="0" presId="urn:microsoft.com/office/officeart/2005/8/layout/list1"/>
    <dgm:cxn modelId="{C8E1D7C7-A2C5-874D-B48D-CEFB358049A2}" srcId="{7AD83E90-3C53-334B-8DD7-F1A789F19919}" destId="{9BB4487D-40FD-2B41-A072-86BD52714E4F}" srcOrd="2" destOrd="0" parTransId="{A520CA7F-8C20-3F44-A796-4023DE41282F}" sibTransId="{AADAE482-572A-7C4A-B102-706A63CEE602}"/>
    <dgm:cxn modelId="{6B801EEB-A7D0-4E21-8945-DA6B502128B2}" type="presParOf" srcId="{CBE59845-AA14-C64C-A5E3-BFDA4BFC3A72}" destId="{388B2D7A-66A5-774A-8BA4-F23A6C9C1E93}" srcOrd="0" destOrd="0" presId="urn:microsoft.com/office/officeart/2005/8/layout/list1"/>
    <dgm:cxn modelId="{FCD9AC21-6447-40AD-8664-C0668EA1FD0B}" type="presParOf" srcId="{388B2D7A-66A5-774A-8BA4-F23A6C9C1E93}" destId="{DAD43F20-82DD-824C-9577-095575E0C5DC}" srcOrd="0" destOrd="0" presId="urn:microsoft.com/office/officeart/2005/8/layout/list1"/>
    <dgm:cxn modelId="{E803CA11-467C-4F25-BD99-5C66ADD6ECB9}" type="presParOf" srcId="{388B2D7A-66A5-774A-8BA4-F23A6C9C1E93}" destId="{B724E6E3-6969-A642-A329-5049BF19672F}" srcOrd="1" destOrd="0" presId="urn:microsoft.com/office/officeart/2005/8/layout/list1"/>
    <dgm:cxn modelId="{F0EFF8B0-2E99-41DC-A6C6-C651E7A9C1C1}" type="presParOf" srcId="{CBE59845-AA14-C64C-A5E3-BFDA4BFC3A72}" destId="{CE57C65C-F9B1-254B-B5FB-3DC16941F553}" srcOrd="1" destOrd="0" presId="urn:microsoft.com/office/officeart/2005/8/layout/list1"/>
    <dgm:cxn modelId="{7FBD45B5-2474-4387-A992-26643CDAB2E2}" type="presParOf" srcId="{CBE59845-AA14-C64C-A5E3-BFDA4BFC3A72}" destId="{BA836433-F88D-3C40-AE48-E56A1D70F37B}" srcOrd="2" destOrd="0" presId="urn:microsoft.com/office/officeart/2005/8/layout/list1"/>
    <dgm:cxn modelId="{B0EE219A-28E4-4F01-ABF6-4B1FF2B0AFF2}" type="presParOf" srcId="{CBE59845-AA14-C64C-A5E3-BFDA4BFC3A72}" destId="{C5EC6574-2434-7648-97DC-D8C2CD819380}" srcOrd="3" destOrd="0" presId="urn:microsoft.com/office/officeart/2005/8/layout/list1"/>
    <dgm:cxn modelId="{95EB536C-C40F-41D8-AD0D-0C17813EF6B4}" type="presParOf" srcId="{CBE59845-AA14-C64C-A5E3-BFDA4BFC3A72}" destId="{B9C59550-50D5-7942-9353-F586C063A406}" srcOrd="4" destOrd="0" presId="urn:microsoft.com/office/officeart/2005/8/layout/list1"/>
    <dgm:cxn modelId="{EFE06CE2-412B-476D-A216-140D11F30300}" type="presParOf" srcId="{B9C59550-50D5-7942-9353-F586C063A406}" destId="{6DCEC809-6699-3444-BDEF-9D0D9317BBBE}" srcOrd="0" destOrd="0" presId="urn:microsoft.com/office/officeart/2005/8/layout/list1"/>
    <dgm:cxn modelId="{65462A4B-F55F-4113-B5F1-DF6CCD98DC24}" type="presParOf" srcId="{B9C59550-50D5-7942-9353-F586C063A406}" destId="{68183171-3111-4646-8A4E-8FB2D03CB857}" srcOrd="1" destOrd="0" presId="urn:microsoft.com/office/officeart/2005/8/layout/list1"/>
    <dgm:cxn modelId="{4B253B4B-97D7-46F9-A1CE-5EE6BD4D6013}" type="presParOf" srcId="{CBE59845-AA14-C64C-A5E3-BFDA4BFC3A72}" destId="{4E171E3D-9DC5-CE45-AFD4-CDCB8C25772B}" srcOrd="5" destOrd="0" presId="urn:microsoft.com/office/officeart/2005/8/layout/list1"/>
    <dgm:cxn modelId="{405D9785-CBEE-490A-9BE2-B0D87C6FE63B}" type="presParOf" srcId="{CBE59845-AA14-C64C-A5E3-BFDA4BFC3A72}" destId="{F785697A-908F-C34F-BC70-C3E1E270157D}" srcOrd="6" destOrd="0" presId="urn:microsoft.com/office/officeart/2005/8/layout/list1"/>
    <dgm:cxn modelId="{0EDAB1D8-B7C3-4AED-8AC8-25495D82628F}" type="presParOf" srcId="{CBE59845-AA14-C64C-A5E3-BFDA4BFC3A72}" destId="{260336BF-2718-C94F-84CD-CB62804D982F}" srcOrd="7" destOrd="0" presId="urn:microsoft.com/office/officeart/2005/8/layout/list1"/>
    <dgm:cxn modelId="{5B5E9AC4-8B1D-4C8B-B5E6-2C5B30BFC7AC}" type="presParOf" srcId="{CBE59845-AA14-C64C-A5E3-BFDA4BFC3A72}" destId="{698043E3-CEE0-454A-AE95-1634706D8786}" srcOrd="8" destOrd="0" presId="urn:microsoft.com/office/officeart/2005/8/layout/list1"/>
    <dgm:cxn modelId="{0A0A807B-90D7-42F1-ADC9-AC89B5B08974}" type="presParOf" srcId="{698043E3-CEE0-454A-AE95-1634706D8786}" destId="{F1493881-2114-5E43-BC1A-5F49F39531EE}" srcOrd="0" destOrd="0" presId="urn:microsoft.com/office/officeart/2005/8/layout/list1"/>
    <dgm:cxn modelId="{6028E5DE-9DD9-4CE4-87DE-8B2C7D1BAD40}" type="presParOf" srcId="{698043E3-CEE0-454A-AE95-1634706D8786}" destId="{D5237D9A-FF40-D242-9480-85F7F60304BC}" srcOrd="1" destOrd="0" presId="urn:microsoft.com/office/officeart/2005/8/layout/list1"/>
    <dgm:cxn modelId="{69F51A8F-2789-43A8-8F8D-5334F486D6C7}" type="presParOf" srcId="{CBE59845-AA14-C64C-A5E3-BFDA4BFC3A72}" destId="{8256DE6E-DBAF-F445-AFF3-B2F46C6F6641}" srcOrd="9" destOrd="0" presId="urn:microsoft.com/office/officeart/2005/8/layout/list1"/>
    <dgm:cxn modelId="{4D14B9D8-B107-45ED-9DB4-12E8243F92FC}" type="presParOf" srcId="{CBE59845-AA14-C64C-A5E3-BFDA4BFC3A72}" destId="{1CE461B6-5CF6-6346-91F0-0E62E7F4A6CC}"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826387-8418-8F43-AE78-4638C2C91B30}" type="doc">
      <dgm:prSet loTypeId="urn:microsoft.com/office/officeart/2005/8/layout/radial4" loCatId="" qsTypeId="urn:microsoft.com/office/officeart/2005/8/quickstyle/simple4" qsCatId="simple" csTypeId="urn:microsoft.com/office/officeart/2005/8/colors/colorful3" csCatId="colorful" phldr="1"/>
      <dgm:spPr/>
      <dgm:t>
        <a:bodyPr/>
        <a:lstStyle/>
        <a:p>
          <a:endParaRPr lang="en-US"/>
        </a:p>
      </dgm:t>
    </dgm:pt>
    <dgm:pt modelId="{04688EC7-E3EF-BC42-BBA9-8969506CB335}">
      <dgm:prSet/>
      <dgm:spPr/>
      <dgm:t>
        <a:bodyPr/>
        <a:lstStyle/>
        <a:p>
          <a:pPr rtl="0"/>
          <a:r>
            <a:rPr lang="en-US" b="1" dirty="0">
              <a:solidFill>
                <a:srgbClr val="000000"/>
              </a:solidFill>
            </a:rPr>
            <a:t>Major types of social influence</a:t>
          </a:r>
          <a:endParaRPr lang="en-US" dirty="0">
            <a:solidFill>
              <a:srgbClr val="000000"/>
            </a:solidFill>
          </a:endParaRPr>
        </a:p>
      </dgm:t>
    </dgm:pt>
    <dgm:pt modelId="{B657D088-7FB3-5C4D-A594-637E2C75ADC4}" type="parTrans" cxnId="{57EC72C3-298D-E94F-9092-2683E5D611AF}">
      <dgm:prSet/>
      <dgm:spPr/>
      <dgm:t>
        <a:bodyPr/>
        <a:lstStyle/>
        <a:p>
          <a:endParaRPr lang="en-US">
            <a:solidFill>
              <a:srgbClr val="000000"/>
            </a:solidFill>
          </a:endParaRPr>
        </a:p>
      </dgm:t>
    </dgm:pt>
    <dgm:pt modelId="{B793484D-2727-CB4B-A121-2295ED4E4970}" type="sibTrans" cxnId="{57EC72C3-298D-E94F-9092-2683E5D611AF}">
      <dgm:prSet/>
      <dgm:spPr/>
      <dgm:t>
        <a:bodyPr/>
        <a:lstStyle/>
        <a:p>
          <a:endParaRPr lang="en-US">
            <a:solidFill>
              <a:srgbClr val="000000"/>
            </a:solidFill>
          </a:endParaRPr>
        </a:p>
      </dgm:t>
    </dgm:pt>
    <dgm:pt modelId="{D0D423C5-EA50-A14A-9080-672BAF96784B}">
      <dgm:prSet/>
      <dgm:spPr/>
      <dgm:t>
        <a:bodyPr/>
        <a:lstStyle/>
        <a:p>
          <a:pPr rtl="0"/>
          <a:r>
            <a:rPr lang="en-US" dirty="0">
              <a:solidFill>
                <a:srgbClr val="000000"/>
              </a:solidFill>
            </a:rPr>
            <a:t>Information social influence</a:t>
          </a:r>
        </a:p>
      </dgm:t>
    </dgm:pt>
    <dgm:pt modelId="{FD1B79FE-7C4E-8E42-8718-6A8ABA1A922E}" type="parTrans" cxnId="{F4BE82B5-AB16-B242-AD03-3492387E1D2B}">
      <dgm:prSet/>
      <dgm:spPr/>
      <dgm:t>
        <a:bodyPr/>
        <a:lstStyle/>
        <a:p>
          <a:endParaRPr lang="en-US">
            <a:solidFill>
              <a:srgbClr val="000000"/>
            </a:solidFill>
          </a:endParaRPr>
        </a:p>
      </dgm:t>
    </dgm:pt>
    <dgm:pt modelId="{5E957D57-2FAD-1E4B-B42D-54B500EC5786}" type="sibTrans" cxnId="{F4BE82B5-AB16-B242-AD03-3492387E1D2B}">
      <dgm:prSet/>
      <dgm:spPr/>
      <dgm:t>
        <a:bodyPr/>
        <a:lstStyle/>
        <a:p>
          <a:endParaRPr lang="en-US">
            <a:solidFill>
              <a:srgbClr val="000000"/>
            </a:solidFill>
          </a:endParaRPr>
        </a:p>
      </dgm:t>
    </dgm:pt>
    <dgm:pt modelId="{E4D733B5-7CE8-524E-BC8C-5B98C15DA5C3}">
      <dgm:prSet/>
      <dgm:spPr/>
      <dgm:t>
        <a:bodyPr/>
        <a:lstStyle/>
        <a:p>
          <a:pPr rtl="0"/>
          <a:r>
            <a:rPr lang="en-US">
              <a:solidFill>
                <a:srgbClr val="000000"/>
              </a:solidFill>
            </a:rPr>
            <a:t>Normative social influence</a:t>
          </a:r>
        </a:p>
      </dgm:t>
    </dgm:pt>
    <dgm:pt modelId="{9C0F973A-2F58-6646-9A15-8C0DDFBBA364}" type="parTrans" cxnId="{CFFFAB05-3182-FB48-8445-4AEA8425795B}">
      <dgm:prSet/>
      <dgm:spPr/>
      <dgm:t>
        <a:bodyPr/>
        <a:lstStyle/>
        <a:p>
          <a:endParaRPr lang="en-US">
            <a:solidFill>
              <a:srgbClr val="000000"/>
            </a:solidFill>
          </a:endParaRPr>
        </a:p>
      </dgm:t>
    </dgm:pt>
    <dgm:pt modelId="{FFB6AF6F-B15A-714F-BB64-FEDDDE012D02}" type="sibTrans" cxnId="{CFFFAB05-3182-FB48-8445-4AEA8425795B}">
      <dgm:prSet/>
      <dgm:spPr/>
      <dgm:t>
        <a:bodyPr/>
        <a:lstStyle/>
        <a:p>
          <a:endParaRPr lang="en-US">
            <a:solidFill>
              <a:srgbClr val="000000"/>
            </a:solidFill>
          </a:endParaRPr>
        </a:p>
      </dgm:t>
    </dgm:pt>
    <dgm:pt modelId="{69CE9225-E27A-FE47-A7FA-EDA9A22F466D}">
      <dgm:prSet/>
      <dgm:spPr/>
      <dgm:t>
        <a:bodyPr/>
        <a:lstStyle/>
        <a:p>
          <a:pPr rtl="0"/>
          <a:r>
            <a:rPr lang="en-US" dirty="0">
              <a:solidFill>
                <a:srgbClr val="000000"/>
              </a:solidFill>
            </a:rPr>
            <a:t>Situational factors</a:t>
          </a:r>
        </a:p>
      </dgm:t>
    </dgm:pt>
    <dgm:pt modelId="{14DA9111-766E-6944-93BC-F15ACF480F68}" type="parTrans" cxnId="{0DC7533C-9EE0-CC49-AD5C-858ABEB973E6}">
      <dgm:prSet/>
      <dgm:spPr/>
      <dgm:t>
        <a:bodyPr/>
        <a:lstStyle/>
        <a:p>
          <a:endParaRPr lang="en-US">
            <a:solidFill>
              <a:srgbClr val="000000"/>
            </a:solidFill>
          </a:endParaRPr>
        </a:p>
      </dgm:t>
    </dgm:pt>
    <dgm:pt modelId="{410F3253-79DC-FD47-A9A5-8061B725077E}" type="sibTrans" cxnId="{0DC7533C-9EE0-CC49-AD5C-858ABEB973E6}">
      <dgm:prSet/>
      <dgm:spPr/>
      <dgm:t>
        <a:bodyPr/>
        <a:lstStyle/>
        <a:p>
          <a:endParaRPr lang="en-US">
            <a:solidFill>
              <a:srgbClr val="000000"/>
            </a:solidFill>
          </a:endParaRPr>
        </a:p>
      </dgm:t>
    </dgm:pt>
    <dgm:pt modelId="{336EACCD-17AB-5C4D-9690-104184D69BEC}" type="pres">
      <dgm:prSet presAssocID="{B9826387-8418-8F43-AE78-4638C2C91B30}" presName="cycle" presStyleCnt="0">
        <dgm:presLayoutVars>
          <dgm:chMax val="1"/>
          <dgm:dir/>
          <dgm:animLvl val="ctr"/>
          <dgm:resizeHandles val="exact"/>
        </dgm:presLayoutVars>
      </dgm:prSet>
      <dgm:spPr/>
    </dgm:pt>
    <dgm:pt modelId="{B6C8752C-AEF8-5845-B923-5AEB3C0BA920}" type="pres">
      <dgm:prSet presAssocID="{04688EC7-E3EF-BC42-BBA9-8969506CB335}" presName="centerShape" presStyleLbl="node0" presStyleIdx="0" presStyleCnt="1"/>
      <dgm:spPr/>
    </dgm:pt>
    <dgm:pt modelId="{F83CF670-87AD-874E-A88B-3B38B53C28F0}" type="pres">
      <dgm:prSet presAssocID="{FD1B79FE-7C4E-8E42-8718-6A8ABA1A922E}" presName="parTrans" presStyleLbl="bgSibTrans2D1" presStyleIdx="0" presStyleCnt="3"/>
      <dgm:spPr/>
    </dgm:pt>
    <dgm:pt modelId="{10268FFE-C4D7-9C46-8A83-6D4B9EC50EED}" type="pres">
      <dgm:prSet presAssocID="{D0D423C5-EA50-A14A-9080-672BAF96784B}" presName="node" presStyleLbl="node1" presStyleIdx="0" presStyleCnt="3">
        <dgm:presLayoutVars>
          <dgm:bulletEnabled val="1"/>
        </dgm:presLayoutVars>
      </dgm:prSet>
      <dgm:spPr/>
    </dgm:pt>
    <dgm:pt modelId="{8E8F9663-37F3-B54D-8E1E-493DE20C6C9E}" type="pres">
      <dgm:prSet presAssocID="{14DA9111-766E-6944-93BC-F15ACF480F68}" presName="parTrans" presStyleLbl="bgSibTrans2D1" presStyleIdx="1" presStyleCnt="3"/>
      <dgm:spPr/>
    </dgm:pt>
    <dgm:pt modelId="{876C1E7B-8583-5148-81B6-537FE5A190A2}" type="pres">
      <dgm:prSet presAssocID="{69CE9225-E27A-FE47-A7FA-EDA9A22F466D}" presName="node" presStyleLbl="node1" presStyleIdx="1" presStyleCnt="3">
        <dgm:presLayoutVars>
          <dgm:bulletEnabled val="1"/>
        </dgm:presLayoutVars>
      </dgm:prSet>
      <dgm:spPr/>
    </dgm:pt>
    <dgm:pt modelId="{A14F175F-0B70-704D-9D25-8AF649E094EB}" type="pres">
      <dgm:prSet presAssocID="{9C0F973A-2F58-6646-9A15-8C0DDFBBA364}" presName="parTrans" presStyleLbl="bgSibTrans2D1" presStyleIdx="2" presStyleCnt="3"/>
      <dgm:spPr/>
    </dgm:pt>
    <dgm:pt modelId="{766C5F92-3B83-2240-9CC8-6BEE398AFF6F}" type="pres">
      <dgm:prSet presAssocID="{E4D733B5-7CE8-524E-BC8C-5B98C15DA5C3}" presName="node" presStyleLbl="node1" presStyleIdx="2" presStyleCnt="3">
        <dgm:presLayoutVars>
          <dgm:bulletEnabled val="1"/>
        </dgm:presLayoutVars>
      </dgm:prSet>
      <dgm:spPr/>
    </dgm:pt>
  </dgm:ptLst>
  <dgm:cxnLst>
    <dgm:cxn modelId="{60235003-E451-4F19-8962-84D6E3BFC116}" type="presOf" srcId="{FD1B79FE-7C4E-8E42-8718-6A8ABA1A922E}" destId="{F83CF670-87AD-874E-A88B-3B38B53C28F0}" srcOrd="0" destOrd="0" presId="urn:microsoft.com/office/officeart/2005/8/layout/radial4"/>
    <dgm:cxn modelId="{CFFFAB05-3182-FB48-8445-4AEA8425795B}" srcId="{04688EC7-E3EF-BC42-BBA9-8969506CB335}" destId="{E4D733B5-7CE8-524E-BC8C-5B98C15DA5C3}" srcOrd="2" destOrd="0" parTransId="{9C0F973A-2F58-6646-9A15-8C0DDFBBA364}" sibTransId="{FFB6AF6F-B15A-714F-BB64-FEDDDE012D02}"/>
    <dgm:cxn modelId="{FB34691E-00FB-4F31-9911-C8A4E71F8F96}" type="presOf" srcId="{E4D733B5-7CE8-524E-BC8C-5B98C15DA5C3}" destId="{766C5F92-3B83-2240-9CC8-6BEE398AFF6F}" srcOrd="0" destOrd="0" presId="urn:microsoft.com/office/officeart/2005/8/layout/radial4"/>
    <dgm:cxn modelId="{07BB6739-F3C2-4EC3-AB98-BDE928A4E6B7}" type="presOf" srcId="{B9826387-8418-8F43-AE78-4638C2C91B30}" destId="{336EACCD-17AB-5C4D-9690-104184D69BEC}" srcOrd="0" destOrd="0" presId="urn:microsoft.com/office/officeart/2005/8/layout/radial4"/>
    <dgm:cxn modelId="{0DC7533C-9EE0-CC49-AD5C-858ABEB973E6}" srcId="{04688EC7-E3EF-BC42-BBA9-8969506CB335}" destId="{69CE9225-E27A-FE47-A7FA-EDA9A22F466D}" srcOrd="1" destOrd="0" parTransId="{14DA9111-766E-6944-93BC-F15ACF480F68}" sibTransId="{410F3253-79DC-FD47-A9A5-8061B725077E}"/>
    <dgm:cxn modelId="{A0493F4C-9BC6-43AA-AC32-75FCD0C44F0C}" type="presOf" srcId="{04688EC7-E3EF-BC42-BBA9-8969506CB335}" destId="{B6C8752C-AEF8-5845-B923-5AEB3C0BA920}" srcOrd="0" destOrd="0" presId="urn:microsoft.com/office/officeart/2005/8/layout/radial4"/>
    <dgm:cxn modelId="{067AB34F-2BF0-4DAC-87FE-2C0DEF9DA547}" type="presOf" srcId="{D0D423C5-EA50-A14A-9080-672BAF96784B}" destId="{10268FFE-C4D7-9C46-8A83-6D4B9EC50EED}" srcOrd="0" destOrd="0" presId="urn:microsoft.com/office/officeart/2005/8/layout/radial4"/>
    <dgm:cxn modelId="{58F30879-902F-42DA-A945-FD0CB4241E53}" type="presOf" srcId="{14DA9111-766E-6944-93BC-F15ACF480F68}" destId="{8E8F9663-37F3-B54D-8E1E-493DE20C6C9E}" srcOrd="0" destOrd="0" presId="urn:microsoft.com/office/officeart/2005/8/layout/radial4"/>
    <dgm:cxn modelId="{0610E192-DEA5-4E81-B737-53C406DFFFED}" type="presOf" srcId="{69CE9225-E27A-FE47-A7FA-EDA9A22F466D}" destId="{876C1E7B-8583-5148-81B6-537FE5A190A2}" srcOrd="0" destOrd="0" presId="urn:microsoft.com/office/officeart/2005/8/layout/radial4"/>
    <dgm:cxn modelId="{F4BE82B5-AB16-B242-AD03-3492387E1D2B}" srcId="{04688EC7-E3EF-BC42-BBA9-8969506CB335}" destId="{D0D423C5-EA50-A14A-9080-672BAF96784B}" srcOrd="0" destOrd="0" parTransId="{FD1B79FE-7C4E-8E42-8718-6A8ABA1A922E}" sibTransId="{5E957D57-2FAD-1E4B-B42D-54B500EC5786}"/>
    <dgm:cxn modelId="{57EC72C3-298D-E94F-9092-2683E5D611AF}" srcId="{B9826387-8418-8F43-AE78-4638C2C91B30}" destId="{04688EC7-E3EF-BC42-BBA9-8969506CB335}" srcOrd="0" destOrd="0" parTransId="{B657D088-7FB3-5C4D-A594-637E2C75ADC4}" sibTransId="{B793484D-2727-CB4B-A121-2295ED4E4970}"/>
    <dgm:cxn modelId="{ED71CACC-3C02-4FBF-9749-AA4FB17A97A0}" type="presOf" srcId="{9C0F973A-2F58-6646-9A15-8C0DDFBBA364}" destId="{A14F175F-0B70-704D-9D25-8AF649E094EB}" srcOrd="0" destOrd="0" presId="urn:microsoft.com/office/officeart/2005/8/layout/radial4"/>
    <dgm:cxn modelId="{D8A66078-894D-43ED-989D-8E83616BDB73}" type="presParOf" srcId="{336EACCD-17AB-5C4D-9690-104184D69BEC}" destId="{B6C8752C-AEF8-5845-B923-5AEB3C0BA920}" srcOrd="0" destOrd="0" presId="urn:microsoft.com/office/officeart/2005/8/layout/radial4"/>
    <dgm:cxn modelId="{F9FDC044-7ECC-4A00-A86A-3BBA3F61BBC5}" type="presParOf" srcId="{336EACCD-17AB-5C4D-9690-104184D69BEC}" destId="{F83CF670-87AD-874E-A88B-3B38B53C28F0}" srcOrd="1" destOrd="0" presId="urn:microsoft.com/office/officeart/2005/8/layout/radial4"/>
    <dgm:cxn modelId="{FBED9B16-359A-4618-97BA-34BF014A1CCE}" type="presParOf" srcId="{336EACCD-17AB-5C4D-9690-104184D69BEC}" destId="{10268FFE-C4D7-9C46-8A83-6D4B9EC50EED}" srcOrd="2" destOrd="0" presId="urn:microsoft.com/office/officeart/2005/8/layout/radial4"/>
    <dgm:cxn modelId="{529A27E2-FEEC-4E85-A20D-4A221FADAE91}" type="presParOf" srcId="{336EACCD-17AB-5C4D-9690-104184D69BEC}" destId="{8E8F9663-37F3-B54D-8E1E-493DE20C6C9E}" srcOrd="3" destOrd="0" presId="urn:microsoft.com/office/officeart/2005/8/layout/radial4"/>
    <dgm:cxn modelId="{3F9E6838-D217-4F09-91B3-D9DA90923E77}" type="presParOf" srcId="{336EACCD-17AB-5C4D-9690-104184D69BEC}" destId="{876C1E7B-8583-5148-81B6-537FE5A190A2}" srcOrd="4" destOrd="0" presId="urn:microsoft.com/office/officeart/2005/8/layout/radial4"/>
    <dgm:cxn modelId="{2DAAFA35-C9D2-49A7-BBCB-B931DB94670E}" type="presParOf" srcId="{336EACCD-17AB-5C4D-9690-104184D69BEC}" destId="{A14F175F-0B70-704D-9D25-8AF649E094EB}" srcOrd="5" destOrd="0" presId="urn:microsoft.com/office/officeart/2005/8/layout/radial4"/>
    <dgm:cxn modelId="{11031552-A93E-446F-9D02-399FEC4F248D}" type="presParOf" srcId="{336EACCD-17AB-5C4D-9690-104184D69BEC}" destId="{766C5F92-3B83-2240-9CC8-6BEE398AFF6F}"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826387-8418-8F43-AE78-4638C2C91B30}" type="doc">
      <dgm:prSet loTypeId="urn:microsoft.com/office/officeart/2005/8/layout/radial4" loCatId="" qsTypeId="urn:microsoft.com/office/officeart/2005/8/quickstyle/simple4" qsCatId="simple" csTypeId="urn:microsoft.com/office/officeart/2005/8/colors/colorful3" csCatId="colorful" phldr="1"/>
      <dgm:spPr/>
      <dgm:t>
        <a:bodyPr/>
        <a:lstStyle/>
        <a:p>
          <a:endParaRPr lang="en-US"/>
        </a:p>
      </dgm:t>
    </dgm:pt>
    <dgm:pt modelId="{04688EC7-E3EF-BC42-BBA9-8969506CB335}">
      <dgm:prSet/>
      <dgm:spPr/>
      <dgm:t>
        <a:bodyPr/>
        <a:lstStyle/>
        <a:p>
          <a:pPr rtl="0"/>
          <a:r>
            <a:rPr lang="en-US" b="1" dirty="0">
              <a:solidFill>
                <a:srgbClr val="000000"/>
              </a:solidFill>
            </a:rPr>
            <a:t>Major types of social influence</a:t>
          </a:r>
          <a:endParaRPr lang="en-US" dirty="0">
            <a:solidFill>
              <a:srgbClr val="000000"/>
            </a:solidFill>
          </a:endParaRPr>
        </a:p>
      </dgm:t>
    </dgm:pt>
    <dgm:pt modelId="{B657D088-7FB3-5C4D-A594-637E2C75ADC4}" type="parTrans" cxnId="{57EC72C3-298D-E94F-9092-2683E5D611AF}">
      <dgm:prSet/>
      <dgm:spPr/>
      <dgm:t>
        <a:bodyPr/>
        <a:lstStyle/>
        <a:p>
          <a:endParaRPr lang="en-US">
            <a:solidFill>
              <a:srgbClr val="000000"/>
            </a:solidFill>
          </a:endParaRPr>
        </a:p>
      </dgm:t>
    </dgm:pt>
    <dgm:pt modelId="{B793484D-2727-CB4B-A121-2295ED4E4970}" type="sibTrans" cxnId="{57EC72C3-298D-E94F-9092-2683E5D611AF}">
      <dgm:prSet/>
      <dgm:spPr/>
      <dgm:t>
        <a:bodyPr/>
        <a:lstStyle/>
        <a:p>
          <a:endParaRPr lang="en-US">
            <a:solidFill>
              <a:srgbClr val="000000"/>
            </a:solidFill>
          </a:endParaRPr>
        </a:p>
      </dgm:t>
    </dgm:pt>
    <dgm:pt modelId="{D0D423C5-EA50-A14A-9080-672BAF96784B}">
      <dgm:prSet/>
      <dgm:spPr/>
      <dgm:t>
        <a:bodyPr/>
        <a:lstStyle/>
        <a:p>
          <a:pPr rtl="0"/>
          <a:r>
            <a:rPr lang="en-US" dirty="0">
              <a:solidFill>
                <a:srgbClr val="000000"/>
              </a:solidFill>
            </a:rPr>
            <a:t>Information social influence</a:t>
          </a:r>
        </a:p>
      </dgm:t>
    </dgm:pt>
    <dgm:pt modelId="{FD1B79FE-7C4E-8E42-8718-6A8ABA1A922E}" type="parTrans" cxnId="{F4BE82B5-AB16-B242-AD03-3492387E1D2B}">
      <dgm:prSet/>
      <dgm:spPr/>
      <dgm:t>
        <a:bodyPr/>
        <a:lstStyle/>
        <a:p>
          <a:endParaRPr lang="en-US">
            <a:solidFill>
              <a:srgbClr val="000000"/>
            </a:solidFill>
          </a:endParaRPr>
        </a:p>
      </dgm:t>
    </dgm:pt>
    <dgm:pt modelId="{5E957D57-2FAD-1E4B-B42D-54B500EC5786}" type="sibTrans" cxnId="{F4BE82B5-AB16-B242-AD03-3492387E1D2B}">
      <dgm:prSet/>
      <dgm:spPr/>
      <dgm:t>
        <a:bodyPr/>
        <a:lstStyle/>
        <a:p>
          <a:endParaRPr lang="en-US">
            <a:solidFill>
              <a:srgbClr val="000000"/>
            </a:solidFill>
          </a:endParaRPr>
        </a:p>
      </dgm:t>
    </dgm:pt>
    <dgm:pt modelId="{E4D733B5-7CE8-524E-BC8C-5B98C15DA5C3}">
      <dgm:prSet/>
      <dgm:spPr/>
      <dgm:t>
        <a:bodyPr/>
        <a:lstStyle/>
        <a:p>
          <a:pPr rtl="0"/>
          <a:r>
            <a:rPr lang="en-US" dirty="0">
              <a:solidFill>
                <a:srgbClr val="000000"/>
              </a:solidFill>
            </a:rPr>
            <a:t>Normative social influence</a:t>
          </a:r>
        </a:p>
      </dgm:t>
    </dgm:pt>
    <dgm:pt modelId="{9C0F973A-2F58-6646-9A15-8C0DDFBBA364}" type="parTrans" cxnId="{CFFFAB05-3182-FB48-8445-4AEA8425795B}">
      <dgm:prSet/>
      <dgm:spPr/>
      <dgm:t>
        <a:bodyPr/>
        <a:lstStyle/>
        <a:p>
          <a:endParaRPr lang="en-US">
            <a:solidFill>
              <a:srgbClr val="000000"/>
            </a:solidFill>
          </a:endParaRPr>
        </a:p>
      </dgm:t>
    </dgm:pt>
    <dgm:pt modelId="{FFB6AF6F-B15A-714F-BB64-FEDDDE012D02}" type="sibTrans" cxnId="{CFFFAB05-3182-FB48-8445-4AEA8425795B}">
      <dgm:prSet/>
      <dgm:spPr/>
      <dgm:t>
        <a:bodyPr/>
        <a:lstStyle/>
        <a:p>
          <a:endParaRPr lang="en-US">
            <a:solidFill>
              <a:srgbClr val="000000"/>
            </a:solidFill>
          </a:endParaRPr>
        </a:p>
      </dgm:t>
    </dgm:pt>
    <dgm:pt modelId="{69CE9225-E27A-FE47-A7FA-EDA9A22F466D}">
      <dgm:prSet/>
      <dgm:spPr/>
      <dgm:t>
        <a:bodyPr/>
        <a:lstStyle/>
        <a:p>
          <a:pPr rtl="0"/>
          <a:r>
            <a:rPr lang="en-US" dirty="0">
              <a:solidFill>
                <a:srgbClr val="000000"/>
              </a:solidFill>
            </a:rPr>
            <a:t>Situational factors</a:t>
          </a:r>
        </a:p>
      </dgm:t>
    </dgm:pt>
    <dgm:pt modelId="{14DA9111-766E-6944-93BC-F15ACF480F68}" type="parTrans" cxnId="{0DC7533C-9EE0-CC49-AD5C-858ABEB973E6}">
      <dgm:prSet/>
      <dgm:spPr/>
      <dgm:t>
        <a:bodyPr/>
        <a:lstStyle/>
        <a:p>
          <a:endParaRPr lang="en-US">
            <a:solidFill>
              <a:srgbClr val="000000"/>
            </a:solidFill>
          </a:endParaRPr>
        </a:p>
      </dgm:t>
    </dgm:pt>
    <dgm:pt modelId="{410F3253-79DC-FD47-A9A5-8061B725077E}" type="sibTrans" cxnId="{0DC7533C-9EE0-CC49-AD5C-858ABEB973E6}">
      <dgm:prSet/>
      <dgm:spPr/>
      <dgm:t>
        <a:bodyPr/>
        <a:lstStyle/>
        <a:p>
          <a:endParaRPr lang="en-US">
            <a:solidFill>
              <a:srgbClr val="000000"/>
            </a:solidFill>
          </a:endParaRPr>
        </a:p>
      </dgm:t>
    </dgm:pt>
    <dgm:pt modelId="{336EACCD-17AB-5C4D-9690-104184D69BEC}" type="pres">
      <dgm:prSet presAssocID="{B9826387-8418-8F43-AE78-4638C2C91B30}" presName="cycle" presStyleCnt="0">
        <dgm:presLayoutVars>
          <dgm:chMax val="1"/>
          <dgm:dir/>
          <dgm:animLvl val="ctr"/>
          <dgm:resizeHandles val="exact"/>
        </dgm:presLayoutVars>
      </dgm:prSet>
      <dgm:spPr/>
    </dgm:pt>
    <dgm:pt modelId="{B6C8752C-AEF8-5845-B923-5AEB3C0BA920}" type="pres">
      <dgm:prSet presAssocID="{04688EC7-E3EF-BC42-BBA9-8969506CB335}" presName="centerShape" presStyleLbl="node0" presStyleIdx="0" presStyleCnt="1"/>
      <dgm:spPr/>
    </dgm:pt>
    <dgm:pt modelId="{F83CF670-87AD-874E-A88B-3B38B53C28F0}" type="pres">
      <dgm:prSet presAssocID="{FD1B79FE-7C4E-8E42-8718-6A8ABA1A922E}" presName="parTrans" presStyleLbl="bgSibTrans2D1" presStyleIdx="0" presStyleCnt="3"/>
      <dgm:spPr/>
    </dgm:pt>
    <dgm:pt modelId="{10268FFE-C4D7-9C46-8A83-6D4B9EC50EED}" type="pres">
      <dgm:prSet presAssocID="{D0D423C5-EA50-A14A-9080-672BAF96784B}" presName="node" presStyleLbl="node1" presStyleIdx="0" presStyleCnt="3">
        <dgm:presLayoutVars>
          <dgm:bulletEnabled val="1"/>
        </dgm:presLayoutVars>
      </dgm:prSet>
      <dgm:spPr/>
    </dgm:pt>
    <dgm:pt modelId="{8E8F9663-37F3-B54D-8E1E-493DE20C6C9E}" type="pres">
      <dgm:prSet presAssocID="{14DA9111-766E-6944-93BC-F15ACF480F68}" presName="parTrans" presStyleLbl="bgSibTrans2D1" presStyleIdx="1" presStyleCnt="3"/>
      <dgm:spPr/>
    </dgm:pt>
    <dgm:pt modelId="{876C1E7B-8583-5148-81B6-537FE5A190A2}" type="pres">
      <dgm:prSet presAssocID="{69CE9225-E27A-FE47-A7FA-EDA9A22F466D}" presName="node" presStyleLbl="node1" presStyleIdx="1" presStyleCnt="3">
        <dgm:presLayoutVars>
          <dgm:bulletEnabled val="1"/>
        </dgm:presLayoutVars>
      </dgm:prSet>
      <dgm:spPr/>
    </dgm:pt>
    <dgm:pt modelId="{A14F175F-0B70-704D-9D25-8AF649E094EB}" type="pres">
      <dgm:prSet presAssocID="{9C0F973A-2F58-6646-9A15-8C0DDFBBA364}" presName="parTrans" presStyleLbl="bgSibTrans2D1" presStyleIdx="2" presStyleCnt="3"/>
      <dgm:spPr/>
    </dgm:pt>
    <dgm:pt modelId="{766C5F92-3B83-2240-9CC8-6BEE398AFF6F}" type="pres">
      <dgm:prSet presAssocID="{E4D733B5-7CE8-524E-BC8C-5B98C15DA5C3}" presName="node" presStyleLbl="node1" presStyleIdx="2" presStyleCnt="3">
        <dgm:presLayoutVars>
          <dgm:bulletEnabled val="1"/>
        </dgm:presLayoutVars>
      </dgm:prSet>
      <dgm:spPr/>
    </dgm:pt>
  </dgm:ptLst>
  <dgm:cxnLst>
    <dgm:cxn modelId="{CFFFAB05-3182-FB48-8445-4AEA8425795B}" srcId="{04688EC7-E3EF-BC42-BBA9-8969506CB335}" destId="{E4D733B5-7CE8-524E-BC8C-5B98C15DA5C3}" srcOrd="2" destOrd="0" parTransId="{9C0F973A-2F58-6646-9A15-8C0DDFBBA364}" sibTransId="{FFB6AF6F-B15A-714F-BB64-FEDDDE012D02}"/>
    <dgm:cxn modelId="{90FAA80B-578E-42FC-8AEF-0E4788E0D875}" type="presOf" srcId="{B9826387-8418-8F43-AE78-4638C2C91B30}" destId="{336EACCD-17AB-5C4D-9690-104184D69BEC}" srcOrd="0" destOrd="0" presId="urn:microsoft.com/office/officeart/2005/8/layout/radial4"/>
    <dgm:cxn modelId="{98D5F111-EED3-43E5-A194-0BCF62EAF7E0}" type="presOf" srcId="{D0D423C5-EA50-A14A-9080-672BAF96784B}" destId="{10268FFE-C4D7-9C46-8A83-6D4B9EC50EED}" srcOrd="0" destOrd="0" presId="urn:microsoft.com/office/officeart/2005/8/layout/radial4"/>
    <dgm:cxn modelId="{0DC7533C-9EE0-CC49-AD5C-858ABEB973E6}" srcId="{04688EC7-E3EF-BC42-BBA9-8969506CB335}" destId="{69CE9225-E27A-FE47-A7FA-EDA9A22F466D}" srcOrd="1" destOrd="0" parTransId="{14DA9111-766E-6944-93BC-F15ACF480F68}" sibTransId="{410F3253-79DC-FD47-A9A5-8061B725077E}"/>
    <dgm:cxn modelId="{7D811746-8F57-4D2B-8EC8-49E5DF980402}" type="presOf" srcId="{04688EC7-E3EF-BC42-BBA9-8969506CB335}" destId="{B6C8752C-AEF8-5845-B923-5AEB3C0BA920}" srcOrd="0" destOrd="0" presId="urn:microsoft.com/office/officeart/2005/8/layout/radial4"/>
    <dgm:cxn modelId="{AF3E4C71-767F-418F-882F-3FF704441924}" type="presOf" srcId="{14DA9111-766E-6944-93BC-F15ACF480F68}" destId="{8E8F9663-37F3-B54D-8E1E-493DE20C6C9E}" srcOrd="0" destOrd="0" presId="urn:microsoft.com/office/officeart/2005/8/layout/radial4"/>
    <dgm:cxn modelId="{40ED2683-64F6-47B8-83CA-DF7B39EC7CD5}" type="presOf" srcId="{9C0F973A-2F58-6646-9A15-8C0DDFBBA364}" destId="{A14F175F-0B70-704D-9D25-8AF649E094EB}" srcOrd="0" destOrd="0" presId="urn:microsoft.com/office/officeart/2005/8/layout/radial4"/>
    <dgm:cxn modelId="{0F4719B1-2DF6-4715-8D88-039BC13952F3}" type="presOf" srcId="{69CE9225-E27A-FE47-A7FA-EDA9A22F466D}" destId="{876C1E7B-8583-5148-81B6-537FE5A190A2}" srcOrd="0" destOrd="0" presId="urn:microsoft.com/office/officeart/2005/8/layout/radial4"/>
    <dgm:cxn modelId="{4A9FB9B2-3A27-4A56-B7F5-D59B35B4CA42}" type="presOf" srcId="{E4D733B5-7CE8-524E-BC8C-5B98C15DA5C3}" destId="{766C5F92-3B83-2240-9CC8-6BEE398AFF6F}" srcOrd="0" destOrd="0" presId="urn:microsoft.com/office/officeart/2005/8/layout/radial4"/>
    <dgm:cxn modelId="{F4BE82B5-AB16-B242-AD03-3492387E1D2B}" srcId="{04688EC7-E3EF-BC42-BBA9-8969506CB335}" destId="{D0D423C5-EA50-A14A-9080-672BAF96784B}" srcOrd="0" destOrd="0" parTransId="{FD1B79FE-7C4E-8E42-8718-6A8ABA1A922E}" sibTransId="{5E957D57-2FAD-1E4B-B42D-54B500EC5786}"/>
    <dgm:cxn modelId="{6024F2B9-C23C-41A2-A8E6-878ABDD4F080}" type="presOf" srcId="{FD1B79FE-7C4E-8E42-8718-6A8ABA1A922E}" destId="{F83CF670-87AD-874E-A88B-3B38B53C28F0}" srcOrd="0" destOrd="0" presId="urn:microsoft.com/office/officeart/2005/8/layout/radial4"/>
    <dgm:cxn modelId="{57EC72C3-298D-E94F-9092-2683E5D611AF}" srcId="{B9826387-8418-8F43-AE78-4638C2C91B30}" destId="{04688EC7-E3EF-BC42-BBA9-8969506CB335}" srcOrd="0" destOrd="0" parTransId="{B657D088-7FB3-5C4D-A594-637E2C75ADC4}" sibTransId="{B793484D-2727-CB4B-A121-2295ED4E4970}"/>
    <dgm:cxn modelId="{2B0E220E-BBE7-458D-9751-23080523ADED}" type="presParOf" srcId="{336EACCD-17AB-5C4D-9690-104184D69BEC}" destId="{B6C8752C-AEF8-5845-B923-5AEB3C0BA920}" srcOrd="0" destOrd="0" presId="urn:microsoft.com/office/officeart/2005/8/layout/radial4"/>
    <dgm:cxn modelId="{62E709CC-B238-4C06-8F8E-12F8CFB7D81B}" type="presParOf" srcId="{336EACCD-17AB-5C4D-9690-104184D69BEC}" destId="{F83CF670-87AD-874E-A88B-3B38B53C28F0}" srcOrd="1" destOrd="0" presId="urn:microsoft.com/office/officeart/2005/8/layout/radial4"/>
    <dgm:cxn modelId="{5FC27192-C7BC-4294-919A-AEEE8B696E4A}" type="presParOf" srcId="{336EACCD-17AB-5C4D-9690-104184D69BEC}" destId="{10268FFE-C4D7-9C46-8A83-6D4B9EC50EED}" srcOrd="2" destOrd="0" presId="urn:microsoft.com/office/officeart/2005/8/layout/radial4"/>
    <dgm:cxn modelId="{7051B18D-2185-4DE6-9C65-CC926025A743}" type="presParOf" srcId="{336EACCD-17AB-5C4D-9690-104184D69BEC}" destId="{8E8F9663-37F3-B54D-8E1E-493DE20C6C9E}" srcOrd="3" destOrd="0" presId="urn:microsoft.com/office/officeart/2005/8/layout/radial4"/>
    <dgm:cxn modelId="{1B20503C-E6DE-4266-81C4-05F26AAF4741}" type="presParOf" srcId="{336EACCD-17AB-5C4D-9690-104184D69BEC}" destId="{876C1E7B-8583-5148-81B6-537FE5A190A2}" srcOrd="4" destOrd="0" presId="urn:microsoft.com/office/officeart/2005/8/layout/radial4"/>
    <dgm:cxn modelId="{F0DB22BB-0397-4B61-B185-0F65BBB58158}" type="presParOf" srcId="{336EACCD-17AB-5C4D-9690-104184D69BEC}" destId="{A14F175F-0B70-704D-9D25-8AF649E094EB}" srcOrd="5" destOrd="0" presId="urn:microsoft.com/office/officeart/2005/8/layout/radial4"/>
    <dgm:cxn modelId="{F90A903C-8059-42BF-B42B-66E65B3FE930}" type="presParOf" srcId="{336EACCD-17AB-5C4D-9690-104184D69BEC}" destId="{766C5F92-3B83-2240-9CC8-6BEE398AFF6F}"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93EB9B4-384C-4840-AB40-74560D6B1CB1}" type="doc">
      <dgm:prSet loTypeId="urn:microsoft.com/office/officeart/2005/8/layout/process2" loCatId="" qsTypeId="urn:microsoft.com/office/officeart/2005/8/quickstyle/3d3" qsCatId="3D" csTypeId="urn:microsoft.com/office/officeart/2005/8/colors/accent5_2" csCatId="accent5" phldr="1"/>
      <dgm:spPr/>
      <dgm:t>
        <a:bodyPr/>
        <a:lstStyle/>
        <a:p>
          <a:endParaRPr lang="en-US"/>
        </a:p>
      </dgm:t>
    </dgm:pt>
    <dgm:pt modelId="{EC099315-DE2C-6540-AD0E-3B4CAC40C1D4}">
      <dgm:prSet/>
      <dgm:spPr/>
      <dgm:t>
        <a:bodyPr/>
        <a:lstStyle/>
        <a:p>
          <a:pPr rtl="0"/>
          <a:r>
            <a:rPr lang="en-US" dirty="0"/>
            <a:t>Unanimity of the group</a:t>
          </a:r>
        </a:p>
      </dgm:t>
    </dgm:pt>
    <dgm:pt modelId="{EBF1B1A5-8457-274E-9FD2-7CDF08952984}" type="parTrans" cxnId="{69EDA547-EADB-A44D-9443-ABBF3678BFFF}">
      <dgm:prSet/>
      <dgm:spPr/>
      <dgm:t>
        <a:bodyPr/>
        <a:lstStyle/>
        <a:p>
          <a:endParaRPr lang="en-US"/>
        </a:p>
      </dgm:t>
    </dgm:pt>
    <dgm:pt modelId="{18687F23-0EB7-3B43-842B-68AA76EE126C}" type="sibTrans" cxnId="{69EDA547-EADB-A44D-9443-ABBF3678BFFF}">
      <dgm:prSet/>
      <dgm:spPr/>
      <dgm:t>
        <a:bodyPr/>
        <a:lstStyle/>
        <a:p>
          <a:endParaRPr lang="en-US"/>
        </a:p>
      </dgm:t>
    </dgm:pt>
    <dgm:pt modelId="{228BACE4-8538-F543-82E0-44A35FABCB25}">
      <dgm:prSet/>
      <dgm:spPr/>
      <dgm:t>
        <a:bodyPr/>
        <a:lstStyle/>
        <a:p>
          <a:pPr rtl="0"/>
          <a:r>
            <a:rPr lang="en-US" dirty="0"/>
            <a:t>Mode of responding</a:t>
          </a:r>
        </a:p>
      </dgm:t>
    </dgm:pt>
    <dgm:pt modelId="{6560E48E-990E-A54E-A0C9-EBC3CB533C44}" type="parTrans" cxnId="{158B4945-3C84-9143-B05C-B3EFDBEB54E4}">
      <dgm:prSet/>
      <dgm:spPr/>
      <dgm:t>
        <a:bodyPr/>
        <a:lstStyle/>
        <a:p>
          <a:endParaRPr lang="en-US"/>
        </a:p>
      </dgm:t>
    </dgm:pt>
    <dgm:pt modelId="{EED09165-B7EF-B64B-951C-0926B8D2E4B3}" type="sibTrans" cxnId="{158B4945-3C84-9143-B05C-B3EFDBEB54E4}">
      <dgm:prSet/>
      <dgm:spPr/>
      <dgm:t>
        <a:bodyPr/>
        <a:lstStyle/>
        <a:p>
          <a:endParaRPr lang="en-US"/>
        </a:p>
      </dgm:t>
    </dgm:pt>
    <dgm:pt modelId="{CF6BB4AA-BDEF-E44C-A32A-0EF856D01E62}">
      <dgm:prSet/>
      <dgm:spPr/>
      <dgm:t>
        <a:bodyPr/>
        <a:lstStyle/>
        <a:p>
          <a:pPr rtl="0"/>
          <a:r>
            <a:rPr lang="en-US" dirty="0"/>
            <a:t>Status of group members</a:t>
          </a:r>
        </a:p>
      </dgm:t>
    </dgm:pt>
    <dgm:pt modelId="{C5D83926-2B42-924D-89D1-88869EEA469F}" type="parTrans" cxnId="{216FD2FD-4393-6C4C-8822-EB87FE9006E0}">
      <dgm:prSet/>
      <dgm:spPr/>
      <dgm:t>
        <a:bodyPr/>
        <a:lstStyle/>
        <a:p>
          <a:endParaRPr lang="en-US"/>
        </a:p>
      </dgm:t>
    </dgm:pt>
    <dgm:pt modelId="{A804C96D-4242-BA41-8D97-1D727E2DC677}" type="sibTrans" cxnId="{216FD2FD-4393-6C4C-8822-EB87FE9006E0}">
      <dgm:prSet/>
      <dgm:spPr/>
      <dgm:t>
        <a:bodyPr/>
        <a:lstStyle/>
        <a:p>
          <a:endParaRPr lang="en-US"/>
        </a:p>
      </dgm:t>
    </dgm:pt>
    <dgm:pt modelId="{405C8457-976A-6F4B-BABA-DFF09A6EEB06}" type="pres">
      <dgm:prSet presAssocID="{C93EB9B4-384C-4840-AB40-74560D6B1CB1}" presName="linearFlow" presStyleCnt="0">
        <dgm:presLayoutVars>
          <dgm:resizeHandles val="exact"/>
        </dgm:presLayoutVars>
      </dgm:prSet>
      <dgm:spPr/>
    </dgm:pt>
    <dgm:pt modelId="{A0611E1C-5BBB-0D46-82DD-83B413F2ABC0}" type="pres">
      <dgm:prSet presAssocID="{EC099315-DE2C-6540-AD0E-3B4CAC40C1D4}" presName="node" presStyleLbl="node1" presStyleIdx="0" presStyleCnt="3" custScaleX="210526">
        <dgm:presLayoutVars>
          <dgm:bulletEnabled val="1"/>
        </dgm:presLayoutVars>
      </dgm:prSet>
      <dgm:spPr/>
    </dgm:pt>
    <dgm:pt modelId="{B93EF38B-8105-6145-9B18-9D91CD2C6E47}" type="pres">
      <dgm:prSet presAssocID="{18687F23-0EB7-3B43-842B-68AA76EE126C}" presName="sibTrans" presStyleLbl="sibTrans2D1" presStyleIdx="0" presStyleCnt="2"/>
      <dgm:spPr/>
    </dgm:pt>
    <dgm:pt modelId="{7CA77740-996E-A840-B498-B9B7F0873D82}" type="pres">
      <dgm:prSet presAssocID="{18687F23-0EB7-3B43-842B-68AA76EE126C}" presName="connectorText" presStyleLbl="sibTrans2D1" presStyleIdx="0" presStyleCnt="2"/>
      <dgm:spPr/>
    </dgm:pt>
    <dgm:pt modelId="{F21DB771-1329-5848-B5AA-0932449E35A0}" type="pres">
      <dgm:prSet presAssocID="{228BACE4-8538-F543-82E0-44A35FABCB25}" presName="node" presStyleLbl="node1" presStyleIdx="1" presStyleCnt="3" custScaleX="210526">
        <dgm:presLayoutVars>
          <dgm:bulletEnabled val="1"/>
        </dgm:presLayoutVars>
      </dgm:prSet>
      <dgm:spPr/>
    </dgm:pt>
    <dgm:pt modelId="{76E71C5E-99EE-6746-8FA1-D1F4B7223C51}" type="pres">
      <dgm:prSet presAssocID="{EED09165-B7EF-B64B-951C-0926B8D2E4B3}" presName="sibTrans" presStyleLbl="sibTrans2D1" presStyleIdx="1" presStyleCnt="2"/>
      <dgm:spPr/>
    </dgm:pt>
    <dgm:pt modelId="{E3EC5F95-C328-0243-BAE5-F2D468CAC7BF}" type="pres">
      <dgm:prSet presAssocID="{EED09165-B7EF-B64B-951C-0926B8D2E4B3}" presName="connectorText" presStyleLbl="sibTrans2D1" presStyleIdx="1" presStyleCnt="2"/>
      <dgm:spPr/>
    </dgm:pt>
    <dgm:pt modelId="{06366154-0BB9-C34E-876C-2D43766AB7F6}" type="pres">
      <dgm:prSet presAssocID="{CF6BB4AA-BDEF-E44C-A32A-0EF856D01E62}" presName="node" presStyleLbl="node1" presStyleIdx="2" presStyleCnt="3" custScaleX="210526">
        <dgm:presLayoutVars>
          <dgm:bulletEnabled val="1"/>
        </dgm:presLayoutVars>
      </dgm:prSet>
      <dgm:spPr/>
    </dgm:pt>
  </dgm:ptLst>
  <dgm:cxnLst>
    <dgm:cxn modelId="{D3040B2B-A1A8-4276-9778-718CA1757BE0}" type="presOf" srcId="{EC099315-DE2C-6540-AD0E-3B4CAC40C1D4}" destId="{A0611E1C-5BBB-0D46-82DD-83B413F2ABC0}" srcOrd="0" destOrd="0" presId="urn:microsoft.com/office/officeart/2005/8/layout/process2"/>
    <dgm:cxn modelId="{71A3EA36-E316-473A-B1F7-F2309D4BED94}" type="presOf" srcId="{EED09165-B7EF-B64B-951C-0926B8D2E4B3}" destId="{E3EC5F95-C328-0243-BAE5-F2D468CAC7BF}" srcOrd="1" destOrd="0" presId="urn:microsoft.com/office/officeart/2005/8/layout/process2"/>
    <dgm:cxn modelId="{158B4945-3C84-9143-B05C-B3EFDBEB54E4}" srcId="{C93EB9B4-384C-4840-AB40-74560D6B1CB1}" destId="{228BACE4-8538-F543-82E0-44A35FABCB25}" srcOrd="1" destOrd="0" parTransId="{6560E48E-990E-A54E-A0C9-EBC3CB533C44}" sibTransId="{EED09165-B7EF-B64B-951C-0926B8D2E4B3}"/>
    <dgm:cxn modelId="{69EDA547-EADB-A44D-9443-ABBF3678BFFF}" srcId="{C93EB9B4-384C-4840-AB40-74560D6B1CB1}" destId="{EC099315-DE2C-6540-AD0E-3B4CAC40C1D4}" srcOrd="0" destOrd="0" parTransId="{EBF1B1A5-8457-274E-9FD2-7CDF08952984}" sibTransId="{18687F23-0EB7-3B43-842B-68AA76EE126C}"/>
    <dgm:cxn modelId="{C98F118E-A75F-4817-826C-97EBA7ABA23B}" type="presOf" srcId="{228BACE4-8538-F543-82E0-44A35FABCB25}" destId="{F21DB771-1329-5848-B5AA-0932449E35A0}" srcOrd="0" destOrd="0" presId="urn:microsoft.com/office/officeart/2005/8/layout/process2"/>
    <dgm:cxn modelId="{CA7BF893-AE48-4902-80A0-271B78EDE6C4}" type="presOf" srcId="{EED09165-B7EF-B64B-951C-0926B8D2E4B3}" destId="{76E71C5E-99EE-6746-8FA1-D1F4B7223C51}" srcOrd="0" destOrd="0" presId="urn:microsoft.com/office/officeart/2005/8/layout/process2"/>
    <dgm:cxn modelId="{DF9DBCDD-0B53-4C2D-AFB6-108715A0FC34}" type="presOf" srcId="{18687F23-0EB7-3B43-842B-68AA76EE126C}" destId="{B93EF38B-8105-6145-9B18-9D91CD2C6E47}" srcOrd="0" destOrd="0" presId="urn:microsoft.com/office/officeart/2005/8/layout/process2"/>
    <dgm:cxn modelId="{E5F242DF-4FD8-4891-B67E-E3723B57E76D}" type="presOf" srcId="{18687F23-0EB7-3B43-842B-68AA76EE126C}" destId="{7CA77740-996E-A840-B498-B9B7F0873D82}" srcOrd="1" destOrd="0" presId="urn:microsoft.com/office/officeart/2005/8/layout/process2"/>
    <dgm:cxn modelId="{3AFFA5E7-FD8A-40A1-95B0-1BDC7E534DBA}" type="presOf" srcId="{CF6BB4AA-BDEF-E44C-A32A-0EF856D01E62}" destId="{06366154-0BB9-C34E-876C-2D43766AB7F6}" srcOrd="0" destOrd="0" presId="urn:microsoft.com/office/officeart/2005/8/layout/process2"/>
    <dgm:cxn modelId="{1456A4FA-1E46-405D-AD5F-A3AF40C35CF4}" type="presOf" srcId="{C93EB9B4-384C-4840-AB40-74560D6B1CB1}" destId="{405C8457-976A-6F4B-BABA-DFF09A6EEB06}" srcOrd="0" destOrd="0" presId="urn:microsoft.com/office/officeart/2005/8/layout/process2"/>
    <dgm:cxn modelId="{216FD2FD-4393-6C4C-8822-EB87FE9006E0}" srcId="{C93EB9B4-384C-4840-AB40-74560D6B1CB1}" destId="{CF6BB4AA-BDEF-E44C-A32A-0EF856D01E62}" srcOrd="2" destOrd="0" parTransId="{C5D83926-2B42-924D-89D1-88869EEA469F}" sibTransId="{A804C96D-4242-BA41-8D97-1D727E2DC677}"/>
    <dgm:cxn modelId="{1032B094-D160-4DF3-8102-EC087B73673A}" type="presParOf" srcId="{405C8457-976A-6F4B-BABA-DFF09A6EEB06}" destId="{A0611E1C-5BBB-0D46-82DD-83B413F2ABC0}" srcOrd="0" destOrd="0" presId="urn:microsoft.com/office/officeart/2005/8/layout/process2"/>
    <dgm:cxn modelId="{FC26DBA8-E75B-4B7E-B103-DFD8455554DD}" type="presParOf" srcId="{405C8457-976A-6F4B-BABA-DFF09A6EEB06}" destId="{B93EF38B-8105-6145-9B18-9D91CD2C6E47}" srcOrd="1" destOrd="0" presId="urn:microsoft.com/office/officeart/2005/8/layout/process2"/>
    <dgm:cxn modelId="{49BED1DF-85DE-4B56-BE3E-CD9B10FA135B}" type="presParOf" srcId="{B93EF38B-8105-6145-9B18-9D91CD2C6E47}" destId="{7CA77740-996E-A840-B498-B9B7F0873D82}" srcOrd="0" destOrd="0" presId="urn:microsoft.com/office/officeart/2005/8/layout/process2"/>
    <dgm:cxn modelId="{35E9DFBB-0063-4572-9AE6-9173ADEFF30E}" type="presParOf" srcId="{405C8457-976A-6F4B-BABA-DFF09A6EEB06}" destId="{F21DB771-1329-5848-B5AA-0932449E35A0}" srcOrd="2" destOrd="0" presId="urn:microsoft.com/office/officeart/2005/8/layout/process2"/>
    <dgm:cxn modelId="{33481C57-04A1-4165-8583-09366446C9C1}" type="presParOf" srcId="{405C8457-976A-6F4B-BABA-DFF09A6EEB06}" destId="{76E71C5E-99EE-6746-8FA1-D1F4B7223C51}" srcOrd="3" destOrd="0" presId="urn:microsoft.com/office/officeart/2005/8/layout/process2"/>
    <dgm:cxn modelId="{8780202F-BBE3-4ED4-B69A-63C473173AEC}" type="presParOf" srcId="{76E71C5E-99EE-6746-8FA1-D1F4B7223C51}" destId="{E3EC5F95-C328-0243-BAE5-F2D468CAC7BF}" srcOrd="0" destOrd="0" presId="urn:microsoft.com/office/officeart/2005/8/layout/process2"/>
    <dgm:cxn modelId="{2FCD4C6A-48E4-45BE-BBFC-E74D019729D6}" type="presParOf" srcId="{405C8457-976A-6F4B-BABA-DFF09A6EEB06}" destId="{06366154-0BB9-C34E-876C-2D43766AB7F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C28BB-5079-6D4D-97AB-064F3BB09F46}">
      <dsp:nvSpPr>
        <dsp:cNvPr id="0" name=""/>
        <dsp:cNvSpPr/>
      </dsp:nvSpPr>
      <dsp:spPr>
        <a:xfrm>
          <a:off x="0" y="108300"/>
          <a:ext cx="9306403" cy="241839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rtl="0">
            <a:lnSpc>
              <a:spcPct val="90000"/>
            </a:lnSpc>
            <a:spcBef>
              <a:spcPct val="0"/>
            </a:spcBef>
            <a:spcAft>
              <a:spcPct val="35000"/>
            </a:spcAft>
            <a:buNone/>
          </a:pPr>
          <a:r>
            <a:rPr lang="en-US" sz="5300" b="1" kern="1200" dirty="0"/>
            <a:t>How others influence </a:t>
          </a:r>
          <a:br>
            <a:rPr lang="en-US" sz="5300" b="1" kern="1200" dirty="0"/>
          </a:br>
          <a:r>
            <a:rPr lang="en-US" sz="5300" b="1" kern="1200" dirty="0"/>
            <a:t>our </a:t>
          </a:r>
          <a:r>
            <a:rPr lang="en-US" sz="5300" b="1" kern="1200" dirty="0" err="1"/>
            <a:t>behaviour</a:t>
          </a:r>
          <a:endParaRPr lang="en-US" sz="5300" kern="1200" dirty="0"/>
        </a:p>
      </dsp:txBody>
      <dsp:txXfrm>
        <a:off x="0" y="712898"/>
        <a:ext cx="8701806" cy="1813792"/>
      </dsp:txXfrm>
    </dsp:sp>
    <dsp:sp modelId="{3E260487-BF87-B042-A8C6-C8B00EB10488}">
      <dsp:nvSpPr>
        <dsp:cNvPr id="0" name=""/>
        <dsp:cNvSpPr/>
      </dsp:nvSpPr>
      <dsp:spPr>
        <a:xfrm>
          <a:off x="0" y="2679330"/>
          <a:ext cx="9306403" cy="2418390"/>
        </a:xfrm>
        <a:prstGeom prst="cube">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rtl="0">
            <a:lnSpc>
              <a:spcPct val="90000"/>
            </a:lnSpc>
            <a:spcBef>
              <a:spcPct val="0"/>
            </a:spcBef>
            <a:spcAft>
              <a:spcPct val="35000"/>
            </a:spcAft>
            <a:buNone/>
          </a:pPr>
          <a:r>
            <a:rPr lang="en-US" sz="5300" b="1" kern="1200" dirty="0"/>
            <a:t>How we influence the </a:t>
          </a:r>
          <a:r>
            <a:rPr lang="en-US" sz="5300" b="1" kern="1200" dirty="0" err="1"/>
            <a:t>behaviour</a:t>
          </a:r>
          <a:r>
            <a:rPr lang="en-US" sz="5300" b="1" kern="1200" dirty="0"/>
            <a:t> of other people</a:t>
          </a:r>
          <a:endParaRPr lang="en-US" sz="5300" kern="1200" dirty="0"/>
        </a:p>
      </dsp:txBody>
      <dsp:txXfrm>
        <a:off x="0" y="3283928"/>
        <a:ext cx="8701806" cy="18137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836433-F88D-3C40-AE48-E56A1D70F37B}">
      <dsp:nvSpPr>
        <dsp:cNvPr id="0" name=""/>
        <dsp:cNvSpPr/>
      </dsp:nvSpPr>
      <dsp:spPr>
        <a:xfrm>
          <a:off x="0" y="634509"/>
          <a:ext cx="9514114" cy="98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B724E6E3-6969-A642-A329-5049BF19672F}">
      <dsp:nvSpPr>
        <dsp:cNvPr id="0" name=""/>
        <dsp:cNvSpPr/>
      </dsp:nvSpPr>
      <dsp:spPr>
        <a:xfrm>
          <a:off x="475705" y="58868"/>
          <a:ext cx="6659879" cy="1151280"/>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1728" tIns="0" rIns="251728" bIns="0" numCol="1" spcCol="1270" anchor="ctr" anchorCtr="0">
          <a:noAutofit/>
        </a:bodyPr>
        <a:lstStyle/>
        <a:p>
          <a:pPr marL="0" lvl="0" indent="0" algn="l" defTabSz="1778000" rtl="0">
            <a:lnSpc>
              <a:spcPct val="90000"/>
            </a:lnSpc>
            <a:spcBef>
              <a:spcPct val="0"/>
            </a:spcBef>
            <a:spcAft>
              <a:spcPct val="35000"/>
            </a:spcAft>
            <a:buNone/>
          </a:pPr>
          <a:r>
            <a:rPr lang="en-US" sz="4000" kern="1200"/>
            <a:t>Why We Conform</a:t>
          </a:r>
        </a:p>
      </dsp:txBody>
      <dsp:txXfrm>
        <a:off x="531906" y="115069"/>
        <a:ext cx="6547477" cy="1038878"/>
      </dsp:txXfrm>
    </dsp:sp>
    <dsp:sp modelId="{F785697A-908F-C34F-BC70-C3E1E270157D}">
      <dsp:nvSpPr>
        <dsp:cNvPr id="0" name=""/>
        <dsp:cNvSpPr/>
      </dsp:nvSpPr>
      <dsp:spPr>
        <a:xfrm>
          <a:off x="0" y="2403548"/>
          <a:ext cx="9514114" cy="98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8183171-3111-4646-8A4E-8FB2D03CB857}">
      <dsp:nvSpPr>
        <dsp:cNvPr id="0" name=""/>
        <dsp:cNvSpPr/>
      </dsp:nvSpPr>
      <dsp:spPr>
        <a:xfrm>
          <a:off x="475705" y="1827909"/>
          <a:ext cx="6659879" cy="1151280"/>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1728" tIns="0" rIns="251728" bIns="0" numCol="1" spcCol="1270" anchor="ctr" anchorCtr="0">
          <a:noAutofit/>
        </a:bodyPr>
        <a:lstStyle/>
        <a:p>
          <a:pPr marL="0" lvl="0" indent="0" algn="l" defTabSz="1778000" rtl="0">
            <a:lnSpc>
              <a:spcPct val="90000"/>
            </a:lnSpc>
            <a:spcBef>
              <a:spcPct val="0"/>
            </a:spcBef>
            <a:spcAft>
              <a:spcPct val="35000"/>
            </a:spcAft>
            <a:buNone/>
          </a:pPr>
          <a:r>
            <a:rPr lang="en-US" sz="4000" kern="1200" dirty="0"/>
            <a:t>Why We Comply</a:t>
          </a:r>
        </a:p>
      </dsp:txBody>
      <dsp:txXfrm>
        <a:off x="531906" y="1884110"/>
        <a:ext cx="6547477" cy="1038878"/>
      </dsp:txXfrm>
    </dsp:sp>
    <dsp:sp modelId="{1CE461B6-5CF6-6346-91F0-0E62E7F4A6CC}">
      <dsp:nvSpPr>
        <dsp:cNvPr id="0" name=""/>
        <dsp:cNvSpPr/>
      </dsp:nvSpPr>
      <dsp:spPr>
        <a:xfrm>
          <a:off x="0" y="4172588"/>
          <a:ext cx="9514114" cy="982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5237D9A-FF40-D242-9480-85F7F60304BC}">
      <dsp:nvSpPr>
        <dsp:cNvPr id="0" name=""/>
        <dsp:cNvSpPr/>
      </dsp:nvSpPr>
      <dsp:spPr>
        <a:xfrm>
          <a:off x="475705" y="3596949"/>
          <a:ext cx="6659879" cy="1151280"/>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51728" tIns="0" rIns="251728" bIns="0" numCol="1" spcCol="1270" anchor="ctr" anchorCtr="0">
          <a:noAutofit/>
        </a:bodyPr>
        <a:lstStyle/>
        <a:p>
          <a:pPr marL="0" lvl="0" indent="0" algn="l" defTabSz="1778000" rtl="0">
            <a:lnSpc>
              <a:spcPct val="90000"/>
            </a:lnSpc>
            <a:spcBef>
              <a:spcPct val="0"/>
            </a:spcBef>
            <a:spcAft>
              <a:spcPct val="35000"/>
            </a:spcAft>
            <a:buNone/>
          </a:pPr>
          <a:r>
            <a:rPr lang="en-US" sz="4000" kern="1200" dirty="0"/>
            <a:t>Why We Obey</a:t>
          </a:r>
        </a:p>
      </dsp:txBody>
      <dsp:txXfrm>
        <a:off x="531906" y="3653150"/>
        <a:ext cx="6547477" cy="1038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8752C-AEF8-5845-B923-5AEB3C0BA920}">
      <dsp:nvSpPr>
        <dsp:cNvPr id="0" name=""/>
        <dsp:cNvSpPr/>
      </dsp:nvSpPr>
      <dsp:spPr>
        <a:xfrm>
          <a:off x="3063115" y="2690164"/>
          <a:ext cx="2259808" cy="2259808"/>
        </a:xfrm>
        <a:prstGeom prst="ellips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Major types of social influence</a:t>
          </a:r>
          <a:endParaRPr lang="en-US" sz="2800" kern="1200" dirty="0">
            <a:solidFill>
              <a:srgbClr val="000000"/>
            </a:solidFill>
          </a:endParaRPr>
        </a:p>
      </dsp:txBody>
      <dsp:txXfrm>
        <a:off x="3394056" y="3021105"/>
        <a:ext cx="1597926" cy="1597926"/>
      </dsp:txXfrm>
    </dsp:sp>
    <dsp:sp modelId="{F83CF670-87AD-874E-A88B-3B38B53C28F0}">
      <dsp:nvSpPr>
        <dsp:cNvPr id="0" name=""/>
        <dsp:cNvSpPr/>
      </dsp:nvSpPr>
      <dsp:spPr>
        <a:xfrm rot="12900000">
          <a:off x="1610950" y="2295909"/>
          <a:ext cx="1730481" cy="644045"/>
        </a:xfrm>
        <a:prstGeom prst="leftArrow">
          <a:avLst>
            <a:gd name="adj1" fmla="val 60000"/>
            <a:gd name="adj2" fmla="val 5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0268FFE-C4D7-9C46-8A83-6D4B9EC50EED}">
      <dsp:nvSpPr>
        <dsp:cNvPr id="0" name=""/>
        <dsp:cNvSpPr/>
      </dsp:nvSpPr>
      <dsp:spPr>
        <a:xfrm>
          <a:off x="694018" y="1262923"/>
          <a:ext cx="2146818" cy="1717454"/>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rtl="0">
            <a:lnSpc>
              <a:spcPct val="90000"/>
            </a:lnSpc>
            <a:spcBef>
              <a:spcPct val="0"/>
            </a:spcBef>
            <a:spcAft>
              <a:spcPct val="35000"/>
            </a:spcAft>
            <a:buNone/>
          </a:pPr>
          <a:r>
            <a:rPr lang="en-US" sz="3000" kern="1200" dirty="0">
              <a:solidFill>
                <a:srgbClr val="000000"/>
              </a:solidFill>
            </a:rPr>
            <a:t>Information social influence</a:t>
          </a:r>
        </a:p>
      </dsp:txBody>
      <dsp:txXfrm>
        <a:off x="744321" y="1313226"/>
        <a:ext cx="2046212" cy="1616848"/>
      </dsp:txXfrm>
    </dsp:sp>
    <dsp:sp modelId="{8E8F9663-37F3-B54D-8E1E-493DE20C6C9E}">
      <dsp:nvSpPr>
        <dsp:cNvPr id="0" name=""/>
        <dsp:cNvSpPr/>
      </dsp:nvSpPr>
      <dsp:spPr>
        <a:xfrm rot="16200000">
          <a:off x="3327779" y="1402185"/>
          <a:ext cx="1730481" cy="644045"/>
        </a:xfrm>
        <a:prstGeom prst="leftArrow">
          <a:avLst>
            <a:gd name="adj1" fmla="val 60000"/>
            <a:gd name="adj2" fmla="val 50000"/>
          </a:avLst>
        </a:prstGeom>
        <a:gradFill rotWithShape="0">
          <a:gsLst>
            <a:gs pos="0">
              <a:schemeClr val="accent3">
                <a:hueOff val="5589681"/>
                <a:satOff val="-27723"/>
                <a:lumOff val="-5099"/>
                <a:alphaOff val="0"/>
                <a:tint val="100000"/>
                <a:shade val="100000"/>
                <a:satMod val="130000"/>
              </a:schemeClr>
            </a:gs>
            <a:gs pos="100000">
              <a:schemeClr val="accent3">
                <a:hueOff val="5589681"/>
                <a:satOff val="-27723"/>
                <a:lumOff val="-509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76C1E7B-8583-5148-81B6-537FE5A190A2}">
      <dsp:nvSpPr>
        <dsp:cNvPr id="0" name=""/>
        <dsp:cNvSpPr/>
      </dsp:nvSpPr>
      <dsp:spPr>
        <a:xfrm>
          <a:off x="3119610" y="239"/>
          <a:ext cx="2146818" cy="1717454"/>
        </a:xfrm>
        <a:prstGeom prst="roundRect">
          <a:avLst>
            <a:gd name="adj" fmla="val 10000"/>
          </a:avLst>
        </a:prstGeom>
        <a:gradFill rotWithShape="0">
          <a:gsLst>
            <a:gs pos="0">
              <a:schemeClr val="accent3">
                <a:hueOff val="5589681"/>
                <a:satOff val="-27723"/>
                <a:lumOff val="-5099"/>
                <a:alphaOff val="0"/>
                <a:tint val="100000"/>
                <a:shade val="100000"/>
                <a:satMod val="130000"/>
              </a:schemeClr>
            </a:gs>
            <a:gs pos="100000">
              <a:schemeClr val="accent3">
                <a:hueOff val="5589681"/>
                <a:satOff val="-27723"/>
                <a:lumOff val="-509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rtl="0">
            <a:lnSpc>
              <a:spcPct val="90000"/>
            </a:lnSpc>
            <a:spcBef>
              <a:spcPct val="0"/>
            </a:spcBef>
            <a:spcAft>
              <a:spcPct val="35000"/>
            </a:spcAft>
            <a:buNone/>
          </a:pPr>
          <a:r>
            <a:rPr lang="en-US" sz="3000" kern="1200" dirty="0">
              <a:solidFill>
                <a:srgbClr val="000000"/>
              </a:solidFill>
            </a:rPr>
            <a:t>Situational factors</a:t>
          </a:r>
        </a:p>
      </dsp:txBody>
      <dsp:txXfrm>
        <a:off x="3169913" y="50542"/>
        <a:ext cx="2046212" cy="1616848"/>
      </dsp:txXfrm>
    </dsp:sp>
    <dsp:sp modelId="{A14F175F-0B70-704D-9D25-8AF649E094EB}">
      <dsp:nvSpPr>
        <dsp:cNvPr id="0" name=""/>
        <dsp:cNvSpPr/>
      </dsp:nvSpPr>
      <dsp:spPr>
        <a:xfrm rot="19500000">
          <a:off x="5044607" y="2295909"/>
          <a:ext cx="1730481" cy="644045"/>
        </a:xfrm>
        <a:prstGeom prst="leftArrow">
          <a:avLst>
            <a:gd name="adj1" fmla="val 60000"/>
            <a:gd name="adj2" fmla="val 50000"/>
          </a:avLst>
        </a:prstGeom>
        <a:gradFill rotWithShape="0">
          <a:gsLst>
            <a:gs pos="0">
              <a:schemeClr val="accent3">
                <a:hueOff val="11179362"/>
                <a:satOff val="-55446"/>
                <a:lumOff val="-10197"/>
                <a:alphaOff val="0"/>
                <a:tint val="100000"/>
                <a:shade val="100000"/>
                <a:satMod val="130000"/>
              </a:schemeClr>
            </a:gs>
            <a:gs pos="100000">
              <a:schemeClr val="accent3">
                <a:hueOff val="11179362"/>
                <a:satOff val="-55446"/>
                <a:lumOff val="-1019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66C5F92-3B83-2240-9CC8-6BEE398AFF6F}">
      <dsp:nvSpPr>
        <dsp:cNvPr id="0" name=""/>
        <dsp:cNvSpPr/>
      </dsp:nvSpPr>
      <dsp:spPr>
        <a:xfrm>
          <a:off x="5545203" y="1262923"/>
          <a:ext cx="2146818" cy="1717454"/>
        </a:xfrm>
        <a:prstGeom prst="roundRect">
          <a:avLst>
            <a:gd name="adj" fmla="val 10000"/>
          </a:avLst>
        </a:prstGeom>
        <a:gradFill rotWithShape="0">
          <a:gsLst>
            <a:gs pos="0">
              <a:schemeClr val="accent3">
                <a:hueOff val="11179362"/>
                <a:satOff val="-55446"/>
                <a:lumOff val="-10197"/>
                <a:alphaOff val="0"/>
                <a:tint val="100000"/>
                <a:shade val="100000"/>
                <a:satMod val="130000"/>
              </a:schemeClr>
            </a:gs>
            <a:gs pos="100000">
              <a:schemeClr val="accent3">
                <a:hueOff val="11179362"/>
                <a:satOff val="-55446"/>
                <a:lumOff val="-1019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rtl="0">
            <a:lnSpc>
              <a:spcPct val="90000"/>
            </a:lnSpc>
            <a:spcBef>
              <a:spcPct val="0"/>
            </a:spcBef>
            <a:spcAft>
              <a:spcPct val="35000"/>
            </a:spcAft>
            <a:buNone/>
          </a:pPr>
          <a:r>
            <a:rPr lang="en-US" sz="3000" kern="1200">
              <a:solidFill>
                <a:srgbClr val="000000"/>
              </a:solidFill>
            </a:rPr>
            <a:t>Normative social influence</a:t>
          </a:r>
        </a:p>
      </dsp:txBody>
      <dsp:txXfrm>
        <a:off x="5595506" y="1313226"/>
        <a:ext cx="2046212" cy="16168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8752C-AEF8-5845-B923-5AEB3C0BA920}">
      <dsp:nvSpPr>
        <dsp:cNvPr id="0" name=""/>
        <dsp:cNvSpPr/>
      </dsp:nvSpPr>
      <dsp:spPr>
        <a:xfrm>
          <a:off x="2142352" y="2731425"/>
          <a:ext cx="1976051" cy="1976051"/>
        </a:xfrm>
        <a:prstGeom prst="ellips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b="1" kern="1200" dirty="0">
              <a:solidFill>
                <a:srgbClr val="000000"/>
              </a:solidFill>
            </a:rPr>
            <a:t>Major types of social influence</a:t>
          </a:r>
          <a:endParaRPr lang="en-US" sz="2400" kern="1200" dirty="0">
            <a:solidFill>
              <a:srgbClr val="000000"/>
            </a:solidFill>
          </a:endParaRPr>
        </a:p>
      </dsp:txBody>
      <dsp:txXfrm>
        <a:off x="2431738" y="3020811"/>
        <a:ext cx="1397279" cy="1397279"/>
      </dsp:txXfrm>
    </dsp:sp>
    <dsp:sp modelId="{F83CF670-87AD-874E-A88B-3B38B53C28F0}">
      <dsp:nvSpPr>
        <dsp:cNvPr id="0" name=""/>
        <dsp:cNvSpPr/>
      </dsp:nvSpPr>
      <dsp:spPr>
        <a:xfrm rot="12900000">
          <a:off x="796840" y="2361359"/>
          <a:ext cx="1592261" cy="563174"/>
        </a:xfrm>
        <a:prstGeom prst="leftArrow">
          <a:avLst>
            <a:gd name="adj1" fmla="val 60000"/>
            <a:gd name="adj2" fmla="val 5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0268FFE-C4D7-9C46-8A83-6D4B9EC50EED}">
      <dsp:nvSpPr>
        <dsp:cNvPr id="0" name=""/>
        <dsp:cNvSpPr/>
      </dsp:nvSpPr>
      <dsp:spPr>
        <a:xfrm>
          <a:off x="2194" y="1435405"/>
          <a:ext cx="1877248" cy="150179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155700" rtl="0">
            <a:lnSpc>
              <a:spcPct val="90000"/>
            </a:lnSpc>
            <a:spcBef>
              <a:spcPct val="0"/>
            </a:spcBef>
            <a:spcAft>
              <a:spcPct val="35000"/>
            </a:spcAft>
            <a:buNone/>
          </a:pPr>
          <a:r>
            <a:rPr lang="en-US" sz="2600" kern="1200" dirty="0">
              <a:solidFill>
                <a:srgbClr val="000000"/>
              </a:solidFill>
            </a:rPr>
            <a:t>Information social influence</a:t>
          </a:r>
        </a:p>
      </dsp:txBody>
      <dsp:txXfrm>
        <a:off x="46180" y="1479391"/>
        <a:ext cx="1789276" cy="1413827"/>
      </dsp:txXfrm>
    </dsp:sp>
    <dsp:sp modelId="{8E8F9663-37F3-B54D-8E1E-493DE20C6C9E}">
      <dsp:nvSpPr>
        <dsp:cNvPr id="0" name=""/>
        <dsp:cNvSpPr/>
      </dsp:nvSpPr>
      <dsp:spPr>
        <a:xfrm rot="16200000">
          <a:off x="2334247" y="1561035"/>
          <a:ext cx="1592261" cy="563174"/>
        </a:xfrm>
        <a:prstGeom prst="leftArrow">
          <a:avLst>
            <a:gd name="adj1" fmla="val 60000"/>
            <a:gd name="adj2" fmla="val 50000"/>
          </a:avLst>
        </a:prstGeom>
        <a:gradFill rotWithShape="0">
          <a:gsLst>
            <a:gs pos="0">
              <a:schemeClr val="accent3">
                <a:hueOff val="5589681"/>
                <a:satOff val="-27723"/>
                <a:lumOff val="-5099"/>
                <a:alphaOff val="0"/>
                <a:tint val="100000"/>
                <a:shade val="100000"/>
                <a:satMod val="130000"/>
              </a:schemeClr>
            </a:gs>
            <a:gs pos="100000">
              <a:schemeClr val="accent3">
                <a:hueOff val="5589681"/>
                <a:satOff val="-27723"/>
                <a:lumOff val="-509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76C1E7B-8583-5148-81B6-537FE5A190A2}">
      <dsp:nvSpPr>
        <dsp:cNvPr id="0" name=""/>
        <dsp:cNvSpPr/>
      </dsp:nvSpPr>
      <dsp:spPr>
        <a:xfrm>
          <a:off x="2191754" y="295592"/>
          <a:ext cx="1877248" cy="1501799"/>
        </a:xfrm>
        <a:prstGeom prst="roundRect">
          <a:avLst>
            <a:gd name="adj" fmla="val 10000"/>
          </a:avLst>
        </a:prstGeom>
        <a:gradFill rotWithShape="0">
          <a:gsLst>
            <a:gs pos="0">
              <a:schemeClr val="accent3">
                <a:hueOff val="5589681"/>
                <a:satOff val="-27723"/>
                <a:lumOff val="-5099"/>
                <a:alphaOff val="0"/>
                <a:tint val="100000"/>
                <a:shade val="100000"/>
                <a:satMod val="130000"/>
              </a:schemeClr>
            </a:gs>
            <a:gs pos="100000">
              <a:schemeClr val="accent3">
                <a:hueOff val="5589681"/>
                <a:satOff val="-27723"/>
                <a:lumOff val="-509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155700" rtl="0">
            <a:lnSpc>
              <a:spcPct val="90000"/>
            </a:lnSpc>
            <a:spcBef>
              <a:spcPct val="0"/>
            </a:spcBef>
            <a:spcAft>
              <a:spcPct val="35000"/>
            </a:spcAft>
            <a:buNone/>
          </a:pPr>
          <a:r>
            <a:rPr lang="en-US" sz="2600" kern="1200" dirty="0">
              <a:solidFill>
                <a:srgbClr val="000000"/>
              </a:solidFill>
            </a:rPr>
            <a:t>Situational factors</a:t>
          </a:r>
        </a:p>
      </dsp:txBody>
      <dsp:txXfrm>
        <a:off x="2235740" y="339578"/>
        <a:ext cx="1789276" cy="1413827"/>
      </dsp:txXfrm>
    </dsp:sp>
    <dsp:sp modelId="{A14F175F-0B70-704D-9D25-8AF649E094EB}">
      <dsp:nvSpPr>
        <dsp:cNvPr id="0" name=""/>
        <dsp:cNvSpPr/>
      </dsp:nvSpPr>
      <dsp:spPr>
        <a:xfrm rot="19500000">
          <a:off x="3871655" y="2361359"/>
          <a:ext cx="1592261" cy="563174"/>
        </a:xfrm>
        <a:prstGeom prst="leftArrow">
          <a:avLst>
            <a:gd name="adj1" fmla="val 60000"/>
            <a:gd name="adj2" fmla="val 50000"/>
          </a:avLst>
        </a:prstGeom>
        <a:gradFill rotWithShape="0">
          <a:gsLst>
            <a:gs pos="0">
              <a:schemeClr val="accent3">
                <a:hueOff val="11179362"/>
                <a:satOff val="-55446"/>
                <a:lumOff val="-10197"/>
                <a:alphaOff val="0"/>
                <a:tint val="100000"/>
                <a:shade val="100000"/>
                <a:satMod val="130000"/>
              </a:schemeClr>
            </a:gs>
            <a:gs pos="100000">
              <a:schemeClr val="accent3">
                <a:hueOff val="11179362"/>
                <a:satOff val="-55446"/>
                <a:lumOff val="-1019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66C5F92-3B83-2240-9CC8-6BEE398AFF6F}">
      <dsp:nvSpPr>
        <dsp:cNvPr id="0" name=""/>
        <dsp:cNvSpPr/>
      </dsp:nvSpPr>
      <dsp:spPr>
        <a:xfrm>
          <a:off x="4381313" y="1435405"/>
          <a:ext cx="1877248" cy="1501799"/>
        </a:xfrm>
        <a:prstGeom prst="roundRect">
          <a:avLst>
            <a:gd name="adj" fmla="val 10000"/>
          </a:avLst>
        </a:prstGeom>
        <a:gradFill rotWithShape="0">
          <a:gsLst>
            <a:gs pos="0">
              <a:schemeClr val="accent3">
                <a:hueOff val="11179362"/>
                <a:satOff val="-55446"/>
                <a:lumOff val="-10197"/>
                <a:alphaOff val="0"/>
                <a:tint val="100000"/>
                <a:shade val="100000"/>
                <a:satMod val="130000"/>
              </a:schemeClr>
            </a:gs>
            <a:gs pos="100000">
              <a:schemeClr val="accent3">
                <a:hueOff val="11179362"/>
                <a:satOff val="-55446"/>
                <a:lumOff val="-1019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1155700" rtl="0">
            <a:lnSpc>
              <a:spcPct val="90000"/>
            </a:lnSpc>
            <a:spcBef>
              <a:spcPct val="0"/>
            </a:spcBef>
            <a:spcAft>
              <a:spcPct val="35000"/>
            </a:spcAft>
            <a:buNone/>
          </a:pPr>
          <a:r>
            <a:rPr lang="en-US" sz="2600" kern="1200" dirty="0">
              <a:solidFill>
                <a:srgbClr val="000000"/>
              </a:solidFill>
            </a:rPr>
            <a:t>Normative social influence</a:t>
          </a:r>
        </a:p>
      </dsp:txBody>
      <dsp:txXfrm>
        <a:off x="4425299" y="1479391"/>
        <a:ext cx="1789276" cy="14138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11E1C-5BBB-0D46-82DD-83B413F2ABC0}">
      <dsp:nvSpPr>
        <dsp:cNvPr id="0" name=""/>
        <dsp:cNvSpPr/>
      </dsp:nvSpPr>
      <dsp:spPr>
        <a:xfrm>
          <a:off x="2303722" y="0"/>
          <a:ext cx="5655442" cy="1492410"/>
        </a:xfrm>
        <a:prstGeom prst="roundRect">
          <a:avLst>
            <a:gd name="adj" fmla="val 1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Unanimity of the group</a:t>
          </a:r>
        </a:p>
      </dsp:txBody>
      <dsp:txXfrm>
        <a:off x="2347433" y="43711"/>
        <a:ext cx="5568020" cy="1404988"/>
      </dsp:txXfrm>
    </dsp:sp>
    <dsp:sp modelId="{B93EF38B-8105-6145-9B18-9D91CD2C6E47}">
      <dsp:nvSpPr>
        <dsp:cNvPr id="0" name=""/>
        <dsp:cNvSpPr/>
      </dsp:nvSpPr>
      <dsp:spPr>
        <a:xfrm rot="5400000">
          <a:off x="4851616" y="1529721"/>
          <a:ext cx="559654" cy="671584"/>
        </a:xfrm>
        <a:prstGeom prst="rightArrow">
          <a:avLst>
            <a:gd name="adj1" fmla="val 60000"/>
            <a:gd name="adj2" fmla="val 50000"/>
          </a:avLst>
        </a:prstGeom>
        <a:solidFill>
          <a:schemeClr val="accent5">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4929968" y="1585686"/>
        <a:ext cx="402950" cy="391758"/>
      </dsp:txXfrm>
    </dsp:sp>
    <dsp:sp modelId="{F21DB771-1329-5848-B5AA-0932449E35A0}">
      <dsp:nvSpPr>
        <dsp:cNvPr id="0" name=""/>
        <dsp:cNvSpPr/>
      </dsp:nvSpPr>
      <dsp:spPr>
        <a:xfrm>
          <a:off x="2303722" y="2238616"/>
          <a:ext cx="5655442" cy="1492410"/>
        </a:xfrm>
        <a:prstGeom prst="roundRect">
          <a:avLst>
            <a:gd name="adj" fmla="val 1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Mode of responding</a:t>
          </a:r>
        </a:p>
      </dsp:txBody>
      <dsp:txXfrm>
        <a:off x="2347433" y="2282327"/>
        <a:ext cx="5568020" cy="1404988"/>
      </dsp:txXfrm>
    </dsp:sp>
    <dsp:sp modelId="{76E71C5E-99EE-6746-8FA1-D1F4B7223C51}">
      <dsp:nvSpPr>
        <dsp:cNvPr id="0" name=""/>
        <dsp:cNvSpPr/>
      </dsp:nvSpPr>
      <dsp:spPr>
        <a:xfrm rot="5400000">
          <a:off x="4851616" y="3768337"/>
          <a:ext cx="559654" cy="671584"/>
        </a:xfrm>
        <a:prstGeom prst="rightArrow">
          <a:avLst>
            <a:gd name="adj1" fmla="val 60000"/>
            <a:gd name="adj2" fmla="val 50000"/>
          </a:avLst>
        </a:prstGeom>
        <a:solidFill>
          <a:schemeClr val="accent5">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4929968" y="3824302"/>
        <a:ext cx="402950" cy="391758"/>
      </dsp:txXfrm>
    </dsp:sp>
    <dsp:sp modelId="{06366154-0BB9-C34E-876C-2D43766AB7F6}">
      <dsp:nvSpPr>
        <dsp:cNvPr id="0" name=""/>
        <dsp:cNvSpPr/>
      </dsp:nvSpPr>
      <dsp:spPr>
        <a:xfrm>
          <a:off x="2303722" y="4477232"/>
          <a:ext cx="5655442" cy="1492410"/>
        </a:xfrm>
        <a:prstGeom prst="roundRect">
          <a:avLst>
            <a:gd name="adj" fmla="val 1000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rtl="0">
            <a:lnSpc>
              <a:spcPct val="90000"/>
            </a:lnSpc>
            <a:spcBef>
              <a:spcPct val="0"/>
            </a:spcBef>
            <a:spcAft>
              <a:spcPct val="35000"/>
            </a:spcAft>
            <a:buNone/>
          </a:pPr>
          <a:r>
            <a:rPr lang="en-US" sz="3500" kern="1200" dirty="0"/>
            <a:t>Status of group members</a:t>
          </a:r>
        </a:p>
      </dsp:txBody>
      <dsp:txXfrm>
        <a:off x="2347433" y="4520943"/>
        <a:ext cx="5568020" cy="140498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F6FCA2-44E4-4EE7-A062-71A53DB6B35E}" type="datetimeFigureOut">
              <a:rPr lang="en-GB" smtClean="0"/>
              <a:t>27/10/2021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BF05E7-6CA7-4837-8990-301F9126D95F}" type="slidenum">
              <a:rPr lang="en-GB" smtClean="0"/>
              <a:t>‹#›</a:t>
            </a:fld>
            <a:endParaRPr lang="en-GB"/>
          </a:p>
        </p:txBody>
      </p:sp>
    </p:spTree>
    <p:extLst>
      <p:ext uri="{BB962C8B-B14F-4D97-AF65-F5344CB8AC3E}">
        <p14:creationId xmlns:p14="http://schemas.microsoft.com/office/powerpoint/2010/main" val="3515927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94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spcBef>
                <a:spcPct val="0"/>
              </a:spcBef>
              <a:buFontTx/>
              <a:buChar char="•"/>
            </a:pPr>
            <a:r>
              <a:rPr lang="en-US">
                <a:latin typeface="Calibri" charset="0"/>
              </a:rPr>
              <a:t>For instance, in the military, conformity is essential because in a time of war, soldiers cannot each do his or her own thing while in battle. </a:t>
            </a:r>
          </a:p>
          <a:p>
            <a:pPr eaLnBrk="1" hangingPunct="1">
              <a:spcBef>
                <a:spcPct val="0"/>
              </a:spcBef>
            </a:pPr>
            <a:endParaRPr lang="en-US">
              <a:latin typeface="Calibri" charset="0"/>
            </a:endParaRPr>
          </a:p>
        </p:txBody>
      </p:sp>
      <p:sp>
        <p:nvSpPr>
          <p:cNvPr id="194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E6C08C7-CE07-0942-8F52-4C9F54CFDDA2}"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719837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457200" indent="-457200" eaLnBrk="1" fontAlgn="auto" hangingPunct="1">
              <a:spcBef>
                <a:spcPts val="0"/>
              </a:spcBef>
              <a:spcAft>
                <a:spcPts val="0"/>
              </a:spcAft>
              <a:buFont typeface="Arial"/>
              <a:buChar char="•"/>
              <a:defRPr/>
            </a:pPr>
            <a:r>
              <a:rPr lang="en-US" sz="2600" dirty="0">
                <a:latin typeface="Calibri" charset="0"/>
                <a:ea typeface="+mn-ea"/>
                <a:cs typeface="+mn-cs"/>
              </a:rPr>
              <a:t>Participants, who thought they were in a visual perception experiment, were placed in a completely dark room and exposed to a stationary point of light, and their task was to estimate the distance this light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The light never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It was an illusion called the </a:t>
            </a:r>
            <a:r>
              <a:rPr lang="en-US" sz="2200" dirty="0" err="1">
                <a:latin typeface="Calibri" charset="0"/>
                <a:ea typeface="+mn-ea"/>
              </a:rPr>
              <a:t>autokinetic</a:t>
            </a:r>
            <a:r>
              <a:rPr lang="en-US" sz="2200" dirty="0">
                <a:latin typeface="Calibri" charset="0"/>
                <a:ea typeface="+mn-ea"/>
              </a:rPr>
              <a:t> effect, whereby a stationary point of light appears to move in a dark room because there is no frame of reference and our eyes spontaneously move</a:t>
            </a:r>
          </a:p>
          <a:p>
            <a:pPr eaLnBrk="1" fontAlgn="auto" hangingPunct="1">
              <a:spcBef>
                <a:spcPts val="0"/>
              </a:spcBef>
              <a:spcAft>
                <a:spcPts val="0"/>
              </a:spcAft>
              <a:buFont typeface="Arial"/>
              <a:buChar char="•"/>
              <a:defRPr/>
            </a:pPr>
            <a:r>
              <a:rPr lang="en-US" sz="2500" dirty="0">
                <a:ea typeface="+mn-ea"/>
                <a:cs typeface="+mn-cs"/>
              </a:rPr>
              <a:t>During the first session, each participant was alone in the dark room when making their judgments</a:t>
            </a:r>
          </a:p>
          <a:p>
            <a:pPr lvl="1" eaLnBrk="1" fontAlgn="auto" hangingPunct="1">
              <a:spcBef>
                <a:spcPts val="0"/>
              </a:spcBef>
              <a:spcAft>
                <a:spcPts val="0"/>
              </a:spcAft>
              <a:buFont typeface="Arial"/>
              <a:buChar char="–"/>
              <a:defRPr/>
            </a:pPr>
            <a:r>
              <a:rPr lang="en-US" sz="2200" dirty="0">
                <a:ea typeface="+mn-ea"/>
              </a:rPr>
              <a:t>But during the next three sessions, they were in the room with two other participants and could hear each others estimates of the illusory light movement</a:t>
            </a:r>
          </a:p>
          <a:p>
            <a:pPr eaLnBrk="1" fontAlgn="auto" hangingPunct="1">
              <a:spcBef>
                <a:spcPts val="0"/>
              </a:spcBef>
              <a:spcAft>
                <a:spcPts val="0"/>
              </a:spcAft>
              <a:buFont typeface="Arial"/>
              <a:buChar char="•"/>
              <a:defRPr/>
            </a:pPr>
            <a:r>
              <a:rPr lang="en-US" sz="2500" dirty="0">
                <a:ea typeface="+mn-ea"/>
                <a:cs typeface="+mn-cs"/>
              </a:rPr>
              <a:t>The average individual estimates varied greatly during the first session</a:t>
            </a:r>
          </a:p>
          <a:p>
            <a:pPr lvl="1" eaLnBrk="1" fontAlgn="auto" hangingPunct="1">
              <a:spcBef>
                <a:spcPts val="0"/>
              </a:spcBef>
              <a:spcAft>
                <a:spcPts val="0"/>
              </a:spcAft>
              <a:buFont typeface="Arial"/>
              <a:buChar char="–"/>
              <a:defRPr/>
            </a:pPr>
            <a:r>
              <a:rPr lang="en-US" sz="2200" dirty="0">
                <a:ea typeface="+mn-ea"/>
              </a:rPr>
              <a:t>During the next three sessions, though, the individual estimates converged on a common group norm</a:t>
            </a:r>
          </a:p>
          <a:p>
            <a:pPr lvl="1" eaLnBrk="1" fontAlgn="auto" hangingPunct="1">
              <a:spcBef>
                <a:spcPts val="0"/>
              </a:spcBef>
              <a:spcAft>
                <a:spcPts val="0"/>
              </a:spcAft>
              <a:buFont typeface="Arial"/>
              <a:buChar char="–"/>
              <a:defRPr/>
            </a:pPr>
            <a:r>
              <a:rPr lang="en-US" sz="2200" dirty="0">
                <a:ea typeface="+mn-ea"/>
              </a:rPr>
              <a:t>A year later, participants were brought back and made estimates alone; yet, these estimates remained at the group norm </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This pattern of results suggests the impact of </a:t>
            </a:r>
            <a:r>
              <a:rPr lang="en-US" b="1" dirty="0">
                <a:solidFill>
                  <a:schemeClr val="accent1"/>
                </a:solidFill>
                <a:latin typeface="Calibri" charset="0"/>
                <a:ea typeface="+mn-ea"/>
                <a:cs typeface="+mn-cs"/>
              </a:rPr>
              <a:t>informational social influence</a:t>
            </a:r>
            <a:r>
              <a:rPr lang="en-US" dirty="0">
                <a:latin typeface="Calibri" charset="0"/>
                <a:ea typeface="+mn-ea"/>
                <a:cs typeface="+mn-cs"/>
              </a:rPr>
              <a:t>, which is influence that stems from our desire to be correct in situations in which the correct action of judgment is uncertain and we need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When a task is ambiguous or difficult and we want to be correct, we look to others for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For instance, when visiting a foreign culture, it is usually a good idea to watch how the people living in that culture behave in various situations because they provide information to outsiders on how to behave in that culture </a:t>
            </a:r>
          </a:p>
          <a:p>
            <a:pPr eaLnBrk="1" fontAlgn="auto" hangingPunct="1">
              <a:spcBef>
                <a:spcPts val="0"/>
              </a:spcBef>
              <a:spcAft>
                <a:spcPts val="0"/>
              </a:spcAft>
              <a:defRPr/>
            </a:pPr>
            <a:endParaRPr lang="en-US" dirty="0">
              <a:ea typeface="+mn-ea"/>
              <a:cs typeface="+mn-cs"/>
            </a:endParaRPr>
          </a:p>
        </p:txBody>
      </p:sp>
      <p:sp>
        <p:nvSpPr>
          <p:cNvPr id="2253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E020B5-86A7-2F4E-A220-DA49FEA7FE11}"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922649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457200" indent="-457200" eaLnBrk="1" fontAlgn="auto" hangingPunct="1">
              <a:spcBef>
                <a:spcPts val="0"/>
              </a:spcBef>
              <a:spcAft>
                <a:spcPts val="0"/>
              </a:spcAft>
              <a:buFont typeface="Arial"/>
              <a:buChar char="•"/>
              <a:defRPr/>
            </a:pPr>
            <a:r>
              <a:rPr lang="en-US" sz="2600" dirty="0">
                <a:latin typeface="Calibri" charset="0"/>
                <a:ea typeface="+mn-ea"/>
                <a:cs typeface="+mn-cs"/>
              </a:rPr>
              <a:t>Participants, who thought they were in a visual perception experiment, were placed in a completely dark room and exposed to a stationary point of light, and their task was to estimate the distance this light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The light never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It was an illusion called the </a:t>
            </a:r>
            <a:r>
              <a:rPr lang="en-US" sz="2200" dirty="0" err="1">
                <a:latin typeface="Calibri" charset="0"/>
                <a:ea typeface="+mn-ea"/>
              </a:rPr>
              <a:t>autokinetic</a:t>
            </a:r>
            <a:r>
              <a:rPr lang="en-US" sz="2200" dirty="0">
                <a:latin typeface="Calibri" charset="0"/>
                <a:ea typeface="+mn-ea"/>
              </a:rPr>
              <a:t> effect, whereby a stationary point of light appears to move in a dark room because there is no frame of reference and our eyes spontaneously move</a:t>
            </a:r>
          </a:p>
          <a:p>
            <a:pPr eaLnBrk="1" fontAlgn="auto" hangingPunct="1">
              <a:spcBef>
                <a:spcPts val="0"/>
              </a:spcBef>
              <a:spcAft>
                <a:spcPts val="0"/>
              </a:spcAft>
              <a:buFont typeface="Arial"/>
              <a:buChar char="•"/>
              <a:defRPr/>
            </a:pPr>
            <a:r>
              <a:rPr lang="en-US" sz="2500" dirty="0">
                <a:ea typeface="+mn-ea"/>
                <a:cs typeface="+mn-cs"/>
              </a:rPr>
              <a:t>During the first session, each participant was alone in the dark room when making their judgments</a:t>
            </a:r>
          </a:p>
          <a:p>
            <a:pPr lvl="1" eaLnBrk="1" fontAlgn="auto" hangingPunct="1">
              <a:spcBef>
                <a:spcPts val="0"/>
              </a:spcBef>
              <a:spcAft>
                <a:spcPts val="0"/>
              </a:spcAft>
              <a:buFont typeface="Arial"/>
              <a:buChar char="–"/>
              <a:defRPr/>
            </a:pPr>
            <a:r>
              <a:rPr lang="en-US" sz="2200" dirty="0">
                <a:ea typeface="+mn-ea"/>
              </a:rPr>
              <a:t>But during the next three sessions, they were in the room with two other participants and could hear each others estimates of the illusory light movement</a:t>
            </a:r>
          </a:p>
          <a:p>
            <a:pPr eaLnBrk="1" fontAlgn="auto" hangingPunct="1">
              <a:spcBef>
                <a:spcPts val="0"/>
              </a:spcBef>
              <a:spcAft>
                <a:spcPts val="0"/>
              </a:spcAft>
              <a:buFont typeface="Arial"/>
              <a:buChar char="•"/>
              <a:defRPr/>
            </a:pPr>
            <a:r>
              <a:rPr lang="en-US" sz="2500" dirty="0">
                <a:ea typeface="+mn-ea"/>
                <a:cs typeface="+mn-cs"/>
              </a:rPr>
              <a:t>The average individual estimates varied greatly during the first session</a:t>
            </a:r>
          </a:p>
          <a:p>
            <a:pPr lvl="1" eaLnBrk="1" fontAlgn="auto" hangingPunct="1">
              <a:spcBef>
                <a:spcPts val="0"/>
              </a:spcBef>
              <a:spcAft>
                <a:spcPts val="0"/>
              </a:spcAft>
              <a:buFont typeface="Arial"/>
              <a:buChar char="–"/>
              <a:defRPr/>
            </a:pPr>
            <a:r>
              <a:rPr lang="en-US" sz="2200" dirty="0">
                <a:ea typeface="+mn-ea"/>
              </a:rPr>
              <a:t>During the next three sessions, though, the individual estimates converged on a common group norm</a:t>
            </a:r>
          </a:p>
          <a:p>
            <a:pPr lvl="1" eaLnBrk="1" fontAlgn="auto" hangingPunct="1">
              <a:spcBef>
                <a:spcPts val="0"/>
              </a:spcBef>
              <a:spcAft>
                <a:spcPts val="0"/>
              </a:spcAft>
              <a:buFont typeface="Arial"/>
              <a:buChar char="–"/>
              <a:defRPr/>
            </a:pPr>
            <a:r>
              <a:rPr lang="en-US" sz="2200" dirty="0">
                <a:ea typeface="+mn-ea"/>
              </a:rPr>
              <a:t>A year later, participants were brought back and made estimates alone; yet, these estimates remained at the group norm </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This pattern of results suggests the impact of </a:t>
            </a:r>
            <a:r>
              <a:rPr lang="en-US" b="1" dirty="0">
                <a:solidFill>
                  <a:schemeClr val="accent1"/>
                </a:solidFill>
                <a:latin typeface="Calibri" charset="0"/>
                <a:ea typeface="+mn-ea"/>
                <a:cs typeface="+mn-cs"/>
              </a:rPr>
              <a:t>informational social influence</a:t>
            </a:r>
            <a:r>
              <a:rPr lang="en-US" dirty="0">
                <a:latin typeface="Calibri" charset="0"/>
                <a:ea typeface="+mn-ea"/>
                <a:cs typeface="+mn-cs"/>
              </a:rPr>
              <a:t>, which is influence that stems from our desire to be correct in situations in which the correct action of judgment is uncertain and we need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When a task is ambiguous or difficult and we want to be correct, we look to others for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For instance, when visiting a foreign culture, it is usually a good idea to watch how the people living in that culture behave in various situations because they provide information to outsiders on how to behave in that culture </a:t>
            </a:r>
          </a:p>
          <a:p>
            <a:pPr eaLnBrk="1" fontAlgn="auto" hangingPunct="1">
              <a:spcBef>
                <a:spcPts val="0"/>
              </a:spcBef>
              <a:spcAft>
                <a:spcPts val="0"/>
              </a:spcAft>
              <a:defRPr/>
            </a:pPr>
            <a:endParaRPr lang="en-US" dirty="0">
              <a:ea typeface="+mn-ea"/>
              <a:cs typeface="+mn-cs"/>
            </a:endParaRPr>
          </a:p>
        </p:txBody>
      </p:sp>
      <p:sp>
        <p:nvSpPr>
          <p:cNvPr id="2253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E020B5-86A7-2F4E-A220-DA49FEA7FE11}"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852770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a:buChar char="•"/>
              <a:defRPr/>
            </a:pPr>
            <a:r>
              <a:rPr lang="en-US" dirty="0">
                <a:latin typeface="Calibri" charset="0"/>
                <a:ea typeface="+mn-ea"/>
                <a:cs typeface="+mn-cs"/>
              </a:rPr>
              <a:t>For instance, when visiting a foreign culture, it is usually a good idea to watch how the people living in that culture behave in various situations because they provide information to outsiders on how to behave in that culture </a:t>
            </a:r>
          </a:p>
          <a:p>
            <a:pPr eaLnBrk="1" fontAlgn="auto" hangingPunct="1">
              <a:spcBef>
                <a:spcPts val="0"/>
              </a:spcBef>
              <a:spcAft>
                <a:spcPts val="0"/>
              </a:spcAft>
              <a:defRPr/>
            </a:pPr>
            <a:endParaRPr lang="en-US" dirty="0">
              <a:ea typeface="+mn-ea"/>
              <a:cs typeface="+mn-cs"/>
            </a:endParaRPr>
          </a:p>
        </p:txBody>
      </p:sp>
      <p:sp>
        <p:nvSpPr>
          <p:cNvPr id="2457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B1B6007-2B8E-224F-A2D2-EA0F2DB8D4AA}"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5865061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0" marR="0" lvl="1" indent="0" algn="l" defTabSz="457200" rtl="0" eaLnBrk="1" fontAlgn="auto" latinLnBrk="0" hangingPunct="1">
              <a:lnSpc>
                <a:spcPct val="100000"/>
              </a:lnSpc>
              <a:spcBef>
                <a:spcPts val="0"/>
              </a:spcBef>
              <a:spcAft>
                <a:spcPts val="0"/>
              </a:spcAft>
              <a:buClrTx/>
              <a:buSzTx/>
              <a:buFont typeface="Arial"/>
              <a:buNone/>
              <a:tabLst/>
              <a:defRPr/>
            </a:pPr>
            <a:r>
              <a:rPr lang="en-US" sz="2400" baseline="0" dirty="0"/>
              <a:t>This is a photograph taken from one of Asch</a:t>
            </a:r>
            <a:r>
              <a:rPr lang="fr-FR" sz="2400" baseline="0" dirty="0"/>
              <a:t>'</a:t>
            </a:r>
            <a:r>
              <a:rPr lang="en-US" sz="2400" baseline="0" dirty="0"/>
              <a:t>s conformity experiments. The student in the middle (#6) is the actual participant. The other participants are confederates of the experimenter. As you can see, the actual participant is perplexed by the obviously incorrect responses of the confederate participants on this trial.</a:t>
            </a:r>
            <a:endParaRPr lang="en-US" sz="2200" baseline="0" dirty="0">
              <a:latin typeface="Calibri" charset="0"/>
              <a:ea typeface="+mn-ea"/>
            </a:endParaRPr>
          </a:p>
          <a:p>
            <a:pPr marL="342900" lvl="1" indent="-342900" eaLnBrk="1" fontAlgn="auto" hangingPunct="1">
              <a:spcBef>
                <a:spcPts val="0"/>
              </a:spcBef>
              <a:spcAft>
                <a:spcPts val="0"/>
              </a:spcAft>
              <a:buFont typeface="Arial"/>
              <a:buChar char="•"/>
              <a:defRPr/>
            </a:pPr>
            <a:endParaRPr lang="en-US" sz="2200" dirty="0">
              <a:latin typeface="Calibri" charset="0"/>
              <a:ea typeface="+mn-ea"/>
            </a:endParaRPr>
          </a:p>
          <a:p>
            <a:pPr marL="342900" lvl="1" indent="-342900" eaLnBrk="1" fontAlgn="auto" hangingPunct="1">
              <a:spcBef>
                <a:spcPts val="0"/>
              </a:spcBef>
              <a:spcAft>
                <a:spcPts val="0"/>
              </a:spcAft>
              <a:buFont typeface="Arial"/>
              <a:buChar char="•"/>
              <a:defRPr/>
            </a:pPr>
            <a:r>
              <a:rPr lang="en-US" sz="2200" dirty="0">
                <a:latin typeface="Calibri" charset="0"/>
                <a:ea typeface="+mn-ea"/>
              </a:rPr>
              <a:t>Specifically, participants had to judge which one of three lines was the same length as a </a:t>
            </a:r>
            <a:r>
              <a:rPr lang="ja-JP" altLang="en-US" sz="2200" dirty="0">
                <a:latin typeface="Arial" charset="0"/>
                <a:ea typeface="+mn-ea"/>
              </a:rPr>
              <a:t>“</a:t>
            </a:r>
            <a:r>
              <a:rPr lang="en-US" altLang="ja-JP" sz="2200" dirty="0">
                <a:latin typeface="Calibri" charset="0"/>
                <a:ea typeface="+mn-ea"/>
              </a:rPr>
              <a:t>standard line</a:t>
            </a:r>
            <a:r>
              <a:rPr lang="ja-JP" altLang="en-US" sz="2200" dirty="0">
                <a:latin typeface="Arial" charset="0"/>
                <a:ea typeface="+mn-ea"/>
              </a:rPr>
              <a:t>”</a:t>
            </a:r>
            <a:r>
              <a:rPr lang="en-US" altLang="ja-JP" sz="2200" dirty="0">
                <a:latin typeface="Arial" charset="0"/>
                <a:ea typeface="+mn-ea"/>
              </a:rPr>
              <a:t>.</a:t>
            </a:r>
          </a:p>
          <a:p>
            <a:pPr eaLnBrk="1" fontAlgn="auto" hangingPunct="1">
              <a:spcBef>
                <a:spcPts val="0"/>
              </a:spcBef>
              <a:spcAft>
                <a:spcPts val="0"/>
              </a:spcAft>
              <a:buFont typeface="Arial"/>
              <a:buChar char="•"/>
              <a:defRPr/>
            </a:pPr>
            <a:r>
              <a:rPr lang="en-US" sz="2800" dirty="0">
                <a:ea typeface="+mn-ea"/>
                <a:cs typeface="+mn-cs"/>
              </a:rPr>
              <a:t>In Asch</a:t>
            </a:r>
            <a:r>
              <a:rPr lang="fr-FR" altLang="ja-JP" sz="2800" dirty="0">
                <a:latin typeface="Arial"/>
                <a:ea typeface="+mn-ea"/>
                <a:cs typeface="+mn-cs"/>
              </a:rPr>
              <a:t>'</a:t>
            </a:r>
            <a:r>
              <a:rPr lang="en-US" sz="2800" dirty="0">
                <a:ea typeface="+mn-ea"/>
                <a:cs typeface="+mn-cs"/>
              </a:rPr>
              <a:t>s study, there were other </a:t>
            </a:r>
            <a:r>
              <a:rPr lang="ja-JP" altLang="en-US" sz="2800" dirty="0">
                <a:latin typeface="Arial"/>
                <a:ea typeface="+mn-ea"/>
                <a:cs typeface="+mn-cs"/>
              </a:rPr>
              <a:t>“</a:t>
            </a:r>
            <a:r>
              <a:rPr lang="en-US" sz="2800" dirty="0">
                <a:ea typeface="+mn-ea"/>
                <a:cs typeface="+mn-cs"/>
              </a:rPr>
              <a:t>participants</a:t>
            </a:r>
            <a:r>
              <a:rPr lang="ja-JP" altLang="en-US" sz="2800" dirty="0">
                <a:latin typeface="Arial"/>
                <a:ea typeface="+mn-ea"/>
                <a:cs typeface="+mn-cs"/>
              </a:rPr>
              <a:t>”</a:t>
            </a:r>
            <a:r>
              <a:rPr lang="en-US" sz="2800" dirty="0">
                <a:ea typeface="+mn-ea"/>
                <a:cs typeface="+mn-cs"/>
              </a:rPr>
              <a:t> who were in fact experimental confederates, part of the experimental setting</a:t>
            </a:r>
          </a:p>
          <a:p>
            <a:pPr lvl="1" eaLnBrk="1" fontAlgn="auto" hangingPunct="1">
              <a:spcBef>
                <a:spcPts val="0"/>
              </a:spcBef>
              <a:spcAft>
                <a:spcPts val="0"/>
              </a:spcAft>
              <a:buFont typeface="Arial"/>
              <a:buChar char="–"/>
              <a:defRPr/>
            </a:pPr>
            <a:r>
              <a:rPr lang="en-US" sz="2500" dirty="0">
                <a:ea typeface="+mn-ea"/>
              </a:rPr>
              <a:t>On each trial, judgments were made orally, and Asch structured the situation so the experimental confederates responded before the true participant</a:t>
            </a:r>
          </a:p>
          <a:p>
            <a:pPr lvl="1" eaLnBrk="1" fontAlgn="auto" hangingPunct="1">
              <a:spcBef>
                <a:spcPts val="0"/>
              </a:spcBef>
              <a:spcAft>
                <a:spcPts val="0"/>
              </a:spcAft>
              <a:buFont typeface="Arial"/>
              <a:buChar char="–"/>
              <a:defRPr/>
            </a:pPr>
            <a:r>
              <a:rPr lang="en-US" sz="2500" dirty="0">
                <a:ea typeface="+mn-ea"/>
              </a:rPr>
              <a:t>These experimental confederates arranged to make mistakes on certain trials in an effort to see how the </a:t>
            </a:r>
            <a:r>
              <a:rPr lang="ja-JP" altLang="en-US" sz="2500" dirty="0">
                <a:latin typeface="Arial"/>
                <a:ea typeface="+mn-ea"/>
              </a:rPr>
              <a:t>“</a:t>
            </a:r>
            <a:r>
              <a:rPr lang="en-US" sz="2500" dirty="0">
                <a:ea typeface="+mn-ea"/>
              </a:rPr>
              <a:t>real</a:t>
            </a:r>
            <a:r>
              <a:rPr lang="ja-JP" altLang="en-US" sz="2500" dirty="0">
                <a:latin typeface="Arial"/>
                <a:ea typeface="+mn-ea"/>
              </a:rPr>
              <a:t>”</a:t>
            </a:r>
            <a:r>
              <a:rPr lang="en-US" sz="2500" dirty="0">
                <a:ea typeface="+mn-ea"/>
              </a:rPr>
              <a:t> participant would respond when asked to make line length judgments</a:t>
            </a:r>
          </a:p>
          <a:p>
            <a:pPr marL="342900" lvl="1" indent="-342900" eaLnBrk="1" fontAlgn="auto" hangingPunct="1">
              <a:spcBef>
                <a:spcPts val="0"/>
              </a:spcBef>
              <a:spcAft>
                <a:spcPts val="0"/>
              </a:spcAft>
              <a:buFont typeface="Arial"/>
              <a:buChar char="•"/>
              <a:defRPr/>
            </a:pPr>
            <a:endParaRPr lang="en-US" altLang="ja-JP" sz="2200" dirty="0">
              <a:latin typeface="Calibri" charset="0"/>
              <a:ea typeface="+mn-ea"/>
            </a:endParaRPr>
          </a:p>
          <a:p>
            <a:pPr eaLnBrk="1" fontAlgn="auto" hangingPunct="1">
              <a:spcBef>
                <a:spcPts val="0"/>
              </a:spcBef>
              <a:spcAft>
                <a:spcPts val="0"/>
              </a:spcAft>
              <a:defRPr/>
            </a:pPr>
            <a:endParaRPr lang="en-US" dirty="0">
              <a:ea typeface="+mn-ea"/>
              <a:cs typeface="+mn-cs"/>
            </a:endParaRPr>
          </a:p>
        </p:txBody>
      </p:sp>
      <p:sp>
        <p:nvSpPr>
          <p:cNvPr id="2662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569FCD2-C0B0-5840-B789-FE21C128EA54}"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287993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ＭＳ Ｐゴシック" charset="0"/>
                <a:cs typeface="ＭＳ Ｐゴシック" charset="0"/>
              </a:rPr>
              <a:t>The task is to judge which one</a:t>
            </a:r>
          </a:p>
          <a:p>
            <a:r>
              <a:rPr lang="en-US" sz="1200" b="0" i="0" u="none" strike="noStrike" kern="1200" baseline="0" dirty="0">
                <a:solidFill>
                  <a:schemeClr val="tx1"/>
                </a:solidFill>
                <a:latin typeface="+mn-lt"/>
                <a:ea typeface="ＭＳ Ｐゴシック" charset="0"/>
                <a:cs typeface="ＭＳ Ｐゴシック" charset="0"/>
              </a:rPr>
              <a:t>of the comparison lines (1, 2, or 3) is</a:t>
            </a:r>
          </a:p>
          <a:p>
            <a:r>
              <a:rPr lang="en-US" sz="1200" b="0" i="0" u="none" strike="noStrike" kern="1200" baseline="0" dirty="0">
                <a:solidFill>
                  <a:schemeClr val="tx1"/>
                </a:solidFill>
                <a:latin typeface="+mn-lt"/>
                <a:ea typeface="ＭＳ Ｐゴシック" charset="0"/>
                <a:cs typeface="ＭＳ Ｐゴシック" charset="0"/>
              </a:rPr>
              <a:t>the same length as the standard line</a:t>
            </a:r>
          </a:p>
          <a:p>
            <a:r>
              <a:rPr lang="en-US" sz="1200" b="0" i="0" u="none" strike="noStrike" kern="1200" baseline="0" dirty="0">
                <a:solidFill>
                  <a:schemeClr val="tx1"/>
                </a:solidFill>
                <a:latin typeface="+mn-lt"/>
                <a:ea typeface="ＭＳ Ｐゴシック" charset="0"/>
                <a:cs typeface="ＭＳ Ｐゴシック" charset="0"/>
              </a:rPr>
              <a:t>on the left.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CD7DD8-1714-C843-9DBC-E2F19F494B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2626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lnSpc>
                <a:spcPct val="95000"/>
              </a:lnSpc>
              <a:spcAft>
                <a:spcPts val="0"/>
              </a:spcAft>
              <a:buFont typeface="Arial"/>
              <a:buChar char="•"/>
              <a:defRPr/>
            </a:pPr>
            <a:r>
              <a:rPr lang="en-US" sz="1100" dirty="0">
                <a:latin typeface="Calibri" charset="0"/>
                <a:ea typeface="+mn-ea"/>
                <a:cs typeface="+mn-cs"/>
              </a:rPr>
              <a:t>In essence, we change our </a:t>
            </a:r>
            <a:r>
              <a:rPr lang="en-US" sz="1100" dirty="0" err="1">
                <a:latin typeface="Calibri" charset="0"/>
                <a:ea typeface="+mn-ea"/>
                <a:cs typeface="+mn-cs"/>
              </a:rPr>
              <a:t>behaviour</a:t>
            </a:r>
            <a:r>
              <a:rPr lang="en-US" sz="1100" dirty="0">
                <a:latin typeface="Calibri" charset="0"/>
                <a:ea typeface="+mn-ea"/>
                <a:cs typeface="+mn-cs"/>
              </a:rPr>
              <a:t> to meet the expectations of others and to gain the acceptance of others.</a:t>
            </a:r>
          </a:p>
          <a:p>
            <a:pPr marL="171450" indent="-171450" eaLnBrk="1" fontAlgn="auto" hangingPunct="1">
              <a:lnSpc>
                <a:spcPct val="95000"/>
              </a:lnSpc>
              <a:spcAft>
                <a:spcPts val="0"/>
              </a:spcAft>
              <a:buFont typeface="Arial"/>
              <a:buChar char="•"/>
              <a:defRPr/>
            </a:pPr>
            <a:r>
              <a:rPr lang="en-US" dirty="0">
                <a:latin typeface="Calibri" charset="0"/>
                <a:ea typeface="+mn-ea"/>
                <a:cs typeface="+mn-cs"/>
              </a:rPr>
              <a:t>If the line-length judgments were extremely difficult, and the correct answers were not clear, then informational social influence would likely lead to even higher levels of conformity. </a:t>
            </a:r>
          </a:p>
          <a:p>
            <a:pPr eaLnBrk="1" fontAlgn="auto" hangingPunct="1">
              <a:spcBef>
                <a:spcPts val="0"/>
              </a:spcBef>
              <a:spcAft>
                <a:spcPts val="0"/>
              </a:spcAft>
              <a:defRPr/>
            </a:pPr>
            <a:endParaRPr lang="en-US" dirty="0">
              <a:ea typeface="+mn-ea"/>
              <a:cs typeface="+mn-cs"/>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5DD3167-EF03-274C-8BB2-207D75E8469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77729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lnSpc>
                <a:spcPct val="95000"/>
              </a:lnSpc>
              <a:spcAft>
                <a:spcPts val="0"/>
              </a:spcAft>
              <a:buFont typeface="Arial"/>
              <a:buChar char="•"/>
              <a:defRPr/>
            </a:pPr>
            <a:r>
              <a:rPr lang="en-US" sz="1100" dirty="0">
                <a:latin typeface="Calibri" charset="0"/>
                <a:ea typeface="+mn-ea"/>
                <a:cs typeface="+mn-cs"/>
              </a:rPr>
              <a:t>In essence, we change our </a:t>
            </a:r>
            <a:r>
              <a:rPr lang="en-US" sz="1100" dirty="0" err="1">
                <a:latin typeface="Calibri" charset="0"/>
                <a:ea typeface="+mn-ea"/>
                <a:cs typeface="+mn-cs"/>
              </a:rPr>
              <a:t>behaviour</a:t>
            </a:r>
            <a:r>
              <a:rPr lang="en-US" sz="1100" dirty="0">
                <a:latin typeface="Calibri" charset="0"/>
                <a:ea typeface="+mn-ea"/>
                <a:cs typeface="+mn-cs"/>
              </a:rPr>
              <a:t> to meet the expectations of others and to gain the acceptance of others.</a:t>
            </a:r>
          </a:p>
          <a:p>
            <a:pPr marL="171450" indent="-171450" eaLnBrk="1" fontAlgn="auto" hangingPunct="1">
              <a:lnSpc>
                <a:spcPct val="95000"/>
              </a:lnSpc>
              <a:spcAft>
                <a:spcPts val="0"/>
              </a:spcAft>
              <a:buFont typeface="Arial"/>
              <a:buChar char="•"/>
              <a:defRPr/>
            </a:pPr>
            <a:r>
              <a:rPr lang="en-US" dirty="0">
                <a:latin typeface="Calibri" charset="0"/>
                <a:ea typeface="+mn-ea"/>
                <a:cs typeface="+mn-cs"/>
              </a:rPr>
              <a:t>If the line-length judgments were extremely difficult, and the correct answers were not clear, then informational social influence would likely lead to even higher levels of conformity. </a:t>
            </a:r>
          </a:p>
          <a:p>
            <a:pPr eaLnBrk="1" fontAlgn="auto" hangingPunct="1">
              <a:spcBef>
                <a:spcPts val="0"/>
              </a:spcBef>
              <a:spcAft>
                <a:spcPts val="0"/>
              </a:spcAft>
              <a:defRPr/>
            </a:pPr>
            <a:endParaRPr lang="en-US" dirty="0">
              <a:ea typeface="+mn-ea"/>
              <a:cs typeface="+mn-cs"/>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5DD3167-EF03-274C-8BB2-207D75E8469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5368726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97231E-18B9-432D-9E68-6EB372FCCF0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22946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27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spcBef>
                <a:spcPct val="0"/>
              </a:spcBef>
              <a:buFontTx/>
              <a:buChar char="•"/>
            </a:pPr>
            <a:r>
              <a:rPr lang="en-US">
                <a:latin typeface="Calibri" charset="0"/>
              </a:rPr>
              <a:t>Asch found that the amount of conformity decreased considerably if just one of the experimental confederate participants gives the correct answer, or even an incorrect answer that is different from the incorrect answer all other confederates gave.</a:t>
            </a:r>
          </a:p>
          <a:p>
            <a:pPr eaLnBrk="1" hangingPunct="1">
              <a:spcBef>
                <a:spcPct val="0"/>
              </a:spcBef>
            </a:pPr>
            <a:endParaRPr lang="en-US">
              <a:latin typeface="Calibri" charset="0"/>
            </a:endParaRPr>
          </a:p>
        </p:txBody>
      </p:sp>
      <p:sp>
        <p:nvSpPr>
          <p:cNvPr id="327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C5BB003-8240-B746-8A03-93F45E3C1D75}"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137951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48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spcBef>
                <a:spcPct val="0"/>
              </a:spcBef>
              <a:buFontTx/>
              <a:buChar char="•"/>
            </a:pPr>
            <a:r>
              <a:rPr lang="en-US">
                <a:latin typeface="Calibri" charset="0"/>
              </a:rPr>
              <a:t>Occurs in many facets of life (e.g., salespeople, fundraisers, politicians, and anyone else who to get people to say </a:t>
            </a:r>
            <a:r>
              <a:rPr lang="ja-JP" altLang="en-US">
                <a:latin typeface="Arial" charset="0"/>
              </a:rPr>
              <a:t>“</a:t>
            </a:r>
            <a:r>
              <a:rPr lang="en-US" altLang="ja-JP">
                <a:latin typeface="Calibri" charset="0"/>
              </a:rPr>
              <a:t>yes</a:t>
            </a:r>
            <a:r>
              <a:rPr lang="ja-JP" altLang="en-US">
                <a:latin typeface="Arial" charset="0"/>
              </a:rPr>
              <a:t>”</a:t>
            </a:r>
            <a:r>
              <a:rPr lang="en-US" altLang="ja-JP">
                <a:latin typeface="Calibri" charset="0"/>
              </a:rPr>
              <a:t> to their requests).</a:t>
            </a:r>
          </a:p>
          <a:p>
            <a:pPr eaLnBrk="1" hangingPunct="1">
              <a:spcBef>
                <a:spcPct val="0"/>
              </a:spcBef>
            </a:pPr>
            <a:endParaRPr lang="en-US">
              <a:latin typeface="Calibri" charset="0"/>
            </a:endParaRPr>
          </a:p>
        </p:txBody>
      </p:sp>
      <p:sp>
        <p:nvSpPr>
          <p:cNvPr id="348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8A6F2B1-2D66-E94B-A9C5-E06B59F2D7D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9744262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847133986"/>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33501485"/>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0500483"/>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39576129"/>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1746645"/>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a:defRPr/>
            </a:lvl1pPr>
          </a:lstStyle>
          <a:p>
            <a:pPr fontAlgn="base">
              <a:spcBef>
                <a:spcPct val="0"/>
              </a:spcBef>
              <a:spcAft>
                <a:spcPct val="0"/>
              </a:spcAft>
              <a:defRPr/>
            </a:pPr>
            <a:endParaRPr lang="en-US" sz="2400">
              <a:solidFill>
                <a:prstClr val="black"/>
              </a:solidFill>
            </a:endParaRPr>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lvl1pPr>
              <a:defRPr/>
            </a:lvl1pPr>
          </a:lstStyle>
          <a:p>
            <a:pPr fontAlgn="base">
              <a:spcBef>
                <a:spcPct val="0"/>
              </a:spcBef>
              <a:spcAft>
                <a:spcPct val="0"/>
              </a:spcAft>
              <a:defRPr/>
            </a:pPr>
            <a:fld id="{F6432D16-A046-2642-8211-A5E68CC9DAA2}" type="slidenum">
              <a:rPr lang="en-US" sz="2400">
                <a:solidFill>
                  <a:prstClr val="black"/>
                </a:solidFill>
              </a:rPr>
              <a:pPr fontAlgn="base">
                <a:spcBef>
                  <a:spcPct val="0"/>
                </a:spcBef>
                <a:spcAft>
                  <a:spcPct val="0"/>
                </a:spcAft>
                <a:defRPr/>
              </a:pPr>
              <a:t>‹#›</a:t>
            </a:fld>
            <a:endParaRPr lang="en-US" sz="2400">
              <a:solidFill>
                <a:prstClr val="black"/>
              </a:solidFill>
            </a:endParaRPr>
          </a:p>
        </p:txBody>
      </p:sp>
    </p:spTree>
    <p:extLst>
      <p:ext uri="{BB962C8B-B14F-4D97-AF65-F5344CB8AC3E}">
        <p14:creationId xmlns:p14="http://schemas.microsoft.com/office/powerpoint/2010/main" val="1347816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68625888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Layout" Target="../diagrams/layout3.xml"/><Relationship Id="rId7"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Layout" Target="../diagrams/layout4.xml"/><Relationship Id="rId7" Type="http://schemas.openxmlformats.org/officeDocument/2006/relationships/image" Target="../media/image1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bing.com/videos/search?q=hitch&amp;&amp;view=detail&amp;mid=1C74EA128577537F2D8E1C74EA128577537F2D8E&amp;rvsmid=1C74EA128577537F2D8E1C74EA128577537F2D8E&amp;fsscr=0&amp;FORM=VDMCNL"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5WA34HrmN40"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90677813"/>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BBC35-AA52-4055-BD64-70A8F7F645A7}"/>
              </a:ext>
            </a:extLst>
          </p:cNvPr>
          <p:cNvSpPr>
            <a:spLocks noGrp="1"/>
          </p:cNvSpPr>
          <p:nvPr>
            <p:ph type="title"/>
          </p:nvPr>
        </p:nvSpPr>
        <p:spPr/>
        <p:txBody>
          <a:bodyPr>
            <a:normAutofit/>
          </a:bodyPr>
          <a:lstStyle/>
          <a:p>
            <a:r>
              <a:rPr lang="en-GB" sz="6000" dirty="0"/>
              <a:t>Three short lectures</a:t>
            </a:r>
          </a:p>
        </p:txBody>
      </p:sp>
      <p:sp>
        <p:nvSpPr>
          <p:cNvPr id="3" name="Content Placeholder 2">
            <a:extLst>
              <a:ext uri="{FF2B5EF4-FFF2-40B4-BE49-F238E27FC236}">
                <a16:creationId xmlns:a16="http://schemas.microsoft.com/office/drawing/2014/main" id="{7923F0E3-0E2B-467F-B26A-14FACB6B3C47}"/>
              </a:ext>
            </a:extLst>
          </p:cNvPr>
          <p:cNvSpPr>
            <a:spLocks noGrp="1"/>
          </p:cNvSpPr>
          <p:nvPr>
            <p:ph idx="1"/>
          </p:nvPr>
        </p:nvSpPr>
        <p:spPr>
          <a:xfrm>
            <a:off x="609600" y="2328421"/>
            <a:ext cx="10972800" cy="3919980"/>
          </a:xfrm>
        </p:spPr>
        <p:txBody>
          <a:bodyPr/>
          <a:lstStyle/>
          <a:p>
            <a:pPr marL="514350" indent="-514350">
              <a:buFont typeface="+mj-lt"/>
              <a:buAutoNum type="arabicPeriod"/>
            </a:pPr>
            <a:r>
              <a:rPr lang="en-GB" dirty="0"/>
              <a:t>Conformity</a:t>
            </a:r>
          </a:p>
          <a:p>
            <a:pPr marL="514350" indent="-514350">
              <a:buFont typeface="+mj-lt"/>
              <a:buAutoNum type="arabicPeriod"/>
            </a:pPr>
            <a:r>
              <a:rPr lang="en-GB" dirty="0"/>
              <a:t>Compliance and Obedience</a:t>
            </a:r>
          </a:p>
          <a:p>
            <a:pPr marL="514350" indent="-514350">
              <a:buFont typeface="+mj-lt"/>
              <a:buAutoNum type="arabicPeriod"/>
            </a:pPr>
            <a:r>
              <a:rPr lang="en-GB" dirty="0"/>
              <a:t>The Stanford Prison Experiment and role playing</a:t>
            </a:r>
          </a:p>
          <a:p>
            <a:endParaRPr lang="en-GB" dirty="0"/>
          </a:p>
        </p:txBody>
      </p:sp>
    </p:spTree>
    <p:extLst>
      <p:ext uri="{BB962C8B-B14F-4D97-AF65-F5344CB8AC3E}">
        <p14:creationId xmlns:p14="http://schemas.microsoft.com/office/powerpoint/2010/main" val="39463549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p:cNvGraphicFramePr>
            <a:graphicFrameLocks noGrp="1"/>
          </p:cNvGraphicFramePr>
          <p:nvPr>
            <p:ph idx="1"/>
            <p:extLst>
              <p:ext uri="{D42A27DB-BD31-4B8C-83A1-F6EECF244321}">
                <p14:modId xmlns:p14="http://schemas.microsoft.com/office/powerpoint/2010/main" val="419450262"/>
              </p:ext>
            </p:extLst>
          </p:nvPr>
        </p:nvGraphicFramePr>
        <p:xfrm>
          <a:off x="2024742" y="617838"/>
          <a:ext cx="9306403" cy="52060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178519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367C28BB-5079-6D4D-97AB-064F3BB09F46}"/>
                                            </p:graphicEl>
                                          </p:spTgt>
                                        </p:tgtEl>
                                        <p:attrNameLst>
                                          <p:attrName>style.visibility</p:attrName>
                                        </p:attrNameLst>
                                      </p:cBhvr>
                                      <p:to>
                                        <p:strVal val="visible"/>
                                      </p:to>
                                    </p:set>
                                    <p:animEffect transition="in" filter="fade">
                                      <p:cBhvr>
                                        <p:cTn id="7" dur="1000"/>
                                        <p:tgtEl>
                                          <p:spTgt spid="2">
                                            <p:graphicEl>
                                              <a:dgm id="{367C28BB-5079-6D4D-97AB-064F3BB09F46}"/>
                                            </p:graphicEl>
                                          </p:spTgt>
                                        </p:tgtEl>
                                      </p:cBhvr>
                                    </p:animEffect>
                                    <p:anim calcmode="lin" valueType="num">
                                      <p:cBhvr>
                                        <p:cTn id="8" dur="1000" fill="hold"/>
                                        <p:tgtEl>
                                          <p:spTgt spid="2">
                                            <p:graphicEl>
                                              <a:dgm id="{367C28BB-5079-6D4D-97AB-064F3BB09F46}"/>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367C28BB-5079-6D4D-97AB-064F3BB09F4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3E260487-BF87-B042-A8C6-C8B00EB10488}"/>
                                            </p:graphicEl>
                                          </p:spTgt>
                                        </p:tgtEl>
                                        <p:attrNameLst>
                                          <p:attrName>style.visibility</p:attrName>
                                        </p:attrNameLst>
                                      </p:cBhvr>
                                      <p:to>
                                        <p:strVal val="visible"/>
                                      </p:to>
                                    </p:set>
                                    <p:animEffect transition="in" filter="fade">
                                      <p:cBhvr>
                                        <p:cTn id="14" dur="1000"/>
                                        <p:tgtEl>
                                          <p:spTgt spid="2">
                                            <p:graphicEl>
                                              <a:dgm id="{3E260487-BF87-B042-A8C6-C8B00EB10488}"/>
                                            </p:graphicEl>
                                          </p:spTgt>
                                        </p:tgtEl>
                                      </p:cBhvr>
                                    </p:animEffect>
                                    <p:anim calcmode="lin" valueType="num">
                                      <p:cBhvr>
                                        <p:cTn id="15" dur="1000" fill="hold"/>
                                        <p:tgtEl>
                                          <p:spTgt spid="2">
                                            <p:graphicEl>
                                              <a:dgm id="{3E260487-BF87-B042-A8C6-C8B00EB10488}"/>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3E260487-BF87-B042-A8C6-C8B00EB10488}"/>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609600" y="0"/>
            <a:ext cx="10972800" cy="1066800"/>
          </a:xfrm>
        </p:spPr>
        <p:txBody>
          <a:bodyPr>
            <a:normAutofit/>
          </a:bodyPr>
          <a:lstStyle/>
          <a:p>
            <a:r>
              <a:rPr lang="en-US" sz="4800" dirty="0"/>
              <a:t>How others influence our </a:t>
            </a:r>
            <a:r>
              <a:rPr lang="en-US" sz="4800" dirty="0" err="1"/>
              <a:t>behaviour</a:t>
            </a:r>
            <a:endParaRPr lang="en-US" sz="4800" dirty="0"/>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319716108"/>
              </p:ext>
            </p:extLst>
          </p:nvPr>
        </p:nvGraphicFramePr>
        <p:xfrm>
          <a:off x="1981200" y="1034144"/>
          <a:ext cx="9514114" cy="5214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852644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B724E6E3-6969-A642-A329-5049BF19672F}"/>
                                            </p:graphicEl>
                                          </p:spTgt>
                                        </p:tgtEl>
                                        <p:attrNameLst>
                                          <p:attrName>style.visibility</p:attrName>
                                        </p:attrNameLst>
                                      </p:cBhvr>
                                      <p:to>
                                        <p:strVal val="visible"/>
                                      </p:to>
                                    </p:set>
                                    <p:animEffect transition="in" filter="fade">
                                      <p:cBhvr>
                                        <p:cTn id="7" dur="1000"/>
                                        <p:tgtEl>
                                          <p:spTgt spid="2">
                                            <p:graphicEl>
                                              <a:dgm id="{B724E6E3-6969-A642-A329-5049BF19672F}"/>
                                            </p:graphicEl>
                                          </p:spTgt>
                                        </p:tgtEl>
                                      </p:cBhvr>
                                    </p:animEffect>
                                    <p:anim calcmode="lin" valueType="num">
                                      <p:cBhvr>
                                        <p:cTn id="8" dur="1000" fill="hold"/>
                                        <p:tgtEl>
                                          <p:spTgt spid="2">
                                            <p:graphicEl>
                                              <a:dgm id="{B724E6E3-6969-A642-A329-5049BF19672F}"/>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B724E6E3-6969-A642-A329-5049BF19672F}"/>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68183171-3111-4646-8A4E-8FB2D03CB857}"/>
                                            </p:graphicEl>
                                          </p:spTgt>
                                        </p:tgtEl>
                                        <p:attrNameLst>
                                          <p:attrName>style.visibility</p:attrName>
                                        </p:attrNameLst>
                                      </p:cBhvr>
                                      <p:to>
                                        <p:strVal val="visible"/>
                                      </p:to>
                                    </p:set>
                                    <p:animEffect transition="in" filter="fade">
                                      <p:cBhvr>
                                        <p:cTn id="14" dur="1000"/>
                                        <p:tgtEl>
                                          <p:spTgt spid="2">
                                            <p:graphicEl>
                                              <a:dgm id="{68183171-3111-4646-8A4E-8FB2D03CB857}"/>
                                            </p:graphicEl>
                                          </p:spTgt>
                                        </p:tgtEl>
                                      </p:cBhvr>
                                    </p:animEffect>
                                    <p:anim calcmode="lin" valueType="num">
                                      <p:cBhvr>
                                        <p:cTn id="15" dur="1000" fill="hold"/>
                                        <p:tgtEl>
                                          <p:spTgt spid="2">
                                            <p:graphicEl>
                                              <a:dgm id="{68183171-3111-4646-8A4E-8FB2D03CB857}"/>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68183171-3111-4646-8A4E-8FB2D03CB857}"/>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D5237D9A-FF40-D242-9480-85F7F60304BC}"/>
                                            </p:graphicEl>
                                          </p:spTgt>
                                        </p:tgtEl>
                                        <p:attrNameLst>
                                          <p:attrName>style.visibility</p:attrName>
                                        </p:attrNameLst>
                                      </p:cBhvr>
                                      <p:to>
                                        <p:strVal val="visible"/>
                                      </p:to>
                                    </p:set>
                                    <p:animEffect transition="in" filter="fade">
                                      <p:cBhvr>
                                        <p:cTn id="21" dur="1000"/>
                                        <p:tgtEl>
                                          <p:spTgt spid="2">
                                            <p:graphicEl>
                                              <a:dgm id="{D5237D9A-FF40-D242-9480-85F7F60304BC}"/>
                                            </p:graphicEl>
                                          </p:spTgt>
                                        </p:tgtEl>
                                      </p:cBhvr>
                                    </p:animEffect>
                                    <p:anim calcmode="lin" valueType="num">
                                      <p:cBhvr>
                                        <p:cTn id="22" dur="1000" fill="hold"/>
                                        <p:tgtEl>
                                          <p:spTgt spid="2">
                                            <p:graphicEl>
                                              <a:dgm id="{D5237D9A-FF40-D242-9480-85F7F60304BC}"/>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D5237D9A-FF40-D242-9480-85F7F60304BC}"/>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BA836433-F88D-3C40-AE48-E56A1D70F37B}"/>
                                            </p:graphicEl>
                                          </p:spTgt>
                                        </p:tgtEl>
                                        <p:attrNameLst>
                                          <p:attrName>style.visibility</p:attrName>
                                        </p:attrNameLst>
                                      </p:cBhvr>
                                      <p:to>
                                        <p:strVal val="visible"/>
                                      </p:to>
                                    </p:set>
                                    <p:animEffect transition="in" filter="fade">
                                      <p:cBhvr>
                                        <p:cTn id="28" dur="1000"/>
                                        <p:tgtEl>
                                          <p:spTgt spid="2">
                                            <p:graphicEl>
                                              <a:dgm id="{BA836433-F88D-3C40-AE48-E56A1D70F37B}"/>
                                            </p:graphicEl>
                                          </p:spTgt>
                                        </p:tgtEl>
                                      </p:cBhvr>
                                    </p:animEffect>
                                    <p:anim calcmode="lin" valueType="num">
                                      <p:cBhvr>
                                        <p:cTn id="29" dur="1000" fill="hold"/>
                                        <p:tgtEl>
                                          <p:spTgt spid="2">
                                            <p:graphicEl>
                                              <a:dgm id="{BA836433-F88D-3C40-AE48-E56A1D70F37B}"/>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BA836433-F88D-3C40-AE48-E56A1D70F37B}"/>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graphicEl>
                                              <a:dgm id="{F785697A-908F-C34F-BC70-C3E1E270157D}"/>
                                            </p:graphicEl>
                                          </p:spTgt>
                                        </p:tgtEl>
                                        <p:attrNameLst>
                                          <p:attrName>style.visibility</p:attrName>
                                        </p:attrNameLst>
                                      </p:cBhvr>
                                      <p:to>
                                        <p:strVal val="visible"/>
                                      </p:to>
                                    </p:set>
                                    <p:animEffect transition="in" filter="fade">
                                      <p:cBhvr>
                                        <p:cTn id="35" dur="1000"/>
                                        <p:tgtEl>
                                          <p:spTgt spid="2">
                                            <p:graphicEl>
                                              <a:dgm id="{F785697A-908F-C34F-BC70-C3E1E270157D}"/>
                                            </p:graphicEl>
                                          </p:spTgt>
                                        </p:tgtEl>
                                      </p:cBhvr>
                                    </p:animEffect>
                                    <p:anim calcmode="lin" valueType="num">
                                      <p:cBhvr>
                                        <p:cTn id="36" dur="1000" fill="hold"/>
                                        <p:tgtEl>
                                          <p:spTgt spid="2">
                                            <p:graphicEl>
                                              <a:dgm id="{F785697A-908F-C34F-BC70-C3E1E270157D}"/>
                                            </p:graphicEl>
                                          </p:spTgt>
                                        </p:tgtEl>
                                        <p:attrNameLst>
                                          <p:attrName>ppt_x</p:attrName>
                                        </p:attrNameLst>
                                      </p:cBhvr>
                                      <p:tavLst>
                                        <p:tav tm="0">
                                          <p:val>
                                            <p:strVal val="#ppt_x"/>
                                          </p:val>
                                        </p:tav>
                                        <p:tav tm="100000">
                                          <p:val>
                                            <p:strVal val="#ppt_x"/>
                                          </p:val>
                                        </p:tav>
                                      </p:tavLst>
                                    </p:anim>
                                    <p:anim calcmode="lin" valueType="num">
                                      <p:cBhvr>
                                        <p:cTn id="37" dur="1000" fill="hold"/>
                                        <p:tgtEl>
                                          <p:spTgt spid="2">
                                            <p:graphicEl>
                                              <a:dgm id="{F785697A-908F-C34F-BC70-C3E1E270157D}"/>
                                            </p:graphic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graphicEl>
                                              <a:dgm id="{1CE461B6-5CF6-6346-91F0-0E62E7F4A6CC}"/>
                                            </p:graphicEl>
                                          </p:spTgt>
                                        </p:tgtEl>
                                        <p:attrNameLst>
                                          <p:attrName>style.visibility</p:attrName>
                                        </p:attrNameLst>
                                      </p:cBhvr>
                                      <p:to>
                                        <p:strVal val="visible"/>
                                      </p:to>
                                    </p:set>
                                    <p:animEffect transition="in" filter="fade">
                                      <p:cBhvr>
                                        <p:cTn id="42" dur="1000"/>
                                        <p:tgtEl>
                                          <p:spTgt spid="2">
                                            <p:graphicEl>
                                              <a:dgm id="{1CE461B6-5CF6-6346-91F0-0E62E7F4A6CC}"/>
                                            </p:graphicEl>
                                          </p:spTgt>
                                        </p:tgtEl>
                                      </p:cBhvr>
                                    </p:animEffect>
                                    <p:anim calcmode="lin" valueType="num">
                                      <p:cBhvr>
                                        <p:cTn id="43" dur="1000" fill="hold"/>
                                        <p:tgtEl>
                                          <p:spTgt spid="2">
                                            <p:graphicEl>
                                              <a:dgm id="{1CE461B6-5CF6-6346-91F0-0E62E7F4A6CC}"/>
                                            </p:graphicEl>
                                          </p:spTgt>
                                        </p:tgtEl>
                                        <p:attrNameLst>
                                          <p:attrName>ppt_x</p:attrName>
                                        </p:attrNameLst>
                                      </p:cBhvr>
                                      <p:tavLst>
                                        <p:tav tm="0">
                                          <p:val>
                                            <p:strVal val="#ppt_x"/>
                                          </p:val>
                                        </p:tav>
                                        <p:tav tm="100000">
                                          <p:val>
                                            <p:strVal val="#ppt_x"/>
                                          </p:val>
                                        </p:tav>
                                      </p:tavLst>
                                    </p:anim>
                                    <p:anim calcmode="lin" valueType="num">
                                      <p:cBhvr>
                                        <p:cTn id="44" dur="1000" fill="hold"/>
                                        <p:tgtEl>
                                          <p:spTgt spid="2">
                                            <p:graphicEl>
                                              <a:dgm id="{1CE461B6-5CF6-6346-91F0-0E62E7F4A6C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normAutofit/>
          </a:bodyPr>
          <a:lstStyle/>
          <a:p>
            <a:r>
              <a:rPr lang="en-US" sz="6000" dirty="0"/>
              <a:t>What is…?</a:t>
            </a:r>
          </a:p>
        </p:txBody>
      </p:sp>
      <p:sp>
        <p:nvSpPr>
          <p:cNvPr id="15362" name="Rectangle 3"/>
          <p:cNvSpPr>
            <a:spLocks noGrp="1" noChangeArrowheads="1"/>
          </p:cNvSpPr>
          <p:nvPr>
            <p:ph idx="1"/>
          </p:nvPr>
        </p:nvSpPr>
        <p:spPr>
          <a:xfrm>
            <a:off x="609600" y="1838227"/>
            <a:ext cx="11582400" cy="4410174"/>
          </a:xfrm>
        </p:spPr>
        <p:txBody>
          <a:bodyPr/>
          <a:lstStyle/>
          <a:p>
            <a:r>
              <a:rPr lang="en-US" b="1" dirty="0"/>
              <a:t>Social psychology</a:t>
            </a:r>
          </a:p>
          <a:p>
            <a:pPr lvl="1"/>
            <a:r>
              <a:rPr lang="en-US" dirty="0"/>
              <a:t>The scientific study of how we influence one another</a:t>
            </a:r>
            <a:r>
              <a:rPr lang="fr-FR" altLang="ja-JP" dirty="0"/>
              <a:t>'</a:t>
            </a:r>
            <a:r>
              <a:rPr lang="en-US" altLang="ja-JP" dirty="0"/>
              <a:t>s </a:t>
            </a:r>
            <a:r>
              <a:rPr lang="en-US" altLang="ja-JP" dirty="0" err="1"/>
              <a:t>behaviour</a:t>
            </a:r>
            <a:r>
              <a:rPr lang="en-US" altLang="ja-JP" dirty="0"/>
              <a:t> and thinking</a:t>
            </a:r>
          </a:p>
          <a:p>
            <a:pPr lvl="1"/>
            <a:r>
              <a:rPr lang="en-US" altLang="ja-JP" dirty="0"/>
              <a:t>Focuses on how situational forces influence our </a:t>
            </a:r>
            <a:r>
              <a:rPr lang="en-US" altLang="ja-JP" dirty="0" err="1"/>
              <a:t>behaviour</a:t>
            </a:r>
            <a:r>
              <a:rPr lang="en-US" altLang="ja-JP" dirty="0"/>
              <a:t> and thinking</a:t>
            </a:r>
          </a:p>
          <a:p>
            <a:r>
              <a:rPr lang="en-US" b="1" dirty="0"/>
              <a:t>Social influence</a:t>
            </a:r>
          </a:p>
          <a:p>
            <a:pPr lvl="1"/>
            <a:r>
              <a:rPr lang="en-US" dirty="0"/>
              <a:t>Examines how other people and the social forces they create influence an individual</a:t>
            </a:r>
            <a:r>
              <a:rPr lang="fr-FR" altLang="ja-JP" dirty="0"/>
              <a:t>'</a:t>
            </a:r>
            <a:r>
              <a:rPr lang="en-US" altLang="ja-JP" dirty="0"/>
              <a:t>s </a:t>
            </a:r>
            <a:r>
              <a:rPr lang="en-US" altLang="ja-JP" dirty="0" err="1"/>
              <a:t>behaviour</a:t>
            </a:r>
            <a:r>
              <a:rPr lang="en-US" altLang="ja-JP" dirty="0"/>
              <a:t> </a:t>
            </a:r>
          </a:p>
          <a:p>
            <a:endParaRPr lang="en-US" dirty="0"/>
          </a:p>
        </p:txBody>
      </p:sp>
    </p:spTree>
    <p:extLst>
      <p:ext uri="{BB962C8B-B14F-4D97-AF65-F5344CB8AC3E}">
        <p14:creationId xmlns:p14="http://schemas.microsoft.com/office/powerpoint/2010/main" val="7857968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Effect transition="in" filter="fade">
                                      <p:cBhvr>
                                        <p:cTn id="7" dur="1000"/>
                                        <p:tgtEl>
                                          <p:spTgt spid="15362">
                                            <p:txEl>
                                              <p:pRg st="0" end="0"/>
                                            </p:txEl>
                                          </p:spTgt>
                                        </p:tgtEl>
                                      </p:cBhvr>
                                    </p:animEffect>
                                    <p:anim calcmode="lin" valueType="num">
                                      <p:cBhvr>
                                        <p:cTn id="8" dur="1000" fill="hold"/>
                                        <p:tgtEl>
                                          <p:spTgt spid="1536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362">
                                            <p:txEl>
                                              <p:pRg st="3" end="3"/>
                                            </p:txEl>
                                          </p:spTgt>
                                        </p:tgtEl>
                                        <p:attrNameLst>
                                          <p:attrName>style.visibility</p:attrName>
                                        </p:attrNameLst>
                                      </p:cBhvr>
                                      <p:to>
                                        <p:strVal val="visible"/>
                                      </p:to>
                                    </p:set>
                                    <p:animEffect transition="in" filter="fade">
                                      <p:cBhvr>
                                        <p:cTn id="14" dur="1000"/>
                                        <p:tgtEl>
                                          <p:spTgt spid="15362">
                                            <p:txEl>
                                              <p:pRg st="3" end="3"/>
                                            </p:txEl>
                                          </p:spTgt>
                                        </p:tgtEl>
                                      </p:cBhvr>
                                    </p:animEffect>
                                    <p:anim calcmode="lin" valueType="num">
                                      <p:cBhvr>
                                        <p:cTn id="15" dur="1000" fill="hold"/>
                                        <p:tgtEl>
                                          <p:spTgt spid="15362">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536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5362">
                                            <p:txEl>
                                              <p:pRg st="1" end="1"/>
                                            </p:txEl>
                                          </p:spTgt>
                                        </p:tgtEl>
                                        <p:attrNameLst>
                                          <p:attrName>style.visibility</p:attrName>
                                        </p:attrNameLst>
                                      </p:cBhvr>
                                      <p:to>
                                        <p:strVal val="visible"/>
                                      </p:to>
                                    </p:set>
                                    <p:anim calcmode="lin" valueType="num">
                                      <p:cBhvr additive="base">
                                        <p:cTn id="21" dur="500" fill="hold"/>
                                        <p:tgtEl>
                                          <p:spTgt spid="15362">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53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5362">
                                            <p:txEl>
                                              <p:pRg st="2" end="2"/>
                                            </p:txEl>
                                          </p:spTgt>
                                        </p:tgtEl>
                                        <p:attrNameLst>
                                          <p:attrName>style.visibility</p:attrName>
                                        </p:attrNameLst>
                                      </p:cBhvr>
                                      <p:to>
                                        <p:strVal val="visible"/>
                                      </p:to>
                                    </p:set>
                                    <p:anim calcmode="lin" valueType="num">
                                      <p:cBhvr additive="base">
                                        <p:cTn id="27" dur="500" fill="hold"/>
                                        <p:tgtEl>
                                          <p:spTgt spid="15362">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5362">
                                            <p:txEl>
                                              <p:pRg st="4" end="4"/>
                                            </p:txEl>
                                          </p:spTgt>
                                        </p:tgtEl>
                                        <p:attrNameLst>
                                          <p:attrName>style.visibility</p:attrName>
                                        </p:attrNameLst>
                                      </p:cBhvr>
                                      <p:to>
                                        <p:strVal val="visible"/>
                                      </p:to>
                                    </p:set>
                                    <p:anim calcmode="lin" valueType="num">
                                      <p:cBhvr additive="base">
                                        <p:cTn id="33" dur="500" fill="hold"/>
                                        <p:tgtEl>
                                          <p:spTgt spid="15362">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536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r>
              <a:rPr lang="en-US" sz="6000" dirty="0"/>
              <a:t>Why We Conform</a:t>
            </a:r>
          </a:p>
        </p:txBody>
      </p:sp>
      <p:sp>
        <p:nvSpPr>
          <p:cNvPr id="391171" name="Rectangle 3"/>
          <p:cNvSpPr>
            <a:spLocks noGrp="1" noChangeArrowheads="1"/>
          </p:cNvSpPr>
          <p:nvPr>
            <p:ph idx="1"/>
          </p:nvPr>
        </p:nvSpPr>
        <p:spPr>
          <a:xfrm>
            <a:off x="609599" y="1417638"/>
            <a:ext cx="6595280" cy="4830763"/>
          </a:xfrm>
        </p:spPr>
        <p:txBody>
          <a:bodyPr>
            <a:normAutofit lnSpcReduction="10000"/>
          </a:bodyPr>
          <a:lstStyle/>
          <a:p>
            <a:r>
              <a:rPr lang="en-US" sz="3600" b="1" dirty="0"/>
              <a:t>Conformity</a:t>
            </a:r>
          </a:p>
          <a:p>
            <a:pPr lvl="1"/>
            <a:r>
              <a:rPr lang="en-US" sz="3200" dirty="0"/>
              <a:t>Is defined as a change in </a:t>
            </a:r>
            <a:r>
              <a:rPr lang="en-US" sz="3200" dirty="0" err="1"/>
              <a:t>behaviour</a:t>
            </a:r>
            <a:r>
              <a:rPr lang="en-US" sz="3200" dirty="0"/>
              <a:t>, belief, or both, to conform to a group norm as a result of real or imagined group pressure</a:t>
            </a:r>
          </a:p>
          <a:p>
            <a:pPr lvl="1"/>
            <a:r>
              <a:rPr lang="en-US" sz="3200" dirty="0"/>
              <a:t>Has negative connotations in Western cultures; some conformity is needed for society to function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4879" y="1305647"/>
            <a:ext cx="4377521" cy="4377521"/>
          </a:xfrm>
          <a:prstGeom prst="rect">
            <a:avLst/>
          </a:prstGeom>
        </p:spPr>
      </p:pic>
    </p:spTree>
    <p:extLst>
      <p:ext uri="{BB962C8B-B14F-4D97-AF65-F5344CB8AC3E}">
        <p14:creationId xmlns:p14="http://schemas.microsoft.com/office/powerpoint/2010/main" val="370480939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91171">
                                            <p:txEl>
                                              <p:pRg st="0" end="0"/>
                                            </p:txEl>
                                          </p:spTgt>
                                        </p:tgtEl>
                                        <p:attrNameLst>
                                          <p:attrName>style.visibility</p:attrName>
                                        </p:attrNameLst>
                                      </p:cBhvr>
                                      <p:to>
                                        <p:strVal val="visible"/>
                                      </p:to>
                                    </p:set>
                                    <p:animEffect transition="in" filter="fade">
                                      <p:cBhvr>
                                        <p:cTn id="7" dur="1000"/>
                                        <p:tgtEl>
                                          <p:spTgt spid="391171">
                                            <p:txEl>
                                              <p:pRg st="0" end="0"/>
                                            </p:txEl>
                                          </p:spTgt>
                                        </p:tgtEl>
                                      </p:cBhvr>
                                    </p:animEffect>
                                    <p:anim calcmode="lin" valueType="num">
                                      <p:cBhvr>
                                        <p:cTn id="8" dur="1000" fill="hold"/>
                                        <p:tgtEl>
                                          <p:spTgt spid="391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91171">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91171">
                                            <p:txEl>
                                              <p:pRg st="1" end="1"/>
                                            </p:txEl>
                                          </p:spTgt>
                                        </p:tgtEl>
                                        <p:attrNameLst>
                                          <p:attrName>style.visibility</p:attrName>
                                        </p:attrNameLst>
                                      </p:cBhvr>
                                      <p:to>
                                        <p:strVal val="visible"/>
                                      </p:to>
                                    </p:set>
                                    <p:animEffect transition="in" filter="fade">
                                      <p:cBhvr>
                                        <p:cTn id="12" dur="1000"/>
                                        <p:tgtEl>
                                          <p:spTgt spid="391171">
                                            <p:txEl>
                                              <p:pRg st="1" end="1"/>
                                            </p:txEl>
                                          </p:spTgt>
                                        </p:tgtEl>
                                      </p:cBhvr>
                                    </p:animEffect>
                                    <p:anim calcmode="lin" valueType="num">
                                      <p:cBhvr>
                                        <p:cTn id="13" dur="1000" fill="hold"/>
                                        <p:tgtEl>
                                          <p:spTgt spid="39117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91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barn(inVertical)">
                                      <p:cBhvr>
                                        <p:cTn id="19" dur="500"/>
                                        <p:tgtEl>
                                          <p:spTgt spid="3"/>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91171">
                                            <p:txEl>
                                              <p:pRg st="2" end="2"/>
                                            </p:txEl>
                                          </p:spTgt>
                                        </p:tgtEl>
                                        <p:attrNameLst>
                                          <p:attrName>style.visibility</p:attrName>
                                        </p:attrNameLst>
                                      </p:cBhvr>
                                      <p:to>
                                        <p:strVal val="visible"/>
                                      </p:to>
                                    </p:set>
                                    <p:animEffect transition="in" filter="fade">
                                      <p:cBhvr>
                                        <p:cTn id="24" dur="1000"/>
                                        <p:tgtEl>
                                          <p:spTgt spid="391171">
                                            <p:txEl>
                                              <p:pRg st="2" end="2"/>
                                            </p:txEl>
                                          </p:spTgt>
                                        </p:tgtEl>
                                      </p:cBhvr>
                                    </p:animEffect>
                                    <p:anim calcmode="lin" valueType="num">
                                      <p:cBhvr>
                                        <p:cTn id="25" dur="1000" fill="hold"/>
                                        <p:tgtEl>
                                          <p:spTgt spid="391171">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9117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117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E16BD10-0A3E-4D31-9C26-02C4DE6B5677}"/>
              </a:ext>
            </a:extLst>
          </p:cNvPr>
          <p:cNvPicPr>
            <a:picLocks noGrp="1" noChangeAspect="1"/>
          </p:cNvPicPr>
          <p:nvPr>
            <p:ph idx="1"/>
          </p:nvPr>
        </p:nvPicPr>
        <p:blipFill>
          <a:blip r:embed="rId2"/>
          <a:stretch>
            <a:fillRect/>
          </a:stretch>
        </p:blipFill>
        <p:spPr>
          <a:xfrm>
            <a:off x="109594" y="693106"/>
            <a:ext cx="5229071" cy="5623719"/>
          </a:xfrm>
        </p:spPr>
      </p:pic>
      <p:sp>
        <p:nvSpPr>
          <p:cNvPr id="2" name="Title 1">
            <a:extLst>
              <a:ext uri="{FF2B5EF4-FFF2-40B4-BE49-F238E27FC236}">
                <a16:creationId xmlns:a16="http://schemas.microsoft.com/office/drawing/2014/main" id="{6C8552C5-FDD4-475E-9045-F5C474D5C9AA}"/>
              </a:ext>
            </a:extLst>
          </p:cNvPr>
          <p:cNvSpPr>
            <a:spLocks noGrp="1"/>
          </p:cNvSpPr>
          <p:nvPr>
            <p:ph type="title"/>
          </p:nvPr>
        </p:nvSpPr>
        <p:spPr/>
        <p:txBody>
          <a:bodyPr/>
          <a:lstStyle/>
          <a:p>
            <a:endParaRPr lang="en-GB"/>
          </a:p>
        </p:txBody>
      </p:sp>
      <p:pic>
        <p:nvPicPr>
          <p:cNvPr id="9" name="Picture 8">
            <a:extLst>
              <a:ext uri="{FF2B5EF4-FFF2-40B4-BE49-F238E27FC236}">
                <a16:creationId xmlns:a16="http://schemas.microsoft.com/office/drawing/2014/main" id="{B0FBA8FA-04E4-41E9-A1FA-B91D8A0669C2}"/>
              </a:ext>
            </a:extLst>
          </p:cNvPr>
          <p:cNvPicPr>
            <a:picLocks noChangeAspect="1"/>
          </p:cNvPicPr>
          <p:nvPr/>
        </p:nvPicPr>
        <p:blipFill>
          <a:blip r:embed="rId3"/>
          <a:stretch>
            <a:fillRect/>
          </a:stretch>
        </p:blipFill>
        <p:spPr>
          <a:xfrm>
            <a:off x="109594" y="-23214"/>
            <a:ext cx="12082406" cy="2356839"/>
          </a:xfrm>
          <a:prstGeom prst="rect">
            <a:avLst/>
          </a:prstGeom>
        </p:spPr>
      </p:pic>
      <p:pic>
        <p:nvPicPr>
          <p:cNvPr id="7" name="Picture 6">
            <a:extLst>
              <a:ext uri="{FF2B5EF4-FFF2-40B4-BE49-F238E27FC236}">
                <a16:creationId xmlns:a16="http://schemas.microsoft.com/office/drawing/2014/main" id="{D23AC135-53F6-4B09-987A-136557A41271}"/>
              </a:ext>
            </a:extLst>
          </p:cNvPr>
          <p:cNvPicPr>
            <a:picLocks noChangeAspect="1"/>
          </p:cNvPicPr>
          <p:nvPr/>
        </p:nvPicPr>
        <p:blipFill>
          <a:blip r:embed="rId4"/>
          <a:stretch>
            <a:fillRect/>
          </a:stretch>
        </p:blipFill>
        <p:spPr>
          <a:xfrm>
            <a:off x="5822672" y="769938"/>
            <a:ext cx="6064528" cy="5252314"/>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1" name="Picture 10">
            <a:extLst>
              <a:ext uri="{FF2B5EF4-FFF2-40B4-BE49-F238E27FC236}">
                <a16:creationId xmlns:a16="http://schemas.microsoft.com/office/drawing/2014/main" id="{15B2F74E-7A94-4890-B394-51D82BE6E122}"/>
              </a:ext>
            </a:extLst>
          </p:cNvPr>
          <p:cNvPicPr>
            <a:picLocks noChangeAspect="1"/>
          </p:cNvPicPr>
          <p:nvPr/>
        </p:nvPicPr>
        <p:blipFill>
          <a:blip r:embed="rId5"/>
          <a:stretch>
            <a:fillRect/>
          </a:stretch>
        </p:blipFill>
        <p:spPr>
          <a:xfrm>
            <a:off x="109594" y="2904493"/>
            <a:ext cx="5454561" cy="3218191"/>
          </a:xfrm>
          <a:prstGeom prst="rect">
            <a:avLst/>
          </a:prstGeom>
        </p:spPr>
      </p:pic>
      <p:sp>
        <p:nvSpPr>
          <p:cNvPr id="12" name="Rectangle 11">
            <a:extLst>
              <a:ext uri="{FF2B5EF4-FFF2-40B4-BE49-F238E27FC236}">
                <a16:creationId xmlns:a16="http://schemas.microsoft.com/office/drawing/2014/main" id="{4FAF3A7F-EF39-40F0-BC93-4FD3A7C391F6}"/>
              </a:ext>
            </a:extLst>
          </p:cNvPr>
          <p:cNvSpPr/>
          <p:nvPr/>
        </p:nvSpPr>
        <p:spPr bwMode="auto">
          <a:xfrm>
            <a:off x="5965794" y="3755254"/>
            <a:ext cx="5885895" cy="2266998"/>
          </a:xfrm>
          <a:prstGeom prst="rect">
            <a:avLst/>
          </a:prstGeom>
          <a:noFill/>
          <a:ln w="47625"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54044990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75414" y="5722070"/>
            <a:ext cx="5486400" cy="1124147"/>
          </a:xfrm>
          <a:solidFill>
            <a:srgbClr val="7030A0"/>
          </a:solidFill>
        </p:spPr>
        <p:txBody>
          <a:bodyPr>
            <a:noAutofit/>
          </a:bodyPr>
          <a:lstStyle/>
          <a:p>
            <a:pPr algn="ctr"/>
            <a:r>
              <a:rPr lang="en-US" sz="4800" dirty="0">
                <a:solidFill>
                  <a:schemeClr val="bg1"/>
                </a:solidFill>
              </a:rPr>
              <a:t>Why We Conform</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748334421"/>
              </p:ext>
            </p:extLst>
          </p:nvPr>
        </p:nvGraphicFramePr>
        <p:xfrm>
          <a:off x="163527" y="593858"/>
          <a:ext cx="8386040" cy="4950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Cloud Callout 1"/>
          <p:cNvSpPr/>
          <p:nvPr/>
        </p:nvSpPr>
        <p:spPr bwMode="auto">
          <a:xfrm>
            <a:off x="5647038" y="4323367"/>
            <a:ext cx="2648262" cy="2068643"/>
          </a:xfrm>
          <a:prstGeom prst="cloudCallout">
            <a:avLst>
              <a:gd name="adj1" fmla="val -2402"/>
              <a:gd name="adj2" fmla="val -8094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charset="0"/>
                <a:ea typeface="ＭＳ Ｐゴシック" charset="0"/>
                <a:cs typeface="+mn-cs"/>
              </a:rPr>
              <a:t>What we ought to do</a:t>
            </a:r>
          </a:p>
        </p:txBody>
      </p:sp>
      <p:pic>
        <p:nvPicPr>
          <p:cNvPr id="4" name="Picture 3">
            <a:extLst>
              <a:ext uri="{FF2B5EF4-FFF2-40B4-BE49-F238E27FC236}">
                <a16:creationId xmlns:a16="http://schemas.microsoft.com/office/drawing/2014/main" id="{7BD5B198-56C4-4604-B373-CD0DB728DD85}"/>
              </a:ext>
            </a:extLst>
          </p:cNvPr>
          <p:cNvPicPr>
            <a:picLocks noChangeAspect="1"/>
          </p:cNvPicPr>
          <p:nvPr/>
        </p:nvPicPr>
        <p:blipFill>
          <a:blip r:embed="rId7"/>
          <a:stretch>
            <a:fillRect/>
          </a:stretch>
        </p:blipFill>
        <p:spPr>
          <a:xfrm>
            <a:off x="8692407" y="171588"/>
            <a:ext cx="3499593" cy="1980770"/>
          </a:xfrm>
          <a:prstGeom prst="rect">
            <a:avLst/>
          </a:prstGeom>
        </p:spPr>
      </p:pic>
      <p:pic>
        <p:nvPicPr>
          <p:cNvPr id="6" name="Picture 5">
            <a:extLst>
              <a:ext uri="{FF2B5EF4-FFF2-40B4-BE49-F238E27FC236}">
                <a16:creationId xmlns:a16="http://schemas.microsoft.com/office/drawing/2014/main" id="{3F48F36A-9E6B-4A3D-80FB-D490E5EFC284}"/>
              </a:ext>
            </a:extLst>
          </p:cNvPr>
          <p:cNvPicPr>
            <a:picLocks noChangeAspect="1"/>
          </p:cNvPicPr>
          <p:nvPr/>
        </p:nvPicPr>
        <p:blipFill>
          <a:blip r:embed="rId8"/>
          <a:stretch>
            <a:fillRect/>
          </a:stretch>
        </p:blipFill>
        <p:spPr>
          <a:xfrm>
            <a:off x="9116047" y="4477733"/>
            <a:ext cx="3075953" cy="2368484"/>
          </a:xfrm>
          <a:prstGeom prst="rect">
            <a:avLst/>
          </a:prstGeom>
        </p:spPr>
      </p:pic>
      <p:pic>
        <p:nvPicPr>
          <p:cNvPr id="7" name="Picture 6">
            <a:extLst>
              <a:ext uri="{FF2B5EF4-FFF2-40B4-BE49-F238E27FC236}">
                <a16:creationId xmlns:a16="http://schemas.microsoft.com/office/drawing/2014/main" id="{EB124137-2C45-46C8-940D-44CABAB41976}"/>
              </a:ext>
            </a:extLst>
          </p:cNvPr>
          <p:cNvPicPr>
            <a:picLocks noChangeAspect="1"/>
          </p:cNvPicPr>
          <p:nvPr/>
        </p:nvPicPr>
        <p:blipFill>
          <a:blip r:embed="rId9"/>
          <a:stretch>
            <a:fillRect/>
          </a:stretch>
        </p:blipFill>
        <p:spPr>
          <a:xfrm>
            <a:off x="9196698" y="2380267"/>
            <a:ext cx="2914650" cy="1943100"/>
          </a:xfrm>
          <a:prstGeom prst="rect">
            <a:avLst/>
          </a:prstGeom>
        </p:spPr>
      </p:pic>
    </p:spTree>
    <p:extLst>
      <p:ext uri="{BB962C8B-B14F-4D97-AF65-F5344CB8AC3E}">
        <p14:creationId xmlns:p14="http://schemas.microsoft.com/office/powerpoint/2010/main" val="36415714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graphicEl>
                                              <a:dgm id="{B6C8752C-AEF8-5845-B923-5AEB3C0BA920}"/>
                                            </p:graphicEl>
                                          </p:spTgt>
                                        </p:tgtEl>
                                        <p:attrNameLst>
                                          <p:attrName>style.visibility</p:attrName>
                                        </p:attrNameLst>
                                      </p:cBhvr>
                                      <p:to>
                                        <p:strVal val="visible"/>
                                      </p:to>
                                    </p:set>
                                    <p:animEffect transition="in" filter="fade">
                                      <p:cBhvr>
                                        <p:cTn id="25" dur="1000"/>
                                        <p:tgtEl>
                                          <p:spTgt spid="3">
                                            <p:graphicEl>
                                              <a:dgm id="{B6C8752C-AEF8-5845-B923-5AEB3C0BA920}"/>
                                            </p:graphicEl>
                                          </p:spTgt>
                                        </p:tgtEl>
                                      </p:cBhvr>
                                    </p:animEffect>
                                    <p:anim calcmode="lin" valueType="num">
                                      <p:cBhvr>
                                        <p:cTn id="26" dur="1000" fill="hold"/>
                                        <p:tgtEl>
                                          <p:spTgt spid="3">
                                            <p:graphicEl>
                                              <a:dgm id="{B6C8752C-AEF8-5845-B923-5AEB3C0BA920}"/>
                                            </p:graphicEl>
                                          </p:spTgt>
                                        </p:tgtEl>
                                        <p:attrNameLst>
                                          <p:attrName>ppt_x</p:attrName>
                                        </p:attrNameLst>
                                      </p:cBhvr>
                                      <p:tavLst>
                                        <p:tav tm="0">
                                          <p:val>
                                            <p:strVal val="#ppt_x"/>
                                          </p:val>
                                        </p:tav>
                                        <p:tav tm="100000">
                                          <p:val>
                                            <p:strVal val="#ppt_x"/>
                                          </p:val>
                                        </p:tav>
                                      </p:tavLst>
                                    </p:anim>
                                    <p:anim calcmode="lin" valueType="num">
                                      <p:cBhvr>
                                        <p:cTn id="27" dur="1000" fill="hold"/>
                                        <p:tgtEl>
                                          <p:spTgt spid="3">
                                            <p:graphicEl>
                                              <a:dgm id="{B6C8752C-AEF8-5845-B923-5AEB3C0BA920}"/>
                                            </p:graphic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graphicEl>
                                              <a:dgm id="{F83CF670-87AD-874E-A88B-3B38B53C28F0}"/>
                                            </p:graphicEl>
                                          </p:spTgt>
                                        </p:tgtEl>
                                        <p:attrNameLst>
                                          <p:attrName>style.visibility</p:attrName>
                                        </p:attrNameLst>
                                      </p:cBhvr>
                                      <p:to>
                                        <p:strVal val="visible"/>
                                      </p:to>
                                    </p:set>
                                    <p:animEffect transition="in" filter="fade">
                                      <p:cBhvr>
                                        <p:cTn id="32" dur="1000"/>
                                        <p:tgtEl>
                                          <p:spTgt spid="3">
                                            <p:graphicEl>
                                              <a:dgm id="{F83CF670-87AD-874E-A88B-3B38B53C28F0}"/>
                                            </p:graphicEl>
                                          </p:spTgt>
                                        </p:tgtEl>
                                      </p:cBhvr>
                                    </p:animEffect>
                                    <p:anim calcmode="lin" valueType="num">
                                      <p:cBhvr>
                                        <p:cTn id="33" dur="1000" fill="hold"/>
                                        <p:tgtEl>
                                          <p:spTgt spid="3">
                                            <p:graphicEl>
                                              <a:dgm id="{F83CF670-87AD-874E-A88B-3B38B53C28F0}"/>
                                            </p:graphicEl>
                                          </p:spTgt>
                                        </p:tgtEl>
                                        <p:attrNameLst>
                                          <p:attrName>ppt_x</p:attrName>
                                        </p:attrNameLst>
                                      </p:cBhvr>
                                      <p:tavLst>
                                        <p:tav tm="0">
                                          <p:val>
                                            <p:strVal val="#ppt_x"/>
                                          </p:val>
                                        </p:tav>
                                        <p:tav tm="100000">
                                          <p:val>
                                            <p:strVal val="#ppt_x"/>
                                          </p:val>
                                        </p:tav>
                                      </p:tavLst>
                                    </p:anim>
                                    <p:anim calcmode="lin" valueType="num">
                                      <p:cBhvr>
                                        <p:cTn id="34" dur="1000" fill="hold"/>
                                        <p:tgtEl>
                                          <p:spTgt spid="3">
                                            <p:graphicEl>
                                              <a:dgm id="{F83CF670-87AD-874E-A88B-3B38B53C28F0}"/>
                                            </p:graphic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graphicEl>
                                              <a:dgm id="{10268FFE-C4D7-9C46-8A83-6D4B9EC50EED}"/>
                                            </p:graphicEl>
                                          </p:spTgt>
                                        </p:tgtEl>
                                        <p:attrNameLst>
                                          <p:attrName>style.visibility</p:attrName>
                                        </p:attrNameLst>
                                      </p:cBhvr>
                                      <p:to>
                                        <p:strVal val="visible"/>
                                      </p:to>
                                    </p:set>
                                    <p:animEffect transition="in" filter="fade">
                                      <p:cBhvr>
                                        <p:cTn id="37" dur="1000"/>
                                        <p:tgtEl>
                                          <p:spTgt spid="3">
                                            <p:graphicEl>
                                              <a:dgm id="{10268FFE-C4D7-9C46-8A83-6D4B9EC50EED}"/>
                                            </p:graphicEl>
                                          </p:spTgt>
                                        </p:tgtEl>
                                      </p:cBhvr>
                                    </p:animEffect>
                                    <p:anim calcmode="lin" valueType="num">
                                      <p:cBhvr>
                                        <p:cTn id="38" dur="1000" fill="hold"/>
                                        <p:tgtEl>
                                          <p:spTgt spid="3">
                                            <p:graphicEl>
                                              <a:dgm id="{10268FFE-C4D7-9C46-8A83-6D4B9EC50EED}"/>
                                            </p:graphicEl>
                                          </p:spTgt>
                                        </p:tgtEl>
                                        <p:attrNameLst>
                                          <p:attrName>ppt_x</p:attrName>
                                        </p:attrNameLst>
                                      </p:cBhvr>
                                      <p:tavLst>
                                        <p:tav tm="0">
                                          <p:val>
                                            <p:strVal val="#ppt_x"/>
                                          </p:val>
                                        </p:tav>
                                        <p:tav tm="100000">
                                          <p:val>
                                            <p:strVal val="#ppt_x"/>
                                          </p:val>
                                        </p:tav>
                                      </p:tavLst>
                                    </p:anim>
                                    <p:anim calcmode="lin" valueType="num">
                                      <p:cBhvr>
                                        <p:cTn id="39" dur="1000" fill="hold"/>
                                        <p:tgtEl>
                                          <p:spTgt spid="3">
                                            <p:graphicEl>
                                              <a:dgm id="{10268FFE-C4D7-9C46-8A83-6D4B9EC50EED}"/>
                                            </p:graphic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3">
                                            <p:graphicEl>
                                              <a:dgm id="{8E8F9663-37F3-B54D-8E1E-493DE20C6C9E}"/>
                                            </p:graphicEl>
                                          </p:spTgt>
                                        </p:tgtEl>
                                        <p:attrNameLst>
                                          <p:attrName>style.visibility</p:attrName>
                                        </p:attrNameLst>
                                      </p:cBhvr>
                                      <p:to>
                                        <p:strVal val="visible"/>
                                      </p:to>
                                    </p:set>
                                    <p:animEffect transition="in" filter="fade">
                                      <p:cBhvr>
                                        <p:cTn id="44" dur="1000"/>
                                        <p:tgtEl>
                                          <p:spTgt spid="3">
                                            <p:graphicEl>
                                              <a:dgm id="{8E8F9663-37F3-B54D-8E1E-493DE20C6C9E}"/>
                                            </p:graphicEl>
                                          </p:spTgt>
                                        </p:tgtEl>
                                      </p:cBhvr>
                                    </p:animEffect>
                                    <p:anim calcmode="lin" valueType="num">
                                      <p:cBhvr>
                                        <p:cTn id="45" dur="1000" fill="hold"/>
                                        <p:tgtEl>
                                          <p:spTgt spid="3">
                                            <p:graphicEl>
                                              <a:dgm id="{8E8F9663-37F3-B54D-8E1E-493DE20C6C9E}"/>
                                            </p:graphicEl>
                                          </p:spTgt>
                                        </p:tgtEl>
                                        <p:attrNameLst>
                                          <p:attrName>ppt_x</p:attrName>
                                        </p:attrNameLst>
                                      </p:cBhvr>
                                      <p:tavLst>
                                        <p:tav tm="0">
                                          <p:val>
                                            <p:strVal val="#ppt_x"/>
                                          </p:val>
                                        </p:tav>
                                        <p:tav tm="100000">
                                          <p:val>
                                            <p:strVal val="#ppt_x"/>
                                          </p:val>
                                        </p:tav>
                                      </p:tavLst>
                                    </p:anim>
                                    <p:anim calcmode="lin" valueType="num">
                                      <p:cBhvr>
                                        <p:cTn id="46" dur="1000" fill="hold"/>
                                        <p:tgtEl>
                                          <p:spTgt spid="3">
                                            <p:graphicEl>
                                              <a:dgm id="{8E8F9663-37F3-B54D-8E1E-493DE20C6C9E}"/>
                                            </p:graphic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graphicEl>
                                              <a:dgm id="{876C1E7B-8583-5148-81B6-537FE5A190A2}"/>
                                            </p:graphicEl>
                                          </p:spTgt>
                                        </p:tgtEl>
                                        <p:attrNameLst>
                                          <p:attrName>style.visibility</p:attrName>
                                        </p:attrNameLst>
                                      </p:cBhvr>
                                      <p:to>
                                        <p:strVal val="visible"/>
                                      </p:to>
                                    </p:set>
                                    <p:animEffect transition="in" filter="fade">
                                      <p:cBhvr>
                                        <p:cTn id="49" dur="1000"/>
                                        <p:tgtEl>
                                          <p:spTgt spid="3">
                                            <p:graphicEl>
                                              <a:dgm id="{876C1E7B-8583-5148-81B6-537FE5A190A2}"/>
                                            </p:graphicEl>
                                          </p:spTgt>
                                        </p:tgtEl>
                                      </p:cBhvr>
                                    </p:animEffect>
                                    <p:anim calcmode="lin" valueType="num">
                                      <p:cBhvr>
                                        <p:cTn id="50" dur="1000" fill="hold"/>
                                        <p:tgtEl>
                                          <p:spTgt spid="3">
                                            <p:graphicEl>
                                              <a:dgm id="{876C1E7B-8583-5148-81B6-537FE5A190A2}"/>
                                            </p:graphicEl>
                                          </p:spTgt>
                                        </p:tgtEl>
                                        <p:attrNameLst>
                                          <p:attrName>ppt_x</p:attrName>
                                        </p:attrNameLst>
                                      </p:cBhvr>
                                      <p:tavLst>
                                        <p:tav tm="0">
                                          <p:val>
                                            <p:strVal val="#ppt_x"/>
                                          </p:val>
                                        </p:tav>
                                        <p:tav tm="100000">
                                          <p:val>
                                            <p:strVal val="#ppt_x"/>
                                          </p:val>
                                        </p:tav>
                                      </p:tavLst>
                                    </p:anim>
                                    <p:anim calcmode="lin" valueType="num">
                                      <p:cBhvr>
                                        <p:cTn id="51" dur="1000" fill="hold"/>
                                        <p:tgtEl>
                                          <p:spTgt spid="3">
                                            <p:graphicEl>
                                              <a:dgm id="{876C1E7B-8583-5148-81B6-537FE5A190A2}"/>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graphicEl>
                                              <a:dgm id="{A14F175F-0B70-704D-9D25-8AF649E094EB}"/>
                                            </p:graphicEl>
                                          </p:spTgt>
                                        </p:tgtEl>
                                        <p:attrNameLst>
                                          <p:attrName>style.visibility</p:attrName>
                                        </p:attrNameLst>
                                      </p:cBhvr>
                                      <p:to>
                                        <p:strVal val="visible"/>
                                      </p:to>
                                    </p:set>
                                    <p:animEffect transition="in" filter="fade">
                                      <p:cBhvr>
                                        <p:cTn id="56" dur="1000"/>
                                        <p:tgtEl>
                                          <p:spTgt spid="3">
                                            <p:graphicEl>
                                              <a:dgm id="{A14F175F-0B70-704D-9D25-8AF649E094EB}"/>
                                            </p:graphicEl>
                                          </p:spTgt>
                                        </p:tgtEl>
                                      </p:cBhvr>
                                    </p:animEffect>
                                    <p:anim calcmode="lin" valueType="num">
                                      <p:cBhvr>
                                        <p:cTn id="57" dur="1000" fill="hold"/>
                                        <p:tgtEl>
                                          <p:spTgt spid="3">
                                            <p:graphicEl>
                                              <a:dgm id="{A14F175F-0B70-704D-9D25-8AF649E094EB}"/>
                                            </p:graphicEl>
                                          </p:spTgt>
                                        </p:tgtEl>
                                        <p:attrNameLst>
                                          <p:attrName>ppt_x</p:attrName>
                                        </p:attrNameLst>
                                      </p:cBhvr>
                                      <p:tavLst>
                                        <p:tav tm="0">
                                          <p:val>
                                            <p:strVal val="#ppt_x"/>
                                          </p:val>
                                        </p:tav>
                                        <p:tav tm="100000">
                                          <p:val>
                                            <p:strVal val="#ppt_x"/>
                                          </p:val>
                                        </p:tav>
                                      </p:tavLst>
                                    </p:anim>
                                    <p:anim calcmode="lin" valueType="num">
                                      <p:cBhvr>
                                        <p:cTn id="58" dur="1000" fill="hold"/>
                                        <p:tgtEl>
                                          <p:spTgt spid="3">
                                            <p:graphicEl>
                                              <a:dgm id="{A14F175F-0B70-704D-9D25-8AF649E094EB}"/>
                                            </p:graphic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3">
                                            <p:graphicEl>
                                              <a:dgm id="{766C5F92-3B83-2240-9CC8-6BEE398AFF6F}"/>
                                            </p:graphicEl>
                                          </p:spTgt>
                                        </p:tgtEl>
                                        <p:attrNameLst>
                                          <p:attrName>style.visibility</p:attrName>
                                        </p:attrNameLst>
                                      </p:cBhvr>
                                      <p:to>
                                        <p:strVal val="visible"/>
                                      </p:to>
                                    </p:set>
                                    <p:animEffect transition="in" filter="fade">
                                      <p:cBhvr>
                                        <p:cTn id="61" dur="1000"/>
                                        <p:tgtEl>
                                          <p:spTgt spid="3">
                                            <p:graphicEl>
                                              <a:dgm id="{766C5F92-3B83-2240-9CC8-6BEE398AFF6F}"/>
                                            </p:graphicEl>
                                          </p:spTgt>
                                        </p:tgtEl>
                                      </p:cBhvr>
                                    </p:animEffect>
                                    <p:anim calcmode="lin" valueType="num">
                                      <p:cBhvr>
                                        <p:cTn id="62" dur="1000" fill="hold"/>
                                        <p:tgtEl>
                                          <p:spTgt spid="3">
                                            <p:graphicEl>
                                              <a:dgm id="{766C5F92-3B83-2240-9CC8-6BEE398AFF6F}"/>
                                            </p:graphicEl>
                                          </p:spTgt>
                                        </p:tgtEl>
                                        <p:attrNameLst>
                                          <p:attrName>ppt_x</p:attrName>
                                        </p:attrNameLst>
                                      </p:cBhvr>
                                      <p:tavLst>
                                        <p:tav tm="0">
                                          <p:val>
                                            <p:strVal val="#ppt_x"/>
                                          </p:val>
                                        </p:tav>
                                        <p:tav tm="100000">
                                          <p:val>
                                            <p:strVal val="#ppt_x"/>
                                          </p:val>
                                        </p:tav>
                                      </p:tavLst>
                                    </p:anim>
                                    <p:anim calcmode="lin" valueType="num">
                                      <p:cBhvr>
                                        <p:cTn id="63" dur="1000" fill="hold"/>
                                        <p:tgtEl>
                                          <p:spTgt spid="3">
                                            <p:graphicEl>
                                              <a:dgm id="{766C5F92-3B83-2240-9CC8-6BEE398AFF6F}"/>
                                            </p:graphic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normAutofit/>
          </a:bodyPr>
          <a:lstStyle/>
          <a:p>
            <a:r>
              <a:rPr lang="en-US" sz="6000" dirty="0"/>
              <a:t>Why We Conform</a:t>
            </a:r>
          </a:p>
        </p:txBody>
      </p:sp>
      <p:graphicFrame>
        <p:nvGraphicFramePr>
          <p:cNvPr id="3" name="Content Placeholder 2"/>
          <p:cNvGraphicFramePr>
            <a:graphicFrameLocks noGrp="1"/>
          </p:cNvGraphicFramePr>
          <p:nvPr>
            <p:ph idx="1"/>
          </p:nvPr>
        </p:nvGraphicFramePr>
        <p:xfrm>
          <a:off x="609600" y="1274162"/>
          <a:ext cx="6260757" cy="500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Cloud Callout 1"/>
          <p:cNvSpPr/>
          <p:nvPr/>
        </p:nvSpPr>
        <p:spPr bwMode="auto">
          <a:xfrm>
            <a:off x="5306110" y="4774367"/>
            <a:ext cx="1763843" cy="1079292"/>
          </a:xfrm>
          <a:prstGeom prst="cloudCallout">
            <a:avLst>
              <a:gd name="adj1" fmla="val -16775"/>
              <a:gd name="adj2" fmla="val -92452"/>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Arial"/>
                <a:ea typeface="ＭＳ Ｐゴシック"/>
                <a:cs typeface="+mn-cs"/>
              </a:rPr>
              <a:t>What we ought to do</a:t>
            </a:r>
          </a:p>
        </p:txBody>
      </p:sp>
      <p:pic>
        <p:nvPicPr>
          <p:cNvPr id="6" name="Picture 5"/>
          <p:cNvPicPr>
            <a:picLocks noChangeAspect="1"/>
          </p:cNvPicPr>
          <p:nvPr/>
        </p:nvPicPr>
        <p:blipFill>
          <a:blip r:embed="rId7"/>
          <a:stretch>
            <a:fillRect/>
          </a:stretch>
        </p:blipFill>
        <p:spPr>
          <a:xfrm>
            <a:off x="8073912" y="122238"/>
            <a:ext cx="3253216" cy="3253216"/>
          </a:xfrm>
          <a:prstGeom prst="rect">
            <a:avLst/>
          </a:prstGeom>
        </p:spPr>
      </p:pic>
      <p:pic>
        <p:nvPicPr>
          <p:cNvPr id="4" name="Picture 3"/>
          <p:cNvPicPr>
            <a:picLocks noChangeAspect="1"/>
          </p:cNvPicPr>
          <p:nvPr/>
        </p:nvPicPr>
        <p:blipFill>
          <a:blip r:embed="rId8"/>
          <a:stretch>
            <a:fillRect/>
          </a:stretch>
        </p:blipFill>
        <p:spPr>
          <a:xfrm>
            <a:off x="7630810" y="3126258"/>
            <a:ext cx="4561190" cy="3040793"/>
          </a:xfrm>
          <a:prstGeom prst="rect">
            <a:avLst/>
          </a:prstGeom>
        </p:spPr>
      </p:pic>
    </p:spTree>
    <p:extLst>
      <p:ext uri="{BB962C8B-B14F-4D97-AF65-F5344CB8AC3E}">
        <p14:creationId xmlns:p14="http://schemas.microsoft.com/office/powerpoint/2010/main" val="35940166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62" name="Rectangle 2"/>
          <p:cNvSpPr>
            <a:spLocks noGrp="1" noChangeArrowheads="1"/>
          </p:cNvSpPr>
          <p:nvPr>
            <p:ph type="title"/>
          </p:nvPr>
        </p:nvSpPr>
        <p:spPr>
          <a:xfrm>
            <a:off x="609600" y="122237"/>
            <a:ext cx="10972800" cy="2349113"/>
          </a:xfrm>
        </p:spPr>
        <p:txBody>
          <a:bodyPr>
            <a:noAutofit/>
          </a:bodyPr>
          <a:lstStyle/>
          <a:p>
            <a:pPr algn="ctr"/>
            <a:r>
              <a:rPr lang="en-US" sz="5400" dirty="0"/>
              <a:t>The </a:t>
            </a:r>
            <a:r>
              <a:rPr lang="en-US" sz="5400" dirty="0" err="1"/>
              <a:t>Sherif</a:t>
            </a:r>
            <a:r>
              <a:rPr lang="en-US" sz="5400" dirty="0"/>
              <a:t> Study and Informational Social Influence </a:t>
            </a:r>
          </a:p>
        </p:txBody>
      </p:sp>
      <p:sp>
        <p:nvSpPr>
          <p:cNvPr id="20482" name="Rectangle 3"/>
          <p:cNvSpPr>
            <a:spLocks noGrp="1" noChangeArrowheads="1"/>
          </p:cNvSpPr>
          <p:nvPr>
            <p:ph idx="1"/>
          </p:nvPr>
        </p:nvSpPr>
        <p:spPr>
          <a:xfrm>
            <a:off x="609600" y="2471351"/>
            <a:ext cx="6829168" cy="3941806"/>
          </a:xfrm>
        </p:spPr>
        <p:txBody>
          <a:bodyPr>
            <a:normAutofit lnSpcReduction="10000"/>
          </a:bodyPr>
          <a:lstStyle/>
          <a:p>
            <a:r>
              <a:rPr lang="en-US" sz="3200" dirty="0"/>
              <a:t>Participants were placed in a completely dark room and exposed to a stationary point of light</a:t>
            </a:r>
          </a:p>
          <a:p>
            <a:r>
              <a:rPr lang="en-US" sz="3200" dirty="0"/>
              <a:t>The task was to estimate the distance this light moved</a:t>
            </a:r>
          </a:p>
          <a:p>
            <a:r>
              <a:rPr lang="en-US" sz="3200" dirty="0"/>
              <a:t>How would information from others affect our perspective?</a:t>
            </a:r>
          </a:p>
        </p:txBody>
      </p:sp>
      <p:pic>
        <p:nvPicPr>
          <p:cNvPr id="2" name="Picture 1"/>
          <p:cNvPicPr>
            <a:picLocks noChangeAspect="1"/>
          </p:cNvPicPr>
          <p:nvPr/>
        </p:nvPicPr>
        <p:blipFill>
          <a:blip r:embed="rId3"/>
          <a:stretch>
            <a:fillRect/>
          </a:stretch>
        </p:blipFill>
        <p:spPr>
          <a:xfrm>
            <a:off x="7163185" y="2656703"/>
            <a:ext cx="4736371" cy="2436280"/>
          </a:xfrm>
          <a:prstGeom prst="rect">
            <a:avLst/>
          </a:prstGeom>
        </p:spPr>
      </p:pic>
    </p:spTree>
    <p:extLst>
      <p:ext uri="{BB962C8B-B14F-4D97-AF65-F5344CB8AC3E}">
        <p14:creationId xmlns:p14="http://schemas.microsoft.com/office/powerpoint/2010/main" val="244310358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1000"/>
                                        <p:tgtEl>
                                          <p:spTgt spid="20482">
                                            <p:txEl>
                                              <p:pRg st="0" end="0"/>
                                            </p:txEl>
                                          </p:spTgt>
                                        </p:tgtEl>
                                      </p:cBhvr>
                                    </p:animEffect>
                                    <p:anim calcmode="lin" valueType="num">
                                      <p:cBhvr>
                                        <p:cTn id="8" dur="1000" fill="hold"/>
                                        <p:tgtEl>
                                          <p:spTgt spid="2048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0482">
                                            <p:txEl>
                                              <p:pRg st="1" end="1"/>
                                            </p:txEl>
                                          </p:spTgt>
                                        </p:tgtEl>
                                        <p:attrNameLst>
                                          <p:attrName>style.visibility</p:attrName>
                                        </p:attrNameLst>
                                      </p:cBhvr>
                                      <p:to>
                                        <p:strVal val="visible"/>
                                      </p:to>
                                    </p:set>
                                    <p:animEffect transition="in" filter="fade">
                                      <p:cBhvr>
                                        <p:cTn id="14" dur="1000"/>
                                        <p:tgtEl>
                                          <p:spTgt spid="20482">
                                            <p:txEl>
                                              <p:pRg st="1" end="1"/>
                                            </p:txEl>
                                          </p:spTgt>
                                        </p:tgtEl>
                                      </p:cBhvr>
                                    </p:animEffect>
                                    <p:anim calcmode="lin" valueType="num">
                                      <p:cBhvr>
                                        <p:cTn id="15" dur="1000" fill="hold"/>
                                        <p:tgtEl>
                                          <p:spTgt spid="2048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48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0482">
                                            <p:txEl>
                                              <p:pRg st="2" end="2"/>
                                            </p:txEl>
                                          </p:spTgt>
                                        </p:tgtEl>
                                        <p:attrNameLst>
                                          <p:attrName>style.visibility</p:attrName>
                                        </p:attrNameLst>
                                      </p:cBhvr>
                                      <p:to>
                                        <p:strVal val="visible"/>
                                      </p:to>
                                    </p:set>
                                    <p:animEffect transition="in" filter="fade">
                                      <p:cBhvr>
                                        <p:cTn id="21" dur="1000"/>
                                        <p:tgtEl>
                                          <p:spTgt spid="20482">
                                            <p:txEl>
                                              <p:pRg st="2" end="2"/>
                                            </p:txEl>
                                          </p:spTgt>
                                        </p:tgtEl>
                                      </p:cBhvr>
                                    </p:animEffect>
                                    <p:anim calcmode="lin" valueType="num">
                                      <p:cBhvr>
                                        <p:cTn id="22" dur="1000" fill="hold"/>
                                        <p:tgtEl>
                                          <p:spTgt spid="2048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48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14F6B93-6BE1-440A-B360-DC3B7AE4ED9B}"/>
              </a:ext>
            </a:extLst>
          </p:cNvPr>
          <p:cNvSpPr/>
          <p:nvPr/>
        </p:nvSpPr>
        <p:spPr bwMode="auto">
          <a:xfrm>
            <a:off x="5375564" y="3355109"/>
            <a:ext cx="101600" cy="73891"/>
          </a:xfrm>
          <a:prstGeom prst="ellips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773055063"/>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62" name="Rectangle 2"/>
          <p:cNvSpPr>
            <a:spLocks noGrp="1" noChangeArrowheads="1"/>
          </p:cNvSpPr>
          <p:nvPr>
            <p:ph type="title"/>
          </p:nvPr>
        </p:nvSpPr>
        <p:spPr/>
        <p:txBody>
          <a:bodyPr>
            <a:noAutofit/>
          </a:bodyPr>
          <a:lstStyle/>
          <a:p>
            <a:pPr algn="ctr"/>
            <a:r>
              <a:rPr lang="en-US" sz="5400" dirty="0"/>
              <a:t>The </a:t>
            </a:r>
            <a:r>
              <a:rPr lang="en-US" sz="5400" dirty="0" err="1"/>
              <a:t>Sherif</a:t>
            </a:r>
            <a:r>
              <a:rPr lang="en-US" sz="5400" dirty="0"/>
              <a:t> Study and Informational Social Influence </a:t>
            </a:r>
          </a:p>
        </p:txBody>
      </p:sp>
      <p:sp>
        <p:nvSpPr>
          <p:cNvPr id="20482" name="Rectangle 3"/>
          <p:cNvSpPr>
            <a:spLocks noGrp="1" noChangeArrowheads="1"/>
          </p:cNvSpPr>
          <p:nvPr>
            <p:ph idx="1"/>
          </p:nvPr>
        </p:nvSpPr>
        <p:spPr>
          <a:xfrm>
            <a:off x="609600" y="1754659"/>
            <a:ext cx="11327026" cy="4493743"/>
          </a:xfrm>
        </p:spPr>
        <p:txBody>
          <a:bodyPr>
            <a:normAutofit/>
          </a:bodyPr>
          <a:lstStyle/>
          <a:p>
            <a:r>
              <a:rPr lang="en-US" sz="3200" dirty="0"/>
              <a:t>The light never moved (</a:t>
            </a:r>
            <a:r>
              <a:rPr lang="en-US" sz="3200" dirty="0" err="1"/>
              <a:t>autokinetic</a:t>
            </a:r>
            <a:r>
              <a:rPr lang="en-US" sz="3200" dirty="0"/>
              <a:t> effect), but participants reported movement when alone and in a group setting</a:t>
            </a:r>
          </a:p>
          <a:p>
            <a:pPr lvl="1"/>
            <a:r>
              <a:rPr lang="en-US" sz="3200" dirty="0"/>
              <a:t>After several exposures, the individual estimates converged on a common group norm</a:t>
            </a:r>
          </a:p>
          <a:p>
            <a:pPr lvl="1"/>
            <a:r>
              <a:rPr lang="en-US" sz="3200" dirty="0"/>
              <a:t>A year later, participants were brought back and made estimates alone; these estimates remained at the group norm</a:t>
            </a:r>
          </a:p>
          <a:p>
            <a:pPr marL="0" indent="0" algn="ctr">
              <a:buNone/>
            </a:pPr>
            <a:r>
              <a:rPr lang="en-US" sz="3200" i="1" dirty="0"/>
              <a:t>What did this indicate about social influence?</a:t>
            </a:r>
          </a:p>
        </p:txBody>
      </p:sp>
    </p:spTree>
    <p:extLst>
      <p:ext uri="{BB962C8B-B14F-4D97-AF65-F5344CB8AC3E}">
        <p14:creationId xmlns:p14="http://schemas.microsoft.com/office/powerpoint/2010/main" val="33234382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1000"/>
                                        <p:tgtEl>
                                          <p:spTgt spid="20482">
                                            <p:txEl>
                                              <p:pRg st="0" end="0"/>
                                            </p:txEl>
                                          </p:spTgt>
                                        </p:tgtEl>
                                      </p:cBhvr>
                                    </p:animEffect>
                                    <p:anim calcmode="lin" valueType="num">
                                      <p:cBhvr>
                                        <p:cTn id="8" dur="1000" fill="hold"/>
                                        <p:tgtEl>
                                          <p:spTgt spid="2048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482">
                                            <p:txEl>
                                              <p:pRg st="1" end="1"/>
                                            </p:txEl>
                                          </p:spTgt>
                                        </p:tgtEl>
                                        <p:attrNameLst>
                                          <p:attrName>style.visibility</p:attrName>
                                        </p:attrNameLst>
                                      </p:cBhvr>
                                      <p:to>
                                        <p:strVal val="visible"/>
                                      </p:to>
                                    </p:set>
                                    <p:animEffect transition="in" filter="fade">
                                      <p:cBhvr>
                                        <p:cTn id="14" dur="1000"/>
                                        <p:tgtEl>
                                          <p:spTgt spid="20482">
                                            <p:txEl>
                                              <p:pRg st="1" end="1"/>
                                            </p:txEl>
                                          </p:spTgt>
                                        </p:tgtEl>
                                      </p:cBhvr>
                                    </p:animEffect>
                                    <p:anim calcmode="lin" valueType="num">
                                      <p:cBhvr>
                                        <p:cTn id="15" dur="1000" fill="hold"/>
                                        <p:tgtEl>
                                          <p:spTgt spid="2048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48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0482">
                                            <p:txEl>
                                              <p:pRg st="2" end="2"/>
                                            </p:txEl>
                                          </p:spTgt>
                                        </p:tgtEl>
                                        <p:attrNameLst>
                                          <p:attrName>style.visibility</p:attrName>
                                        </p:attrNameLst>
                                      </p:cBhvr>
                                      <p:to>
                                        <p:strVal val="visible"/>
                                      </p:to>
                                    </p:set>
                                    <p:animEffect transition="in" filter="fade">
                                      <p:cBhvr>
                                        <p:cTn id="21" dur="1000"/>
                                        <p:tgtEl>
                                          <p:spTgt spid="20482">
                                            <p:txEl>
                                              <p:pRg st="2" end="2"/>
                                            </p:txEl>
                                          </p:spTgt>
                                        </p:tgtEl>
                                      </p:cBhvr>
                                    </p:animEffect>
                                    <p:anim calcmode="lin" valueType="num">
                                      <p:cBhvr>
                                        <p:cTn id="22" dur="1000" fill="hold"/>
                                        <p:tgtEl>
                                          <p:spTgt spid="2048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48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0482">
                                            <p:txEl>
                                              <p:pRg st="3" end="3"/>
                                            </p:txEl>
                                          </p:spTgt>
                                        </p:tgtEl>
                                        <p:attrNameLst>
                                          <p:attrName>style.visibility</p:attrName>
                                        </p:attrNameLst>
                                      </p:cBhvr>
                                      <p:to>
                                        <p:strVal val="visible"/>
                                      </p:to>
                                    </p:set>
                                    <p:animEffect transition="in" filter="fade">
                                      <p:cBhvr>
                                        <p:cTn id="28" dur="1000"/>
                                        <p:tgtEl>
                                          <p:spTgt spid="20482">
                                            <p:txEl>
                                              <p:pRg st="3" end="3"/>
                                            </p:txEl>
                                          </p:spTgt>
                                        </p:tgtEl>
                                      </p:cBhvr>
                                    </p:animEffect>
                                    <p:anim calcmode="lin" valueType="num">
                                      <p:cBhvr>
                                        <p:cTn id="29" dur="1000" fill="hold"/>
                                        <p:tgtEl>
                                          <p:spTgt spid="2048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048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1410" name="Rectangle 2"/>
          <p:cNvSpPr>
            <a:spLocks noGrp="1" noChangeArrowheads="1"/>
          </p:cNvSpPr>
          <p:nvPr>
            <p:ph type="title"/>
          </p:nvPr>
        </p:nvSpPr>
        <p:spPr/>
        <p:txBody>
          <a:bodyPr>
            <a:noAutofit/>
          </a:bodyPr>
          <a:lstStyle/>
          <a:p>
            <a:pPr algn="ctr"/>
            <a:r>
              <a:rPr lang="en-US" sz="4400" dirty="0"/>
              <a:t>The </a:t>
            </a:r>
            <a:r>
              <a:rPr lang="en-US" sz="4400" dirty="0" err="1"/>
              <a:t>Sherif</a:t>
            </a:r>
            <a:r>
              <a:rPr lang="en-US" sz="4400" dirty="0"/>
              <a:t> Study and Informational Social Influence </a:t>
            </a:r>
          </a:p>
        </p:txBody>
      </p:sp>
      <p:sp>
        <p:nvSpPr>
          <p:cNvPr id="22530" name="Rectangle 3"/>
          <p:cNvSpPr>
            <a:spLocks noGrp="1" noChangeArrowheads="1"/>
          </p:cNvSpPr>
          <p:nvPr>
            <p:ph sz="half" idx="1"/>
          </p:nvPr>
        </p:nvSpPr>
        <p:spPr>
          <a:xfrm>
            <a:off x="434716" y="1199213"/>
            <a:ext cx="4881434" cy="5277788"/>
          </a:xfrm>
        </p:spPr>
        <p:txBody>
          <a:bodyPr>
            <a:noAutofit/>
          </a:bodyPr>
          <a:lstStyle/>
          <a:p>
            <a:r>
              <a:rPr lang="en-US" sz="3000" dirty="0"/>
              <a:t>Impact of informational social influence stems from the desire to be correct in situations in which the correct action of judgment is uncertain</a:t>
            </a:r>
          </a:p>
          <a:p>
            <a:r>
              <a:rPr lang="en-US" sz="3000" dirty="0"/>
              <a:t>When a task is ambiguous or difficult and people want to be correct they look to others for information</a:t>
            </a:r>
          </a:p>
        </p:txBody>
      </p:sp>
      <p:sp>
        <p:nvSpPr>
          <p:cNvPr id="23556" name="Rectangle 2"/>
          <p:cNvSpPr>
            <a:spLocks noChangeArrowheads="1"/>
          </p:cNvSpPr>
          <p:nvPr/>
        </p:nvSpPr>
        <p:spPr bwMode="auto">
          <a:xfrm>
            <a:off x="6389503" y="5752226"/>
            <a:ext cx="5336498" cy="4001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rial"/>
                <a:ea typeface="ＭＳ Ｐゴシック"/>
                <a:cs typeface="+mn-cs"/>
              </a:rPr>
              <a:t>Results of </a:t>
            </a:r>
            <a:r>
              <a:rPr kumimoji="0" lang="en-US" sz="2000" b="1" i="0" u="none" strike="noStrike" kern="1200" cap="none" spc="0" normalizeH="0" baseline="0" noProof="0" dirty="0" err="1">
                <a:ln>
                  <a:noFill/>
                </a:ln>
                <a:solidFill>
                  <a:prstClr val="black"/>
                </a:solidFill>
                <a:effectLst/>
                <a:uLnTx/>
                <a:uFillTx/>
                <a:latin typeface="Arial"/>
                <a:ea typeface="ＭＳ Ｐゴシック"/>
                <a:cs typeface="+mn-cs"/>
              </a:rPr>
              <a:t>Sherif</a:t>
            </a:r>
            <a:r>
              <a:rPr kumimoji="0" lang="fr-FR" sz="2000" b="1" i="0" u="none" strike="noStrike" kern="1200" cap="none" spc="0" normalizeH="0" baseline="0" noProof="0" dirty="0">
                <a:ln>
                  <a:noFill/>
                </a:ln>
                <a:solidFill>
                  <a:prstClr val="black"/>
                </a:solidFill>
                <a:effectLst/>
                <a:uLnTx/>
                <a:uFillTx/>
                <a:latin typeface="Arial"/>
                <a:ea typeface="ＭＳ Ｐゴシック"/>
                <a:cs typeface="+mn-cs"/>
              </a:rPr>
              <a:t>'</a:t>
            </a:r>
            <a:r>
              <a:rPr kumimoji="0" lang="en-US" sz="2000" b="1" i="0" u="none" strike="noStrike" kern="1200" cap="none" spc="0" normalizeH="0" baseline="0" noProof="0" dirty="0">
                <a:ln>
                  <a:noFill/>
                </a:ln>
                <a:solidFill>
                  <a:prstClr val="black"/>
                </a:solidFill>
                <a:effectLst/>
                <a:uLnTx/>
                <a:uFillTx/>
                <a:latin typeface="Arial"/>
                <a:ea typeface="ＭＳ Ｐゴシック"/>
                <a:cs typeface="+mn-cs"/>
              </a:rPr>
              <a:t>s Study of Conformity</a:t>
            </a:r>
          </a:p>
        </p:txBody>
      </p:sp>
      <p:pic>
        <p:nvPicPr>
          <p:cNvPr id="2" name="Picture 1" descr="Screen Shot 2013-11-05 at 3.37.56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1034" y="1417638"/>
            <a:ext cx="6630071" cy="4334588"/>
          </a:xfrm>
          <a:prstGeom prst="rect">
            <a:avLst/>
          </a:prstGeom>
        </p:spPr>
      </p:pic>
    </p:spTree>
    <p:extLst>
      <p:ext uri="{BB962C8B-B14F-4D97-AF65-F5344CB8AC3E}">
        <p14:creationId xmlns:p14="http://schemas.microsoft.com/office/powerpoint/2010/main" val="74863587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fade">
                                      <p:cBhvr>
                                        <p:cTn id="7" dur="1000"/>
                                        <p:tgtEl>
                                          <p:spTgt spid="22530">
                                            <p:txEl>
                                              <p:pRg st="0" end="0"/>
                                            </p:txEl>
                                          </p:spTgt>
                                        </p:tgtEl>
                                      </p:cBhvr>
                                    </p:animEffect>
                                    <p:anim calcmode="lin" valueType="num">
                                      <p:cBhvr>
                                        <p:cTn id="8" dur="10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53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2530">
                                            <p:txEl>
                                              <p:pRg st="1" end="1"/>
                                            </p:txEl>
                                          </p:spTgt>
                                        </p:tgtEl>
                                        <p:attrNameLst>
                                          <p:attrName>style.visibility</p:attrName>
                                        </p:attrNameLst>
                                      </p:cBhvr>
                                      <p:to>
                                        <p:strVal val="visible"/>
                                      </p:to>
                                    </p:set>
                                    <p:animEffect transition="in" filter="fade">
                                      <p:cBhvr>
                                        <p:cTn id="14" dur="1000"/>
                                        <p:tgtEl>
                                          <p:spTgt spid="22530">
                                            <p:txEl>
                                              <p:pRg st="1" end="1"/>
                                            </p:txEl>
                                          </p:spTgt>
                                        </p:tgtEl>
                                      </p:cBhvr>
                                    </p:animEffect>
                                    <p:anim calcmode="lin" valueType="num">
                                      <p:cBhvr>
                                        <p:cTn id="15" dur="10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2530">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4752560-FF59-4E52-82E0-421BE9974902}"/>
              </a:ext>
            </a:extLst>
          </p:cNvPr>
          <p:cNvPicPr>
            <a:picLocks noChangeAspect="1"/>
          </p:cNvPicPr>
          <p:nvPr/>
        </p:nvPicPr>
        <p:blipFill>
          <a:blip r:embed="rId2"/>
          <a:stretch>
            <a:fillRect/>
          </a:stretch>
        </p:blipFill>
        <p:spPr>
          <a:xfrm>
            <a:off x="0" y="0"/>
            <a:ext cx="5857875" cy="4210050"/>
          </a:xfrm>
          <a:prstGeom prst="rect">
            <a:avLst/>
          </a:prstGeom>
        </p:spPr>
      </p:pic>
      <p:pic>
        <p:nvPicPr>
          <p:cNvPr id="8" name="Picture 7">
            <a:extLst>
              <a:ext uri="{FF2B5EF4-FFF2-40B4-BE49-F238E27FC236}">
                <a16:creationId xmlns:a16="http://schemas.microsoft.com/office/drawing/2014/main" id="{E15A9830-3577-46F9-B6BE-A3799A3D8C0E}"/>
              </a:ext>
            </a:extLst>
          </p:cNvPr>
          <p:cNvPicPr>
            <a:picLocks noChangeAspect="1"/>
          </p:cNvPicPr>
          <p:nvPr/>
        </p:nvPicPr>
        <p:blipFill>
          <a:blip r:embed="rId3"/>
          <a:stretch>
            <a:fillRect/>
          </a:stretch>
        </p:blipFill>
        <p:spPr>
          <a:xfrm>
            <a:off x="6240201" y="2952750"/>
            <a:ext cx="5857875" cy="3905250"/>
          </a:xfrm>
          <a:prstGeom prst="rect">
            <a:avLst/>
          </a:prstGeom>
        </p:spPr>
      </p:pic>
    </p:spTree>
    <p:extLst>
      <p:ext uri="{BB962C8B-B14F-4D97-AF65-F5344CB8AC3E}">
        <p14:creationId xmlns:p14="http://schemas.microsoft.com/office/powerpoint/2010/main" val="1528188260"/>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44E6238-7F61-4863-9697-FA1F01704CA3}"/>
              </a:ext>
            </a:extLst>
          </p:cNvPr>
          <p:cNvPicPr>
            <a:picLocks noChangeAspect="1"/>
          </p:cNvPicPr>
          <p:nvPr/>
        </p:nvPicPr>
        <p:blipFill>
          <a:blip r:embed="rId2"/>
          <a:stretch>
            <a:fillRect/>
          </a:stretch>
        </p:blipFill>
        <p:spPr>
          <a:xfrm>
            <a:off x="104775" y="147637"/>
            <a:ext cx="5991225" cy="6562725"/>
          </a:xfrm>
          <a:prstGeom prst="rect">
            <a:avLst/>
          </a:prstGeom>
        </p:spPr>
      </p:pic>
      <p:pic>
        <p:nvPicPr>
          <p:cNvPr id="17" name="Picture 16">
            <a:extLst>
              <a:ext uri="{FF2B5EF4-FFF2-40B4-BE49-F238E27FC236}">
                <a16:creationId xmlns:a16="http://schemas.microsoft.com/office/drawing/2014/main" id="{4E361057-FDC9-45C9-8ACE-71EDE489E0DF}"/>
              </a:ext>
            </a:extLst>
          </p:cNvPr>
          <p:cNvPicPr>
            <a:picLocks noChangeAspect="1"/>
          </p:cNvPicPr>
          <p:nvPr/>
        </p:nvPicPr>
        <p:blipFill>
          <a:blip r:embed="rId3"/>
          <a:stretch>
            <a:fillRect/>
          </a:stretch>
        </p:blipFill>
        <p:spPr>
          <a:xfrm>
            <a:off x="6096000" y="0"/>
            <a:ext cx="5781675" cy="4000500"/>
          </a:xfrm>
          <a:prstGeom prst="rect">
            <a:avLst/>
          </a:prstGeom>
        </p:spPr>
      </p:pic>
      <p:pic>
        <p:nvPicPr>
          <p:cNvPr id="19" name="Picture 18">
            <a:extLst>
              <a:ext uri="{FF2B5EF4-FFF2-40B4-BE49-F238E27FC236}">
                <a16:creationId xmlns:a16="http://schemas.microsoft.com/office/drawing/2014/main" id="{B1EFC2DC-0247-40D6-B6EC-8D51A9EC98B8}"/>
              </a:ext>
            </a:extLst>
          </p:cNvPr>
          <p:cNvPicPr>
            <a:picLocks noChangeAspect="1"/>
          </p:cNvPicPr>
          <p:nvPr/>
        </p:nvPicPr>
        <p:blipFill>
          <a:blip r:embed="rId4"/>
          <a:stretch>
            <a:fillRect/>
          </a:stretch>
        </p:blipFill>
        <p:spPr>
          <a:xfrm>
            <a:off x="6090419" y="4000500"/>
            <a:ext cx="6101581" cy="2148160"/>
          </a:xfrm>
          <a:prstGeom prst="rect">
            <a:avLst/>
          </a:prstGeom>
        </p:spPr>
      </p:pic>
    </p:spTree>
    <p:extLst>
      <p:ext uri="{BB962C8B-B14F-4D97-AF65-F5344CB8AC3E}">
        <p14:creationId xmlns:p14="http://schemas.microsoft.com/office/powerpoint/2010/main" val="4153593494"/>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2434" name="Rectangle 2"/>
          <p:cNvSpPr>
            <a:spLocks noGrp="1" noChangeArrowheads="1"/>
          </p:cNvSpPr>
          <p:nvPr>
            <p:ph type="title"/>
          </p:nvPr>
        </p:nvSpPr>
        <p:spPr/>
        <p:txBody>
          <a:bodyPr>
            <a:normAutofit/>
          </a:bodyPr>
          <a:lstStyle/>
          <a:p>
            <a:r>
              <a:rPr lang="en-US" sz="4000" dirty="0"/>
              <a:t>The Asch Study and Normative Social Influence </a:t>
            </a:r>
          </a:p>
        </p:txBody>
      </p:sp>
      <p:sp>
        <p:nvSpPr>
          <p:cNvPr id="25602" name="Rectangle 3"/>
          <p:cNvSpPr>
            <a:spLocks noGrp="1" noChangeArrowheads="1"/>
          </p:cNvSpPr>
          <p:nvPr>
            <p:ph idx="1"/>
          </p:nvPr>
        </p:nvSpPr>
        <p:spPr>
          <a:xfrm>
            <a:off x="914400" y="1259174"/>
            <a:ext cx="10957810" cy="3389027"/>
          </a:xfrm>
        </p:spPr>
        <p:txBody>
          <a:bodyPr>
            <a:normAutofit fontScale="92500" lnSpcReduction="20000"/>
          </a:bodyPr>
          <a:lstStyle/>
          <a:p>
            <a:r>
              <a:rPr lang="en-US" sz="3600" dirty="0"/>
              <a:t>In Asch</a:t>
            </a:r>
            <a:r>
              <a:rPr lang="fr-FR" altLang="ja-JP" sz="3600" dirty="0"/>
              <a:t>'</a:t>
            </a:r>
            <a:r>
              <a:rPr lang="en-US" altLang="ja-JP" sz="3600" dirty="0"/>
              <a:t>s study, the visual judgments were easy visual discriminations involving line-length judgments</a:t>
            </a:r>
          </a:p>
          <a:p>
            <a:r>
              <a:rPr lang="en-US" sz="3600" dirty="0"/>
              <a:t>In this study, the correct answer/</a:t>
            </a:r>
            <a:r>
              <a:rPr lang="en-US" sz="3600" dirty="0" err="1"/>
              <a:t>behaviour</a:t>
            </a:r>
            <a:r>
              <a:rPr lang="en-US" sz="3600" dirty="0"/>
              <a:t> was obvious</a:t>
            </a:r>
          </a:p>
          <a:p>
            <a:r>
              <a:rPr lang="en-US" sz="3600" dirty="0"/>
              <a:t>When making such judgments alone, almost no mistakes were made</a:t>
            </a:r>
          </a:p>
          <a:p>
            <a:r>
              <a:rPr lang="en-US" sz="3600" dirty="0"/>
              <a:t>Experimental confederates, part of the experimental setting, made deliberate mistakes on certain trials.</a:t>
            </a:r>
          </a:p>
          <a:p>
            <a:endParaRPr lang="en-US" dirty="0"/>
          </a:p>
          <a:p>
            <a:endParaRPr lang="en-US" dirty="0"/>
          </a:p>
        </p:txBody>
      </p:sp>
      <p:pic>
        <p:nvPicPr>
          <p:cNvPr id="6" name="Picture 2" descr="Griggs4e_9UN03.jpg"/>
          <p:cNvPicPr>
            <a:picLocks noChangeAspect="1"/>
          </p:cNvPicPr>
          <p:nvPr/>
        </p:nvPicPr>
        <p:blipFill rotWithShape="1">
          <a:blip r:embed="rId3" cstate="print">
            <a:extLst>
              <a:ext uri="{28A0092B-C50C-407E-A947-70E740481C1C}">
                <a14:useLocalDpi xmlns:a14="http://schemas.microsoft.com/office/drawing/2010/main" val="0"/>
              </a:ext>
            </a:extLst>
          </a:blip>
          <a:srcRect b="24074"/>
          <a:stretch/>
        </p:blipFill>
        <p:spPr bwMode="auto">
          <a:xfrm>
            <a:off x="3720144" y="4648201"/>
            <a:ext cx="4471402" cy="169747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157383" y="1259174"/>
            <a:ext cx="13101375" cy="4964453"/>
          </a:xfrm>
          <a:prstGeom prst="rect">
            <a:avLst/>
          </a:prstGeom>
        </p:spPr>
      </p:pic>
    </p:spTree>
    <p:extLst>
      <p:ext uri="{BB962C8B-B14F-4D97-AF65-F5344CB8AC3E}">
        <p14:creationId xmlns:p14="http://schemas.microsoft.com/office/powerpoint/2010/main" val="314637206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 calcmode="lin" valueType="num">
                                      <p:cBhvr additive="base">
                                        <p:cTn id="7" dur="5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5602">
                                            <p:txEl>
                                              <p:pRg st="1" end="1"/>
                                            </p:txEl>
                                          </p:spTgt>
                                        </p:tgtEl>
                                        <p:attrNameLst>
                                          <p:attrName>style.visibility</p:attrName>
                                        </p:attrNameLst>
                                      </p:cBhvr>
                                      <p:to>
                                        <p:strVal val="visible"/>
                                      </p:to>
                                    </p:set>
                                    <p:anim calcmode="lin" valueType="num">
                                      <p:cBhvr additive="base">
                                        <p:cTn id="13" dur="5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5602">
                                            <p:txEl>
                                              <p:pRg st="2" end="2"/>
                                            </p:txEl>
                                          </p:spTgt>
                                        </p:tgtEl>
                                        <p:attrNameLst>
                                          <p:attrName>style.visibility</p:attrName>
                                        </p:attrNameLst>
                                      </p:cBhvr>
                                      <p:to>
                                        <p:strVal val="visible"/>
                                      </p:to>
                                    </p:set>
                                    <p:anim calcmode="lin" valueType="num">
                                      <p:cBhvr additive="base">
                                        <p:cTn id="19" dur="500" fill="hold"/>
                                        <p:tgtEl>
                                          <p:spTgt spid="2560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60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5602">
                                            <p:txEl>
                                              <p:pRg st="3" end="3"/>
                                            </p:txEl>
                                          </p:spTgt>
                                        </p:tgtEl>
                                        <p:attrNameLst>
                                          <p:attrName>style.visibility</p:attrName>
                                        </p:attrNameLst>
                                      </p:cBhvr>
                                      <p:to>
                                        <p:strVal val="visible"/>
                                      </p:to>
                                    </p:set>
                                    <p:anim calcmode="lin" valueType="num">
                                      <p:cBhvr additive="base">
                                        <p:cTn id="25" dur="500" fill="hold"/>
                                        <p:tgtEl>
                                          <p:spTgt spid="2560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60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2" name="Rectangle 4"/>
          <p:cNvSpPr>
            <a:spLocks noGrp="1" noChangeArrowheads="1"/>
          </p:cNvSpPr>
          <p:nvPr>
            <p:ph type="title"/>
          </p:nvPr>
        </p:nvSpPr>
        <p:spPr/>
        <p:txBody>
          <a:bodyPr/>
          <a:lstStyle/>
          <a:p>
            <a:r>
              <a:rPr lang="en-US" dirty="0"/>
              <a:t>An Example of Asch</a:t>
            </a:r>
            <a:r>
              <a:rPr lang="fr-FR" altLang="ja-JP" dirty="0"/>
              <a:t>'</a:t>
            </a:r>
            <a:r>
              <a:rPr lang="en-US" dirty="0"/>
              <a:t>s Line-Length Judgment Task</a:t>
            </a:r>
          </a:p>
        </p:txBody>
      </p:sp>
      <p:pic>
        <p:nvPicPr>
          <p:cNvPr id="3" name="Picture 2" descr="Screen Shot 2013-11-05 at 3.40.00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6984" y="1769961"/>
            <a:ext cx="8138032" cy="3704863"/>
          </a:xfrm>
          <a:prstGeom prst="rect">
            <a:avLst/>
          </a:prstGeom>
        </p:spPr>
      </p:pic>
      <p:sp>
        <p:nvSpPr>
          <p:cNvPr id="2" name="Rectangle 1"/>
          <p:cNvSpPr/>
          <p:nvPr/>
        </p:nvSpPr>
        <p:spPr bwMode="auto">
          <a:xfrm>
            <a:off x="6295869" y="2338466"/>
            <a:ext cx="959370" cy="14690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4"/>
          <p:cNvSpPr/>
          <p:nvPr/>
        </p:nvSpPr>
        <p:spPr bwMode="auto">
          <a:xfrm>
            <a:off x="7301255" y="2338466"/>
            <a:ext cx="959370" cy="14690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5"/>
          <p:cNvSpPr/>
          <p:nvPr/>
        </p:nvSpPr>
        <p:spPr bwMode="auto">
          <a:xfrm>
            <a:off x="8306642" y="2338466"/>
            <a:ext cx="959370" cy="1469036"/>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6797011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04340" y="1049312"/>
            <a:ext cx="10643017" cy="452431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a:ea typeface="ＭＳ Ｐゴシック"/>
                <a:cs typeface="+mn-cs"/>
              </a:rPr>
              <a:t>Is the correct answer obvious?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a:ea typeface="ＭＳ Ｐゴシック"/>
                <a:cs typeface="+mn-cs"/>
              </a:rPr>
              <a:t>Surely, people involved with this experiment would never pick the wrong answer!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a:ea typeface="ＭＳ Ｐゴシック"/>
                <a:cs typeface="+mn-cs"/>
              </a:rPr>
              <a:t>Can you see how people might go with a wrong answer under certain situations?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a:ea typeface="ＭＳ Ｐゴシック"/>
                <a:cs typeface="+mn-cs"/>
              </a:rPr>
              <a:t>We all know how we think we would act, but what did Asch find?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Arial"/>
                <a:ea typeface="ＭＳ Ｐゴシック"/>
                <a:cs typeface="+mn-cs"/>
              </a:rPr>
              <a:t>What proportion of people gave the obviously wrong answer and why?</a:t>
            </a:r>
            <a:endParaRPr kumimoji="0" lang="en-GB" sz="1800" b="0" i="0" u="none" strike="noStrike" kern="1200" cap="none" spc="0" normalizeH="0" baseline="0" noProof="0" dirty="0">
              <a:ln>
                <a:noFill/>
              </a:ln>
              <a:solidFill>
                <a:prstClr val="black"/>
              </a:solidFill>
              <a:effectLst/>
              <a:uLnTx/>
              <a:uFillTx/>
              <a:latin typeface="Arial"/>
              <a:ea typeface="ＭＳ Ｐゴシック"/>
              <a:cs typeface="+mn-cs"/>
            </a:endParaRPr>
          </a:p>
        </p:txBody>
      </p:sp>
    </p:spTree>
    <p:extLst>
      <p:ext uri="{BB962C8B-B14F-4D97-AF65-F5344CB8AC3E}">
        <p14:creationId xmlns:p14="http://schemas.microsoft.com/office/powerpoint/2010/main" val="1391200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Griggs4e_9UN02.jpg"/>
          <p:cNvPicPr>
            <a:picLocks noChangeAspect="1"/>
          </p:cNvPicPr>
          <p:nvPr/>
        </p:nvPicPr>
        <p:blipFill rotWithShape="1">
          <a:blip r:embed="rId3">
            <a:extLst>
              <a:ext uri="{28A0092B-C50C-407E-A947-70E740481C1C}">
                <a14:useLocalDpi xmlns:a14="http://schemas.microsoft.com/office/drawing/2010/main" val="0"/>
              </a:ext>
            </a:extLst>
          </a:blip>
          <a:srcRect b="7587"/>
          <a:stretch/>
        </p:blipFill>
        <p:spPr bwMode="auto">
          <a:xfrm>
            <a:off x="7493642" y="907514"/>
            <a:ext cx="3861123" cy="53913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467970" name="Rectangle 2"/>
          <p:cNvSpPr>
            <a:spLocks noGrp="1" noChangeArrowheads="1"/>
          </p:cNvSpPr>
          <p:nvPr>
            <p:ph type="title"/>
          </p:nvPr>
        </p:nvSpPr>
        <p:spPr>
          <a:xfrm>
            <a:off x="609600" y="122237"/>
            <a:ext cx="10972800" cy="1434713"/>
          </a:xfrm>
        </p:spPr>
        <p:txBody>
          <a:bodyPr>
            <a:noAutofit/>
          </a:bodyPr>
          <a:lstStyle/>
          <a:p>
            <a:r>
              <a:rPr lang="en-US" sz="5400" dirty="0"/>
              <a:t>The Asch Study and Normative Social Influence </a:t>
            </a:r>
          </a:p>
        </p:txBody>
      </p:sp>
      <p:sp>
        <p:nvSpPr>
          <p:cNvPr id="26626" name="Rectangle 3"/>
          <p:cNvSpPr>
            <a:spLocks noGrp="1" noChangeArrowheads="1"/>
          </p:cNvSpPr>
          <p:nvPr>
            <p:ph sz="half" idx="1"/>
          </p:nvPr>
        </p:nvSpPr>
        <p:spPr>
          <a:xfrm>
            <a:off x="434715" y="1556951"/>
            <a:ext cx="7671317" cy="4920050"/>
          </a:xfrm>
        </p:spPr>
        <p:txBody>
          <a:bodyPr>
            <a:normAutofit fontScale="92500" lnSpcReduction="10000"/>
          </a:bodyPr>
          <a:lstStyle/>
          <a:p>
            <a:r>
              <a:rPr lang="en-US" sz="4100" dirty="0"/>
              <a:t>About 75% of the participants gave an obviously wrong answer at least once, and overall, conformity occurred 37% of the time</a:t>
            </a:r>
          </a:p>
          <a:p>
            <a:r>
              <a:rPr lang="en-US" sz="4100" dirty="0"/>
              <a:t>This conformity occurred despite the fact that the </a:t>
            </a:r>
            <a:r>
              <a:rPr lang="ja-JP" altLang="en-US" sz="4100" dirty="0"/>
              <a:t>“</a:t>
            </a:r>
            <a:r>
              <a:rPr lang="en-US" altLang="ja-JP" sz="4100" dirty="0"/>
              <a:t>correct</a:t>
            </a:r>
            <a:r>
              <a:rPr lang="ja-JP" altLang="en-US" sz="4100" dirty="0"/>
              <a:t>”</a:t>
            </a:r>
            <a:r>
              <a:rPr lang="en-US" altLang="ja-JP" sz="4100" dirty="0"/>
              <a:t> answer, unlike in </a:t>
            </a:r>
            <a:r>
              <a:rPr lang="en-US" altLang="ja-JP" sz="4100" dirty="0" err="1"/>
              <a:t>Sherif</a:t>
            </a:r>
            <a:r>
              <a:rPr lang="fr-FR" altLang="ja-JP" sz="4100" dirty="0"/>
              <a:t>'</a:t>
            </a:r>
            <a:r>
              <a:rPr lang="en-US" altLang="ja-JP" sz="4100" dirty="0"/>
              <a:t>s study, was obvious</a:t>
            </a:r>
          </a:p>
          <a:p>
            <a:endParaRPr lang="en-US" dirty="0"/>
          </a:p>
        </p:txBody>
      </p:sp>
    </p:spTree>
    <p:extLst>
      <p:ext uri="{BB962C8B-B14F-4D97-AF65-F5344CB8AC3E}">
        <p14:creationId xmlns:p14="http://schemas.microsoft.com/office/powerpoint/2010/main" val="12901433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fade">
                                      <p:cBhvr>
                                        <p:cTn id="7" dur="1000"/>
                                        <p:tgtEl>
                                          <p:spTgt spid="26626">
                                            <p:txEl>
                                              <p:pRg st="0" end="0"/>
                                            </p:txEl>
                                          </p:spTgt>
                                        </p:tgtEl>
                                      </p:cBhvr>
                                    </p:animEffect>
                                    <p:anim calcmode="lin" valueType="num">
                                      <p:cBhvr>
                                        <p:cTn id="8" dur="10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6626">
                                            <p:txEl>
                                              <p:pRg st="1" end="1"/>
                                            </p:txEl>
                                          </p:spTgt>
                                        </p:tgtEl>
                                        <p:attrNameLst>
                                          <p:attrName>style.visibility</p:attrName>
                                        </p:attrNameLst>
                                      </p:cBhvr>
                                      <p:to>
                                        <p:strVal val="visible"/>
                                      </p:to>
                                    </p:set>
                                    <p:animEffect transition="in" filter="fade">
                                      <p:cBhvr>
                                        <p:cTn id="14" dur="1000"/>
                                        <p:tgtEl>
                                          <p:spTgt spid="26626">
                                            <p:txEl>
                                              <p:pRg st="1" end="1"/>
                                            </p:txEl>
                                          </p:spTgt>
                                        </p:tgtEl>
                                      </p:cBhvr>
                                    </p:animEffect>
                                    <p:anim calcmode="lin" valueType="num">
                                      <p:cBhvr>
                                        <p:cTn id="15" dur="1000" fill="hold"/>
                                        <p:tgtEl>
                                          <p:spTgt spid="2662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662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7970" name="Rectangle 2"/>
          <p:cNvSpPr>
            <a:spLocks noGrp="1" noChangeArrowheads="1"/>
          </p:cNvSpPr>
          <p:nvPr>
            <p:ph type="title"/>
          </p:nvPr>
        </p:nvSpPr>
        <p:spPr>
          <a:xfrm>
            <a:off x="609600" y="122237"/>
            <a:ext cx="10972800" cy="1496497"/>
          </a:xfrm>
        </p:spPr>
        <p:txBody>
          <a:bodyPr>
            <a:noAutofit/>
          </a:bodyPr>
          <a:lstStyle/>
          <a:p>
            <a:r>
              <a:rPr lang="en-US" sz="5400" dirty="0"/>
              <a:t>The Asch Study and Normative Social Influence </a:t>
            </a:r>
          </a:p>
        </p:txBody>
      </p:sp>
      <p:sp>
        <p:nvSpPr>
          <p:cNvPr id="26626" name="Rectangle 3"/>
          <p:cNvSpPr>
            <a:spLocks noGrp="1" noChangeArrowheads="1"/>
          </p:cNvSpPr>
          <p:nvPr>
            <p:ph sz="half" idx="1"/>
          </p:nvPr>
        </p:nvSpPr>
        <p:spPr>
          <a:xfrm>
            <a:off x="434715" y="1618735"/>
            <a:ext cx="7058927" cy="4858266"/>
          </a:xfrm>
        </p:spPr>
        <p:txBody>
          <a:bodyPr>
            <a:normAutofit/>
          </a:bodyPr>
          <a:lstStyle/>
          <a:p>
            <a:r>
              <a:rPr lang="en-US" sz="4100" dirty="0"/>
              <a:t>Asch</a:t>
            </a:r>
            <a:r>
              <a:rPr lang="fr-FR" altLang="ja-JP" sz="4100" dirty="0"/>
              <a:t>'</a:t>
            </a:r>
            <a:r>
              <a:rPr lang="en-US" altLang="ja-JP" sz="4100" dirty="0"/>
              <a:t>s results illustrate the power of normative social influence, influence stemming from our desire to gain the approval of and to avoid the disapproval of other people</a:t>
            </a:r>
          </a:p>
          <a:p>
            <a:endParaRPr lang="en-US" dirty="0"/>
          </a:p>
        </p:txBody>
      </p:sp>
      <p:pic>
        <p:nvPicPr>
          <p:cNvPr id="5" name="Picture 2" descr="Griggs4e_9UN02.jpg"/>
          <p:cNvPicPr>
            <a:picLocks noChangeAspect="1"/>
          </p:cNvPicPr>
          <p:nvPr/>
        </p:nvPicPr>
        <p:blipFill rotWithShape="1">
          <a:blip r:embed="rId3">
            <a:extLst>
              <a:ext uri="{28A0092B-C50C-407E-A947-70E740481C1C}">
                <a14:useLocalDpi xmlns:a14="http://schemas.microsoft.com/office/drawing/2010/main" val="0"/>
              </a:ext>
            </a:extLst>
          </a:blip>
          <a:srcRect b="7587"/>
          <a:stretch/>
        </p:blipFill>
        <p:spPr bwMode="auto">
          <a:xfrm>
            <a:off x="7493642" y="907514"/>
            <a:ext cx="3861123" cy="53913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921018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fade">
                                      <p:cBhvr>
                                        <p:cTn id="7" dur="1000"/>
                                        <p:tgtEl>
                                          <p:spTgt spid="26626">
                                            <p:txEl>
                                              <p:pRg st="0" end="0"/>
                                            </p:txEl>
                                          </p:spTgt>
                                        </p:tgtEl>
                                      </p:cBhvr>
                                    </p:animEffect>
                                    <p:anim calcmode="lin" valueType="num">
                                      <p:cBhvr>
                                        <p:cTn id="8" dur="10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5506" name="Rectangle 2"/>
          <p:cNvSpPr>
            <a:spLocks noGrp="1" noChangeArrowheads="1"/>
          </p:cNvSpPr>
          <p:nvPr>
            <p:ph type="title"/>
          </p:nvPr>
        </p:nvSpPr>
        <p:spPr>
          <a:xfrm>
            <a:off x="621955" y="554724"/>
            <a:ext cx="3183925" cy="5155818"/>
          </a:xfrm>
        </p:spPr>
        <p:txBody>
          <a:bodyPr>
            <a:normAutofit/>
          </a:bodyPr>
          <a:lstStyle/>
          <a:p>
            <a:r>
              <a:rPr lang="en-US" sz="4000" dirty="0"/>
              <a:t>Situational Factors that Impact Conformity </a:t>
            </a:r>
          </a:p>
        </p:txBody>
      </p:sp>
      <p:graphicFrame>
        <p:nvGraphicFramePr>
          <p:cNvPr id="3" name="Content Placeholder 2"/>
          <p:cNvGraphicFramePr>
            <a:graphicFrameLocks noGrp="1"/>
          </p:cNvGraphicFramePr>
          <p:nvPr>
            <p:ph idx="1"/>
          </p:nvPr>
        </p:nvGraphicFramePr>
        <p:xfrm>
          <a:off x="1821082" y="257537"/>
          <a:ext cx="10262887" cy="59696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876974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A0611E1C-5BBB-0D46-82DD-83B413F2ABC0}"/>
                                            </p:graphicEl>
                                          </p:spTgt>
                                        </p:tgtEl>
                                        <p:attrNameLst>
                                          <p:attrName>style.visibility</p:attrName>
                                        </p:attrNameLst>
                                      </p:cBhvr>
                                      <p:to>
                                        <p:strVal val="visible"/>
                                      </p:to>
                                    </p:set>
                                    <p:animEffect transition="in" filter="fade">
                                      <p:cBhvr>
                                        <p:cTn id="7" dur="1000"/>
                                        <p:tgtEl>
                                          <p:spTgt spid="3">
                                            <p:graphicEl>
                                              <a:dgm id="{A0611E1C-5BBB-0D46-82DD-83B413F2ABC0}"/>
                                            </p:graphicEl>
                                          </p:spTgt>
                                        </p:tgtEl>
                                      </p:cBhvr>
                                    </p:animEffect>
                                    <p:anim calcmode="lin" valueType="num">
                                      <p:cBhvr>
                                        <p:cTn id="8" dur="1000" fill="hold"/>
                                        <p:tgtEl>
                                          <p:spTgt spid="3">
                                            <p:graphicEl>
                                              <a:dgm id="{A0611E1C-5BBB-0D46-82DD-83B413F2ABC0}"/>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A0611E1C-5BBB-0D46-82DD-83B413F2ABC0}"/>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graphicEl>
                                              <a:dgm id="{B93EF38B-8105-6145-9B18-9D91CD2C6E47}"/>
                                            </p:graphicEl>
                                          </p:spTgt>
                                        </p:tgtEl>
                                        <p:attrNameLst>
                                          <p:attrName>style.visibility</p:attrName>
                                        </p:attrNameLst>
                                      </p:cBhvr>
                                      <p:to>
                                        <p:strVal val="visible"/>
                                      </p:to>
                                    </p:set>
                                    <p:animEffect transition="in" filter="fade">
                                      <p:cBhvr>
                                        <p:cTn id="14" dur="1000"/>
                                        <p:tgtEl>
                                          <p:spTgt spid="3">
                                            <p:graphicEl>
                                              <a:dgm id="{B93EF38B-8105-6145-9B18-9D91CD2C6E47}"/>
                                            </p:graphicEl>
                                          </p:spTgt>
                                        </p:tgtEl>
                                      </p:cBhvr>
                                    </p:animEffect>
                                    <p:anim calcmode="lin" valueType="num">
                                      <p:cBhvr>
                                        <p:cTn id="15" dur="1000" fill="hold"/>
                                        <p:tgtEl>
                                          <p:spTgt spid="3">
                                            <p:graphicEl>
                                              <a:dgm id="{B93EF38B-8105-6145-9B18-9D91CD2C6E47}"/>
                                            </p:graphicEl>
                                          </p:spTgt>
                                        </p:tgtEl>
                                        <p:attrNameLst>
                                          <p:attrName>ppt_x</p:attrName>
                                        </p:attrNameLst>
                                      </p:cBhvr>
                                      <p:tavLst>
                                        <p:tav tm="0">
                                          <p:val>
                                            <p:strVal val="#ppt_x"/>
                                          </p:val>
                                        </p:tav>
                                        <p:tav tm="100000">
                                          <p:val>
                                            <p:strVal val="#ppt_x"/>
                                          </p:val>
                                        </p:tav>
                                      </p:tavLst>
                                    </p:anim>
                                    <p:anim calcmode="lin" valueType="num">
                                      <p:cBhvr>
                                        <p:cTn id="16" dur="1000" fill="hold"/>
                                        <p:tgtEl>
                                          <p:spTgt spid="3">
                                            <p:graphicEl>
                                              <a:dgm id="{B93EF38B-8105-6145-9B18-9D91CD2C6E47}"/>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graphicEl>
                                              <a:dgm id="{F21DB771-1329-5848-B5AA-0932449E35A0}"/>
                                            </p:graphicEl>
                                          </p:spTgt>
                                        </p:tgtEl>
                                        <p:attrNameLst>
                                          <p:attrName>style.visibility</p:attrName>
                                        </p:attrNameLst>
                                      </p:cBhvr>
                                      <p:to>
                                        <p:strVal val="visible"/>
                                      </p:to>
                                    </p:set>
                                    <p:animEffect transition="in" filter="fade">
                                      <p:cBhvr>
                                        <p:cTn id="19" dur="1000"/>
                                        <p:tgtEl>
                                          <p:spTgt spid="3">
                                            <p:graphicEl>
                                              <a:dgm id="{F21DB771-1329-5848-B5AA-0932449E35A0}"/>
                                            </p:graphicEl>
                                          </p:spTgt>
                                        </p:tgtEl>
                                      </p:cBhvr>
                                    </p:animEffect>
                                    <p:anim calcmode="lin" valueType="num">
                                      <p:cBhvr>
                                        <p:cTn id="20" dur="1000" fill="hold"/>
                                        <p:tgtEl>
                                          <p:spTgt spid="3">
                                            <p:graphicEl>
                                              <a:dgm id="{F21DB771-1329-5848-B5AA-0932449E35A0}"/>
                                            </p:graphicEl>
                                          </p:spTgt>
                                        </p:tgtEl>
                                        <p:attrNameLst>
                                          <p:attrName>ppt_x</p:attrName>
                                        </p:attrNameLst>
                                      </p:cBhvr>
                                      <p:tavLst>
                                        <p:tav tm="0">
                                          <p:val>
                                            <p:strVal val="#ppt_x"/>
                                          </p:val>
                                        </p:tav>
                                        <p:tav tm="100000">
                                          <p:val>
                                            <p:strVal val="#ppt_x"/>
                                          </p:val>
                                        </p:tav>
                                      </p:tavLst>
                                    </p:anim>
                                    <p:anim calcmode="lin" valueType="num">
                                      <p:cBhvr>
                                        <p:cTn id="21" dur="1000" fill="hold"/>
                                        <p:tgtEl>
                                          <p:spTgt spid="3">
                                            <p:graphicEl>
                                              <a:dgm id="{F21DB771-1329-5848-B5AA-0932449E35A0}"/>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graphicEl>
                                              <a:dgm id="{76E71C5E-99EE-6746-8FA1-D1F4B7223C51}"/>
                                            </p:graphicEl>
                                          </p:spTgt>
                                        </p:tgtEl>
                                        <p:attrNameLst>
                                          <p:attrName>style.visibility</p:attrName>
                                        </p:attrNameLst>
                                      </p:cBhvr>
                                      <p:to>
                                        <p:strVal val="visible"/>
                                      </p:to>
                                    </p:set>
                                    <p:animEffect transition="in" filter="fade">
                                      <p:cBhvr>
                                        <p:cTn id="26" dur="1000"/>
                                        <p:tgtEl>
                                          <p:spTgt spid="3">
                                            <p:graphicEl>
                                              <a:dgm id="{76E71C5E-99EE-6746-8FA1-D1F4B7223C51}"/>
                                            </p:graphicEl>
                                          </p:spTgt>
                                        </p:tgtEl>
                                      </p:cBhvr>
                                    </p:animEffect>
                                    <p:anim calcmode="lin" valueType="num">
                                      <p:cBhvr>
                                        <p:cTn id="27" dur="1000" fill="hold"/>
                                        <p:tgtEl>
                                          <p:spTgt spid="3">
                                            <p:graphicEl>
                                              <a:dgm id="{76E71C5E-99EE-6746-8FA1-D1F4B7223C51}"/>
                                            </p:graphicEl>
                                          </p:spTgt>
                                        </p:tgtEl>
                                        <p:attrNameLst>
                                          <p:attrName>ppt_x</p:attrName>
                                        </p:attrNameLst>
                                      </p:cBhvr>
                                      <p:tavLst>
                                        <p:tav tm="0">
                                          <p:val>
                                            <p:strVal val="#ppt_x"/>
                                          </p:val>
                                        </p:tav>
                                        <p:tav tm="100000">
                                          <p:val>
                                            <p:strVal val="#ppt_x"/>
                                          </p:val>
                                        </p:tav>
                                      </p:tavLst>
                                    </p:anim>
                                    <p:anim calcmode="lin" valueType="num">
                                      <p:cBhvr>
                                        <p:cTn id="28" dur="1000" fill="hold"/>
                                        <p:tgtEl>
                                          <p:spTgt spid="3">
                                            <p:graphicEl>
                                              <a:dgm id="{76E71C5E-99EE-6746-8FA1-D1F4B7223C51}"/>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graphicEl>
                                              <a:dgm id="{06366154-0BB9-C34E-876C-2D43766AB7F6}"/>
                                            </p:graphicEl>
                                          </p:spTgt>
                                        </p:tgtEl>
                                        <p:attrNameLst>
                                          <p:attrName>style.visibility</p:attrName>
                                        </p:attrNameLst>
                                      </p:cBhvr>
                                      <p:to>
                                        <p:strVal val="visible"/>
                                      </p:to>
                                    </p:set>
                                    <p:animEffect transition="in" filter="fade">
                                      <p:cBhvr>
                                        <p:cTn id="31" dur="1000"/>
                                        <p:tgtEl>
                                          <p:spTgt spid="3">
                                            <p:graphicEl>
                                              <a:dgm id="{06366154-0BB9-C34E-876C-2D43766AB7F6}"/>
                                            </p:graphicEl>
                                          </p:spTgt>
                                        </p:tgtEl>
                                      </p:cBhvr>
                                    </p:animEffect>
                                    <p:anim calcmode="lin" valueType="num">
                                      <p:cBhvr>
                                        <p:cTn id="32" dur="1000" fill="hold"/>
                                        <p:tgtEl>
                                          <p:spTgt spid="3">
                                            <p:graphicEl>
                                              <a:dgm id="{06366154-0BB9-C34E-876C-2D43766AB7F6}"/>
                                            </p:graphicEl>
                                          </p:spTgt>
                                        </p:tgtEl>
                                        <p:attrNameLst>
                                          <p:attrName>ppt_x</p:attrName>
                                        </p:attrNameLst>
                                      </p:cBhvr>
                                      <p:tavLst>
                                        <p:tav tm="0">
                                          <p:val>
                                            <p:strVal val="#ppt_x"/>
                                          </p:val>
                                        </p:tav>
                                        <p:tav tm="100000">
                                          <p:val>
                                            <p:strVal val="#ppt_x"/>
                                          </p:val>
                                        </p:tav>
                                      </p:tavLst>
                                    </p:anim>
                                    <p:anim calcmode="lin" valueType="num">
                                      <p:cBhvr>
                                        <p:cTn id="33" dur="1000" fill="hold"/>
                                        <p:tgtEl>
                                          <p:spTgt spid="3">
                                            <p:graphicEl>
                                              <a:dgm id="{06366154-0BB9-C34E-876C-2D43766AB7F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5506" name="Rectangle 2"/>
          <p:cNvSpPr>
            <a:spLocks noGrp="1" noChangeArrowheads="1"/>
          </p:cNvSpPr>
          <p:nvPr>
            <p:ph type="title"/>
          </p:nvPr>
        </p:nvSpPr>
        <p:spPr>
          <a:xfrm>
            <a:off x="609600" y="122238"/>
            <a:ext cx="10972800" cy="1452562"/>
          </a:xfrm>
        </p:spPr>
        <p:txBody>
          <a:bodyPr>
            <a:normAutofit/>
          </a:bodyPr>
          <a:lstStyle/>
          <a:p>
            <a:r>
              <a:rPr lang="en-US" sz="4400" dirty="0"/>
              <a:t>Situational Factors that Impact Conformity </a:t>
            </a:r>
          </a:p>
        </p:txBody>
      </p:sp>
      <p:sp>
        <p:nvSpPr>
          <p:cNvPr id="405507" name="Rectangle 3"/>
          <p:cNvSpPr>
            <a:spLocks noGrp="1" noChangeArrowheads="1"/>
          </p:cNvSpPr>
          <p:nvPr>
            <p:ph idx="1"/>
          </p:nvPr>
        </p:nvSpPr>
        <p:spPr>
          <a:xfrm>
            <a:off x="609599" y="1325725"/>
            <a:ext cx="11335473" cy="4820432"/>
          </a:xfrm>
        </p:spPr>
        <p:txBody>
          <a:bodyPr>
            <a:normAutofit lnSpcReduction="10000"/>
          </a:bodyPr>
          <a:lstStyle/>
          <a:p>
            <a:r>
              <a:rPr lang="en-US" dirty="0"/>
              <a:t>If the </a:t>
            </a:r>
            <a:r>
              <a:rPr lang="en-US" b="1" dirty="0"/>
              <a:t>group is unanimous</a:t>
            </a:r>
            <a:r>
              <a:rPr lang="en-US" dirty="0"/>
              <a:t>, conformity will increase. If one person is </a:t>
            </a:r>
            <a:r>
              <a:rPr lang="ja-JP" altLang="en-US" dirty="0"/>
              <a:t>“</a:t>
            </a:r>
            <a:r>
              <a:rPr lang="en-US" dirty="0"/>
              <a:t>different</a:t>
            </a:r>
            <a:r>
              <a:rPr lang="ja-JP" altLang="en-US" dirty="0"/>
              <a:t>”</a:t>
            </a:r>
            <a:r>
              <a:rPr lang="en-US" dirty="0"/>
              <a:t> somehow, it allows other people to avoid conforming.</a:t>
            </a:r>
            <a:br>
              <a:rPr lang="en-US" dirty="0"/>
            </a:br>
            <a:endParaRPr lang="en-US" dirty="0"/>
          </a:p>
          <a:p>
            <a:r>
              <a:rPr lang="en-US" dirty="0"/>
              <a:t>The </a:t>
            </a:r>
            <a:r>
              <a:rPr lang="en-US" b="1" dirty="0"/>
              <a:t>mode of responding </a:t>
            </a:r>
            <a:r>
              <a:rPr lang="en-US" dirty="0"/>
              <a:t>is also critical. Secret ballots lead to less conformity than public, verbal reports.</a:t>
            </a:r>
            <a:br>
              <a:rPr lang="en-US" dirty="0"/>
            </a:br>
            <a:endParaRPr lang="en-US" dirty="0"/>
          </a:p>
          <a:p>
            <a:r>
              <a:rPr lang="en-US" dirty="0"/>
              <a:t>The </a:t>
            </a:r>
            <a:r>
              <a:rPr lang="en-US" b="1" dirty="0"/>
              <a:t>status of group members </a:t>
            </a:r>
            <a:r>
              <a:rPr lang="en-US" dirty="0"/>
              <a:t>intervenes. More conformity is observed from a person that is of lesser status than the other group members or is attracted to the group and wants to be part of it. </a:t>
            </a:r>
          </a:p>
          <a:p>
            <a:endParaRPr lang="en-US" dirty="0"/>
          </a:p>
          <a:p>
            <a:endParaRPr lang="en-US" dirty="0"/>
          </a:p>
        </p:txBody>
      </p:sp>
    </p:spTree>
    <p:extLst>
      <p:ext uri="{BB962C8B-B14F-4D97-AF65-F5344CB8AC3E}">
        <p14:creationId xmlns:p14="http://schemas.microsoft.com/office/powerpoint/2010/main" val="345022255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05507">
                                            <p:txEl>
                                              <p:pRg st="0" end="0"/>
                                            </p:txEl>
                                          </p:spTgt>
                                        </p:tgtEl>
                                        <p:attrNameLst>
                                          <p:attrName>style.visibility</p:attrName>
                                        </p:attrNameLst>
                                      </p:cBhvr>
                                      <p:to>
                                        <p:strVal val="visible"/>
                                      </p:to>
                                    </p:set>
                                    <p:animEffect transition="in" filter="fade">
                                      <p:cBhvr>
                                        <p:cTn id="7" dur="1000"/>
                                        <p:tgtEl>
                                          <p:spTgt spid="405507">
                                            <p:txEl>
                                              <p:pRg st="0" end="0"/>
                                            </p:txEl>
                                          </p:spTgt>
                                        </p:tgtEl>
                                      </p:cBhvr>
                                    </p:animEffect>
                                    <p:anim calcmode="lin" valueType="num">
                                      <p:cBhvr>
                                        <p:cTn id="8" dur="1000" fill="hold"/>
                                        <p:tgtEl>
                                          <p:spTgt spid="40550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055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05507">
                                            <p:txEl>
                                              <p:pRg st="1" end="1"/>
                                            </p:txEl>
                                          </p:spTgt>
                                        </p:tgtEl>
                                        <p:attrNameLst>
                                          <p:attrName>style.visibility</p:attrName>
                                        </p:attrNameLst>
                                      </p:cBhvr>
                                      <p:to>
                                        <p:strVal val="visible"/>
                                      </p:to>
                                    </p:set>
                                    <p:animEffect transition="in" filter="fade">
                                      <p:cBhvr>
                                        <p:cTn id="14" dur="1000"/>
                                        <p:tgtEl>
                                          <p:spTgt spid="405507">
                                            <p:txEl>
                                              <p:pRg st="1" end="1"/>
                                            </p:txEl>
                                          </p:spTgt>
                                        </p:tgtEl>
                                      </p:cBhvr>
                                    </p:animEffect>
                                    <p:anim calcmode="lin" valueType="num">
                                      <p:cBhvr>
                                        <p:cTn id="15" dur="1000" fill="hold"/>
                                        <p:tgtEl>
                                          <p:spTgt spid="40550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0550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05507">
                                            <p:txEl>
                                              <p:pRg st="2" end="2"/>
                                            </p:txEl>
                                          </p:spTgt>
                                        </p:tgtEl>
                                        <p:attrNameLst>
                                          <p:attrName>style.visibility</p:attrName>
                                        </p:attrNameLst>
                                      </p:cBhvr>
                                      <p:to>
                                        <p:strVal val="visible"/>
                                      </p:to>
                                    </p:set>
                                    <p:animEffect transition="in" filter="fade">
                                      <p:cBhvr>
                                        <p:cTn id="21" dur="1000"/>
                                        <p:tgtEl>
                                          <p:spTgt spid="405507">
                                            <p:txEl>
                                              <p:pRg st="2" end="2"/>
                                            </p:txEl>
                                          </p:spTgt>
                                        </p:tgtEl>
                                      </p:cBhvr>
                                    </p:animEffect>
                                    <p:anim calcmode="lin" valueType="num">
                                      <p:cBhvr>
                                        <p:cTn id="22" dur="1000" fill="hold"/>
                                        <p:tgtEl>
                                          <p:spTgt spid="40550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0550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550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normAutofit/>
          </a:bodyPr>
          <a:lstStyle/>
          <a:p>
            <a:r>
              <a:rPr lang="en-US" sz="6000" dirty="0"/>
              <a:t>Why We Comply</a:t>
            </a:r>
          </a:p>
        </p:txBody>
      </p:sp>
      <p:sp>
        <p:nvSpPr>
          <p:cNvPr id="33794" name="Rectangle 3"/>
          <p:cNvSpPr>
            <a:spLocks noGrp="1" noChangeArrowheads="1"/>
          </p:cNvSpPr>
          <p:nvPr>
            <p:ph idx="1"/>
          </p:nvPr>
        </p:nvSpPr>
        <p:spPr>
          <a:xfrm>
            <a:off x="609600" y="1719264"/>
            <a:ext cx="5443959" cy="4529137"/>
          </a:xfrm>
        </p:spPr>
        <p:txBody>
          <a:bodyPr/>
          <a:lstStyle/>
          <a:p>
            <a:r>
              <a:rPr lang="en-US" sz="3600" b="1" dirty="0"/>
              <a:t>Compliance</a:t>
            </a:r>
          </a:p>
          <a:p>
            <a:pPr lvl="1"/>
            <a:r>
              <a:rPr lang="en-US" sz="3200" dirty="0"/>
              <a:t>Involves acting in accordance to a direct request from another person or group </a:t>
            </a:r>
          </a:p>
          <a:p>
            <a:pPr lvl="1"/>
            <a:r>
              <a:rPr lang="en-US" sz="3200" dirty="0"/>
              <a:t>Occurs in many facets of life</a:t>
            </a:r>
          </a:p>
        </p:txBody>
      </p:sp>
      <p:pic>
        <p:nvPicPr>
          <p:cNvPr id="3" name="Picture 2"/>
          <p:cNvPicPr>
            <a:picLocks noChangeAspect="1"/>
          </p:cNvPicPr>
          <p:nvPr/>
        </p:nvPicPr>
        <p:blipFill>
          <a:blip r:embed="rId3"/>
          <a:stretch>
            <a:fillRect/>
          </a:stretch>
        </p:blipFill>
        <p:spPr>
          <a:xfrm>
            <a:off x="6096000" y="1417638"/>
            <a:ext cx="5860648" cy="4184503"/>
          </a:xfrm>
          <a:prstGeom prst="rect">
            <a:avLst/>
          </a:prstGeom>
        </p:spPr>
      </p:pic>
    </p:spTree>
    <p:extLst>
      <p:ext uri="{BB962C8B-B14F-4D97-AF65-F5344CB8AC3E}">
        <p14:creationId xmlns:p14="http://schemas.microsoft.com/office/powerpoint/2010/main" val="25905621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Effect transition="in" filter="fade">
                                      <p:cBhvr>
                                        <p:cTn id="7" dur="1000"/>
                                        <p:tgtEl>
                                          <p:spTgt spid="33794">
                                            <p:txEl>
                                              <p:pRg st="0" end="0"/>
                                            </p:txEl>
                                          </p:spTgt>
                                        </p:tgtEl>
                                      </p:cBhvr>
                                    </p:animEffect>
                                    <p:anim calcmode="lin" valueType="num">
                                      <p:cBhvr>
                                        <p:cTn id="8" dur="1000" fill="hold"/>
                                        <p:tgtEl>
                                          <p:spTgt spid="3379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3794">
                                            <p:txEl>
                                              <p:pRg st="1" end="1"/>
                                            </p:txEl>
                                          </p:spTgt>
                                        </p:tgtEl>
                                        <p:attrNameLst>
                                          <p:attrName>style.visibility</p:attrName>
                                        </p:attrNameLst>
                                      </p:cBhvr>
                                      <p:to>
                                        <p:strVal val="visible"/>
                                      </p:to>
                                    </p:set>
                                    <p:animEffect transition="in" filter="fade">
                                      <p:cBhvr>
                                        <p:cTn id="12" dur="1000"/>
                                        <p:tgtEl>
                                          <p:spTgt spid="33794">
                                            <p:txEl>
                                              <p:pRg st="1" end="1"/>
                                            </p:txEl>
                                          </p:spTgt>
                                        </p:tgtEl>
                                      </p:cBhvr>
                                    </p:animEffect>
                                    <p:anim calcmode="lin" valueType="num">
                                      <p:cBhvr>
                                        <p:cTn id="13" dur="1000" fill="hold"/>
                                        <p:tgtEl>
                                          <p:spTgt spid="3379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379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3794">
                                            <p:txEl>
                                              <p:pRg st="2" end="2"/>
                                            </p:txEl>
                                          </p:spTgt>
                                        </p:tgtEl>
                                        <p:attrNameLst>
                                          <p:attrName>style.visibility</p:attrName>
                                        </p:attrNameLst>
                                      </p:cBhvr>
                                      <p:to>
                                        <p:strVal val="visible"/>
                                      </p:to>
                                    </p:set>
                                    <p:animEffect transition="in" filter="fade">
                                      <p:cBhvr>
                                        <p:cTn id="17" dur="1000"/>
                                        <p:tgtEl>
                                          <p:spTgt spid="33794">
                                            <p:txEl>
                                              <p:pRg st="2" end="2"/>
                                            </p:txEl>
                                          </p:spTgt>
                                        </p:tgtEl>
                                      </p:cBhvr>
                                    </p:animEffect>
                                    <p:anim calcmode="lin" valueType="num">
                                      <p:cBhvr>
                                        <p:cTn id="18" dur="1000" fill="hold"/>
                                        <p:tgtEl>
                                          <p:spTgt spid="3379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379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000"/>
                                        <p:tgtEl>
                                          <p:spTgt spid="3"/>
                                        </p:tgtEl>
                                      </p:cBhvr>
                                    </p:animEffect>
                                    <p:anim calcmode="lin" valueType="num">
                                      <p:cBhvr>
                                        <p:cTn id="25" dur="1000" fill="hold"/>
                                        <p:tgtEl>
                                          <p:spTgt spid="3"/>
                                        </p:tgtEl>
                                        <p:attrNameLst>
                                          <p:attrName>ppt_x</p:attrName>
                                        </p:attrNameLst>
                                      </p:cBhvr>
                                      <p:tavLst>
                                        <p:tav tm="0">
                                          <p:val>
                                            <p:strVal val="#ppt_x"/>
                                          </p:val>
                                        </p:tav>
                                        <p:tav tm="100000">
                                          <p:val>
                                            <p:strVal val="#ppt_x"/>
                                          </p:val>
                                        </p:tav>
                                      </p:tavLst>
                                    </p:anim>
                                    <p:anim calcmode="lin" valueType="num">
                                      <p:cBhvr>
                                        <p:cTn id="2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1719264"/>
            <a:ext cx="5305063" cy="4529137"/>
          </a:xfrm>
        </p:spPr>
        <p:txBody>
          <a:bodyPr/>
          <a:lstStyle/>
          <a:p>
            <a:r>
              <a:rPr lang="en-GB" sz="4000" dirty="0"/>
              <a:t>How can I get you to do what I want you to do even if you have no particular initial desire to follow my request?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01691" y="122238"/>
            <a:ext cx="3853487" cy="2721794"/>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1459" y="3044461"/>
            <a:ext cx="4933950" cy="2861691"/>
          </a:xfrm>
          <a:prstGeom prst="rect">
            <a:avLst/>
          </a:prstGeom>
        </p:spPr>
      </p:pic>
    </p:spTree>
    <p:extLst>
      <p:ext uri="{BB962C8B-B14F-4D97-AF65-F5344CB8AC3E}">
        <p14:creationId xmlns:p14="http://schemas.microsoft.com/office/powerpoint/2010/main" val="2327366722"/>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3796" y="314550"/>
            <a:ext cx="4907253" cy="6317342"/>
          </a:xfrm>
        </p:spPr>
        <p:txBody>
          <a:bodyPr>
            <a:normAutofit/>
          </a:bodyPr>
          <a:lstStyle/>
          <a:p>
            <a:r>
              <a:rPr lang="en-GB" sz="4400" dirty="0"/>
              <a:t>Give me your money</a:t>
            </a:r>
          </a:p>
          <a:p>
            <a:r>
              <a:rPr lang="en-GB" sz="4400" dirty="0"/>
              <a:t>Take your clothes off</a:t>
            </a:r>
          </a:p>
          <a:p>
            <a:r>
              <a:rPr lang="en-GB" sz="4400" dirty="0"/>
              <a:t>Can I drill your teeth?</a:t>
            </a:r>
          </a:p>
          <a:p>
            <a:r>
              <a:rPr lang="en-GB" sz="4400" dirty="0"/>
              <a:t>Jump out of the plane</a:t>
            </a:r>
          </a:p>
        </p:txBody>
      </p:sp>
      <p:pic>
        <p:nvPicPr>
          <p:cNvPr id="4" name="Picture 3"/>
          <p:cNvPicPr>
            <a:picLocks noChangeAspect="1"/>
          </p:cNvPicPr>
          <p:nvPr/>
        </p:nvPicPr>
        <p:blipFill>
          <a:blip r:embed="rId2"/>
          <a:stretch>
            <a:fillRect/>
          </a:stretch>
        </p:blipFill>
        <p:spPr>
          <a:xfrm>
            <a:off x="5025756" y="314550"/>
            <a:ext cx="6475751" cy="2914088"/>
          </a:xfrm>
          <a:prstGeom prst="rect">
            <a:avLst/>
          </a:prstGeom>
        </p:spPr>
      </p:pic>
      <p:pic>
        <p:nvPicPr>
          <p:cNvPr id="6" name="Picture 5"/>
          <p:cNvPicPr>
            <a:picLocks noChangeAspect="1"/>
          </p:cNvPicPr>
          <p:nvPr/>
        </p:nvPicPr>
        <p:blipFill>
          <a:blip r:embed="rId3"/>
          <a:stretch>
            <a:fillRect/>
          </a:stretch>
        </p:blipFill>
        <p:spPr>
          <a:xfrm>
            <a:off x="6346916" y="3386724"/>
            <a:ext cx="5641299" cy="3384779"/>
          </a:xfrm>
          <a:prstGeom prst="rect">
            <a:avLst/>
          </a:prstGeom>
        </p:spPr>
      </p:pic>
    </p:spTree>
    <p:extLst>
      <p:ext uri="{BB962C8B-B14F-4D97-AF65-F5344CB8AC3E}">
        <p14:creationId xmlns:p14="http://schemas.microsoft.com/office/powerpoint/2010/main" val="36594956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p:cNvPr>
          <p:cNvPicPr>
            <a:picLocks noChangeAspect="1"/>
          </p:cNvPicPr>
          <p:nvPr/>
        </p:nvPicPr>
        <p:blipFill>
          <a:blip r:embed="rId3"/>
          <a:stretch>
            <a:fillRect/>
          </a:stretch>
        </p:blipFill>
        <p:spPr>
          <a:xfrm>
            <a:off x="698221" y="658329"/>
            <a:ext cx="3178698" cy="4786385"/>
          </a:xfrm>
          <a:prstGeom prst="rect">
            <a:avLst/>
          </a:prstGeom>
        </p:spPr>
      </p:pic>
      <p:sp>
        <p:nvSpPr>
          <p:cNvPr id="6" name="TextBox 5"/>
          <p:cNvSpPr txBox="1"/>
          <p:nvPr/>
        </p:nvSpPr>
        <p:spPr>
          <a:xfrm>
            <a:off x="4409837" y="1043509"/>
            <a:ext cx="7606455" cy="44012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a:ea typeface="ＭＳ Ｐゴシック"/>
                <a:cs typeface="+mn-cs"/>
              </a:rPr>
              <a:t>There are a range of techniques to get others to act in accordance with a direct request we might make of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black"/>
              </a:solidFill>
              <a:effectLst/>
              <a:uLnTx/>
              <a:uFillTx/>
              <a:latin typeface="Arial"/>
              <a:ea typeface="ＭＳ Ｐゴシック"/>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black"/>
                </a:solidFill>
                <a:effectLst/>
                <a:uLnTx/>
                <a:uFillTx/>
                <a:latin typeface="Arial"/>
                <a:ea typeface="ＭＳ Ｐゴシック"/>
                <a:cs typeface="+mn-cs"/>
              </a:rPr>
              <a:t>Some dating advisors have been accused of gross immorality</a:t>
            </a:r>
          </a:p>
        </p:txBody>
      </p:sp>
    </p:spTree>
    <p:extLst>
      <p:ext uri="{BB962C8B-B14F-4D97-AF65-F5344CB8AC3E}">
        <p14:creationId xmlns:p14="http://schemas.microsoft.com/office/powerpoint/2010/main" val="95346052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1408670" y="792377"/>
            <a:ext cx="8686800" cy="4886325"/>
          </a:xfrm>
          <a:prstGeom prst="rect">
            <a:avLst/>
          </a:prstGeom>
        </p:spPr>
      </p:pic>
    </p:spTree>
    <p:extLst>
      <p:ext uri="{BB962C8B-B14F-4D97-AF65-F5344CB8AC3E}">
        <p14:creationId xmlns:p14="http://schemas.microsoft.com/office/powerpoint/2010/main" val="2073428320"/>
      </p:ext>
    </p:extLst>
  </p:cSld>
  <p:clrMapOvr>
    <a:masterClrMapping/>
  </p:clrMapOvr>
  <p:transition spd="med">
    <p:fade/>
  </p:transition>
</p:sld>
</file>

<file path=ppt/theme/theme1.xml><?xml version="1.0" encoding="utf-8"?>
<a:theme xmlns:a="http://schemas.openxmlformats.org/drawingml/2006/main" name="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TotalTime>
  <Words>1760</Words>
  <Application>Microsoft Office PowerPoint</Application>
  <PresentationFormat>Widescreen</PresentationFormat>
  <Paragraphs>132</Paragraphs>
  <Slides>27</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Lucida Grande</vt:lpstr>
      <vt:lpstr>Wingdings</vt:lpstr>
      <vt:lpstr>1_Griggs_SciPsych_4e_ch01_W</vt:lpstr>
      <vt:lpstr>PowerPoint Presentation</vt:lpstr>
      <vt:lpstr>Three short lectures</vt:lpstr>
      <vt:lpstr>PowerPoint Presentation</vt:lpstr>
      <vt:lpstr>How others influence our behaviour</vt:lpstr>
      <vt:lpstr>What is…?</vt:lpstr>
      <vt:lpstr>Why We Conform</vt:lpstr>
      <vt:lpstr>PowerPoint Presentation</vt:lpstr>
      <vt:lpstr>Why We Conform</vt:lpstr>
      <vt:lpstr>Why We Conform</vt:lpstr>
      <vt:lpstr>The Sherif Study and Informational Social Influence </vt:lpstr>
      <vt:lpstr>PowerPoint Presentation</vt:lpstr>
      <vt:lpstr>The Sherif Study and Informational Social Influence </vt:lpstr>
      <vt:lpstr>The Sherif Study and Informational Social Influence </vt:lpstr>
      <vt:lpstr>PowerPoint Presentation</vt:lpstr>
      <vt:lpstr>PowerPoint Presentation</vt:lpstr>
      <vt:lpstr>The Asch Study and Normative Social Influence </vt:lpstr>
      <vt:lpstr>An Example of Asch's Line-Length Judgment Task</vt:lpstr>
      <vt:lpstr>PowerPoint Presentation</vt:lpstr>
      <vt:lpstr>The Asch Study and Normative Social Influence </vt:lpstr>
      <vt:lpstr>The Asch Study and Normative Social Influence </vt:lpstr>
      <vt:lpstr>Situational Factors that Impact Conformity </vt:lpstr>
      <vt:lpstr>Situational Factors that Impact Conformity </vt:lpstr>
      <vt:lpstr>Why We Comply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11</cp:revision>
  <dcterms:created xsi:type="dcterms:W3CDTF">2021-10-27T07:42:39Z</dcterms:created>
  <dcterms:modified xsi:type="dcterms:W3CDTF">2021-10-27T11:09:40Z</dcterms:modified>
</cp:coreProperties>
</file>