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heme/themeOverride1.xml" ContentType="application/vnd.openxmlformats-officedocument.themeOverride+xml"/>
  <Override PartName="/ppt/notesSlides/notesSlide33.xml" ContentType="application/vnd.openxmlformats-officedocument.presentationml.notesSlide+xml"/>
  <Override PartName="/ppt/tags/tag1.xml" ContentType="application/vnd.openxmlformats-officedocument.presentationml.tags+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4"/>
    <p:sldMasterId id="2147483662" r:id="rId5"/>
    <p:sldMasterId id="2147483680" r:id="rId6"/>
  </p:sldMasterIdLst>
  <p:notesMasterIdLst>
    <p:notesMasterId r:id="rId112"/>
  </p:notesMasterIdLst>
  <p:sldIdLst>
    <p:sldId id="279" r:id="rId7"/>
    <p:sldId id="317" r:id="rId8"/>
    <p:sldId id="289" r:id="rId9"/>
    <p:sldId id="494" r:id="rId10"/>
    <p:sldId id="496" r:id="rId11"/>
    <p:sldId id="498" r:id="rId12"/>
    <p:sldId id="314" r:id="rId13"/>
    <p:sldId id="291" r:id="rId14"/>
    <p:sldId id="286" r:id="rId15"/>
    <p:sldId id="293" r:id="rId16"/>
    <p:sldId id="318" r:id="rId17"/>
    <p:sldId id="319" r:id="rId18"/>
    <p:sldId id="492" r:id="rId19"/>
    <p:sldId id="499" r:id="rId20"/>
    <p:sldId id="353" r:id="rId21"/>
    <p:sldId id="257" r:id="rId22"/>
    <p:sldId id="354" r:id="rId23"/>
    <p:sldId id="356" r:id="rId24"/>
    <p:sldId id="500" r:id="rId25"/>
    <p:sldId id="265" r:id="rId26"/>
    <p:sldId id="351" r:id="rId27"/>
    <p:sldId id="261" r:id="rId28"/>
    <p:sldId id="335" r:id="rId29"/>
    <p:sldId id="336" r:id="rId30"/>
    <p:sldId id="348" r:id="rId31"/>
    <p:sldId id="347" r:id="rId32"/>
    <p:sldId id="349" r:id="rId33"/>
    <p:sldId id="343" r:id="rId34"/>
    <p:sldId id="320" r:id="rId35"/>
    <p:sldId id="283" r:id="rId36"/>
    <p:sldId id="360" r:id="rId37"/>
    <p:sldId id="491" r:id="rId38"/>
    <p:sldId id="489" r:id="rId39"/>
    <p:sldId id="501" r:id="rId40"/>
    <p:sldId id="503" r:id="rId41"/>
    <p:sldId id="361" r:id="rId42"/>
    <p:sldId id="504" r:id="rId43"/>
    <p:sldId id="276" r:id="rId44"/>
    <p:sldId id="505" r:id="rId45"/>
    <p:sldId id="294" r:id="rId46"/>
    <p:sldId id="506" r:id="rId47"/>
    <p:sldId id="285" r:id="rId48"/>
    <p:sldId id="507" r:id="rId49"/>
    <p:sldId id="292" r:id="rId50"/>
    <p:sldId id="508" r:id="rId51"/>
    <p:sldId id="297" r:id="rId52"/>
    <p:sldId id="298" r:id="rId53"/>
    <p:sldId id="493" r:id="rId54"/>
    <p:sldId id="509" r:id="rId55"/>
    <p:sldId id="510" r:id="rId56"/>
    <p:sldId id="511" r:id="rId57"/>
    <p:sldId id="512" r:id="rId58"/>
    <p:sldId id="513" r:id="rId59"/>
    <p:sldId id="514" r:id="rId60"/>
    <p:sldId id="517" r:id="rId61"/>
    <p:sldId id="518" r:id="rId62"/>
    <p:sldId id="519" r:id="rId63"/>
    <p:sldId id="520" r:id="rId64"/>
    <p:sldId id="521" r:id="rId65"/>
    <p:sldId id="522" r:id="rId66"/>
    <p:sldId id="523" r:id="rId67"/>
    <p:sldId id="524" r:id="rId68"/>
    <p:sldId id="525" r:id="rId69"/>
    <p:sldId id="526" r:id="rId70"/>
    <p:sldId id="527" r:id="rId71"/>
    <p:sldId id="515" r:id="rId72"/>
    <p:sldId id="516" r:id="rId73"/>
    <p:sldId id="256" r:id="rId74"/>
    <p:sldId id="467" r:id="rId75"/>
    <p:sldId id="473" r:id="rId76"/>
    <p:sldId id="375" r:id="rId77"/>
    <p:sldId id="376" r:id="rId78"/>
    <p:sldId id="432" r:id="rId79"/>
    <p:sldId id="474" r:id="rId80"/>
    <p:sldId id="266" r:id="rId81"/>
    <p:sldId id="475" r:id="rId82"/>
    <p:sldId id="476" r:id="rId83"/>
    <p:sldId id="477" r:id="rId84"/>
    <p:sldId id="471" r:id="rId85"/>
    <p:sldId id="472" r:id="rId86"/>
    <p:sldId id="483" r:id="rId87"/>
    <p:sldId id="434" r:id="rId88"/>
    <p:sldId id="438" r:id="rId89"/>
    <p:sldId id="484" r:id="rId90"/>
    <p:sldId id="321" r:id="rId91"/>
    <p:sldId id="331" r:id="rId92"/>
    <p:sldId id="485" r:id="rId93"/>
    <p:sldId id="478" r:id="rId94"/>
    <p:sldId id="479" r:id="rId95"/>
    <p:sldId id="284" r:id="rId96"/>
    <p:sldId id="325" r:id="rId97"/>
    <p:sldId id="480" r:id="rId98"/>
    <p:sldId id="481" r:id="rId99"/>
    <p:sldId id="374" r:id="rId100"/>
    <p:sldId id="486" r:id="rId101"/>
    <p:sldId id="373" r:id="rId102"/>
    <p:sldId id="366" r:id="rId103"/>
    <p:sldId id="392" r:id="rId104"/>
    <p:sldId id="487" r:id="rId105"/>
    <p:sldId id="357" r:id="rId106"/>
    <p:sldId id="436" r:id="rId107"/>
    <p:sldId id="482" r:id="rId108"/>
    <p:sldId id="427" r:id="rId109"/>
    <p:sldId id="464" r:id="rId110"/>
    <p:sldId id="259" r:id="rId1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3E5B"/>
    <a:srgbClr val="D9F2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FE1E98-1439-4DD6-AF03-A05A9CF27A64}" v="35" dt="2024-10-10T11:39:15.3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4" autoAdjust="0"/>
    <p:restoredTop sz="91765" autoAdjust="0"/>
  </p:normalViewPr>
  <p:slideViewPr>
    <p:cSldViewPr snapToGrid="0">
      <p:cViewPr varScale="1">
        <p:scale>
          <a:sx n="104" d="100"/>
          <a:sy n="104" d="100"/>
        </p:scale>
        <p:origin x="81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117" Type="http://schemas.microsoft.com/office/2016/11/relationships/changesInfo" Target="changesInfos/changesInfo1.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openxmlformats.org/officeDocument/2006/relationships/slide" Target="slides/slide78.xml"/><Relationship Id="rId89" Type="http://schemas.openxmlformats.org/officeDocument/2006/relationships/slide" Target="slides/slide83.xml"/><Relationship Id="rId112" Type="http://schemas.openxmlformats.org/officeDocument/2006/relationships/notesMaster" Target="notesMasters/notesMaster1.xml"/><Relationship Id="rId16" Type="http://schemas.openxmlformats.org/officeDocument/2006/relationships/slide" Target="slides/slide10.xml"/><Relationship Id="rId107" Type="http://schemas.openxmlformats.org/officeDocument/2006/relationships/slide" Target="slides/slide101.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slide" Target="slides/slide73.xml"/><Relationship Id="rId102" Type="http://schemas.openxmlformats.org/officeDocument/2006/relationships/slide" Target="slides/slide96.xml"/><Relationship Id="rId5" Type="http://schemas.openxmlformats.org/officeDocument/2006/relationships/slideMaster" Target="slideMasters/slideMaster2.xml"/><Relationship Id="rId90" Type="http://schemas.openxmlformats.org/officeDocument/2006/relationships/slide" Target="slides/slide84.xml"/><Relationship Id="rId95" Type="http://schemas.openxmlformats.org/officeDocument/2006/relationships/slide" Target="slides/slide89.xml"/><Relationship Id="rId22" Type="http://schemas.openxmlformats.org/officeDocument/2006/relationships/slide" Target="slides/slide16.xml"/><Relationship Id="rId27" Type="http://schemas.openxmlformats.org/officeDocument/2006/relationships/slide" Target="slides/slide21.xml"/><Relationship Id="rId43" Type="http://schemas.openxmlformats.org/officeDocument/2006/relationships/slide" Target="slides/slide37.xml"/><Relationship Id="rId48" Type="http://schemas.openxmlformats.org/officeDocument/2006/relationships/slide" Target="slides/slide42.xml"/><Relationship Id="rId64" Type="http://schemas.openxmlformats.org/officeDocument/2006/relationships/slide" Target="slides/slide58.xml"/><Relationship Id="rId69" Type="http://schemas.openxmlformats.org/officeDocument/2006/relationships/slide" Target="slides/slide63.xml"/><Relationship Id="rId113" Type="http://schemas.openxmlformats.org/officeDocument/2006/relationships/presProps" Target="presProps.xml"/><Relationship Id="rId118" Type="http://schemas.microsoft.com/office/2015/10/relationships/revisionInfo" Target="revisionInfo.xml"/><Relationship Id="rId80" Type="http://schemas.openxmlformats.org/officeDocument/2006/relationships/slide" Target="slides/slide74.xml"/><Relationship Id="rId85" Type="http://schemas.openxmlformats.org/officeDocument/2006/relationships/slide" Target="slides/slide79.xml"/><Relationship Id="rId12" Type="http://schemas.openxmlformats.org/officeDocument/2006/relationships/slide" Target="slides/slide6.xml"/><Relationship Id="rId17" Type="http://schemas.openxmlformats.org/officeDocument/2006/relationships/slide" Target="slides/slide11.xml"/><Relationship Id="rId33" Type="http://schemas.openxmlformats.org/officeDocument/2006/relationships/slide" Target="slides/slide27.xml"/><Relationship Id="rId38" Type="http://schemas.openxmlformats.org/officeDocument/2006/relationships/slide" Target="slides/slide32.xml"/><Relationship Id="rId59" Type="http://schemas.openxmlformats.org/officeDocument/2006/relationships/slide" Target="slides/slide53.xml"/><Relationship Id="rId103" Type="http://schemas.openxmlformats.org/officeDocument/2006/relationships/slide" Target="slides/slide97.xml"/><Relationship Id="rId108" Type="http://schemas.openxmlformats.org/officeDocument/2006/relationships/slide" Target="slides/slide102.xml"/><Relationship Id="rId54" Type="http://schemas.openxmlformats.org/officeDocument/2006/relationships/slide" Target="slides/slide48.xml"/><Relationship Id="rId70" Type="http://schemas.openxmlformats.org/officeDocument/2006/relationships/slide" Target="slides/slide64.xml"/><Relationship Id="rId75" Type="http://schemas.openxmlformats.org/officeDocument/2006/relationships/slide" Target="slides/slide69.xml"/><Relationship Id="rId91" Type="http://schemas.openxmlformats.org/officeDocument/2006/relationships/slide" Target="slides/slide85.xml"/><Relationship Id="rId96" Type="http://schemas.openxmlformats.org/officeDocument/2006/relationships/slide" Target="slides/slide90.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 Target="slides/slide17.xml"/><Relationship Id="rId28" Type="http://schemas.openxmlformats.org/officeDocument/2006/relationships/slide" Target="slides/slide22.xml"/><Relationship Id="rId49" Type="http://schemas.openxmlformats.org/officeDocument/2006/relationships/slide" Target="slides/slide43.xml"/><Relationship Id="rId114" Type="http://schemas.openxmlformats.org/officeDocument/2006/relationships/viewProps" Target="viewProps.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slide" Target="slides/slide72.xml"/><Relationship Id="rId81" Type="http://schemas.openxmlformats.org/officeDocument/2006/relationships/slide" Target="slides/slide75.xml"/><Relationship Id="rId86" Type="http://schemas.openxmlformats.org/officeDocument/2006/relationships/slide" Target="slides/slide80.xml"/><Relationship Id="rId94" Type="http://schemas.openxmlformats.org/officeDocument/2006/relationships/slide" Target="slides/slide88.xml"/><Relationship Id="rId99" Type="http://schemas.openxmlformats.org/officeDocument/2006/relationships/slide" Target="slides/slide93.xml"/><Relationship Id="rId101" Type="http://schemas.openxmlformats.org/officeDocument/2006/relationships/slide" Target="slides/slide95.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109" Type="http://schemas.openxmlformats.org/officeDocument/2006/relationships/slide" Target="slides/slide10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97" Type="http://schemas.openxmlformats.org/officeDocument/2006/relationships/slide" Target="slides/slide91.xml"/><Relationship Id="rId104" Type="http://schemas.openxmlformats.org/officeDocument/2006/relationships/slide" Target="slides/slide98.xml"/><Relationship Id="rId7" Type="http://schemas.openxmlformats.org/officeDocument/2006/relationships/slide" Target="slides/slide1.xml"/><Relationship Id="rId71" Type="http://schemas.openxmlformats.org/officeDocument/2006/relationships/slide" Target="slides/slide65.xml"/><Relationship Id="rId92" Type="http://schemas.openxmlformats.org/officeDocument/2006/relationships/slide" Target="slides/slide86.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87" Type="http://schemas.openxmlformats.org/officeDocument/2006/relationships/slide" Target="slides/slide81.xml"/><Relationship Id="rId110" Type="http://schemas.openxmlformats.org/officeDocument/2006/relationships/slide" Target="slides/slide104.xml"/><Relationship Id="rId115" Type="http://schemas.openxmlformats.org/officeDocument/2006/relationships/theme" Target="theme/theme1.xml"/><Relationship Id="rId61" Type="http://schemas.openxmlformats.org/officeDocument/2006/relationships/slide" Target="slides/slide55.xml"/><Relationship Id="rId82" Type="http://schemas.openxmlformats.org/officeDocument/2006/relationships/slide" Target="slides/slide76.xml"/><Relationship Id="rId19" Type="http://schemas.openxmlformats.org/officeDocument/2006/relationships/slide" Target="slides/slide13.xml"/><Relationship Id="rId14" Type="http://schemas.openxmlformats.org/officeDocument/2006/relationships/slide" Target="slides/slide8.xml"/><Relationship Id="rId30" Type="http://schemas.openxmlformats.org/officeDocument/2006/relationships/slide" Target="slides/slide24.xml"/><Relationship Id="rId35" Type="http://schemas.openxmlformats.org/officeDocument/2006/relationships/slide" Target="slides/slide29.xml"/><Relationship Id="rId56" Type="http://schemas.openxmlformats.org/officeDocument/2006/relationships/slide" Target="slides/slide50.xml"/><Relationship Id="rId77" Type="http://schemas.openxmlformats.org/officeDocument/2006/relationships/slide" Target="slides/slide71.xml"/><Relationship Id="rId100" Type="http://schemas.openxmlformats.org/officeDocument/2006/relationships/slide" Target="slides/slide94.xml"/><Relationship Id="rId105" Type="http://schemas.openxmlformats.org/officeDocument/2006/relationships/slide" Target="slides/slide99.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93" Type="http://schemas.openxmlformats.org/officeDocument/2006/relationships/slide" Target="slides/slide87.xml"/><Relationship Id="rId98" Type="http://schemas.openxmlformats.org/officeDocument/2006/relationships/slide" Target="slides/slide92.xml"/><Relationship Id="rId3" Type="http://schemas.openxmlformats.org/officeDocument/2006/relationships/customXml" Target="../customXml/item3.xml"/><Relationship Id="rId25" Type="http://schemas.openxmlformats.org/officeDocument/2006/relationships/slide" Target="slides/slide19.xml"/><Relationship Id="rId46" Type="http://schemas.openxmlformats.org/officeDocument/2006/relationships/slide" Target="slides/slide40.xml"/><Relationship Id="rId67" Type="http://schemas.openxmlformats.org/officeDocument/2006/relationships/slide" Target="slides/slide61.xml"/><Relationship Id="rId116" Type="http://schemas.openxmlformats.org/officeDocument/2006/relationships/tableStyles" Target="tableStyles.xml"/><Relationship Id="rId20" Type="http://schemas.openxmlformats.org/officeDocument/2006/relationships/slide" Target="slides/slide14.xml"/><Relationship Id="rId41" Type="http://schemas.openxmlformats.org/officeDocument/2006/relationships/slide" Target="slides/slide35.xml"/><Relationship Id="rId62" Type="http://schemas.openxmlformats.org/officeDocument/2006/relationships/slide" Target="slides/slide56.xml"/><Relationship Id="rId83" Type="http://schemas.openxmlformats.org/officeDocument/2006/relationships/slide" Target="slides/slide77.xml"/><Relationship Id="rId88" Type="http://schemas.openxmlformats.org/officeDocument/2006/relationships/slide" Target="slides/slide82.xml"/><Relationship Id="rId111" Type="http://schemas.openxmlformats.org/officeDocument/2006/relationships/slide" Target="slides/slide105.xml"/><Relationship Id="rId15" Type="http://schemas.openxmlformats.org/officeDocument/2006/relationships/slide" Target="slides/slide9.xml"/><Relationship Id="rId36" Type="http://schemas.openxmlformats.org/officeDocument/2006/relationships/slide" Target="slides/slide30.xml"/><Relationship Id="rId57" Type="http://schemas.openxmlformats.org/officeDocument/2006/relationships/slide" Target="slides/slide51.xml"/><Relationship Id="rId106" Type="http://schemas.openxmlformats.org/officeDocument/2006/relationships/slide" Target="slides/slide10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Davies" userId="829f7de4-8a45-45e5-aa42-1f02c66c04ba" providerId="ADAL" clId="{28FE1E98-1439-4DD6-AF03-A05A9CF27A64}"/>
    <pc:docChg chg="undo custSel addSld delSld modSld sldOrd">
      <pc:chgData name="Emma Davies" userId="829f7de4-8a45-45e5-aa42-1f02c66c04ba" providerId="ADAL" clId="{28FE1E98-1439-4DD6-AF03-A05A9CF27A64}" dt="2024-10-10T12:03:08.274" v="2544" actId="478"/>
      <pc:docMkLst>
        <pc:docMk/>
      </pc:docMkLst>
      <pc:sldChg chg="modSp mod">
        <pc:chgData name="Emma Davies" userId="829f7de4-8a45-45e5-aa42-1f02c66c04ba" providerId="ADAL" clId="{28FE1E98-1439-4DD6-AF03-A05A9CF27A64}" dt="2024-10-07T11:23:29.386" v="213" actId="20577"/>
        <pc:sldMkLst>
          <pc:docMk/>
          <pc:sldMk cId="3295444725" sldId="286"/>
        </pc:sldMkLst>
        <pc:spChg chg="mod">
          <ac:chgData name="Emma Davies" userId="829f7de4-8a45-45e5-aa42-1f02c66c04ba" providerId="ADAL" clId="{28FE1E98-1439-4DD6-AF03-A05A9CF27A64}" dt="2024-10-07T11:23:29.386" v="213" actId="20577"/>
          <ac:spMkLst>
            <pc:docMk/>
            <pc:sldMk cId="3295444725" sldId="286"/>
            <ac:spMk id="5" creationId="{E5A07C82-D82F-450D-80D0-A444374FA095}"/>
          </ac:spMkLst>
        </pc:spChg>
      </pc:sldChg>
      <pc:sldChg chg="modSp mod">
        <pc:chgData name="Emma Davies" userId="829f7de4-8a45-45e5-aa42-1f02c66c04ba" providerId="ADAL" clId="{28FE1E98-1439-4DD6-AF03-A05A9CF27A64}" dt="2024-10-10T09:27:18.537" v="382" actId="20577"/>
        <pc:sldMkLst>
          <pc:docMk/>
          <pc:sldMk cId="2546175044" sldId="289"/>
        </pc:sldMkLst>
        <pc:spChg chg="mod">
          <ac:chgData name="Emma Davies" userId="829f7de4-8a45-45e5-aa42-1f02c66c04ba" providerId="ADAL" clId="{28FE1E98-1439-4DD6-AF03-A05A9CF27A64}" dt="2024-10-10T09:27:18.537" v="382" actId="20577"/>
          <ac:spMkLst>
            <pc:docMk/>
            <pc:sldMk cId="2546175044" sldId="289"/>
            <ac:spMk id="5" creationId="{E5A07C82-D82F-450D-80D0-A444374FA095}"/>
          </ac:spMkLst>
        </pc:spChg>
      </pc:sldChg>
      <pc:sldChg chg="modSp mod ord">
        <pc:chgData name="Emma Davies" userId="829f7de4-8a45-45e5-aa42-1f02c66c04ba" providerId="ADAL" clId="{28FE1E98-1439-4DD6-AF03-A05A9CF27A64}" dt="2024-10-10T09:32:28.462" v="643" actId="20577"/>
        <pc:sldMkLst>
          <pc:docMk/>
          <pc:sldMk cId="3360730177" sldId="291"/>
        </pc:sldMkLst>
        <pc:spChg chg="mod">
          <ac:chgData name="Emma Davies" userId="829f7de4-8a45-45e5-aa42-1f02c66c04ba" providerId="ADAL" clId="{28FE1E98-1439-4DD6-AF03-A05A9CF27A64}" dt="2024-10-10T09:32:28.462" v="643" actId="20577"/>
          <ac:spMkLst>
            <pc:docMk/>
            <pc:sldMk cId="3360730177" sldId="291"/>
            <ac:spMk id="7" creationId="{384C630E-DD0C-40BB-675C-468955BC5C73}"/>
          </ac:spMkLst>
        </pc:spChg>
      </pc:sldChg>
      <pc:sldChg chg="modSp mod">
        <pc:chgData name="Emma Davies" userId="829f7de4-8a45-45e5-aa42-1f02c66c04ba" providerId="ADAL" clId="{28FE1E98-1439-4DD6-AF03-A05A9CF27A64}" dt="2024-10-07T11:24:02.479" v="227" actId="20577"/>
        <pc:sldMkLst>
          <pc:docMk/>
          <pc:sldMk cId="3847594610" sldId="293"/>
        </pc:sldMkLst>
        <pc:spChg chg="mod">
          <ac:chgData name="Emma Davies" userId="829f7de4-8a45-45e5-aa42-1f02c66c04ba" providerId="ADAL" clId="{28FE1E98-1439-4DD6-AF03-A05A9CF27A64}" dt="2024-10-07T11:24:02.479" v="227" actId="20577"/>
          <ac:spMkLst>
            <pc:docMk/>
            <pc:sldMk cId="3847594610" sldId="293"/>
            <ac:spMk id="5" creationId="{E5A07C82-D82F-450D-80D0-A444374FA095}"/>
          </ac:spMkLst>
        </pc:spChg>
      </pc:sldChg>
      <pc:sldChg chg="delSp mod">
        <pc:chgData name="Emma Davies" userId="829f7de4-8a45-45e5-aa42-1f02c66c04ba" providerId="ADAL" clId="{28FE1E98-1439-4DD6-AF03-A05A9CF27A64}" dt="2024-10-10T09:53:27.138" v="1593" actId="478"/>
        <pc:sldMkLst>
          <pc:docMk/>
          <pc:sldMk cId="4165447504" sldId="298"/>
        </pc:sldMkLst>
        <pc:spChg chg="del">
          <ac:chgData name="Emma Davies" userId="829f7de4-8a45-45e5-aa42-1f02c66c04ba" providerId="ADAL" clId="{28FE1E98-1439-4DD6-AF03-A05A9CF27A64}" dt="2024-10-10T09:53:27.138" v="1593" actId="478"/>
          <ac:spMkLst>
            <pc:docMk/>
            <pc:sldMk cId="4165447504" sldId="298"/>
            <ac:spMk id="4" creationId="{BBF0ECB1-BEF6-E488-E6C4-DE6B9E06F095}"/>
          </ac:spMkLst>
        </pc:spChg>
      </pc:sldChg>
      <pc:sldChg chg="ord">
        <pc:chgData name="Emma Davies" userId="829f7de4-8a45-45e5-aa42-1f02c66c04ba" providerId="ADAL" clId="{28FE1E98-1439-4DD6-AF03-A05A9CF27A64}" dt="2024-10-10T09:31:00.389" v="608"/>
        <pc:sldMkLst>
          <pc:docMk/>
          <pc:sldMk cId="222704237" sldId="314"/>
        </pc:sldMkLst>
      </pc:sldChg>
      <pc:sldChg chg="modSp mod">
        <pc:chgData name="Emma Davies" userId="829f7de4-8a45-45e5-aa42-1f02c66c04ba" providerId="ADAL" clId="{28FE1E98-1439-4DD6-AF03-A05A9CF27A64}" dt="2024-10-10T09:36:01.941" v="1016" actId="1076"/>
        <pc:sldMkLst>
          <pc:docMk/>
          <pc:sldMk cId="2162744013" sldId="318"/>
        </pc:sldMkLst>
        <pc:spChg chg="mod">
          <ac:chgData name="Emma Davies" userId="829f7de4-8a45-45e5-aa42-1f02c66c04ba" providerId="ADAL" clId="{28FE1E98-1439-4DD6-AF03-A05A9CF27A64}" dt="2024-10-10T09:33:30.056" v="647" actId="14100"/>
          <ac:spMkLst>
            <pc:docMk/>
            <pc:sldMk cId="2162744013" sldId="318"/>
            <ac:spMk id="2" creationId="{4E9C2018-1708-7879-AECB-0B93C68CA1D0}"/>
          </ac:spMkLst>
        </pc:spChg>
        <pc:spChg chg="mod">
          <ac:chgData name="Emma Davies" userId="829f7de4-8a45-45e5-aa42-1f02c66c04ba" providerId="ADAL" clId="{28FE1E98-1439-4DD6-AF03-A05A9CF27A64}" dt="2024-10-10T09:36:01.941" v="1016" actId="1076"/>
          <ac:spMkLst>
            <pc:docMk/>
            <pc:sldMk cId="2162744013" sldId="318"/>
            <ac:spMk id="3" creationId="{0DF3833A-D63A-EE92-1598-300899C94B42}"/>
          </ac:spMkLst>
        </pc:spChg>
      </pc:sldChg>
      <pc:sldChg chg="delSp modSp mod">
        <pc:chgData name="Emma Davies" userId="829f7de4-8a45-45e5-aa42-1f02c66c04ba" providerId="ADAL" clId="{28FE1E98-1439-4DD6-AF03-A05A9CF27A64}" dt="2024-10-10T09:43:21.738" v="1409" actId="20577"/>
        <pc:sldMkLst>
          <pc:docMk/>
          <pc:sldMk cId="4133631618" sldId="320"/>
        </pc:sldMkLst>
        <pc:spChg chg="mod">
          <ac:chgData name="Emma Davies" userId="829f7de4-8a45-45e5-aa42-1f02c66c04ba" providerId="ADAL" clId="{28FE1E98-1439-4DD6-AF03-A05A9CF27A64}" dt="2024-10-10T09:42:41.376" v="1370" actId="14100"/>
          <ac:spMkLst>
            <pc:docMk/>
            <pc:sldMk cId="4133631618" sldId="320"/>
            <ac:spMk id="2" creationId="{52755416-79EF-59BB-5194-2F3A767F4CF5}"/>
          </ac:spMkLst>
        </pc:spChg>
        <pc:spChg chg="del">
          <ac:chgData name="Emma Davies" userId="829f7de4-8a45-45e5-aa42-1f02c66c04ba" providerId="ADAL" clId="{28FE1E98-1439-4DD6-AF03-A05A9CF27A64}" dt="2024-10-10T09:42:58.791" v="1376" actId="478"/>
          <ac:spMkLst>
            <pc:docMk/>
            <pc:sldMk cId="4133631618" sldId="320"/>
            <ac:spMk id="3" creationId="{6798076C-A498-035E-76C2-AA4FA95B2A8A}"/>
          </ac:spMkLst>
        </pc:spChg>
        <pc:spChg chg="mod">
          <ac:chgData name="Emma Davies" userId="829f7de4-8a45-45e5-aa42-1f02c66c04ba" providerId="ADAL" clId="{28FE1E98-1439-4DD6-AF03-A05A9CF27A64}" dt="2024-10-10T09:43:21.738" v="1409" actId="20577"/>
          <ac:spMkLst>
            <pc:docMk/>
            <pc:sldMk cId="4133631618" sldId="320"/>
            <ac:spMk id="4" creationId="{DACECE07-3637-BCFB-9D48-6704371758C8}"/>
          </ac:spMkLst>
        </pc:spChg>
      </pc:sldChg>
      <pc:sldChg chg="modSp mod">
        <pc:chgData name="Emma Davies" userId="829f7de4-8a45-45e5-aa42-1f02c66c04ba" providerId="ADAL" clId="{28FE1E98-1439-4DD6-AF03-A05A9CF27A64}" dt="2024-10-10T09:38:42.877" v="1066" actId="255"/>
        <pc:sldMkLst>
          <pc:docMk/>
          <pc:sldMk cId="2763317861" sldId="353"/>
        </pc:sldMkLst>
        <pc:spChg chg="mod">
          <ac:chgData name="Emma Davies" userId="829f7de4-8a45-45e5-aa42-1f02c66c04ba" providerId="ADAL" clId="{28FE1E98-1439-4DD6-AF03-A05A9CF27A64}" dt="2024-10-10T09:38:42.877" v="1066" actId="255"/>
          <ac:spMkLst>
            <pc:docMk/>
            <pc:sldMk cId="2763317861" sldId="353"/>
            <ac:spMk id="2" creationId="{98D57919-B279-35BA-C492-1BE62FF086FC}"/>
          </ac:spMkLst>
        </pc:spChg>
      </pc:sldChg>
      <pc:sldChg chg="del">
        <pc:chgData name="Emma Davies" userId="829f7de4-8a45-45e5-aa42-1f02c66c04ba" providerId="ADAL" clId="{28FE1E98-1439-4DD6-AF03-A05A9CF27A64}" dt="2024-10-10T12:02:52.406" v="2543" actId="2696"/>
        <pc:sldMkLst>
          <pc:docMk/>
          <pc:sldMk cId="114603489" sldId="359"/>
        </pc:sldMkLst>
      </pc:sldChg>
      <pc:sldChg chg="delSp modSp mod">
        <pc:chgData name="Emma Davies" userId="829f7de4-8a45-45e5-aa42-1f02c66c04ba" providerId="ADAL" clId="{28FE1E98-1439-4DD6-AF03-A05A9CF27A64}" dt="2024-10-10T10:39:30.936" v="1978" actId="478"/>
        <pc:sldMkLst>
          <pc:docMk/>
          <pc:sldMk cId="1627805504" sldId="361"/>
        </pc:sldMkLst>
        <pc:spChg chg="del">
          <ac:chgData name="Emma Davies" userId="829f7de4-8a45-45e5-aa42-1f02c66c04ba" providerId="ADAL" clId="{28FE1E98-1439-4DD6-AF03-A05A9CF27A64}" dt="2024-10-10T10:39:30.936" v="1978" actId="478"/>
          <ac:spMkLst>
            <pc:docMk/>
            <pc:sldMk cId="1627805504" sldId="361"/>
            <ac:spMk id="3" creationId="{92D5D6D6-8B2D-099F-AF4F-0A592596501F}"/>
          </ac:spMkLst>
        </pc:spChg>
        <pc:spChg chg="mod">
          <ac:chgData name="Emma Davies" userId="829f7de4-8a45-45e5-aa42-1f02c66c04ba" providerId="ADAL" clId="{28FE1E98-1439-4DD6-AF03-A05A9CF27A64}" dt="2024-10-10T09:49:29.159" v="1558" actId="27636"/>
          <ac:spMkLst>
            <pc:docMk/>
            <pc:sldMk cId="1627805504" sldId="361"/>
            <ac:spMk id="4" creationId="{E9C0DB25-13DF-CA15-00CB-38033D994BB3}"/>
          </ac:spMkLst>
        </pc:spChg>
      </pc:sldChg>
      <pc:sldChg chg="delSp modSp mod">
        <pc:chgData name="Emma Davies" userId="829f7de4-8a45-45e5-aa42-1f02c66c04ba" providerId="ADAL" clId="{28FE1E98-1439-4DD6-AF03-A05A9CF27A64}" dt="2024-10-10T09:56:56.934" v="1628" actId="12"/>
        <pc:sldMkLst>
          <pc:docMk/>
          <pc:sldMk cId="3297631629" sldId="493"/>
        </pc:sldMkLst>
        <pc:spChg chg="mod">
          <ac:chgData name="Emma Davies" userId="829f7de4-8a45-45e5-aa42-1f02c66c04ba" providerId="ADAL" clId="{28FE1E98-1439-4DD6-AF03-A05A9CF27A64}" dt="2024-10-10T09:55:26.855" v="1612" actId="20577"/>
          <ac:spMkLst>
            <pc:docMk/>
            <pc:sldMk cId="3297631629" sldId="493"/>
            <ac:spMk id="2" creationId="{0E7BA7AA-69B1-4416-246B-1325D2A7A257}"/>
          </ac:spMkLst>
        </pc:spChg>
        <pc:spChg chg="del">
          <ac:chgData name="Emma Davies" userId="829f7de4-8a45-45e5-aa42-1f02c66c04ba" providerId="ADAL" clId="{28FE1E98-1439-4DD6-AF03-A05A9CF27A64}" dt="2024-10-10T09:56:36.069" v="1622" actId="478"/>
          <ac:spMkLst>
            <pc:docMk/>
            <pc:sldMk cId="3297631629" sldId="493"/>
            <ac:spMk id="3" creationId="{28B17C06-DC73-94AD-703B-9895AD4A6316}"/>
          </ac:spMkLst>
        </pc:spChg>
        <pc:spChg chg="mod">
          <ac:chgData name="Emma Davies" userId="829f7de4-8a45-45e5-aa42-1f02c66c04ba" providerId="ADAL" clId="{28FE1E98-1439-4DD6-AF03-A05A9CF27A64}" dt="2024-10-10T09:56:56.934" v="1628" actId="12"/>
          <ac:spMkLst>
            <pc:docMk/>
            <pc:sldMk cId="3297631629" sldId="493"/>
            <ac:spMk id="4" creationId="{F6B2DD78-5E51-77F4-23DE-FBD319C19623}"/>
          </ac:spMkLst>
        </pc:spChg>
      </pc:sldChg>
      <pc:sldChg chg="delSp modSp new mod">
        <pc:chgData name="Emma Davies" userId="829f7de4-8a45-45e5-aa42-1f02c66c04ba" providerId="ADAL" clId="{28FE1E98-1439-4DD6-AF03-A05A9CF27A64}" dt="2024-10-10T12:03:08.274" v="2544" actId="478"/>
        <pc:sldMkLst>
          <pc:docMk/>
          <pc:sldMk cId="2291805755" sldId="494"/>
        </pc:sldMkLst>
        <pc:spChg chg="mod">
          <ac:chgData name="Emma Davies" userId="829f7de4-8a45-45e5-aa42-1f02c66c04ba" providerId="ADAL" clId="{28FE1E98-1439-4DD6-AF03-A05A9CF27A64}" dt="2024-10-10T09:28:12.182" v="442" actId="255"/>
          <ac:spMkLst>
            <pc:docMk/>
            <pc:sldMk cId="2291805755" sldId="494"/>
            <ac:spMk id="2" creationId="{6BD4D0B6-E1E8-504F-3E1D-5B32149D17C3}"/>
          </ac:spMkLst>
        </pc:spChg>
        <pc:spChg chg="del">
          <ac:chgData name="Emma Davies" userId="829f7de4-8a45-45e5-aa42-1f02c66c04ba" providerId="ADAL" clId="{28FE1E98-1439-4DD6-AF03-A05A9CF27A64}" dt="2024-10-10T12:03:08.274" v="2544" actId="478"/>
          <ac:spMkLst>
            <pc:docMk/>
            <pc:sldMk cId="2291805755" sldId="494"/>
            <ac:spMk id="3" creationId="{E43973CE-2CD1-0B6F-BD9F-F27DAEAFADD5}"/>
          </ac:spMkLst>
        </pc:spChg>
        <pc:spChg chg="mod">
          <ac:chgData name="Emma Davies" userId="829f7de4-8a45-45e5-aa42-1f02c66c04ba" providerId="ADAL" clId="{28FE1E98-1439-4DD6-AF03-A05A9CF27A64}" dt="2024-10-10T09:27:57.216" v="420" actId="20577"/>
          <ac:spMkLst>
            <pc:docMk/>
            <pc:sldMk cId="2291805755" sldId="494"/>
            <ac:spMk id="4" creationId="{3959664C-40DC-5214-251F-872653052B25}"/>
          </ac:spMkLst>
        </pc:spChg>
      </pc:sldChg>
      <pc:sldChg chg="new del">
        <pc:chgData name="Emma Davies" userId="829f7de4-8a45-45e5-aa42-1f02c66c04ba" providerId="ADAL" clId="{28FE1E98-1439-4DD6-AF03-A05A9CF27A64}" dt="2024-10-10T09:28:43.742" v="445" actId="2696"/>
        <pc:sldMkLst>
          <pc:docMk/>
          <pc:sldMk cId="1993260998" sldId="495"/>
        </pc:sldMkLst>
      </pc:sldChg>
      <pc:sldChg chg="modSp add mod">
        <pc:chgData name="Emma Davies" userId="829f7de4-8a45-45e5-aa42-1f02c66c04ba" providerId="ADAL" clId="{28FE1E98-1439-4DD6-AF03-A05A9CF27A64}" dt="2024-10-10T09:30:09.533" v="566" actId="20577"/>
        <pc:sldMkLst>
          <pc:docMk/>
          <pc:sldMk cId="479507581" sldId="496"/>
        </pc:sldMkLst>
        <pc:spChg chg="mod">
          <ac:chgData name="Emma Davies" userId="829f7de4-8a45-45e5-aa42-1f02c66c04ba" providerId="ADAL" clId="{28FE1E98-1439-4DD6-AF03-A05A9CF27A64}" dt="2024-10-10T09:30:09.533" v="566" actId="20577"/>
          <ac:spMkLst>
            <pc:docMk/>
            <pc:sldMk cId="479507581" sldId="496"/>
            <ac:spMk id="3" creationId="{A1C74199-1FAC-4B4D-987D-5D8C3E6CD368}"/>
          </ac:spMkLst>
        </pc:spChg>
      </pc:sldChg>
      <pc:sldChg chg="new del">
        <pc:chgData name="Emma Davies" userId="829f7de4-8a45-45e5-aa42-1f02c66c04ba" providerId="ADAL" clId="{28FE1E98-1439-4DD6-AF03-A05A9CF27A64}" dt="2024-10-10T09:30:34.926" v="569" actId="2696"/>
        <pc:sldMkLst>
          <pc:docMk/>
          <pc:sldMk cId="2600755137" sldId="497"/>
        </pc:sldMkLst>
      </pc:sldChg>
      <pc:sldChg chg="delSp modSp add mod">
        <pc:chgData name="Emma Davies" userId="829f7de4-8a45-45e5-aa42-1f02c66c04ba" providerId="ADAL" clId="{28FE1E98-1439-4DD6-AF03-A05A9CF27A64}" dt="2024-10-10T09:32:14.546" v="620" actId="20577"/>
        <pc:sldMkLst>
          <pc:docMk/>
          <pc:sldMk cId="2327405073" sldId="498"/>
        </pc:sldMkLst>
        <pc:spChg chg="mod">
          <ac:chgData name="Emma Davies" userId="829f7de4-8a45-45e5-aa42-1f02c66c04ba" providerId="ADAL" clId="{28FE1E98-1439-4DD6-AF03-A05A9CF27A64}" dt="2024-10-10T09:32:14.546" v="620" actId="20577"/>
          <ac:spMkLst>
            <pc:docMk/>
            <pc:sldMk cId="2327405073" sldId="498"/>
            <ac:spMk id="2" creationId="{6BD4D0B6-E1E8-504F-3E1D-5B32149D17C3}"/>
          </ac:spMkLst>
        </pc:spChg>
        <pc:spChg chg="del mod">
          <ac:chgData name="Emma Davies" userId="829f7de4-8a45-45e5-aa42-1f02c66c04ba" providerId="ADAL" clId="{28FE1E98-1439-4DD6-AF03-A05A9CF27A64}" dt="2024-10-10T09:31:28.146" v="614" actId="478"/>
          <ac:spMkLst>
            <pc:docMk/>
            <pc:sldMk cId="2327405073" sldId="498"/>
            <ac:spMk id="4" creationId="{3959664C-40DC-5214-251F-872653052B25}"/>
          </ac:spMkLst>
        </pc:spChg>
      </pc:sldChg>
      <pc:sldChg chg="addSp delSp modSp add mod ord">
        <pc:chgData name="Emma Davies" userId="829f7de4-8a45-45e5-aa42-1f02c66c04ba" providerId="ADAL" clId="{28FE1E98-1439-4DD6-AF03-A05A9CF27A64}" dt="2024-10-10T09:37:51.580" v="1063" actId="14100"/>
        <pc:sldMkLst>
          <pc:docMk/>
          <pc:sldMk cId="3104803482" sldId="499"/>
        </pc:sldMkLst>
        <pc:spChg chg="mod">
          <ac:chgData name="Emma Davies" userId="829f7de4-8a45-45e5-aa42-1f02c66c04ba" providerId="ADAL" clId="{28FE1E98-1439-4DD6-AF03-A05A9CF27A64}" dt="2024-10-10T09:36:49.503" v="1056" actId="20577"/>
          <ac:spMkLst>
            <pc:docMk/>
            <pc:sldMk cId="3104803482" sldId="499"/>
            <ac:spMk id="2" creationId="{4E9C2018-1708-7879-AECB-0B93C68CA1D0}"/>
          </ac:spMkLst>
        </pc:spChg>
        <pc:spChg chg="del mod">
          <ac:chgData name="Emma Davies" userId="829f7de4-8a45-45e5-aa42-1f02c66c04ba" providerId="ADAL" clId="{28FE1E98-1439-4DD6-AF03-A05A9CF27A64}" dt="2024-10-10T09:36:50.961" v="1058"/>
          <ac:spMkLst>
            <pc:docMk/>
            <pc:sldMk cId="3104803482" sldId="499"/>
            <ac:spMk id="3" creationId="{0DF3833A-D63A-EE92-1598-300899C94B42}"/>
          </ac:spMkLst>
        </pc:spChg>
        <pc:picChg chg="add mod">
          <ac:chgData name="Emma Davies" userId="829f7de4-8a45-45e5-aa42-1f02c66c04ba" providerId="ADAL" clId="{28FE1E98-1439-4DD6-AF03-A05A9CF27A64}" dt="2024-10-10T09:37:51.580" v="1063" actId="14100"/>
          <ac:picMkLst>
            <pc:docMk/>
            <pc:sldMk cId="3104803482" sldId="499"/>
            <ac:picMk id="5" creationId="{EB9A2650-6E20-3E88-11D7-F525BDD7AFEF}"/>
          </ac:picMkLst>
        </pc:picChg>
      </pc:sldChg>
      <pc:sldChg chg="modSp add mod ord">
        <pc:chgData name="Emma Davies" userId="829f7de4-8a45-45e5-aa42-1f02c66c04ba" providerId="ADAL" clId="{28FE1E98-1439-4DD6-AF03-A05A9CF27A64}" dt="2024-10-10T09:40:28.255" v="1142"/>
        <pc:sldMkLst>
          <pc:docMk/>
          <pc:sldMk cId="793579943" sldId="500"/>
        </pc:sldMkLst>
        <pc:spChg chg="mod">
          <ac:chgData name="Emma Davies" userId="829f7de4-8a45-45e5-aa42-1f02c66c04ba" providerId="ADAL" clId="{28FE1E98-1439-4DD6-AF03-A05A9CF27A64}" dt="2024-10-10T09:40:10.472" v="1140" actId="255"/>
          <ac:spMkLst>
            <pc:docMk/>
            <pc:sldMk cId="793579943" sldId="500"/>
            <ac:spMk id="3" creationId="{A1C74199-1FAC-4B4D-987D-5D8C3E6CD368}"/>
          </ac:spMkLst>
        </pc:spChg>
      </pc:sldChg>
      <pc:sldChg chg="new del">
        <pc:chgData name="Emma Davies" userId="829f7de4-8a45-45e5-aa42-1f02c66c04ba" providerId="ADAL" clId="{28FE1E98-1439-4DD6-AF03-A05A9CF27A64}" dt="2024-10-10T09:38:34.612" v="1065" actId="2696"/>
        <pc:sldMkLst>
          <pc:docMk/>
          <pc:sldMk cId="3482353866" sldId="500"/>
        </pc:sldMkLst>
      </pc:sldChg>
      <pc:sldChg chg="addSp delSp modSp new mod">
        <pc:chgData name="Emma Davies" userId="829f7de4-8a45-45e5-aa42-1f02c66c04ba" providerId="ADAL" clId="{28FE1E98-1439-4DD6-AF03-A05A9CF27A64}" dt="2024-10-10T09:47:04.662" v="1465" actId="14100"/>
        <pc:sldMkLst>
          <pc:docMk/>
          <pc:sldMk cId="3404942881" sldId="501"/>
        </pc:sldMkLst>
        <pc:spChg chg="mod">
          <ac:chgData name="Emma Davies" userId="829f7de4-8a45-45e5-aa42-1f02c66c04ba" providerId="ADAL" clId="{28FE1E98-1439-4DD6-AF03-A05A9CF27A64}" dt="2024-10-10T09:47:04.662" v="1465" actId="14100"/>
          <ac:spMkLst>
            <pc:docMk/>
            <pc:sldMk cId="3404942881" sldId="501"/>
            <ac:spMk id="2" creationId="{F20C5E52-FD32-521A-C333-5B00FE5A3EDC}"/>
          </ac:spMkLst>
        </pc:spChg>
        <pc:spChg chg="del">
          <ac:chgData name="Emma Davies" userId="829f7de4-8a45-45e5-aa42-1f02c66c04ba" providerId="ADAL" clId="{28FE1E98-1439-4DD6-AF03-A05A9CF27A64}" dt="2024-10-10T09:45:47.408" v="1413" actId="931"/>
          <ac:spMkLst>
            <pc:docMk/>
            <pc:sldMk cId="3404942881" sldId="501"/>
            <ac:spMk id="3" creationId="{353AAB5E-3602-A0A8-EA08-BFEF323E79B7}"/>
          </ac:spMkLst>
        </pc:spChg>
        <pc:spChg chg="del mod">
          <ac:chgData name="Emma Davies" userId="829f7de4-8a45-45e5-aa42-1f02c66c04ba" providerId="ADAL" clId="{28FE1E98-1439-4DD6-AF03-A05A9CF27A64}" dt="2024-10-10T09:45:55.155" v="1417" actId="478"/>
          <ac:spMkLst>
            <pc:docMk/>
            <pc:sldMk cId="3404942881" sldId="501"/>
            <ac:spMk id="4" creationId="{9CCD52E8-794C-0CE1-6B0F-F6DEB03BCD5D}"/>
          </ac:spMkLst>
        </pc:spChg>
        <pc:spChg chg="add del mod">
          <ac:chgData name="Emma Davies" userId="829f7de4-8a45-45e5-aa42-1f02c66c04ba" providerId="ADAL" clId="{28FE1E98-1439-4DD6-AF03-A05A9CF27A64}" dt="2024-10-10T09:46:19.688" v="1449" actId="478"/>
          <ac:spMkLst>
            <pc:docMk/>
            <pc:sldMk cId="3404942881" sldId="501"/>
            <ac:spMk id="8" creationId="{94D733E9-0C8E-87D2-AF65-78B3282A29B8}"/>
          </ac:spMkLst>
        </pc:spChg>
        <pc:picChg chg="add del mod">
          <ac:chgData name="Emma Davies" userId="829f7de4-8a45-45e5-aa42-1f02c66c04ba" providerId="ADAL" clId="{28FE1E98-1439-4DD6-AF03-A05A9CF27A64}" dt="2024-10-10T09:45:59.997" v="1419" actId="478"/>
          <ac:picMkLst>
            <pc:docMk/>
            <pc:sldMk cId="3404942881" sldId="501"/>
            <ac:picMk id="6" creationId="{1B15C477-754F-50D1-5F92-135E18990CC1}"/>
          </ac:picMkLst>
        </pc:picChg>
      </pc:sldChg>
      <pc:sldChg chg="modSp new del mod">
        <pc:chgData name="Emma Davies" userId="829f7de4-8a45-45e5-aa42-1f02c66c04ba" providerId="ADAL" clId="{28FE1E98-1439-4DD6-AF03-A05A9CF27A64}" dt="2024-10-10T09:47:53.105" v="1518" actId="2696"/>
        <pc:sldMkLst>
          <pc:docMk/>
          <pc:sldMk cId="2130857200" sldId="502"/>
        </pc:sldMkLst>
        <pc:spChg chg="mod">
          <ac:chgData name="Emma Davies" userId="829f7de4-8a45-45e5-aa42-1f02c66c04ba" providerId="ADAL" clId="{28FE1E98-1439-4DD6-AF03-A05A9CF27A64}" dt="2024-10-10T09:47:37.666" v="1514" actId="20577"/>
          <ac:spMkLst>
            <pc:docMk/>
            <pc:sldMk cId="2130857200" sldId="502"/>
            <ac:spMk id="2" creationId="{78D2B25C-1AC5-15DA-8B46-75E17F7463CD}"/>
          </ac:spMkLst>
        </pc:spChg>
      </pc:sldChg>
      <pc:sldChg chg="modSp add mod ord">
        <pc:chgData name="Emma Davies" userId="829f7de4-8a45-45e5-aa42-1f02c66c04ba" providerId="ADAL" clId="{28FE1E98-1439-4DD6-AF03-A05A9CF27A64}" dt="2024-10-10T09:48:00.357" v="1523" actId="20577"/>
        <pc:sldMkLst>
          <pc:docMk/>
          <pc:sldMk cId="4215059389" sldId="503"/>
        </pc:sldMkLst>
        <pc:spChg chg="mod">
          <ac:chgData name="Emma Davies" userId="829f7de4-8a45-45e5-aa42-1f02c66c04ba" providerId="ADAL" clId="{28FE1E98-1439-4DD6-AF03-A05A9CF27A64}" dt="2024-10-10T09:48:00.357" v="1523" actId="20577"/>
          <ac:spMkLst>
            <pc:docMk/>
            <pc:sldMk cId="4215059389" sldId="503"/>
            <ac:spMk id="3" creationId="{A1C74199-1FAC-4B4D-987D-5D8C3E6CD368}"/>
          </ac:spMkLst>
        </pc:spChg>
      </pc:sldChg>
      <pc:sldChg chg="modSp add mod ord">
        <pc:chgData name="Emma Davies" userId="829f7de4-8a45-45e5-aa42-1f02c66c04ba" providerId="ADAL" clId="{28FE1E98-1439-4DD6-AF03-A05A9CF27A64}" dt="2024-10-10T09:50:17.594" v="1592" actId="14100"/>
        <pc:sldMkLst>
          <pc:docMk/>
          <pc:sldMk cId="2534614859" sldId="504"/>
        </pc:sldMkLst>
        <pc:spChg chg="mod">
          <ac:chgData name="Emma Davies" userId="829f7de4-8a45-45e5-aa42-1f02c66c04ba" providerId="ADAL" clId="{28FE1E98-1439-4DD6-AF03-A05A9CF27A64}" dt="2024-10-10T09:50:17.594" v="1592" actId="14100"/>
          <ac:spMkLst>
            <pc:docMk/>
            <pc:sldMk cId="2534614859" sldId="504"/>
            <ac:spMk id="3" creationId="{A1C74199-1FAC-4B4D-987D-5D8C3E6CD368}"/>
          </ac:spMkLst>
        </pc:spChg>
      </pc:sldChg>
      <pc:sldChg chg="addSp delSp modSp add mod modAnim">
        <pc:chgData name="Emma Davies" userId="829f7de4-8a45-45e5-aa42-1f02c66c04ba" providerId="ADAL" clId="{28FE1E98-1439-4DD6-AF03-A05A9CF27A64}" dt="2024-10-10T10:00:53.141" v="1650" actId="14100"/>
        <pc:sldMkLst>
          <pc:docMk/>
          <pc:sldMk cId="1507014851" sldId="509"/>
        </pc:sldMkLst>
        <pc:spChg chg="mod">
          <ac:chgData name="Emma Davies" userId="829f7de4-8a45-45e5-aa42-1f02c66c04ba" providerId="ADAL" clId="{28FE1E98-1439-4DD6-AF03-A05A9CF27A64}" dt="2024-10-10T10:00:34.834" v="1648" actId="14100"/>
          <ac:spMkLst>
            <pc:docMk/>
            <pc:sldMk cId="1507014851" sldId="509"/>
            <ac:spMk id="2" creationId="{0E7BA7AA-69B1-4416-246B-1325D2A7A257}"/>
          </ac:spMkLst>
        </pc:spChg>
        <pc:spChg chg="del mod">
          <ac:chgData name="Emma Davies" userId="829f7de4-8a45-45e5-aa42-1f02c66c04ba" providerId="ADAL" clId="{28FE1E98-1439-4DD6-AF03-A05A9CF27A64}" dt="2024-10-10T10:00:01.410" v="1643" actId="478"/>
          <ac:spMkLst>
            <pc:docMk/>
            <pc:sldMk cId="1507014851" sldId="509"/>
            <ac:spMk id="4" creationId="{F6B2DD78-5E51-77F4-23DE-FBD319C19623}"/>
          </ac:spMkLst>
        </pc:spChg>
        <pc:picChg chg="add mod">
          <ac:chgData name="Emma Davies" userId="829f7de4-8a45-45e5-aa42-1f02c66c04ba" providerId="ADAL" clId="{28FE1E98-1439-4DD6-AF03-A05A9CF27A64}" dt="2024-10-10T10:00:53.141" v="1650" actId="14100"/>
          <ac:picMkLst>
            <pc:docMk/>
            <pc:sldMk cId="1507014851" sldId="509"/>
            <ac:picMk id="3" creationId="{34C65623-164C-3CD5-E12C-0706AC231B2D}"/>
          </ac:picMkLst>
        </pc:picChg>
      </pc:sldChg>
      <pc:sldChg chg="addSp delSp modSp add mod ord">
        <pc:chgData name="Emma Davies" userId="829f7de4-8a45-45e5-aa42-1f02c66c04ba" providerId="ADAL" clId="{28FE1E98-1439-4DD6-AF03-A05A9CF27A64}" dt="2024-10-10T10:02:05.458" v="1662" actId="14100"/>
        <pc:sldMkLst>
          <pc:docMk/>
          <pc:sldMk cId="3299340795" sldId="510"/>
        </pc:sldMkLst>
        <pc:spChg chg="del mod">
          <ac:chgData name="Emma Davies" userId="829f7de4-8a45-45e5-aa42-1f02c66c04ba" providerId="ADAL" clId="{28FE1E98-1439-4DD6-AF03-A05A9CF27A64}" dt="2024-10-10T10:01:58.277" v="1659" actId="478"/>
          <ac:spMkLst>
            <pc:docMk/>
            <pc:sldMk cId="3299340795" sldId="510"/>
            <ac:spMk id="4" creationId="{F6B2DD78-5E51-77F4-23DE-FBD319C19623}"/>
          </ac:spMkLst>
        </pc:spChg>
        <pc:picChg chg="add mod">
          <ac:chgData name="Emma Davies" userId="829f7de4-8a45-45e5-aa42-1f02c66c04ba" providerId="ADAL" clId="{28FE1E98-1439-4DD6-AF03-A05A9CF27A64}" dt="2024-10-10T10:02:05.458" v="1662" actId="14100"/>
          <ac:picMkLst>
            <pc:docMk/>
            <pc:sldMk cId="3299340795" sldId="510"/>
            <ac:picMk id="5" creationId="{650367B0-8713-F2EC-5546-2E129A0CDD8B}"/>
          </ac:picMkLst>
        </pc:picChg>
      </pc:sldChg>
      <pc:sldChg chg="addSp delSp modSp add mod">
        <pc:chgData name="Emma Davies" userId="829f7de4-8a45-45e5-aa42-1f02c66c04ba" providerId="ADAL" clId="{28FE1E98-1439-4DD6-AF03-A05A9CF27A64}" dt="2024-10-10T10:02:43.292" v="1669" actId="14100"/>
        <pc:sldMkLst>
          <pc:docMk/>
          <pc:sldMk cId="470735732" sldId="511"/>
        </pc:sldMkLst>
        <pc:picChg chg="add mod">
          <ac:chgData name="Emma Davies" userId="829f7de4-8a45-45e5-aa42-1f02c66c04ba" providerId="ADAL" clId="{28FE1E98-1439-4DD6-AF03-A05A9CF27A64}" dt="2024-10-10T10:02:43.292" v="1669" actId="14100"/>
          <ac:picMkLst>
            <pc:docMk/>
            <pc:sldMk cId="470735732" sldId="511"/>
            <ac:picMk id="4" creationId="{9A3F6D4E-2349-4380-F9D1-8917135D93A7}"/>
          </ac:picMkLst>
        </pc:picChg>
        <pc:picChg chg="del">
          <ac:chgData name="Emma Davies" userId="829f7de4-8a45-45e5-aa42-1f02c66c04ba" providerId="ADAL" clId="{28FE1E98-1439-4DD6-AF03-A05A9CF27A64}" dt="2024-10-10T10:02:14.314" v="1664" actId="478"/>
          <ac:picMkLst>
            <pc:docMk/>
            <pc:sldMk cId="470735732" sldId="511"/>
            <ac:picMk id="5" creationId="{650367B0-8713-F2EC-5546-2E129A0CDD8B}"/>
          </ac:picMkLst>
        </pc:picChg>
      </pc:sldChg>
      <pc:sldChg chg="addSp delSp modSp add mod">
        <pc:chgData name="Emma Davies" userId="829f7de4-8a45-45e5-aa42-1f02c66c04ba" providerId="ADAL" clId="{28FE1E98-1439-4DD6-AF03-A05A9CF27A64}" dt="2024-10-10T10:03:33.859" v="1675" actId="14100"/>
        <pc:sldMkLst>
          <pc:docMk/>
          <pc:sldMk cId="2485613140" sldId="512"/>
        </pc:sldMkLst>
        <pc:picChg chg="del">
          <ac:chgData name="Emma Davies" userId="829f7de4-8a45-45e5-aa42-1f02c66c04ba" providerId="ADAL" clId="{28FE1E98-1439-4DD6-AF03-A05A9CF27A64}" dt="2024-10-10T10:03:20.627" v="1671" actId="478"/>
          <ac:picMkLst>
            <pc:docMk/>
            <pc:sldMk cId="2485613140" sldId="512"/>
            <ac:picMk id="4" creationId="{9A3F6D4E-2349-4380-F9D1-8917135D93A7}"/>
          </ac:picMkLst>
        </pc:picChg>
        <pc:picChg chg="add mod">
          <ac:chgData name="Emma Davies" userId="829f7de4-8a45-45e5-aa42-1f02c66c04ba" providerId="ADAL" clId="{28FE1E98-1439-4DD6-AF03-A05A9CF27A64}" dt="2024-10-10T10:03:33.859" v="1675" actId="14100"/>
          <ac:picMkLst>
            <pc:docMk/>
            <pc:sldMk cId="2485613140" sldId="512"/>
            <ac:picMk id="5" creationId="{5859A990-05DF-AF16-2205-81FC0F807BAB}"/>
          </ac:picMkLst>
        </pc:picChg>
      </pc:sldChg>
      <pc:sldChg chg="modSp add mod ord">
        <pc:chgData name="Emma Davies" userId="829f7de4-8a45-45e5-aa42-1f02c66c04ba" providerId="ADAL" clId="{28FE1E98-1439-4DD6-AF03-A05A9CF27A64}" dt="2024-10-10T10:31:20.463" v="1784" actId="20577"/>
        <pc:sldMkLst>
          <pc:docMk/>
          <pc:sldMk cId="4253355902" sldId="513"/>
        </pc:sldMkLst>
        <pc:spChg chg="mod">
          <ac:chgData name="Emma Davies" userId="829f7de4-8a45-45e5-aa42-1f02c66c04ba" providerId="ADAL" clId="{28FE1E98-1439-4DD6-AF03-A05A9CF27A64}" dt="2024-10-10T10:31:20.463" v="1784" actId="20577"/>
          <ac:spMkLst>
            <pc:docMk/>
            <pc:sldMk cId="4253355902" sldId="513"/>
            <ac:spMk id="3" creationId="{A1C74199-1FAC-4B4D-987D-5D8C3E6CD368}"/>
          </ac:spMkLst>
        </pc:spChg>
      </pc:sldChg>
      <pc:sldChg chg="addSp delSp modSp add mod ord setBg">
        <pc:chgData name="Emma Davies" userId="829f7de4-8a45-45e5-aa42-1f02c66c04ba" providerId="ADAL" clId="{28FE1E98-1439-4DD6-AF03-A05A9CF27A64}" dt="2024-10-10T10:37:27.239" v="1977" actId="26606"/>
        <pc:sldMkLst>
          <pc:docMk/>
          <pc:sldMk cId="2394404180" sldId="514"/>
        </pc:sldMkLst>
        <pc:spChg chg="mod">
          <ac:chgData name="Emma Davies" userId="829f7de4-8a45-45e5-aa42-1f02c66c04ba" providerId="ADAL" clId="{28FE1E98-1439-4DD6-AF03-A05A9CF27A64}" dt="2024-10-10T10:37:27.239" v="1977" actId="26606"/>
          <ac:spMkLst>
            <pc:docMk/>
            <pc:sldMk cId="2394404180" sldId="514"/>
            <ac:spMk id="2" creationId="{0E7BA7AA-69B1-4416-246B-1325D2A7A257}"/>
          </ac:spMkLst>
        </pc:spChg>
        <pc:spChg chg="del mod">
          <ac:chgData name="Emma Davies" userId="829f7de4-8a45-45e5-aa42-1f02c66c04ba" providerId="ADAL" clId="{28FE1E98-1439-4DD6-AF03-A05A9CF27A64}" dt="2024-10-10T10:35:55.440" v="1960" actId="478"/>
          <ac:spMkLst>
            <pc:docMk/>
            <pc:sldMk cId="2394404180" sldId="514"/>
            <ac:spMk id="4" creationId="{F6B2DD78-5E51-77F4-23DE-FBD319C19623}"/>
          </ac:spMkLst>
        </pc:spChg>
        <pc:spChg chg="add del">
          <ac:chgData name="Emma Davies" userId="829f7de4-8a45-45e5-aa42-1f02c66c04ba" providerId="ADAL" clId="{28FE1E98-1439-4DD6-AF03-A05A9CF27A64}" dt="2024-10-10T10:37:27.239" v="1977" actId="26606"/>
          <ac:spMkLst>
            <pc:docMk/>
            <pc:sldMk cId="2394404180" sldId="514"/>
            <ac:spMk id="12" creationId="{F0A604E4-7307-451C-93BE-F1F7E1BF3BF8}"/>
          </ac:spMkLst>
        </pc:spChg>
        <pc:spChg chg="add del">
          <ac:chgData name="Emma Davies" userId="829f7de4-8a45-45e5-aa42-1f02c66c04ba" providerId="ADAL" clId="{28FE1E98-1439-4DD6-AF03-A05A9CF27A64}" dt="2024-10-10T10:37:27.239" v="1977" actId="26606"/>
          <ac:spMkLst>
            <pc:docMk/>
            <pc:sldMk cId="2394404180" sldId="514"/>
            <ac:spMk id="14" creationId="{F7F3A0AA-35E5-4085-942B-737839030604}"/>
          </ac:spMkLst>
        </pc:spChg>
        <pc:spChg chg="add del">
          <ac:chgData name="Emma Davies" userId="829f7de4-8a45-45e5-aa42-1f02c66c04ba" providerId="ADAL" clId="{28FE1E98-1439-4DD6-AF03-A05A9CF27A64}" dt="2024-10-10T10:37:27.239" v="1977" actId="26606"/>
          <ac:spMkLst>
            <pc:docMk/>
            <pc:sldMk cId="2394404180" sldId="514"/>
            <ac:spMk id="16" creationId="{402F5C38-C747-4173-ABBF-656E39E82130}"/>
          </ac:spMkLst>
        </pc:spChg>
        <pc:spChg chg="add del">
          <ac:chgData name="Emma Davies" userId="829f7de4-8a45-45e5-aa42-1f02c66c04ba" providerId="ADAL" clId="{28FE1E98-1439-4DD6-AF03-A05A9CF27A64}" dt="2024-10-10T10:37:27.239" v="1977" actId="26606"/>
          <ac:spMkLst>
            <pc:docMk/>
            <pc:sldMk cId="2394404180" sldId="514"/>
            <ac:spMk id="18" creationId="{E37EECFC-A684-4391-AE85-4CDAF5565F61}"/>
          </ac:spMkLst>
        </pc:spChg>
        <pc:picChg chg="add del mod">
          <ac:chgData name="Emma Davies" userId="829f7de4-8a45-45e5-aa42-1f02c66c04ba" providerId="ADAL" clId="{28FE1E98-1439-4DD6-AF03-A05A9CF27A64}" dt="2024-10-10T10:36:36.216" v="1969" actId="478"/>
          <ac:picMkLst>
            <pc:docMk/>
            <pc:sldMk cId="2394404180" sldId="514"/>
            <ac:picMk id="5" creationId="{5457E778-EFD7-872D-80FF-71E99A04A1FA}"/>
          </ac:picMkLst>
        </pc:picChg>
        <pc:picChg chg="add mod">
          <ac:chgData name="Emma Davies" userId="829f7de4-8a45-45e5-aa42-1f02c66c04ba" providerId="ADAL" clId="{28FE1E98-1439-4DD6-AF03-A05A9CF27A64}" dt="2024-10-10T10:37:27.239" v="1977" actId="26606"/>
          <ac:picMkLst>
            <pc:docMk/>
            <pc:sldMk cId="2394404180" sldId="514"/>
            <ac:picMk id="7" creationId="{AC37F664-4060-4DAF-C817-144A738ADA1B}"/>
          </ac:picMkLst>
        </pc:picChg>
      </pc:sldChg>
      <pc:sldChg chg="addSp delSp modSp new mod">
        <pc:chgData name="Emma Davies" userId="829f7de4-8a45-45e5-aa42-1f02c66c04ba" providerId="ADAL" clId="{28FE1E98-1439-4DD6-AF03-A05A9CF27A64}" dt="2024-10-10T11:27:11.256" v="2541" actId="14100"/>
        <pc:sldMkLst>
          <pc:docMk/>
          <pc:sldMk cId="3165246384" sldId="515"/>
        </pc:sldMkLst>
        <pc:spChg chg="mod">
          <ac:chgData name="Emma Davies" userId="829f7de4-8a45-45e5-aa42-1f02c66c04ba" providerId="ADAL" clId="{28FE1E98-1439-4DD6-AF03-A05A9CF27A64}" dt="2024-10-10T11:27:06.891" v="2540" actId="14100"/>
          <ac:spMkLst>
            <pc:docMk/>
            <pc:sldMk cId="3165246384" sldId="515"/>
            <ac:spMk id="2" creationId="{FA69F81C-2129-7485-426D-0BC0B8B3F0A4}"/>
          </ac:spMkLst>
        </pc:spChg>
        <pc:spChg chg="del">
          <ac:chgData name="Emma Davies" userId="829f7de4-8a45-45e5-aa42-1f02c66c04ba" providerId="ADAL" clId="{28FE1E98-1439-4DD6-AF03-A05A9CF27A64}" dt="2024-10-10T10:32:32.364" v="1839" actId="478"/>
          <ac:spMkLst>
            <pc:docMk/>
            <pc:sldMk cId="3165246384" sldId="515"/>
            <ac:spMk id="3" creationId="{6C06474D-E12E-CCFB-953A-E5B3A93EE726}"/>
          </ac:spMkLst>
        </pc:spChg>
        <pc:spChg chg="del">
          <ac:chgData name="Emma Davies" userId="829f7de4-8a45-45e5-aa42-1f02c66c04ba" providerId="ADAL" clId="{28FE1E98-1439-4DD6-AF03-A05A9CF27A64}" dt="2024-10-10T11:26:33.699" v="2531" actId="478"/>
          <ac:spMkLst>
            <pc:docMk/>
            <pc:sldMk cId="3165246384" sldId="515"/>
            <ac:spMk id="4" creationId="{46906F58-18AA-3939-D60F-7E209F65A270}"/>
          </ac:spMkLst>
        </pc:spChg>
        <pc:picChg chg="add mod">
          <ac:chgData name="Emma Davies" userId="829f7de4-8a45-45e5-aa42-1f02c66c04ba" providerId="ADAL" clId="{28FE1E98-1439-4DD6-AF03-A05A9CF27A64}" dt="2024-10-10T11:27:11.256" v="2541" actId="14100"/>
          <ac:picMkLst>
            <pc:docMk/>
            <pc:sldMk cId="3165246384" sldId="515"/>
            <ac:picMk id="6" creationId="{E17507E9-74C0-A767-D97D-33F08659F1D5}"/>
          </ac:picMkLst>
        </pc:picChg>
      </pc:sldChg>
      <pc:sldChg chg="new del">
        <pc:chgData name="Emma Davies" userId="829f7de4-8a45-45e5-aa42-1f02c66c04ba" providerId="ADAL" clId="{28FE1E98-1439-4DD6-AF03-A05A9CF27A64}" dt="2024-10-10T10:32:54.695" v="1843" actId="2696"/>
        <pc:sldMkLst>
          <pc:docMk/>
          <pc:sldMk cId="201425440" sldId="516"/>
        </pc:sldMkLst>
      </pc:sldChg>
      <pc:sldChg chg="modSp add mod ord modNotesTx">
        <pc:chgData name="Emma Davies" userId="829f7de4-8a45-45e5-aa42-1f02c66c04ba" providerId="ADAL" clId="{28FE1E98-1439-4DD6-AF03-A05A9CF27A64}" dt="2024-10-10T10:41:40.054" v="1981" actId="255"/>
        <pc:sldMkLst>
          <pc:docMk/>
          <pc:sldMk cId="447520383" sldId="516"/>
        </pc:sldMkLst>
        <pc:spChg chg="mod">
          <ac:chgData name="Emma Davies" userId="829f7de4-8a45-45e5-aa42-1f02c66c04ba" providerId="ADAL" clId="{28FE1E98-1439-4DD6-AF03-A05A9CF27A64}" dt="2024-10-10T10:41:40.054" v="1981" actId="255"/>
          <ac:spMkLst>
            <pc:docMk/>
            <pc:sldMk cId="447520383" sldId="516"/>
            <ac:spMk id="3" creationId="{A1C74199-1FAC-4B4D-987D-5D8C3E6CD368}"/>
          </ac:spMkLst>
        </pc:spChg>
      </pc:sldChg>
      <pc:sldChg chg="addSp delSp modSp add del mod">
        <pc:chgData name="Emma Davies" userId="829f7de4-8a45-45e5-aa42-1f02c66c04ba" providerId="ADAL" clId="{28FE1E98-1439-4DD6-AF03-A05A9CF27A64}" dt="2024-10-10T10:58:09.922" v="1991" actId="2696"/>
        <pc:sldMkLst>
          <pc:docMk/>
          <pc:sldMk cId="2698371234" sldId="517"/>
        </pc:sldMkLst>
        <pc:picChg chg="add mod">
          <ac:chgData name="Emma Davies" userId="829f7de4-8a45-45e5-aa42-1f02c66c04ba" providerId="ADAL" clId="{28FE1E98-1439-4DD6-AF03-A05A9CF27A64}" dt="2024-10-10T10:58:02.853" v="1989" actId="14100"/>
          <ac:picMkLst>
            <pc:docMk/>
            <pc:sldMk cId="2698371234" sldId="517"/>
            <ac:picMk id="4" creationId="{AACCA9AF-B640-58EB-B34B-64DABF9062A0}"/>
          </ac:picMkLst>
        </pc:picChg>
        <pc:picChg chg="del">
          <ac:chgData name="Emma Davies" userId="829f7de4-8a45-45e5-aa42-1f02c66c04ba" providerId="ADAL" clId="{28FE1E98-1439-4DD6-AF03-A05A9CF27A64}" dt="2024-10-10T10:57:31.371" v="1983" actId="478"/>
          <ac:picMkLst>
            <pc:docMk/>
            <pc:sldMk cId="2698371234" sldId="517"/>
            <ac:picMk id="7" creationId="{AC37F664-4060-4DAF-C817-144A738ADA1B}"/>
          </ac:picMkLst>
        </pc:picChg>
      </pc:sldChg>
      <pc:sldChg chg="addSp delSp modSp add mod">
        <pc:chgData name="Emma Davies" userId="829f7de4-8a45-45e5-aa42-1f02c66c04ba" providerId="ADAL" clId="{28FE1E98-1439-4DD6-AF03-A05A9CF27A64}" dt="2024-10-10T10:59:24.541" v="2007" actId="14100"/>
        <pc:sldMkLst>
          <pc:docMk/>
          <pc:sldMk cId="1895123226" sldId="518"/>
        </pc:sldMkLst>
        <pc:spChg chg="mod">
          <ac:chgData name="Emma Davies" userId="829f7de4-8a45-45e5-aa42-1f02c66c04ba" providerId="ADAL" clId="{28FE1E98-1439-4DD6-AF03-A05A9CF27A64}" dt="2024-10-10T10:59:18.888" v="2005" actId="1076"/>
          <ac:spMkLst>
            <pc:docMk/>
            <pc:sldMk cId="1895123226" sldId="518"/>
            <ac:spMk id="2" creationId="{0E7BA7AA-69B1-4416-246B-1325D2A7A257}"/>
          </ac:spMkLst>
        </pc:spChg>
        <pc:picChg chg="del">
          <ac:chgData name="Emma Davies" userId="829f7de4-8a45-45e5-aa42-1f02c66c04ba" providerId="ADAL" clId="{28FE1E98-1439-4DD6-AF03-A05A9CF27A64}" dt="2024-10-10T10:58:14.842" v="1993" actId="478"/>
          <ac:picMkLst>
            <pc:docMk/>
            <pc:sldMk cId="1895123226" sldId="518"/>
            <ac:picMk id="4" creationId="{AACCA9AF-B640-58EB-B34B-64DABF9062A0}"/>
          </ac:picMkLst>
        </pc:picChg>
        <pc:picChg chg="add mod">
          <ac:chgData name="Emma Davies" userId="829f7de4-8a45-45e5-aa42-1f02c66c04ba" providerId="ADAL" clId="{28FE1E98-1439-4DD6-AF03-A05A9CF27A64}" dt="2024-10-10T10:59:24.541" v="2007" actId="14100"/>
          <ac:picMkLst>
            <pc:docMk/>
            <pc:sldMk cId="1895123226" sldId="518"/>
            <ac:picMk id="5" creationId="{1C8757D1-1397-6B6C-755C-42AA69581387}"/>
          </ac:picMkLst>
        </pc:picChg>
      </pc:sldChg>
      <pc:sldChg chg="addSp delSp modSp add mod">
        <pc:chgData name="Emma Davies" userId="829f7de4-8a45-45e5-aa42-1f02c66c04ba" providerId="ADAL" clId="{28FE1E98-1439-4DD6-AF03-A05A9CF27A64}" dt="2024-10-10T10:59:59.164" v="2015" actId="14100"/>
        <pc:sldMkLst>
          <pc:docMk/>
          <pc:sldMk cId="3154598047" sldId="519"/>
        </pc:sldMkLst>
        <pc:picChg chg="add mod">
          <ac:chgData name="Emma Davies" userId="829f7de4-8a45-45e5-aa42-1f02c66c04ba" providerId="ADAL" clId="{28FE1E98-1439-4DD6-AF03-A05A9CF27A64}" dt="2024-10-10T10:59:59.164" v="2015" actId="14100"/>
          <ac:picMkLst>
            <pc:docMk/>
            <pc:sldMk cId="3154598047" sldId="519"/>
            <ac:picMk id="4" creationId="{781AA93A-15DC-AB22-669C-1DEDF25865AB}"/>
          </ac:picMkLst>
        </pc:picChg>
        <pc:picChg chg="del">
          <ac:chgData name="Emma Davies" userId="829f7de4-8a45-45e5-aa42-1f02c66c04ba" providerId="ADAL" clId="{28FE1E98-1439-4DD6-AF03-A05A9CF27A64}" dt="2024-10-10T10:59:34.012" v="2009" actId="478"/>
          <ac:picMkLst>
            <pc:docMk/>
            <pc:sldMk cId="3154598047" sldId="519"/>
            <ac:picMk id="5" creationId="{1C8757D1-1397-6B6C-755C-42AA69581387}"/>
          </ac:picMkLst>
        </pc:picChg>
      </pc:sldChg>
      <pc:sldChg chg="addSp delSp modSp add mod setBg">
        <pc:chgData name="Emma Davies" userId="829f7de4-8a45-45e5-aa42-1f02c66c04ba" providerId="ADAL" clId="{28FE1E98-1439-4DD6-AF03-A05A9CF27A64}" dt="2024-10-10T11:39:15.346" v="2542"/>
        <pc:sldMkLst>
          <pc:docMk/>
          <pc:sldMk cId="1439086631" sldId="520"/>
        </pc:sldMkLst>
        <pc:spChg chg="mod">
          <ac:chgData name="Emma Davies" userId="829f7de4-8a45-45e5-aa42-1f02c66c04ba" providerId="ADAL" clId="{28FE1E98-1439-4DD6-AF03-A05A9CF27A64}" dt="2024-10-10T11:08:30.343" v="2449" actId="12"/>
          <ac:spMkLst>
            <pc:docMk/>
            <pc:sldMk cId="1439086631" sldId="520"/>
            <ac:spMk id="2" creationId="{0E7BA7AA-69B1-4416-246B-1325D2A7A257}"/>
          </ac:spMkLst>
        </pc:spChg>
        <pc:spChg chg="add del mod">
          <ac:chgData name="Emma Davies" userId="829f7de4-8a45-45e5-aa42-1f02c66c04ba" providerId="ADAL" clId="{28FE1E98-1439-4DD6-AF03-A05A9CF27A64}" dt="2024-10-10T11:08:47.414" v="2451"/>
          <ac:spMkLst>
            <pc:docMk/>
            <pc:sldMk cId="1439086631" sldId="520"/>
            <ac:spMk id="3" creationId="{60AAA53C-AFBD-A193-37E0-BE8F320CEC03}"/>
          </ac:spMkLst>
        </pc:spChg>
        <pc:picChg chg="del">
          <ac:chgData name="Emma Davies" userId="829f7de4-8a45-45e5-aa42-1f02c66c04ba" providerId="ADAL" clId="{28FE1E98-1439-4DD6-AF03-A05A9CF27A64}" dt="2024-10-10T11:01:46.284" v="2017" actId="478"/>
          <ac:picMkLst>
            <pc:docMk/>
            <pc:sldMk cId="1439086631" sldId="520"/>
            <ac:picMk id="4" creationId="{781AA93A-15DC-AB22-669C-1DEDF25865AB}"/>
          </ac:picMkLst>
        </pc:picChg>
      </pc:sldChg>
      <pc:sldChg chg="addSp delSp modSp new mod">
        <pc:chgData name="Emma Davies" userId="829f7de4-8a45-45e5-aa42-1f02c66c04ba" providerId="ADAL" clId="{28FE1E98-1439-4DD6-AF03-A05A9CF27A64}" dt="2024-10-10T11:11:01.148" v="2473" actId="14100"/>
        <pc:sldMkLst>
          <pc:docMk/>
          <pc:sldMk cId="2672829854" sldId="521"/>
        </pc:sldMkLst>
        <pc:spChg chg="del mod">
          <ac:chgData name="Emma Davies" userId="829f7de4-8a45-45e5-aa42-1f02c66c04ba" providerId="ADAL" clId="{28FE1E98-1439-4DD6-AF03-A05A9CF27A64}" dt="2024-10-10T11:10:55.667" v="2472" actId="478"/>
          <ac:spMkLst>
            <pc:docMk/>
            <pc:sldMk cId="2672829854" sldId="521"/>
            <ac:spMk id="2" creationId="{B3E519D4-4232-BE82-F7BF-9085AA6CB5AA}"/>
          </ac:spMkLst>
        </pc:spChg>
        <pc:spChg chg="del">
          <ac:chgData name="Emma Davies" userId="829f7de4-8a45-45e5-aa42-1f02c66c04ba" providerId="ADAL" clId="{28FE1E98-1439-4DD6-AF03-A05A9CF27A64}" dt="2024-10-10T11:10:05.752" v="2453" actId="931"/>
          <ac:spMkLst>
            <pc:docMk/>
            <pc:sldMk cId="2672829854" sldId="521"/>
            <ac:spMk id="3" creationId="{F7AF6E02-FF37-90FE-0256-E60499A5DDC5}"/>
          </ac:spMkLst>
        </pc:spChg>
        <pc:spChg chg="del">
          <ac:chgData name="Emma Davies" userId="829f7de4-8a45-45e5-aa42-1f02c66c04ba" providerId="ADAL" clId="{28FE1E98-1439-4DD6-AF03-A05A9CF27A64}" dt="2024-10-10T11:10:12.419" v="2456" actId="478"/>
          <ac:spMkLst>
            <pc:docMk/>
            <pc:sldMk cId="2672829854" sldId="521"/>
            <ac:spMk id="4" creationId="{FE7B4796-F146-BDE0-90FC-3EAECF018FD7}"/>
          </ac:spMkLst>
        </pc:spChg>
        <pc:spChg chg="add del mod">
          <ac:chgData name="Emma Davies" userId="829f7de4-8a45-45e5-aa42-1f02c66c04ba" providerId="ADAL" clId="{28FE1E98-1439-4DD6-AF03-A05A9CF27A64}" dt="2024-10-10T11:10:21.733" v="2460" actId="478"/>
          <ac:spMkLst>
            <pc:docMk/>
            <pc:sldMk cId="2672829854" sldId="521"/>
            <ac:spMk id="8" creationId="{A467FC03-7524-CBF4-4BB3-D7ADABFD8981}"/>
          </ac:spMkLst>
        </pc:spChg>
        <pc:picChg chg="add del mod">
          <ac:chgData name="Emma Davies" userId="829f7de4-8a45-45e5-aa42-1f02c66c04ba" providerId="ADAL" clId="{28FE1E98-1439-4DD6-AF03-A05A9CF27A64}" dt="2024-10-10T11:10:17.850" v="2459" actId="478"/>
          <ac:picMkLst>
            <pc:docMk/>
            <pc:sldMk cId="2672829854" sldId="521"/>
            <ac:picMk id="6" creationId="{89D1F46E-EBE1-3C61-BC60-85C28AD1CD22}"/>
          </ac:picMkLst>
        </pc:picChg>
        <pc:picChg chg="add mod">
          <ac:chgData name="Emma Davies" userId="829f7de4-8a45-45e5-aa42-1f02c66c04ba" providerId="ADAL" clId="{28FE1E98-1439-4DD6-AF03-A05A9CF27A64}" dt="2024-10-10T11:11:01.148" v="2473" actId="14100"/>
          <ac:picMkLst>
            <pc:docMk/>
            <pc:sldMk cId="2672829854" sldId="521"/>
            <ac:picMk id="10" creationId="{EDC203EF-8F60-0BF6-3C9A-3FB7DBEF7810}"/>
          </ac:picMkLst>
        </pc:picChg>
      </pc:sldChg>
      <pc:sldChg chg="addSp delSp modSp new mod">
        <pc:chgData name="Emma Davies" userId="829f7de4-8a45-45e5-aa42-1f02c66c04ba" providerId="ADAL" clId="{28FE1E98-1439-4DD6-AF03-A05A9CF27A64}" dt="2024-10-10T11:12:16.737" v="2483" actId="14100"/>
        <pc:sldMkLst>
          <pc:docMk/>
          <pc:sldMk cId="2910091465" sldId="522"/>
        </pc:sldMkLst>
        <pc:spChg chg="del">
          <ac:chgData name="Emma Davies" userId="829f7de4-8a45-45e5-aa42-1f02c66c04ba" providerId="ADAL" clId="{28FE1E98-1439-4DD6-AF03-A05A9CF27A64}" dt="2024-10-10T11:11:36.920" v="2476" actId="478"/>
          <ac:spMkLst>
            <pc:docMk/>
            <pc:sldMk cId="2910091465" sldId="522"/>
            <ac:spMk id="2" creationId="{42FE33CB-6AB7-D3B2-D0B9-2913BA378300}"/>
          </ac:spMkLst>
        </pc:spChg>
        <pc:spChg chg="del">
          <ac:chgData name="Emma Davies" userId="829f7de4-8a45-45e5-aa42-1f02c66c04ba" providerId="ADAL" clId="{28FE1E98-1439-4DD6-AF03-A05A9CF27A64}" dt="2024-10-10T11:11:33.591" v="2475" actId="478"/>
          <ac:spMkLst>
            <pc:docMk/>
            <pc:sldMk cId="2910091465" sldId="522"/>
            <ac:spMk id="3" creationId="{614D37D1-8EC4-8FDA-CA3A-E1D318E6A2FC}"/>
          </ac:spMkLst>
        </pc:spChg>
        <pc:spChg chg="del">
          <ac:chgData name="Emma Davies" userId="829f7de4-8a45-45e5-aa42-1f02c66c04ba" providerId="ADAL" clId="{28FE1E98-1439-4DD6-AF03-A05A9CF27A64}" dt="2024-10-10T11:11:38.504" v="2477" actId="478"/>
          <ac:spMkLst>
            <pc:docMk/>
            <pc:sldMk cId="2910091465" sldId="522"/>
            <ac:spMk id="4" creationId="{9E4DE2E1-7FB9-6480-FB70-EE22B1EE7D0E}"/>
          </ac:spMkLst>
        </pc:spChg>
        <pc:picChg chg="add mod">
          <ac:chgData name="Emma Davies" userId="829f7de4-8a45-45e5-aa42-1f02c66c04ba" providerId="ADAL" clId="{28FE1E98-1439-4DD6-AF03-A05A9CF27A64}" dt="2024-10-10T11:12:16.737" v="2483" actId="14100"/>
          <ac:picMkLst>
            <pc:docMk/>
            <pc:sldMk cId="2910091465" sldId="522"/>
            <ac:picMk id="6" creationId="{0E40EA20-C51D-8BF9-B678-4E1822C6B231}"/>
          </ac:picMkLst>
        </pc:picChg>
      </pc:sldChg>
      <pc:sldChg chg="addSp delSp modSp add mod">
        <pc:chgData name="Emma Davies" userId="829f7de4-8a45-45e5-aa42-1f02c66c04ba" providerId="ADAL" clId="{28FE1E98-1439-4DD6-AF03-A05A9CF27A64}" dt="2024-10-10T11:13:56.606" v="2498" actId="1076"/>
        <pc:sldMkLst>
          <pc:docMk/>
          <pc:sldMk cId="1924614724" sldId="523"/>
        </pc:sldMkLst>
        <pc:picChg chg="add mod">
          <ac:chgData name="Emma Davies" userId="829f7de4-8a45-45e5-aa42-1f02c66c04ba" providerId="ADAL" clId="{28FE1E98-1439-4DD6-AF03-A05A9CF27A64}" dt="2024-10-10T11:13:51.851" v="2497" actId="14100"/>
          <ac:picMkLst>
            <pc:docMk/>
            <pc:sldMk cId="1924614724" sldId="523"/>
            <ac:picMk id="3" creationId="{B91FB288-423C-F6EB-6081-CB033E048663}"/>
          </ac:picMkLst>
        </pc:picChg>
        <pc:picChg chg="add mod">
          <ac:chgData name="Emma Davies" userId="829f7de4-8a45-45e5-aa42-1f02c66c04ba" providerId="ADAL" clId="{28FE1E98-1439-4DD6-AF03-A05A9CF27A64}" dt="2024-10-10T11:13:56.606" v="2498" actId="1076"/>
          <ac:picMkLst>
            <pc:docMk/>
            <pc:sldMk cId="1924614724" sldId="523"/>
            <ac:picMk id="5" creationId="{418CC628-0866-D037-3928-EDF5EFFE7741}"/>
          </ac:picMkLst>
        </pc:picChg>
        <pc:picChg chg="del">
          <ac:chgData name="Emma Davies" userId="829f7de4-8a45-45e5-aa42-1f02c66c04ba" providerId="ADAL" clId="{28FE1E98-1439-4DD6-AF03-A05A9CF27A64}" dt="2024-10-10T11:12:44.319" v="2485" actId="478"/>
          <ac:picMkLst>
            <pc:docMk/>
            <pc:sldMk cId="1924614724" sldId="523"/>
            <ac:picMk id="6" creationId="{0E40EA20-C51D-8BF9-B678-4E1822C6B231}"/>
          </ac:picMkLst>
        </pc:picChg>
      </pc:sldChg>
      <pc:sldChg chg="addSp delSp modSp add mod">
        <pc:chgData name="Emma Davies" userId="829f7de4-8a45-45e5-aa42-1f02c66c04ba" providerId="ADAL" clId="{28FE1E98-1439-4DD6-AF03-A05A9CF27A64}" dt="2024-10-10T11:16:12.638" v="2507" actId="14100"/>
        <pc:sldMkLst>
          <pc:docMk/>
          <pc:sldMk cId="3359091349" sldId="524"/>
        </pc:sldMkLst>
        <pc:picChg chg="del">
          <ac:chgData name="Emma Davies" userId="829f7de4-8a45-45e5-aa42-1f02c66c04ba" providerId="ADAL" clId="{28FE1E98-1439-4DD6-AF03-A05A9CF27A64}" dt="2024-10-10T11:15:38.312" v="2501" actId="478"/>
          <ac:picMkLst>
            <pc:docMk/>
            <pc:sldMk cId="3359091349" sldId="524"/>
            <ac:picMk id="3" creationId="{B91FB288-423C-F6EB-6081-CB033E048663}"/>
          </ac:picMkLst>
        </pc:picChg>
        <pc:picChg chg="add mod">
          <ac:chgData name="Emma Davies" userId="829f7de4-8a45-45e5-aa42-1f02c66c04ba" providerId="ADAL" clId="{28FE1E98-1439-4DD6-AF03-A05A9CF27A64}" dt="2024-10-10T11:16:12.638" v="2507" actId="14100"/>
          <ac:picMkLst>
            <pc:docMk/>
            <pc:sldMk cId="3359091349" sldId="524"/>
            <ac:picMk id="4" creationId="{58853621-7DCA-E3E3-10C9-CC9C40ABE2BF}"/>
          </ac:picMkLst>
        </pc:picChg>
        <pc:picChg chg="del">
          <ac:chgData name="Emma Davies" userId="829f7de4-8a45-45e5-aa42-1f02c66c04ba" providerId="ADAL" clId="{28FE1E98-1439-4DD6-AF03-A05A9CF27A64}" dt="2024-10-10T11:15:37.708" v="2500" actId="478"/>
          <ac:picMkLst>
            <pc:docMk/>
            <pc:sldMk cId="3359091349" sldId="524"/>
            <ac:picMk id="5" creationId="{418CC628-0866-D037-3928-EDF5EFFE7741}"/>
          </ac:picMkLst>
        </pc:picChg>
      </pc:sldChg>
      <pc:sldChg chg="addSp delSp modSp add mod">
        <pc:chgData name="Emma Davies" userId="829f7de4-8a45-45e5-aa42-1f02c66c04ba" providerId="ADAL" clId="{28FE1E98-1439-4DD6-AF03-A05A9CF27A64}" dt="2024-10-10T11:17:03.818" v="2515" actId="14100"/>
        <pc:sldMkLst>
          <pc:docMk/>
          <pc:sldMk cId="2608101651" sldId="525"/>
        </pc:sldMkLst>
        <pc:picChg chg="add mod">
          <ac:chgData name="Emma Davies" userId="829f7de4-8a45-45e5-aa42-1f02c66c04ba" providerId="ADAL" clId="{28FE1E98-1439-4DD6-AF03-A05A9CF27A64}" dt="2024-10-10T11:17:03.818" v="2515" actId="14100"/>
          <ac:picMkLst>
            <pc:docMk/>
            <pc:sldMk cId="2608101651" sldId="525"/>
            <ac:picMk id="3" creationId="{387DA669-CEC6-BDBE-76DE-ED8161FF4C7E}"/>
          </ac:picMkLst>
        </pc:picChg>
        <pc:picChg chg="del">
          <ac:chgData name="Emma Davies" userId="829f7de4-8a45-45e5-aa42-1f02c66c04ba" providerId="ADAL" clId="{28FE1E98-1439-4DD6-AF03-A05A9CF27A64}" dt="2024-10-10T11:16:37.136" v="2509" actId="478"/>
          <ac:picMkLst>
            <pc:docMk/>
            <pc:sldMk cId="2608101651" sldId="525"/>
            <ac:picMk id="4" creationId="{58853621-7DCA-E3E3-10C9-CC9C40ABE2BF}"/>
          </ac:picMkLst>
        </pc:picChg>
      </pc:sldChg>
      <pc:sldChg chg="addSp delSp modSp add mod">
        <pc:chgData name="Emma Davies" userId="829f7de4-8a45-45e5-aa42-1f02c66c04ba" providerId="ADAL" clId="{28FE1E98-1439-4DD6-AF03-A05A9CF27A64}" dt="2024-10-10T11:17:51.835" v="2523" actId="14100"/>
        <pc:sldMkLst>
          <pc:docMk/>
          <pc:sldMk cId="832421073" sldId="526"/>
        </pc:sldMkLst>
        <pc:picChg chg="del">
          <ac:chgData name="Emma Davies" userId="829f7de4-8a45-45e5-aa42-1f02c66c04ba" providerId="ADAL" clId="{28FE1E98-1439-4DD6-AF03-A05A9CF27A64}" dt="2024-10-10T11:17:18.637" v="2517" actId="478"/>
          <ac:picMkLst>
            <pc:docMk/>
            <pc:sldMk cId="832421073" sldId="526"/>
            <ac:picMk id="3" creationId="{387DA669-CEC6-BDBE-76DE-ED8161FF4C7E}"/>
          </ac:picMkLst>
        </pc:picChg>
        <pc:picChg chg="add mod">
          <ac:chgData name="Emma Davies" userId="829f7de4-8a45-45e5-aa42-1f02c66c04ba" providerId="ADAL" clId="{28FE1E98-1439-4DD6-AF03-A05A9CF27A64}" dt="2024-10-10T11:17:51.835" v="2523" actId="14100"/>
          <ac:picMkLst>
            <pc:docMk/>
            <pc:sldMk cId="832421073" sldId="526"/>
            <ac:picMk id="4" creationId="{4624A9FC-4B07-B025-B502-3A428B6BB20D}"/>
          </ac:picMkLst>
        </pc:picChg>
      </pc:sldChg>
      <pc:sldChg chg="addSp delSp modSp add mod">
        <pc:chgData name="Emma Davies" userId="829f7de4-8a45-45e5-aa42-1f02c66c04ba" providerId="ADAL" clId="{28FE1E98-1439-4DD6-AF03-A05A9CF27A64}" dt="2024-10-10T11:19:00.858" v="2530" actId="14100"/>
        <pc:sldMkLst>
          <pc:docMk/>
          <pc:sldMk cId="2924779734" sldId="527"/>
        </pc:sldMkLst>
        <pc:picChg chg="add mod">
          <ac:chgData name="Emma Davies" userId="829f7de4-8a45-45e5-aa42-1f02c66c04ba" providerId="ADAL" clId="{28FE1E98-1439-4DD6-AF03-A05A9CF27A64}" dt="2024-10-10T11:19:00.858" v="2530" actId="14100"/>
          <ac:picMkLst>
            <pc:docMk/>
            <pc:sldMk cId="2924779734" sldId="527"/>
            <ac:picMk id="3" creationId="{55462F0B-A996-F096-17AB-9C73ED2F9163}"/>
          </ac:picMkLst>
        </pc:picChg>
        <pc:picChg chg="del">
          <ac:chgData name="Emma Davies" userId="829f7de4-8a45-45e5-aa42-1f02c66c04ba" providerId="ADAL" clId="{28FE1E98-1439-4DD6-AF03-A05A9CF27A64}" dt="2024-10-10T11:18:24.618" v="2525" actId="478"/>
          <ac:picMkLst>
            <pc:docMk/>
            <pc:sldMk cId="2924779734" sldId="527"/>
            <ac:picMk id="4" creationId="{4624A9FC-4B07-B025-B502-3A428B6BB20D}"/>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74.svg"/><Relationship Id="rId3" Type="http://schemas.openxmlformats.org/officeDocument/2006/relationships/image" Target="../media/image69.png"/><Relationship Id="rId7" Type="http://schemas.openxmlformats.org/officeDocument/2006/relationships/image" Target="../media/image73.png"/><Relationship Id="rId2" Type="http://schemas.openxmlformats.org/officeDocument/2006/relationships/image" Target="../media/image68.svg"/><Relationship Id="rId1" Type="http://schemas.openxmlformats.org/officeDocument/2006/relationships/image" Target="../media/image67.png"/><Relationship Id="rId6" Type="http://schemas.openxmlformats.org/officeDocument/2006/relationships/image" Target="../media/image72.svg"/><Relationship Id="rId5" Type="http://schemas.openxmlformats.org/officeDocument/2006/relationships/image" Target="../media/image71.png"/><Relationship Id="rId4" Type="http://schemas.openxmlformats.org/officeDocument/2006/relationships/image" Target="../media/image7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74.svg"/><Relationship Id="rId3" Type="http://schemas.openxmlformats.org/officeDocument/2006/relationships/image" Target="../media/image69.png"/><Relationship Id="rId7" Type="http://schemas.openxmlformats.org/officeDocument/2006/relationships/image" Target="../media/image73.png"/><Relationship Id="rId2" Type="http://schemas.openxmlformats.org/officeDocument/2006/relationships/image" Target="../media/image68.svg"/><Relationship Id="rId1" Type="http://schemas.openxmlformats.org/officeDocument/2006/relationships/image" Target="../media/image67.png"/><Relationship Id="rId6" Type="http://schemas.openxmlformats.org/officeDocument/2006/relationships/image" Target="../media/image72.svg"/><Relationship Id="rId5" Type="http://schemas.openxmlformats.org/officeDocument/2006/relationships/image" Target="../media/image71.png"/><Relationship Id="rId4" Type="http://schemas.openxmlformats.org/officeDocument/2006/relationships/image" Target="../media/image70.sv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simple2" qsCatId="simple" csTypeId="urn:microsoft.com/office/officeart/2005/8/colors/accent0_1" csCatId="mainScheme"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Help available via chat, email or Teams.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94375" custLinFactNeighborY="113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4995" custLinFactNeighborY="234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96133" custLinFactNeighborY="-175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custLinFactNeighborY="-586">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950" custLinFactNeighborY="1540"/>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9ECE8D-4792-4EEF-B294-B6F788482E2C}" type="doc">
      <dgm:prSet loTypeId="urn:microsoft.com/office/officeart/2009/3/layout/SubStepProcess" loCatId="process" qsTypeId="urn:microsoft.com/office/officeart/2005/8/quickstyle/simple2" qsCatId="simple" csTypeId="urn:microsoft.com/office/officeart/2005/8/colors/accent0_1" csCatId="mainScheme" phldr="1"/>
      <dgm:spPr/>
      <dgm:t>
        <a:bodyPr/>
        <a:lstStyle/>
        <a:p>
          <a:endParaRPr lang="en-GB"/>
        </a:p>
      </dgm:t>
    </dgm:pt>
    <dgm:pt modelId="{8A258F8A-D880-4653-9CEF-1C1B3432D47C}">
      <dgm:prSet phldrT="[Text]"/>
      <dgm:spPr/>
      <dgm:t>
        <a:bodyPr/>
        <a:lstStyle/>
        <a:p>
          <a:r>
            <a:rPr lang="en-GB" dirty="0"/>
            <a:t>Ebooks</a:t>
          </a:r>
        </a:p>
      </dgm:t>
    </dgm:pt>
    <dgm:pt modelId="{CDA9629F-2E9C-49A8-A484-97E5C63A3276}" type="parTrans" cxnId="{92BD2A97-1754-4822-9439-847162E6EF3F}">
      <dgm:prSet/>
      <dgm:spPr/>
      <dgm:t>
        <a:bodyPr/>
        <a:lstStyle/>
        <a:p>
          <a:endParaRPr lang="en-GB"/>
        </a:p>
      </dgm:t>
    </dgm:pt>
    <dgm:pt modelId="{23D807B9-FB37-4BBB-BFCF-CEF8F68EDBF5}" type="sibTrans" cxnId="{92BD2A97-1754-4822-9439-847162E6EF3F}">
      <dgm:prSet/>
      <dgm:spPr/>
      <dgm:t>
        <a:bodyPr/>
        <a:lstStyle/>
        <a:p>
          <a:endParaRPr lang="en-GB"/>
        </a:p>
      </dgm:t>
    </dgm:pt>
    <dgm:pt modelId="{7A0E852D-4AB9-4380-9DD9-05FFFCE3852D}">
      <dgm:prSet phldrT="[Text]"/>
      <dgm:spPr/>
      <dgm:t>
        <a:bodyPr/>
        <a:lstStyle/>
        <a:p>
          <a:r>
            <a:rPr lang="en-GB" dirty="0"/>
            <a:t>Peer reviewed Journals</a:t>
          </a:r>
        </a:p>
      </dgm:t>
    </dgm:pt>
    <dgm:pt modelId="{8C3B89FA-3C78-41A3-A784-F3A6685CE4AF}" type="parTrans" cxnId="{EDAB9CEB-17CC-4506-8077-D19B2114B987}">
      <dgm:prSet/>
      <dgm:spPr/>
      <dgm:t>
        <a:bodyPr/>
        <a:lstStyle/>
        <a:p>
          <a:endParaRPr lang="en-GB"/>
        </a:p>
      </dgm:t>
    </dgm:pt>
    <dgm:pt modelId="{21121EA1-4DA2-4A1D-A997-5BF55583D9E7}" type="sibTrans" cxnId="{EDAB9CEB-17CC-4506-8077-D19B2114B987}">
      <dgm:prSet/>
      <dgm:spPr/>
      <dgm:t>
        <a:bodyPr/>
        <a:lstStyle/>
        <a:p>
          <a:endParaRPr lang="en-GB"/>
        </a:p>
      </dgm:t>
    </dgm:pt>
    <dgm:pt modelId="{0B900B15-EF89-4FF1-A032-FD679E195D85}">
      <dgm:prSet phldrT="[Text]"/>
      <dgm:spPr/>
      <dgm:t>
        <a:bodyPr/>
        <a:lstStyle/>
        <a:p>
          <a:r>
            <a:rPr lang="en-GB" dirty="0"/>
            <a:t>British Standards</a:t>
          </a:r>
        </a:p>
      </dgm:t>
    </dgm:pt>
    <dgm:pt modelId="{580E5D49-D26F-4492-BDB7-4A4BC053BB52}" type="parTrans" cxnId="{40347ADD-D780-4737-BFA4-4DE04FB49181}">
      <dgm:prSet/>
      <dgm:spPr/>
      <dgm:t>
        <a:bodyPr/>
        <a:lstStyle/>
        <a:p>
          <a:endParaRPr lang="en-GB"/>
        </a:p>
      </dgm:t>
    </dgm:pt>
    <dgm:pt modelId="{D08DCC46-9E8C-4144-A2FD-4328BC7E943E}" type="sibTrans" cxnId="{40347ADD-D780-4737-BFA4-4DE04FB49181}">
      <dgm:prSet/>
      <dgm:spPr/>
      <dgm:t>
        <a:bodyPr/>
        <a:lstStyle/>
        <a:p>
          <a:endParaRPr lang="en-GB"/>
        </a:p>
      </dgm:t>
    </dgm:pt>
    <dgm:pt modelId="{246D93B6-CFE7-435A-B47F-3B32A5C69F88}">
      <dgm:prSet/>
      <dgm:spPr/>
      <dgm:t>
        <a:bodyPr/>
        <a:lstStyle/>
        <a:p>
          <a:r>
            <a:rPr lang="en-GB" dirty="0"/>
            <a:t>Film, TV, and Video</a:t>
          </a:r>
        </a:p>
      </dgm:t>
    </dgm:pt>
    <dgm:pt modelId="{686F09D7-64B4-420F-A352-B22E66927D8C}" type="parTrans" cxnId="{C6EEE4AF-6B71-4272-B37B-AA61F7F16564}">
      <dgm:prSet/>
      <dgm:spPr/>
      <dgm:t>
        <a:bodyPr/>
        <a:lstStyle/>
        <a:p>
          <a:endParaRPr lang="en-GB"/>
        </a:p>
      </dgm:t>
    </dgm:pt>
    <dgm:pt modelId="{EAFE3990-C2FF-4040-9696-4D5CB08734E9}" type="sibTrans" cxnId="{C6EEE4AF-6B71-4272-B37B-AA61F7F16564}">
      <dgm:prSet/>
      <dgm:spPr/>
      <dgm:t>
        <a:bodyPr/>
        <a:lstStyle/>
        <a:p>
          <a:endParaRPr lang="en-GB"/>
        </a:p>
      </dgm:t>
    </dgm:pt>
    <dgm:pt modelId="{24D9EAD6-D0DC-4E57-9581-C341FD2E2979}">
      <dgm:prSet/>
      <dgm:spPr/>
      <dgm:t>
        <a:bodyPr/>
        <a:lstStyle/>
        <a:p>
          <a:r>
            <a:rPr lang="en-GB" dirty="0"/>
            <a:t>Market Research</a:t>
          </a:r>
        </a:p>
      </dgm:t>
    </dgm:pt>
    <dgm:pt modelId="{2332B7B2-57C3-41E5-B18A-8E50F5DB68EB}" type="parTrans" cxnId="{FE9384FC-676D-41CF-AD2B-AFB034E8F5C6}">
      <dgm:prSet/>
      <dgm:spPr/>
      <dgm:t>
        <a:bodyPr/>
        <a:lstStyle/>
        <a:p>
          <a:endParaRPr lang="en-GB"/>
        </a:p>
      </dgm:t>
    </dgm:pt>
    <dgm:pt modelId="{B88890E0-C516-4AED-B096-3DCE5DE8CA9C}" type="sibTrans" cxnId="{FE9384FC-676D-41CF-AD2B-AFB034E8F5C6}">
      <dgm:prSet/>
      <dgm:spPr/>
      <dgm:t>
        <a:bodyPr/>
        <a:lstStyle/>
        <a:p>
          <a:endParaRPr lang="en-GB"/>
        </a:p>
      </dgm:t>
    </dgm:pt>
    <dgm:pt modelId="{C263A446-4616-4FF7-B382-B4C7CC248AA2}">
      <dgm:prSet/>
      <dgm:spPr/>
      <dgm:t>
        <a:bodyPr/>
        <a:lstStyle/>
        <a:p>
          <a:r>
            <a:rPr lang="en-GB" dirty="0"/>
            <a:t>Technical papers</a:t>
          </a:r>
        </a:p>
      </dgm:t>
    </dgm:pt>
    <dgm:pt modelId="{08A4A35D-72E8-4141-AF48-08A755A52EDD}" type="parTrans" cxnId="{BA334EA0-C687-440A-9314-352A406B1484}">
      <dgm:prSet/>
      <dgm:spPr/>
      <dgm:t>
        <a:bodyPr/>
        <a:lstStyle/>
        <a:p>
          <a:endParaRPr lang="en-GB"/>
        </a:p>
      </dgm:t>
    </dgm:pt>
    <dgm:pt modelId="{6B1A77FC-5F7D-453E-B242-4FB3C3241BC0}" type="sibTrans" cxnId="{BA334EA0-C687-440A-9314-352A406B1484}">
      <dgm:prSet/>
      <dgm:spPr/>
      <dgm:t>
        <a:bodyPr/>
        <a:lstStyle/>
        <a:p>
          <a:endParaRPr lang="en-GB"/>
        </a:p>
      </dgm:t>
    </dgm:pt>
    <dgm:pt modelId="{527C241E-02FC-4AD0-9120-A08B240F6FE5}" type="pres">
      <dgm:prSet presAssocID="{4D9ECE8D-4792-4EEF-B294-B6F788482E2C}" presName="Name0" presStyleCnt="0">
        <dgm:presLayoutVars>
          <dgm:chMax val="7"/>
          <dgm:dir/>
          <dgm:animOne val="branch"/>
        </dgm:presLayoutVars>
      </dgm:prSet>
      <dgm:spPr/>
    </dgm:pt>
    <dgm:pt modelId="{B567F842-FBB9-4CDE-84CF-410FB160243E}" type="pres">
      <dgm:prSet presAssocID="{8A258F8A-D880-4653-9CEF-1C1B3432D47C}" presName="parTx1" presStyleLbl="node1" presStyleIdx="0" presStyleCnt="6"/>
      <dgm:spPr/>
    </dgm:pt>
    <dgm:pt modelId="{A96B0F53-E589-409F-BDF5-29B4407ABD0F}" type="pres">
      <dgm:prSet presAssocID="{7A0E852D-4AB9-4380-9DD9-05FFFCE3852D}" presName="parTx2" presStyleLbl="node1" presStyleIdx="1" presStyleCnt="6"/>
      <dgm:spPr/>
    </dgm:pt>
    <dgm:pt modelId="{7A1329A3-40D4-4C2B-9DC7-A56688BC2B68}" type="pres">
      <dgm:prSet presAssocID="{0B900B15-EF89-4FF1-A032-FD679E195D85}" presName="parTx3" presStyleLbl="node1" presStyleIdx="2" presStyleCnt="6"/>
      <dgm:spPr/>
    </dgm:pt>
    <dgm:pt modelId="{0F99F438-F4D8-4F2F-B39A-77170A582CA8}" type="pres">
      <dgm:prSet presAssocID="{246D93B6-CFE7-435A-B47F-3B32A5C69F88}" presName="parTx4" presStyleLbl="node1" presStyleIdx="3" presStyleCnt="6"/>
      <dgm:spPr/>
    </dgm:pt>
    <dgm:pt modelId="{BED6E1B4-1979-46FA-877F-7187985942DD}" type="pres">
      <dgm:prSet presAssocID="{24D9EAD6-D0DC-4E57-9581-C341FD2E2979}" presName="parTx5" presStyleLbl="node1" presStyleIdx="4" presStyleCnt="6"/>
      <dgm:spPr/>
    </dgm:pt>
    <dgm:pt modelId="{1B150005-B840-4265-BCE9-E0D3124C7D61}" type="pres">
      <dgm:prSet presAssocID="{C263A446-4616-4FF7-B382-B4C7CC248AA2}" presName="parTx6" presStyleLbl="node1" presStyleIdx="5" presStyleCnt="6"/>
      <dgm:spPr/>
    </dgm:pt>
  </dgm:ptLst>
  <dgm:cxnLst>
    <dgm:cxn modelId="{B7A74408-C992-4BF5-9641-535B113390CC}" type="presOf" srcId="{8A258F8A-D880-4653-9CEF-1C1B3432D47C}" destId="{B567F842-FBB9-4CDE-84CF-410FB160243E}" srcOrd="0" destOrd="0" presId="urn:microsoft.com/office/officeart/2009/3/layout/SubStepProcess"/>
    <dgm:cxn modelId="{DA7A0954-E1E0-4B8B-B949-29D892FBCB33}" type="presOf" srcId="{246D93B6-CFE7-435A-B47F-3B32A5C69F88}" destId="{0F99F438-F4D8-4F2F-B39A-77170A582CA8}" srcOrd="0" destOrd="0" presId="urn:microsoft.com/office/officeart/2009/3/layout/SubStepProcess"/>
    <dgm:cxn modelId="{8E6C8A7E-59D2-4C8A-B187-93EBFA733845}" type="presOf" srcId="{4D9ECE8D-4792-4EEF-B294-B6F788482E2C}" destId="{527C241E-02FC-4AD0-9120-A08B240F6FE5}" srcOrd="0" destOrd="0" presId="urn:microsoft.com/office/officeart/2009/3/layout/SubStepProcess"/>
    <dgm:cxn modelId="{24C0927F-44B9-49A3-94DD-97985B063BAF}" type="presOf" srcId="{C263A446-4616-4FF7-B382-B4C7CC248AA2}" destId="{1B150005-B840-4265-BCE9-E0D3124C7D61}" srcOrd="0" destOrd="0" presId="urn:microsoft.com/office/officeart/2009/3/layout/SubStepProcess"/>
    <dgm:cxn modelId="{92BD2A97-1754-4822-9439-847162E6EF3F}" srcId="{4D9ECE8D-4792-4EEF-B294-B6F788482E2C}" destId="{8A258F8A-D880-4653-9CEF-1C1B3432D47C}" srcOrd="0" destOrd="0" parTransId="{CDA9629F-2E9C-49A8-A484-97E5C63A3276}" sibTransId="{23D807B9-FB37-4BBB-BFCF-CEF8F68EDBF5}"/>
    <dgm:cxn modelId="{BA334EA0-C687-440A-9314-352A406B1484}" srcId="{4D9ECE8D-4792-4EEF-B294-B6F788482E2C}" destId="{C263A446-4616-4FF7-B382-B4C7CC248AA2}" srcOrd="5" destOrd="0" parTransId="{08A4A35D-72E8-4141-AF48-08A755A52EDD}" sibTransId="{6B1A77FC-5F7D-453E-B242-4FB3C3241BC0}"/>
    <dgm:cxn modelId="{850948A5-698C-49C1-9C42-E714F4260D2F}" type="presOf" srcId="{0B900B15-EF89-4FF1-A032-FD679E195D85}" destId="{7A1329A3-40D4-4C2B-9DC7-A56688BC2B68}" srcOrd="0" destOrd="0" presId="urn:microsoft.com/office/officeart/2009/3/layout/SubStepProcess"/>
    <dgm:cxn modelId="{C6EEE4AF-6B71-4272-B37B-AA61F7F16564}" srcId="{4D9ECE8D-4792-4EEF-B294-B6F788482E2C}" destId="{246D93B6-CFE7-435A-B47F-3B32A5C69F88}" srcOrd="3" destOrd="0" parTransId="{686F09D7-64B4-420F-A352-B22E66927D8C}" sibTransId="{EAFE3990-C2FF-4040-9696-4D5CB08734E9}"/>
    <dgm:cxn modelId="{C9C7AFCB-6DB0-47A8-8501-0AA15A9EB22F}" type="presOf" srcId="{7A0E852D-4AB9-4380-9DD9-05FFFCE3852D}" destId="{A96B0F53-E589-409F-BDF5-29B4407ABD0F}" srcOrd="0" destOrd="0" presId="urn:microsoft.com/office/officeart/2009/3/layout/SubStepProcess"/>
    <dgm:cxn modelId="{40347ADD-D780-4737-BFA4-4DE04FB49181}" srcId="{4D9ECE8D-4792-4EEF-B294-B6F788482E2C}" destId="{0B900B15-EF89-4FF1-A032-FD679E195D85}" srcOrd="2" destOrd="0" parTransId="{580E5D49-D26F-4492-BDB7-4A4BC053BB52}" sibTransId="{D08DCC46-9E8C-4144-A2FD-4328BC7E943E}"/>
    <dgm:cxn modelId="{EDAB9CEB-17CC-4506-8077-D19B2114B987}" srcId="{4D9ECE8D-4792-4EEF-B294-B6F788482E2C}" destId="{7A0E852D-4AB9-4380-9DD9-05FFFCE3852D}" srcOrd="1" destOrd="0" parTransId="{8C3B89FA-3C78-41A3-A784-F3A6685CE4AF}" sibTransId="{21121EA1-4DA2-4A1D-A997-5BF55583D9E7}"/>
    <dgm:cxn modelId="{718046F6-0930-418A-98B0-E711D2258D1B}" type="presOf" srcId="{24D9EAD6-D0DC-4E57-9581-C341FD2E2979}" destId="{BED6E1B4-1979-46FA-877F-7187985942DD}" srcOrd="0" destOrd="0" presId="urn:microsoft.com/office/officeart/2009/3/layout/SubStepProcess"/>
    <dgm:cxn modelId="{FE9384FC-676D-41CF-AD2B-AFB034E8F5C6}" srcId="{4D9ECE8D-4792-4EEF-B294-B6F788482E2C}" destId="{24D9EAD6-D0DC-4E57-9581-C341FD2E2979}" srcOrd="4" destOrd="0" parTransId="{2332B7B2-57C3-41E5-B18A-8E50F5DB68EB}" sibTransId="{B88890E0-C516-4AED-B096-3DCE5DE8CA9C}"/>
    <dgm:cxn modelId="{B2495B39-3AAC-4F4B-A7AF-FC25E873EBA3}" type="presParOf" srcId="{527C241E-02FC-4AD0-9120-A08B240F6FE5}" destId="{B567F842-FBB9-4CDE-84CF-410FB160243E}" srcOrd="0" destOrd="0" presId="urn:microsoft.com/office/officeart/2009/3/layout/SubStepProcess"/>
    <dgm:cxn modelId="{92D956C2-644C-4568-B259-F3734763B3D8}" type="presParOf" srcId="{527C241E-02FC-4AD0-9120-A08B240F6FE5}" destId="{A96B0F53-E589-409F-BDF5-29B4407ABD0F}" srcOrd="1" destOrd="0" presId="urn:microsoft.com/office/officeart/2009/3/layout/SubStepProcess"/>
    <dgm:cxn modelId="{AC9C9C3F-E7F8-4B94-A867-25080E0C1004}" type="presParOf" srcId="{527C241E-02FC-4AD0-9120-A08B240F6FE5}" destId="{7A1329A3-40D4-4C2B-9DC7-A56688BC2B68}" srcOrd="2" destOrd="0" presId="urn:microsoft.com/office/officeart/2009/3/layout/SubStepProcess"/>
    <dgm:cxn modelId="{053C7958-C89B-44C6-8C95-E1EC9803A040}" type="presParOf" srcId="{527C241E-02FC-4AD0-9120-A08B240F6FE5}" destId="{0F99F438-F4D8-4F2F-B39A-77170A582CA8}" srcOrd="3" destOrd="0" presId="urn:microsoft.com/office/officeart/2009/3/layout/SubStepProcess"/>
    <dgm:cxn modelId="{420231C4-0BD1-4352-9CD9-49D14A865B70}" type="presParOf" srcId="{527C241E-02FC-4AD0-9120-A08B240F6FE5}" destId="{BED6E1B4-1979-46FA-877F-7187985942DD}" srcOrd="4" destOrd="0" presId="urn:microsoft.com/office/officeart/2009/3/layout/SubStepProcess"/>
    <dgm:cxn modelId="{78E84867-F223-4E13-A609-159395DE29A5}" type="presParOf" srcId="{527C241E-02FC-4AD0-9120-A08B240F6FE5}" destId="{1B150005-B840-4265-BCE9-E0D3124C7D61}" srcOrd="5" destOrd="0" presId="urn:microsoft.com/office/officeart/2009/3/layout/SubStep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0_1" csCatId="mainScheme" phldr="1"/>
      <dgm:spPr/>
      <dgm:t>
        <a:bodyPr/>
        <a:lstStyle/>
        <a:p>
          <a:endParaRPr lang="en-US"/>
        </a:p>
      </dgm:t>
    </dgm:pt>
    <dgm:pt modelId="{53F38D18-6DAF-4B55-A549-1376BF2108CA}">
      <dgm:prSet/>
      <dgm:spPr/>
      <dgm:t>
        <a:bodyPr/>
        <a:lstStyle/>
        <a:p>
          <a:r>
            <a:rPr lang="en-GB" b="1" dirty="0"/>
            <a:t>Search eResources only.</a:t>
          </a:r>
          <a:endParaRPr lang="en-US" b="1"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dgm:spPr/>
      <dgm:t>
        <a:bodyPr/>
        <a:lstStyle/>
        <a:p>
          <a:r>
            <a:rPr lang="en-GB" b="1" dirty="0"/>
            <a:t>Sign in to use all the tools and features.</a:t>
          </a:r>
          <a:endParaRPr lang="en-US" b="1"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dgm:spPr/>
      <dgm:t>
        <a:bodyPr/>
        <a:lstStyle/>
        <a:p>
          <a:r>
            <a:rPr lang="en-GB" b="1" dirty="0"/>
            <a:t>Use the filters to get the best results.</a:t>
          </a:r>
          <a:endParaRPr lang="en-US" b="1"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dgm:spPr/>
      <dgm:t>
        <a:bodyPr/>
        <a:lstStyle/>
        <a:p>
          <a:r>
            <a:rPr lang="en-US" b="1" dirty="0"/>
            <a:t>Save your favourite articles, books, or journals in your pinned resources.</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dgm:spPr/>
      <dgm:t>
        <a:bodyPr/>
        <a:lstStyle/>
        <a:p>
          <a:r>
            <a:rPr lang="en-US" b="1" dirty="0"/>
            <a:t>Email books and articles to yourself.</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0_1" csCatId="mainScheme" phldr="1"/>
      <dgm:spPr/>
      <dgm:t>
        <a:bodyPr/>
        <a:lstStyle/>
        <a:p>
          <a:endParaRPr lang="en-US"/>
        </a:p>
      </dgm:t>
    </dgm:pt>
    <dgm:pt modelId="{210CCC35-374D-4C03-A4D3-39D926C243C0}">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1912"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A dedicated librarian for research support.</a:t>
          </a:r>
        </a:p>
      </dsp:txBody>
      <dsp:txXfrm rot="10800000">
        <a:off x="378244" y="340"/>
        <a:ext cx="10272035" cy="934099"/>
      </dsp:txXfrm>
    </dsp:sp>
    <dsp:sp modelId="{597FD67B-1CC8-4C16-B5C2-BEB07D90567B}">
      <dsp:nvSpPr>
        <dsp:cNvPr id="0" name=""/>
        <dsp:cNvSpPr/>
      </dsp:nvSpPr>
      <dsp:spPr>
        <a:xfrm>
          <a:off x="459556" y="10952"/>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1912" tIns="118110" rIns="220472"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Help available via chat, email or Teams.</a:t>
          </a:r>
        </a:p>
      </dsp:txBody>
      <dsp:txXfrm rot="10800000">
        <a:off x="482263" y="1229697"/>
        <a:ext cx="10206422" cy="934099"/>
      </dsp:txXfrm>
    </dsp:sp>
    <dsp:sp modelId="{299B8852-4F37-4E03-8FB2-90C97D80FCA8}">
      <dsp:nvSpPr>
        <dsp:cNvPr id="0" name=""/>
        <dsp:cNvSpPr/>
      </dsp:nvSpPr>
      <dsp:spPr>
        <a:xfrm>
          <a:off x="547174" y="1235180"/>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43E75672-BBA5-4444-9886-34E6DBEAB8DE}">
      <dsp:nvSpPr>
        <dsp:cNvPr id="0" name=""/>
        <dsp:cNvSpPr/>
      </dsp:nvSpPr>
      <dsp:spPr>
        <a:xfrm rot="10800000">
          <a:off x="78999" y="2420737"/>
          <a:ext cx="10637001" cy="934099"/>
        </a:xfrm>
        <a:prstGeom prst="homePlat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1912" tIns="114300" rIns="21336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Online resource lists linking to course reading.</a:t>
          </a:r>
        </a:p>
      </dsp:txBody>
      <dsp:txXfrm rot="10800000">
        <a:off x="312524" y="2420737"/>
        <a:ext cx="10403476" cy="934099"/>
      </dsp:txXfrm>
    </dsp:sp>
    <dsp:sp modelId="{1B3908B5-7B60-4B87-8364-5815913247B3}">
      <dsp:nvSpPr>
        <dsp:cNvPr id="0" name=""/>
        <dsp:cNvSpPr/>
      </dsp:nvSpPr>
      <dsp:spPr>
        <a:xfrm>
          <a:off x="443134" y="24097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B90C42E6-023D-4B4E-951F-D0A9AA615BFE}">
      <dsp:nvSpPr>
        <dsp:cNvPr id="0" name=""/>
        <dsp:cNvSpPr/>
      </dsp:nvSpPr>
      <dsp:spPr>
        <a:xfrm rot="10800000">
          <a:off x="73543" y="3639146"/>
          <a:ext cx="10647913" cy="934099"/>
        </a:xfrm>
        <a:prstGeom prst="homePlat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1912" tIns="114300" rIns="21336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444844" y="3639487"/>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7F842-FBB9-4CDE-84CF-410FB160243E}">
      <dsp:nvSpPr>
        <dsp:cNvPr id="0" name=""/>
        <dsp:cNvSpPr/>
      </dsp:nvSpPr>
      <dsp:spPr>
        <a:xfrm>
          <a:off x="5270"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Ebooks</a:t>
          </a:r>
        </a:p>
      </dsp:txBody>
      <dsp:txXfrm>
        <a:off x="268494" y="1651312"/>
        <a:ext cx="1270961" cy="1270961"/>
      </dsp:txXfrm>
    </dsp:sp>
    <dsp:sp modelId="{A96B0F53-E589-409F-BDF5-29B4407ABD0F}">
      <dsp:nvSpPr>
        <dsp:cNvPr id="0" name=""/>
        <dsp:cNvSpPr/>
      </dsp:nvSpPr>
      <dsp:spPr>
        <a:xfrm>
          <a:off x="1802680"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Peer reviewed Journals</a:t>
          </a:r>
        </a:p>
      </dsp:txBody>
      <dsp:txXfrm>
        <a:off x="2065904" y="1651312"/>
        <a:ext cx="1270961" cy="1270961"/>
      </dsp:txXfrm>
    </dsp:sp>
    <dsp:sp modelId="{7A1329A3-40D4-4C2B-9DC7-A56688BC2B68}">
      <dsp:nvSpPr>
        <dsp:cNvPr id="0" name=""/>
        <dsp:cNvSpPr/>
      </dsp:nvSpPr>
      <dsp:spPr>
        <a:xfrm>
          <a:off x="3600090"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British Standards</a:t>
          </a:r>
        </a:p>
      </dsp:txBody>
      <dsp:txXfrm>
        <a:off x="3863314" y="1651312"/>
        <a:ext cx="1270961" cy="1270961"/>
      </dsp:txXfrm>
    </dsp:sp>
    <dsp:sp modelId="{0F99F438-F4D8-4F2F-B39A-77170A582CA8}">
      <dsp:nvSpPr>
        <dsp:cNvPr id="0" name=""/>
        <dsp:cNvSpPr/>
      </dsp:nvSpPr>
      <dsp:spPr>
        <a:xfrm>
          <a:off x="5397500"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Film, TV, and Video</a:t>
          </a:r>
        </a:p>
      </dsp:txBody>
      <dsp:txXfrm>
        <a:off x="5660724" y="1651312"/>
        <a:ext cx="1270961" cy="1270961"/>
      </dsp:txXfrm>
    </dsp:sp>
    <dsp:sp modelId="{BED6E1B4-1979-46FA-877F-7187985942DD}">
      <dsp:nvSpPr>
        <dsp:cNvPr id="0" name=""/>
        <dsp:cNvSpPr/>
      </dsp:nvSpPr>
      <dsp:spPr>
        <a:xfrm>
          <a:off x="7194909"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Market Research</a:t>
          </a:r>
        </a:p>
      </dsp:txBody>
      <dsp:txXfrm>
        <a:off x="7458133" y="1651312"/>
        <a:ext cx="1270961" cy="1270961"/>
      </dsp:txXfrm>
    </dsp:sp>
    <dsp:sp modelId="{1B150005-B840-4265-BCE9-E0D3124C7D61}">
      <dsp:nvSpPr>
        <dsp:cNvPr id="0" name=""/>
        <dsp:cNvSpPr/>
      </dsp:nvSpPr>
      <dsp:spPr>
        <a:xfrm>
          <a:off x="8992319"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Technical papers</a:t>
          </a:r>
        </a:p>
      </dsp:txBody>
      <dsp:txXfrm>
        <a:off x="9255543" y="1651312"/>
        <a:ext cx="1270961" cy="12709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b="1" kern="1200" dirty="0"/>
            <a:t>Email books and articles to yourself.</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b="1" kern="1200" dirty="0"/>
            <a:t>Save your favourite articles, books, or journals in your pinned resources.</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kern="1200" dirty="0"/>
            <a:t>Use the filters to get the best results.</a:t>
          </a:r>
          <a:endParaRPr lang="en-US" sz="2300" b="1"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kern="1200" dirty="0"/>
            <a:t>Sign in to use all the tools and features.</a:t>
          </a:r>
          <a:endParaRPr lang="en-US" sz="2300" b="1"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kern="1200" dirty="0"/>
            <a:t>Search eResources only.</a:t>
          </a:r>
          <a:endParaRPr lang="en-US" sz="2300" b="1" kern="1200" dirty="0"/>
        </a:p>
      </dsp:txBody>
      <dsp:txXfrm rot="10800000">
        <a:off x="0" y="2186"/>
        <a:ext cx="10795518" cy="64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521528"/>
          <a:ext cx="9740824" cy="731708"/>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Browzine allows you to search for and identify journals in your subject area. </a:t>
          </a:r>
          <a:endParaRPr lang="en-US" sz="2000" b="1" kern="1200" dirty="0"/>
        </a:p>
      </dsp:txBody>
      <dsp:txXfrm>
        <a:off x="35719" y="557247"/>
        <a:ext cx="9669386" cy="660270"/>
      </dsp:txXfrm>
    </dsp:sp>
    <dsp:sp modelId="{25A1F3F4-AAE0-4B9C-B053-98A92E65AE35}">
      <dsp:nvSpPr>
        <dsp:cNvPr id="0" name=""/>
        <dsp:cNvSpPr/>
      </dsp:nvSpPr>
      <dsp:spPr>
        <a:xfrm>
          <a:off x="0" y="1285948"/>
          <a:ext cx="9740824" cy="731708"/>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Browse and read journals via your browser or download the Browzine app.</a:t>
          </a:r>
          <a:endParaRPr lang="en-US" sz="2000" b="1" kern="1200" dirty="0"/>
        </a:p>
      </dsp:txBody>
      <dsp:txXfrm>
        <a:off x="35719" y="1321667"/>
        <a:ext cx="9669386" cy="660270"/>
      </dsp:txXfrm>
    </dsp:sp>
    <dsp:sp modelId="{2A338A4C-7F8A-476E-AFC9-1C98DBADDB95}">
      <dsp:nvSpPr>
        <dsp:cNvPr id="0" name=""/>
        <dsp:cNvSpPr/>
      </dsp:nvSpPr>
      <dsp:spPr>
        <a:xfrm>
          <a:off x="0" y="2100145"/>
          <a:ext cx="9740824" cy="731708"/>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Set up email alerts for the new issue of selected journals.</a:t>
          </a:r>
          <a:endParaRPr lang="en-US" sz="2000" b="1" kern="1200" dirty="0"/>
        </a:p>
      </dsp:txBody>
      <dsp:txXfrm>
        <a:off x="35719" y="2135864"/>
        <a:ext cx="9669386" cy="660270"/>
      </dsp:txXfrm>
    </dsp:sp>
    <dsp:sp modelId="{6F58D690-BA8A-43EB-AE46-BC26FDAC5F07}">
      <dsp:nvSpPr>
        <dsp:cNvPr id="0" name=""/>
        <dsp:cNvSpPr/>
      </dsp:nvSpPr>
      <dsp:spPr>
        <a:xfrm>
          <a:off x="0" y="2889454"/>
          <a:ext cx="9740824" cy="731708"/>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Save your favourite journals on a virtual bookshelf.</a:t>
          </a:r>
          <a:endParaRPr lang="en-US" sz="2000" b="1" kern="1200" dirty="0"/>
        </a:p>
      </dsp:txBody>
      <dsp:txXfrm>
        <a:off x="35719" y="2925173"/>
        <a:ext cx="9669386" cy="660270"/>
      </dsp:txXfrm>
    </dsp:sp>
    <dsp:sp modelId="{896845C7-CBE3-4ED8-B8BF-906AEDA2C639}">
      <dsp:nvSpPr>
        <dsp:cNvPr id="0" name=""/>
        <dsp:cNvSpPr/>
      </dsp:nvSpPr>
      <dsp:spPr>
        <a:xfrm>
          <a:off x="0" y="3678762"/>
          <a:ext cx="9740824" cy="731708"/>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Note: not all UWTSD journals are included in Browzine.</a:t>
          </a:r>
          <a:endParaRPr lang="en-US" sz="2000" b="1" kern="1200" dirty="0"/>
        </a:p>
      </dsp:txBody>
      <dsp:txXfrm>
        <a:off x="35719" y="3714481"/>
        <a:ext cx="9669386" cy="660270"/>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96B01B-CD5A-45C2-8219-C9772E932963}" type="datetimeFigureOut">
              <a:rPr lang="en-GB" smtClean="0"/>
              <a:t>10/10/2024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F38600-3538-44B5-9AF1-0DF25A2B67C2}" type="slidenum">
              <a:rPr lang="en-GB" smtClean="0"/>
              <a:t>‹#›</a:t>
            </a:fld>
            <a:endParaRPr lang="en-GB" dirty="0"/>
          </a:p>
        </p:txBody>
      </p:sp>
    </p:spTree>
    <p:extLst>
      <p:ext uri="{BB962C8B-B14F-4D97-AF65-F5344CB8AC3E}">
        <p14:creationId xmlns:p14="http://schemas.microsoft.com/office/powerpoint/2010/main" val="4249061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slide" Target="../slides/slide25.xml"/><Relationship Id="rId1" Type="http://schemas.openxmlformats.org/officeDocument/2006/relationships/notesMaster" Target="../notesMasters/notesMaster1.xml"/><Relationship Id="rId4" Type="http://schemas.openxmlformats.org/officeDocument/2006/relationships/hyperlink" Target="mailto:1234567@student.uwtsd.ac.uk"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hwb.uwtsd.ac.uk/dashboard/student"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to safeguarding web pages through the </a:t>
            </a:r>
            <a:r>
              <a:rPr lang="en-GB" dirty="0" err="1"/>
              <a:t>hwb</a:t>
            </a:r>
            <a:r>
              <a:rPr lang="en-GB" dirty="0"/>
              <a:t> account – explain why I am sharing through this medium so that they know how to find it.</a:t>
            </a:r>
          </a:p>
          <a:p>
            <a:r>
              <a:rPr lang="en-GB" dirty="0"/>
              <a:t>Health and wellbeing tile &gt; Safeguarding</a:t>
            </a:r>
          </a:p>
          <a:p>
            <a:r>
              <a:rPr lang="en-GB" dirty="0"/>
              <a:t>Go through cause for concern form and how to access it.</a:t>
            </a:r>
          </a:p>
        </p:txBody>
      </p:sp>
      <p:sp>
        <p:nvSpPr>
          <p:cNvPr id="4" name="Slide Number Placeholder 3"/>
          <p:cNvSpPr>
            <a:spLocks noGrp="1"/>
          </p:cNvSpPr>
          <p:nvPr>
            <p:ph type="sldNum" sz="quarter" idx="5"/>
          </p:nvPr>
        </p:nvSpPr>
        <p:spPr/>
        <p:txBody>
          <a:bodyPr/>
          <a:lstStyle/>
          <a:p>
            <a:fld id="{29F38600-3538-44B5-9AF1-0DF25A2B67C2}" type="slidenum">
              <a:rPr lang="en-GB" smtClean="0"/>
              <a:t>5</a:t>
            </a:fld>
            <a:endParaRPr lang="en-GB" dirty="0"/>
          </a:p>
        </p:txBody>
      </p:sp>
    </p:spTree>
    <p:extLst>
      <p:ext uri="{BB962C8B-B14F-4D97-AF65-F5344CB8AC3E}">
        <p14:creationId xmlns:p14="http://schemas.microsoft.com/office/powerpoint/2010/main" val="4159625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Apprentice handbook </a:t>
            </a:r>
          </a:p>
        </p:txBody>
      </p:sp>
      <p:sp>
        <p:nvSpPr>
          <p:cNvPr id="4" name="Slide Number Placeholder 3"/>
          <p:cNvSpPr>
            <a:spLocks noGrp="1"/>
          </p:cNvSpPr>
          <p:nvPr>
            <p:ph type="sldNum" sz="quarter" idx="5"/>
          </p:nvPr>
        </p:nvSpPr>
        <p:spPr/>
        <p:txBody>
          <a:bodyPr/>
          <a:lstStyle/>
          <a:p>
            <a:fld id="{29F38600-3538-44B5-9AF1-0DF25A2B67C2}" type="slidenum">
              <a:rPr lang="en-GB" smtClean="0"/>
              <a:t>12</a:t>
            </a:fld>
            <a:endParaRPr lang="en-GB" dirty="0"/>
          </a:p>
        </p:txBody>
      </p:sp>
    </p:spTree>
    <p:extLst>
      <p:ext uri="{BB962C8B-B14F-4D97-AF65-F5344CB8AC3E}">
        <p14:creationId xmlns:p14="http://schemas.microsoft.com/office/powerpoint/2010/main" val="24206812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Apprentice handbook </a:t>
            </a:r>
          </a:p>
        </p:txBody>
      </p:sp>
      <p:sp>
        <p:nvSpPr>
          <p:cNvPr id="4" name="Slide Number Placeholder 3"/>
          <p:cNvSpPr>
            <a:spLocks noGrp="1"/>
          </p:cNvSpPr>
          <p:nvPr>
            <p:ph type="sldNum" sz="quarter" idx="5"/>
          </p:nvPr>
        </p:nvSpPr>
        <p:spPr/>
        <p:txBody>
          <a:bodyPr/>
          <a:lstStyle/>
          <a:p>
            <a:fld id="{29F38600-3538-44B5-9AF1-0DF25A2B67C2}" type="slidenum">
              <a:rPr lang="en-GB" smtClean="0"/>
              <a:t>13</a:t>
            </a:fld>
            <a:endParaRPr lang="en-GB" dirty="0"/>
          </a:p>
        </p:txBody>
      </p:sp>
    </p:spTree>
    <p:extLst>
      <p:ext uri="{BB962C8B-B14F-4D97-AF65-F5344CB8AC3E}">
        <p14:creationId xmlns:p14="http://schemas.microsoft.com/office/powerpoint/2010/main" val="35099480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FFFFFF"/>
                </a:solidFill>
                <a:effectLst/>
                <a:highlight>
                  <a:srgbClr val="272359"/>
                </a:highlight>
                <a:latin typeface="Akzidenz-Grotesk BQ"/>
              </a:rPr>
              <a:t>Putting learners first is strategic priority one of the University. This Student Charter explains the mutual expectations of the University and its students.</a:t>
            </a:r>
            <a:endParaRPr lang="en-GB" b="0" i="0" dirty="0">
              <a:solidFill>
                <a:srgbClr val="FFFFFF"/>
              </a:solidFill>
              <a:effectLst/>
              <a:highlight>
                <a:srgbClr val="272359"/>
              </a:highlight>
              <a:latin typeface="Akzidenz-Grotesk BQ"/>
            </a:endParaRPr>
          </a:p>
          <a:p>
            <a:pPr algn="l"/>
            <a:r>
              <a:rPr lang="en-GB" b="0" i="0" dirty="0">
                <a:solidFill>
                  <a:srgbClr val="FFFFFF"/>
                </a:solidFill>
                <a:effectLst/>
                <a:highlight>
                  <a:srgbClr val="272359"/>
                </a:highlight>
                <a:latin typeface="Akzidenz-Grotesk BQ"/>
              </a:rPr>
              <a:t>Supporting the University’s strategic priorities as well as the relevant documents (the Student Charter, Code of Practice and Relationship Agreement) are values and behaviours which are shared between the Students’ Union and the University whilst working in partnership. These values and behaviours are enacted daily through the work delivered between students, the Students’ Union and the University to make the experience at UWTSD the best it can be.</a:t>
            </a:r>
          </a:p>
          <a:p>
            <a:endParaRPr lang="en-GB" dirty="0"/>
          </a:p>
        </p:txBody>
      </p:sp>
      <p:sp>
        <p:nvSpPr>
          <p:cNvPr id="4" name="Slide Number Placeholder 3"/>
          <p:cNvSpPr>
            <a:spLocks noGrp="1"/>
          </p:cNvSpPr>
          <p:nvPr>
            <p:ph type="sldNum" sz="quarter" idx="5"/>
          </p:nvPr>
        </p:nvSpPr>
        <p:spPr/>
        <p:txBody>
          <a:bodyPr/>
          <a:lstStyle/>
          <a:p>
            <a:fld id="{29F38600-3538-44B5-9AF1-0DF25A2B67C2}" type="slidenum">
              <a:rPr lang="en-GB" smtClean="0"/>
              <a:t>15</a:t>
            </a:fld>
            <a:endParaRPr lang="en-GB" dirty="0"/>
          </a:p>
        </p:txBody>
      </p:sp>
    </p:spTree>
    <p:extLst>
      <p:ext uri="{BB962C8B-B14F-4D97-AF65-F5344CB8AC3E}">
        <p14:creationId xmlns:p14="http://schemas.microsoft.com/office/powerpoint/2010/main" val="37504913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 of Non Academic Misconduct Policy is to foster a culture where non-academic misconduct is not tolerated and to provide an inclusive, supportive, and safe learning environment in which all students and staff can flourish and are able to fulfil their personal potential. </a:t>
            </a:r>
          </a:p>
          <a:p>
            <a:r>
              <a:rPr lang="en-GB" dirty="0"/>
              <a:t>The policy also aims to ensure that procedures for non-academic misconduct are conducted in a fair and transparent manner, that the University exercises an appropriate duty of care, applies principles of natural justice, and complies with equal rights, human rights and all other relevant legislation in this area. </a:t>
            </a:r>
          </a:p>
        </p:txBody>
      </p:sp>
      <p:sp>
        <p:nvSpPr>
          <p:cNvPr id="4" name="Slide Number Placeholder 3"/>
          <p:cNvSpPr>
            <a:spLocks noGrp="1"/>
          </p:cNvSpPr>
          <p:nvPr>
            <p:ph type="sldNum" sz="quarter" idx="5"/>
          </p:nvPr>
        </p:nvSpPr>
        <p:spPr/>
        <p:txBody>
          <a:bodyPr/>
          <a:lstStyle/>
          <a:p>
            <a:fld id="{29F38600-3538-44B5-9AF1-0DF25A2B67C2}" type="slidenum">
              <a:rPr lang="en-GB" smtClean="0"/>
              <a:t>17</a:t>
            </a:fld>
            <a:endParaRPr lang="en-GB" dirty="0"/>
          </a:p>
        </p:txBody>
      </p:sp>
    </p:spTree>
    <p:extLst>
      <p:ext uri="{BB962C8B-B14F-4D97-AF65-F5344CB8AC3E}">
        <p14:creationId xmlns:p14="http://schemas.microsoft.com/office/powerpoint/2010/main" val="8758647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to safeguarding web pages through the </a:t>
            </a:r>
            <a:r>
              <a:rPr lang="en-GB" dirty="0" err="1"/>
              <a:t>hwb</a:t>
            </a:r>
            <a:r>
              <a:rPr lang="en-GB" dirty="0"/>
              <a:t> account – explain why I am sharing through this medium so that they know how to find it.</a:t>
            </a:r>
          </a:p>
          <a:p>
            <a:r>
              <a:rPr lang="en-GB" dirty="0"/>
              <a:t>Health and wellbeing tile &gt; Safeguarding</a:t>
            </a:r>
          </a:p>
          <a:p>
            <a:r>
              <a:rPr lang="en-GB" dirty="0"/>
              <a:t>Go through cause for concern form and how to access it.</a:t>
            </a:r>
          </a:p>
        </p:txBody>
      </p:sp>
      <p:sp>
        <p:nvSpPr>
          <p:cNvPr id="4" name="Slide Number Placeholder 3"/>
          <p:cNvSpPr>
            <a:spLocks noGrp="1"/>
          </p:cNvSpPr>
          <p:nvPr>
            <p:ph type="sldNum" sz="quarter" idx="5"/>
          </p:nvPr>
        </p:nvSpPr>
        <p:spPr/>
        <p:txBody>
          <a:bodyPr/>
          <a:lstStyle/>
          <a:p>
            <a:fld id="{29F38600-3538-44B5-9AF1-0DF25A2B67C2}" type="slidenum">
              <a:rPr lang="en-GB" smtClean="0"/>
              <a:t>19</a:t>
            </a:fld>
            <a:endParaRPr lang="en-GB" dirty="0"/>
          </a:p>
        </p:txBody>
      </p:sp>
    </p:spTree>
    <p:extLst>
      <p:ext uri="{BB962C8B-B14F-4D97-AF65-F5344CB8AC3E}">
        <p14:creationId xmlns:p14="http://schemas.microsoft.com/office/powerpoint/2010/main" val="39295810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My name is Rina Evans and I am the Student HWB manager here at UWTSD. I am here to tell you about the HWB and the team and how we can help you.</a:t>
            </a: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24505227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The Hwb is your first point of contact regarding any queries you may have during your studies. We support all our students regardless of where they study.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a:effectLst/>
                <a:latin typeface="Calibri" panose="020F0502020204030204" pitchFamily="34" charset="0"/>
                <a:ea typeface="Calibri" panose="020F0502020204030204" pitchFamily="34" charset="0"/>
              </a:rPr>
              <a:t>We’re a small team who are always happy to help and you can contact us by phone, email, live chat. I will show you shortly how to access us via live chat.</a:t>
            </a:r>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106007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DengXian" panose="02010600030101010101" pitchFamily="2" charset="-122"/>
                <a:cs typeface="Times New Roman" panose="02020603050405020304" pitchFamily="18" charset="0"/>
              </a:rPr>
              <a:t>We are a small team who are always happy to help you. We deal with any queries.  If we can, we will deal with it there and then if we can’t solve it we will find out who can and get back to you.</a:t>
            </a: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41044298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DengXian" panose="02010600030101010101" pitchFamily="2" charset="-122"/>
                <a:cs typeface="Times New Roman" panose="02020603050405020304" pitchFamily="18" charset="0"/>
              </a:rPr>
              <a:t>This is our team the human faces of the Hwb. We have desks in Cardiff, Lampeter, Carmarthen and 3 desks currently in Swansea in the IQ Building, Dylan Thomas Centre, Dynevor House and shortly we will be opening a Hwb desk in the Swansea Business Campus. This is if you want to see someone in person.</a:t>
            </a: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42664433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endParaRPr lang="en-US" sz="1800" b="0" i="0">
              <a:solidFill>
                <a:srgbClr val="000000"/>
              </a:solidFill>
              <a:effectLst/>
              <a:latin typeface="Calibri" panose="020F0502020204030204" pitchFamily="34" charset="0"/>
            </a:endParaRP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The best advice I can give you if you haven’t already done so please download the app available on the app store or Google Play or access via the website:</a:t>
            </a: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UWTSD Hwb: </a:t>
            </a:r>
            <a:r>
              <a:rPr lang="en-GB" sz="1800" u="sng">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https://hwb.uwtsd.ac.uk/</a:t>
            </a:r>
            <a:r>
              <a:rPr lang="en-GB" sz="1800">
                <a:effectLst/>
                <a:latin typeface="Calibri" panose="020F0502020204030204" pitchFamily="34" charset="0"/>
                <a:ea typeface="DengXian" panose="02010600030101010101" pitchFamily="2" charset="-122"/>
                <a:cs typeface="Times New Roman" panose="02020603050405020304" pitchFamily="18" charset="0"/>
              </a:rPr>
              <a:t> . Everything you need will be in your hand.</a:t>
            </a:r>
          </a:p>
          <a:p>
            <a:pPr algn="l" rtl="0" fontAlgn="base"/>
            <a:endParaRPr lang="en-US" sz="1800" b="0" i="0">
              <a:solidFill>
                <a:srgbClr val="000000"/>
              </a:solidFill>
              <a:effectLst/>
              <a:latin typeface="Calibri" panose="020F0502020204030204" pitchFamily="34" charset="0"/>
            </a:endParaRPr>
          </a:p>
          <a:p>
            <a:pPr algn="l" rtl="0" fontAlgn="base"/>
            <a:r>
              <a:rPr lang="en-US" sz="1800" b="0" i="0">
                <a:solidFill>
                  <a:srgbClr val="000000"/>
                </a:solidFill>
                <a:effectLst/>
                <a:latin typeface="Calibri" panose="020F0502020204030204" pitchFamily="34" charset="0"/>
              </a:rPr>
              <a:t>Your logins for all your University student accounts will be the same each time – your username will be your student number @student.uwtsd.ac.uk and your default password is your date of birth – an example of a login is on screen now: </a:t>
            </a:r>
            <a:endParaRPr lang="en-US" b="0" i="0">
              <a:solidFill>
                <a:srgbClr val="000000"/>
              </a:solidFill>
              <a:effectLst/>
              <a:latin typeface="Segoe UI" panose="020B0502040204020203" pitchFamily="34" charset="0"/>
            </a:endParaRPr>
          </a:p>
          <a:p>
            <a:pPr algn="l" rtl="0" fontAlgn="base"/>
            <a:r>
              <a:rPr lang="en-US" sz="1800" b="0" i="0">
                <a:solidFill>
                  <a:srgbClr val="000000"/>
                </a:solidFill>
                <a:effectLst/>
                <a:latin typeface="Calibri" panose="020F0502020204030204" pitchFamily="34" charset="0"/>
              </a:rPr>
              <a:t> </a:t>
            </a:r>
            <a:endParaRPr lang="en-US" b="0" i="0">
              <a:solidFill>
                <a:srgbClr val="000000"/>
              </a:solidFill>
              <a:effectLst/>
              <a:latin typeface="Segoe UI" panose="020B0502040204020203" pitchFamily="34" charset="0"/>
            </a:endParaRPr>
          </a:p>
          <a:p>
            <a:pPr algn="l" rtl="0" fontAlgn="base"/>
            <a:r>
              <a:rPr lang="en-US" sz="1800" b="0" i="0">
                <a:solidFill>
                  <a:srgbClr val="000000"/>
                </a:solidFill>
                <a:effectLst/>
                <a:latin typeface="Calibri" panose="020F0502020204030204" pitchFamily="34" charset="0"/>
              </a:rPr>
              <a:t>Username: </a:t>
            </a:r>
            <a:r>
              <a:rPr lang="en-US" sz="1800" b="0" i="0" u="sng" strike="noStrike">
                <a:solidFill>
                  <a:srgbClr val="0563C1"/>
                </a:solidFill>
                <a:effectLst/>
                <a:latin typeface="Calibri" panose="020F0502020204030204" pitchFamily="34" charset="0"/>
                <a:hlinkClick r:id="rId4"/>
              </a:rPr>
              <a:t>1234567@student.uwtsd.ac.uk</a:t>
            </a:r>
            <a:r>
              <a:rPr lang="en-US" sz="1800" b="0" i="0">
                <a:solidFill>
                  <a:srgbClr val="000000"/>
                </a:solidFill>
                <a:effectLst/>
                <a:latin typeface="Calibri" panose="020F0502020204030204" pitchFamily="34" charset="0"/>
              </a:rPr>
              <a:t> (which is also your student email address) </a:t>
            </a:r>
            <a:endParaRPr lang="en-US" b="0" i="0">
              <a:solidFill>
                <a:srgbClr val="000000"/>
              </a:solidFill>
              <a:effectLst/>
              <a:latin typeface="Segoe UI" panose="020B0502040204020203" pitchFamily="34" charset="0"/>
            </a:endParaRPr>
          </a:p>
          <a:p>
            <a:pPr algn="l" rtl="0" fontAlgn="base"/>
            <a:r>
              <a:rPr lang="en-US" sz="1800" b="0" i="0">
                <a:solidFill>
                  <a:srgbClr val="000000"/>
                </a:solidFill>
                <a:effectLst/>
                <a:latin typeface="Calibri" panose="020F0502020204030204" pitchFamily="34" charset="0"/>
              </a:rPr>
              <a:t>Password: dob00.00.00 </a:t>
            </a:r>
            <a:endParaRPr lang="en-US" b="0" i="0">
              <a:solidFill>
                <a:srgbClr val="000000"/>
              </a:solidFill>
              <a:effectLst/>
              <a:latin typeface="Segoe UI" panose="020B0502040204020203" pitchFamily="34" charset="0"/>
            </a:endParaRP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12358291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The app is your portal to a wealth of resources that you can access from your phone or laptop. Services such as:</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Times New Roman" panose="02020603050405020304" pitchFamily="18" charset="0"/>
              </a:rPr>
              <a:t>Moodle – need to get familiar with this range of resources to support your learning virtually. Not that you want to think about this today but it is where you will submit your assignments, staff may contact you via the forum so check it regularly.</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Times New Roman" panose="02020603050405020304" pitchFamily="18" charset="0"/>
              </a:rPr>
              <a:t>Mail - The university will now contact you via your university email address not your personal one so please again check regularly.</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Times New Roman" panose="02020603050405020304" pitchFamily="18" charset="0"/>
              </a:rPr>
              <a:t>Teams you will be using for your online learning.</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Times New Roman" panose="02020603050405020304" pitchFamily="18" charset="0"/>
              </a:rPr>
              <a:t>One drive up to 1 TB(terabyte) of storage.</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Times New Roman" panose="02020603050405020304" pitchFamily="18" charset="0"/>
              </a:rPr>
              <a:t>Apps – There are a range of free apps available to you and some great exclusive offers so remember to check that out.</a:t>
            </a:r>
          </a:p>
          <a:p>
            <a:pPr marL="342900" lvl="0" indent="-342900">
              <a:lnSpc>
                <a:spcPct val="107000"/>
              </a:lnSpc>
              <a:buFont typeface="Symbol" panose="05050102010706020507" pitchFamily="18" charset="2"/>
              <a:buChar char=""/>
            </a:pPr>
            <a:r>
              <a:rPr lang="en-GB" sz="1800">
                <a:solidFill>
                  <a:srgbClr val="000000"/>
                </a:solidFill>
                <a:effectLst/>
                <a:latin typeface="Calibri" panose="020F0502020204030204" pitchFamily="34" charset="0"/>
                <a:ea typeface="DengXian" panose="02010600030101010101" pitchFamily="2" charset="-122"/>
                <a:cs typeface="Calibri" panose="020F0502020204030204" pitchFamily="34" charset="0"/>
              </a:rPr>
              <a:t>Students should access their timetable via the ‘</a:t>
            </a:r>
            <a:r>
              <a:rPr lang="en-GB" sz="1800" b="1">
                <a:solidFill>
                  <a:srgbClr val="000000"/>
                </a:solidFill>
                <a:effectLst/>
                <a:latin typeface="Calibri" panose="020F0502020204030204" pitchFamily="34" charset="0"/>
                <a:ea typeface="DengXian" panose="02010600030101010101" pitchFamily="2" charset="-122"/>
                <a:cs typeface="Calibri" panose="020F0502020204030204" pitchFamily="34" charset="0"/>
              </a:rPr>
              <a:t>My Timetable</a:t>
            </a:r>
            <a:r>
              <a:rPr lang="en-GB" sz="1800">
                <a:solidFill>
                  <a:srgbClr val="000000"/>
                </a:solidFill>
                <a:effectLst/>
                <a:latin typeface="Calibri" panose="020F0502020204030204" pitchFamily="34" charset="0"/>
                <a:ea typeface="DengXian" panose="02010600030101010101" pitchFamily="2" charset="-122"/>
                <a:cs typeface="Calibri" panose="020F0502020204030204" pitchFamily="34" charset="0"/>
              </a:rPr>
              <a:t>’ tile on the ‘</a:t>
            </a:r>
            <a:r>
              <a:rPr lang="en-GB" sz="1800" b="1">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3"/>
              </a:rPr>
              <a:t>UWTSD Hwb</a:t>
            </a:r>
            <a:r>
              <a:rPr lang="en-GB" sz="1800">
                <a:solidFill>
                  <a:srgbClr val="000000"/>
                </a:solidFill>
                <a:effectLst/>
                <a:latin typeface="Calibri" panose="020F0502020204030204" pitchFamily="34" charset="0"/>
                <a:ea typeface="DengXian" panose="02010600030101010101" pitchFamily="2" charset="-122"/>
                <a:cs typeface="Calibri" panose="020F0502020204030204" pitchFamily="34" charset="0"/>
              </a:rPr>
              <a:t>’ and check this regularly as small adjustments are likely.</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buFont typeface="Symbol" panose="05050102010706020507" pitchFamily="18" charset="2"/>
              <a:buChar char=""/>
            </a:pPr>
            <a:r>
              <a:rPr lang="en-GB" sz="1800">
                <a:solidFill>
                  <a:srgbClr val="000000"/>
                </a:solidFill>
                <a:effectLst/>
                <a:latin typeface="Calibri" panose="020F0502020204030204" pitchFamily="34" charset="0"/>
                <a:ea typeface="DengXian" panose="02010600030101010101" pitchFamily="2" charset="-122"/>
                <a:cs typeface="Calibri" panose="020F0502020204030204" pitchFamily="34" charset="0"/>
              </a:rPr>
              <a:t>Library – This shows any books you have out and any fines.</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buFont typeface="Symbol" panose="05050102010706020507" pitchFamily="18" charset="2"/>
              <a:buChar char=""/>
            </a:pPr>
            <a:r>
              <a:rPr lang="en-GB" sz="1800" b="1">
                <a:solidFill>
                  <a:srgbClr val="000000"/>
                </a:solidFill>
                <a:effectLst/>
                <a:latin typeface="Calibri" panose="020F0502020204030204" pitchFamily="34" charset="0"/>
                <a:ea typeface="DengXian" panose="02010600030101010101" pitchFamily="2" charset="-122"/>
                <a:cs typeface="Calibri" panose="020F0502020204030204" pitchFamily="34" charset="0"/>
              </a:rPr>
              <a:t>My TSD – This is your student portal where you log in to enrol, where you find exam results. </a:t>
            </a:r>
            <a:r>
              <a:rPr lang="en-GB" sz="1800">
                <a:solidFill>
                  <a:srgbClr val="000000"/>
                </a:solidFill>
                <a:effectLst/>
                <a:latin typeface="Calibri" panose="020F0502020204030204" pitchFamily="34" charset="0"/>
                <a:ea typeface="DengXian" panose="02010600030101010101" pitchFamily="2" charset="-122"/>
                <a:cs typeface="Calibri" panose="020F0502020204030204" pitchFamily="34" charset="0"/>
              </a:rPr>
              <a:t>Other things you will find here so if you are studying full time you maybe eligible for council tax exception in the letters section you will find the council tax exemption letter also letters if you need evidence to set up a bank account.</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457200">
              <a:lnSpc>
                <a:spcPct val="107000"/>
              </a:lnSpc>
            </a:pPr>
            <a:r>
              <a:rPr lang="en-GB" sz="1800">
                <a:solidFill>
                  <a:srgbClr val="000000"/>
                </a:solidFill>
                <a:effectLst/>
                <a:latin typeface="Calibri" panose="020F0502020204030204" pitchFamily="34" charset="0"/>
                <a:ea typeface="DengXian" panose="02010600030101010101" pitchFamily="2" charset="-122"/>
                <a:cs typeface="Calibri" panose="020F0502020204030204" pitchFamily="34" charset="0"/>
              </a:rPr>
              <a:t>Also here you will find an extenuating circumstances form. So in the university a deadline is a deadline and the University has strict policies around this but occasionally things can happen and you may need to request an extension. You can find the form here which you can submit to request and extension with the required evidence.</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buFont typeface="Symbol" panose="05050102010706020507" pitchFamily="18" charset="2"/>
              <a:buChar char=""/>
            </a:pPr>
            <a:r>
              <a:rPr lang="en-GB" sz="1800" b="1">
                <a:effectLst/>
                <a:latin typeface="Calibri" panose="020F0502020204030204" pitchFamily="34" charset="0"/>
                <a:ea typeface="DengXian" panose="02010600030101010101" pitchFamily="2" charset="-122"/>
                <a:cs typeface="Times New Roman" panose="02020603050405020304" pitchFamily="18" charset="0"/>
              </a:rPr>
              <a:t>Student services tab – Advise you take some time looking at these.</a:t>
            </a:r>
          </a:p>
          <a:p>
            <a:pPr marL="457200">
              <a:lnSpc>
                <a:spcPct val="107000"/>
              </a:lnSpc>
            </a:pPr>
            <a:r>
              <a:rPr lang="en-GB" sz="1800">
                <a:effectLst/>
                <a:latin typeface="Calibri" panose="020F0502020204030204" pitchFamily="34" charset="0"/>
                <a:ea typeface="DengXian" panose="02010600030101010101" pitchFamily="2" charset="-122"/>
                <a:cs typeface="Times New Roman" panose="02020603050405020304" pitchFamily="18" charset="0"/>
              </a:rPr>
              <a:t>Financial support  - Details on scholarships and bursaries that you may be entitled to </a:t>
            </a:r>
            <a:r>
              <a:rPr lang="en-GB" sz="1800" err="1">
                <a:effectLst/>
                <a:latin typeface="Calibri" panose="020F0502020204030204" pitchFamily="34" charset="0"/>
                <a:ea typeface="DengXian" panose="02010600030101010101" pitchFamily="2" charset="-122"/>
                <a:cs typeface="Times New Roman" panose="02020603050405020304" pitchFamily="18" charset="0"/>
              </a:rPr>
              <a:t>e.g</a:t>
            </a:r>
            <a:r>
              <a:rPr lang="en-GB" sz="1800">
                <a:effectLst/>
                <a:latin typeface="Calibri" panose="020F0502020204030204" pitchFamily="34" charset="0"/>
                <a:ea typeface="DengXian" panose="02010600030101010101" pitchFamily="2" charset="-122"/>
                <a:cs typeface="Times New Roman" panose="02020603050405020304" pitchFamily="18" charset="0"/>
              </a:rPr>
              <a:t> digital connectivity bursary. If you don’t have access to a laptop not practical to write your assignments on your phone. Means tested but if you qualify could loan a laptop while you study.</a:t>
            </a:r>
          </a:p>
          <a:p>
            <a:pPr marL="457200">
              <a:lnSpc>
                <a:spcPct val="107000"/>
              </a:lnSpc>
            </a:pPr>
            <a:r>
              <a:rPr lang="en-GB" sz="1800">
                <a:effectLst/>
                <a:latin typeface="Calibri" panose="020F0502020204030204" pitchFamily="34" charset="0"/>
                <a:ea typeface="DengXian" panose="02010600030101010101" pitchFamily="2" charset="-122"/>
                <a:cs typeface="Times New Roman" panose="02020603050405020304" pitchFamily="18" charset="0"/>
              </a:rPr>
              <a:t>Student life  - Accommodation, reporting issues. Campus maps, local amenities, where to eat, student parking etc.</a:t>
            </a:r>
          </a:p>
          <a:p>
            <a:pPr marL="457200">
              <a:lnSpc>
                <a:spcPct val="107000"/>
              </a:lnSpc>
            </a:pPr>
            <a:r>
              <a:rPr lang="en-GB" sz="1800">
                <a:effectLst/>
                <a:latin typeface="Calibri" panose="020F0502020204030204" pitchFamily="34" charset="0"/>
                <a:ea typeface="DengXian" panose="02010600030101010101" pitchFamily="2" charset="-122"/>
                <a:cs typeface="Times New Roman" panose="02020603050405020304" pitchFamily="18" charset="0"/>
              </a:rPr>
              <a:t>Academic support – book study support sessions. Details on our disability team who can support you if you have a long term physical or mental health condition. </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Times New Roman" panose="02020603050405020304" pitchFamily="18" charset="0"/>
              </a:rPr>
              <a:t>Digital ID – You will need to upload a photo any issues the HWB team can help with this. Useful for student discounts money off retail, days out, subscriptions etc.</a:t>
            </a:r>
          </a:p>
          <a:p>
            <a:r>
              <a:rPr lang="en-GB"/>
              <a:t>Also I mentioned live chat and you can contact us via the tab between 9 and 4.30pm.</a:t>
            </a:r>
          </a:p>
          <a:p>
            <a:endParaRPr lang="en-GB"/>
          </a:p>
          <a:p>
            <a:r>
              <a:rPr lang="en-GB"/>
              <a:t>I also want to talk about the Welcome tile.</a:t>
            </a:r>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19766228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year we have put together a series of resources to make getting started with us as easy as possible and help you settle in.</a:t>
            </a:r>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36991460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Calibri" panose="020F0502020204030204" pitchFamily="34" charset="0"/>
                <a:cs typeface="Calibri" panose="020F0502020204030204" pitchFamily="34" charset="0"/>
              </a:rPr>
              <a:t>If you click on these tiles you will find our </a:t>
            </a:r>
            <a:r>
              <a:rPr lang="en-GB" sz="1800" err="1">
                <a:effectLst/>
                <a:latin typeface="Calibri" panose="020F0502020204030204" pitchFamily="34" charset="0"/>
                <a:ea typeface="Calibri" panose="020F0502020204030204" pitchFamily="34" charset="0"/>
                <a:cs typeface="Calibri" panose="020F0502020204030204" pitchFamily="34" charset="0"/>
              </a:rPr>
              <a:t>Hwbcasts</a:t>
            </a:r>
            <a:r>
              <a:rPr lang="en-GB" sz="1800">
                <a:effectLst/>
                <a:latin typeface="Calibri" panose="020F0502020204030204" pitchFamily="34" charset="0"/>
                <a:ea typeface="Calibri" panose="020F0502020204030204" pitchFamily="34" charset="0"/>
                <a:cs typeface="Calibri" panose="020F0502020204030204" pitchFamily="34" charset="0"/>
              </a:rPr>
              <a:t>. These are a range of communications that have been created to provide you with a snapshot of the information and services available to you as a new or returning student. If you haven’t done so already go and check them out on the App.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22993735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 at a student view on Hwb show relevant tiles such as Moodle/ email/timetable/my TSD/ help desk and reporting issues.</a:t>
            </a:r>
          </a:p>
          <a:p>
            <a:r>
              <a:rPr lang="en-GB" dirty="0"/>
              <a:t>Student IT exclusives- EDU account  / password reset / IT service desk etc</a:t>
            </a:r>
          </a:p>
          <a:p>
            <a:endParaRPr lang="en-GB" dirty="0"/>
          </a:p>
        </p:txBody>
      </p:sp>
      <p:sp>
        <p:nvSpPr>
          <p:cNvPr id="4" name="Slide Number Placeholder 3"/>
          <p:cNvSpPr>
            <a:spLocks noGrp="1"/>
          </p:cNvSpPr>
          <p:nvPr>
            <p:ph type="sldNum" sz="quarter" idx="5"/>
          </p:nvPr>
        </p:nvSpPr>
        <p:spPr/>
        <p:txBody>
          <a:bodyPr/>
          <a:lstStyle/>
          <a:p>
            <a:fld id="{29F38600-3538-44B5-9AF1-0DF25A2B67C2}" type="slidenum">
              <a:rPr lang="en-GB" smtClean="0"/>
              <a:t>29</a:t>
            </a:fld>
            <a:endParaRPr lang="en-GB" dirty="0"/>
          </a:p>
        </p:txBody>
      </p:sp>
    </p:spTree>
    <p:extLst>
      <p:ext uri="{BB962C8B-B14F-4D97-AF65-F5344CB8AC3E}">
        <p14:creationId xmlns:p14="http://schemas.microsoft.com/office/powerpoint/2010/main" val="24277979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to safeguarding web pages through the </a:t>
            </a:r>
            <a:r>
              <a:rPr lang="en-GB" dirty="0" err="1"/>
              <a:t>hwb</a:t>
            </a:r>
            <a:r>
              <a:rPr lang="en-GB" dirty="0"/>
              <a:t> account – explain why I am sharing through this medium so that they know how to find it.</a:t>
            </a:r>
          </a:p>
          <a:p>
            <a:r>
              <a:rPr lang="en-GB" dirty="0"/>
              <a:t>Health and wellbeing tile &gt; Safeguarding</a:t>
            </a:r>
          </a:p>
          <a:p>
            <a:r>
              <a:rPr lang="en-GB" dirty="0"/>
              <a:t>Go through cause for concern form and how to access it.</a:t>
            </a:r>
          </a:p>
        </p:txBody>
      </p:sp>
      <p:sp>
        <p:nvSpPr>
          <p:cNvPr id="4" name="Slide Number Placeholder 3"/>
          <p:cNvSpPr>
            <a:spLocks noGrp="1"/>
          </p:cNvSpPr>
          <p:nvPr>
            <p:ph type="sldNum" sz="quarter" idx="5"/>
          </p:nvPr>
        </p:nvSpPr>
        <p:spPr/>
        <p:txBody>
          <a:bodyPr/>
          <a:lstStyle/>
          <a:p>
            <a:fld id="{29F38600-3538-44B5-9AF1-0DF25A2B67C2}" type="slidenum">
              <a:rPr lang="en-GB" smtClean="0"/>
              <a:t>30</a:t>
            </a:fld>
            <a:endParaRPr lang="en-GB" dirty="0"/>
          </a:p>
        </p:txBody>
      </p:sp>
    </p:spTree>
    <p:extLst>
      <p:ext uri="{BB962C8B-B14F-4D97-AF65-F5344CB8AC3E}">
        <p14:creationId xmlns:p14="http://schemas.microsoft.com/office/powerpoint/2010/main" val="2227542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 of Non Academic Misconduct Policy is to foster a culture where non-academic misconduct is not tolerated and to provide an inclusive, supportive, and safe learning environment in which all students and staff can flourish and are able to fulfil their personal potential. </a:t>
            </a:r>
          </a:p>
          <a:p>
            <a:r>
              <a:rPr lang="en-GB" dirty="0"/>
              <a:t>The policy also aims to ensure that procedures for non-academic misconduct are conducted in a fair and transparent manner, that the University exercises an appropriate duty of care, applies principles of natural justice, and complies with equal rights, human rights and all other relevant legislation in this area. </a:t>
            </a:r>
          </a:p>
        </p:txBody>
      </p:sp>
      <p:sp>
        <p:nvSpPr>
          <p:cNvPr id="4" name="Slide Number Placeholder 3"/>
          <p:cNvSpPr>
            <a:spLocks noGrp="1"/>
          </p:cNvSpPr>
          <p:nvPr>
            <p:ph type="sldNum" sz="quarter" idx="5"/>
          </p:nvPr>
        </p:nvSpPr>
        <p:spPr/>
        <p:txBody>
          <a:bodyPr/>
          <a:lstStyle/>
          <a:p>
            <a:fld id="{29F38600-3538-44B5-9AF1-0DF25A2B67C2}" type="slidenum">
              <a:rPr lang="en-GB" smtClean="0"/>
              <a:t>31</a:t>
            </a:fld>
            <a:endParaRPr lang="en-GB" dirty="0"/>
          </a:p>
        </p:txBody>
      </p:sp>
    </p:spTree>
    <p:extLst>
      <p:ext uri="{BB962C8B-B14F-4D97-AF65-F5344CB8AC3E}">
        <p14:creationId xmlns:p14="http://schemas.microsoft.com/office/powerpoint/2010/main" val="24155673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 of Non Academic Misconduct Policy is to foster a culture where non-academic misconduct is not tolerated and to provide an inclusive, supportive, and safe learning environment in which all students and staff can flourish and are able to fulfil their personal potential. </a:t>
            </a:r>
          </a:p>
          <a:p>
            <a:r>
              <a:rPr lang="en-GB" dirty="0"/>
              <a:t>The policy also aims to ensure that procedures for non-academic misconduct are conducted in a fair and transparent manner, that the University exercises an appropriate duty of care, applies principles of natural justice, and complies with equal rights, human rights and all other relevant legislation in this area. </a:t>
            </a:r>
          </a:p>
        </p:txBody>
      </p:sp>
      <p:sp>
        <p:nvSpPr>
          <p:cNvPr id="4" name="Slide Number Placeholder 3"/>
          <p:cNvSpPr>
            <a:spLocks noGrp="1"/>
          </p:cNvSpPr>
          <p:nvPr>
            <p:ph type="sldNum" sz="quarter" idx="5"/>
          </p:nvPr>
        </p:nvSpPr>
        <p:spPr/>
        <p:txBody>
          <a:bodyPr/>
          <a:lstStyle/>
          <a:p>
            <a:fld id="{29F38600-3538-44B5-9AF1-0DF25A2B67C2}" type="slidenum">
              <a:rPr lang="en-GB" smtClean="0"/>
              <a:t>32</a:t>
            </a:fld>
            <a:endParaRPr lang="en-GB" dirty="0"/>
          </a:p>
        </p:txBody>
      </p:sp>
    </p:spTree>
    <p:extLst>
      <p:ext uri="{BB962C8B-B14F-4D97-AF65-F5344CB8AC3E}">
        <p14:creationId xmlns:p14="http://schemas.microsoft.com/office/powerpoint/2010/main" val="33134977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to safeguarding web pages through the </a:t>
            </a:r>
            <a:r>
              <a:rPr lang="en-GB" dirty="0" err="1"/>
              <a:t>hwb</a:t>
            </a:r>
            <a:r>
              <a:rPr lang="en-GB" dirty="0"/>
              <a:t> account – explain why I am sharing through this medium so that they know how to find it.</a:t>
            </a:r>
          </a:p>
          <a:p>
            <a:r>
              <a:rPr lang="en-GB" dirty="0"/>
              <a:t>Health and wellbeing tile &gt; Safeguarding</a:t>
            </a:r>
          </a:p>
          <a:p>
            <a:r>
              <a:rPr lang="en-GB" dirty="0"/>
              <a:t>Go through cause for concern form and how to access it.</a:t>
            </a:r>
          </a:p>
        </p:txBody>
      </p:sp>
      <p:sp>
        <p:nvSpPr>
          <p:cNvPr id="4" name="Slide Number Placeholder 3"/>
          <p:cNvSpPr>
            <a:spLocks noGrp="1"/>
          </p:cNvSpPr>
          <p:nvPr>
            <p:ph type="sldNum" sz="quarter" idx="5"/>
          </p:nvPr>
        </p:nvSpPr>
        <p:spPr/>
        <p:txBody>
          <a:bodyPr/>
          <a:lstStyle/>
          <a:p>
            <a:fld id="{29F38600-3538-44B5-9AF1-0DF25A2B67C2}" type="slidenum">
              <a:rPr lang="en-GB" smtClean="0"/>
              <a:t>35</a:t>
            </a:fld>
            <a:endParaRPr lang="en-GB" dirty="0"/>
          </a:p>
        </p:txBody>
      </p:sp>
    </p:spTree>
    <p:extLst>
      <p:ext uri="{BB962C8B-B14F-4D97-AF65-F5344CB8AC3E}">
        <p14:creationId xmlns:p14="http://schemas.microsoft.com/office/powerpoint/2010/main" val="37156173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to the wellbeing pages through </a:t>
            </a:r>
            <a:r>
              <a:rPr lang="en-GB" dirty="0" err="1"/>
              <a:t>hwb</a:t>
            </a:r>
            <a:r>
              <a:rPr lang="en-GB" dirty="0"/>
              <a:t>&gt;health and wellbeing ? Wellbeing</a:t>
            </a:r>
          </a:p>
          <a:p>
            <a:r>
              <a:rPr lang="en-GB" dirty="0"/>
              <a:t>Play the wellbeing mental health video (1.5 mins) </a:t>
            </a:r>
            <a:r>
              <a:rPr lang="en-GB" dirty="0" err="1"/>
              <a:t>scrolldown</a:t>
            </a:r>
            <a:r>
              <a:rPr lang="en-GB" dirty="0"/>
              <a:t> to show what support is available click on support and click on support request form which goes through to the wellbeing team</a:t>
            </a:r>
          </a:p>
          <a:p>
            <a:r>
              <a:rPr lang="en-GB" dirty="0"/>
              <a:t>Go back to the student </a:t>
            </a:r>
            <a:r>
              <a:rPr lang="en-GB" dirty="0" err="1"/>
              <a:t>hwb</a:t>
            </a:r>
            <a:r>
              <a:rPr lang="en-GB" dirty="0"/>
              <a:t> main page &gt; click on welcome &gt; our support</a:t>
            </a:r>
          </a:p>
          <a:p>
            <a:r>
              <a:rPr lang="en-GB" dirty="0"/>
              <a:t>Go through support</a:t>
            </a:r>
          </a:p>
          <a:p>
            <a:endParaRPr lang="en-GB" dirty="0"/>
          </a:p>
        </p:txBody>
      </p:sp>
      <p:sp>
        <p:nvSpPr>
          <p:cNvPr id="4" name="Slide Number Placeholder 3"/>
          <p:cNvSpPr>
            <a:spLocks noGrp="1"/>
          </p:cNvSpPr>
          <p:nvPr>
            <p:ph type="sldNum" sz="quarter" idx="5"/>
          </p:nvPr>
        </p:nvSpPr>
        <p:spPr/>
        <p:txBody>
          <a:bodyPr/>
          <a:lstStyle/>
          <a:p>
            <a:fld id="{29F38600-3538-44B5-9AF1-0DF25A2B67C2}" type="slidenum">
              <a:rPr lang="en-GB" smtClean="0"/>
              <a:t>36</a:t>
            </a:fld>
            <a:endParaRPr lang="en-GB" dirty="0"/>
          </a:p>
        </p:txBody>
      </p:sp>
    </p:spTree>
    <p:extLst>
      <p:ext uri="{BB962C8B-B14F-4D97-AF65-F5344CB8AC3E}">
        <p14:creationId xmlns:p14="http://schemas.microsoft.com/office/powerpoint/2010/main" val="23594149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to safeguarding web pages through the </a:t>
            </a:r>
            <a:r>
              <a:rPr lang="en-GB" dirty="0" err="1"/>
              <a:t>hwb</a:t>
            </a:r>
            <a:r>
              <a:rPr lang="en-GB" dirty="0"/>
              <a:t> account – explain why I am sharing through this medium so that they know how to find it.</a:t>
            </a:r>
          </a:p>
          <a:p>
            <a:r>
              <a:rPr lang="en-GB" dirty="0"/>
              <a:t>Health and wellbeing tile &gt; Safeguarding</a:t>
            </a:r>
          </a:p>
          <a:p>
            <a:r>
              <a:rPr lang="en-GB" dirty="0"/>
              <a:t>Go through cause for concern form and how to access it.</a:t>
            </a:r>
          </a:p>
        </p:txBody>
      </p:sp>
      <p:sp>
        <p:nvSpPr>
          <p:cNvPr id="4" name="Slide Number Placeholder 3"/>
          <p:cNvSpPr>
            <a:spLocks noGrp="1"/>
          </p:cNvSpPr>
          <p:nvPr>
            <p:ph type="sldNum" sz="quarter" idx="5"/>
          </p:nvPr>
        </p:nvSpPr>
        <p:spPr/>
        <p:txBody>
          <a:bodyPr/>
          <a:lstStyle/>
          <a:p>
            <a:fld id="{29F38600-3538-44B5-9AF1-0DF25A2B67C2}" type="slidenum">
              <a:rPr lang="en-GB" smtClean="0"/>
              <a:t>37</a:t>
            </a:fld>
            <a:endParaRPr lang="en-GB" dirty="0"/>
          </a:p>
        </p:txBody>
      </p:sp>
    </p:spTree>
    <p:extLst>
      <p:ext uri="{BB962C8B-B14F-4D97-AF65-F5344CB8AC3E}">
        <p14:creationId xmlns:p14="http://schemas.microsoft.com/office/powerpoint/2010/main" val="26037402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A28C830B-E840-4366-B4CE-AE29525A98AE}" type="slidenum">
              <a:rPr lang="en-GB" smtClean="0"/>
              <a:t>38</a:t>
            </a:fld>
            <a:endParaRPr lang="en-GB"/>
          </a:p>
        </p:txBody>
      </p:sp>
    </p:spTree>
    <p:extLst>
      <p:ext uri="{BB962C8B-B14F-4D97-AF65-F5344CB8AC3E}">
        <p14:creationId xmlns:p14="http://schemas.microsoft.com/office/powerpoint/2010/main" val="12300428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cs typeface="+mn-lt"/>
              </a:rPr>
            </a:br>
            <a:endParaRPr lang="en-GB" dirty="0"/>
          </a:p>
        </p:txBody>
      </p:sp>
      <p:sp>
        <p:nvSpPr>
          <p:cNvPr id="4" name="Slide Number Placeholder 3"/>
          <p:cNvSpPr>
            <a:spLocks noGrp="1"/>
          </p:cNvSpPr>
          <p:nvPr>
            <p:ph type="sldNum" sz="quarter" idx="5"/>
          </p:nvPr>
        </p:nvSpPr>
        <p:spPr/>
        <p:txBody>
          <a:bodyPr/>
          <a:lstStyle/>
          <a:p>
            <a:fld id="{A28C830B-E840-4366-B4CE-AE29525A98AE}" type="slidenum">
              <a:rPr lang="en-GB" smtClean="0"/>
              <a:t>39</a:t>
            </a:fld>
            <a:endParaRPr lang="en-GB"/>
          </a:p>
        </p:txBody>
      </p:sp>
    </p:spTree>
    <p:extLst>
      <p:ext uri="{BB962C8B-B14F-4D97-AF65-F5344CB8AC3E}">
        <p14:creationId xmlns:p14="http://schemas.microsoft.com/office/powerpoint/2010/main" val="12948896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cs typeface="+mn-lt"/>
              </a:rPr>
            </a:br>
            <a:endParaRPr lang="en-GB" dirty="0"/>
          </a:p>
        </p:txBody>
      </p:sp>
      <p:sp>
        <p:nvSpPr>
          <p:cNvPr id="4" name="Slide Number Placeholder 3"/>
          <p:cNvSpPr>
            <a:spLocks noGrp="1"/>
          </p:cNvSpPr>
          <p:nvPr>
            <p:ph type="sldNum" sz="quarter" idx="5"/>
          </p:nvPr>
        </p:nvSpPr>
        <p:spPr/>
        <p:txBody>
          <a:bodyPr/>
          <a:lstStyle/>
          <a:p>
            <a:fld id="{A28C830B-E840-4366-B4CE-AE29525A98AE}" type="slidenum">
              <a:rPr lang="en-GB" smtClean="0"/>
              <a:t>40</a:t>
            </a:fld>
            <a:endParaRPr lang="en-GB"/>
          </a:p>
        </p:txBody>
      </p:sp>
    </p:spTree>
    <p:extLst>
      <p:ext uri="{BB962C8B-B14F-4D97-AF65-F5344CB8AC3E}">
        <p14:creationId xmlns:p14="http://schemas.microsoft.com/office/powerpoint/2010/main" val="17348094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8C830B-E840-4366-B4CE-AE29525A98AE}" type="slidenum">
              <a:rPr lang="en-GB" smtClean="0"/>
              <a:t>41</a:t>
            </a:fld>
            <a:endParaRPr lang="en-GB"/>
          </a:p>
        </p:txBody>
      </p:sp>
    </p:spTree>
    <p:extLst>
      <p:ext uri="{BB962C8B-B14F-4D97-AF65-F5344CB8AC3E}">
        <p14:creationId xmlns:p14="http://schemas.microsoft.com/office/powerpoint/2010/main" val="16344670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8C830B-E840-4366-B4CE-AE29525A98AE}" type="slidenum">
              <a:rPr lang="en-GB" smtClean="0"/>
              <a:t>42</a:t>
            </a:fld>
            <a:endParaRPr lang="en-GB"/>
          </a:p>
        </p:txBody>
      </p:sp>
    </p:spTree>
    <p:extLst>
      <p:ext uri="{BB962C8B-B14F-4D97-AF65-F5344CB8AC3E}">
        <p14:creationId xmlns:p14="http://schemas.microsoft.com/office/powerpoint/2010/main" val="31103546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8C830B-E840-4366-B4CE-AE29525A98AE}" type="slidenum">
              <a:rPr lang="en-GB" smtClean="0"/>
              <a:t>43</a:t>
            </a:fld>
            <a:endParaRPr lang="en-GB"/>
          </a:p>
        </p:txBody>
      </p:sp>
    </p:spTree>
    <p:extLst>
      <p:ext uri="{BB962C8B-B14F-4D97-AF65-F5344CB8AC3E}">
        <p14:creationId xmlns:p14="http://schemas.microsoft.com/office/powerpoint/2010/main" val="17628436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8C830B-E840-4366-B4CE-AE29525A98AE}" type="slidenum">
              <a:rPr lang="en-GB" smtClean="0"/>
              <a:t>44</a:t>
            </a:fld>
            <a:endParaRPr lang="en-GB"/>
          </a:p>
        </p:txBody>
      </p:sp>
    </p:spTree>
    <p:extLst>
      <p:ext uri="{BB962C8B-B14F-4D97-AF65-F5344CB8AC3E}">
        <p14:creationId xmlns:p14="http://schemas.microsoft.com/office/powerpoint/2010/main" val="301517700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8C830B-E840-4366-B4CE-AE29525A98AE}" type="slidenum">
              <a:rPr lang="en-GB" smtClean="0"/>
              <a:t>45</a:t>
            </a:fld>
            <a:endParaRPr lang="en-GB"/>
          </a:p>
        </p:txBody>
      </p:sp>
    </p:spTree>
    <p:extLst>
      <p:ext uri="{BB962C8B-B14F-4D97-AF65-F5344CB8AC3E}">
        <p14:creationId xmlns:p14="http://schemas.microsoft.com/office/powerpoint/2010/main" val="7738665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8C830B-E840-4366-B4CE-AE29525A98AE}" type="slidenum">
              <a:rPr lang="en-GB" smtClean="0"/>
              <a:t>46</a:t>
            </a:fld>
            <a:endParaRPr lang="en-GB"/>
          </a:p>
        </p:txBody>
      </p:sp>
    </p:spTree>
    <p:extLst>
      <p:ext uri="{BB962C8B-B14F-4D97-AF65-F5344CB8AC3E}">
        <p14:creationId xmlns:p14="http://schemas.microsoft.com/office/powerpoint/2010/main" val="31722802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8C830B-E840-4366-B4CE-AE29525A98AE}" type="slidenum">
              <a:rPr lang="en-GB" smtClean="0"/>
              <a:t>47</a:t>
            </a:fld>
            <a:endParaRPr lang="en-GB"/>
          </a:p>
        </p:txBody>
      </p:sp>
    </p:spTree>
    <p:extLst>
      <p:ext uri="{BB962C8B-B14F-4D97-AF65-F5344CB8AC3E}">
        <p14:creationId xmlns:p14="http://schemas.microsoft.com/office/powerpoint/2010/main" val="25612853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to safeguarding web pages through the </a:t>
            </a:r>
            <a:r>
              <a:rPr lang="en-GB" dirty="0" err="1"/>
              <a:t>hwb</a:t>
            </a:r>
            <a:r>
              <a:rPr lang="en-GB" dirty="0"/>
              <a:t> account – explain why I am sharing through this medium so that they know how to find it.</a:t>
            </a:r>
          </a:p>
          <a:p>
            <a:r>
              <a:rPr lang="en-GB" dirty="0"/>
              <a:t>Health and wellbeing tile &gt; Safeguarding</a:t>
            </a:r>
          </a:p>
          <a:p>
            <a:r>
              <a:rPr lang="en-GB" dirty="0"/>
              <a:t>Go through cause for concern form and how to access it.</a:t>
            </a:r>
          </a:p>
        </p:txBody>
      </p:sp>
      <p:sp>
        <p:nvSpPr>
          <p:cNvPr id="4" name="Slide Number Placeholder 3"/>
          <p:cNvSpPr>
            <a:spLocks noGrp="1"/>
          </p:cNvSpPr>
          <p:nvPr>
            <p:ph type="sldNum" sz="quarter" idx="5"/>
          </p:nvPr>
        </p:nvSpPr>
        <p:spPr/>
        <p:txBody>
          <a:bodyPr/>
          <a:lstStyle/>
          <a:p>
            <a:fld id="{29F38600-3538-44B5-9AF1-0DF25A2B67C2}" type="slidenum">
              <a:rPr lang="en-GB" smtClean="0"/>
              <a:t>53</a:t>
            </a:fld>
            <a:endParaRPr lang="en-GB" dirty="0"/>
          </a:p>
        </p:txBody>
      </p:sp>
    </p:spTree>
    <p:extLst>
      <p:ext uri="{BB962C8B-B14F-4D97-AF65-F5344CB8AC3E}">
        <p14:creationId xmlns:p14="http://schemas.microsoft.com/office/powerpoint/2010/main" val="200171396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F38600-3538-44B5-9AF1-0DF25A2B67C2}" type="slidenum">
              <a:rPr lang="en-GB" smtClean="0"/>
              <a:t>67</a:t>
            </a:fld>
            <a:endParaRPr lang="en-GB" dirty="0"/>
          </a:p>
        </p:txBody>
      </p:sp>
    </p:spTree>
    <p:extLst>
      <p:ext uri="{BB962C8B-B14F-4D97-AF65-F5344CB8AC3E}">
        <p14:creationId xmlns:p14="http://schemas.microsoft.com/office/powerpoint/2010/main" val="9338700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Emily Wild and I am the Academic Liaison Librarian for Engineering and this is a short presentation about your university library</a:t>
            </a:r>
          </a:p>
        </p:txBody>
      </p:sp>
      <p:sp>
        <p:nvSpPr>
          <p:cNvPr id="4" name="Slide Number Placeholder 3"/>
          <p:cNvSpPr>
            <a:spLocks noGrp="1"/>
          </p:cNvSpPr>
          <p:nvPr>
            <p:ph type="sldNum" sz="quarter" idx="5"/>
          </p:nvPr>
        </p:nvSpPr>
        <p:spPr/>
        <p:txBody>
          <a:bodyPr/>
          <a:lstStyle/>
          <a:p>
            <a:fld id="{7C1845D0-53D4-4312-8F17-71CDCA72431A}" type="slidenum">
              <a:rPr lang="en-GB" smtClean="0"/>
              <a:t>68</a:t>
            </a:fld>
            <a:endParaRPr lang="en-GB"/>
          </a:p>
        </p:txBody>
      </p:sp>
    </p:spTree>
    <p:extLst>
      <p:ext uri="{BB962C8B-B14F-4D97-AF65-F5344CB8AC3E}">
        <p14:creationId xmlns:p14="http://schemas.microsoft.com/office/powerpoint/2010/main" val="393337826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talk about the resources and services you can access as a remote student from the online library</a:t>
            </a:r>
          </a:p>
        </p:txBody>
      </p:sp>
      <p:sp>
        <p:nvSpPr>
          <p:cNvPr id="4" name="Slide Number Placeholder 3"/>
          <p:cNvSpPr>
            <a:spLocks noGrp="1"/>
          </p:cNvSpPr>
          <p:nvPr>
            <p:ph type="sldNum" sz="quarter" idx="5"/>
          </p:nvPr>
        </p:nvSpPr>
        <p:spPr/>
        <p:txBody>
          <a:bodyPr/>
          <a:lstStyle/>
          <a:p>
            <a:fld id="{7C1845D0-53D4-4312-8F17-71CDCA72431A}" type="slidenum">
              <a:rPr lang="en-GB" smtClean="0"/>
              <a:t>69</a:t>
            </a:fld>
            <a:endParaRPr lang="en-GB"/>
          </a:p>
        </p:txBody>
      </p:sp>
    </p:spTree>
    <p:extLst>
      <p:ext uri="{BB962C8B-B14F-4D97-AF65-F5344CB8AC3E}">
        <p14:creationId xmlns:p14="http://schemas.microsoft.com/office/powerpoint/2010/main" val="37813805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this introduction is to make sure you are aware of all the library resources and services available to you, to give you a demonstration on how to use the library catalogue and how to access the various databases we subscribe to, and to let you know about the help and support we offer students.</a:t>
            </a:r>
          </a:p>
        </p:txBody>
      </p:sp>
      <p:sp>
        <p:nvSpPr>
          <p:cNvPr id="4" name="Slide Number Placeholder 3"/>
          <p:cNvSpPr>
            <a:spLocks noGrp="1"/>
          </p:cNvSpPr>
          <p:nvPr>
            <p:ph type="sldNum" sz="quarter" idx="5"/>
          </p:nvPr>
        </p:nvSpPr>
        <p:spPr/>
        <p:txBody>
          <a:bodyPr/>
          <a:lstStyle/>
          <a:p>
            <a:fld id="{7C1845D0-53D4-4312-8F17-71CDCA72431A}" type="slidenum">
              <a:rPr lang="en-GB" smtClean="0"/>
              <a:t>70</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begin with each Institute across the university has a dedicated librarian to help students with any research support they need, I am the librarian for this Institute and you can contact me via chat, email, or Teams for any help you need when you start to look for information for your assignments.  We also provide Online resource lists which are reading lists created by your lecturers and which provide easy access and links to any recommended course reading.  We also help you with referencing, copyright queries and any accessibility issues you may have.</a:t>
            </a:r>
          </a:p>
        </p:txBody>
      </p:sp>
      <p:sp>
        <p:nvSpPr>
          <p:cNvPr id="4" name="Slide Number Placeholder 3"/>
          <p:cNvSpPr>
            <a:spLocks noGrp="1"/>
          </p:cNvSpPr>
          <p:nvPr>
            <p:ph type="sldNum" sz="quarter" idx="5"/>
          </p:nvPr>
        </p:nvSpPr>
        <p:spPr/>
        <p:txBody>
          <a:bodyPr/>
          <a:lstStyle/>
          <a:p>
            <a:fld id="{7C1845D0-53D4-4312-8F17-71CDCA72431A}" type="slidenum">
              <a:rPr lang="en-GB" smtClean="0"/>
              <a:t>71</a:t>
            </a:fld>
            <a:endParaRPr lang="en-GB"/>
          </a:p>
        </p:txBody>
      </p:sp>
    </p:spTree>
    <p:extLst>
      <p:ext uri="{BB962C8B-B14F-4D97-AF65-F5344CB8AC3E}">
        <p14:creationId xmlns:p14="http://schemas.microsoft.com/office/powerpoint/2010/main" val="123097322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among the types of resources you can expect to find within your library, the vast majority of our library is available electronically through our webpages and library catalogue.</a:t>
            </a:r>
          </a:p>
        </p:txBody>
      </p:sp>
      <p:sp>
        <p:nvSpPr>
          <p:cNvPr id="4" name="Slide Number Placeholder 3"/>
          <p:cNvSpPr>
            <a:spLocks noGrp="1"/>
          </p:cNvSpPr>
          <p:nvPr>
            <p:ph type="sldNum" sz="quarter" idx="5"/>
          </p:nvPr>
        </p:nvSpPr>
        <p:spPr/>
        <p:txBody>
          <a:bodyPr/>
          <a:lstStyle/>
          <a:p>
            <a:fld id="{7C1845D0-53D4-4312-8F17-71CDCA72431A}" type="slidenum">
              <a:rPr lang="en-GB" smtClean="0"/>
              <a:t>72</a:t>
            </a:fld>
            <a:endParaRPr lang="en-GB"/>
          </a:p>
        </p:txBody>
      </p:sp>
    </p:spTree>
    <p:extLst>
      <p:ext uri="{BB962C8B-B14F-4D97-AF65-F5344CB8AC3E}">
        <p14:creationId xmlns:p14="http://schemas.microsoft.com/office/powerpoint/2010/main" val="71712307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recommend you start exploring the library by going to our Getting Started guides.  They can be found in the Intranet library webpage and can help you to find information for your subject area.</a:t>
            </a:r>
          </a:p>
        </p:txBody>
      </p:sp>
      <p:sp>
        <p:nvSpPr>
          <p:cNvPr id="4" name="Slide Number Placeholder 3"/>
          <p:cNvSpPr>
            <a:spLocks noGrp="1"/>
          </p:cNvSpPr>
          <p:nvPr>
            <p:ph type="sldNum" sz="quarter" idx="5"/>
          </p:nvPr>
        </p:nvSpPr>
        <p:spPr/>
        <p:txBody>
          <a:bodyPr/>
          <a:lstStyle/>
          <a:p>
            <a:fld id="{7C1845D0-53D4-4312-8F17-71CDCA72431A}" type="slidenum">
              <a:rPr lang="en-GB" smtClean="0"/>
              <a:t>73</a:t>
            </a:fld>
            <a:endParaRPr lang="en-GB"/>
          </a:p>
        </p:txBody>
      </p:sp>
    </p:spTree>
    <p:extLst>
      <p:ext uri="{BB962C8B-B14F-4D97-AF65-F5344CB8AC3E}">
        <p14:creationId xmlns:p14="http://schemas.microsoft.com/office/powerpoint/2010/main" val="27606172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Choose Engineering from the list of A-Z subject areas.</a:t>
            </a:r>
          </a:p>
        </p:txBody>
      </p:sp>
      <p:sp>
        <p:nvSpPr>
          <p:cNvPr id="4" name="Slide Number Placeholder 3"/>
          <p:cNvSpPr>
            <a:spLocks noGrp="1"/>
          </p:cNvSpPr>
          <p:nvPr>
            <p:ph type="sldNum" sz="quarter" idx="5"/>
          </p:nvPr>
        </p:nvSpPr>
        <p:spPr/>
        <p:txBody>
          <a:bodyPr/>
          <a:lstStyle/>
          <a:p>
            <a:fld id="{7C1845D0-53D4-4312-8F17-71CDCA72431A}" type="slidenum">
              <a:rPr lang="en-GB" smtClean="0"/>
              <a:t>74</a:t>
            </a:fld>
            <a:endParaRPr lang="en-GB"/>
          </a:p>
        </p:txBody>
      </p:sp>
    </p:spTree>
    <p:extLst>
      <p:ext uri="{BB962C8B-B14F-4D97-AF65-F5344CB8AC3E}">
        <p14:creationId xmlns:p14="http://schemas.microsoft.com/office/powerpoint/2010/main" val="29855718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you have selected your subject area you will find help to access your library account, essential reading for your course, digital skills support and referencing handbooks.  You will also find contact details of you Academic Liaison Librarian and Digital Skills advisor.</a:t>
            </a:r>
          </a:p>
        </p:txBody>
      </p:sp>
      <p:sp>
        <p:nvSpPr>
          <p:cNvPr id="4" name="Slide Number Placeholder 3"/>
          <p:cNvSpPr>
            <a:spLocks noGrp="1"/>
          </p:cNvSpPr>
          <p:nvPr>
            <p:ph type="sldNum" sz="quarter" idx="5"/>
          </p:nvPr>
        </p:nvSpPr>
        <p:spPr/>
        <p:txBody>
          <a:bodyPr/>
          <a:lstStyle/>
          <a:p>
            <a:fld id="{7C1845D0-53D4-4312-8F17-71CDCA72431A}" type="slidenum">
              <a:rPr lang="en-GB" smtClean="0"/>
              <a:t>75</a:t>
            </a:fld>
            <a:endParaRPr lang="en-GB"/>
          </a:p>
        </p:txBody>
      </p:sp>
    </p:spTree>
    <p:extLst>
      <p:ext uri="{BB962C8B-B14F-4D97-AF65-F5344CB8AC3E}">
        <p14:creationId xmlns:p14="http://schemas.microsoft.com/office/powerpoint/2010/main" val="215771800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I mentioned previously your Online resource lists are lists of print and electronic resources recommended by lecturers and made available by the library.  You can find links to them in your Moodle modules</a:t>
            </a:r>
          </a:p>
        </p:txBody>
      </p:sp>
      <p:sp>
        <p:nvSpPr>
          <p:cNvPr id="4" name="Slide Number Placeholder 3"/>
          <p:cNvSpPr>
            <a:spLocks noGrp="1"/>
          </p:cNvSpPr>
          <p:nvPr>
            <p:ph type="sldNum" sz="quarter" idx="5"/>
          </p:nvPr>
        </p:nvSpPr>
        <p:spPr/>
        <p:txBody>
          <a:bodyPr/>
          <a:lstStyle/>
          <a:p>
            <a:fld id="{7C1845D0-53D4-4312-8F17-71CDCA72431A}" type="slidenum">
              <a:rPr lang="en-GB" smtClean="0"/>
              <a:t>76</a:t>
            </a:fld>
            <a:endParaRPr lang="en-GB"/>
          </a:p>
        </p:txBody>
      </p:sp>
    </p:spTree>
    <p:extLst>
      <p:ext uri="{BB962C8B-B14F-4D97-AF65-F5344CB8AC3E}">
        <p14:creationId xmlns:p14="http://schemas.microsoft.com/office/powerpoint/2010/main" val="213559322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 in the library catalogue and webpage</a:t>
            </a:r>
          </a:p>
        </p:txBody>
      </p:sp>
      <p:sp>
        <p:nvSpPr>
          <p:cNvPr id="4" name="Slide Number Placeholder 3"/>
          <p:cNvSpPr>
            <a:spLocks noGrp="1"/>
          </p:cNvSpPr>
          <p:nvPr>
            <p:ph type="sldNum" sz="quarter" idx="5"/>
          </p:nvPr>
        </p:nvSpPr>
        <p:spPr/>
        <p:txBody>
          <a:bodyPr/>
          <a:lstStyle/>
          <a:p>
            <a:fld id="{7C1845D0-53D4-4312-8F17-71CDCA72431A}" type="slidenum">
              <a:rPr lang="en-GB" smtClean="0"/>
              <a:t>77</a:t>
            </a:fld>
            <a:endParaRPr lang="en-GB"/>
          </a:p>
        </p:txBody>
      </p:sp>
    </p:spTree>
    <p:extLst>
      <p:ext uri="{BB962C8B-B14F-4D97-AF65-F5344CB8AC3E}">
        <p14:creationId xmlns:p14="http://schemas.microsoft.com/office/powerpoint/2010/main" val="257508391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Online resource lists are easy to use and link directly to any ebooks, databases, websites, or articles recommended by your lecturers.  You can also create your own lists to save any favourite resources to.</a:t>
            </a:r>
          </a:p>
        </p:txBody>
      </p:sp>
      <p:sp>
        <p:nvSpPr>
          <p:cNvPr id="4" name="Slide Number Placeholder 3"/>
          <p:cNvSpPr>
            <a:spLocks noGrp="1"/>
          </p:cNvSpPr>
          <p:nvPr>
            <p:ph type="sldNum" sz="quarter" idx="5"/>
          </p:nvPr>
        </p:nvSpPr>
        <p:spPr/>
        <p:txBody>
          <a:bodyPr/>
          <a:lstStyle/>
          <a:p>
            <a:fld id="{7C1845D0-53D4-4312-8F17-71CDCA72431A}" type="slidenum">
              <a:rPr lang="en-GB" smtClean="0"/>
              <a:t>78</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library Intranet pages we also have a set of Academic and InfoSkills modules to help you with your studies.  These can be completed in your own time and are available at all times if you need to go back and refresh your knowledge.  There are modules on searching for information, evaluating information, AI and referencing.  There is also a link to the UWTSD Referencing Handbooks.</a:t>
            </a:r>
          </a:p>
        </p:txBody>
      </p:sp>
      <p:sp>
        <p:nvSpPr>
          <p:cNvPr id="4" name="Slide Number Placeholder 3"/>
          <p:cNvSpPr>
            <a:spLocks noGrp="1"/>
          </p:cNvSpPr>
          <p:nvPr>
            <p:ph type="sldNum" sz="quarter" idx="5"/>
          </p:nvPr>
        </p:nvSpPr>
        <p:spPr/>
        <p:txBody>
          <a:bodyPr/>
          <a:lstStyle/>
          <a:p>
            <a:fld id="{7C1845D0-53D4-4312-8F17-71CDCA72431A}" type="slidenum">
              <a:rPr lang="en-GB" smtClean="0"/>
              <a:t>79</a:t>
            </a:fld>
            <a:endParaRPr lang="en-GB"/>
          </a:p>
        </p:txBody>
      </p:sp>
    </p:spTree>
    <p:extLst>
      <p:ext uri="{BB962C8B-B14F-4D97-AF65-F5344CB8AC3E}">
        <p14:creationId xmlns:p14="http://schemas.microsoft.com/office/powerpoint/2010/main" val="301865758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search for library resources go to the library webpage and scroll down to find the search box.  This will take you into the library catalogue</a:t>
            </a:r>
          </a:p>
        </p:txBody>
      </p:sp>
      <p:sp>
        <p:nvSpPr>
          <p:cNvPr id="4" name="Slide Number Placeholder 3"/>
          <p:cNvSpPr>
            <a:spLocks noGrp="1"/>
          </p:cNvSpPr>
          <p:nvPr>
            <p:ph type="sldNum" sz="quarter" idx="5"/>
          </p:nvPr>
        </p:nvSpPr>
        <p:spPr/>
        <p:txBody>
          <a:bodyPr/>
          <a:lstStyle/>
          <a:p>
            <a:fld id="{7C1845D0-53D4-4312-8F17-71CDCA72431A}" type="slidenum">
              <a:rPr lang="en-GB" smtClean="0"/>
              <a:t>80</a:t>
            </a:fld>
            <a:endParaRPr lang="en-GB"/>
          </a:p>
        </p:txBody>
      </p:sp>
    </p:spTree>
    <p:extLst>
      <p:ext uri="{BB962C8B-B14F-4D97-AF65-F5344CB8AC3E}">
        <p14:creationId xmlns:p14="http://schemas.microsoft.com/office/powerpoint/2010/main" val="209135371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the catalogue to search for electronic resources only.  Remember to sign in to make the most of the tools and features available.  There are filters on the left hand side to improve your search result.  You can also save books or articles to your favourites so you can keep track of your reading and come back to them at any time, or you can email books and articles to yourself to read at a later date.</a:t>
            </a:r>
          </a:p>
        </p:txBody>
      </p:sp>
      <p:sp>
        <p:nvSpPr>
          <p:cNvPr id="4" name="Slide Number Placeholder 3"/>
          <p:cNvSpPr>
            <a:spLocks noGrp="1"/>
          </p:cNvSpPr>
          <p:nvPr>
            <p:ph type="sldNum" sz="quarter" idx="5"/>
          </p:nvPr>
        </p:nvSpPr>
        <p:spPr/>
        <p:txBody>
          <a:bodyPr/>
          <a:lstStyle/>
          <a:p>
            <a:fld id="{7C1845D0-53D4-4312-8F17-71CDCA72431A}" type="slidenum">
              <a:rPr lang="en-GB" smtClean="0"/>
              <a:t>81</a:t>
            </a:fld>
            <a:endParaRPr lang="en-GB"/>
          </a:p>
        </p:txBody>
      </p:sp>
    </p:spTree>
    <p:extLst>
      <p:ext uri="{BB962C8B-B14F-4D97-AF65-F5344CB8AC3E}">
        <p14:creationId xmlns:p14="http://schemas.microsoft.com/office/powerpoint/2010/main" val="416269077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the drop down menu at the side of the search box to limit your search to eresources only</a:t>
            </a:r>
          </a:p>
        </p:txBody>
      </p:sp>
      <p:sp>
        <p:nvSpPr>
          <p:cNvPr id="4" name="Slide Number Placeholder 3"/>
          <p:cNvSpPr>
            <a:spLocks noGrp="1"/>
          </p:cNvSpPr>
          <p:nvPr>
            <p:ph type="sldNum" sz="quarter" idx="5"/>
          </p:nvPr>
        </p:nvSpPr>
        <p:spPr/>
        <p:txBody>
          <a:bodyPr/>
          <a:lstStyle/>
          <a:p>
            <a:fld id="{7C1845D0-53D4-4312-8F17-71CDCA72431A}" type="slidenum">
              <a:rPr lang="en-GB" smtClean="0"/>
              <a:t>82</a:t>
            </a:fld>
            <a:endParaRPr lang="en-GB"/>
          </a:p>
        </p:txBody>
      </p:sp>
    </p:spTree>
    <p:extLst>
      <p:ext uri="{BB962C8B-B14F-4D97-AF65-F5344CB8AC3E}">
        <p14:creationId xmlns:p14="http://schemas.microsoft.com/office/powerpoint/2010/main" val="425306561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Sign in in the top right or in the centre of the screen</a:t>
            </a:r>
          </a:p>
        </p:txBody>
      </p:sp>
      <p:sp>
        <p:nvSpPr>
          <p:cNvPr id="4" name="Slide Number Placeholder 3"/>
          <p:cNvSpPr>
            <a:spLocks noGrp="1"/>
          </p:cNvSpPr>
          <p:nvPr>
            <p:ph type="sldNum" sz="quarter" idx="5"/>
          </p:nvPr>
        </p:nvSpPr>
        <p:spPr/>
        <p:txBody>
          <a:bodyPr/>
          <a:lstStyle/>
          <a:p>
            <a:fld id="{7C1845D0-53D4-4312-8F17-71CDCA72431A}" type="slidenum">
              <a:rPr lang="en-GB" smtClean="0"/>
              <a:t>83</a:t>
            </a:fld>
            <a:endParaRPr lang="en-GB"/>
          </a:p>
        </p:txBody>
      </p:sp>
    </p:spTree>
    <p:extLst>
      <p:ext uri="{BB962C8B-B14F-4D97-AF65-F5344CB8AC3E}">
        <p14:creationId xmlns:p14="http://schemas.microsoft.com/office/powerpoint/2010/main" val="233563014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Filters are located on the left hand side so you can limit to books articles, full text online, by date and other filters</a:t>
            </a:r>
          </a:p>
        </p:txBody>
      </p:sp>
      <p:sp>
        <p:nvSpPr>
          <p:cNvPr id="4" name="Slide Number Placeholder 3"/>
          <p:cNvSpPr>
            <a:spLocks noGrp="1"/>
          </p:cNvSpPr>
          <p:nvPr>
            <p:ph type="sldNum" sz="quarter" idx="5"/>
          </p:nvPr>
        </p:nvSpPr>
        <p:spPr/>
        <p:txBody>
          <a:bodyPr/>
          <a:lstStyle/>
          <a:p>
            <a:fld id="{7C1845D0-53D4-4312-8F17-71CDCA72431A}" type="slidenum">
              <a:rPr lang="en-GB" smtClean="0"/>
              <a:t>84</a:t>
            </a:fld>
            <a:endParaRPr lang="en-GB"/>
          </a:p>
        </p:txBody>
      </p:sp>
    </p:spTree>
    <p:extLst>
      <p:ext uri="{BB962C8B-B14F-4D97-AF65-F5344CB8AC3E}">
        <p14:creationId xmlns:p14="http://schemas.microsoft.com/office/powerpoint/2010/main" val="202413737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example shows the search is limited to full text online and books so will only return results for ebooks</a:t>
            </a:r>
          </a:p>
        </p:txBody>
      </p:sp>
      <p:sp>
        <p:nvSpPr>
          <p:cNvPr id="4" name="Slide Number Placeholder 3"/>
          <p:cNvSpPr>
            <a:spLocks noGrp="1"/>
          </p:cNvSpPr>
          <p:nvPr>
            <p:ph type="sldNum" sz="quarter" idx="5"/>
          </p:nvPr>
        </p:nvSpPr>
        <p:spPr/>
        <p:txBody>
          <a:bodyPr/>
          <a:lstStyle/>
          <a:p>
            <a:fld id="{7C1845D0-53D4-4312-8F17-71CDCA72431A}" type="slidenum">
              <a:rPr lang="en-GB" smtClean="0"/>
              <a:t>85</a:t>
            </a:fld>
            <a:endParaRPr lang="en-GB"/>
          </a:p>
        </p:txBody>
      </p:sp>
    </p:spTree>
    <p:extLst>
      <p:ext uri="{BB962C8B-B14F-4D97-AF65-F5344CB8AC3E}">
        <p14:creationId xmlns:p14="http://schemas.microsoft.com/office/powerpoint/2010/main" val="50634647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search is limited to full text online and articles so will only search for online articles</a:t>
            </a:r>
          </a:p>
        </p:txBody>
      </p:sp>
      <p:sp>
        <p:nvSpPr>
          <p:cNvPr id="4" name="Slide Number Placeholder 3"/>
          <p:cNvSpPr>
            <a:spLocks noGrp="1"/>
          </p:cNvSpPr>
          <p:nvPr>
            <p:ph type="sldNum" sz="quarter" idx="5"/>
          </p:nvPr>
        </p:nvSpPr>
        <p:spPr/>
        <p:txBody>
          <a:bodyPr/>
          <a:lstStyle/>
          <a:p>
            <a:fld id="{7C1845D0-53D4-4312-8F17-71CDCA72431A}" type="slidenum">
              <a:rPr lang="en-GB" smtClean="0"/>
              <a:t>86</a:t>
            </a:fld>
            <a:endParaRPr lang="en-GB"/>
          </a:p>
        </p:txBody>
      </p:sp>
    </p:spTree>
    <p:extLst>
      <p:ext uri="{BB962C8B-B14F-4D97-AF65-F5344CB8AC3E}">
        <p14:creationId xmlns:p14="http://schemas.microsoft.com/office/powerpoint/2010/main" val="147270915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 find a book or article you want to read click on the title to access the full record.   There is lots of information including the location of the book or link to the ebook, related reading, a virtual browse showing books located on the same shelves and if it is on a reading list like this one, you can see other books on the same reading list</a:t>
            </a:r>
          </a:p>
        </p:txBody>
      </p:sp>
      <p:sp>
        <p:nvSpPr>
          <p:cNvPr id="4" name="Slide Number Placeholder 3"/>
          <p:cNvSpPr>
            <a:spLocks noGrp="1"/>
          </p:cNvSpPr>
          <p:nvPr>
            <p:ph type="sldNum" sz="quarter" idx="5"/>
          </p:nvPr>
        </p:nvSpPr>
        <p:spPr/>
        <p:txBody>
          <a:bodyPr/>
          <a:lstStyle/>
          <a:p>
            <a:fld id="{7C1845D0-53D4-4312-8F17-71CDCA72431A}" type="slidenum">
              <a:rPr lang="en-GB" smtClean="0"/>
              <a:t>87</a:t>
            </a:fld>
            <a:endParaRPr lang="en-GB"/>
          </a:p>
        </p:txBody>
      </p:sp>
    </p:spTree>
    <p:extLst>
      <p:ext uri="{BB962C8B-B14F-4D97-AF65-F5344CB8AC3E}">
        <p14:creationId xmlns:p14="http://schemas.microsoft.com/office/powerpoint/2010/main" val="410146651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on the pin in the list of search results to save a resource to your favourites</a:t>
            </a:r>
          </a:p>
        </p:txBody>
      </p:sp>
      <p:sp>
        <p:nvSpPr>
          <p:cNvPr id="4" name="Slide Number Placeholder 3"/>
          <p:cNvSpPr>
            <a:spLocks noGrp="1"/>
          </p:cNvSpPr>
          <p:nvPr>
            <p:ph type="sldNum" sz="quarter" idx="5"/>
          </p:nvPr>
        </p:nvSpPr>
        <p:spPr/>
        <p:txBody>
          <a:bodyPr/>
          <a:lstStyle/>
          <a:p>
            <a:fld id="{7C1845D0-53D4-4312-8F17-71CDCA72431A}" type="slidenum">
              <a:rPr lang="en-GB" smtClean="0"/>
              <a:t>88</a:t>
            </a:fld>
            <a:endParaRPr lang="en-GB"/>
          </a:p>
        </p:txBody>
      </p:sp>
    </p:spTree>
    <p:extLst>
      <p:ext uri="{BB962C8B-B14F-4D97-AF65-F5344CB8AC3E}">
        <p14:creationId xmlns:p14="http://schemas.microsoft.com/office/powerpoint/2010/main" val="219884299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on the email icon to email any resources to yourself.</a:t>
            </a:r>
          </a:p>
        </p:txBody>
      </p:sp>
      <p:sp>
        <p:nvSpPr>
          <p:cNvPr id="4" name="Slide Number Placeholder 3"/>
          <p:cNvSpPr>
            <a:spLocks noGrp="1"/>
          </p:cNvSpPr>
          <p:nvPr>
            <p:ph type="sldNum" sz="quarter" idx="5"/>
          </p:nvPr>
        </p:nvSpPr>
        <p:spPr/>
        <p:txBody>
          <a:bodyPr/>
          <a:lstStyle/>
          <a:p>
            <a:fld id="{7C1845D0-53D4-4312-8F17-71CDCA72431A}" type="slidenum">
              <a:rPr lang="en-GB" smtClean="0"/>
              <a:t>89</a:t>
            </a:fld>
            <a:endParaRPr lang="en-GB"/>
          </a:p>
        </p:txBody>
      </p:sp>
    </p:spTree>
    <p:extLst>
      <p:ext uri="{BB962C8B-B14F-4D97-AF65-F5344CB8AC3E}">
        <p14:creationId xmlns:p14="http://schemas.microsoft.com/office/powerpoint/2010/main" val="81478934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library catalogue sits on top of our databases and searches through most of them to find books and articles but there are occasions where you might want to go directly to a subject specific database.  Reasons for this are that you will get fewer more relevant results in a subject specific database so can be useful if you are getting too many results with the catalogue that aren’t always relevant, but also not every specialist database is indexed by the catalogue and some you have to go into directly to use them.</a:t>
            </a:r>
          </a:p>
        </p:txBody>
      </p:sp>
      <p:sp>
        <p:nvSpPr>
          <p:cNvPr id="4" name="Slide Number Placeholder 3"/>
          <p:cNvSpPr>
            <a:spLocks noGrp="1"/>
          </p:cNvSpPr>
          <p:nvPr>
            <p:ph type="sldNum" sz="quarter" idx="5"/>
          </p:nvPr>
        </p:nvSpPr>
        <p:spPr/>
        <p:txBody>
          <a:bodyPr/>
          <a:lstStyle/>
          <a:p>
            <a:fld id="{7C1845D0-53D4-4312-8F17-71CDCA72431A}" type="slidenum">
              <a:rPr lang="en-GB" smtClean="0"/>
              <a:t>90</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examples of databases not searched by the catalogue and specific engineering databases.</a:t>
            </a:r>
          </a:p>
        </p:txBody>
      </p:sp>
      <p:sp>
        <p:nvSpPr>
          <p:cNvPr id="4" name="Slide Number Placeholder 3"/>
          <p:cNvSpPr>
            <a:spLocks noGrp="1"/>
          </p:cNvSpPr>
          <p:nvPr>
            <p:ph type="sldNum" sz="quarter" idx="5"/>
          </p:nvPr>
        </p:nvSpPr>
        <p:spPr/>
        <p:txBody>
          <a:bodyPr/>
          <a:lstStyle/>
          <a:p>
            <a:fld id="{7C1845D0-53D4-4312-8F17-71CDCA72431A}" type="slidenum">
              <a:rPr lang="en-GB" smtClean="0"/>
              <a:t>91</a:t>
            </a:fld>
            <a:endParaRPr lang="en-GB"/>
          </a:p>
        </p:txBody>
      </p:sp>
    </p:spTree>
    <p:extLst>
      <p:ext uri="{BB962C8B-B14F-4D97-AF65-F5344CB8AC3E}">
        <p14:creationId xmlns:p14="http://schemas.microsoft.com/office/powerpoint/2010/main" val="193744239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here are links to some of these databases</a:t>
            </a:r>
          </a:p>
        </p:txBody>
      </p:sp>
      <p:sp>
        <p:nvSpPr>
          <p:cNvPr id="4" name="Slide Number Placeholder 3"/>
          <p:cNvSpPr>
            <a:spLocks noGrp="1"/>
          </p:cNvSpPr>
          <p:nvPr>
            <p:ph type="sldNum" sz="quarter" idx="5"/>
          </p:nvPr>
        </p:nvSpPr>
        <p:spPr/>
        <p:txBody>
          <a:bodyPr/>
          <a:lstStyle/>
          <a:p>
            <a:fld id="{7C1845D0-53D4-4312-8F17-71CDCA72431A}" type="slidenum">
              <a:rPr lang="en-GB" smtClean="0"/>
              <a:t>92</a:t>
            </a:fld>
            <a:endParaRPr lang="en-GB"/>
          </a:p>
        </p:txBody>
      </p:sp>
    </p:spTree>
    <p:extLst>
      <p:ext uri="{BB962C8B-B14F-4D97-AF65-F5344CB8AC3E}">
        <p14:creationId xmlns:p14="http://schemas.microsoft.com/office/powerpoint/2010/main" val="332342867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93</a:t>
            </a:fld>
            <a:endParaRPr lang="en-GB"/>
          </a:p>
        </p:txBody>
      </p:sp>
    </p:spTree>
    <p:extLst>
      <p:ext uri="{BB962C8B-B14F-4D97-AF65-F5344CB8AC3E}">
        <p14:creationId xmlns:p14="http://schemas.microsoft.com/office/powerpoint/2010/main" val="2311707487"/>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what the databases look like when you go into them and there are links here for you to use.</a:t>
            </a:r>
          </a:p>
        </p:txBody>
      </p:sp>
      <p:sp>
        <p:nvSpPr>
          <p:cNvPr id="4" name="Slide Number Placeholder 3"/>
          <p:cNvSpPr>
            <a:spLocks noGrp="1"/>
          </p:cNvSpPr>
          <p:nvPr>
            <p:ph type="sldNum" sz="quarter" idx="5"/>
          </p:nvPr>
        </p:nvSpPr>
        <p:spPr/>
        <p:txBody>
          <a:bodyPr/>
          <a:lstStyle/>
          <a:p>
            <a:fld id="{7C1845D0-53D4-4312-8F17-71CDCA72431A}" type="slidenum">
              <a:rPr lang="en-GB" smtClean="0"/>
              <a:t>94</a:t>
            </a:fld>
            <a:endParaRPr lang="en-GB"/>
          </a:p>
        </p:txBody>
      </p:sp>
    </p:spTree>
    <p:extLst>
      <p:ext uri="{BB962C8B-B14F-4D97-AF65-F5344CB8AC3E}">
        <p14:creationId xmlns:p14="http://schemas.microsoft.com/office/powerpoint/2010/main" val="247892170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95</a:t>
            </a:fld>
            <a:endParaRPr lang="en-GB"/>
          </a:p>
        </p:txBody>
      </p:sp>
    </p:spTree>
    <p:extLst>
      <p:ext uri="{BB962C8B-B14F-4D97-AF65-F5344CB8AC3E}">
        <p14:creationId xmlns:p14="http://schemas.microsoft.com/office/powerpoint/2010/main" val="240325536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96</a:t>
            </a:fld>
            <a:endParaRPr lang="en-GB"/>
          </a:p>
        </p:txBody>
      </p:sp>
    </p:spTree>
    <p:extLst>
      <p:ext uri="{BB962C8B-B14F-4D97-AF65-F5344CB8AC3E}">
        <p14:creationId xmlns:p14="http://schemas.microsoft.com/office/powerpoint/2010/main" val="357366325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97</a:t>
            </a:fld>
            <a:endParaRPr lang="en-GB"/>
          </a:p>
        </p:txBody>
      </p:sp>
    </p:spTree>
    <p:extLst>
      <p:ext uri="{BB962C8B-B14F-4D97-AF65-F5344CB8AC3E}">
        <p14:creationId xmlns:p14="http://schemas.microsoft.com/office/powerpoint/2010/main" val="272988224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98</a:t>
            </a:fld>
            <a:endParaRPr lang="en-GB"/>
          </a:p>
        </p:txBody>
      </p:sp>
    </p:spTree>
    <p:extLst>
      <p:ext uri="{BB962C8B-B14F-4D97-AF65-F5344CB8AC3E}">
        <p14:creationId xmlns:p14="http://schemas.microsoft.com/office/powerpoint/2010/main" val="282523014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also have audiovisual resources such as BoB, Academic Video Online, and Henry Stewart Talks.</a:t>
            </a:r>
          </a:p>
        </p:txBody>
      </p:sp>
      <p:sp>
        <p:nvSpPr>
          <p:cNvPr id="4" name="Slide Number Placeholder 3"/>
          <p:cNvSpPr>
            <a:spLocks noGrp="1"/>
          </p:cNvSpPr>
          <p:nvPr>
            <p:ph type="sldNum" sz="quarter" idx="5"/>
          </p:nvPr>
        </p:nvSpPr>
        <p:spPr/>
        <p:txBody>
          <a:bodyPr/>
          <a:lstStyle/>
          <a:p>
            <a:fld id="{7C1845D0-53D4-4312-8F17-71CDCA72431A}" type="slidenum">
              <a:rPr lang="en-GB" smtClean="0"/>
              <a:t>99</a:t>
            </a:fld>
            <a:endParaRPr lang="en-GB"/>
          </a:p>
        </p:txBody>
      </p:sp>
    </p:spTree>
    <p:extLst>
      <p:ext uri="{BB962C8B-B14F-4D97-AF65-F5344CB8AC3E}">
        <p14:creationId xmlns:p14="http://schemas.microsoft.com/office/powerpoint/2010/main" val="93446099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Cite them right is our referencing database.  We base our own referencing handbooks on Cite them right so there shouldn’t be any contradiction with the styles.  Just click on the Choose your referencing style link and select Harvard.  On this page listed on the left hand side are examples of types of things you may want to reference with examples of how it should be laid out in the reference list and in the body of your assignment.</a:t>
            </a:r>
          </a:p>
        </p:txBody>
      </p:sp>
      <p:sp>
        <p:nvSpPr>
          <p:cNvPr id="4" name="Slide Number Placeholder 3"/>
          <p:cNvSpPr>
            <a:spLocks noGrp="1"/>
          </p:cNvSpPr>
          <p:nvPr>
            <p:ph type="sldNum" sz="quarter" idx="5"/>
          </p:nvPr>
        </p:nvSpPr>
        <p:spPr/>
        <p:txBody>
          <a:bodyPr/>
          <a:lstStyle/>
          <a:p>
            <a:fld id="{7C1845D0-53D4-4312-8F17-71CDCA72431A}" type="slidenum">
              <a:rPr lang="en-GB" smtClean="0"/>
              <a:t>100</a:t>
            </a:fld>
            <a:endParaRPr lang="en-GB"/>
          </a:p>
        </p:txBody>
      </p:sp>
    </p:spTree>
    <p:extLst>
      <p:ext uri="{BB962C8B-B14F-4D97-AF65-F5344CB8AC3E}">
        <p14:creationId xmlns:p14="http://schemas.microsoft.com/office/powerpoint/2010/main" val="54352651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Browzine is another way to look for journals we subscribe to and you will find this in the search ejournal tab at the top of the catalogue.  You can browse journals and save them to your online bookshelf and create alerts when new issues are published.</a:t>
            </a:r>
          </a:p>
        </p:txBody>
      </p:sp>
      <p:sp>
        <p:nvSpPr>
          <p:cNvPr id="4" name="Slide Number Placeholder 3"/>
          <p:cNvSpPr>
            <a:spLocks noGrp="1"/>
          </p:cNvSpPr>
          <p:nvPr>
            <p:ph type="sldNum" sz="quarter" idx="5"/>
          </p:nvPr>
        </p:nvSpPr>
        <p:spPr/>
        <p:txBody>
          <a:bodyPr/>
          <a:lstStyle/>
          <a:p>
            <a:fld id="{7C1845D0-53D4-4312-8F17-71CDCA72431A}" type="slidenum">
              <a:rPr lang="en-GB" smtClean="0"/>
              <a:t>101</a:t>
            </a:fld>
            <a:endParaRPr lang="en-GB"/>
          </a:p>
        </p:txBody>
      </p:sp>
    </p:spTree>
    <p:extLst>
      <p:ext uri="{BB962C8B-B14F-4D97-AF65-F5344CB8AC3E}">
        <p14:creationId xmlns:p14="http://schemas.microsoft.com/office/powerpoint/2010/main" val="259958201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Either use the search box or browse by subject to see a list of journal titles</a:t>
            </a:r>
          </a:p>
        </p:txBody>
      </p:sp>
      <p:sp>
        <p:nvSpPr>
          <p:cNvPr id="4" name="Slide Number Placeholder 3"/>
          <p:cNvSpPr>
            <a:spLocks noGrp="1"/>
          </p:cNvSpPr>
          <p:nvPr>
            <p:ph type="sldNum" sz="quarter" idx="5"/>
          </p:nvPr>
        </p:nvSpPr>
        <p:spPr/>
        <p:txBody>
          <a:bodyPr/>
          <a:lstStyle/>
          <a:p>
            <a:fld id="{7C1845D0-53D4-4312-8F17-71CDCA72431A}" type="slidenum">
              <a:rPr lang="en-GB" smtClean="0"/>
              <a:t>102</a:t>
            </a:fld>
            <a:endParaRPr lang="en-GB"/>
          </a:p>
        </p:txBody>
      </p:sp>
    </p:spTree>
    <p:extLst>
      <p:ext uri="{BB962C8B-B14F-4D97-AF65-F5344CB8AC3E}">
        <p14:creationId xmlns:p14="http://schemas.microsoft.com/office/powerpoint/2010/main" val="2718823497"/>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 library resources also have apps that you can use to avoid having to log in each time.</a:t>
            </a:r>
          </a:p>
        </p:txBody>
      </p:sp>
      <p:sp>
        <p:nvSpPr>
          <p:cNvPr id="4" name="Slide Number Placeholder 3"/>
          <p:cNvSpPr>
            <a:spLocks noGrp="1"/>
          </p:cNvSpPr>
          <p:nvPr>
            <p:ph type="sldNum" sz="quarter" idx="5"/>
          </p:nvPr>
        </p:nvSpPr>
        <p:spPr/>
        <p:txBody>
          <a:bodyPr/>
          <a:lstStyle/>
          <a:p>
            <a:fld id="{7C1845D0-53D4-4312-8F17-71CDCA72431A}" type="slidenum">
              <a:rPr lang="en-GB" smtClean="0"/>
              <a:t>103</a:t>
            </a:fld>
            <a:endParaRPr lang="en-GB"/>
          </a:p>
        </p:txBody>
      </p:sp>
    </p:spTree>
    <p:extLst>
      <p:ext uri="{BB962C8B-B14F-4D97-AF65-F5344CB8AC3E}">
        <p14:creationId xmlns:p14="http://schemas.microsoft.com/office/powerpoint/2010/main" val="61870134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that help is always available and you are free to contact myself on the email onscreen for any advice or help in using any of our library resources.  </a:t>
            </a:r>
          </a:p>
        </p:txBody>
      </p:sp>
      <p:sp>
        <p:nvSpPr>
          <p:cNvPr id="4" name="Slide Number Placeholder 3"/>
          <p:cNvSpPr>
            <a:spLocks noGrp="1"/>
          </p:cNvSpPr>
          <p:nvPr>
            <p:ph type="sldNum" sz="quarter" idx="5"/>
          </p:nvPr>
        </p:nvSpPr>
        <p:spPr/>
        <p:txBody>
          <a:bodyPr/>
          <a:lstStyle/>
          <a:p>
            <a:fld id="{7C1845D0-53D4-4312-8F17-71CDCA72431A}" type="slidenum">
              <a:rPr lang="en-GB" smtClean="0"/>
              <a:t>104</a:t>
            </a:fld>
            <a:endParaRPr lang="en-GB"/>
          </a:p>
        </p:txBody>
      </p:sp>
    </p:spTree>
    <p:extLst>
      <p:ext uri="{BB962C8B-B14F-4D97-AF65-F5344CB8AC3E}">
        <p14:creationId xmlns:p14="http://schemas.microsoft.com/office/powerpoint/2010/main" val="18713477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also on social media if you wish to follow us for any updates on events happening in the library.  Thank you for listening.</a:t>
            </a:r>
          </a:p>
        </p:txBody>
      </p:sp>
      <p:sp>
        <p:nvSpPr>
          <p:cNvPr id="4" name="Slide Number Placeholder 3"/>
          <p:cNvSpPr>
            <a:spLocks noGrp="1"/>
          </p:cNvSpPr>
          <p:nvPr>
            <p:ph type="sldNum" sz="quarter" idx="5"/>
          </p:nvPr>
        </p:nvSpPr>
        <p:spPr/>
        <p:txBody>
          <a:bodyPr/>
          <a:lstStyle/>
          <a:p>
            <a:fld id="{7C1845D0-53D4-4312-8F17-71CDCA72431A}" type="slidenum">
              <a:rPr lang="en-GB" smtClean="0"/>
              <a:t>105</a:t>
            </a:fld>
            <a:endParaRPr lang="en-GB"/>
          </a:p>
        </p:txBody>
      </p:sp>
    </p:spTree>
    <p:extLst>
      <p:ext uri="{BB962C8B-B14F-4D97-AF65-F5344CB8AC3E}">
        <p14:creationId xmlns:p14="http://schemas.microsoft.com/office/powerpoint/2010/main" val="40567874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B0B63-3391-E71E-9459-1C6EFD402797}"/>
              </a:ext>
            </a:extLst>
          </p:cNvPr>
          <p:cNvSpPr>
            <a:spLocks noGrp="1"/>
          </p:cNvSpPr>
          <p:nvPr>
            <p:ph type="title"/>
          </p:nvPr>
        </p:nvSpPr>
        <p:spPr/>
        <p:txBody>
          <a:bodyPr>
            <a:normAutofit/>
          </a:bodyPr>
          <a:lstStyle>
            <a:lvl1pPr>
              <a:defRPr sz="4800"/>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CA4BABBD-357F-BAF6-A597-B6E359911AB7}"/>
              </a:ext>
            </a:extLst>
          </p:cNvPr>
          <p:cNvSpPr>
            <a:spLocks noGrp="1"/>
          </p:cNvSpPr>
          <p:nvPr>
            <p:ph idx="1"/>
          </p:nvPr>
        </p:nvSpPr>
        <p:spPr>
          <a:xfrm>
            <a:off x="623888" y="1847850"/>
            <a:ext cx="10944224" cy="3867150"/>
          </a:xfrm>
        </p:spPr>
        <p:txBody>
          <a:bodyPr/>
          <a:lstStyle>
            <a:lvl1pPr>
              <a:lnSpc>
                <a:spcPct val="114000"/>
              </a:lnSpc>
              <a:defRPr/>
            </a:lvl1pPr>
            <a:lvl2pPr>
              <a:lnSpc>
                <a:spcPct val="114000"/>
              </a:lnSpc>
              <a:defRPr/>
            </a:lvl2pPr>
            <a:lvl3pPr>
              <a:lnSpc>
                <a:spcPct val="114000"/>
              </a:lnSpc>
              <a:defRPr/>
            </a:lvl3pPr>
            <a:lvl4pPr>
              <a:lnSpc>
                <a:spcPct val="114000"/>
              </a:lnSpc>
              <a:defRPr/>
            </a:lvl4pPr>
            <a:lvl5pPr>
              <a:lnSpc>
                <a:spcPct val="114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5EBBEE42-5883-AF75-1E4F-C53036DFE6B0}"/>
              </a:ext>
            </a:extLst>
          </p:cNvPr>
          <p:cNvSpPr>
            <a:spLocks noGrp="1"/>
          </p:cNvSpPr>
          <p:nvPr>
            <p:ph type="dt" sz="half" idx="10"/>
          </p:nvPr>
        </p:nvSpPr>
        <p:spPr/>
        <p:txBody>
          <a:bodyPr/>
          <a:lstStyle/>
          <a:p>
            <a:fld id="{3FC1D638-489A-418B-AA0C-4E7EDA570E54}" type="datetimeFigureOut">
              <a:rPr lang="en-GB" smtClean="0"/>
              <a:t>10/10/2024</a:t>
            </a:fld>
            <a:endParaRPr lang="en-GB" dirty="0"/>
          </a:p>
        </p:txBody>
      </p:sp>
      <p:sp>
        <p:nvSpPr>
          <p:cNvPr id="5" name="Footer Placeholder 4">
            <a:extLst>
              <a:ext uri="{FF2B5EF4-FFF2-40B4-BE49-F238E27FC236}">
                <a16:creationId xmlns:a16="http://schemas.microsoft.com/office/drawing/2014/main" id="{D12615F0-08CC-EFE2-CB68-93F1D3D5459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DC2CF72-D11F-6BB7-1913-655CF398C5DF}"/>
              </a:ext>
            </a:extLst>
          </p:cNvPr>
          <p:cNvSpPr>
            <a:spLocks noGrp="1"/>
          </p:cNvSpPr>
          <p:nvPr>
            <p:ph type="sldNum" sz="quarter" idx="12"/>
          </p:nvPr>
        </p:nvSpPr>
        <p:spPr/>
        <p:txBody>
          <a:bodyPr/>
          <a:lstStyle/>
          <a:p>
            <a:fld id="{A2061BDF-B68E-4366-A2B5-9F55BDCBD935}" type="slidenum">
              <a:rPr lang="en-GB" smtClean="0"/>
              <a:t>‹#›</a:t>
            </a:fld>
            <a:endParaRPr lang="en-GB" dirty="0"/>
          </a:p>
        </p:txBody>
      </p:sp>
    </p:spTree>
    <p:extLst>
      <p:ext uri="{BB962C8B-B14F-4D97-AF65-F5344CB8AC3E}">
        <p14:creationId xmlns:p14="http://schemas.microsoft.com/office/powerpoint/2010/main" val="13383789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77B26-FFEF-845F-2953-1DCB444781F7}"/>
              </a:ext>
            </a:extLst>
          </p:cNvPr>
          <p:cNvSpPr>
            <a:spLocks noGrp="1"/>
          </p:cNvSpPr>
          <p:nvPr>
            <p:ph type="title"/>
          </p:nvPr>
        </p:nvSpPr>
        <p:spPr/>
        <p:txBody>
          <a:bodyPr>
            <a:normAutofit/>
          </a:bodyPr>
          <a:lstStyle>
            <a:lvl1pPr>
              <a:defRPr sz="4800"/>
            </a:lvl1pPr>
          </a:lstStyle>
          <a:p>
            <a:r>
              <a:rPr lang="en-US" dirty="0"/>
              <a:t>Click to edit Master title style</a:t>
            </a:r>
            <a:endParaRPr lang="en-GB" dirty="0"/>
          </a:p>
        </p:txBody>
      </p:sp>
      <p:sp>
        <p:nvSpPr>
          <p:cNvPr id="3" name="Date Placeholder 2">
            <a:extLst>
              <a:ext uri="{FF2B5EF4-FFF2-40B4-BE49-F238E27FC236}">
                <a16:creationId xmlns:a16="http://schemas.microsoft.com/office/drawing/2014/main" id="{10787DA5-9F19-9650-E113-21B920E96882}"/>
              </a:ext>
            </a:extLst>
          </p:cNvPr>
          <p:cNvSpPr>
            <a:spLocks noGrp="1"/>
          </p:cNvSpPr>
          <p:nvPr>
            <p:ph type="dt" sz="half" idx="10"/>
          </p:nvPr>
        </p:nvSpPr>
        <p:spPr/>
        <p:txBody>
          <a:bodyPr/>
          <a:lstStyle/>
          <a:p>
            <a:fld id="{3FC1D638-489A-418B-AA0C-4E7EDA570E54}" type="datetimeFigureOut">
              <a:rPr lang="en-GB" smtClean="0"/>
              <a:t>10/10/2024</a:t>
            </a:fld>
            <a:endParaRPr lang="en-GB" dirty="0"/>
          </a:p>
        </p:txBody>
      </p:sp>
      <p:sp>
        <p:nvSpPr>
          <p:cNvPr id="4" name="Footer Placeholder 3">
            <a:extLst>
              <a:ext uri="{FF2B5EF4-FFF2-40B4-BE49-F238E27FC236}">
                <a16:creationId xmlns:a16="http://schemas.microsoft.com/office/drawing/2014/main" id="{4451072E-BE1E-FC1A-63F3-8A0523D95B5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D6F49BA-D21B-2F2F-3410-E117D1F975AD}"/>
              </a:ext>
            </a:extLst>
          </p:cNvPr>
          <p:cNvSpPr>
            <a:spLocks noGrp="1"/>
          </p:cNvSpPr>
          <p:nvPr>
            <p:ph type="sldNum" sz="quarter" idx="12"/>
          </p:nvPr>
        </p:nvSpPr>
        <p:spPr/>
        <p:txBody>
          <a:bodyPr/>
          <a:lstStyle/>
          <a:p>
            <a:fld id="{A2061BDF-B68E-4366-A2B5-9F55BDCBD935}" type="slidenum">
              <a:rPr lang="en-GB" smtClean="0"/>
              <a:t>‹#›</a:t>
            </a:fld>
            <a:endParaRPr lang="en-GB" dirty="0"/>
          </a:p>
        </p:txBody>
      </p:sp>
    </p:spTree>
    <p:extLst>
      <p:ext uri="{BB962C8B-B14F-4D97-AF65-F5344CB8AC3E}">
        <p14:creationId xmlns:p14="http://schemas.microsoft.com/office/powerpoint/2010/main" val="1538823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72A1C8-B8AF-8231-D3B3-967A36041B86}"/>
              </a:ext>
            </a:extLst>
          </p:cNvPr>
          <p:cNvSpPr>
            <a:spLocks noGrp="1"/>
          </p:cNvSpPr>
          <p:nvPr>
            <p:ph type="dt" sz="half" idx="10"/>
          </p:nvPr>
        </p:nvSpPr>
        <p:spPr/>
        <p:txBody>
          <a:bodyPr/>
          <a:lstStyle/>
          <a:p>
            <a:fld id="{3FC1D638-489A-418B-AA0C-4E7EDA570E54}" type="datetimeFigureOut">
              <a:rPr lang="en-GB" smtClean="0"/>
              <a:t>10/10/2024</a:t>
            </a:fld>
            <a:endParaRPr lang="en-GB" dirty="0"/>
          </a:p>
        </p:txBody>
      </p:sp>
      <p:sp>
        <p:nvSpPr>
          <p:cNvPr id="3" name="Footer Placeholder 2">
            <a:extLst>
              <a:ext uri="{FF2B5EF4-FFF2-40B4-BE49-F238E27FC236}">
                <a16:creationId xmlns:a16="http://schemas.microsoft.com/office/drawing/2014/main" id="{E4A4E447-138D-28BF-99F3-3D5F86549863}"/>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2BED8B4-B671-EBA7-FD8C-92F71B04E3FA}"/>
              </a:ext>
            </a:extLst>
          </p:cNvPr>
          <p:cNvSpPr>
            <a:spLocks noGrp="1"/>
          </p:cNvSpPr>
          <p:nvPr>
            <p:ph type="sldNum" sz="quarter" idx="12"/>
          </p:nvPr>
        </p:nvSpPr>
        <p:spPr/>
        <p:txBody>
          <a:bodyPr/>
          <a:lstStyle/>
          <a:p>
            <a:fld id="{A2061BDF-B68E-4366-A2B5-9F55BDCBD935}" type="slidenum">
              <a:rPr lang="en-GB" smtClean="0"/>
              <a:t>‹#›</a:t>
            </a:fld>
            <a:endParaRPr lang="en-GB" dirty="0"/>
          </a:p>
        </p:txBody>
      </p:sp>
      <p:sp>
        <p:nvSpPr>
          <p:cNvPr id="7" name="Title 6">
            <a:extLst>
              <a:ext uri="{FF2B5EF4-FFF2-40B4-BE49-F238E27FC236}">
                <a16:creationId xmlns:a16="http://schemas.microsoft.com/office/drawing/2014/main" id="{A2B743FA-B211-45F0-A5D8-3DC3E560EE73}"/>
              </a:ext>
            </a:extLst>
          </p:cNvPr>
          <p:cNvSpPr>
            <a:spLocks noGrp="1"/>
          </p:cNvSpPr>
          <p:nvPr>
            <p:ph type="title"/>
          </p:nvPr>
        </p:nvSpPr>
        <p:spPr>
          <a:xfrm>
            <a:off x="637032" y="2537618"/>
            <a:ext cx="5458968" cy="2107534"/>
          </a:xfrm>
        </p:spPr>
        <p:txBody>
          <a:bodyPr>
            <a:noAutofit/>
          </a:bodyPr>
          <a:lstStyle>
            <a:lvl1pPr>
              <a:defRPr sz="48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142817385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93" userDrawn="1">
          <p15:clr>
            <a:srgbClr val="FBAE40"/>
          </p15:clr>
        </p15:guide>
        <p15:guide id="3" pos="4203" userDrawn="1">
          <p15:clr>
            <a:srgbClr val="FBAE40"/>
          </p15:clr>
        </p15:guide>
        <p15:guide id="4" pos="7287"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picTx" preserve="1">
  <p:cSld name="Text with small image on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3B986-4A2C-A288-BEE6-3E251AA61BE5}"/>
              </a:ext>
            </a:extLst>
          </p:cNvPr>
          <p:cNvSpPr>
            <a:spLocks noGrp="1"/>
          </p:cNvSpPr>
          <p:nvPr>
            <p:ph type="title"/>
          </p:nvPr>
        </p:nvSpPr>
        <p:spPr>
          <a:xfrm>
            <a:off x="623888" y="457200"/>
            <a:ext cx="5472112" cy="1600200"/>
          </a:xfrm>
        </p:spPr>
        <p:txBody>
          <a:bodyPr anchor="t">
            <a:noAutofit/>
          </a:bodyPr>
          <a:lstStyle>
            <a:lvl1pPr>
              <a:defRPr sz="4800"/>
            </a:lvl1pPr>
          </a:lstStyle>
          <a:p>
            <a:r>
              <a:rPr lang="en-US" dirty="0"/>
              <a:t>Click to edit Master title style</a:t>
            </a:r>
            <a:endParaRPr lang="en-GB" dirty="0"/>
          </a:p>
        </p:txBody>
      </p:sp>
      <p:sp>
        <p:nvSpPr>
          <p:cNvPr id="3" name="Picture Placeholder 2">
            <a:extLst>
              <a:ext uri="{FF2B5EF4-FFF2-40B4-BE49-F238E27FC236}">
                <a16:creationId xmlns:a16="http://schemas.microsoft.com/office/drawing/2014/main" id="{8C0E1A92-C114-0BD3-AA4F-4B1C5D2C3CD1}"/>
              </a:ext>
            </a:extLst>
          </p:cNvPr>
          <p:cNvSpPr>
            <a:spLocks noGrp="1"/>
          </p:cNvSpPr>
          <p:nvPr>
            <p:ph type="pic" idx="1"/>
          </p:nvPr>
        </p:nvSpPr>
        <p:spPr>
          <a:xfrm>
            <a:off x="6719888" y="622300"/>
            <a:ext cx="4848225" cy="445293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10A6CE5-7864-9438-6489-8D951F53BB3B}"/>
              </a:ext>
            </a:extLst>
          </p:cNvPr>
          <p:cNvSpPr>
            <a:spLocks noGrp="1"/>
          </p:cNvSpPr>
          <p:nvPr>
            <p:ph type="body" sz="half" idx="2"/>
          </p:nvPr>
        </p:nvSpPr>
        <p:spPr>
          <a:xfrm>
            <a:off x="623888" y="2057400"/>
            <a:ext cx="5472112" cy="3401568"/>
          </a:xfrm>
        </p:spPr>
        <p:txBody>
          <a:bodyPr>
            <a:normAutofit/>
          </a:bodyPr>
          <a:lstStyle>
            <a:lvl1pPr marL="0" indent="0">
              <a:lnSpc>
                <a:spcPct val="114000"/>
              </a:lnSpc>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10/10/2024</a:t>
            </a:fld>
            <a:endParaRPr lang="en-GB" dirty="0"/>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dirty="0"/>
          </a:p>
        </p:txBody>
      </p:sp>
    </p:spTree>
    <p:extLst>
      <p:ext uri="{BB962C8B-B14F-4D97-AF65-F5344CB8AC3E}">
        <p14:creationId xmlns:p14="http://schemas.microsoft.com/office/powerpoint/2010/main" val="562317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picTx" preserve="1">
  <p:cSld name="Text with small image on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3B986-4A2C-A288-BEE6-3E251AA61BE5}"/>
              </a:ext>
            </a:extLst>
          </p:cNvPr>
          <p:cNvSpPr>
            <a:spLocks noGrp="1"/>
          </p:cNvSpPr>
          <p:nvPr>
            <p:ph type="title"/>
          </p:nvPr>
        </p:nvSpPr>
        <p:spPr>
          <a:xfrm>
            <a:off x="6096001" y="622300"/>
            <a:ext cx="5472112" cy="1600200"/>
          </a:xfrm>
        </p:spPr>
        <p:txBody>
          <a:bodyPr anchor="t">
            <a:noAutofit/>
          </a:bodyPr>
          <a:lstStyle>
            <a:lvl1pPr>
              <a:defRPr sz="4800"/>
            </a:lvl1pPr>
          </a:lstStyle>
          <a:p>
            <a:r>
              <a:rPr lang="en-US" dirty="0"/>
              <a:t>Click to edit Master title style</a:t>
            </a:r>
            <a:endParaRPr lang="en-GB" dirty="0"/>
          </a:p>
        </p:txBody>
      </p:sp>
      <p:sp>
        <p:nvSpPr>
          <p:cNvPr id="3" name="Picture Placeholder 2">
            <a:extLst>
              <a:ext uri="{FF2B5EF4-FFF2-40B4-BE49-F238E27FC236}">
                <a16:creationId xmlns:a16="http://schemas.microsoft.com/office/drawing/2014/main" id="{8C0E1A92-C114-0BD3-AA4F-4B1C5D2C3CD1}"/>
              </a:ext>
            </a:extLst>
          </p:cNvPr>
          <p:cNvSpPr>
            <a:spLocks noGrp="1"/>
          </p:cNvSpPr>
          <p:nvPr>
            <p:ph type="pic" idx="1"/>
          </p:nvPr>
        </p:nvSpPr>
        <p:spPr>
          <a:xfrm>
            <a:off x="623888" y="622300"/>
            <a:ext cx="4848225" cy="445293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10A6CE5-7864-9438-6489-8D951F53BB3B}"/>
              </a:ext>
            </a:extLst>
          </p:cNvPr>
          <p:cNvSpPr>
            <a:spLocks noGrp="1"/>
          </p:cNvSpPr>
          <p:nvPr>
            <p:ph type="body" sz="half" idx="2"/>
          </p:nvPr>
        </p:nvSpPr>
        <p:spPr>
          <a:xfrm>
            <a:off x="6096001" y="2222500"/>
            <a:ext cx="5472112" cy="3401568"/>
          </a:xfrm>
        </p:spPr>
        <p:txBody>
          <a:bodyPr>
            <a:normAutofit/>
          </a:bodyPr>
          <a:lstStyle>
            <a:lvl1pPr marL="0" indent="0">
              <a:lnSpc>
                <a:spcPct val="114000"/>
              </a:lnSpc>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10/10/2024</a:t>
            </a:fld>
            <a:endParaRPr lang="en-GB" dirty="0"/>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dirty="0"/>
          </a:p>
        </p:txBody>
      </p:sp>
    </p:spTree>
    <p:extLst>
      <p:ext uri="{BB962C8B-B14F-4D97-AF65-F5344CB8AC3E}">
        <p14:creationId xmlns:p14="http://schemas.microsoft.com/office/powerpoint/2010/main" val="3431276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Thin image on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3B986-4A2C-A288-BEE6-3E251AA61BE5}"/>
              </a:ext>
            </a:extLst>
          </p:cNvPr>
          <p:cNvSpPr>
            <a:spLocks noGrp="1"/>
          </p:cNvSpPr>
          <p:nvPr>
            <p:ph type="title"/>
          </p:nvPr>
        </p:nvSpPr>
        <p:spPr>
          <a:xfrm>
            <a:off x="4038600" y="622300"/>
            <a:ext cx="7529513" cy="1600200"/>
          </a:xfrm>
        </p:spPr>
        <p:txBody>
          <a:bodyPr anchor="t">
            <a:noAutofit/>
          </a:bodyPr>
          <a:lstStyle>
            <a:lvl1pPr>
              <a:defRPr sz="4800"/>
            </a:lvl1pPr>
          </a:lstStyle>
          <a:p>
            <a:r>
              <a:rPr lang="en-US" dirty="0"/>
              <a:t>Click to edit Master title style</a:t>
            </a:r>
            <a:endParaRPr lang="en-GB" dirty="0"/>
          </a:p>
        </p:txBody>
      </p:sp>
      <p:sp>
        <p:nvSpPr>
          <p:cNvPr id="3" name="Picture Placeholder 2">
            <a:extLst>
              <a:ext uri="{FF2B5EF4-FFF2-40B4-BE49-F238E27FC236}">
                <a16:creationId xmlns:a16="http://schemas.microsoft.com/office/drawing/2014/main" id="{8C0E1A92-C114-0BD3-AA4F-4B1C5D2C3CD1}"/>
              </a:ext>
            </a:extLst>
          </p:cNvPr>
          <p:cNvSpPr>
            <a:spLocks noGrp="1"/>
          </p:cNvSpPr>
          <p:nvPr>
            <p:ph type="pic" idx="1"/>
          </p:nvPr>
        </p:nvSpPr>
        <p:spPr>
          <a:xfrm>
            <a:off x="1" y="0"/>
            <a:ext cx="3803904" cy="5715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10A6CE5-7864-9438-6489-8D951F53BB3B}"/>
              </a:ext>
            </a:extLst>
          </p:cNvPr>
          <p:cNvSpPr>
            <a:spLocks noGrp="1"/>
          </p:cNvSpPr>
          <p:nvPr>
            <p:ph type="body" sz="half" idx="2"/>
          </p:nvPr>
        </p:nvSpPr>
        <p:spPr>
          <a:xfrm>
            <a:off x="4038600" y="2222500"/>
            <a:ext cx="7529513" cy="3401568"/>
          </a:xfrm>
        </p:spPr>
        <p:txBody>
          <a:bodyPr>
            <a:normAutofit/>
          </a:bodyPr>
          <a:lstStyle>
            <a:lvl1pPr marL="0" indent="0">
              <a:lnSpc>
                <a:spcPct val="114000"/>
              </a:lnSpc>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10/10/2024</a:t>
            </a:fld>
            <a:endParaRPr lang="en-GB" dirty="0"/>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dirty="0"/>
          </a:p>
        </p:txBody>
      </p:sp>
    </p:spTree>
    <p:extLst>
      <p:ext uri="{BB962C8B-B14F-4D97-AF65-F5344CB8AC3E}">
        <p14:creationId xmlns:p14="http://schemas.microsoft.com/office/powerpoint/2010/main" val="4229960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1_Thin image on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3B986-4A2C-A288-BEE6-3E251AA61BE5}"/>
              </a:ext>
            </a:extLst>
          </p:cNvPr>
          <p:cNvSpPr>
            <a:spLocks noGrp="1"/>
          </p:cNvSpPr>
          <p:nvPr>
            <p:ph type="title"/>
          </p:nvPr>
        </p:nvSpPr>
        <p:spPr>
          <a:xfrm>
            <a:off x="623887" y="622300"/>
            <a:ext cx="7529513" cy="1600200"/>
          </a:xfrm>
        </p:spPr>
        <p:txBody>
          <a:bodyPr anchor="t">
            <a:noAutofit/>
          </a:bodyPr>
          <a:lstStyle>
            <a:lvl1pPr>
              <a:defRPr sz="4800"/>
            </a:lvl1pPr>
          </a:lstStyle>
          <a:p>
            <a:r>
              <a:rPr lang="en-US" dirty="0"/>
              <a:t>Click to edit Master title style</a:t>
            </a:r>
            <a:endParaRPr lang="en-GB" dirty="0"/>
          </a:p>
        </p:txBody>
      </p:sp>
      <p:sp>
        <p:nvSpPr>
          <p:cNvPr id="3" name="Picture Placeholder 2">
            <a:extLst>
              <a:ext uri="{FF2B5EF4-FFF2-40B4-BE49-F238E27FC236}">
                <a16:creationId xmlns:a16="http://schemas.microsoft.com/office/drawing/2014/main" id="{8C0E1A92-C114-0BD3-AA4F-4B1C5D2C3CD1}"/>
              </a:ext>
            </a:extLst>
          </p:cNvPr>
          <p:cNvSpPr>
            <a:spLocks noGrp="1"/>
          </p:cNvSpPr>
          <p:nvPr>
            <p:ph type="pic" idx="1"/>
          </p:nvPr>
        </p:nvSpPr>
        <p:spPr>
          <a:xfrm>
            <a:off x="8388096" y="0"/>
            <a:ext cx="3803904" cy="5715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10A6CE5-7864-9438-6489-8D951F53BB3B}"/>
              </a:ext>
            </a:extLst>
          </p:cNvPr>
          <p:cNvSpPr>
            <a:spLocks noGrp="1"/>
          </p:cNvSpPr>
          <p:nvPr>
            <p:ph type="body" sz="half" idx="2"/>
          </p:nvPr>
        </p:nvSpPr>
        <p:spPr>
          <a:xfrm>
            <a:off x="623887" y="2222500"/>
            <a:ext cx="7529513" cy="3401568"/>
          </a:xfrm>
        </p:spPr>
        <p:txBody>
          <a:bodyPr>
            <a:normAutofit/>
          </a:bodyPr>
          <a:lstStyle>
            <a:lvl1pPr marL="0" indent="0">
              <a:lnSpc>
                <a:spcPct val="114000"/>
              </a:lnSpc>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10/10/2024</a:t>
            </a:fld>
            <a:endParaRPr lang="en-GB" dirty="0"/>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dirty="0"/>
          </a:p>
        </p:txBody>
      </p:sp>
    </p:spTree>
    <p:extLst>
      <p:ext uri="{BB962C8B-B14F-4D97-AF65-F5344CB8AC3E}">
        <p14:creationId xmlns:p14="http://schemas.microsoft.com/office/powerpoint/2010/main" val="3466664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xt on right- Dar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10/10/2024</a:t>
            </a:fld>
            <a:endParaRPr lang="en-GB" dirty="0"/>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dirty="0"/>
          </a:p>
        </p:txBody>
      </p:sp>
      <p:sp>
        <p:nvSpPr>
          <p:cNvPr id="8" name="Rectangle 7">
            <a:extLst>
              <a:ext uri="{FF2B5EF4-FFF2-40B4-BE49-F238E27FC236}">
                <a16:creationId xmlns:a16="http://schemas.microsoft.com/office/drawing/2014/main" id="{68AEF338-557D-4D14-A79F-488939A825F0}"/>
              </a:ext>
            </a:extLst>
          </p:cNvPr>
          <p:cNvSpPr/>
          <p:nvPr userDrawn="1"/>
        </p:nvSpPr>
        <p:spPr>
          <a:xfrm>
            <a:off x="6096000" y="11"/>
            <a:ext cx="6096000" cy="6857989"/>
          </a:xfrm>
          <a:prstGeom prst="rect">
            <a:avLst/>
          </a:prstGeom>
          <a:solidFill>
            <a:srgbClr val="013E5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 name="Title 1">
            <a:extLst>
              <a:ext uri="{FF2B5EF4-FFF2-40B4-BE49-F238E27FC236}">
                <a16:creationId xmlns:a16="http://schemas.microsoft.com/office/drawing/2014/main" id="{E083B986-4A2C-A288-BEE6-3E251AA61BE5}"/>
              </a:ext>
            </a:extLst>
          </p:cNvPr>
          <p:cNvSpPr>
            <a:spLocks noGrp="1"/>
          </p:cNvSpPr>
          <p:nvPr>
            <p:ph type="title"/>
          </p:nvPr>
        </p:nvSpPr>
        <p:spPr>
          <a:xfrm>
            <a:off x="6466904" y="457200"/>
            <a:ext cx="5101209" cy="1600200"/>
          </a:xfrm>
        </p:spPr>
        <p:txBody>
          <a:bodyPr anchor="t">
            <a:noAutofit/>
          </a:bodyPr>
          <a:lstStyle>
            <a:lvl1pPr>
              <a:defRPr sz="4800">
                <a:solidFill>
                  <a:schemeClr val="bg1"/>
                </a:solidFill>
              </a:defRPr>
            </a:lvl1pPr>
          </a:lstStyle>
          <a:p>
            <a:r>
              <a:rPr lang="en-US" dirty="0"/>
              <a:t>Click to edit Master title style</a:t>
            </a:r>
            <a:endParaRPr lang="en-GB" dirty="0"/>
          </a:p>
        </p:txBody>
      </p:sp>
      <p:sp>
        <p:nvSpPr>
          <p:cNvPr id="4" name="Text Placeholder 3">
            <a:extLst>
              <a:ext uri="{FF2B5EF4-FFF2-40B4-BE49-F238E27FC236}">
                <a16:creationId xmlns:a16="http://schemas.microsoft.com/office/drawing/2014/main" id="{410A6CE5-7864-9438-6489-8D951F53BB3B}"/>
              </a:ext>
            </a:extLst>
          </p:cNvPr>
          <p:cNvSpPr>
            <a:spLocks noGrp="1"/>
          </p:cNvSpPr>
          <p:nvPr>
            <p:ph type="body" sz="half" idx="2"/>
          </p:nvPr>
        </p:nvSpPr>
        <p:spPr>
          <a:xfrm>
            <a:off x="6466904" y="2057400"/>
            <a:ext cx="5101209" cy="3401568"/>
          </a:xfrm>
        </p:spPr>
        <p:txBody>
          <a:bodyPr>
            <a:normAutofit/>
          </a:bodyPr>
          <a:lstStyle>
            <a:lvl1pPr marL="0" indent="0">
              <a:lnSpc>
                <a:spcPct val="114000"/>
              </a:lnSpc>
              <a:buNone/>
              <a:defRPr sz="24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Tree>
    <p:extLst>
      <p:ext uri="{BB962C8B-B14F-4D97-AF65-F5344CB8AC3E}">
        <p14:creationId xmlns:p14="http://schemas.microsoft.com/office/powerpoint/2010/main" val="307468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10/10/2024</a:t>
            </a:fld>
            <a:endParaRPr lang="en-GB" dirty="0"/>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dirty="0"/>
          </a:p>
        </p:txBody>
      </p:sp>
    </p:spTree>
    <p:extLst>
      <p:ext uri="{BB962C8B-B14F-4D97-AF65-F5344CB8AC3E}">
        <p14:creationId xmlns:p14="http://schemas.microsoft.com/office/powerpoint/2010/main" val="352215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8757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10/10/2024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329957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5" name="Picture 4" descr="A black and white logo&#10;&#10;Description automatically generated">
            <a:extLst>
              <a:ext uri="{FF2B5EF4-FFF2-40B4-BE49-F238E27FC236}">
                <a16:creationId xmlns:a16="http://schemas.microsoft.com/office/drawing/2014/main" id="{4B7184A5-49C0-32BF-F073-1A5F2B0D425E}"/>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51891" y="6431740"/>
            <a:ext cx="1493524" cy="254529"/>
          </a:xfrm>
          <a:prstGeom prst="rect">
            <a:avLst/>
          </a:prstGeom>
        </p:spPr>
      </p:pic>
    </p:spTree>
    <p:extLst>
      <p:ext uri="{BB962C8B-B14F-4D97-AF65-F5344CB8AC3E}">
        <p14:creationId xmlns:p14="http://schemas.microsoft.com/office/powerpoint/2010/main" val="10269777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22116014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1135260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862698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16691640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202235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6362417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791263367"/>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262720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660778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5630137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8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7387379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9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147018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0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3263224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2699298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1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46074396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1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42822321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4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98251570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74331847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16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881036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17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170186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18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176675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68959"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X</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3" name="Picture 2" descr="A black square with a circle&#10;&#10;Description automatically generated">
            <a:extLst>
              <a:ext uri="{FF2B5EF4-FFF2-40B4-BE49-F238E27FC236}">
                <a16:creationId xmlns:a16="http://schemas.microsoft.com/office/drawing/2014/main" id="{F2218CF7-3FE5-39B9-A8B5-A2F227DDD6FE}"/>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70746" y="3227765"/>
            <a:ext cx="4802134" cy="822962"/>
          </a:xfrm>
          <a:prstGeom prst="rect">
            <a:avLst/>
          </a:prstGeom>
        </p:spPr>
      </p:pic>
    </p:spTree>
    <p:extLst>
      <p:ext uri="{BB962C8B-B14F-4D97-AF65-F5344CB8AC3E}">
        <p14:creationId xmlns:p14="http://schemas.microsoft.com/office/powerpoint/2010/main" val="41384770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828DC5A9-8A3B-48F3-A38C-E436BF798B9E}" type="datetimeFigureOut">
              <a:rPr lang="en-GB" smtClean="0"/>
              <a:t>10/10/2024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126FCF-A4B3-4FA7-A25A-AC49E27F580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88437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28DC5A9-8A3B-48F3-A38C-E436BF798B9E}" type="datetimeFigureOut">
              <a:rPr lang="en-GB" smtClean="0"/>
              <a:t>10/10/2024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126FCF-A4B3-4FA7-A25A-AC49E27F5807}" type="slidenum">
              <a:rPr lang="en-GB" smtClean="0"/>
              <a:t>‹#›</a:t>
            </a:fld>
            <a:endParaRPr lang="en-GB"/>
          </a:p>
        </p:txBody>
      </p:sp>
    </p:spTree>
    <p:extLst>
      <p:ext uri="{BB962C8B-B14F-4D97-AF65-F5344CB8AC3E}">
        <p14:creationId xmlns:p14="http://schemas.microsoft.com/office/powerpoint/2010/main" val="20163015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10/10/2024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10/10/2024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10/10/2024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10/10/2024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10/10/2024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image" Target="../media/image1.jp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2.xml"/><Relationship Id="rId1" Type="http://schemas.openxmlformats.org/officeDocument/2006/relationships/slideLayout" Target="../slideLayouts/slideLayout37.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1.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3.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529A46F-F100-4809-A3A4-7AEE522E7734}"/>
              </a:ext>
            </a:extLst>
          </p:cNvPr>
          <p:cNvSpPr/>
          <p:nvPr userDrawn="1"/>
        </p:nvSpPr>
        <p:spPr>
          <a:xfrm>
            <a:off x="0" y="5713730"/>
            <a:ext cx="12192000" cy="1144270"/>
          </a:xfrm>
          <a:prstGeom prst="rect">
            <a:avLst/>
          </a:prstGeom>
          <a:solidFill>
            <a:srgbClr val="013E5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a:extLst>
              <a:ext uri="{FF2B5EF4-FFF2-40B4-BE49-F238E27FC236}">
                <a16:creationId xmlns:a16="http://schemas.microsoft.com/office/drawing/2014/main" id="{2DCCD7C3-C0CE-3B2C-8433-A656D3C1EACF}"/>
              </a:ext>
            </a:extLst>
          </p:cNvPr>
          <p:cNvSpPr>
            <a:spLocks noGrp="1"/>
          </p:cNvSpPr>
          <p:nvPr>
            <p:ph type="title"/>
          </p:nvPr>
        </p:nvSpPr>
        <p:spPr>
          <a:xfrm>
            <a:off x="623887" y="365125"/>
            <a:ext cx="10944225"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B21B7E54-B2FA-99F0-472D-AC03B60FAF72}"/>
              </a:ext>
            </a:extLst>
          </p:cNvPr>
          <p:cNvSpPr>
            <a:spLocks noGrp="1"/>
          </p:cNvSpPr>
          <p:nvPr>
            <p:ph type="body" idx="1"/>
          </p:nvPr>
        </p:nvSpPr>
        <p:spPr>
          <a:xfrm>
            <a:off x="623888" y="1825625"/>
            <a:ext cx="10944224" cy="362419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9DF88E16-D8CE-C4C5-8B2C-8F80997415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C1D638-489A-418B-AA0C-4E7EDA570E54}" type="datetimeFigureOut">
              <a:rPr lang="en-GB" smtClean="0"/>
              <a:t>10/10/2024</a:t>
            </a:fld>
            <a:endParaRPr lang="en-GB" dirty="0"/>
          </a:p>
        </p:txBody>
      </p:sp>
      <p:sp>
        <p:nvSpPr>
          <p:cNvPr id="5" name="Footer Placeholder 4">
            <a:extLst>
              <a:ext uri="{FF2B5EF4-FFF2-40B4-BE49-F238E27FC236}">
                <a16:creationId xmlns:a16="http://schemas.microsoft.com/office/drawing/2014/main" id="{BF585C68-E63E-00A6-94A9-CE987C56AD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BA38BC29-2BAF-4BB2-23CB-D7CB34C9E3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061BDF-B68E-4366-A2B5-9F55BDCBD935}" type="slidenum">
              <a:rPr lang="en-GB" smtClean="0"/>
              <a:t>‹#›</a:t>
            </a:fld>
            <a:endParaRPr lang="en-GB" dirty="0"/>
          </a:p>
        </p:txBody>
      </p:sp>
      <p:pic>
        <p:nvPicPr>
          <p:cNvPr id="7" name="Picture 6" descr="Shape, rectangle&#10;&#10;Description automatically generated">
            <a:extLst>
              <a:ext uri="{FF2B5EF4-FFF2-40B4-BE49-F238E27FC236}">
                <a16:creationId xmlns:a16="http://schemas.microsoft.com/office/drawing/2014/main" id="{4778C039-CCC5-4DF3-B137-D01C9E70AC0A}"/>
              </a:ext>
            </a:extLst>
          </p:cNvPr>
          <p:cNvPicPr>
            <a:picLocks noChangeAspect="1"/>
          </p:cNvPicPr>
          <p:nvPr userDrawn="1"/>
        </p:nvPicPr>
        <p:blipFill rotWithShape="1">
          <a:blip r:embed="rId38">
            <a:extLst>
              <a:ext uri="{28A0092B-C50C-407E-A947-70E740481C1C}">
                <a14:useLocalDpi xmlns:a14="http://schemas.microsoft.com/office/drawing/2010/main" val="0"/>
              </a:ext>
            </a:extLst>
          </a:blip>
          <a:srcRect t="74960" r="14683"/>
          <a:stretch/>
        </p:blipFill>
        <p:spPr>
          <a:xfrm>
            <a:off x="142240" y="5713730"/>
            <a:ext cx="6931152" cy="1144270"/>
          </a:xfrm>
          <a:prstGeom prst="rect">
            <a:avLst/>
          </a:prstGeom>
        </p:spPr>
      </p:pic>
      <p:pic>
        <p:nvPicPr>
          <p:cNvPr id="9" name="Picture 8" descr="Shape, rectangle&#10;&#10;Description automatically generated">
            <a:extLst>
              <a:ext uri="{FF2B5EF4-FFF2-40B4-BE49-F238E27FC236}">
                <a16:creationId xmlns:a16="http://schemas.microsoft.com/office/drawing/2014/main" id="{D88B5C93-EC47-4A9B-8C2D-E439DA2EDE66}"/>
              </a:ext>
            </a:extLst>
          </p:cNvPr>
          <p:cNvPicPr>
            <a:picLocks noChangeAspect="1"/>
          </p:cNvPicPr>
          <p:nvPr userDrawn="1"/>
        </p:nvPicPr>
        <p:blipFill rotWithShape="1">
          <a:blip r:embed="rId38">
            <a:extLst>
              <a:ext uri="{28A0092B-C50C-407E-A947-70E740481C1C}">
                <a14:useLocalDpi xmlns:a14="http://schemas.microsoft.com/office/drawing/2010/main" val="0"/>
              </a:ext>
            </a:extLst>
          </a:blip>
          <a:srcRect l="23249" t="74960"/>
          <a:stretch/>
        </p:blipFill>
        <p:spPr>
          <a:xfrm>
            <a:off x="5814568" y="5713730"/>
            <a:ext cx="6235192" cy="1144270"/>
          </a:xfrm>
          <a:prstGeom prst="rect">
            <a:avLst/>
          </a:prstGeom>
        </p:spPr>
      </p:pic>
    </p:spTree>
    <p:extLst>
      <p:ext uri="{BB962C8B-B14F-4D97-AF65-F5344CB8AC3E}">
        <p14:creationId xmlns:p14="http://schemas.microsoft.com/office/powerpoint/2010/main" val="2265822246"/>
      </p:ext>
    </p:extLst>
  </p:cSld>
  <p:clrMap bg1="lt1" tx1="dk1" bg2="lt2" tx2="dk2" accent1="accent1" accent2="accent2" accent3="accent3" accent4="accent4" accent5="accent5" accent6="accent6" hlink="hlink" folHlink="folHlink"/>
  <p:sldLayoutIdLst>
    <p:sldLayoutId id="2147483650" r:id="rId1"/>
    <p:sldLayoutId id="2147483654" r:id="rId2"/>
    <p:sldLayoutId id="2147483655" r:id="rId3"/>
    <p:sldLayoutId id="2147483657" r:id="rId4"/>
    <p:sldLayoutId id="2147483664" r:id="rId5"/>
    <p:sldLayoutId id="2147483661" r:id="rId6"/>
    <p:sldLayoutId id="2147483663" r:id="rId7"/>
    <p:sldLayoutId id="2147483658" r:id="rId8"/>
    <p:sldLayoutId id="2147483665" r:id="rId9"/>
    <p:sldLayoutId id="2147483666" r:id="rId10"/>
    <p:sldLayoutId id="2147483690" r:id="rId11"/>
    <p:sldLayoutId id="2147483691" r:id="rId12"/>
    <p:sldLayoutId id="2147483692" r:id="rId13"/>
    <p:sldLayoutId id="2147483693" r:id="rId14"/>
    <p:sldLayoutId id="2147483694" r:id="rId15"/>
    <p:sldLayoutId id="2147483695" r:id="rId16"/>
    <p:sldLayoutId id="2147483696" r:id="rId17"/>
    <p:sldLayoutId id="2147483697" r:id="rId18"/>
    <p:sldLayoutId id="2147483698" r:id="rId19"/>
    <p:sldLayoutId id="2147483699" r:id="rId20"/>
    <p:sldLayoutId id="2147483700" r:id="rId21"/>
    <p:sldLayoutId id="2147483701" r:id="rId22"/>
    <p:sldLayoutId id="2147483702" r:id="rId23"/>
    <p:sldLayoutId id="2147483703" r:id="rId24"/>
    <p:sldLayoutId id="2147483704" r:id="rId25"/>
    <p:sldLayoutId id="2147483705" r:id="rId26"/>
    <p:sldLayoutId id="2147483706" r:id="rId27"/>
    <p:sldLayoutId id="2147483707" r:id="rId28"/>
    <p:sldLayoutId id="2147483708" r:id="rId29"/>
    <p:sldLayoutId id="2147483709" r:id="rId30"/>
    <p:sldLayoutId id="2147483710" r:id="rId31"/>
    <p:sldLayoutId id="2147483711" r:id="rId32"/>
    <p:sldLayoutId id="2147483712" r:id="rId33"/>
    <p:sldLayoutId id="2147483713" r:id="rId34"/>
    <p:sldLayoutId id="2147483714" r:id="rId35"/>
    <p:sldLayoutId id="2147483715" r:id="rId36"/>
  </p:sldLayoutIdLst>
  <p:txStyles>
    <p:titleStyle>
      <a:lvl1pPr algn="l" defTabSz="914400" rtl="0" eaLnBrk="1" latinLnBrk="0" hangingPunct="1">
        <a:lnSpc>
          <a:spcPct val="90000"/>
        </a:lnSpc>
        <a:spcBef>
          <a:spcPct val="0"/>
        </a:spcBef>
        <a:buNone/>
        <a:defRPr sz="4400" b="1" kern="1200">
          <a:solidFill>
            <a:srgbClr val="013E5B"/>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93" userDrawn="1">
          <p15:clr>
            <a:srgbClr val="F26B43"/>
          </p15:clr>
        </p15:guide>
        <p15:guide id="2" pos="7287" userDrawn="1">
          <p15:clr>
            <a:srgbClr val="F26B43"/>
          </p15:clr>
        </p15:guide>
        <p15:guide id="3" pos="384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businesscard, design&#10;&#10;Description automatically generated">
            <a:extLst>
              <a:ext uri="{FF2B5EF4-FFF2-40B4-BE49-F238E27FC236}">
                <a16:creationId xmlns:a16="http://schemas.microsoft.com/office/drawing/2014/main" id="{289E7878-B3D1-6FC5-87DB-108CA1BA808E}"/>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8" r:id="rId1"/>
    <p:sldLayoutId id="2147483682" r:id="rId2"/>
    <p:sldLayoutId id="2147483686" r:id="rId3"/>
    <p:sldLayoutId id="2147483689" r:id="rId4"/>
    <p:sldLayoutId id="214748368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7.xml"/><Relationship Id="rId1" Type="http://schemas.openxmlformats.org/officeDocument/2006/relationships/video" Target="https://player.vimeo.com/video/894850273?app_id=122963"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3.xml"/><Relationship Id="rId5" Type="http://schemas.openxmlformats.org/officeDocument/2006/relationships/image" Target="../media/image13.jpg"/><Relationship Id="rId4" Type="http://schemas.openxmlformats.org/officeDocument/2006/relationships/hyperlink" Target="https://www.uwtsd.ac.uk/student-services/safeguarding/"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uwtsd.ac.uk/student-charter"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hyperlink" Target="https://www.uwtsd.ac.uk/media/uwtsd-website/content-assets/documents/strategies-policies/its-acceptable-use-policy-29.07.19.pdf" TargetMode="External"/><Relationship Id="rId3" Type="http://schemas.openxmlformats.org/officeDocument/2006/relationships/hyperlink" Target="https://www.uwtsd.ac.uk/media/uwtsd-website/content-assets/documents/academic-office/misc-forms/Non-Academic_Misconduct_Policy_2022-23.pdf" TargetMode="External"/><Relationship Id="rId7" Type="http://schemas.openxmlformats.org/officeDocument/2006/relationships/hyperlink" Target="https://www.uwtsd.ac.uk/student-services/" TargetMode="External"/><Relationship Id="rId2" Type="http://schemas.openxmlformats.org/officeDocument/2006/relationships/image" Target="../media/image19.png"/><Relationship Id="rId1" Type="http://schemas.openxmlformats.org/officeDocument/2006/relationships/slideLayout" Target="../slideLayouts/slideLayout1.xml"/><Relationship Id="rId6" Type="http://schemas.openxmlformats.org/officeDocument/2006/relationships/hyperlink" Target="https://www.uwtsd.ac.uk/hwb/" TargetMode="External"/><Relationship Id="rId5" Type="http://schemas.openxmlformats.org/officeDocument/2006/relationships/hyperlink" Target="https://www.uwtsd.ac.uk/media/uwtsd-website/content-assets/documents/academic-office/misc-forms/Fitness_to_Practise_Policy_2022-23.pdf" TargetMode="External"/><Relationship Id="rId4" Type="http://schemas.openxmlformats.org/officeDocument/2006/relationships/hyperlink" Target="https://www.uwtsd.ac.uk/studentcharter/" TargetMode="External"/><Relationship Id="rId9" Type="http://schemas.openxmlformats.org/officeDocument/2006/relationships/hyperlink" Target="https://www.uwtsd.ac.uk/media/uwtsd-website/content-assets/documents/academic-office/misc-forms/Student-Smoke-Free-Policy.pdf"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gZ0lbvTsvnI" TargetMode="External"/><Relationship Id="rId2" Type="http://schemas.openxmlformats.org/officeDocument/2006/relationships/slideLayout" Target="../slideLayouts/slideLayout7.xml"/><Relationship Id="rId1" Type="http://schemas.openxmlformats.org/officeDocument/2006/relationships/video" Target="https://www.youtube.com/embed/gZ0lbvTsvnI?feature=oembed" TargetMode="External"/><Relationship Id="rId4" Type="http://schemas.openxmlformats.org/officeDocument/2006/relationships/image" Target="../media/image21.jpeg"/></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3.xml"/><Relationship Id="rId5" Type="http://schemas.openxmlformats.org/officeDocument/2006/relationships/image" Target="../media/image13.jpg"/><Relationship Id="rId4" Type="http://schemas.openxmlformats.org/officeDocument/2006/relationships/hyperlink" Target="https://www.uwtsd.ac.uk/student-services/safeguarding/"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4.xml"/><Relationship Id="rId1" Type="http://schemas.openxmlformats.org/officeDocument/2006/relationships/video" Target="https://www.youtube.com/embed/3UqmfSNB-x8?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mailto:hwb@uwtsd.ac.uk"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9.png"/><Relationship Id="rId11" Type="http://schemas.openxmlformats.org/officeDocument/2006/relationships/image" Target="../media/image34.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25.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35.png"/><Relationship Id="rId4" Type="http://schemas.openxmlformats.org/officeDocument/2006/relationships/hyperlink" Target="mailto:1234567@student.uwtsd.ac.uk"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1.xml"/><Relationship Id="rId1" Type="http://schemas.openxmlformats.org/officeDocument/2006/relationships/video" Target="https://player.vimeo.com/video/846220117?app_id=122963" TargetMode="External"/><Relationship Id="rId5" Type="http://schemas.openxmlformats.org/officeDocument/2006/relationships/image" Target="../media/image39.jpeg"/><Relationship Id="rId4" Type="http://schemas.openxmlformats.org/officeDocument/2006/relationships/image" Target="../media/image38.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3.xml"/><Relationship Id="rId5" Type="http://schemas.openxmlformats.org/officeDocument/2006/relationships/image" Target="../media/image13.jpg"/><Relationship Id="rId4" Type="http://schemas.openxmlformats.org/officeDocument/2006/relationships/hyperlink" Target="https://www.uwtsd.ac.uk/student-services/safeguarding/" TargetMode="Externa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video" Target="https://www.youtube.com/embed/AKCue0kuOn0?start=7&amp;feature=oembed" TargetMode="External"/><Relationship Id="rId4" Type="http://schemas.openxmlformats.org/officeDocument/2006/relationships/image" Target="../media/image40.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video" Target="https://player.vimeo.com/video/894846427?app_id=122963" TargetMode="External"/><Relationship Id="rId4" Type="http://schemas.openxmlformats.org/officeDocument/2006/relationships/image" Target="../media/image41.jpeg"/></Relationships>
</file>

<file path=ppt/slides/_rels/slide3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7.xml"/><Relationship Id="rId1" Type="http://schemas.openxmlformats.org/officeDocument/2006/relationships/video" Target="https://www.youtube.com/embed/gCvMXBB-nrg?feature=oembed"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xml"/><Relationship Id="rId1" Type="http://schemas.openxmlformats.org/officeDocument/2006/relationships/slideLayout" Target="../slideLayouts/slideLayout3.xml"/><Relationship Id="rId5" Type="http://schemas.openxmlformats.org/officeDocument/2006/relationships/image" Target="../media/image13.jpg"/><Relationship Id="rId4" Type="http://schemas.openxmlformats.org/officeDocument/2006/relationships/hyperlink" Target="https://www.uwtsd.ac.uk/student-services/safeguarding/"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1.xml"/><Relationship Id="rId1" Type="http://schemas.openxmlformats.org/officeDocument/2006/relationships/slideLayout" Target="../slideLayouts/slideLayout3.xml"/><Relationship Id="rId5" Type="http://schemas.openxmlformats.org/officeDocument/2006/relationships/image" Target="../media/image13.jpg"/><Relationship Id="rId4" Type="http://schemas.openxmlformats.org/officeDocument/2006/relationships/hyperlink" Target="https://www.uwtsd.ac.uk/student-services/safeguarding/"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3.xml"/><Relationship Id="rId1" Type="http://schemas.openxmlformats.org/officeDocument/2006/relationships/slideLayout" Target="../slideLayouts/slideLayout36.xml"/></Relationships>
</file>

<file path=ppt/slides/_rels/slide4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4.xml"/><Relationship Id="rId1" Type="http://schemas.openxmlformats.org/officeDocument/2006/relationships/slideLayout" Target="../slideLayouts/slideLayout36.xml"/></Relationships>
</file>

<file path=ppt/slides/_rels/slide4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5.xml"/><Relationship Id="rId1" Type="http://schemas.openxmlformats.org/officeDocument/2006/relationships/slideLayout" Target="../slideLayouts/slideLayout36.xml"/><Relationship Id="rId4" Type="http://schemas.openxmlformats.org/officeDocument/2006/relationships/hyperlink" Target="https://www.uwtsd.ac.uk/experience-facilities/student-support-wellbeing/careers-service"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6.xml"/><Relationship Id="rId1" Type="http://schemas.openxmlformats.org/officeDocument/2006/relationships/slideLayout" Target="../slideLayouts/slideLayout36.xml"/></Relationships>
</file>

<file path=ppt/slides/_rels/slide4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7.xml"/><Relationship Id="rId1" Type="http://schemas.openxmlformats.org/officeDocument/2006/relationships/slideLayout" Target="../slideLayouts/slideLayout36.xml"/></Relationships>
</file>

<file path=ppt/slides/_rels/slide4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8.xml"/><Relationship Id="rId1" Type="http://schemas.openxmlformats.org/officeDocument/2006/relationships/slideLayout" Target="../slideLayouts/slideLayout36.xml"/></Relationships>
</file>

<file path=ppt/slides/_rels/slide4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9.xml"/><Relationship Id="rId1" Type="http://schemas.openxmlformats.org/officeDocument/2006/relationships/slideLayout" Target="../slideLayouts/slideLayout36.xml"/></Relationships>
</file>

<file path=ppt/slides/_rels/slide4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0.xml"/><Relationship Id="rId1" Type="http://schemas.openxmlformats.org/officeDocument/2006/relationships/slideLayout" Target="../slideLayouts/slideLayout36.xml"/></Relationships>
</file>

<file path=ppt/slides/_rels/slide4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1.xml"/><Relationship Id="rId1" Type="http://schemas.openxmlformats.org/officeDocument/2006/relationships/slideLayout" Target="../slideLayouts/slideLayout36.xml"/><Relationship Id="rId4" Type="http://schemas.openxmlformats.org/officeDocument/2006/relationships/hyperlink" Target="https://forms.office.com/e/ax0dSJMJ4B"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slideLayout" Target="../slideLayouts/slideLayout7.xml"/><Relationship Id="rId1" Type="http://schemas.openxmlformats.org/officeDocument/2006/relationships/video" Target="https://www.youtube.com/embed/duv-hEikStI?feature=oembed" TargetMode="External"/></Relationships>
</file>

<file path=ppt/slides/_rels/slide5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2.xml"/><Relationship Id="rId1" Type="http://schemas.openxmlformats.org/officeDocument/2006/relationships/slideLayout" Target="../slideLayouts/slideLayout3.xml"/><Relationship Id="rId5" Type="http://schemas.openxmlformats.org/officeDocument/2006/relationships/image" Target="../media/image13.jpg"/><Relationship Id="rId4" Type="http://schemas.openxmlformats.org/officeDocument/2006/relationships/hyperlink" Target="https://www.uwtsd.ac.uk/student-services/safeguarding/" TargetMode="External"/></Relationships>
</file>

<file path=ppt/slides/_rels/slide5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hemeOverride" Target="../theme/themeOverride1.xml"/></Relationships>
</file>

<file path=ppt/slides/_rels/slide5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3.xml"/><Relationship Id="rId1" Type="http://schemas.openxmlformats.org/officeDocument/2006/relationships/slideLayout" Target="../slideLayouts/slideLayout3.xml"/><Relationship Id="rId5" Type="http://schemas.openxmlformats.org/officeDocument/2006/relationships/image" Target="../media/image13.jpg"/><Relationship Id="rId4" Type="http://schemas.openxmlformats.org/officeDocument/2006/relationships/hyperlink" Target="https://www.uwtsd.ac.uk/student-services/safeguarding/" TargetMode="External"/></Relationships>
</file>

<file path=ppt/slides/_rels/slide68.xml.rels><?xml version="1.0" encoding="UTF-8" standalone="yes"?>
<Relationships xmlns="http://schemas.openxmlformats.org/package/2006/relationships"><Relationship Id="rId8" Type="http://schemas.openxmlformats.org/officeDocument/2006/relationships/image" Target="../media/image63.jpg"/><Relationship Id="rId3" Type="http://schemas.openxmlformats.org/officeDocument/2006/relationships/audio" Target="../media/media1.m4a"/><Relationship Id="rId7" Type="http://schemas.openxmlformats.org/officeDocument/2006/relationships/notesSlide" Target="../notesSlides/notesSlide34.xml"/><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slideLayout" Target="../slideLayouts/slideLayout12.xml"/><Relationship Id="rId5" Type="http://schemas.openxmlformats.org/officeDocument/2006/relationships/audio" Target="../media/media2.m4a"/><Relationship Id="rId4" Type="http://schemas.microsoft.com/office/2007/relationships/media" Target="../media/media2.m4a"/><Relationship Id="rId9" Type="http://schemas.openxmlformats.org/officeDocument/2006/relationships/image" Target="../media/image64.png"/></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4.png"/><Relationship Id="rId5" Type="http://schemas.openxmlformats.org/officeDocument/2006/relationships/image" Target="../media/image65.jpeg"/><Relationship Id="rId4" Type="http://schemas.openxmlformats.org/officeDocument/2006/relationships/notesSlide" Target="../notesSlides/notesSlide35.xml"/></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4.png"/><Relationship Id="rId5" Type="http://schemas.openxmlformats.org/officeDocument/2006/relationships/image" Target="../media/image66.jpeg"/><Relationship Id="rId4" Type="http://schemas.openxmlformats.org/officeDocument/2006/relationships/notesSlide" Target="../notesSlides/notesSlide36.xml"/></Relationships>
</file>

<file path=ppt/slides/_rels/slide7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4.xml"/><Relationship Id="rId7" Type="http://schemas.openxmlformats.org/officeDocument/2006/relationships/diagramQuickStyle" Target="../diagrams/quickStyle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64.png"/><Relationship Id="rId4" Type="http://schemas.openxmlformats.org/officeDocument/2006/relationships/notesSlide" Target="../notesSlides/notesSlide37.xml"/><Relationship Id="rId9" Type="http://schemas.microsoft.com/office/2007/relationships/diagramDrawing" Target="../diagrams/drawing1.xml"/></Relationships>
</file>

<file path=ppt/slides/_rels/slide7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15.xml"/><Relationship Id="rId7" Type="http://schemas.openxmlformats.org/officeDocument/2006/relationships/diagramQuickStyle" Target="../diagrams/quickStyle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64.png"/><Relationship Id="rId4" Type="http://schemas.openxmlformats.org/officeDocument/2006/relationships/notesSlide" Target="../notesSlides/notesSlide38.xml"/><Relationship Id="rId9" Type="http://schemas.microsoft.com/office/2007/relationships/diagramDrawing" Target="../diagrams/drawing2.xml"/></Relationships>
</file>

<file path=ppt/slides/_rels/slide73.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64.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5.png"/><Relationship Id="rId5" Type="http://schemas.openxmlformats.org/officeDocument/2006/relationships/hyperlink" Target="https://www.uwtsd.ac.uk/library" TargetMode="External"/><Relationship Id="rId4" Type="http://schemas.openxmlformats.org/officeDocument/2006/relationships/notesSlide" Target="../notesSlides/notesSlide39.xml"/></Relationships>
</file>

<file path=ppt/slides/_rels/slide74.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64.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76.png"/><Relationship Id="rId5" Type="http://schemas.openxmlformats.org/officeDocument/2006/relationships/hyperlink" Target="https://www.uwtsd.ac.uk/library" TargetMode="External"/><Relationship Id="rId4" Type="http://schemas.openxmlformats.org/officeDocument/2006/relationships/notesSlide" Target="../notesSlides/notesSlide40.xml"/></Relationships>
</file>

<file path=ppt/slides/_rels/slide75.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64.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s://www.uwtsd.ac.uk/library" TargetMode="External"/><Relationship Id="rId5" Type="http://schemas.openxmlformats.org/officeDocument/2006/relationships/image" Target="../media/image77.png"/><Relationship Id="rId4" Type="http://schemas.openxmlformats.org/officeDocument/2006/relationships/notesSlide" Target="../notesSlides/notesSlide41.xml"/></Relationships>
</file>

<file path=ppt/slides/_rels/slide76.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64.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8.png"/><Relationship Id="rId5" Type="http://schemas.openxmlformats.org/officeDocument/2006/relationships/hyperlink" Target="https://librarysearch.uwtsd.ac.uk/discovery/search?vid=44WHELF_UWTSD:44WHELF_UWTSD_VU1&amp;lang=en" TargetMode="External"/><Relationship Id="rId4" Type="http://schemas.openxmlformats.org/officeDocument/2006/relationships/notesSlide" Target="../notesSlides/notesSlide42.xml"/></Relationships>
</file>

<file path=ppt/slides/_rels/slide77.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64.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80.png"/><Relationship Id="rId5" Type="http://schemas.openxmlformats.org/officeDocument/2006/relationships/image" Target="../media/image79.png"/><Relationship Id="rId4" Type="http://schemas.openxmlformats.org/officeDocument/2006/relationships/notesSlide" Target="../notesSlides/notesSlide43.xml"/></Relationships>
</file>

<file path=ppt/slides/_rels/slide78.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64.png"/><Relationship Id="rId5" Type="http://schemas.openxmlformats.org/officeDocument/2006/relationships/image" Target="../media/image81.png"/><Relationship Id="rId4" Type="http://schemas.openxmlformats.org/officeDocument/2006/relationships/notesSlide" Target="../notesSlides/notesSlide44.xml"/></Relationships>
</file>

<file path=ppt/slides/_rels/slide79.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64.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intranet.uwtsd.ac.uk/departments/library-and-learning-resources/academic-and-infoskills" TargetMode="External"/><Relationship Id="rId5" Type="http://schemas.openxmlformats.org/officeDocument/2006/relationships/image" Target="../media/image82.JPG"/><Relationship Id="rId4" Type="http://schemas.openxmlformats.org/officeDocument/2006/relationships/notesSlide" Target="../notesSlides/notesSlide45.xml"/></Relationships>
</file>

<file path=ppt/slides/_rels/slide80.xml.rels><?xml version="1.0" encoding="UTF-8" standalone="yes"?>
<Relationships xmlns="http://schemas.openxmlformats.org/package/2006/relationships"><Relationship Id="rId3" Type="http://schemas.openxmlformats.org/officeDocument/2006/relationships/slideLayout" Target="../slideLayouts/slideLayout20.xml"/><Relationship Id="rId7" Type="http://schemas.openxmlformats.org/officeDocument/2006/relationships/image" Target="../media/image64.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84.png"/><Relationship Id="rId5" Type="http://schemas.openxmlformats.org/officeDocument/2006/relationships/image" Target="../media/image83.png"/><Relationship Id="rId4" Type="http://schemas.openxmlformats.org/officeDocument/2006/relationships/notesSlide" Target="../notesSlides/notesSlide46.xml"/></Relationships>
</file>

<file path=ppt/slides/_rels/slide81.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1.xml"/><Relationship Id="rId7" Type="http://schemas.openxmlformats.org/officeDocument/2006/relationships/diagramQuickStyle" Target="../diagrams/quickStyle3.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64.png"/><Relationship Id="rId4" Type="http://schemas.openxmlformats.org/officeDocument/2006/relationships/notesSlide" Target="../notesSlides/notesSlide47.xml"/><Relationship Id="rId9" Type="http://schemas.microsoft.com/office/2007/relationships/diagramDrawing" Target="../diagrams/drawing3.xml"/></Relationships>
</file>

<file path=ppt/slides/_rels/slide82.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64.png"/><Relationship Id="rId5" Type="http://schemas.openxmlformats.org/officeDocument/2006/relationships/image" Target="../media/image85.png"/><Relationship Id="rId4" Type="http://schemas.openxmlformats.org/officeDocument/2006/relationships/notesSlide" Target="../notesSlides/notesSlide48.xml"/></Relationships>
</file>

<file path=ppt/slides/_rels/slide83.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64.png"/><Relationship Id="rId5" Type="http://schemas.openxmlformats.org/officeDocument/2006/relationships/image" Target="../media/image85.png"/><Relationship Id="rId4" Type="http://schemas.openxmlformats.org/officeDocument/2006/relationships/notesSlide" Target="../notesSlides/notesSlide49.xml"/></Relationships>
</file>

<file path=ppt/slides/_rels/slide84.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64.png"/><Relationship Id="rId5" Type="http://schemas.openxmlformats.org/officeDocument/2006/relationships/image" Target="../media/image86.png"/><Relationship Id="rId4" Type="http://schemas.openxmlformats.org/officeDocument/2006/relationships/notesSlide" Target="../notesSlides/notesSlide50.xml"/></Relationships>
</file>

<file path=ppt/slides/_rels/slide85.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64.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87.png"/><Relationship Id="rId5" Type="http://schemas.openxmlformats.org/officeDocument/2006/relationships/hyperlink" Target="https://librarysearch.uwtsd.ac.uk/discovery/search?query=any,contains,%22engineering%20design%22&amp;tab=Everything&amp;search_scope=MyInst_and_CI&amp;vid=44WHELF_UWTSD:44WHELF_UWTSD_VU1&amp;facet=tlevel,include,online_resources&amp;facet=rtype,include,books&amp;lang=en&amp;offset=0" TargetMode="External"/><Relationship Id="rId4" Type="http://schemas.openxmlformats.org/officeDocument/2006/relationships/notesSlide" Target="../notesSlides/notesSlide51.xml"/></Relationships>
</file>

<file path=ppt/slides/_rels/slide86.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slideLayout" Target="../slideLayouts/slideLayout25.xml"/><Relationship Id="rId7" Type="http://schemas.openxmlformats.org/officeDocument/2006/relationships/image" Target="../media/image88.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hyperlink" Target="https://librarysearch.uwtsd.ac.uk/discovery/search?query=any,contains,%22engineering%20design%22&amp;tab=Everything&amp;search_scope=MyInst_and_CI&amp;vid=44WHELF_UWTSD:44WHELF_UWTSD_VU1&amp;facet=tlevel,include,online_resources&amp;facet=rtype,include,articles&amp;lang=en&amp;offset=0" TargetMode="External"/><Relationship Id="rId5" Type="http://schemas.openxmlformats.org/officeDocument/2006/relationships/hyperlink" Target="https://librarysearch.uwtsd.ac.uk/discovery/search?vid=44WHELF_UWTSD:44WHELF_UWTSD_VU1&amp;lang=en" TargetMode="External"/><Relationship Id="rId4" Type="http://schemas.openxmlformats.org/officeDocument/2006/relationships/notesSlide" Target="../notesSlides/notesSlide52.xml"/></Relationships>
</file>

<file path=ppt/slides/_rels/slide87.xml.rels><?xml version="1.0" encoding="UTF-8" standalone="yes"?>
<Relationships xmlns="http://schemas.openxmlformats.org/package/2006/relationships"><Relationship Id="rId8" Type="http://schemas.openxmlformats.org/officeDocument/2006/relationships/image" Target="../media/image91.png"/><Relationship Id="rId3" Type="http://schemas.openxmlformats.org/officeDocument/2006/relationships/slideLayout" Target="../slideLayouts/slideLayout16.xml"/><Relationship Id="rId7" Type="http://schemas.openxmlformats.org/officeDocument/2006/relationships/image" Target="../media/image90.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89.png"/><Relationship Id="rId5" Type="http://schemas.openxmlformats.org/officeDocument/2006/relationships/hyperlink" Target="https://librarysearch.uwtsd.ac.uk/discovery/fulldisplay?vid=44WHELF_UWTSD:44WHELF_UWTSD_VU1&amp;search_scope=MyInst_and_CI&amp;tab=Everything&amp;docid=alma9929985902421&amp;lang=en&amp;context=L&amp;adaptor=Local%20Search%20Engine&amp;query=any,contains,%22engineering%20design%22&amp;facet=tlevel,include,available_p&amp;facet=rtype,include,books&amp;offset=0&amp;virtualBrowse=true" TargetMode="External"/><Relationship Id="rId4" Type="http://schemas.openxmlformats.org/officeDocument/2006/relationships/notesSlide" Target="../notesSlides/notesSlide53.xml"/><Relationship Id="rId9" Type="http://schemas.openxmlformats.org/officeDocument/2006/relationships/image" Target="../media/image64.png"/></Relationships>
</file>

<file path=ppt/slides/_rels/slide88.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slideLayout" Target="../slideLayouts/slideLayout26.xml"/><Relationship Id="rId7" Type="http://schemas.openxmlformats.org/officeDocument/2006/relationships/image" Target="../media/image94.png"/><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93.svg"/><Relationship Id="rId5" Type="http://schemas.openxmlformats.org/officeDocument/2006/relationships/image" Target="../media/image92.png"/><Relationship Id="rId4" Type="http://schemas.openxmlformats.org/officeDocument/2006/relationships/notesSlide" Target="../notesSlides/notesSlide54.xml"/></Relationships>
</file>

<file path=ppt/slides/_rels/slide89.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slideLayout" Target="../slideLayouts/slideLayout27.xml"/><Relationship Id="rId7" Type="http://schemas.openxmlformats.org/officeDocument/2006/relationships/image" Target="../media/image94.pn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96.svg"/><Relationship Id="rId5" Type="http://schemas.openxmlformats.org/officeDocument/2006/relationships/image" Target="../media/image95.png"/><Relationship Id="rId4" Type="http://schemas.openxmlformats.org/officeDocument/2006/relationships/notesSlide" Target="../notesSlides/notesSlide55.xml"/></Relationships>
</file>

<file path=ppt/slides/_rels/slide9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64.png"/><Relationship Id="rId5" Type="http://schemas.openxmlformats.org/officeDocument/2006/relationships/image" Target="../media/image97.jpeg"/><Relationship Id="rId4" Type="http://schemas.openxmlformats.org/officeDocument/2006/relationships/notesSlide" Target="../notesSlides/notesSlide56.xml"/></Relationships>
</file>

<file path=ppt/slides/_rels/slide91.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64.pn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98.png"/><Relationship Id="rId5" Type="http://schemas.openxmlformats.org/officeDocument/2006/relationships/hyperlink" Target="https://librarysearch.uwtsd.ac.uk/discovery/dbsearch?vid=44WHELF_UWTSD:44WHELF_UWTSD_VU1" TargetMode="External"/><Relationship Id="rId4" Type="http://schemas.openxmlformats.org/officeDocument/2006/relationships/notesSlide" Target="../notesSlides/notesSlide57.xml"/></Relationships>
</file>

<file path=ppt/slides/_rels/slide92.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slideLayout" Target="../slideLayouts/slideLayout28.xml"/><Relationship Id="rId7" Type="http://schemas.openxmlformats.org/officeDocument/2006/relationships/hyperlink" Target="https://librarysearch.uwtsd.ac.uk/discovery/dbfulldisplay?docid=alma99100191860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10&amp;databases=category,Institute%20of%20Science%20and%20Art%E2%94%80Engineering" TargetMode="External"/><Relationship Id="rId5" Type="http://schemas.openxmlformats.org/officeDocument/2006/relationships/hyperlink" Target="https://librarysearch.uwtsd.ac.uk/discovery/fulldisplay?docid=alma99100604602802421&amp;context=L&amp;vid=44WHELF_UWTSD:44WHELF_UWTSD_VU1&amp;lang=en&amp;search_scope=MyInst_and_CI&amp;adaptor=Local%20Search%20Engine&amp;tab=Everything&amp;query=any,contains,construction%20information%20service" TargetMode="External"/><Relationship Id="rId4" Type="http://schemas.openxmlformats.org/officeDocument/2006/relationships/notesSlide" Target="../notesSlides/notesSlide58.xml"/></Relationships>
</file>

<file path=ppt/slides/_rels/slide93.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slideLayout" Target="../slideLayouts/slideLayout29.xml"/><Relationship Id="rId7" Type="http://schemas.openxmlformats.org/officeDocument/2006/relationships/hyperlink" Target="https://librarysearch.uwtsd.ac.uk/discovery/dbfulldisplay?docid=alma99100224560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hyperlink" Target="https://librarysearch.uwtsd.ac.uk/discovery/dbfulldisplay?docid=alma99100224560202421&amp;context=L&amp;vid=44WHELF_UWTSD:44WHELF_UWTSD_VU1&amp;lang=en&amp;adaptor=Local%20Search%20Engine&amp;tab=jsearch_slot&amp;query=contains,dbcategory,&amp;sortby=title&amp;offset=10&amp;databases=category,Institute%20of%20Science%20and%20Art%E2%94%80Engineering" TargetMode="External"/><Relationship Id="rId5"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4" Type="http://schemas.openxmlformats.org/officeDocument/2006/relationships/notesSlide" Target="../notesSlides/notesSlide59.xml"/></Relationships>
</file>

<file path=ppt/slides/_rels/slide94.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64.png"/><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99.png"/><Relationship Id="rId5" Type="http://schemas.openxmlformats.org/officeDocument/2006/relationships/hyperlink" Target="https://librarysearch.uwtsd.ac.uk/discovery/fulldisplay?docid=alma99100326559102421&amp;context=L&amp;vid=44WHELF_UWTSD:44WHELF_UWTSD_VU1&amp;lang=en&amp;search_scope=MyInst_and_CI&amp;adaptor=Local%20Search%20Engine&amp;tab=Everything&amp;query=any,contains,ihs%20markit&amp;offset=0" TargetMode="External"/><Relationship Id="rId4" Type="http://schemas.openxmlformats.org/officeDocument/2006/relationships/notesSlide" Target="../notesSlides/notesSlide60.xml"/></Relationships>
</file>

<file path=ppt/slides/_rels/slide95.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64.png"/><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100.png"/><Relationship Id="rId5"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0&amp;databases=category,Institute%20of%20Science%20and%20Art%E2%94%80Applied%20computing" TargetMode="External"/><Relationship Id="rId4" Type="http://schemas.openxmlformats.org/officeDocument/2006/relationships/notesSlide" Target="../notesSlides/notesSlide61.xml"/></Relationships>
</file>

<file path=ppt/slides/_rels/slide96.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64.png"/><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101.png"/><Relationship Id="rId5"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4" Type="http://schemas.openxmlformats.org/officeDocument/2006/relationships/notesSlide" Target="../notesSlides/notesSlide62.xml"/></Relationships>
</file>

<file path=ppt/slides/_rels/slide97.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64.png"/><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102.png"/><Relationship Id="rId5" Type="http://schemas.openxmlformats.org/officeDocument/2006/relationships/hyperlink" Target="https://librarysearch.uwtsd.ac.uk/discovery/dbfulldisplay?docid=alma99100224560202421&amp;context=L&amp;vid=44WHELF_UWTSD:44WHELF_UWTSD_VU1&amp;lang=en&amp;adaptor=Local%20Search%20Engine&amp;tab=jsearch_slot&amp;query=any,contains,sae&amp;offset=0&amp;databases=any,sae" TargetMode="External"/><Relationship Id="rId4" Type="http://schemas.openxmlformats.org/officeDocument/2006/relationships/notesSlide" Target="../notesSlides/notesSlide63.xml"/></Relationships>
</file>

<file path=ppt/slides/_rels/slide98.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64.png"/><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103.png"/><Relationship Id="rId5" Type="http://schemas.openxmlformats.org/officeDocument/2006/relationships/hyperlink" Target="https://librarysearch.uwtsd.ac.uk/discovery/fulldisplay?docid=alma99100224560102421&amp;context=L&amp;vid=44WHELF_UWTSD:44WHELF_UWTSD_VU1&amp;lang=en&amp;search_scope=MyInst_and_CI&amp;adaptor=Local%20Search%20Engine&amp;tab=Everything&amp;query=any,contains,sciencedirect" TargetMode="External"/><Relationship Id="rId4" Type="http://schemas.openxmlformats.org/officeDocument/2006/relationships/notesSlide" Target="../notesSlides/notesSlide64.xml"/></Relationships>
</file>

<file path=ppt/slides/_rels/slide99.xml.rels><?xml version="1.0" encoding="UTF-8" standalone="yes"?>
<Relationships xmlns="http://schemas.openxmlformats.org/package/2006/relationships"><Relationship Id="rId8" Type="http://schemas.openxmlformats.org/officeDocument/2006/relationships/image" Target="../media/image104.jpeg"/><Relationship Id="rId3" Type="http://schemas.openxmlformats.org/officeDocument/2006/relationships/slideLayout" Target="../slideLayouts/slideLayout30.xml"/><Relationship Id="rId7" Type="http://schemas.openxmlformats.org/officeDocument/2006/relationships/hyperlink" Target="https://librarysearch.uwtsd.ac.uk/discovery/dbfulldisplay?docid=alma991003576595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5"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4" Type="http://schemas.openxmlformats.org/officeDocument/2006/relationships/notesSlide" Target="../notesSlides/notesSlide65.xml"/><Relationship Id="rId9" Type="http://schemas.openxmlformats.org/officeDocument/2006/relationships/image" Target="../media/image64.png"/></Relationships>
</file>

<file path=ppt/slides/_rels/slide100.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64.png"/><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105.png"/><Relationship Id="rId5"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4" Type="http://schemas.openxmlformats.org/officeDocument/2006/relationships/notesSlide" Target="../notesSlides/notesSlide66.xml"/></Relationships>
</file>

<file path=ppt/slides/_rels/slide101.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16.xml"/><Relationship Id="rId7" Type="http://schemas.openxmlformats.org/officeDocument/2006/relationships/diagramQuickStyle" Target="../diagrams/quickStyle4.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64.png"/><Relationship Id="rId4" Type="http://schemas.openxmlformats.org/officeDocument/2006/relationships/notesSlide" Target="../notesSlides/notesSlide67.xml"/><Relationship Id="rId9" Type="http://schemas.microsoft.com/office/2007/relationships/diagramDrawing" Target="../diagrams/drawing4.xml"/></Relationships>
</file>

<file path=ppt/slides/_rels/slide102.xml.rels><?xml version="1.0" encoding="UTF-8" standalone="yes"?>
<Relationships xmlns="http://schemas.openxmlformats.org/package/2006/relationships"><Relationship Id="rId3" Type="http://schemas.openxmlformats.org/officeDocument/2006/relationships/slideLayout" Target="../slideLayouts/slideLayout31.xml"/><Relationship Id="rId7" Type="http://schemas.openxmlformats.org/officeDocument/2006/relationships/image" Target="../media/image64.png"/><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106.png"/><Relationship Id="rId5" Type="http://schemas.openxmlformats.org/officeDocument/2006/relationships/hyperlink" Target="https://browzine.com/libraries/1422/subjects" TargetMode="External"/><Relationship Id="rId4" Type="http://schemas.openxmlformats.org/officeDocument/2006/relationships/notesSlide" Target="../notesSlides/notesSlide68.xml"/></Relationships>
</file>

<file path=ppt/slides/_rels/slide103.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slideLayout" Target="../slideLayouts/slideLayout32.xml"/><Relationship Id="rId7" Type="http://schemas.openxmlformats.org/officeDocument/2006/relationships/image" Target="../media/image109.png"/><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108.png"/><Relationship Id="rId5" Type="http://schemas.openxmlformats.org/officeDocument/2006/relationships/image" Target="../media/image107.png"/><Relationship Id="rId4" Type="http://schemas.openxmlformats.org/officeDocument/2006/relationships/notesSlide" Target="../notesSlides/notesSlide69.xml"/></Relationships>
</file>

<file path=ppt/slides/_rels/slide104.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slideLayout" Target="../slideLayouts/slideLayout33.xml"/><Relationship Id="rId7" Type="http://schemas.openxmlformats.org/officeDocument/2006/relationships/hyperlink" Target="mailto:library@uwtsd.ac.uk" TargetMode="External"/><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hyperlink" Target="https://uwtsd.ac.uk/library/student-essentials/book-an-appointment/" TargetMode="External"/><Relationship Id="rId5" Type="http://schemas.openxmlformats.org/officeDocument/2006/relationships/hyperlink" Target="mailto:emily.wild@uwtsd.ac.uk" TargetMode="External"/><Relationship Id="rId4" Type="http://schemas.openxmlformats.org/officeDocument/2006/relationships/notesSlide" Target="../notesSlides/notesSlide70.xml"/></Relationships>
</file>

<file path=ppt/slides/_rels/slide105.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64.png"/><Relationship Id="rId4" Type="http://schemas.openxmlformats.org/officeDocument/2006/relationships/notesSlide" Target="../notesSlides/notesSlide7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people sitting at tables&#10;&#10;Description automatically generated with low confidence">
            <a:extLst>
              <a:ext uri="{FF2B5EF4-FFF2-40B4-BE49-F238E27FC236}">
                <a16:creationId xmlns:a16="http://schemas.microsoft.com/office/drawing/2014/main" id="{873EC631-28BA-4E89-A24E-966CBD96304D}"/>
              </a:ext>
            </a:extLst>
          </p:cNvPr>
          <p:cNvPicPr>
            <a:picLocks noChangeAspect="1"/>
          </p:cNvPicPr>
          <p:nvPr/>
        </p:nvPicPr>
        <p:blipFill rotWithShape="1">
          <a:blip r:embed="rId2">
            <a:extLst>
              <a:ext uri="{28A0092B-C50C-407E-A947-70E740481C1C}">
                <a14:useLocalDpi xmlns:a14="http://schemas.microsoft.com/office/drawing/2010/main" val="0"/>
              </a:ext>
            </a:extLst>
          </a:blip>
          <a:srcRect t="16119" b="16119"/>
          <a:stretch/>
        </p:blipFill>
        <p:spPr>
          <a:xfrm>
            <a:off x="5456111" y="1"/>
            <a:ext cx="6735889" cy="6858000"/>
          </a:xfrm>
          <a:prstGeom prst="rect">
            <a:avLst/>
          </a:prstGeom>
        </p:spPr>
      </p:pic>
      <p:sp>
        <p:nvSpPr>
          <p:cNvPr id="9" name="Freeform: Shape 8">
            <a:extLst>
              <a:ext uri="{FF2B5EF4-FFF2-40B4-BE49-F238E27FC236}">
                <a16:creationId xmlns:a16="http://schemas.microsoft.com/office/drawing/2014/main" id="{D698E764-52E9-4A64-99A3-78EB6C44D4FE}"/>
              </a:ext>
            </a:extLst>
          </p:cNvPr>
          <p:cNvSpPr/>
          <p:nvPr/>
        </p:nvSpPr>
        <p:spPr>
          <a:xfrm>
            <a:off x="0" y="0"/>
            <a:ext cx="6686086" cy="6858000"/>
          </a:xfrm>
          <a:custGeom>
            <a:avLst/>
            <a:gdLst>
              <a:gd name="connsiteX0" fmla="*/ 0 w 6686086"/>
              <a:gd name="connsiteY0" fmla="*/ 0 h 6858000"/>
              <a:gd name="connsiteX1" fmla="*/ 6686086 w 6686086"/>
              <a:gd name="connsiteY1" fmla="*/ 0 h 6858000"/>
              <a:gd name="connsiteX2" fmla="*/ 5466665 w 6686086"/>
              <a:gd name="connsiteY2" fmla="*/ 6858000 h 6858000"/>
              <a:gd name="connsiteX3" fmla="*/ 0 w 66860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686086" h="6858000">
                <a:moveTo>
                  <a:pt x="0" y="0"/>
                </a:moveTo>
                <a:lnTo>
                  <a:pt x="6686086" y="0"/>
                </a:lnTo>
                <a:lnTo>
                  <a:pt x="5466665" y="6858000"/>
                </a:lnTo>
                <a:lnTo>
                  <a:pt x="0" y="6858000"/>
                </a:lnTo>
                <a:close/>
              </a:path>
            </a:pathLst>
          </a:custGeom>
          <a:solidFill>
            <a:srgbClr val="013E5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0" name="Picture 9" descr="Graphical user interface&#10;&#10;Description automatically generated">
            <a:extLst>
              <a:ext uri="{FF2B5EF4-FFF2-40B4-BE49-F238E27FC236}">
                <a16:creationId xmlns:a16="http://schemas.microsoft.com/office/drawing/2014/main" id="{5548FCD1-83E5-4A53-AB96-4E6288C22A47}"/>
              </a:ext>
            </a:extLst>
          </p:cNvPr>
          <p:cNvPicPr>
            <a:picLocks noChangeAspect="1"/>
          </p:cNvPicPr>
          <p:nvPr/>
        </p:nvPicPr>
        <p:blipFill rotWithShape="1">
          <a:blip r:embed="rId3">
            <a:extLst>
              <a:ext uri="{28A0092B-C50C-407E-A947-70E740481C1C}">
                <a14:useLocalDpi xmlns:a14="http://schemas.microsoft.com/office/drawing/2010/main" val="0"/>
              </a:ext>
            </a:extLst>
          </a:blip>
          <a:srcRect l="32850" t="27467" r="32200" b="28666"/>
          <a:stretch/>
        </p:blipFill>
        <p:spPr>
          <a:xfrm>
            <a:off x="530352" y="455510"/>
            <a:ext cx="1826188" cy="1289304"/>
          </a:xfrm>
          <a:prstGeom prst="rect">
            <a:avLst/>
          </a:prstGeom>
        </p:spPr>
      </p:pic>
      <p:sp>
        <p:nvSpPr>
          <p:cNvPr id="6" name="TextBox 5">
            <a:extLst>
              <a:ext uri="{FF2B5EF4-FFF2-40B4-BE49-F238E27FC236}">
                <a16:creationId xmlns:a16="http://schemas.microsoft.com/office/drawing/2014/main" id="{1ADAE285-3FDF-4D36-901E-A93CD65E2A36}"/>
              </a:ext>
            </a:extLst>
          </p:cNvPr>
          <p:cNvSpPr txBox="1"/>
          <p:nvPr/>
        </p:nvSpPr>
        <p:spPr>
          <a:xfrm>
            <a:off x="530352" y="2478024"/>
            <a:ext cx="5221224" cy="1433918"/>
          </a:xfrm>
          <a:prstGeom prst="rect">
            <a:avLst/>
          </a:prstGeom>
          <a:noFill/>
        </p:spPr>
        <p:txBody>
          <a:bodyPr wrap="square" rtlCol="0">
            <a:spAutoFit/>
          </a:bodyPr>
          <a:lstStyle/>
          <a:p>
            <a:endParaRPr lang="en-GB" dirty="0"/>
          </a:p>
        </p:txBody>
      </p:sp>
      <p:sp>
        <p:nvSpPr>
          <p:cNvPr id="8" name="Title 7">
            <a:extLst>
              <a:ext uri="{FF2B5EF4-FFF2-40B4-BE49-F238E27FC236}">
                <a16:creationId xmlns:a16="http://schemas.microsoft.com/office/drawing/2014/main" id="{4F95A021-7669-4212-BD62-8407B3A7596F}"/>
              </a:ext>
            </a:extLst>
          </p:cNvPr>
          <p:cNvSpPr>
            <a:spLocks noGrp="1"/>
          </p:cNvSpPr>
          <p:nvPr>
            <p:ph type="title"/>
          </p:nvPr>
        </p:nvSpPr>
        <p:spPr>
          <a:xfrm>
            <a:off x="530352" y="1847273"/>
            <a:ext cx="5565648" cy="2797879"/>
          </a:xfrm>
        </p:spPr>
        <p:txBody>
          <a:bodyPr/>
          <a:lstStyle/>
          <a:p>
            <a:r>
              <a:rPr lang="en-GB" sz="3200" b="1" dirty="0">
                <a:latin typeface="Arial" panose="020B0604020202020204" pitchFamily="34" charset="0"/>
                <a:cs typeface="Arial" panose="020B0604020202020204" pitchFamily="34" charset="0"/>
              </a:rPr>
              <a:t>Welcome to your Degree</a:t>
            </a: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Apprenticeship programme</a:t>
            </a:r>
          </a:p>
        </p:txBody>
      </p:sp>
    </p:spTree>
    <p:extLst>
      <p:ext uri="{BB962C8B-B14F-4D97-AF65-F5344CB8AC3E}">
        <p14:creationId xmlns:p14="http://schemas.microsoft.com/office/powerpoint/2010/main" val="1631996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E3D72-9933-62BB-84F4-554943C736BE}"/>
              </a:ext>
            </a:extLst>
          </p:cNvPr>
          <p:cNvSpPr>
            <a:spLocks noGrp="1"/>
          </p:cNvSpPr>
          <p:nvPr>
            <p:ph type="title"/>
          </p:nvPr>
        </p:nvSpPr>
        <p:spPr>
          <a:xfrm>
            <a:off x="623887" y="282935"/>
            <a:ext cx="7529513" cy="1600200"/>
          </a:xfrm>
        </p:spPr>
        <p:txBody>
          <a:bodyPr/>
          <a:lstStyle/>
          <a:p>
            <a:r>
              <a:rPr lang="en-GB" sz="3200" dirty="0"/>
              <a:t>Welcome from the VC</a:t>
            </a:r>
          </a:p>
        </p:txBody>
      </p:sp>
      <p:pic>
        <p:nvPicPr>
          <p:cNvPr id="5" name="Online Media 4" title="The Vice-Chancellor">
            <a:hlinkClick r:id="" action="ppaction://media"/>
            <a:extLst>
              <a:ext uri="{FF2B5EF4-FFF2-40B4-BE49-F238E27FC236}">
                <a16:creationId xmlns:a16="http://schemas.microsoft.com/office/drawing/2014/main" id="{167E2F35-451D-C4C8-EB3C-56FDC5E820EF}"/>
              </a:ext>
            </a:extLst>
          </p:cNvPr>
          <p:cNvPicPr>
            <a:picLocks noRot="1" noChangeAspect="1"/>
          </p:cNvPicPr>
          <p:nvPr>
            <a:videoFile r:link="rId1"/>
          </p:nvPr>
        </p:nvPicPr>
        <p:blipFill>
          <a:blip r:embed="rId3"/>
          <a:stretch>
            <a:fillRect/>
          </a:stretch>
        </p:blipFill>
        <p:spPr>
          <a:xfrm>
            <a:off x="1455160" y="1083035"/>
            <a:ext cx="7764209" cy="4373632"/>
          </a:xfrm>
          <a:prstGeom prst="rect">
            <a:avLst/>
          </a:prstGeom>
        </p:spPr>
      </p:pic>
    </p:spTree>
    <p:extLst>
      <p:ext uri="{BB962C8B-B14F-4D97-AF65-F5344CB8AC3E}">
        <p14:creationId xmlns:p14="http://schemas.microsoft.com/office/powerpoint/2010/main" val="1102410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p:nvPr>
        </p:nvSpPr>
        <p:spPr>
          <a:xfrm>
            <a:off x="623887" y="622300"/>
            <a:ext cx="11055844" cy="904748"/>
          </a:xfrm>
        </p:spPr>
        <p:txBody>
          <a:bodyPr/>
          <a:lstStyle/>
          <a:p>
            <a:r>
              <a:rPr lang="en-GB" sz="3200" dirty="0"/>
              <a:t>Welcome </a:t>
            </a:r>
          </a:p>
        </p:txBody>
      </p:sp>
      <p:sp>
        <p:nvSpPr>
          <p:cNvPr id="5" name="Text Placeholder 4">
            <a:extLst>
              <a:ext uri="{FF2B5EF4-FFF2-40B4-BE49-F238E27FC236}">
                <a16:creationId xmlns:a16="http://schemas.microsoft.com/office/drawing/2014/main" id="{E5A07C82-D82F-450D-80D0-A444374FA095}"/>
              </a:ext>
            </a:extLst>
          </p:cNvPr>
          <p:cNvSpPr>
            <a:spLocks noGrp="1"/>
          </p:cNvSpPr>
          <p:nvPr>
            <p:ph type="body" sz="half" idx="2"/>
          </p:nvPr>
        </p:nvSpPr>
        <p:spPr>
          <a:xfrm>
            <a:off x="623887" y="1276142"/>
            <a:ext cx="9380725" cy="4097020"/>
          </a:xfrm>
        </p:spPr>
        <p:txBody>
          <a:bodyPr vert="horz" lIns="91440" tIns="45720" rIns="91440" bIns="45720" rtlCol="0" anchor="t">
            <a:normAutofit/>
          </a:bodyPr>
          <a:lstStyle/>
          <a:p>
            <a:r>
              <a:rPr lang="en-GB" sz="2200" b="1" dirty="0">
                <a:solidFill>
                  <a:schemeClr val="accent1">
                    <a:lumMod val="50000"/>
                  </a:schemeClr>
                </a:solidFill>
              </a:rPr>
              <a:t>Kapilan Radhakrishnan – </a:t>
            </a:r>
            <a:r>
              <a:rPr lang="en-GB" sz="2200" dirty="0">
                <a:solidFill>
                  <a:schemeClr val="accent1">
                    <a:lumMod val="50000"/>
                  </a:schemeClr>
                </a:solidFill>
              </a:rPr>
              <a:t>Academic Director School of Applied Computing</a:t>
            </a:r>
          </a:p>
          <a:p>
            <a:r>
              <a:rPr lang="en-GB" sz="2200" b="1" dirty="0">
                <a:solidFill>
                  <a:schemeClr val="accent1">
                    <a:lumMod val="50000"/>
                  </a:schemeClr>
                </a:solidFill>
              </a:rPr>
              <a:t>Stephen Mosey</a:t>
            </a:r>
            <a:r>
              <a:rPr lang="en-GB" sz="2200" dirty="0">
                <a:solidFill>
                  <a:schemeClr val="accent1">
                    <a:lumMod val="50000"/>
                  </a:schemeClr>
                </a:solidFill>
              </a:rPr>
              <a:t>– Programme Manager Electrical and Electronic Engineering</a:t>
            </a:r>
          </a:p>
          <a:p>
            <a:pPr>
              <a:lnSpc>
                <a:spcPct val="113999"/>
              </a:lnSpc>
            </a:pPr>
            <a:r>
              <a:rPr lang="en-GB" sz="2200" b="1" dirty="0">
                <a:solidFill>
                  <a:schemeClr val="accent1">
                    <a:lumMod val="50000"/>
                  </a:schemeClr>
                </a:solidFill>
              </a:rPr>
              <a:t>Emma Davies </a:t>
            </a:r>
            <a:r>
              <a:rPr lang="en-GB" sz="2200" dirty="0">
                <a:solidFill>
                  <a:schemeClr val="accent1">
                    <a:lumMod val="50000"/>
                  </a:schemeClr>
                </a:solidFill>
              </a:rPr>
              <a:t>– Senior Apprenticeship Liaison Officer</a:t>
            </a:r>
          </a:p>
          <a:p>
            <a:pPr>
              <a:lnSpc>
                <a:spcPct val="113999"/>
              </a:lnSpc>
            </a:pPr>
            <a:r>
              <a:rPr lang="en-GB" sz="2200" b="1" dirty="0">
                <a:solidFill>
                  <a:schemeClr val="accent1">
                    <a:lumMod val="50000"/>
                  </a:schemeClr>
                </a:solidFill>
              </a:rPr>
              <a:t>Paul Isaac </a:t>
            </a:r>
            <a:r>
              <a:rPr lang="en-GB" sz="2200" dirty="0">
                <a:solidFill>
                  <a:schemeClr val="accent1">
                    <a:lumMod val="50000"/>
                  </a:schemeClr>
                </a:solidFill>
              </a:rPr>
              <a:t>– Apprenticeship Liaison Officer</a:t>
            </a:r>
          </a:p>
          <a:p>
            <a:r>
              <a:rPr lang="en-GB" sz="2000" b="1" dirty="0">
                <a:solidFill>
                  <a:schemeClr val="accent1">
                    <a:lumMod val="50000"/>
                  </a:schemeClr>
                </a:solidFill>
                <a:cs typeface="Arial"/>
              </a:rPr>
              <a:t>Gavin Thomas </a:t>
            </a:r>
            <a:r>
              <a:rPr lang="en-GB" sz="2000" dirty="0">
                <a:solidFill>
                  <a:schemeClr val="accent1">
                    <a:lumMod val="50000"/>
                  </a:schemeClr>
                </a:solidFill>
                <a:cs typeface="Arial"/>
              </a:rPr>
              <a:t>- </a:t>
            </a:r>
            <a:r>
              <a:rPr lang="en-GB" sz="2000" dirty="0">
                <a:solidFill>
                  <a:schemeClr val="accent1">
                    <a:lumMod val="50000"/>
                  </a:schemeClr>
                </a:solidFill>
              </a:rPr>
              <a:t>Apprenticeship Liaison Officer</a:t>
            </a:r>
          </a:p>
          <a:p>
            <a:endParaRPr lang="en-GB" sz="2000" dirty="0">
              <a:solidFill>
                <a:schemeClr val="accent1">
                  <a:lumMod val="50000"/>
                </a:schemeClr>
              </a:solidFill>
              <a:cs typeface="Arial"/>
            </a:endParaRPr>
          </a:p>
          <a:p>
            <a:pPr>
              <a:lnSpc>
                <a:spcPct val="113999"/>
              </a:lnSpc>
            </a:pPr>
            <a:endParaRPr lang="en-GB" sz="2000" dirty="0">
              <a:solidFill>
                <a:schemeClr val="accent1">
                  <a:lumMod val="50000"/>
                </a:schemeClr>
              </a:solidFill>
              <a:cs typeface="Arial"/>
            </a:endParaRPr>
          </a:p>
          <a:p>
            <a:pPr marL="342900" indent="-342900">
              <a:buFont typeface="Wingdings" panose="05000000000000000000" pitchFamily="2" charset="2"/>
              <a:buChar char="§"/>
            </a:pPr>
            <a:endParaRPr lang="en-GB" sz="1800" dirty="0">
              <a:cs typeface="Arial"/>
            </a:endParaRPr>
          </a:p>
        </p:txBody>
      </p:sp>
    </p:spTree>
    <p:extLst>
      <p:ext uri="{BB962C8B-B14F-4D97-AF65-F5344CB8AC3E}">
        <p14:creationId xmlns:p14="http://schemas.microsoft.com/office/powerpoint/2010/main" val="2546175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4D0B6-E1E8-504F-3E1D-5B32149D17C3}"/>
              </a:ext>
            </a:extLst>
          </p:cNvPr>
          <p:cNvSpPr>
            <a:spLocks noGrp="1"/>
          </p:cNvSpPr>
          <p:nvPr>
            <p:ph type="title"/>
          </p:nvPr>
        </p:nvSpPr>
        <p:spPr/>
        <p:txBody>
          <a:bodyPr/>
          <a:lstStyle/>
          <a:p>
            <a:r>
              <a:rPr lang="en-GB" sz="3200" dirty="0"/>
              <a:t>Academic presentation</a:t>
            </a:r>
          </a:p>
        </p:txBody>
      </p:sp>
      <p:sp>
        <p:nvSpPr>
          <p:cNvPr id="4" name="Text Placeholder 3">
            <a:extLst>
              <a:ext uri="{FF2B5EF4-FFF2-40B4-BE49-F238E27FC236}">
                <a16:creationId xmlns:a16="http://schemas.microsoft.com/office/drawing/2014/main" id="{3959664C-40DC-5214-251F-872653052B25}"/>
              </a:ext>
            </a:extLst>
          </p:cNvPr>
          <p:cNvSpPr>
            <a:spLocks noGrp="1"/>
          </p:cNvSpPr>
          <p:nvPr>
            <p:ph type="body" sz="half" idx="2"/>
          </p:nvPr>
        </p:nvSpPr>
        <p:spPr/>
        <p:txBody>
          <a:bodyPr/>
          <a:lstStyle/>
          <a:p>
            <a:r>
              <a:rPr lang="en-GB" dirty="0"/>
              <a:t>Presentation from Kapilan and Steve</a:t>
            </a:r>
          </a:p>
        </p:txBody>
      </p:sp>
    </p:spTree>
    <p:extLst>
      <p:ext uri="{BB962C8B-B14F-4D97-AF65-F5344CB8AC3E}">
        <p14:creationId xmlns:p14="http://schemas.microsoft.com/office/powerpoint/2010/main" val="22918057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5A3A34A-5AF3-48B8-8B77-F63FEA15F1A9}"/>
              </a:ext>
            </a:extLst>
          </p:cNvPr>
          <p:cNvPicPr>
            <a:picLocks noChangeAspect="1"/>
          </p:cNvPicPr>
          <p:nvPr/>
        </p:nvPicPr>
        <p:blipFill>
          <a:blip r:embed="rId3">
            <a:extLst>
              <a:ext uri="{28A0092B-C50C-407E-A947-70E740481C1C}">
                <a14:useLocalDpi xmlns:a14="http://schemas.microsoft.com/office/drawing/2010/main" val="0"/>
              </a:ext>
            </a:extLst>
          </a:blip>
          <a:srcRect l="21161" r="21161"/>
          <a:stretch/>
        </p:blipFill>
        <p:spPr>
          <a:xfrm>
            <a:off x="4925759" y="0"/>
            <a:ext cx="7266241" cy="6858000"/>
          </a:xfrm>
          <a:prstGeom prst="rect">
            <a:avLst/>
          </a:prstGeom>
        </p:spPr>
      </p:pic>
      <p:sp>
        <p:nvSpPr>
          <p:cNvPr id="12" name="Freeform: Shape 11">
            <a:hlinkClick r:id="rId4"/>
            <a:extLst>
              <a:ext uri="{FF2B5EF4-FFF2-40B4-BE49-F238E27FC236}">
                <a16:creationId xmlns:a16="http://schemas.microsoft.com/office/drawing/2014/main" id="{6BD9EFFD-1F4D-43AD-9E66-218B022AFC4C}"/>
              </a:ext>
            </a:extLst>
          </p:cNvPr>
          <p:cNvSpPr/>
          <p:nvPr/>
        </p:nvSpPr>
        <p:spPr>
          <a:xfrm>
            <a:off x="0" y="0"/>
            <a:ext cx="6686086" cy="6858000"/>
          </a:xfrm>
          <a:custGeom>
            <a:avLst/>
            <a:gdLst>
              <a:gd name="connsiteX0" fmla="*/ 0 w 6686086"/>
              <a:gd name="connsiteY0" fmla="*/ 0 h 6858000"/>
              <a:gd name="connsiteX1" fmla="*/ 6686086 w 6686086"/>
              <a:gd name="connsiteY1" fmla="*/ 0 h 6858000"/>
              <a:gd name="connsiteX2" fmla="*/ 5466665 w 6686086"/>
              <a:gd name="connsiteY2" fmla="*/ 6858000 h 6858000"/>
              <a:gd name="connsiteX3" fmla="*/ 0 w 66860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686086" h="6858000">
                <a:moveTo>
                  <a:pt x="0" y="0"/>
                </a:moveTo>
                <a:lnTo>
                  <a:pt x="6686086" y="0"/>
                </a:lnTo>
                <a:lnTo>
                  <a:pt x="5466665" y="6858000"/>
                </a:lnTo>
                <a:lnTo>
                  <a:pt x="0" y="6858000"/>
                </a:lnTo>
                <a:close/>
              </a:path>
            </a:pathLst>
          </a:custGeom>
          <a:solidFill>
            <a:srgbClr val="013E5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3" name="Picture 12" descr="Graphical user interface&#10;&#10;Description automatically generated">
            <a:extLst>
              <a:ext uri="{FF2B5EF4-FFF2-40B4-BE49-F238E27FC236}">
                <a16:creationId xmlns:a16="http://schemas.microsoft.com/office/drawing/2014/main" id="{7855984F-40A9-45A3-ACC9-88B3AC1B1A95}"/>
              </a:ext>
            </a:extLst>
          </p:cNvPr>
          <p:cNvPicPr>
            <a:picLocks noChangeAspect="1"/>
          </p:cNvPicPr>
          <p:nvPr/>
        </p:nvPicPr>
        <p:blipFill rotWithShape="1">
          <a:blip r:embed="rId5">
            <a:extLst>
              <a:ext uri="{28A0092B-C50C-407E-A947-70E740481C1C}">
                <a14:useLocalDpi xmlns:a14="http://schemas.microsoft.com/office/drawing/2010/main" val="0"/>
              </a:ext>
            </a:extLst>
          </a:blip>
          <a:srcRect l="32850" t="27467" r="32200" b="28666"/>
          <a:stretch/>
        </p:blipFill>
        <p:spPr>
          <a:xfrm>
            <a:off x="530352" y="455510"/>
            <a:ext cx="1826188" cy="1289304"/>
          </a:xfrm>
          <a:prstGeom prst="rect">
            <a:avLst/>
          </a:prstGeom>
        </p:spPr>
      </p:pic>
      <p:sp>
        <p:nvSpPr>
          <p:cNvPr id="3" name="TextBox 2">
            <a:extLst>
              <a:ext uri="{FF2B5EF4-FFF2-40B4-BE49-F238E27FC236}">
                <a16:creationId xmlns:a16="http://schemas.microsoft.com/office/drawing/2014/main" id="{A1C74199-1FAC-4B4D-987D-5D8C3E6CD368}"/>
              </a:ext>
            </a:extLst>
          </p:cNvPr>
          <p:cNvSpPr txBox="1"/>
          <p:nvPr/>
        </p:nvSpPr>
        <p:spPr>
          <a:xfrm>
            <a:off x="530352" y="1951358"/>
            <a:ext cx="6613398" cy="6432530"/>
          </a:xfrm>
          <a:prstGeom prst="rect">
            <a:avLst/>
          </a:prstGeom>
          <a:noFill/>
        </p:spPr>
        <p:txBody>
          <a:bodyPr wrap="square" lIns="91440" tIns="45720" rIns="91440" bIns="45720" rtlCol="0" anchor="t">
            <a:spAutoFit/>
          </a:bodyPr>
          <a:lstStyle/>
          <a:p>
            <a:pPr>
              <a:spcAft>
                <a:spcPts val="1200"/>
              </a:spcAft>
            </a:pPr>
            <a:r>
              <a:rPr lang="en-GB" sz="3600" b="1" dirty="0">
                <a:solidFill>
                  <a:schemeClr val="bg1"/>
                </a:solidFill>
              </a:rPr>
              <a:t>Next up...</a:t>
            </a:r>
          </a:p>
          <a:p>
            <a:pPr>
              <a:spcAft>
                <a:spcPts val="1200"/>
              </a:spcAft>
            </a:pPr>
            <a:r>
              <a:rPr lang="en-GB" sz="3600" b="1" dirty="0">
                <a:solidFill>
                  <a:schemeClr val="bg1"/>
                </a:solidFill>
              </a:rPr>
              <a:t>Tours</a:t>
            </a:r>
          </a:p>
          <a:p>
            <a:pPr>
              <a:spcAft>
                <a:spcPts val="1200"/>
              </a:spcAft>
            </a:pPr>
            <a:r>
              <a:rPr lang="en-GB" sz="3600" b="1" dirty="0">
                <a:solidFill>
                  <a:schemeClr val="bg1"/>
                </a:solidFill>
              </a:rPr>
              <a:t>13:00 Electronics Lab tour</a:t>
            </a:r>
          </a:p>
          <a:p>
            <a:pPr>
              <a:spcAft>
                <a:spcPts val="1200"/>
              </a:spcAft>
            </a:pPr>
            <a:r>
              <a:rPr lang="en-GB" sz="3600" b="1" dirty="0">
                <a:solidFill>
                  <a:schemeClr val="bg1"/>
                </a:solidFill>
              </a:rPr>
              <a:t>14:00 Library Tour</a:t>
            </a:r>
          </a:p>
          <a:p>
            <a:pPr>
              <a:spcAft>
                <a:spcPts val="1200"/>
              </a:spcAft>
            </a:pPr>
            <a:r>
              <a:rPr lang="en-GB" sz="3600" b="1" dirty="0">
                <a:solidFill>
                  <a:schemeClr val="bg1"/>
                </a:solidFill>
              </a:rPr>
              <a:t>14:30 Immersive room tour</a:t>
            </a:r>
          </a:p>
          <a:p>
            <a:pPr>
              <a:spcAft>
                <a:spcPts val="1200"/>
              </a:spcAft>
            </a:pPr>
            <a:r>
              <a:rPr lang="en-GB" sz="3600" b="1" dirty="0">
                <a:solidFill>
                  <a:schemeClr val="bg1"/>
                </a:solidFill>
              </a:rPr>
              <a:t>15:00 room IQ103 for afternoon session</a:t>
            </a:r>
          </a:p>
          <a:p>
            <a:pPr>
              <a:spcAft>
                <a:spcPts val="1200"/>
              </a:spcAft>
            </a:pPr>
            <a:endParaRPr lang="en-GB" sz="3600" b="1" dirty="0">
              <a:solidFill>
                <a:schemeClr val="bg1"/>
              </a:solidFill>
            </a:endParaRPr>
          </a:p>
          <a:p>
            <a:endParaRPr lang="en-GB" dirty="0"/>
          </a:p>
          <a:p>
            <a:endParaRPr lang="en-GB" dirty="0"/>
          </a:p>
          <a:p>
            <a:endParaRPr lang="en-GB" dirty="0"/>
          </a:p>
        </p:txBody>
      </p:sp>
    </p:spTree>
    <p:extLst>
      <p:ext uri="{BB962C8B-B14F-4D97-AF65-F5344CB8AC3E}">
        <p14:creationId xmlns:p14="http://schemas.microsoft.com/office/powerpoint/2010/main" val="479507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4D0B6-E1E8-504F-3E1D-5B32149D17C3}"/>
              </a:ext>
            </a:extLst>
          </p:cNvPr>
          <p:cNvSpPr>
            <a:spLocks noGrp="1"/>
          </p:cNvSpPr>
          <p:nvPr>
            <p:ph type="title"/>
          </p:nvPr>
        </p:nvSpPr>
        <p:spPr>
          <a:xfrm>
            <a:off x="623887" y="622300"/>
            <a:ext cx="7764209" cy="3911600"/>
          </a:xfrm>
        </p:spPr>
        <p:txBody>
          <a:bodyPr/>
          <a:lstStyle/>
          <a:p>
            <a:pPr algn="ctr"/>
            <a:br>
              <a:rPr lang="en-GB" dirty="0"/>
            </a:br>
            <a:br>
              <a:rPr lang="en-GB" dirty="0"/>
            </a:br>
            <a:r>
              <a:rPr lang="en-GB" dirty="0"/>
              <a:t>Apprenticeship unit</a:t>
            </a:r>
          </a:p>
        </p:txBody>
      </p:sp>
      <p:sp>
        <p:nvSpPr>
          <p:cNvPr id="3" name="Picture Placeholder 2">
            <a:extLst>
              <a:ext uri="{FF2B5EF4-FFF2-40B4-BE49-F238E27FC236}">
                <a16:creationId xmlns:a16="http://schemas.microsoft.com/office/drawing/2014/main" id="{E43973CE-2CD1-0B6F-BD9F-F27DAEAFADD5}"/>
              </a:ext>
            </a:extLst>
          </p:cNvPr>
          <p:cNvSpPr>
            <a:spLocks noGrp="1"/>
          </p:cNvSpPr>
          <p:nvPr>
            <p:ph type="pic" idx="1"/>
          </p:nvPr>
        </p:nvSpPr>
        <p:spPr/>
        <p:txBody>
          <a:bodyPr/>
          <a:lstStyle/>
          <a:p>
            <a:endParaRPr lang="en-GB"/>
          </a:p>
        </p:txBody>
      </p:sp>
    </p:spTree>
    <p:extLst>
      <p:ext uri="{BB962C8B-B14F-4D97-AF65-F5344CB8AC3E}">
        <p14:creationId xmlns:p14="http://schemas.microsoft.com/office/powerpoint/2010/main" val="2327405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AB180-9351-0524-A2A1-BFA300D68BAF}"/>
              </a:ext>
            </a:extLst>
          </p:cNvPr>
          <p:cNvSpPr>
            <a:spLocks noGrp="1"/>
          </p:cNvSpPr>
          <p:nvPr>
            <p:ph type="title"/>
          </p:nvPr>
        </p:nvSpPr>
        <p:spPr>
          <a:xfrm>
            <a:off x="623887" y="622300"/>
            <a:ext cx="9249786" cy="1600200"/>
          </a:xfrm>
        </p:spPr>
        <p:txBody>
          <a:bodyPr/>
          <a:lstStyle/>
          <a:p>
            <a:r>
              <a:rPr lang="en-US" sz="3600" dirty="0">
                <a:cs typeface="Arial"/>
              </a:rPr>
              <a:t>Introduction task – work in groups </a:t>
            </a:r>
            <a:r>
              <a:rPr lang="en-US" dirty="0">
                <a:cs typeface="Arial"/>
              </a:rPr>
              <a:t> </a:t>
            </a:r>
            <a:br>
              <a:rPr lang="en-US" sz="2400" dirty="0">
                <a:cs typeface="Arial"/>
              </a:rPr>
            </a:br>
            <a:endParaRPr lang="en-US" sz="2400" dirty="0"/>
          </a:p>
        </p:txBody>
      </p:sp>
      <p:sp>
        <p:nvSpPr>
          <p:cNvPr id="4" name="Text Placeholder 3">
            <a:extLst>
              <a:ext uri="{FF2B5EF4-FFF2-40B4-BE49-F238E27FC236}">
                <a16:creationId xmlns:a16="http://schemas.microsoft.com/office/drawing/2014/main" id="{5D863DC5-F940-ABDE-DC09-07F1B0791381}"/>
              </a:ext>
            </a:extLst>
          </p:cNvPr>
          <p:cNvSpPr>
            <a:spLocks noGrp="1"/>
          </p:cNvSpPr>
          <p:nvPr>
            <p:ph type="body" sz="half" idx="2"/>
          </p:nvPr>
        </p:nvSpPr>
        <p:spPr>
          <a:xfrm>
            <a:off x="623887" y="1417571"/>
            <a:ext cx="7529513" cy="4206497"/>
          </a:xfrm>
        </p:spPr>
        <p:txBody>
          <a:bodyPr vert="horz" lIns="91440" tIns="45720" rIns="91440" bIns="45720" rtlCol="0" anchor="t">
            <a:normAutofit/>
          </a:bodyPr>
          <a:lstStyle/>
          <a:p>
            <a:r>
              <a:rPr lang="en-US" sz="2000" dirty="0">
                <a:cs typeface="Arial"/>
              </a:rPr>
              <a:t>Introduce yourself - </a:t>
            </a:r>
          </a:p>
          <a:p>
            <a:pPr marL="342900" indent="-342900">
              <a:lnSpc>
                <a:spcPct val="113999"/>
              </a:lnSpc>
              <a:buChar char="•"/>
            </a:pPr>
            <a:r>
              <a:rPr lang="en-US" sz="2000" dirty="0">
                <a:cs typeface="Arial"/>
              </a:rPr>
              <a:t>Name</a:t>
            </a:r>
          </a:p>
          <a:p>
            <a:pPr marL="342900" indent="-342900">
              <a:lnSpc>
                <a:spcPct val="113999"/>
              </a:lnSpc>
              <a:buChar char="•"/>
            </a:pPr>
            <a:r>
              <a:rPr lang="en-US" sz="2000" dirty="0">
                <a:cs typeface="Arial"/>
              </a:rPr>
              <a:t>Company you work for </a:t>
            </a:r>
          </a:p>
          <a:p>
            <a:pPr marL="342900" indent="-342900">
              <a:lnSpc>
                <a:spcPct val="113999"/>
              </a:lnSpc>
              <a:buChar char="•"/>
            </a:pPr>
            <a:r>
              <a:rPr lang="en-US" sz="2000" dirty="0">
                <a:cs typeface="Arial"/>
              </a:rPr>
              <a:t>Job role </a:t>
            </a:r>
          </a:p>
          <a:p>
            <a:pPr marL="342900" indent="-342900">
              <a:lnSpc>
                <a:spcPct val="113999"/>
              </a:lnSpc>
              <a:buChar char="•"/>
            </a:pPr>
            <a:r>
              <a:rPr lang="en-US" sz="2000" dirty="0">
                <a:cs typeface="Arial"/>
              </a:rPr>
              <a:t>How long have you been working at that company </a:t>
            </a:r>
          </a:p>
          <a:p>
            <a:pPr marL="342900" indent="-342900">
              <a:lnSpc>
                <a:spcPct val="113999"/>
              </a:lnSpc>
              <a:buChar char="•"/>
            </a:pPr>
            <a:r>
              <a:rPr lang="en-US" sz="2000" dirty="0">
                <a:cs typeface="Arial"/>
              </a:rPr>
              <a:t>A fun fact or what you like to do when your not working</a:t>
            </a:r>
          </a:p>
          <a:p>
            <a:pPr marL="342900" indent="-342900">
              <a:lnSpc>
                <a:spcPct val="113999"/>
              </a:lnSpc>
              <a:buChar char="•"/>
            </a:pPr>
            <a:r>
              <a:rPr lang="en-US" sz="2000" dirty="0">
                <a:cs typeface="Arial"/>
              </a:rPr>
              <a:t>Think of one or two words others would use to describe you when your not with them</a:t>
            </a:r>
          </a:p>
        </p:txBody>
      </p:sp>
    </p:spTree>
    <p:extLst>
      <p:ext uri="{BB962C8B-B14F-4D97-AF65-F5344CB8AC3E}">
        <p14:creationId xmlns:p14="http://schemas.microsoft.com/office/powerpoint/2010/main" val="222704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p:nvPr>
        </p:nvSpPr>
        <p:spPr>
          <a:xfrm>
            <a:off x="623887" y="622300"/>
            <a:ext cx="11055844" cy="904748"/>
          </a:xfrm>
        </p:spPr>
        <p:txBody>
          <a:bodyPr/>
          <a:lstStyle/>
          <a:p>
            <a:r>
              <a:rPr lang="en-GB" sz="3200" dirty="0"/>
              <a:t> </a:t>
            </a:r>
          </a:p>
        </p:txBody>
      </p:sp>
      <p:sp>
        <p:nvSpPr>
          <p:cNvPr id="5" name="Text Placeholder 4">
            <a:extLst>
              <a:ext uri="{FF2B5EF4-FFF2-40B4-BE49-F238E27FC236}">
                <a16:creationId xmlns:a16="http://schemas.microsoft.com/office/drawing/2014/main" id="{E5A07C82-D82F-450D-80D0-A444374FA095}"/>
              </a:ext>
            </a:extLst>
          </p:cNvPr>
          <p:cNvSpPr>
            <a:spLocks noGrp="1"/>
          </p:cNvSpPr>
          <p:nvPr>
            <p:ph type="body" sz="half" idx="2"/>
          </p:nvPr>
        </p:nvSpPr>
        <p:spPr>
          <a:xfrm>
            <a:off x="378693" y="157019"/>
            <a:ext cx="9625920" cy="5216144"/>
          </a:xfrm>
        </p:spPr>
        <p:txBody>
          <a:bodyPr>
            <a:normAutofit/>
          </a:bodyPr>
          <a:lstStyle/>
          <a:p>
            <a:r>
              <a:rPr lang="en-GB" sz="2000" b="1" dirty="0">
                <a:solidFill>
                  <a:schemeClr val="bg1"/>
                </a:solidFill>
              </a:rPr>
              <a:t>Introduction to the ALO’s </a:t>
            </a:r>
          </a:p>
          <a:p>
            <a:endParaRPr lang="en-GB" sz="2000" b="1" dirty="0">
              <a:solidFill>
                <a:schemeClr val="bg1"/>
              </a:solidFill>
            </a:endParaRPr>
          </a:p>
          <a:p>
            <a:r>
              <a:rPr lang="en-GB" sz="2000" dirty="0">
                <a:solidFill>
                  <a:schemeClr val="bg1"/>
                </a:solidFill>
              </a:rPr>
              <a:t>We have an experienced industry led team of Apprentice Liaison Officers (ALO’s)</a:t>
            </a:r>
            <a:br>
              <a:rPr lang="en-GB" sz="2000" dirty="0">
                <a:solidFill>
                  <a:schemeClr val="bg1"/>
                </a:solidFill>
              </a:rPr>
            </a:br>
            <a:br>
              <a:rPr lang="en-GB" sz="2000" dirty="0">
                <a:solidFill>
                  <a:schemeClr val="bg1"/>
                </a:solidFill>
              </a:rPr>
            </a:br>
            <a:r>
              <a:rPr lang="en-GB" sz="2000" dirty="0">
                <a:solidFill>
                  <a:schemeClr val="bg1"/>
                </a:solidFill>
              </a:rPr>
              <a:t>All have supported and or mentored employees through apprenticeship programmes</a:t>
            </a:r>
            <a:br>
              <a:rPr lang="en-GB" sz="2000" dirty="0">
                <a:solidFill>
                  <a:schemeClr val="bg1"/>
                </a:solidFill>
              </a:rPr>
            </a:br>
            <a:br>
              <a:rPr lang="en-GB" sz="2000" dirty="0">
                <a:solidFill>
                  <a:schemeClr val="bg1"/>
                </a:solidFill>
              </a:rPr>
            </a:br>
            <a:r>
              <a:rPr lang="en-GB" sz="2000" dirty="0">
                <a:solidFill>
                  <a:schemeClr val="bg1"/>
                </a:solidFill>
              </a:rPr>
              <a:t>Each Company will be appointed a dedicated ALO once a student has started the programme</a:t>
            </a:r>
            <a:endParaRPr lang="en-GB" sz="2000" dirty="0"/>
          </a:p>
          <a:p>
            <a:endParaRPr lang="en-GB" sz="1800" dirty="0"/>
          </a:p>
        </p:txBody>
      </p:sp>
      <p:sp>
        <p:nvSpPr>
          <p:cNvPr id="7" name="TextBox 6">
            <a:extLst>
              <a:ext uri="{FF2B5EF4-FFF2-40B4-BE49-F238E27FC236}">
                <a16:creationId xmlns:a16="http://schemas.microsoft.com/office/drawing/2014/main" id="{384C630E-DD0C-40BB-675C-468955BC5C73}"/>
              </a:ext>
            </a:extLst>
          </p:cNvPr>
          <p:cNvSpPr txBox="1"/>
          <p:nvPr/>
        </p:nvSpPr>
        <p:spPr>
          <a:xfrm>
            <a:off x="378692" y="622300"/>
            <a:ext cx="8772236" cy="6524863"/>
          </a:xfrm>
          <a:prstGeom prst="rect">
            <a:avLst/>
          </a:prstGeom>
          <a:noFill/>
        </p:spPr>
        <p:txBody>
          <a:bodyPr wrap="square" lIns="91440" tIns="45720" rIns="91440" bIns="45720" anchor="t">
            <a:spAutoFit/>
          </a:bodyPr>
          <a:lstStyle/>
          <a:p>
            <a:r>
              <a:rPr lang="en-GB" sz="2800" b="1" dirty="0">
                <a:solidFill>
                  <a:schemeClr val="accent1">
                    <a:lumMod val="50000"/>
                  </a:schemeClr>
                </a:solidFill>
              </a:rPr>
              <a:t>The role of ALO – Apprentice Liaison Officer</a:t>
            </a:r>
          </a:p>
          <a:p>
            <a:endParaRPr lang="en-GB" sz="2000" b="1" dirty="0">
              <a:solidFill>
                <a:schemeClr val="accent1">
                  <a:lumMod val="50000"/>
                </a:schemeClr>
              </a:solidFill>
            </a:endParaRPr>
          </a:p>
          <a:p>
            <a:pPr marL="342900" indent="-342900">
              <a:buFont typeface="Arial" panose="020B0604020202020204" pitchFamily="34" charset="0"/>
              <a:buChar char="•"/>
            </a:pPr>
            <a:r>
              <a:rPr lang="en-GB" dirty="0">
                <a:solidFill>
                  <a:schemeClr val="accent1">
                    <a:lumMod val="50000"/>
                  </a:schemeClr>
                </a:solidFill>
              </a:rPr>
              <a:t>You will be appointed a dedicated ALO – </a:t>
            </a:r>
            <a:r>
              <a:rPr lang="en-GB" b="1" dirty="0">
                <a:solidFill>
                  <a:schemeClr val="accent1">
                    <a:lumMod val="50000"/>
                  </a:schemeClr>
                </a:solidFill>
              </a:rPr>
              <a:t>Paul Isaac</a:t>
            </a:r>
          </a:p>
          <a:p>
            <a:endParaRPr lang="en-GB" dirty="0">
              <a:solidFill>
                <a:schemeClr val="accent1">
                  <a:lumMod val="50000"/>
                </a:schemeClr>
              </a:solidFill>
            </a:endParaRPr>
          </a:p>
          <a:p>
            <a:pPr marL="342900" indent="-342900">
              <a:buFont typeface="Arial" panose="020B0604020202020204" pitchFamily="34" charset="0"/>
              <a:buChar char="•"/>
            </a:pPr>
            <a:r>
              <a:rPr lang="en-GB" dirty="0">
                <a:solidFill>
                  <a:schemeClr val="accent1">
                    <a:lumMod val="50000"/>
                  </a:schemeClr>
                </a:solidFill>
              </a:rPr>
              <a:t>You will have review meetings every 8 -12 weeks to discuss progress through the programme</a:t>
            </a:r>
          </a:p>
          <a:p>
            <a:endParaRPr lang="en-GB" dirty="0">
              <a:solidFill>
                <a:schemeClr val="accent1">
                  <a:lumMod val="50000"/>
                </a:schemeClr>
              </a:solidFill>
            </a:endParaRPr>
          </a:p>
          <a:p>
            <a:pPr marL="342900" indent="-342900">
              <a:buFont typeface="Arial" panose="020B0604020202020204" pitchFamily="34" charset="0"/>
              <a:buChar char="•"/>
            </a:pPr>
            <a:r>
              <a:rPr lang="en-GB" dirty="0">
                <a:solidFill>
                  <a:schemeClr val="accent1">
                    <a:lumMod val="50000"/>
                  </a:schemeClr>
                </a:solidFill>
              </a:rPr>
              <a:t>Attendance at review meetings is part of the apprenticeship agreement</a:t>
            </a:r>
          </a:p>
          <a:p>
            <a:pPr marL="342900" indent="-342900">
              <a:buFont typeface="Arial" panose="020B0604020202020204" pitchFamily="34" charset="0"/>
              <a:buChar char="•"/>
            </a:pPr>
            <a:endParaRPr lang="en-GB" dirty="0">
              <a:solidFill>
                <a:schemeClr val="accent1">
                  <a:lumMod val="50000"/>
                </a:schemeClr>
              </a:solidFill>
            </a:endParaRPr>
          </a:p>
          <a:p>
            <a:pPr marL="342900" indent="-342900">
              <a:buFont typeface="Arial" panose="020B0604020202020204" pitchFamily="34" charset="0"/>
              <a:buChar char="•"/>
            </a:pPr>
            <a:r>
              <a:rPr lang="en-GB" dirty="0">
                <a:solidFill>
                  <a:schemeClr val="accent1">
                    <a:lumMod val="50000"/>
                  </a:schemeClr>
                </a:solidFill>
              </a:rPr>
              <a:t>We have a tripartite relationship between you the apprentice, your employer and us your provider</a:t>
            </a:r>
          </a:p>
          <a:p>
            <a:pPr marL="342900" indent="-342900">
              <a:buFont typeface="Arial" panose="020B0604020202020204" pitchFamily="34" charset="0"/>
              <a:buChar char="•"/>
            </a:pPr>
            <a:endParaRPr lang="en-GB" dirty="0">
              <a:solidFill>
                <a:schemeClr val="accent1">
                  <a:lumMod val="50000"/>
                </a:schemeClr>
              </a:solidFill>
            </a:endParaRPr>
          </a:p>
          <a:p>
            <a:pPr marL="342900" indent="-342900">
              <a:buFont typeface="Arial" panose="020B0604020202020204" pitchFamily="34" charset="0"/>
              <a:buChar char="•"/>
            </a:pPr>
            <a:r>
              <a:rPr lang="en-GB" dirty="0">
                <a:solidFill>
                  <a:schemeClr val="accent1">
                    <a:lumMod val="50000"/>
                  </a:schemeClr>
                </a:solidFill>
                <a:ea typeface="DengXian" panose="02010600030101010101" pitchFamily="2" charset="-122"/>
                <a:cs typeface="Arial" panose="020B0604020202020204" pitchFamily="34" charset="0"/>
              </a:rPr>
              <a:t>Complete learning plans</a:t>
            </a:r>
          </a:p>
          <a:p>
            <a:endParaRPr lang="en-GB" dirty="0">
              <a:solidFill>
                <a:schemeClr val="accent1">
                  <a:lumMod val="50000"/>
                </a:schemeClr>
              </a:solidFill>
              <a:ea typeface="DengXian" panose="02010600030101010101" pitchFamily="2" charset="-122"/>
              <a:cs typeface="Arial" panose="020B0604020202020204" pitchFamily="34" charset="0"/>
            </a:endParaRPr>
          </a:p>
          <a:p>
            <a:pPr marL="342900" indent="-342900">
              <a:buFont typeface="Arial" panose="020B0604020202020204" pitchFamily="34" charset="0"/>
              <a:buChar char="•"/>
            </a:pPr>
            <a:r>
              <a:rPr lang="en-GB" dirty="0">
                <a:solidFill>
                  <a:schemeClr val="accent1">
                    <a:lumMod val="50000"/>
                  </a:schemeClr>
                </a:solidFill>
                <a:ea typeface="DengXian" panose="02010600030101010101" pitchFamily="2" charset="-122"/>
                <a:cs typeface="Arial" panose="020B0604020202020204" pitchFamily="34" charset="0"/>
              </a:rPr>
              <a:t>Resolve any initial onboarding issues such as access, enrolment etc</a:t>
            </a:r>
          </a:p>
          <a:p>
            <a:pPr marL="342900" indent="-342900">
              <a:buFont typeface="Arial" panose="020B0604020202020204" pitchFamily="34" charset="0"/>
              <a:buChar char="•"/>
            </a:pPr>
            <a:endParaRPr lang="en-GB" dirty="0">
              <a:solidFill>
                <a:schemeClr val="accent1">
                  <a:lumMod val="50000"/>
                </a:schemeClr>
              </a:solidFill>
              <a:ea typeface="DengXian" panose="02010600030101010101" pitchFamily="2" charset="-122"/>
              <a:cs typeface="Arial" panose="020B0604020202020204" pitchFamily="34" charset="0"/>
            </a:endParaRPr>
          </a:p>
          <a:p>
            <a:pPr marL="342900" indent="-342900">
              <a:buFont typeface="Arial" panose="020B0604020202020204" pitchFamily="34" charset="0"/>
              <a:buChar char="•"/>
            </a:pPr>
            <a:r>
              <a:rPr lang="en-GB" dirty="0">
                <a:solidFill>
                  <a:schemeClr val="accent1">
                    <a:lumMod val="50000"/>
                  </a:schemeClr>
                </a:solidFill>
              </a:rPr>
              <a:t>ALO’s are available in-between meetings to help with any issues</a:t>
            </a:r>
          </a:p>
          <a:p>
            <a:pPr marL="342900" indent="-342900">
              <a:buFont typeface="Arial" panose="020B0604020202020204" pitchFamily="34" charset="0"/>
              <a:buChar char="•"/>
            </a:pPr>
            <a:endParaRPr lang="en-GB" sz="2000" dirty="0">
              <a:solidFill>
                <a:schemeClr val="accent1">
                  <a:lumMod val="50000"/>
                </a:schemeClr>
              </a:solidFill>
            </a:endParaRPr>
          </a:p>
          <a:p>
            <a:endParaRPr lang="en-GB" sz="2000" dirty="0">
              <a:solidFill>
                <a:schemeClr val="accent1">
                  <a:lumMod val="50000"/>
                </a:schemeClr>
              </a:solidFill>
            </a:endParaRPr>
          </a:p>
          <a:p>
            <a:endParaRPr lang="en-GB" sz="2000" dirty="0">
              <a:solidFill>
                <a:schemeClr val="accent1">
                  <a:lumMod val="50000"/>
                </a:schemeClr>
              </a:solidFill>
            </a:endParaRPr>
          </a:p>
          <a:p>
            <a:endParaRPr lang="en-GB" sz="2000" dirty="0">
              <a:solidFill>
                <a:schemeClr val="accent1">
                  <a:lumMod val="50000"/>
                </a:schemeClr>
              </a:solidFill>
            </a:endParaRPr>
          </a:p>
          <a:p>
            <a:pPr marL="342900" indent="-342900">
              <a:buFont typeface="Arial" panose="020B0604020202020204" pitchFamily="34" charset="0"/>
              <a:buChar char="•"/>
            </a:pPr>
            <a:endParaRPr lang="en-GB" sz="2000" dirty="0">
              <a:solidFill>
                <a:schemeClr val="accent1">
                  <a:lumMod val="50000"/>
                </a:schemeClr>
              </a:solidFill>
              <a:cs typeface="Arial"/>
            </a:endParaRPr>
          </a:p>
        </p:txBody>
      </p:sp>
    </p:spTree>
    <p:extLst>
      <p:ext uri="{BB962C8B-B14F-4D97-AF65-F5344CB8AC3E}">
        <p14:creationId xmlns:p14="http://schemas.microsoft.com/office/powerpoint/2010/main" val="3360730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p:nvPr>
        </p:nvSpPr>
        <p:spPr>
          <a:xfrm>
            <a:off x="623887" y="622300"/>
            <a:ext cx="11055844" cy="904748"/>
          </a:xfrm>
        </p:spPr>
        <p:txBody>
          <a:bodyPr/>
          <a:lstStyle/>
          <a:p>
            <a:r>
              <a:rPr lang="en-GB" sz="2400" dirty="0"/>
              <a:t>Once allocated your ALO they will </a:t>
            </a:r>
            <a:r>
              <a:rPr lang="en-GB" sz="2400" dirty="0">
                <a:solidFill>
                  <a:schemeClr val="accent1">
                    <a:lumMod val="50000"/>
                  </a:schemeClr>
                </a:solidFill>
                <a:ea typeface="DengXian" panose="02010600030101010101" pitchFamily="2" charset="-122"/>
                <a:cs typeface="Arial" panose="020B0604020202020204" pitchFamily="34" charset="0"/>
              </a:rPr>
              <a:t>hold discussions with you on;</a:t>
            </a:r>
            <a:br>
              <a:rPr lang="en-GB" sz="2400" dirty="0">
                <a:solidFill>
                  <a:schemeClr val="accent1">
                    <a:lumMod val="50000"/>
                  </a:schemeClr>
                </a:solidFill>
                <a:ea typeface="DengXian" panose="02010600030101010101" pitchFamily="2" charset="-122"/>
                <a:cs typeface="Arial" panose="020B0604020202020204" pitchFamily="34" charset="0"/>
              </a:rPr>
            </a:br>
            <a:endParaRPr lang="en-GB" sz="2400" dirty="0"/>
          </a:p>
        </p:txBody>
      </p:sp>
      <p:sp>
        <p:nvSpPr>
          <p:cNvPr id="5" name="Text Placeholder 4">
            <a:extLst>
              <a:ext uri="{FF2B5EF4-FFF2-40B4-BE49-F238E27FC236}">
                <a16:creationId xmlns:a16="http://schemas.microsoft.com/office/drawing/2014/main" id="{E5A07C82-D82F-450D-80D0-A444374FA095}"/>
              </a:ext>
            </a:extLst>
          </p:cNvPr>
          <p:cNvSpPr>
            <a:spLocks noGrp="1"/>
          </p:cNvSpPr>
          <p:nvPr>
            <p:ph type="body" sz="half" idx="2"/>
          </p:nvPr>
        </p:nvSpPr>
        <p:spPr>
          <a:xfrm>
            <a:off x="399570" y="1283825"/>
            <a:ext cx="11168543" cy="4317835"/>
          </a:xfrm>
        </p:spPr>
        <p:txBody>
          <a:bodyPr>
            <a:normAutofit fontScale="25000" lnSpcReduction="20000"/>
          </a:bodyPr>
          <a:lstStyle/>
          <a:p>
            <a:pPr marL="285750" indent="-285750">
              <a:lnSpc>
                <a:spcPct val="107000"/>
              </a:lnSpc>
              <a:spcAft>
                <a:spcPts val="800"/>
              </a:spcAft>
              <a:buFont typeface="Arial" panose="020B0604020202020204" pitchFamily="34" charset="0"/>
              <a:buChar char="•"/>
            </a:pPr>
            <a:r>
              <a:rPr lang="en-GB" sz="8000" dirty="0">
                <a:solidFill>
                  <a:schemeClr val="accent1">
                    <a:lumMod val="50000"/>
                  </a:schemeClr>
                </a:solidFill>
                <a:ea typeface="DengXian" panose="02010600030101010101" pitchFamily="2" charset="-122"/>
                <a:cs typeface="Arial" panose="020B0604020202020204" pitchFamily="34" charset="0"/>
              </a:rPr>
              <a:t>Access, lectures, attendance, learning relevance to the workplace</a:t>
            </a:r>
          </a:p>
          <a:p>
            <a:pPr marL="285750" indent="-285750">
              <a:lnSpc>
                <a:spcPct val="107000"/>
              </a:lnSpc>
              <a:spcAft>
                <a:spcPts val="800"/>
              </a:spcAft>
              <a:buFont typeface="Arial" panose="020B0604020202020204" pitchFamily="34" charset="0"/>
              <a:buChar char="•"/>
            </a:pPr>
            <a:r>
              <a:rPr lang="en-GB" sz="8000" dirty="0">
                <a:solidFill>
                  <a:schemeClr val="accent1">
                    <a:lumMod val="50000"/>
                  </a:schemeClr>
                </a:solidFill>
                <a:ea typeface="DengXian" panose="02010600030101010101" pitchFamily="2" charset="-122"/>
                <a:cs typeface="Arial" panose="020B0604020202020204" pitchFamily="34" charset="0"/>
              </a:rPr>
              <a:t>Learning support, safeguarding and prevent</a:t>
            </a:r>
          </a:p>
          <a:p>
            <a:pPr marL="285750" indent="-285750">
              <a:lnSpc>
                <a:spcPct val="107000"/>
              </a:lnSpc>
              <a:spcAft>
                <a:spcPts val="800"/>
              </a:spcAft>
              <a:buFont typeface="Arial" panose="020B0604020202020204" pitchFamily="34" charset="0"/>
              <a:buChar char="•"/>
            </a:pPr>
            <a:r>
              <a:rPr lang="en-GB" sz="8000" dirty="0">
                <a:solidFill>
                  <a:schemeClr val="accent1">
                    <a:lumMod val="50000"/>
                  </a:schemeClr>
                </a:solidFill>
                <a:ea typeface="DengXian" panose="02010600030101010101" pitchFamily="2" charset="-122"/>
                <a:cs typeface="Arial" panose="020B0604020202020204" pitchFamily="34" charset="0"/>
              </a:rPr>
              <a:t>Timetables and assessment, results and feedback from lecturers</a:t>
            </a:r>
          </a:p>
          <a:p>
            <a:pPr marL="285750" indent="-285750">
              <a:lnSpc>
                <a:spcPct val="107000"/>
              </a:lnSpc>
              <a:spcAft>
                <a:spcPts val="800"/>
              </a:spcAft>
              <a:buFont typeface="Arial" panose="020B0604020202020204" pitchFamily="34" charset="0"/>
              <a:buChar char="•"/>
            </a:pPr>
            <a:r>
              <a:rPr lang="en-GB" sz="8000" dirty="0">
                <a:solidFill>
                  <a:schemeClr val="accent1">
                    <a:lumMod val="50000"/>
                  </a:schemeClr>
                </a:solidFill>
                <a:ea typeface="DengXian" panose="02010600030101010101" pitchFamily="2" charset="-122"/>
                <a:cs typeface="Arial" panose="020B0604020202020204" pitchFamily="34" charset="0"/>
              </a:rPr>
              <a:t>KSB’s – Creating evidence forms, </a:t>
            </a:r>
            <a:r>
              <a:rPr lang="en-GB" sz="8000" dirty="0" err="1">
                <a:solidFill>
                  <a:schemeClr val="accent1">
                    <a:lumMod val="50000"/>
                  </a:schemeClr>
                </a:solidFill>
                <a:ea typeface="DengXian" panose="02010600030101010101" pitchFamily="2" charset="-122"/>
                <a:cs typeface="Arial" panose="020B0604020202020204" pitchFamily="34" charset="0"/>
              </a:rPr>
              <a:t>portfoilio</a:t>
            </a:r>
            <a:r>
              <a:rPr lang="en-GB" sz="8000" dirty="0">
                <a:solidFill>
                  <a:schemeClr val="accent1">
                    <a:lumMod val="50000"/>
                  </a:schemeClr>
                </a:solidFill>
                <a:ea typeface="DengXian" panose="02010600030101010101" pitchFamily="2" charset="-122"/>
                <a:cs typeface="Arial" panose="020B0604020202020204" pitchFamily="34" charset="0"/>
              </a:rPr>
              <a:t> of evidence, end point assessment</a:t>
            </a:r>
          </a:p>
          <a:p>
            <a:pPr marL="285750" indent="-285750">
              <a:lnSpc>
                <a:spcPct val="107000"/>
              </a:lnSpc>
              <a:spcAft>
                <a:spcPts val="800"/>
              </a:spcAft>
              <a:buFont typeface="Arial" panose="020B0604020202020204" pitchFamily="34" charset="0"/>
              <a:buChar char="•"/>
            </a:pPr>
            <a:r>
              <a:rPr lang="en-GB" sz="8000" dirty="0">
                <a:solidFill>
                  <a:schemeClr val="accent1">
                    <a:lumMod val="50000"/>
                  </a:schemeClr>
                </a:solidFill>
                <a:ea typeface="DengXian" panose="02010600030101010101" pitchFamily="2" charset="-122"/>
                <a:cs typeface="Arial" panose="020B0604020202020204" pitchFamily="34" charset="0"/>
              </a:rPr>
              <a:t>Student - end of level reflection on what skills and knowledge you have gained</a:t>
            </a:r>
          </a:p>
          <a:p>
            <a:pPr marL="285750" indent="-285750">
              <a:lnSpc>
                <a:spcPct val="107000"/>
              </a:lnSpc>
              <a:spcAft>
                <a:spcPts val="800"/>
              </a:spcAft>
              <a:buFont typeface="Arial" panose="020B0604020202020204" pitchFamily="34" charset="0"/>
              <a:buChar char="•"/>
            </a:pPr>
            <a:r>
              <a:rPr lang="en-GB" sz="8000" dirty="0">
                <a:solidFill>
                  <a:schemeClr val="accent1">
                    <a:lumMod val="50000"/>
                  </a:schemeClr>
                </a:solidFill>
                <a:ea typeface="DengXian" panose="02010600030101010101" pitchFamily="2" charset="-122"/>
                <a:cs typeface="Arial" panose="020B0604020202020204" pitchFamily="34" charset="0"/>
              </a:rPr>
              <a:t>Employer – how the knowledge and experience has impacted on their role and on the business</a:t>
            </a:r>
          </a:p>
          <a:p>
            <a:pPr marL="285750" indent="-285750">
              <a:lnSpc>
                <a:spcPct val="107000"/>
              </a:lnSpc>
              <a:spcAft>
                <a:spcPts val="800"/>
              </a:spcAft>
              <a:buFont typeface="Arial" panose="020B0604020202020204" pitchFamily="34" charset="0"/>
              <a:buChar char="•"/>
            </a:pPr>
            <a:r>
              <a:rPr lang="en-GB" sz="8000" dirty="0">
                <a:solidFill>
                  <a:schemeClr val="accent1">
                    <a:lumMod val="50000"/>
                  </a:schemeClr>
                </a:solidFill>
                <a:ea typeface="DengXian" panose="02010600030101010101" pitchFamily="2" charset="-122"/>
                <a:cs typeface="Arial" panose="020B0604020202020204" pitchFamily="34" charset="0"/>
              </a:rPr>
              <a:t>Additional support, exposure in the business, recruitment of apprentices using college contacts, breakfast events and other University opportunities</a:t>
            </a:r>
          </a:p>
          <a:p>
            <a:pPr marL="285750" indent="-285750">
              <a:lnSpc>
                <a:spcPct val="107000"/>
              </a:lnSpc>
              <a:spcAft>
                <a:spcPts val="800"/>
              </a:spcAft>
              <a:buFont typeface="Arial" panose="020B0604020202020204" pitchFamily="34" charset="0"/>
              <a:buChar char="•"/>
            </a:pPr>
            <a:endParaRPr lang="en-GB" sz="1800" dirty="0">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endParaRPr lang="en-GB" sz="1800" dirty="0">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endParaRPr lang="en-GB" sz="1800" dirty="0">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endParaRPr lang="en-GB" sz="1800" dirty="0"/>
          </a:p>
        </p:txBody>
      </p:sp>
    </p:spTree>
    <p:extLst>
      <p:ext uri="{BB962C8B-B14F-4D97-AF65-F5344CB8AC3E}">
        <p14:creationId xmlns:p14="http://schemas.microsoft.com/office/powerpoint/2010/main" val="3295444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p:nvPr>
        </p:nvSpPr>
        <p:spPr>
          <a:xfrm>
            <a:off x="623887" y="622300"/>
            <a:ext cx="11055844" cy="904748"/>
          </a:xfrm>
        </p:spPr>
        <p:txBody>
          <a:bodyPr/>
          <a:lstStyle/>
          <a:p>
            <a:r>
              <a:rPr lang="en-GB" sz="3200" dirty="0"/>
              <a:t>Your responsibilities</a:t>
            </a:r>
            <a:endParaRPr lang="en-GB" sz="2400" dirty="0"/>
          </a:p>
        </p:txBody>
      </p:sp>
      <p:sp>
        <p:nvSpPr>
          <p:cNvPr id="5" name="Text Placeholder 4">
            <a:extLst>
              <a:ext uri="{FF2B5EF4-FFF2-40B4-BE49-F238E27FC236}">
                <a16:creationId xmlns:a16="http://schemas.microsoft.com/office/drawing/2014/main" id="{E5A07C82-D82F-450D-80D0-A444374FA095}"/>
              </a:ext>
            </a:extLst>
          </p:cNvPr>
          <p:cNvSpPr>
            <a:spLocks noGrp="1"/>
          </p:cNvSpPr>
          <p:nvPr>
            <p:ph type="body" sz="half" idx="2"/>
          </p:nvPr>
        </p:nvSpPr>
        <p:spPr>
          <a:xfrm>
            <a:off x="399570" y="1283825"/>
            <a:ext cx="11168543" cy="4317835"/>
          </a:xfrm>
        </p:spPr>
        <p:txBody>
          <a:bodyPr>
            <a:normAutofit/>
          </a:bodyPr>
          <a:lstStyle/>
          <a:p>
            <a:pPr marL="285750" indent="-285750">
              <a:buFont typeface="Arial" panose="020B0604020202020204" pitchFamily="34" charset="0"/>
              <a:buChar char="•"/>
            </a:pPr>
            <a:r>
              <a:rPr lang="en-GB" sz="2000" dirty="0">
                <a:solidFill>
                  <a:schemeClr val="accent1">
                    <a:lumMod val="50000"/>
                  </a:schemeClr>
                </a:solidFill>
              </a:rPr>
              <a:t>  We want you to attend, engage, commit to your learning activities and </a:t>
            </a:r>
          </a:p>
          <a:p>
            <a:r>
              <a:rPr lang="en-GB" sz="2000" dirty="0">
                <a:solidFill>
                  <a:schemeClr val="accent1">
                    <a:lumMod val="50000"/>
                  </a:schemeClr>
                </a:solidFill>
              </a:rPr>
              <a:t>      complete all of your coursework in order to achieve your apprenticeship</a:t>
            </a:r>
          </a:p>
          <a:p>
            <a:pPr marL="457200" indent="-457200">
              <a:buFont typeface="Arial" panose="020B0604020202020204" pitchFamily="34" charset="0"/>
              <a:buChar char="•"/>
            </a:pPr>
            <a:r>
              <a:rPr lang="en-GB" sz="2000" dirty="0">
                <a:solidFill>
                  <a:schemeClr val="accent1">
                    <a:lumMod val="50000"/>
                  </a:schemeClr>
                </a:solidFill>
              </a:rPr>
              <a:t>Attend and contribute to your progress review meetings with your ALO</a:t>
            </a:r>
          </a:p>
          <a:p>
            <a:pPr marL="457200" indent="-457200">
              <a:buFont typeface="Arial" panose="020B0604020202020204" pitchFamily="34" charset="0"/>
              <a:buChar char="•"/>
            </a:pPr>
            <a:r>
              <a:rPr lang="en-GB" sz="2000" dirty="0">
                <a:solidFill>
                  <a:schemeClr val="accent1">
                    <a:lumMod val="50000"/>
                  </a:schemeClr>
                </a:solidFill>
              </a:rPr>
              <a:t>Take responsibility for your own learning and development and portfolio</a:t>
            </a:r>
          </a:p>
          <a:p>
            <a:pPr marL="457200" indent="-457200">
              <a:buFont typeface="Arial" panose="020B0604020202020204" pitchFamily="34" charset="0"/>
              <a:buChar char="•"/>
            </a:pPr>
            <a:r>
              <a:rPr lang="en-GB" sz="2000" dirty="0">
                <a:solidFill>
                  <a:schemeClr val="accent1">
                    <a:lumMod val="50000"/>
                  </a:schemeClr>
                </a:solidFill>
              </a:rPr>
              <a:t>Behave in a considerate and responsible manner with due regard to </a:t>
            </a:r>
          </a:p>
          <a:p>
            <a:r>
              <a:rPr lang="en-GB" sz="2000" dirty="0">
                <a:solidFill>
                  <a:schemeClr val="accent1">
                    <a:lumMod val="50000"/>
                  </a:schemeClr>
                </a:solidFill>
              </a:rPr>
              <a:t>      your own and others equality of opportunity and to the health and safety </a:t>
            </a:r>
          </a:p>
          <a:p>
            <a:r>
              <a:rPr lang="en-GB" sz="2000" dirty="0">
                <a:solidFill>
                  <a:schemeClr val="accent1">
                    <a:lumMod val="50000"/>
                  </a:schemeClr>
                </a:solidFill>
              </a:rPr>
              <a:t>      of others and self in working and learning environment.</a:t>
            </a:r>
          </a:p>
          <a:p>
            <a:pPr marL="342900" indent="-342900">
              <a:buFont typeface="Arial" panose="020B0604020202020204" pitchFamily="34" charset="0"/>
              <a:buChar char="•"/>
            </a:pPr>
            <a:r>
              <a:rPr lang="en-GB" sz="2000" dirty="0">
                <a:solidFill>
                  <a:schemeClr val="accent1">
                    <a:lumMod val="50000"/>
                  </a:schemeClr>
                </a:solidFill>
              </a:rPr>
              <a:t> Bring any issues to the attention of your ALO including any learning support or health </a:t>
            </a:r>
          </a:p>
          <a:p>
            <a:r>
              <a:rPr lang="en-GB" sz="2000" dirty="0">
                <a:solidFill>
                  <a:schemeClr val="accent1">
                    <a:lumMod val="50000"/>
                  </a:schemeClr>
                </a:solidFill>
              </a:rPr>
              <a:t>     issues that affect your learning</a:t>
            </a:r>
          </a:p>
          <a:p>
            <a:pPr marL="285750" indent="-285750">
              <a:lnSpc>
                <a:spcPct val="107000"/>
              </a:lnSpc>
              <a:spcAft>
                <a:spcPts val="800"/>
              </a:spcAft>
              <a:buFont typeface="Arial" panose="020B0604020202020204" pitchFamily="34" charset="0"/>
              <a:buChar char="•"/>
            </a:pPr>
            <a:endParaRPr lang="en-GB" sz="1800" dirty="0">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endParaRPr lang="en-GB" sz="1800" dirty="0">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endParaRPr lang="en-GB" sz="1800" dirty="0"/>
          </a:p>
        </p:txBody>
      </p:sp>
    </p:spTree>
    <p:extLst>
      <p:ext uri="{BB962C8B-B14F-4D97-AF65-F5344CB8AC3E}">
        <p14:creationId xmlns:p14="http://schemas.microsoft.com/office/powerpoint/2010/main" val="38475946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C2018-1708-7879-AECB-0B93C68CA1D0}"/>
              </a:ext>
            </a:extLst>
          </p:cNvPr>
          <p:cNvSpPr>
            <a:spLocks noGrp="1"/>
          </p:cNvSpPr>
          <p:nvPr>
            <p:ph type="title"/>
          </p:nvPr>
        </p:nvSpPr>
        <p:spPr>
          <a:xfrm>
            <a:off x="623887" y="622300"/>
            <a:ext cx="7529513" cy="846282"/>
          </a:xfrm>
        </p:spPr>
        <p:txBody>
          <a:bodyPr/>
          <a:lstStyle/>
          <a:p>
            <a:r>
              <a:rPr lang="en-GB" sz="2400" dirty="0"/>
              <a:t>Attendance and Engagement</a:t>
            </a:r>
            <a:br>
              <a:rPr lang="en-GB" sz="2400" dirty="0"/>
            </a:br>
            <a:endParaRPr lang="en-GB" sz="2400" dirty="0"/>
          </a:p>
        </p:txBody>
      </p:sp>
      <p:sp>
        <p:nvSpPr>
          <p:cNvPr id="3" name="TextBox 2">
            <a:extLst>
              <a:ext uri="{FF2B5EF4-FFF2-40B4-BE49-F238E27FC236}">
                <a16:creationId xmlns:a16="http://schemas.microsoft.com/office/drawing/2014/main" id="{0DF3833A-D63A-EE92-1598-300899C94B42}"/>
              </a:ext>
            </a:extLst>
          </p:cNvPr>
          <p:cNvSpPr txBox="1"/>
          <p:nvPr/>
        </p:nvSpPr>
        <p:spPr>
          <a:xfrm>
            <a:off x="559232" y="1582340"/>
            <a:ext cx="10626004" cy="3693319"/>
          </a:xfrm>
          <a:prstGeom prst="rect">
            <a:avLst/>
          </a:prstGeom>
          <a:noFill/>
        </p:spPr>
        <p:txBody>
          <a:bodyPr wrap="square" rtlCol="0">
            <a:spAutoFit/>
          </a:bodyPr>
          <a:lstStyle/>
          <a:p>
            <a:r>
              <a:rPr lang="en-GB" dirty="0"/>
              <a:t>You are expected to attend lectures during your block weeks and should you miss a session you must email your lecture, employer and ALO explaining your reason for the non attendance</a:t>
            </a:r>
          </a:p>
          <a:p>
            <a:endParaRPr lang="en-GB" dirty="0"/>
          </a:p>
          <a:p>
            <a:r>
              <a:rPr lang="en-GB" dirty="0"/>
              <a:t>Regular attendance reviews are undertaken, registers are taken and go directly into the system, some employers ask for reports and under your apprenticeship contract we can share this information with them.</a:t>
            </a:r>
          </a:p>
          <a:p>
            <a:endParaRPr lang="en-GB" dirty="0"/>
          </a:p>
          <a:p>
            <a:r>
              <a:rPr lang="en-GB" dirty="0"/>
              <a:t>We have a duty of care for you while you are on campus it is to be treated the same as work and so if you do not attend you must inform us.</a:t>
            </a:r>
          </a:p>
          <a:p>
            <a:endParaRPr lang="en-GB" dirty="0"/>
          </a:p>
          <a:p>
            <a:r>
              <a:rPr lang="en-GB" dirty="0"/>
              <a:t>You must use your time outside of lectures to complete work do additional reading etc preparing for your lectures and assessments.</a:t>
            </a:r>
          </a:p>
          <a:p>
            <a:endParaRPr lang="en-GB" dirty="0"/>
          </a:p>
        </p:txBody>
      </p:sp>
    </p:spTree>
    <p:extLst>
      <p:ext uri="{BB962C8B-B14F-4D97-AF65-F5344CB8AC3E}">
        <p14:creationId xmlns:p14="http://schemas.microsoft.com/office/powerpoint/2010/main" val="2162744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65332-8961-C95C-BA01-5A0BA1D8AF86}"/>
              </a:ext>
            </a:extLst>
          </p:cNvPr>
          <p:cNvSpPr>
            <a:spLocks noGrp="1"/>
          </p:cNvSpPr>
          <p:nvPr>
            <p:ph type="title"/>
          </p:nvPr>
        </p:nvSpPr>
        <p:spPr>
          <a:xfrm>
            <a:off x="605414" y="178955"/>
            <a:ext cx="7529513" cy="706879"/>
          </a:xfrm>
        </p:spPr>
        <p:txBody>
          <a:bodyPr/>
          <a:lstStyle/>
          <a:p>
            <a:br>
              <a:rPr lang="en-GB" sz="2400" dirty="0"/>
            </a:br>
            <a:r>
              <a:rPr lang="en-GB" sz="2400" dirty="0"/>
              <a:t>Processes EC, IOS Withdrawal</a:t>
            </a:r>
            <a:br>
              <a:rPr lang="en-GB" sz="1100" dirty="0"/>
            </a:br>
            <a:endParaRPr lang="en-GB" sz="2400" dirty="0"/>
          </a:p>
        </p:txBody>
      </p:sp>
      <p:pic>
        <p:nvPicPr>
          <p:cNvPr id="14" name="Picture 13" descr="A screenshot of a web page&#10;&#10;Description automatically generated">
            <a:extLst>
              <a:ext uri="{FF2B5EF4-FFF2-40B4-BE49-F238E27FC236}">
                <a16:creationId xmlns:a16="http://schemas.microsoft.com/office/drawing/2014/main" id="{652125E0-A0C0-EE69-C85F-351850DD8A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3952" y="1308951"/>
            <a:ext cx="10229992" cy="4240097"/>
          </a:xfrm>
          <a:prstGeom prst="rect">
            <a:avLst/>
          </a:prstGeom>
        </p:spPr>
      </p:pic>
    </p:spTree>
    <p:extLst>
      <p:ext uri="{BB962C8B-B14F-4D97-AF65-F5344CB8AC3E}">
        <p14:creationId xmlns:p14="http://schemas.microsoft.com/office/powerpoint/2010/main" val="21385830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65332-8961-C95C-BA01-5A0BA1D8AF86}"/>
              </a:ext>
            </a:extLst>
          </p:cNvPr>
          <p:cNvSpPr>
            <a:spLocks noGrp="1"/>
          </p:cNvSpPr>
          <p:nvPr>
            <p:ph type="title"/>
          </p:nvPr>
        </p:nvSpPr>
        <p:spPr>
          <a:xfrm>
            <a:off x="623887" y="622300"/>
            <a:ext cx="7529513" cy="706879"/>
          </a:xfrm>
        </p:spPr>
        <p:txBody>
          <a:bodyPr/>
          <a:lstStyle/>
          <a:p>
            <a:r>
              <a:rPr lang="en-GB" sz="2400" dirty="0"/>
              <a:t>Attendance and Engagement</a:t>
            </a:r>
            <a:br>
              <a:rPr lang="en-GB" sz="2400" dirty="0"/>
            </a:br>
            <a:r>
              <a:rPr lang="en-GB" sz="2400" dirty="0"/>
              <a:t>Processes EC, IOS Withdrawal</a:t>
            </a:r>
            <a:br>
              <a:rPr lang="en-GB" sz="1100" dirty="0"/>
            </a:br>
            <a:endParaRPr lang="en-GB" sz="2400" dirty="0"/>
          </a:p>
        </p:txBody>
      </p:sp>
      <p:pic>
        <p:nvPicPr>
          <p:cNvPr id="4" name="Picture 3" descr="A white background with blue text&#10;&#10;Description automatically generated">
            <a:extLst>
              <a:ext uri="{FF2B5EF4-FFF2-40B4-BE49-F238E27FC236}">
                <a16:creationId xmlns:a16="http://schemas.microsoft.com/office/drawing/2014/main" id="{E40FEBF6-44CC-D169-B074-DAC05913AE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87170" y="1575658"/>
            <a:ext cx="8817659" cy="3706683"/>
          </a:xfrm>
          <a:prstGeom prst="rect">
            <a:avLst/>
          </a:prstGeom>
        </p:spPr>
      </p:pic>
    </p:spTree>
    <p:extLst>
      <p:ext uri="{BB962C8B-B14F-4D97-AF65-F5344CB8AC3E}">
        <p14:creationId xmlns:p14="http://schemas.microsoft.com/office/powerpoint/2010/main" val="7847178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C2018-1708-7879-AECB-0B93C68CA1D0}"/>
              </a:ext>
            </a:extLst>
          </p:cNvPr>
          <p:cNvSpPr>
            <a:spLocks noGrp="1"/>
          </p:cNvSpPr>
          <p:nvPr>
            <p:ph type="title"/>
          </p:nvPr>
        </p:nvSpPr>
        <p:spPr>
          <a:xfrm>
            <a:off x="623887" y="622300"/>
            <a:ext cx="7529513" cy="846282"/>
          </a:xfrm>
        </p:spPr>
        <p:txBody>
          <a:bodyPr/>
          <a:lstStyle/>
          <a:p>
            <a:r>
              <a:rPr lang="en-GB" sz="2400" dirty="0"/>
              <a:t>Embedded Apprentices – Teams Tile</a:t>
            </a:r>
            <a:br>
              <a:rPr lang="en-GB" sz="2400" dirty="0"/>
            </a:br>
            <a:endParaRPr lang="en-GB" sz="2400" dirty="0"/>
          </a:p>
        </p:txBody>
      </p:sp>
      <p:pic>
        <p:nvPicPr>
          <p:cNvPr id="5" name="Picture 4" descr="A screenshot of a computer&#10;&#10;Description automatically generated">
            <a:extLst>
              <a:ext uri="{FF2B5EF4-FFF2-40B4-BE49-F238E27FC236}">
                <a16:creationId xmlns:a16="http://schemas.microsoft.com/office/drawing/2014/main" id="{EB9A2650-6E20-3E88-11D7-F525BDD7AF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4873" y="1150143"/>
            <a:ext cx="9482698" cy="3810480"/>
          </a:xfrm>
          <a:prstGeom prst="rect">
            <a:avLst/>
          </a:prstGeom>
        </p:spPr>
      </p:pic>
    </p:spTree>
    <p:extLst>
      <p:ext uri="{BB962C8B-B14F-4D97-AF65-F5344CB8AC3E}">
        <p14:creationId xmlns:p14="http://schemas.microsoft.com/office/powerpoint/2010/main" val="31048034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57919-B279-35BA-C492-1BE62FF086FC}"/>
              </a:ext>
            </a:extLst>
          </p:cNvPr>
          <p:cNvSpPr>
            <a:spLocks noGrp="1"/>
          </p:cNvSpPr>
          <p:nvPr>
            <p:ph type="title"/>
          </p:nvPr>
        </p:nvSpPr>
        <p:spPr>
          <a:xfrm>
            <a:off x="549996" y="557645"/>
            <a:ext cx="7529513" cy="1600200"/>
          </a:xfrm>
        </p:spPr>
        <p:txBody>
          <a:bodyPr/>
          <a:lstStyle/>
          <a:p>
            <a:r>
              <a:rPr lang="en-GB" b="1" kern="0" dirty="0">
                <a:effectLst/>
                <a:ea typeface="Aptos" panose="020B0004020202020204" pitchFamily="34" charset="0"/>
                <a:cs typeface="Arial" panose="020B0604020202020204" pitchFamily="34" charset="0"/>
              </a:rPr>
              <a:t>Student Charter</a:t>
            </a:r>
            <a:endParaRPr lang="en-GB" dirty="0"/>
          </a:p>
        </p:txBody>
      </p:sp>
      <p:sp>
        <p:nvSpPr>
          <p:cNvPr id="3" name="Picture Placeholder 2">
            <a:extLst>
              <a:ext uri="{FF2B5EF4-FFF2-40B4-BE49-F238E27FC236}">
                <a16:creationId xmlns:a16="http://schemas.microsoft.com/office/drawing/2014/main" id="{CDF68E7D-42B7-3C1D-CEF1-82693F474C76}"/>
              </a:ext>
            </a:extLst>
          </p:cNvPr>
          <p:cNvSpPr>
            <a:spLocks noGrp="1"/>
          </p:cNvSpPr>
          <p:nvPr>
            <p:ph type="pic" idx="1"/>
          </p:nvPr>
        </p:nvSpPr>
        <p:spPr/>
        <p:txBody>
          <a:bodyPr/>
          <a:lstStyle/>
          <a:p>
            <a:endParaRPr lang="en-GB" dirty="0"/>
          </a:p>
        </p:txBody>
      </p:sp>
      <p:sp>
        <p:nvSpPr>
          <p:cNvPr id="4" name="Text Placeholder 3">
            <a:extLst>
              <a:ext uri="{FF2B5EF4-FFF2-40B4-BE49-F238E27FC236}">
                <a16:creationId xmlns:a16="http://schemas.microsoft.com/office/drawing/2014/main" id="{2AD1C9D5-6246-4FE7-617F-C88F4EF2AE1E}"/>
              </a:ext>
            </a:extLst>
          </p:cNvPr>
          <p:cNvSpPr>
            <a:spLocks noGrp="1"/>
          </p:cNvSpPr>
          <p:nvPr>
            <p:ph type="body" sz="half" idx="2"/>
          </p:nvPr>
        </p:nvSpPr>
        <p:spPr/>
        <p:txBody>
          <a:bodyPr/>
          <a:lstStyle/>
          <a:p>
            <a:r>
              <a:rPr lang="en-GB" dirty="0">
                <a:hlinkClick r:id="rId3"/>
              </a:rPr>
              <a:t>https://www.uwtsd.ac.uk/student-charter</a:t>
            </a:r>
            <a:endParaRPr lang="en-GB" dirty="0"/>
          </a:p>
        </p:txBody>
      </p:sp>
    </p:spTree>
    <p:extLst>
      <p:ext uri="{BB962C8B-B14F-4D97-AF65-F5344CB8AC3E}">
        <p14:creationId xmlns:p14="http://schemas.microsoft.com/office/powerpoint/2010/main" val="27633178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84EB8DB-317C-07E4-9335-E352322B6EFA}"/>
              </a:ext>
            </a:extLst>
          </p:cNvPr>
          <p:cNvSpPr/>
          <p:nvPr/>
        </p:nvSpPr>
        <p:spPr>
          <a:xfrm>
            <a:off x="1143000" y="-1"/>
            <a:ext cx="9906000" cy="3783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Text&#10;&#10;Description automatically generated with medium confidence">
            <a:extLst>
              <a:ext uri="{FF2B5EF4-FFF2-40B4-BE49-F238E27FC236}">
                <a16:creationId xmlns:a16="http://schemas.microsoft.com/office/drawing/2014/main" id="{9CF95640-D832-0537-CA8D-3F54BB1C2C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1535" y="72253"/>
            <a:ext cx="769190" cy="269196"/>
          </a:xfrm>
          <a:prstGeom prst="rect">
            <a:avLst/>
          </a:prstGeom>
        </p:spPr>
      </p:pic>
      <p:sp>
        <p:nvSpPr>
          <p:cNvPr id="9" name="Rectangle 8">
            <a:extLst>
              <a:ext uri="{FF2B5EF4-FFF2-40B4-BE49-F238E27FC236}">
                <a16:creationId xmlns:a16="http://schemas.microsoft.com/office/drawing/2014/main" id="{6C59C5A7-4980-8F07-CD56-040FB1227E95}"/>
              </a:ext>
            </a:extLst>
          </p:cNvPr>
          <p:cNvSpPr/>
          <p:nvPr/>
        </p:nvSpPr>
        <p:spPr>
          <a:xfrm>
            <a:off x="1143000" y="378375"/>
            <a:ext cx="9906000" cy="528211"/>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E8EA448-389F-15BF-1F41-31ADD41C4C67}"/>
              </a:ext>
            </a:extLst>
          </p:cNvPr>
          <p:cNvSpPr txBox="1"/>
          <p:nvPr/>
        </p:nvSpPr>
        <p:spPr>
          <a:xfrm>
            <a:off x="3202354" y="382950"/>
            <a:ext cx="5787292" cy="954107"/>
          </a:xfrm>
          <a:prstGeom prst="rect">
            <a:avLst/>
          </a:prstGeom>
          <a:noFill/>
        </p:spPr>
        <p:txBody>
          <a:bodyPr wrap="square" rtlCol="0">
            <a:spAutoFit/>
          </a:bodyPr>
          <a:lstStyle/>
          <a:p>
            <a:pPr algn="ctr"/>
            <a:r>
              <a:rPr lang="en-GB" sz="2800" b="1" dirty="0">
                <a:solidFill>
                  <a:schemeClr val="bg1"/>
                </a:solidFill>
              </a:rPr>
              <a:t>UWTSD </a:t>
            </a:r>
            <a:r>
              <a:rPr lang="en-GB" sz="2800" dirty="0">
                <a:solidFill>
                  <a:schemeClr val="bg1"/>
                </a:solidFill>
              </a:rPr>
              <a:t>STUDENT CODE OF CONDUCT</a:t>
            </a:r>
          </a:p>
        </p:txBody>
      </p:sp>
      <p:cxnSp>
        <p:nvCxnSpPr>
          <p:cNvPr id="12" name="Straight Connector 11">
            <a:extLst>
              <a:ext uri="{FF2B5EF4-FFF2-40B4-BE49-F238E27FC236}">
                <a16:creationId xmlns:a16="http://schemas.microsoft.com/office/drawing/2014/main" id="{38AB01CF-8DF2-C926-C15C-46E73516F5CA}"/>
              </a:ext>
            </a:extLst>
          </p:cNvPr>
          <p:cNvCxnSpPr>
            <a:cxnSpLocks/>
          </p:cNvCxnSpPr>
          <p:nvPr/>
        </p:nvCxnSpPr>
        <p:spPr>
          <a:xfrm>
            <a:off x="1143000" y="1621939"/>
            <a:ext cx="9906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DC5E409-85F1-3390-52FA-E08D7002B683}"/>
              </a:ext>
            </a:extLst>
          </p:cNvPr>
          <p:cNvSpPr txBox="1"/>
          <p:nvPr/>
        </p:nvSpPr>
        <p:spPr>
          <a:xfrm>
            <a:off x="1228972" y="931582"/>
            <a:ext cx="4802553" cy="663002"/>
          </a:xfrm>
          <a:prstGeom prst="rect">
            <a:avLst/>
          </a:prstGeom>
          <a:noFill/>
        </p:spPr>
        <p:txBody>
          <a:bodyPr wrap="square">
            <a:spAutoFit/>
          </a:bodyPr>
          <a:lstStyle/>
          <a:p>
            <a:pPr>
              <a:lnSpc>
                <a:spcPct val="107000"/>
              </a:lnSpc>
              <a:spcAft>
                <a:spcPts val="800"/>
              </a:spcAft>
            </a:pPr>
            <a:r>
              <a:rPr lang="en-GB" sz="700" b="1" dirty="0">
                <a:latin typeface="Arial" panose="020B0604020202020204" pitchFamily="34" charset="0"/>
                <a:ea typeface="Calibri" panose="020F0502020204030204" pitchFamily="34" charset="0"/>
                <a:cs typeface="Times New Roman" panose="02020603050405020304" pitchFamily="18" charset="0"/>
              </a:rPr>
              <a:t>This document sets out the standards of conduct that are expected of students at UWTSD. </a:t>
            </a:r>
            <a:br>
              <a:rPr lang="en-GB" sz="700" b="1" dirty="0">
                <a:latin typeface="Arial" panose="020B0604020202020204" pitchFamily="34" charset="0"/>
                <a:ea typeface="Calibri" panose="020F0502020204030204" pitchFamily="34" charset="0"/>
                <a:cs typeface="Times New Roman" panose="02020603050405020304" pitchFamily="18" charset="0"/>
              </a:rPr>
            </a:br>
            <a:r>
              <a:rPr lang="en-GB" sz="700" dirty="0">
                <a:latin typeface="Arial" panose="020B0604020202020204" pitchFamily="34" charset="0"/>
                <a:ea typeface="Calibri" panose="020F0502020204030204" pitchFamily="34" charset="0"/>
                <a:cs typeface="Times New Roman" panose="02020603050405020304" pitchFamily="18" charset="0"/>
              </a:rPr>
              <a:t>UWTSD expects its students to conduct themselves in a manner that does not bring the reputation of the University into disrepute.  Where a student’s conduct does not meet the expectations outlined in the Student Code of Conduct, the University </a:t>
            </a:r>
            <a:r>
              <a:rPr lang="en-GB" sz="700" dirty="0">
                <a:latin typeface="Arial" panose="020B0604020202020204" pitchFamily="34" charset="0"/>
                <a:ea typeface="Calibri" panose="020F0502020204030204" pitchFamily="34" charset="0"/>
                <a:cs typeface="Times New Roman" panose="02020603050405020304" pitchFamily="18" charset="0"/>
                <a:hlinkClick r:id="rId3"/>
              </a:rPr>
              <a:t>Non-Academic Misconduct Policy</a:t>
            </a:r>
            <a:r>
              <a:rPr lang="en-GB" sz="700" dirty="0">
                <a:latin typeface="Arial" panose="020B0604020202020204" pitchFamily="34" charset="0"/>
                <a:ea typeface="Calibri" panose="020F0502020204030204" pitchFamily="34" charset="0"/>
                <a:cs typeface="Times New Roman" panose="02020603050405020304" pitchFamily="18" charset="0"/>
              </a:rPr>
              <a:t> may be applied.  Examples of conduct that may breach this code of conduct can be found in the Non-Academic Misconduct Policy.</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E13E951D-5AE5-1CEC-7BFB-C08E9D49239E}"/>
              </a:ext>
            </a:extLst>
          </p:cNvPr>
          <p:cNvSpPr txBox="1"/>
          <p:nvPr/>
        </p:nvSpPr>
        <p:spPr>
          <a:xfrm>
            <a:off x="6138986" y="922048"/>
            <a:ext cx="4802553" cy="663002"/>
          </a:xfrm>
          <a:prstGeom prst="rect">
            <a:avLst/>
          </a:prstGeom>
          <a:noFill/>
        </p:spPr>
        <p:txBody>
          <a:bodyPr wrap="square">
            <a:spAutoFit/>
          </a:bodyPr>
          <a:lstStyle/>
          <a:p>
            <a:pPr>
              <a:lnSpc>
                <a:spcPct val="107000"/>
              </a:lnSpc>
              <a:spcAft>
                <a:spcPts val="800"/>
              </a:spcAft>
            </a:pPr>
            <a:r>
              <a:rPr lang="en-GB" sz="700" dirty="0">
                <a:latin typeface="Arial" panose="020B0604020202020204" pitchFamily="34" charset="0"/>
                <a:ea typeface="Calibri" panose="020F0502020204030204" pitchFamily="34" charset="0"/>
                <a:cs typeface="Times New Roman" panose="02020603050405020304" pitchFamily="18" charset="0"/>
              </a:rPr>
              <a:t>The University seeks to provide a safe and inclusive environment for all students, and therefore it takes breaches of this code of conduct seriously. If you are experiencing behaviour that contradicts this code of conduct, (e.g. harassment, sexual misconduct, bullying through social media), please report the allegations to the University as outlined in the Non-Academic Misconduct Policy. The University will look to provide support to you as appropriate through its procedures (this may include offers of mental health support and/or referral to external support). </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5" name="Rectangle 34">
            <a:extLst>
              <a:ext uri="{FF2B5EF4-FFF2-40B4-BE49-F238E27FC236}">
                <a16:creationId xmlns:a16="http://schemas.microsoft.com/office/drawing/2014/main" id="{E2F8997C-2252-FD22-E126-26E1143DAD46}"/>
              </a:ext>
            </a:extLst>
          </p:cNvPr>
          <p:cNvSpPr/>
          <p:nvPr/>
        </p:nvSpPr>
        <p:spPr>
          <a:xfrm>
            <a:off x="1143000" y="6803105"/>
            <a:ext cx="9906000" cy="7083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49B524AC-4E60-4626-2211-7A5CC2FEA733}"/>
              </a:ext>
            </a:extLst>
          </p:cNvPr>
          <p:cNvSpPr txBox="1"/>
          <p:nvPr/>
        </p:nvSpPr>
        <p:spPr>
          <a:xfrm>
            <a:off x="1166949" y="1934639"/>
            <a:ext cx="2473569" cy="232172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in an honest way and that you will abide by the law.</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familiarise yourself with and adhere to approved University policies and regulations.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Attend and engage with your programme of study and proactively seek support when needed as outlined in the </a:t>
            </a:r>
            <a:r>
              <a:rPr lang="en-GB" sz="800" u="sng" dirty="0">
                <a:solidFill>
                  <a:srgbClr val="0563C1"/>
                </a:solidFill>
                <a:ea typeface="Calibri" panose="020F0502020204030204" pitchFamily="34" charset="0"/>
                <a:cs typeface="Times New Roman" panose="02020603050405020304" pitchFamily="18" charset="0"/>
                <a:hlinkClick r:id="rId4"/>
              </a:rPr>
              <a:t>Student Charter</a:t>
            </a:r>
            <a:r>
              <a:rPr lang="en-GB" sz="800" u="sng" dirty="0">
                <a:solidFill>
                  <a:srgbClr val="0563C1"/>
                </a:solidFill>
                <a:ea typeface="Calibri" panose="020F0502020204030204" pitchFamily="34" charset="0"/>
                <a:cs typeface="Times New Roman" panose="02020603050405020304" pitchFamily="18" charset="0"/>
              </a:rPr>
              <a:t>.</a:t>
            </a:r>
            <a:endParaRPr lang="en-GB" sz="800" dirty="0">
              <a:ea typeface="Calibri" panose="020F0502020204030204" pitchFamily="34" charset="0"/>
              <a:cs typeface="Times New Roman" panose="02020603050405020304" pitchFamily="18" charset="0"/>
            </a:endParaRP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standards relating to personal and professional conduct. See also the University </a:t>
            </a:r>
            <a:r>
              <a:rPr lang="en-GB" sz="800" dirty="0">
                <a:ea typeface="Calibri" panose="020F0502020204030204" pitchFamily="34" charset="0"/>
                <a:cs typeface="Times New Roman" panose="02020603050405020304" pitchFamily="18" charset="0"/>
                <a:hlinkClick r:id="rId5"/>
              </a:rPr>
              <a:t>Fitness to Practise Policy</a:t>
            </a:r>
            <a:r>
              <a:rPr lang="en-GB" sz="800" dirty="0">
                <a:ea typeface="Calibri" panose="020F0502020204030204" pitchFamily="34" charset="0"/>
                <a:cs typeface="Times New Roman" panose="02020603050405020304" pitchFamily="18" charset="0"/>
              </a:rPr>
              <a:t>.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statutory, regulatory body expectations and requirements to protect present and future patients, service users or clients at all time. See also the University </a:t>
            </a:r>
            <a:r>
              <a:rPr lang="en-GB" sz="800" dirty="0">
                <a:ea typeface="Calibri" panose="020F0502020204030204" pitchFamily="34" charset="0"/>
                <a:cs typeface="Times New Roman" panose="02020603050405020304" pitchFamily="18" charset="0"/>
                <a:hlinkClick r:id="rId5"/>
              </a:rPr>
              <a:t>Fitness to Practise Policy. </a:t>
            </a:r>
            <a:endParaRPr lang="en-GB" sz="800" dirty="0">
              <a:ea typeface="Calibri" panose="020F0502020204030204" pitchFamily="34" charset="0"/>
              <a:cs typeface="Times New Roman" panose="02020603050405020304" pitchFamily="18" charset="0"/>
            </a:endParaRPr>
          </a:p>
        </p:txBody>
      </p:sp>
      <p:sp>
        <p:nvSpPr>
          <p:cNvPr id="38" name="TextBox 37">
            <a:extLst>
              <a:ext uri="{FF2B5EF4-FFF2-40B4-BE49-F238E27FC236}">
                <a16:creationId xmlns:a16="http://schemas.microsoft.com/office/drawing/2014/main" id="{1854C95D-C07B-A231-88AB-9A9609C5C3AC}"/>
              </a:ext>
            </a:extLst>
          </p:cNvPr>
          <p:cNvSpPr txBox="1"/>
          <p:nvPr/>
        </p:nvSpPr>
        <p:spPr>
          <a:xfrm>
            <a:off x="1194519" y="4477597"/>
            <a:ext cx="2457826" cy="2453429"/>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everyone is an equal member of the community whether teacher, student, administrator, cleaner or security worker. Everyone should be extended the same respect and support.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should not be judgemental about others – not blame or stigmatise groups or individuals, for example, if they should become unwell or find themselves in need in some other way.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expected to help your fellow students whether on campus, online or in halls, without posing a risk to yourself and/or others, especially if they are in difficulties or don’t understand procedures. For example, you can offer help by directing your fellow student to the appropriate support service (e.g. </a:t>
            </a:r>
            <a:r>
              <a:rPr lang="en-GB" sz="800" dirty="0">
                <a:ea typeface="Calibri" panose="020F0502020204030204" pitchFamily="34" charset="0"/>
                <a:cs typeface="Times New Roman" panose="02020603050405020304" pitchFamily="18" charset="0"/>
                <a:hlinkClick r:id="rId6"/>
              </a:rPr>
              <a:t>the Hwb </a:t>
            </a:r>
            <a:r>
              <a:rPr lang="en-GB" sz="800" dirty="0">
                <a:ea typeface="Calibri" panose="020F0502020204030204" pitchFamily="34" charset="0"/>
                <a:cs typeface="Times New Roman" panose="02020603050405020304" pitchFamily="18" charset="0"/>
              </a:rPr>
              <a:t>or </a:t>
            </a:r>
            <a:r>
              <a:rPr lang="en-GB" sz="800" dirty="0">
                <a:ea typeface="Calibri" panose="020F0502020204030204" pitchFamily="34" charset="0"/>
                <a:cs typeface="Times New Roman" panose="02020603050405020304" pitchFamily="18" charset="0"/>
                <a:hlinkClick r:id="rId7"/>
              </a:rPr>
              <a:t>Student Services</a:t>
            </a:r>
            <a:r>
              <a:rPr lang="en-GB" sz="800" dirty="0">
                <a:ea typeface="Calibri" panose="020F0502020204030204" pitchFamily="34" charset="0"/>
                <a:cs typeface="Times New Roman" panose="02020603050405020304" pitchFamily="18" charset="0"/>
              </a:rPr>
              <a:t>). </a:t>
            </a:r>
          </a:p>
        </p:txBody>
      </p:sp>
      <p:sp>
        <p:nvSpPr>
          <p:cNvPr id="39" name="TextBox 38">
            <a:extLst>
              <a:ext uri="{FF2B5EF4-FFF2-40B4-BE49-F238E27FC236}">
                <a16:creationId xmlns:a16="http://schemas.microsoft.com/office/drawing/2014/main" id="{B4EB6D56-D045-00B1-98B9-1438EB0647BD}"/>
              </a:ext>
            </a:extLst>
          </p:cNvPr>
          <p:cNvSpPr txBox="1"/>
          <p:nvPr/>
        </p:nvSpPr>
        <p:spPr>
          <a:xfrm>
            <a:off x="6104788" y="1921629"/>
            <a:ext cx="2457826" cy="4955780"/>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responsibly and courteously towards others.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the importance and value of equality and diversity in the University community by treating all members of the University with dignity and respect both in person and through alternative means (including but not limited to email, social media, instant messaging and texting) so that they do not feel as though they are being harassed or bullied.</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conduct yourself in a manner that does not harm or does not have the potential to harm others. This includes refraining from:</a:t>
            </a:r>
          </a:p>
          <a:p>
            <a:pPr marL="72000" lvl="1"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Abusive or unreasonable conduct e.g. acts of bullying or harassment; including harassment related to the protected characteristics as defined in the Equality Act 2010;</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Physical misconduct e.g. punching, kicking, slapping, biting, pushing or shoving;</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Sexual misconduct (see Non-Academic Misconduct Policy);</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Threats of injury or violence upon others;</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may constitute a hate crime;</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related to the incitement of, or participation in, acts of terrorism;</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that spread misinformation;</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foster blame narratives.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Respecting the right of others to hold opinions that are different to your own.  The University encourages respectful discourse and discussion.  Where there are disagreements or debate, it is expected that students use appropriate language at all times.  </a:t>
            </a:r>
          </a:p>
        </p:txBody>
      </p:sp>
      <p:sp>
        <p:nvSpPr>
          <p:cNvPr id="40" name="TextBox 39">
            <a:extLst>
              <a:ext uri="{FF2B5EF4-FFF2-40B4-BE49-F238E27FC236}">
                <a16:creationId xmlns:a16="http://schemas.microsoft.com/office/drawing/2014/main" id="{8C1C8BC6-9D81-BBC0-4326-DD25623B9746}"/>
              </a:ext>
            </a:extLst>
          </p:cNvPr>
          <p:cNvSpPr txBox="1"/>
          <p:nvPr/>
        </p:nvSpPr>
        <p:spPr>
          <a:xfrm>
            <a:off x="3666994" y="4486108"/>
            <a:ext cx="2447091" cy="232172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treat University buildings, property and facilities with respect and refrain from conduct which may damage the University environment.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ensure that any UWTSD equipment or facilities are used appropriately and with due consideration for others (e.g. shared computers or equipment, </a:t>
            </a:r>
            <a:r>
              <a:rPr lang="en-GB" sz="800" u="sng" dirty="0">
                <a:solidFill>
                  <a:srgbClr val="0563C1"/>
                </a:solidFill>
                <a:ea typeface="Calibri" panose="020F0502020204030204" pitchFamily="34" charset="0"/>
                <a:cs typeface="Times New Roman" panose="02020603050405020304" pitchFamily="18" charset="0"/>
                <a:hlinkClick r:id="rId8"/>
              </a:rPr>
              <a:t>IT Acceptable Use Policy</a:t>
            </a:r>
            <a:r>
              <a:rPr lang="en-GB" sz="800" dirty="0">
                <a:ea typeface="Calibri" panose="020F0502020204030204" pitchFamily="34" charset="0"/>
                <a:cs typeface="Times New Roman" panose="02020603050405020304" pitchFamily="18" charset="0"/>
              </a:rPr>
              <a: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respect for the campus environment (for example by disposing of litter appropriately).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make yourself aware of the health and safety arrangements at the University (for example, the </a:t>
            </a:r>
            <a:r>
              <a:rPr lang="en-GB" sz="800" dirty="0">
                <a:ea typeface="Calibri" panose="020F0502020204030204" pitchFamily="34" charset="0"/>
                <a:cs typeface="Times New Roman" panose="02020603050405020304" pitchFamily="18" charset="0"/>
                <a:hlinkClick r:id="rId9"/>
              </a:rPr>
              <a:t>University Smoke Free policy. </a:t>
            </a:r>
            <a:endParaRPr lang="en-GB" sz="800" dirty="0">
              <a:ea typeface="Calibri" panose="020F0502020204030204" pitchFamily="34" charset="0"/>
              <a:cs typeface="Times New Roman" panose="02020603050405020304" pitchFamily="18" charset="0"/>
            </a:endParaRP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have your student ID card with while you are on campus and access University facilities.</a:t>
            </a:r>
          </a:p>
        </p:txBody>
      </p:sp>
      <p:sp>
        <p:nvSpPr>
          <p:cNvPr id="41" name="TextBox 40">
            <a:extLst>
              <a:ext uri="{FF2B5EF4-FFF2-40B4-BE49-F238E27FC236}">
                <a16:creationId xmlns:a16="http://schemas.microsoft.com/office/drawing/2014/main" id="{6EB13054-7E4D-836D-0497-1312E8D0471F}"/>
              </a:ext>
            </a:extLst>
          </p:cNvPr>
          <p:cNvSpPr txBox="1"/>
          <p:nvPr/>
        </p:nvSpPr>
        <p:spPr>
          <a:xfrm>
            <a:off x="3640518" y="1916770"/>
            <a:ext cx="2473568" cy="2585131"/>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an ambassador for the University at all times. The University expects that you will act responsibly and respectfully both within the local community and when away from the local environment (for example, whilst on study abroad, field trips or placements, or when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good sportsmanship whilst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When visiting off-campus locations for events, you should treat the facilities at the location you are visiting, as well as any transport that has been arranged to get you to your location, appropriately and with due consideration for others.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behave in a manner which upholds the good reputation of the University, including whilst off-campus for sporting or social events associated with the University.</a:t>
            </a:r>
          </a:p>
        </p:txBody>
      </p:sp>
      <p:sp>
        <p:nvSpPr>
          <p:cNvPr id="42" name="TextBox 41">
            <a:extLst>
              <a:ext uri="{FF2B5EF4-FFF2-40B4-BE49-F238E27FC236}">
                <a16:creationId xmlns:a16="http://schemas.microsoft.com/office/drawing/2014/main" id="{8DA0DC21-1959-BD19-2130-590492842780}"/>
              </a:ext>
            </a:extLst>
          </p:cNvPr>
          <p:cNvSpPr txBox="1"/>
          <p:nvPr/>
        </p:nvSpPr>
        <p:spPr>
          <a:xfrm>
            <a:off x="8573731" y="1934640"/>
            <a:ext cx="2412746" cy="1666995"/>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consult and follow current government guidance and University advice, guidance and regulations relating to public health including the need to quarantine, self-isolation, or reporting for contact tracing.</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will follow all health and safety practices required or recommended by health professionals such as frequent hand-washing and hand sanitisation.</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adhere to University policies relating to the wearing of face masks and/or other public health guidance.</a:t>
            </a:r>
          </a:p>
        </p:txBody>
      </p:sp>
      <p:sp>
        <p:nvSpPr>
          <p:cNvPr id="43" name="TextBox 42">
            <a:extLst>
              <a:ext uri="{FF2B5EF4-FFF2-40B4-BE49-F238E27FC236}">
                <a16:creationId xmlns:a16="http://schemas.microsoft.com/office/drawing/2014/main" id="{FD8D5FB1-DE99-6704-10C9-BCA07C23E787}"/>
              </a:ext>
            </a:extLst>
          </p:cNvPr>
          <p:cNvSpPr txBox="1"/>
          <p:nvPr/>
        </p:nvSpPr>
        <p:spPr>
          <a:xfrm>
            <a:off x="6213737" y="41707"/>
            <a:ext cx="4802553" cy="186205"/>
          </a:xfrm>
          <a:prstGeom prst="rect">
            <a:avLst/>
          </a:prstGeom>
          <a:noFill/>
        </p:spPr>
        <p:txBody>
          <a:bodyPr wrap="square">
            <a:spAutoFit/>
          </a:bodyPr>
          <a:lstStyle/>
          <a:p>
            <a:pPr algn="r">
              <a:lnSpc>
                <a:spcPct val="107000"/>
              </a:lnSpc>
              <a:spcAft>
                <a:spcPts val="800"/>
              </a:spcAft>
            </a:pPr>
            <a:r>
              <a:rPr lang="en-GB" sz="600" dirty="0">
                <a:solidFill>
                  <a:schemeClr val="bg1"/>
                </a:solidFill>
                <a:latin typeface="Arial" panose="020B0604020202020204" pitchFamily="34" charset="0"/>
                <a:ea typeface="Calibri" panose="020F0502020204030204" pitchFamily="34" charset="0"/>
                <a:cs typeface="Times New Roman" panose="02020603050405020304" pitchFamily="18" charset="0"/>
              </a:rPr>
              <a:t>October 2022 v3.0</a:t>
            </a:r>
            <a:endParaRPr lang="en-GB" sz="6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FC01898B-C851-5A70-F6CA-E97CF32634A3}"/>
              </a:ext>
            </a:extLst>
          </p:cNvPr>
          <p:cNvSpPr/>
          <p:nvPr/>
        </p:nvSpPr>
        <p:spPr>
          <a:xfrm>
            <a:off x="127025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763D90F9-48B4-9F24-D2C5-4D9B03124352}"/>
              </a:ext>
            </a:extLst>
          </p:cNvPr>
          <p:cNvSpPr/>
          <p:nvPr/>
        </p:nvSpPr>
        <p:spPr>
          <a:xfrm>
            <a:off x="127025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994D2FD2-4982-43BA-262E-D8F11148F0C2}"/>
              </a:ext>
            </a:extLst>
          </p:cNvPr>
          <p:cNvSpPr/>
          <p:nvPr/>
        </p:nvSpPr>
        <p:spPr>
          <a:xfrm>
            <a:off x="371916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28F7C386-9F94-FB2F-C847-369DB7E09A5B}"/>
              </a:ext>
            </a:extLst>
          </p:cNvPr>
          <p:cNvSpPr/>
          <p:nvPr/>
        </p:nvSpPr>
        <p:spPr>
          <a:xfrm>
            <a:off x="371916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DE8226A-2BC5-640E-45BD-5516D8D0FBC1}"/>
              </a:ext>
            </a:extLst>
          </p:cNvPr>
          <p:cNvSpPr/>
          <p:nvPr/>
        </p:nvSpPr>
        <p:spPr>
          <a:xfrm>
            <a:off x="617033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A5ECAD4-17FB-8568-9A90-98145CBC500C}"/>
              </a:ext>
            </a:extLst>
          </p:cNvPr>
          <p:cNvSpPr/>
          <p:nvPr/>
        </p:nvSpPr>
        <p:spPr>
          <a:xfrm>
            <a:off x="617033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0C18DEA2-9D67-D7F3-7DBF-5A323DB7B6C3}"/>
              </a:ext>
            </a:extLst>
          </p:cNvPr>
          <p:cNvSpPr/>
          <p:nvPr/>
        </p:nvSpPr>
        <p:spPr>
          <a:xfrm>
            <a:off x="860438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11649F72-2D36-D619-F1A6-02755ECDF845}"/>
              </a:ext>
            </a:extLst>
          </p:cNvPr>
          <p:cNvSpPr/>
          <p:nvPr/>
        </p:nvSpPr>
        <p:spPr>
          <a:xfrm>
            <a:off x="860438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617CF2F-1214-C054-4928-458370C83D63}"/>
              </a:ext>
            </a:extLst>
          </p:cNvPr>
          <p:cNvSpPr txBox="1"/>
          <p:nvPr/>
        </p:nvSpPr>
        <p:spPr>
          <a:xfrm>
            <a:off x="1258427" y="1678365"/>
            <a:ext cx="2382092" cy="246221"/>
          </a:xfrm>
          <a:prstGeom prst="rect">
            <a:avLst/>
          </a:prstGeom>
          <a:noFill/>
        </p:spPr>
        <p:txBody>
          <a:bodyPr wrap="square" rtlCol="0">
            <a:spAutoFit/>
          </a:bodyPr>
          <a:lstStyle/>
          <a:p>
            <a:pPr algn="ctr"/>
            <a:r>
              <a:rPr lang="en-GB" sz="1000" b="1" dirty="0">
                <a:solidFill>
                  <a:schemeClr val="bg1"/>
                </a:solidFill>
              </a:rPr>
              <a:t>Professionalism</a:t>
            </a:r>
            <a:endParaRPr lang="en-GB" sz="1000" dirty="0">
              <a:solidFill>
                <a:schemeClr val="bg1"/>
              </a:solidFill>
            </a:endParaRPr>
          </a:p>
        </p:txBody>
      </p:sp>
      <p:sp>
        <p:nvSpPr>
          <p:cNvPr id="22" name="TextBox 21">
            <a:extLst>
              <a:ext uri="{FF2B5EF4-FFF2-40B4-BE49-F238E27FC236}">
                <a16:creationId xmlns:a16="http://schemas.microsoft.com/office/drawing/2014/main" id="{1E0428A8-C8AC-443A-4475-F113A760F019}"/>
              </a:ext>
            </a:extLst>
          </p:cNvPr>
          <p:cNvSpPr txBox="1"/>
          <p:nvPr/>
        </p:nvSpPr>
        <p:spPr>
          <a:xfrm>
            <a:off x="3721422" y="1678365"/>
            <a:ext cx="2368719" cy="246221"/>
          </a:xfrm>
          <a:prstGeom prst="rect">
            <a:avLst/>
          </a:prstGeom>
          <a:noFill/>
        </p:spPr>
        <p:txBody>
          <a:bodyPr wrap="square" rtlCol="0">
            <a:spAutoFit/>
          </a:bodyPr>
          <a:lstStyle/>
          <a:p>
            <a:pPr algn="ctr"/>
            <a:r>
              <a:rPr lang="en-GB" sz="1000" b="1" dirty="0">
                <a:solidFill>
                  <a:schemeClr val="bg1"/>
                </a:solidFill>
              </a:rPr>
              <a:t>Representing the University</a:t>
            </a:r>
            <a:endParaRPr lang="en-GB" sz="1000" dirty="0">
              <a:solidFill>
                <a:schemeClr val="bg1"/>
              </a:solidFill>
            </a:endParaRPr>
          </a:p>
        </p:txBody>
      </p:sp>
      <p:sp>
        <p:nvSpPr>
          <p:cNvPr id="31" name="TextBox 30">
            <a:extLst>
              <a:ext uri="{FF2B5EF4-FFF2-40B4-BE49-F238E27FC236}">
                <a16:creationId xmlns:a16="http://schemas.microsoft.com/office/drawing/2014/main" id="{AF98F06D-E2BA-BDE0-537C-E410A6E066A8}"/>
              </a:ext>
            </a:extLst>
          </p:cNvPr>
          <p:cNvSpPr txBox="1"/>
          <p:nvPr/>
        </p:nvSpPr>
        <p:spPr>
          <a:xfrm>
            <a:off x="6177219" y="1670835"/>
            <a:ext cx="2375207" cy="246221"/>
          </a:xfrm>
          <a:prstGeom prst="rect">
            <a:avLst/>
          </a:prstGeom>
          <a:noFill/>
        </p:spPr>
        <p:txBody>
          <a:bodyPr wrap="square" rtlCol="0">
            <a:spAutoFit/>
          </a:bodyPr>
          <a:lstStyle/>
          <a:p>
            <a:pPr algn="ctr"/>
            <a:r>
              <a:rPr lang="en-GB" sz="1000" b="1" dirty="0">
                <a:solidFill>
                  <a:schemeClr val="bg1"/>
                </a:solidFill>
              </a:rPr>
              <a:t>Respect for Others</a:t>
            </a:r>
            <a:endParaRPr lang="en-GB" sz="1000" dirty="0">
              <a:solidFill>
                <a:schemeClr val="bg1"/>
              </a:solidFill>
            </a:endParaRPr>
          </a:p>
        </p:txBody>
      </p:sp>
      <p:sp>
        <p:nvSpPr>
          <p:cNvPr id="34" name="TextBox 33">
            <a:extLst>
              <a:ext uri="{FF2B5EF4-FFF2-40B4-BE49-F238E27FC236}">
                <a16:creationId xmlns:a16="http://schemas.microsoft.com/office/drawing/2014/main" id="{49067137-F67A-CBF1-A849-D20851A28686}"/>
              </a:ext>
            </a:extLst>
          </p:cNvPr>
          <p:cNvSpPr txBox="1"/>
          <p:nvPr/>
        </p:nvSpPr>
        <p:spPr>
          <a:xfrm>
            <a:off x="8743967" y="1678365"/>
            <a:ext cx="2113556" cy="246221"/>
          </a:xfrm>
          <a:prstGeom prst="rect">
            <a:avLst/>
          </a:prstGeom>
          <a:noFill/>
        </p:spPr>
        <p:txBody>
          <a:bodyPr wrap="square" rtlCol="0">
            <a:spAutoFit/>
          </a:bodyPr>
          <a:lstStyle/>
          <a:p>
            <a:pPr algn="ctr"/>
            <a:r>
              <a:rPr lang="en-GB" sz="1000" b="1" dirty="0">
                <a:solidFill>
                  <a:schemeClr val="bg1"/>
                </a:solidFill>
              </a:rPr>
              <a:t>Respect for the community</a:t>
            </a:r>
            <a:endParaRPr lang="en-GB" sz="1000" dirty="0">
              <a:solidFill>
                <a:schemeClr val="bg1"/>
              </a:solidFill>
            </a:endParaRPr>
          </a:p>
        </p:txBody>
      </p:sp>
      <p:sp>
        <p:nvSpPr>
          <p:cNvPr id="54" name="Rectangle 53">
            <a:extLst>
              <a:ext uri="{FF2B5EF4-FFF2-40B4-BE49-F238E27FC236}">
                <a16:creationId xmlns:a16="http://schemas.microsoft.com/office/drawing/2014/main" id="{83C55D52-D7C9-12E0-3205-69DE3AF1EA6B}"/>
              </a:ext>
            </a:extLst>
          </p:cNvPr>
          <p:cNvSpPr/>
          <p:nvPr/>
        </p:nvSpPr>
        <p:spPr>
          <a:xfrm>
            <a:off x="1270253"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98251397-A979-E254-427E-8DC3709CB460}"/>
              </a:ext>
            </a:extLst>
          </p:cNvPr>
          <p:cNvSpPr/>
          <p:nvPr/>
        </p:nvSpPr>
        <p:spPr>
          <a:xfrm>
            <a:off x="1270253"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55">
            <a:extLst>
              <a:ext uri="{FF2B5EF4-FFF2-40B4-BE49-F238E27FC236}">
                <a16:creationId xmlns:a16="http://schemas.microsoft.com/office/drawing/2014/main" id="{26453381-44B2-010F-28B9-B3E588BC3A0B}"/>
              </a:ext>
            </a:extLst>
          </p:cNvPr>
          <p:cNvSpPr/>
          <p:nvPr/>
        </p:nvSpPr>
        <p:spPr>
          <a:xfrm>
            <a:off x="3719165"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Rectangle 56">
            <a:extLst>
              <a:ext uri="{FF2B5EF4-FFF2-40B4-BE49-F238E27FC236}">
                <a16:creationId xmlns:a16="http://schemas.microsoft.com/office/drawing/2014/main" id="{91C3D7BA-FF37-9951-0249-47EA508FFA6B}"/>
              </a:ext>
            </a:extLst>
          </p:cNvPr>
          <p:cNvSpPr/>
          <p:nvPr/>
        </p:nvSpPr>
        <p:spPr>
          <a:xfrm>
            <a:off x="3719165"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a:extLst>
              <a:ext uri="{FF2B5EF4-FFF2-40B4-BE49-F238E27FC236}">
                <a16:creationId xmlns:a16="http://schemas.microsoft.com/office/drawing/2014/main" id="{E05CB027-58F0-F1C8-7AB9-A495E671A4DA}"/>
              </a:ext>
            </a:extLst>
          </p:cNvPr>
          <p:cNvSpPr txBox="1"/>
          <p:nvPr/>
        </p:nvSpPr>
        <p:spPr>
          <a:xfrm>
            <a:off x="1258427" y="4228695"/>
            <a:ext cx="2382092" cy="246221"/>
          </a:xfrm>
          <a:prstGeom prst="rect">
            <a:avLst/>
          </a:prstGeom>
          <a:noFill/>
        </p:spPr>
        <p:txBody>
          <a:bodyPr wrap="square" rtlCol="0">
            <a:spAutoFit/>
          </a:bodyPr>
          <a:lstStyle/>
          <a:p>
            <a:pPr algn="ctr"/>
            <a:r>
              <a:rPr lang="en-GB" sz="1000" b="1" dirty="0">
                <a:solidFill>
                  <a:schemeClr val="bg1"/>
                </a:solidFill>
              </a:rPr>
              <a:t>Caring for each other</a:t>
            </a:r>
            <a:endParaRPr lang="en-GB" sz="1000" dirty="0">
              <a:solidFill>
                <a:schemeClr val="bg1"/>
              </a:solidFill>
            </a:endParaRPr>
          </a:p>
        </p:txBody>
      </p:sp>
      <p:sp>
        <p:nvSpPr>
          <p:cNvPr id="59" name="TextBox 58">
            <a:extLst>
              <a:ext uri="{FF2B5EF4-FFF2-40B4-BE49-F238E27FC236}">
                <a16:creationId xmlns:a16="http://schemas.microsoft.com/office/drawing/2014/main" id="{309BE4CE-864B-6701-7FF2-4E92931CC43F}"/>
              </a:ext>
            </a:extLst>
          </p:cNvPr>
          <p:cNvSpPr txBox="1"/>
          <p:nvPr/>
        </p:nvSpPr>
        <p:spPr>
          <a:xfrm>
            <a:off x="3721422" y="4228694"/>
            <a:ext cx="2368719" cy="400110"/>
          </a:xfrm>
          <a:prstGeom prst="rect">
            <a:avLst/>
          </a:prstGeom>
          <a:noFill/>
        </p:spPr>
        <p:txBody>
          <a:bodyPr wrap="square" rtlCol="0">
            <a:spAutoFit/>
          </a:bodyPr>
          <a:lstStyle/>
          <a:p>
            <a:pPr algn="ctr"/>
            <a:r>
              <a:rPr lang="en-GB" sz="1000" b="1" dirty="0">
                <a:solidFill>
                  <a:schemeClr val="bg1"/>
                </a:solidFill>
              </a:rPr>
              <a:t>Respect for the University Environment</a:t>
            </a:r>
            <a:endParaRPr lang="en-GB" sz="1000" dirty="0">
              <a:solidFill>
                <a:schemeClr val="bg1"/>
              </a:solidFill>
            </a:endParaRPr>
          </a:p>
        </p:txBody>
      </p:sp>
    </p:spTree>
    <p:extLst>
      <p:ext uri="{BB962C8B-B14F-4D97-AF65-F5344CB8AC3E}">
        <p14:creationId xmlns:p14="http://schemas.microsoft.com/office/powerpoint/2010/main" val="31067430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64DCBD5-EB3A-BCA9-2E7C-E8E46A486E8E}"/>
              </a:ext>
            </a:extLst>
          </p:cNvPr>
          <p:cNvSpPr txBox="1"/>
          <p:nvPr/>
        </p:nvSpPr>
        <p:spPr>
          <a:xfrm>
            <a:off x="251691" y="332571"/>
            <a:ext cx="7680036" cy="584775"/>
          </a:xfrm>
          <a:prstGeom prst="rect">
            <a:avLst/>
          </a:prstGeom>
          <a:noFill/>
        </p:spPr>
        <p:txBody>
          <a:bodyPr wrap="square">
            <a:spAutoFit/>
          </a:bodyPr>
          <a:lstStyle/>
          <a:p>
            <a:r>
              <a:rPr lang="en-GB" sz="3200" b="1" dirty="0">
                <a:solidFill>
                  <a:schemeClr val="accent1">
                    <a:lumMod val="50000"/>
                  </a:schemeClr>
                </a:solidFill>
              </a:rPr>
              <a:t>Non Academic Misconduct policy</a:t>
            </a:r>
          </a:p>
        </p:txBody>
      </p:sp>
      <p:pic>
        <p:nvPicPr>
          <p:cNvPr id="10" name="Picture 9" descr="A close-up of a text&#10;&#10;Description automatically generated">
            <a:extLst>
              <a:ext uri="{FF2B5EF4-FFF2-40B4-BE49-F238E27FC236}">
                <a16:creationId xmlns:a16="http://schemas.microsoft.com/office/drawing/2014/main" id="{E2ED56D0-2726-8A01-7CB7-BC58CCBEB2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845" y="1208256"/>
            <a:ext cx="8251587" cy="2220744"/>
          </a:xfrm>
          <a:prstGeom prst="rect">
            <a:avLst/>
          </a:prstGeom>
        </p:spPr>
      </p:pic>
    </p:spTree>
    <p:extLst>
      <p:ext uri="{BB962C8B-B14F-4D97-AF65-F5344CB8AC3E}">
        <p14:creationId xmlns:p14="http://schemas.microsoft.com/office/powerpoint/2010/main" val="24693850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99DFB-94E5-0717-B7A9-B7E2E01975F1}"/>
              </a:ext>
            </a:extLst>
          </p:cNvPr>
          <p:cNvSpPr>
            <a:spLocks noGrp="1"/>
          </p:cNvSpPr>
          <p:nvPr>
            <p:ph type="title"/>
          </p:nvPr>
        </p:nvSpPr>
        <p:spPr>
          <a:xfrm>
            <a:off x="623887" y="99391"/>
            <a:ext cx="7529513" cy="2123109"/>
          </a:xfrm>
        </p:spPr>
        <p:txBody>
          <a:bodyPr/>
          <a:lstStyle/>
          <a:p>
            <a:r>
              <a:rPr lang="en-GB" sz="3600" dirty="0">
                <a:solidFill>
                  <a:schemeClr val="accent1">
                    <a:lumMod val="50000"/>
                  </a:schemeClr>
                </a:solidFill>
                <a:hlinkClick r:id="rId3">
                  <a:extLst>
                    <a:ext uri="{A12FA001-AC4F-418D-AE19-62706E023703}">
                      <ahyp:hlinkClr xmlns:ahyp="http://schemas.microsoft.com/office/drawing/2018/hyperlinkcolor" val="tx"/>
                    </a:ext>
                  </a:extLst>
                </a:hlinkClick>
              </a:rPr>
              <a:t>Academic Misconduct</a:t>
            </a:r>
            <a:br>
              <a:rPr lang="en-GB" dirty="0"/>
            </a:br>
            <a:endParaRPr lang="en-GB" dirty="0"/>
          </a:p>
        </p:txBody>
      </p:sp>
      <p:sp>
        <p:nvSpPr>
          <p:cNvPr id="4" name="Text Placeholder 3">
            <a:extLst>
              <a:ext uri="{FF2B5EF4-FFF2-40B4-BE49-F238E27FC236}">
                <a16:creationId xmlns:a16="http://schemas.microsoft.com/office/drawing/2014/main" id="{B429C12F-6551-6AAB-8B01-4C724DBBD653}"/>
              </a:ext>
            </a:extLst>
          </p:cNvPr>
          <p:cNvSpPr>
            <a:spLocks noGrp="1"/>
          </p:cNvSpPr>
          <p:nvPr>
            <p:ph type="body" sz="half" idx="2"/>
          </p:nvPr>
        </p:nvSpPr>
        <p:spPr/>
        <p:txBody>
          <a:bodyPr/>
          <a:lstStyle/>
          <a:p>
            <a:endParaRPr lang="en-GB" dirty="0"/>
          </a:p>
        </p:txBody>
      </p:sp>
      <p:pic>
        <p:nvPicPr>
          <p:cNvPr id="5" name="Online Media 4" title="Academic Misconduct | UWTSD">
            <a:hlinkClick r:id="" action="ppaction://media"/>
            <a:extLst>
              <a:ext uri="{FF2B5EF4-FFF2-40B4-BE49-F238E27FC236}">
                <a16:creationId xmlns:a16="http://schemas.microsoft.com/office/drawing/2014/main" id="{483DB810-1865-7450-BBB8-D8516D72AD58}"/>
              </a:ext>
            </a:extLst>
          </p:cNvPr>
          <p:cNvPicPr>
            <a:picLocks noRot="1" noChangeAspect="1"/>
          </p:cNvPicPr>
          <p:nvPr>
            <a:videoFile r:link="rId1"/>
          </p:nvPr>
        </p:nvPicPr>
        <p:blipFill>
          <a:blip r:embed="rId4"/>
          <a:stretch>
            <a:fillRect/>
          </a:stretch>
        </p:blipFill>
        <p:spPr>
          <a:xfrm>
            <a:off x="707015" y="823296"/>
            <a:ext cx="9901238" cy="4807172"/>
          </a:xfrm>
          <a:prstGeom prst="rect">
            <a:avLst/>
          </a:prstGeom>
        </p:spPr>
      </p:pic>
    </p:spTree>
    <p:extLst>
      <p:ext uri="{BB962C8B-B14F-4D97-AF65-F5344CB8AC3E}">
        <p14:creationId xmlns:p14="http://schemas.microsoft.com/office/powerpoint/2010/main" val="3742989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5A3A34A-5AF3-48B8-8B77-F63FEA15F1A9}"/>
              </a:ext>
            </a:extLst>
          </p:cNvPr>
          <p:cNvPicPr>
            <a:picLocks noChangeAspect="1"/>
          </p:cNvPicPr>
          <p:nvPr/>
        </p:nvPicPr>
        <p:blipFill>
          <a:blip r:embed="rId3">
            <a:extLst>
              <a:ext uri="{28A0092B-C50C-407E-A947-70E740481C1C}">
                <a14:useLocalDpi xmlns:a14="http://schemas.microsoft.com/office/drawing/2010/main" val="0"/>
              </a:ext>
            </a:extLst>
          </a:blip>
          <a:srcRect l="21161" r="21161"/>
          <a:stretch/>
        </p:blipFill>
        <p:spPr>
          <a:xfrm>
            <a:off x="4925759" y="0"/>
            <a:ext cx="7266241" cy="6858000"/>
          </a:xfrm>
          <a:prstGeom prst="rect">
            <a:avLst/>
          </a:prstGeom>
        </p:spPr>
      </p:pic>
      <p:sp>
        <p:nvSpPr>
          <p:cNvPr id="12" name="Freeform: Shape 11">
            <a:hlinkClick r:id="rId4"/>
            <a:extLst>
              <a:ext uri="{FF2B5EF4-FFF2-40B4-BE49-F238E27FC236}">
                <a16:creationId xmlns:a16="http://schemas.microsoft.com/office/drawing/2014/main" id="{6BD9EFFD-1F4D-43AD-9E66-218B022AFC4C}"/>
              </a:ext>
            </a:extLst>
          </p:cNvPr>
          <p:cNvSpPr/>
          <p:nvPr/>
        </p:nvSpPr>
        <p:spPr>
          <a:xfrm>
            <a:off x="0" y="0"/>
            <a:ext cx="6686086" cy="6858000"/>
          </a:xfrm>
          <a:custGeom>
            <a:avLst/>
            <a:gdLst>
              <a:gd name="connsiteX0" fmla="*/ 0 w 6686086"/>
              <a:gd name="connsiteY0" fmla="*/ 0 h 6858000"/>
              <a:gd name="connsiteX1" fmla="*/ 6686086 w 6686086"/>
              <a:gd name="connsiteY1" fmla="*/ 0 h 6858000"/>
              <a:gd name="connsiteX2" fmla="*/ 5466665 w 6686086"/>
              <a:gd name="connsiteY2" fmla="*/ 6858000 h 6858000"/>
              <a:gd name="connsiteX3" fmla="*/ 0 w 66860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686086" h="6858000">
                <a:moveTo>
                  <a:pt x="0" y="0"/>
                </a:moveTo>
                <a:lnTo>
                  <a:pt x="6686086" y="0"/>
                </a:lnTo>
                <a:lnTo>
                  <a:pt x="5466665" y="6858000"/>
                </a:lnTo>
                <a:lnTo>
                  <a:pt x="0" y="6858000"/>
                </a:lnTo>
                <a:close/>
              </a:path>
            </a:pathLst>
          </a:custGeom>
          <a:solidFill>
            <a:srgbClr val="013E5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3" name="Picture 12" descr="Graphical user interface&#10;&#10;Description automatically generated">
            <a:extLst>
              <a:ext uri="{FF2B5EF4-FFF2-40B4-BE49-F238E27FC236}">
                <a16:creationId xmlns:a16="http://schemas.microsoft.com/office/drawing/2014/main" id="{7855984F-40A9-45A3-ACC9-88B3AC1B1A95}"/>
              </a:ext>
            </a:extLst>
          </p:cNvPr>
          <p:cNvPicPr>
            <a:picLocks noChangeAspect="1"/>
          </p:cNvPicPr>
          <p:nvPr/>
        </p:nvPicPr>
        <p:blipFill rotWithShape="1">
          <a:blip r:embed="rId5">
            <a:extLst>
              <a:ext uri="{28A0092B-C50C-407E-A947-70E740481C1C}">
                <a14:useLocalDpi xmlns:a14="http://schemas.microsoft.com/office/drawing/2010/main" val="0"/>
              </a:ext>
            </a:extLst>
          </a:blip>
          <a:srcRect l="32850" t="27467" r="32200" b="28666"/>
          <a:stretch/>
        </p:blipFill>
        <p:spPr>
          <a:xfrm>
            <a:off x="530352" y="455510"/>
            <a:ext cx="1826188" cy="1289304"/>
          </a:xfrm>
          <a:prstGeom prst="rect">
            <a:avLst/>
          </a:prstGeom>
        </p:spPr>
      </p:pic>
      <p:sp>
        <p:nvSpPr>
          <p:cNvPr id="3" name="TextBox 2">
            <a:extLst>
              <a:ext uri="{FF2B5EF4-FFF2-40B4-BE49-F238E27FC236}">
                <a16:creationId xmlns:a16="http://schemas.microsoft.com/office/drawing/2014/main" id="{A1C74199-1FAC-4B4D-987D-5D8C3E6CD368}"/>
              </a:ext>
            </a:extLst>
          </p:cNvPr>
          <p:cNvSpPr txBox="1"/>
          <p:nvPr/>
        </p:nvSpPr>
        <p:spPr>
          <a:xfrm>
            <a:off x="530351" y="1951358"/>
            <a:ext cx="7567273" cy="2616101"/>
          </a:xfrm>
          <a:prstGeom prst="rect">
            <a:avLst/>
          </a:prstGeom>
          <a:noFill/>
        </p:spPr>
        <p:txBody>
          <a:bodyPr wrap="square" lIns="91440" tIns="45720" rIns="91440" bIns="45720" rtlCol="0" anchor="t">
            <a:spAutoFit/>
          </a:bodyPr>
          <a:lstStyle/>
          <a:p>
            <a:pPr>
              <a:spcAft>
                <a:spcPts val="1200"/>
              </a:spcAft>
            </a:pPr>
            <a:r>
              <a:rPr lang="en-GB" sz="3600" b="1" dirty="0">
                <a:solidFill>
                  <a:schemeClr val="bg1"/>
                </a:solidFill>
              </a:rPr>
              <a:t>Day 2 </a:t>
            </a:r>
          </a:p>
          <a:p>
            <a:pPr>
              <a:spcAft>
                <a:spcPts val="1200"/>
              </a:spcAft>
            </a:pPr>
            <a:r>
              <a:rPr lang="en-GB" sz="3600" b="1" dirty="0">
                <a:solidFill>
                  <a:schemeClr val="bg1"/>
                </a:solidFill>
              </a:rPr>
              <a:t>Embedded Electronics Induction</a:t>
            </a:r>
          </a:p>
          <a:p>
            <a:endParaRPr lang="en-GB" dirty="0"/>
          </a:p>
          <a:p>
            <a:r>
              <a:rPr lang="en-GB" sz="3600" b="1" dirty="0">
                <a:solidFill>
                  <a:schemeClr val="bg1"/>
                </a:solidFill>
              </a:rPr>
              <a:t>Student Support &amp; Student Voice</a:t>
            </a:r>
          </a:p>
          <a:p>
            <a:endParaRPr lang="en-GB" dirty="0"/>
          </a:p>
        </p:txBody>
      </p:sp>
    </p:spTree>
    <p:extLst>
      <p:ext uri="{BB962C8B-B14F-4D97-AF65-F5344CB8AC3E}">
        <p14:creationId xmlns:p14="http://schemas.microsoft.com/office/powerpoint/2010/main" val="7935799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orange circle with white text&#10;&#10;Description automatically generated">
            <a:extLst>
              <a:ext uri="{FF2B5EF4-FFF2-40B4-BE49-F238E27FC236}">
                <a16:creationId xmlns:a16="http://schemas.microsoft.com/office/drawing/2014/main" id="{C48C19D4-6FEA-9AE0-F062-52AD98EA8956}"/>
              </a:ext>
            </a:extLst>
          </p:cNvPr>
          <p:cNvPicPr>
            <a:picLocks noChangeAspect="1"/>
          </p:cNvPicPr>
          <p:nvPr/>
        </p:nvPicPr>
        <p:blipFill>
          <a:blip r:embed="rId3"/>
          <a:stretch>
            <a:fillRect/>
          </a:stretch>
        </p:blipFill>
        <p:spPr>
          <a:xfrm>
            <a:off x="1528352" y="643315"/>
            <a:ext cx="9135297" cy="4859567"/>
          </a:xfrm>
          <a:prstGeom prst="rect">
            <a:avLst/>
          </a:prstGeom>
        </p:spPr>
      </p:pic>
    </p:spTree>
    <p:extLst>
      <p:ext uri="{BB962C8B-B14F-4D97-AF65-F5344CB8AC3E}">
        <p14:creationId xmlns:p14="http://schemas.microsoft.com/office/powerpoint/2010/main" val="36156320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Welcome To UWTSD">
            <a:hlinkClick r:id="" action="ppaction://media"/>
            <a:extLst>
              <a:ext uri="{FF2B5EF4-FFF2-40B4-BE49-F238E27FC236}">
                <a16:creationId xmlns:a16="http://schemas.microsoft.com/office/drawing/2014/main" id="{B9A98A97-472D-09C1-754E-9B6033ED1FCA}"/>
              </a:ext>
            </a:extLst>
          </p:cNvPr>
          <p:cNvPicPr>
            <a:picLocks noRot="1" noChangeAspect="1"/>
          </p:cNvPicPr>
          <p:nvPr>
            <a:videoFile r:link="rId1"/>
          </p:nvPr>
        </p:nvPicPr>
        <p:blipFill>
          <a:blip r:embed="rId3"/>
          <a:stretch>
            <a:fillRect/>
          </a:stretch>
        </p:blipFill>
        <p:spPr>
          <a:xfrm>
            <a:off x="1089450" y="108835"/>
            <a:ext cx="9713668" cy="5479868"/>
          </a:xfrm>
          <a:prstGeom prst="rect">
            <a:avLst/>
          </a:prstGeom>
        </p:spPr>
      </p:pic>
    </p:spTree>
    <p:extLst>
      <p:ext uri="{BB962C8B-B14F-4D97-AF65-F5344CB8AC3E}">
        <p14:creationId xmlns:p14="http://schemas.microsoft.com/office/powerpoint/2010/main" val="2914888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2270C-3B3E-6364-04F9-92FF84169BB5}"/>
              </a:ext>
            </a:extLst>
          </p:cNvPr>
          <p:cNvSpPr>
            <a:spLocks noGrp="1"/>
          </p:cNvSpPr>
          <p:nvPr>
            <p:ph type="title"/>
          </p:nvPr>
        </p:nvSpPr>
        <p:spPr>
          <a:xfrm>
            <a:off x="1961323" y="457200"/>
            <a:ext cx="3142491" cy="876300"/>
          </a:xfrm>
        </p:spPr>
        <p:txBody>
          <a:bodyPr/>
          <a:lstStyle/>
          <a:p>
            <a:r>
              <a:rPr lang="en-GB" sz="3600"/>
              <a:t>Student Hwb </a:t>
            </a:r>
          </a:p>
        </p:txBody>
      </p:sp>
      <p:pic>
        <p:nvPicPr>
          <p:cNvPr id="7" name="Picture Placeholder 6">
            <a:extLst>
              <a:ext uri="{FF2B5EF4-FFF2-40B4-BE49-F238E27FC236}">
                <a16:creationId xmlns:a16="http://schemas.microsoft.com/office/drawing/2014/main" id="{6BD9308B-50AD-21F0-A091-C64434F6FB7F}"/>
              </a:ext>
            </a:extLst>
          </p:cNvPr>
          <p:cNvPicPr>
            <a:picLocks noGrp="1" noChangeAspect="1"/>
          </p:cNvPicPr>
          <p:nvPr>
            <p:ph type="pic" idx="1"/>
          </p:nvPr>
        </p:nvPicPr>
        <p:blipFill>
          <a:blip r:embed="rId3"/>
          <a:srcRect l="2508" r="2508"/>
          <a:stretch>
            <a:fillRect/>
          </a:stretch>
        </p:blipFill>
        <p:spPr>
          <a:prstGeom prst="rect">
            <a:avLst/>
          </a:prstGeom>
        </p:spPr>
      </p:pic>
      <p:sp>
        <p:nvSpPr>
          <p:cNvPr id="4" name="Text Placeholder 3">
            <a:extLst>
              <a:ext uri="{FF2B5EF4-FFF2-40B4-BE49-F238E27FC236}">
                <a16:creationId xmlns:a16="http://schemas.microsoft.com/office/drawing/2014/main" id="{5274FA6F-A46C-072B-7284-500B81F1F13F}"/>
              </a:ext>
            </a:extLst>
          </p:cNvPr>
          <p:cNvSpPr>
            <a:spLocks noGrp="1"/>
          </p:cNvSpPr>
          <p:nvPr>
            <p:ph type="body" sz="half" idx="2"/>
          </p:nvPr>
        </p:nvSpPr>
        <p:spPr>
          <a:xfrm>
            <a:off x="1881809" y="1518443"/>
            <a:ext cx="3222004" cy="3811588"/>
          </a:xfrm>
        </p:spPr>
        <p:txBody>
          <a:bodyPr vert="horz" lIns="91440" tIns="45720" rIns="91440" bIns="45720" rtlCol="0" anchor="t">
            <a:normAutofit fontScale="92500" lnSpcReduction="20000"/>
          </a:bodyPr>
          <a:lstStyle/>
          <a:p>
            <a:pPr marL="342900" indent="-342900">
              <a:buFont typeface="Arial" panose="020B0604020202020204" pitchFamily="34" charset="0"/>
              <a:buChar char="•"/>
            </a:pPr>
            <a:r>
              <a:rPr lang="en-GB"/>
              <a:t>First point of contact.</a:t>
            </a:r>
          </a:p>
          <a:p>
            <a:pPr marL="342900" indent="-342900">
              <a:buFont typeface="Arial" panose="020B0604020202020204" pitchFamily="34" charset="0"/>
              <a:buChar char="•"/>
            </a:pPr>
            <a:r>
              <a:rPr lang="en-GB"/>
              <a:t>Support all students</a:t>
            </a:r>
          </a:p>
          <a:p>
            <a:pPr marL="342900" indent="-342900">
              <a:buFont typeface="Arial" panose="020B0604020202020204" pitchFamily="34" charset="0"/>
              <a:buChar char="•"/>
            </a:pPr>
            <a:r>
              <a:rPr lang="en-GB"/>
              <a:t>Contact us by phone, live chat, email or by visiting one of our Hwb desks.</a:t>
            </a:r>
          </a:p>
          <a:p>
            <a:pPr marL="342900" indent="-342900">
              <a:buFont typeface="Arial" panose="020B0604020202020204" pitchFamily="34" charset="0"/>
              <a:buChar char="•"/>
            </a:pPr>
            <a:r>
              <a:rPr lang="en-GB">
                <a:ea typeface="DengXian" panose="02010600030101010101" pitchFamily="2" charset="-122"/>
                <a:cs typeface="Times New Roman" panose="02020603050405020304" pitchFamily="18" charset="0"/>
              </a:rPr>
              <a:t>Email: </a:t>
            </a:r>
            <a:r>
              <a:rPr lang="en-GB" u="sng">
                <a:solidFill>
                  <a:srgbClr val="0563C1"/>
                </a:solidFill>
                <a:ea typeface="DengXian" panose="02010600030101010101" pitchFamily="2" charset="-122"/>
                <a:cs typeface="Times New Roman" panose="02020603050405020304" pitchFamily="18" charset="0"/>
                <a:hlinkClick r:id="rId4"/>
              </a:rPr>
              <a:t>hwb@uwtsd.ac.uk</a:t>
            </a:r>
            <a:r>
              <a:rPr lang="en-GB">
                <a:ea typeface="DengXian" panose="02010600030101010101" pitchFamily="2" charset="-122"/>
                <a:cs typeface="Times New Roman" panose="02020603050405020304" pitchFamily="18" charset="0"/>
              </a:rPr>
              <a:t> . </a:t>
            </a:r>
          </a:p>
          <a:p>
            <a:pPr marL="342900" indent="-342900">
              <a:buFont typeface="Arial" panose="020B0604020202020204" pitchFamily="34" charset="0"/>
              <a:buChar char="•"/>
            </a:pPr>
            <a:r>
              <a:rPr lang="en-GB">
                <a:ea typeface="DengXian"/>
                <a:cs typeface="Times New Roman"/>
              </a:rPr>
              <a:t>Call us 03001313030.</a:t>
            </a:r>
          </a:p>
          <a:p>
            <a:pPr marL="342900" indent="-342900">
              <a:buFont typeface="Arial" panose="020B0604020202020204" pitchFamily="34" charset="0"/>
              <a:buChar char="•"/>
            </a:pPr>
            <a:endParaRPr lang="en-GB"/>
          </a:p>
          <a:p>
            <a:pPr marL="285750" indent="-285750">
              <a:buFont typeface="Arial" panose="020B0604020202020204" pitchFamily="34" charset="0"/>
              <a:buChar char="•"/>
            </a:pPr>
            <a:endParaRPr lang="en-GB"/>
          </a:p>
        </p:txBody>
      </p:sp>
    </p:spTree>
    <p:extLst>
      <p:ext uri="{BB962C8B-B14F-4D97-AF65-F5344CB8AC3E}">
        <p14:creationId xmlns:p14="http://schemas.microsoft.com/office/powerpoint/2010/main" val="17390580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7E73107-9EB0-D360-D1D0-E7E84C5CBDB9}"/>
              </a:ext>
            </a:extLst>
          </p:cNvPr>
          <p:cNvPicPr>
            <a:picLocks noChangeAspect="1"/>
          </p:cNvPicPr>
          <p:nvPr/>
        </p:nvPicPr>
        <p:blipFill>
          <a:blip r:embed="rId3"/>
          <a:stretch>
            <a:fillRect/>
          </a:stretch>
        </p:blipFill>
        <p:spPr>
          <a:xfrm>
            <a:off x="1524000" y="1"/>
            <a:ext cx="9144000" cy="6089041"/>
          </a:xfrm>
          <a:prstGeom prst="rect">
            <a:avLst/>
          </a:prstGeom>
        </p:spPr>
      </p:pic>
    </p:spTree>
    <p:extLst>
      <p:ext uri="{BB962C8B-B14F-4D97-AF65-F5344CB8AC3E}">
        <p14:creationId xmlns:p14="http://schemas.microsoft.com/office/powerpoint/2010/main" val="20319133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a:extLst>
              <a:ext uri="{FF2B5EF4-FFF2-40B4-BE49-F238E27FC236}">
                <a16:creationId xmlns:a16="http://schemas.microsoft.com/office/drawing/2014/main" id="{E11A8B08-6A15-2A09-9FF4-D4EC7FDB3B6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a:extLst>
              <a:ext uri="{FF2B5EF4-FFF2-40B4-BE49-F238E27FC236}">
                <a16:creationId xmlns:a16="http://schemas.microsoft.com/office/drawing/2014/main" id="{C142DEBD-CF9F-060B-1B32-FD4F6A2C35C2}"/>
              </a:ext>
            </a:extLst>
          </p:cNvPr>
          <p:cNvPicPr>
            <a:picLocks noChangeAspect="1"/>
          </p:cNvPicPr>
          <p:nvPr/>
        </p:nvPicPr>
        <p:blipFill>
          <a:blip r:embed="rId3"/>
          <a:stretch>
            <a:fillRect/>
          </a:stretch>
        </p:blipFill>
        <p:spPr>
          <a:xfrm>
            <a:off x="1851992" y="695741"/>
            <a:ext cx="1530627" cy="2017642"/>
          </a:xfrm>
          <a:prstGeom prst="rect">
            <a:avLst/>
          </a:prstGeom>
        </p:spPr>
      </p:pic>
      <p:sp>
        <p:nvSpPr>
          <p:cNvPr id="4" name="TextBox 3">
            <a:extLst>
              <a:ext uri="{FF2B5EF4-FFF2-40B4-BE49-F238E27FC236}">
                <a16:creationId xmlns:a16="http://schemas.microsoft.com/office/drawing/2014/main" id="{78BCC675-B53F-783D-4944-9D1CFCA0015F}"/>
              </a:ext>
            </a:extLst>
          </p:cNvPr>
          <p:cNvSpPr txBox="1"/>
          <p:nvPr/>
        </p:nvSpPr>
        <p:spPr>
          <a:xfrm>
            <a:off x="1851992" y="2814936"/>
            <a:ext cx="1610139" cy="646331"/>
          </a:xfrm>
          <a:prstGeom prst="rect">
            <a:avLst/>
          </a:prstGeom>
          <a:noFill/>
        </p:spPr>
        <p:txBody>
          <a:bodyPr wrap="square" rtlCol="0">
            <a:spAutoFit/>
          </a:bodyPr>
          <a:lstStyle/>
          <a:p>
            <a:r>
              <a:rPr lang="en-GB" sz="1200"/>
              <a:t>Rina Evans</a:t>
            </a:r>
          </a:p>
          <a:p>
            <a:r>
              <a:rPr lang="en-GB" sz="1200"/>
              <a:t>Student Hwb Manager</a:t>
            </a:r>
          </a:p>
        </p:txBody>
      </p:sp>
      <p:sp>
        <p:nvSpPr>
          <p:cNvPr id="5" name="Title 4">
            <a:extLst>
              <a:ext uri="{FF2B5EF4-FFF2-40B4-BE49-F238E27FC236}">
                <a16:creationId xmlns:a16="http://schemas.microsoft.com/office/drawing/2014/main" id="{FC154B5E-63B6-83F8-8FEA-DCD8854E30C1}"/>
              </a:ext>
            </a:extLst>
          </p:cNvPr>
          <p:cNvSpPr>
            <a:spLocks noGrp="1"/>
          </p:cNvSpPr>
          <p:nvPr>
            <p:ph type="title"/>
          </p:nvPr>
        </p:nvSpPr>
        <p:spPr>
          <a:xfrm>
            <a:off x="1705389" y="37135"/>
            <a:ext cx="8853281" cy="658607"/>
          </a:xfrm>
        </p:spPr>
        <p:txBody>
          <a:bodyPr/>
          <a:lstStyle/>
          <a:p>
            <a:r>
              <a:rPr lang="en-GB" sz="3600"/>
              <a:t>Meet The Hwb Team</a:t>
            </a:r>
          </a:p>
        </p:txBody>
      </p:sp>
      <p:pic>
        <p:nvPicPr>
          <p:cNvPr id="6" name="Picture 5">
            <a:extLst>
              <a:ext uri="{FF2B5EF4-FFF2-40B4-BE49-F238E27FC236}">
                <a16:creationId xmlns:a16="http://schemas.microsoft.com/office/drawing/2014/main" id="{8B87BD49-2D9D-0EB1-C8A0-346A649CB8F7}"/>
              </a:ext>
            </a:extLst>
          </p:cNvPr>
          <p:cNvPicPr>
            <a:picLocks noChangeAspect="1"/>
          </p:cNvPicPr>
          <p:nvPr/>
        </p:nvPicPr>
        <p:blipFill>
          <a:blip r:embed="rId4"/>
          <a:stretch>
            <a:fillRect/>
          </a:stretch>
        </p:blipFill>
        <p:spPr>
          <a:xfrm>
            <a:off x="3665884" y="695741"/>
            <a:ext cx="1610139" cy="2017642"/>
          </a:xfrm>
          <a:prstGeom prst="rect">
            <a:avLst/>
          </a:prstGeom>
        </p:spPr>
      </p:pic>
      <p:sp>
        <p:nvSpPr>
          <p:cNvPr id="7" name="TextBox 6">
            <a:extLst>
              <a:ext uri="{FF2B5EF4-FFF2-40B4-BE49-F238E27FC236}">
                <a16:creationId xmlns:a16="http://schemas.microsoft.com/office/drawing/2014/main" id="{9B731233-610B-6FD5-BA71-B6352B20E88C}"/>
              </a:ext>
            </a:extLst>
          </p:cNvPr>
          <p:cNvSpPr txBox="1"/>
          <p:nvPr/>
        </p:nvSpPr>
        <p:spPr>
          <a:xfrm>
            <a:off x="3702949" y="2797219"/>
            <a:ext cx="1714636" cy="646331"/>
          </a:xfrm>
          <a:prstGeom prst="rect">
            <a:avLst/>
          </a:prstGeom>
          <a:noFill/>
        </p:spPr>
        <p:txBody>
          <a:bodyPr wrap="square" rtlCol="0">
            <a:spAutoFit/>
          </a:bodyPr>
          <a:lstStyle/>
          <a:p>
            <a:r>
              <a:rPr lang="en-GB" sz="1200"/>
              <a:t>Jo Price</a:t>
            </a:r>
          </a:p>
          <a:p>
            <a:r>
              <a:rPr lang="en-GB" sz="1200"/>
              <a:t>Principal Admin Officer</a:t>
            </a:r>
          </a:p>
        </p:txBody>
      </p:sp>
      <p:pic>
        <p:nvPicPr>
          <p:cNvPr id="8" name="Picture 7">
            <a:extLst>
              <a:ext uri="{FF2B5EF4-FFF2-40B4-BE49-F238E27FC236}">
                <a16:creationId xmlns:a16="http://schemas.microsoft.com/office/drawing/2014/main" id="{989BC370-307A-39ED-5207-571205808741}"/>
              </a:ext>
            </a:extLst>
          </p:cNvPr>
          <p:cNvPicPr>
            <a:picLocks noChangeAspect="1"/>
          </p:cNvPicPr>
          <p:nvPr/>
        </p:nvPicPr>
        <p:blipFill>
          <a:blip r:embed="rId5"/>
          <a:stretch>
            <a:fillRect/>
          </a:stretch>
        </p:blipFill>
        <p:spPr>
          <a:xfrm>
            <a:off x="5456306" y="695741"/>
            <a:ext cx="1610139" cy="2017643"/>
          </a:xfrm>
          <a:prstGeom prst="rect">
            <a:avLst/>
          </a:prstGeom>
        </p:spPr>
      </p:pic>
      <p:sp>
        <p:nvSpPr>
          <p:cNvPr id="9" name="TextBox 8">
            <a:extLst>
              <a:ext uri="{FF2B5EF4-FFF2-40B4-BE49-F238E27FC236}">
                <a16:creationId xmlns:a16="http://schemas.microsoft.com/office/drawing/2014/main" id="{21546849-9184-7DBD-CAD9-DD3F47E10154}"/>
              </a:ext>
            </a:extLst>
          </p:cNvPr>
          <p:cNvSpPr txBox="1"/>
          <p:nvPr/>
        </p:nvSpPr>
        <p:spPr>
          <a:xfrm>
            <a:off x="5506000" y="2797219"/>
            <a:ext cx="1510749" cy="646331"/>
          </a:xfrm>
          <a:prstGeom prst="rect">
            <a:avLst/>
          </a:prstGeom>
          <a:noFill/>
        </p:spPr>
        <p:txBody>
          <a:bodyPr wrap="square" rtlCol="0">
            <a:spAutoFit/>
          </a:bodyPr>
          <a:lstStyle/>
          <a:p>
            <a:r>
              <a:rPr lang="en-GB" sz="1200"/>
              <a:t>Marlene Tobias</a:t>
            </a:r>
          </a:p>
          <a:p>
            <a:r>
              <a:rPr lang="en-GB" sz="1200"/>
              <a:t>Senior Admin Officer - Cardiff</a:t>
            </a:r>
          </a:p>
        </p:txBody>
      </p:sp>
      <p:pic>
        <p:nvPicPr>
          <p:cNvPr id="10" name="Picture 9">
            <a:extLst>
              <a:ext uri="{FF2B5EF4-FFF2-40B4-BE49-F238E27FC236}">
                <a16:creationId xmlns:a16="http://schemas.microsoft.com/office/drawing/2014/main" id="{E3B935DF-CEE2-B854-B264-1DFE3120F44F}"/>
              </a:ext>
            </a:extLst>
          </p:cNvPr>
          <p:cNvPicPr>
            <a:picLocks noChangeAspect="1"/>
          </p:cNvPicPr>
          <p:nvPr/>
        </p:nvPicPr>
        <p:blipFill>
          <a:blip r:embed="rId6"/>
          <a:stretch>
            <a:fillRect/>
          </a:stretch>
        </p:blipFill>
        <p:spPr>
          <a:xfrm>
            <a:off x="9026940" y="695740"/>
            <a:ext cx="1446005" cy="2017642"/>
          </a:xfrm>
          <a:prstGeom prst="rect">
            <a:avLst/>
          </a:prstGeom>
        </p:spPr>
      </p:pic>
      <p:sp>
        <p:nvSpPr>
          <p:cNvPr id="11" name="TextBox 10">
            <a:extLst>
              <a:ext uri="{FF2B5EF4-FFF2-40B4-BE49-F238E27FC236}">
                <a16:creationId xmlns:a16="http://schemas.microsoft.com/office/drawing/2014/main" id="{F2A83CFC-ED74-549A-1CD0-CAF1E6668E8A}"/>
              </a:ext>
            </a:extLst>
          </p:cNvPr>
          <p:cNvSpPr txBox="1"/>
          <p:nvPr/>
        </p:nvSpPr>
        <p:spPr>
          <a:xfrm>
            <a:off x="8922517" y="2779361"/>
            <a:ext cx="1446005" cy="646331"/>
          </a:xfrm>
          <a:prstGeom prst="rect">
            <a:avLst/>
          </a:prstGeom>
          <a:noFill/>
        </p:spPr>
        <p:txBody>
          <a:bodyPr wrap="square" rtlCol="0">
            <a:spAutoFit/>
          </a:bodyPr>
          <a:lstStyle/>
          <a:p>
            <a:r>
              <a:rPr lang="en-GB" sz="1200"/>
              <a:t>Lorraine Jones</a:t>
            </a:r>
          </a:p>
          <a:p>
            <a:r>
              <a:rPr lang="en-GB" sz="1200"/>
              <a:t>Admin Officer </a:t>
            </a:r>
          </a:p>
          <a:p>
            <a:r>
              <a:rPr lang="en-GB" sz="1200"/>
              <a:t>Lampeter</a:t>
            </a:r>
          </a:p>
        </p:txBody>
      </p:sp>
      <p:pic>
        <p:nvPicPr>
          <p:cNvPr id="12" name="Picture 11">
            <a:extLst>
              <a:ext uri="{FF2B5EF4-FFF2-40B4-BE49-F238E27FC236}">
                <a16:creationId xmlns:a16="http://schemas.microsoft.com/office/drawing/2014/main" id="{E7225B1B-8A24-746F-DE64-7F526BFDCE02}"/>
              </a:ext>
            </a:extLst>
          </p:cNvPr>
          <p:cNvPicPr>
            <a:picLocks noChangeAspect="1"/>
          </p:cNvPicPr>
          <p:nvPr/>
        </p:nvPicPr>
        <p:blipFill>
          <a:blip r:embed="rId7"/>
          <a:stretch>
            <a:fillRect/>
          </a:stretch>
        </p:blipFill>
        <p:spPr>
          <a:xfrm>
            <a:off x="7349709" y="695741"/>
            <a:ext cx="1446005" cy="2017642"/>
          </a:xfrm>
          <a:prstGeom prst="rect">
            <a:avLst/>
          </a:prstGeom>
        </p:spPr>
      </p:pic>
      <p:sp>
        <p:nvSpPr>
          <p:cNvPr id="13" name="TextBox 12">
            <a:extLst>
              <a:ext uri="{FF2B5EF4-FFF2-40B4-BE49-F238E27FC236}">
                <a16:creationId xmlns:a16="http://schemas.microsoft.com/office/drawing/2014/main" id="{AA9FCB6A-F012-3BE7-CA52-65F0835E98CB}"/>
              </a:ext>
            </a:extLst>
          </p:cNvPr>
          <p:cNvSpPr txBox="1"/>
          <p:nvPr/>
        </p:nvSpPr>
        <p:spPr>
          <a:xfrm>
            <a:off x="7318930" y="2767419"/>
            <a:ext cx="1510749" cy="646331"/>
          </a:xfrm>
          <a:prstGeom prst="rect">
            <a:avLst/>
          </a:prstGeom>
          <a:noFill/>
        </p:spPr>
        <p:txBody>
          <a:bodyPr wrap="square" rtlCol="0">
            <a:spAutoFit/>
          </a:bodyPr>
          <a:lstStyle/>
          <a:p>
            <a:r>
              <a:rPr lang="en-GB" sz="1200"/>
              <a:t>Bruce </a:t>
            </a:r>
            <a:r>
              <a:rPr lang="en-GB" sz="1200" err="1"/>
              <a:t>McSloy</a:t>
            </a:r>
            <a:endParaRPr lang="en-GB" sz="1200"/>
          </a:p>
          <a:p>
            <a:r>
              <a:rPr lang="en-GB" sz="1200"/>
              <a:t>Admin Officer</a:t>
            </a:r>
          </a:p>
          <a:p>
            <a:r>
              <a:rPr lang="en-GB" sz="1200"/>
              <a:t>Dynevor</a:t>
            </a:r>
          </a:p>
        </p:txBody>
      </p:sp>
      <p:pic>
        <p:nvPicPr>
          <p:cNvPr id="14" name="Picture 13">
            <a:extLst>
              <a:ext uri="{FF2B5EF4-FFF2-40B4-BE49-F238E27FC236}">
                <a16:creationId xmlns:a16="http://schemas.microsoft.com/office/drawing/2014/main" id="{5638241B-814B-DDD3-A023-CC8F402BA2EC}"/>
              </a:ext>
            </a:extLst>
          </p:cNvPr>
          <p:cNvPicPr>
            <a:picLocks noChangeAspect="1"/>
          </p:cNvPicPr>
          <p:nvPr/>
        </p:nvPicPr>
        <p:blipFill>
          <a:blip r:embed="rId8"/>
          <a:stretch>
            <a:fillRect/>
          </a:stretch>
        </p:blipFill>
        <p:spPr>
          <a:xfrm>
            <a:off x="2201381" y="3377493"/>
            <a:ext cx="1433110" cy="1890247"/>
          </a:xfrm>
          <a:prstGeom prst="rect">
            <a:avLst/>
          </a:prstGeom>
        </p:spPr>
      </p:pic>
      <p:sp>
        <p:nvSpPr>
          <p:cNvPr id="15" name="TextBox 14">
            <a:extLst>
              <a:ext uri="{FF2B5EF4-FFF2-40B4-BE49-F238E27FC236}">
                <a16:creationId xmlns:a16="http://schemas.microsoft.com/office/drawing/2014/main" id="{9C058537-5D64-CA20-99D2-2BDCF786ABCF}"/>
              </a:ext>
            </a:extLst>
          </p:cNvPr>
          <p:cNvSpPr txBox="1"/>
          <p:nvPr/>
        </p:nvSpPr>
        <p:spPr>
          <a:xfrm>
            <a:off x="2201382" y="5350360"/>
            <a:ext cx="2358886" cy="646331"/>
          </a:xfrm>
          <a:prstGeom prst="rect">
            <a:avLst/>
          </a:prstGeom>
          <a:noFill/>
        </p:spPr>
        <p:txBody>
          <a:bodyPr wrap="square" rtlCol="0">
            <a:spAutoFit/>
          </a:bodyPr>
          <a:lstStyle/>
          <a:p>
            <a:r>
              <a:rPr lang="en-GB" sz="1200"/>
              <a:t>Jonathan Jones</a:t>
            </a:r>
          </a:p>
          <a:p>
            <a:r>
              <a:rPr lang="en-GB" sz="1200"/>
              <a:t>Student Comms Advisor  Carmarthen</a:t>
            </a:r>
          </a:p>
        </p:txBody>
      </p:sp>
      <p:pic>
        <p:nvPicPr>
          <p:cNvPr id="17" name="Picture 16">
            <a:extLst>
              <a:ext uri="{FF2B5EF4-FFF2-40B4-BE49-F238E27FC236}">
                <a16:creationId xmlns:a16="http://schemas.microsoft.com/office/drawing/2014/main" id="{5F4F9AD6-9734-4BFC-200F-A495F4E2BBED}"/>
              </a:ext>
            </a:extLst>
          </p:cNvPr>
          <p:cNvPicPr>
            <a:picLocks noChangeAspect="1"/>
          </p:cNvPicPr>
          <p:nvPr/>
        </p:nvPicPr>
        <p:blipFill>
          <a:blip r:embed="rId9"/>
          <a:stretch>
            <a:fillRect/>
          </a:stretch>
        </p:blipFill>
        <p:spPr>
          <a:xfrm>
            <a:off x="4353620" y="3381881"/>
            <a:ext cx="1421849" cy="1895749"/>
          </a:xfrm>
          <a:prstGeom prst="rect">
            <a:avLst/>
          </a:prstGeom>
        </p:spPr>
      </p:pic>
      <p:pic>
        <p:nvPicPr>
          <p:cNvPr id="18" name="Picture 17">
            <a:extLst>
              <a:ext uri="{FF2B5EF4-FFF2-40B4-BE49-F238E27FC236}">
                <a16:creationId xmlns:a16="http://schemas.microsoft.com/office/drawing/2014/main" id="{9649A9B3-465A-8B65-E385-83CF6B708B16}"/>
              </a:ext>
            </a:extLst>
          </p:cNvPr>
          <p:cNvPicPr>
            <a:picLocks noChangeAspect="1"/>
          </p:cNvPicPr>
          <p:nvPr/>
        </p:nvPicPr>
        <p:blipFill>
          <a:blip r:embed="rId10"/>
          <a:stretch>
            <a:fillRect/>
          </a:stretch>
        </p:blipFill>
        <p:spPr>
          <a:xfrm>
            <a:off x="6641338" y="3395210"/>
            <a:ext cx="1422105" cy="1861269"/>
          </a:xfrm>
          <a:prstGeom prst="rect">
            <a:avLst/>
          </a:prstGeom>
        </p:spPr>
      </p:pic>
      <p:pic>
        <p:nvPicPr>
          <p:cNvPr id="20" name="Picture 19">
            <a:extLst>
              <a:ext uri="{FF2B5EF4-FFF2-40B4-BE49-F238E27FC236}">
                <a16:creationId xmlns:a16="http://schemas.microsoft.com/office/drawing/2014/main" id="{19095B31-F5A6-DF53-2FBE-2286C374CE37}"/>
              </a:ext>
            </a:extLst>
          </p:cNvPr>
          <p:cNvPicPr>
            <a:picLocks noChangeAspect="1"/>
          </p:cNvPicPr>
          <p:nvPr/>
        </p:nvPicPr>
        <p:blipFill>
          <a:blip r:embed="rId11"/>
          <a:stretch>
            <a:fillRect/>
          </a:stretch>
        </p:blipFill>
        <p:spPr>
          <a:xfrm>
            <a:off x="8536719" y="3381881"/>
            <a:ext cx="1516181" cy="1879403"/>
          </a:xfrm>
          <a:prstGeom prst="rect">
            <a:avLst/>
          </a:prstGeom>
        </p:spPr>
      </p:pic>
      <p:sp>
        <p:nvSpPr>
          <p:cNvPr id="21" name="TextBox 20">
            <a:extLst>
              <a:ext uri="{FF2B5EF4-FFF2-40B4-BE49-F238E27FC236}">
                <a16:creationId xmlns:a16="http://schemas.microsoft.com/office/drawing/2014/main" id="{F3B6C989-E73F-865D-6B00-43A3D33B16A1}"/>
              </a:ext>
            </a:extLst>
          </p:cNvPr>
          <p:cNvSpPr txBox="1"/>
          <p:nvPr/>
        </p:nvSpPr>
        <p:spPr>
          <a:xfrm>
            <a:off x="4276725" y="5350360"/>
            <a:ext cx="1894588" cy="830997"/>
          </a:xfrm>
          <a:prstGeom prst="rect">
            <a:avLst/>
          </a:prstGeom>
          <a:noFill/>
        </p:spPr>
        <p:txBody>
          <a:bodyPr wrap="square" lIns="91440" tIns="45720" rIns="91440" bIns="45720" rtlCol="0" anchor="t">
            <a:spAutoFit/>
          </a:bodyPr>
          <a:lstStyle/>
          <a:p>
            <a:r>
              <a:rPr lang="en-GB" sz="1200" dirty="0"/>
              <a:t>Rachel Randall</a:t>
            </a:r>
          </a:p>
          <a:p>
            <a:r>
              <a:rPr lang="en-GB" sz="1200" dirty="0"/>
              <a:t>Admin Officer</a:t>
            </a:r>
          </a:p>
          <a:p>
            <a:r>
              <a:rPr lang="en-GB" sz="1200" dirty="0">
                <a:cs typeface="Calibri"/>
              </a:rPr>
              <a:t>Swansea Business Campus</a:t>
            </a:r>
            <a:endParaRPr lang="en-GB" sz="1200" dirty="0"/>
          </a:p>
        </p:txBody>
      </p:sp>
      <p:sp>
        <p:nvSpPr>
          <p:cNvPr id="22" name="TextBox 21">
            <a:extLst>
              <a:ext uri="{FF2B5EF4-FFF2-40B4-BE49-F238E27FC236}">
                <a16:creationId xmlns:a16="http://schemas.microsoft.com/office/drawing/2014/main" id="{9294BFCB-2086-E4F3-D708-63A6EB18BCB3}"/>
              </a:ext>
            </a:extLst>
          </p:cNvPr>
          <p:cNvSpPr txBox="1"/>
          <p:nvPr/>
        </p:nvSpPr>
        <p:spPr>
          <a:xfrm>
            <a:off x="6452851" y="5288891"/>
            <a:ext cx="1714637" cy="646331"/>
          </a:xfrm>
          <a:prstGeom prst="rect">
            <a:avLst/>
          </a:prstGeom>
          <a:noFill/>
        </p:spPr>
        <p:txBody>
          <a:bodyPr wrap="square" rtlCol="0">
            <a:spAutoFit/>
          </a:bodyPr>
          <a:lstStyle/>
          <a:p>
            <a:r>
              <a:rPr lang="en-GB" sz="1200" dirty="0"/>
              <a:t>Claire Tregembo</a:t>
            </a:r>
          </a:p>
          <a:p>
            <a:r>
              <a:rPr lang="en-GB" sz="1200" dirty="0"/>
              <a:t>Admin Officer - IQ</a:t>
            </a:r>
          </a:p>
          <a:p>
            <a:endParaRPr lang="en-GB" sz="1200" dirty="0"/>
          </a:p>
        </p:txBody>
      </p:sp>
      <p:sp>
        <p:nvSpPr>
          <p:cNvPr id="23" name="TextBox 22">
            <a:extLst>
              <a:ext uri="{FF2B5EF4-FFF2-40B4-BE49-F238E27FC236}">
                <a16:creationId xmlns:a16="http://schemas.microsoft.com/office/drawing/2014/main" id="{BAF9FF63-654E-591F-E8F5-E8CC897FD8E3}"/>
              </a:ext>
            </a:extLst>
          </p:cNvPr>
          <p:cNvSpPr txBox="1"/>
          <p:nvPr/>
        </p:nvSpPr>
        <p:spPr>
          <a:xfrm>
            <a:off x="8414030" y="5267740"/>
            <a:ext cx="1635962" cy="646331"/>
          </a:xfrm>
          <a:prstGeom prst="rect">
            <a:avLst/>
          </a:prstGeom>
          <a:noFill/>
        </p:spPr>
        <p:txBody>
          <a:bodyPr wrap="square" rtlCol="0">
            <a:spAutoFit/>
          </a:bodyPr>
          <a:lstStyle/>
          <a:p>
            <a:r>
              <a:rPr lang="en-GB" sz="1200" dirty="0"/>
              <a:t>Suzanne Hutchinson</a:t>
            </a:r>
          </a:p>
          <a:p>
            <a:r>
              <a:rPr lang="en-GB" sz="1200" dirty="0"/>
              <a:t>Admin Officer - IQ</a:t>
            </a:r>
          </a:p>
          <a:p>
            <a:endParaRPr lang="en-GB" sz="1200" dirty="0"/>
          </a:p>
        </p:txBody>
      </p:sp>
    </p:spTree>
    <p:extLst>
      <p:ext uri="{BB962C8B-B14F-4D97-AF65-F5344CB8AC3E}">
        <p14:creationId xmlns:p14="http://schemas.microsoft.com/office/powerpoint/2010/main" val="39560714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63682-7DBC-BD41-D228-72A8E8D301E9}"/>
              </a:ext>
            </a:extLst>
          </p:cNvPr>
          <p:cNvSpPr>
            <a:spLocks noGrp="1"/>
          </p:cNvSpPr>
          <p:nvPr>
            <p:ph type="title"/>
          </p:nvPr>
        </p:nvSpPr>
        <p:spPr/>
        <p:txBody>
          <a:bodyPr/>
          <a:lstStyle/>
          <a:p>
            <a:r>
              <a:rPr lang="en-GB" sz="3600"/>
              <a:t>Hwb App</a:t>
            </a:r>
          </a:p>
        </p:txBody>
      </p:sp>
      <p:sp>
        <p:nvSpPr>
          <p:cNvPr id="6" name="TextBox 5">
            <a:extLst>
              <a:ext uri="{FF2B5EF4-FFF2-40B4-BE49-F238E27FC236}">
                <a16:creationId xmlns:a16="http://schemas.microsoft.com/office/drawing/2014/main" id="{560F4A59-2907-994D-6E5D-D6C2B8963AEA}"/>
              </a:ext>
            </a:extLst>
          </p:cNvPr>
          <p:cNvSpPr txBox="1"/>
          <p:nvPr/>
        </p:nvSpPr>
        <p:spPr>
          <a:xfrm flipH="1">
            <a:off x="2152651" y="1297859"/>
            <a:ext cx="3736873" cy="4425507"/>
          </a:xfrm>
          <a:prstGeom prst="rect">
            <a:avLst/>
          </a:prstGeom>
          <a:noFill/>
        </p:spPr>
        <p:txBody>
          <a:bodyPr wrap="square" lIns="91440" tIns="45720" rIns="91440" bIns="45720" rtlCol="0" anchor="t">
            <a:spAutoFit/>
          </a:bodyPr>
          <a:lstStyle/>
          <a:p>
            <a:pPr>
              <a:lnSpc>
                <a:spcPct val="107000"/>
              </a:lnSpc>
              <a:spcAft>
                <a:spcPts val="800"/>
              </a:spcAft>
            </a:pPr>
            <a:r>
              <a:rPr lang="en-GB" b="1" u="sng">
                <a:latin typeface="Calibri"/>
                <a:ea typeface="DengXian"/>
                <a:cs typeface="Times New Roman"/>
              </a:rPr>
              <a:t>Top Tip</a:t>
            </a:r>
          </a:p>
          <a:p>
            <a:pPr>
              <a:lnSpc>
                <a:spcPct val="107000"/>
              </a:lnSpc>
              <a:spcAft>
                <a:spcPts val="800"/>
              </a:spcAft>
            </a:pPr>
            <a:r>
              <a:rPr lang="en-GB">
                <a:latin typeface="Calibri"/>
                <a:ea typeface="DengXian"/>
                <a:cs typeface="Times New Roman"/>
              </a:rPr>
              <a:t>UWTSD Hwb: </a:t>
            </a:r>
            <a:r>
              <a:rPr lang="en-GB" u="sng">
                <a:solidFill>
                  <a:srgbClr val="0563C1"/>
                </a:solidFill>
                <a:latin typeface="Calibri"/>
                <a:ea typeface="DengXian"/>
                <a:cs typeface="Times New Roman"/>
                <a:hlinkClick r:id="rId3"/>
              </a:rPr>
              <a:t>https://hwb.uwtsd.ac.uk/</a:t>
            </a:r>
            <a:endParaRPr lang="en-GB" u="sng">
              <a:solidFill>
                <a:srgbClr val="0563C1"/>
              </a:solidFill>
              <a:latin typeface="Calibri"/>
              <a:ea typeface="DengXian"/>
              <a:cs typeface="Times New Roman"/>
            </a:endParaRPr>
          </a:p>
          <a:p>
            <a:pPr>
              <a:lnSpc>
                <a:spcPct val="107000"/>
              </a:lnSpc>
              <a:spcAft>
                <a:spcPts val="800"/>
              </a:spcAft>
            </a:pPr>
            <a:r>
              <a:rPr lang="en-US">
                <a:solidFill>
                  <a:srgbClr val="000000"/>
                </a:solidFill>
                <a:latin typeface="Calibri"/>
                <a:ea typeface="Calibri"/>
                <a:cs typeface="Calibri"/>
              </a:rPr>
              <a:t>Your logins for most of your   University student accounts will        be the same each time </a:t>
            </a:r>
          </a:p>
          <a:p>
            <a:pPr>
              <a:lnSpc>
                <a:spcPct val="107000"/>
              </a:lnSpc>
              <a:spcAft>
                <a:spcPts val="800"/>
              </a:spcAft>
            </a:pPr>
            <a:r>
              <a:rPr lang="en-US">
                <a:solidFill>
                  <a:srgbClr val="000000"/>
                </a:solidFill>
                <a:latin typeface="Calibri"/>
                <a:ea typeface="Calibri"/>
                <a:cs typeface="Calibri"/>
              </a:rPr>
              <a:t>Username: </a:t>
            </a:r>
            <a:r>
              <a:rPr lang="en-US" u="sng">
                <a:solidFill>
                  <a:srgbClr val="0563C1"/>
                </a:solidFill>
                <a:latin typeface="Calibri"/>
                <a:ea typeface="Calibri"/>
                <a:cs typeface="Calibri"/>
                <a:hlinkClick r:id="rId4"/>
              </a:rPr>
              <a:t>1234567@student.uwtsd.ac.uk</a:t>
            </a:r>
            <a:r>
              <a:rPr lang="en-US">
                <a:solidFill>
                  <a:srgbClr val="000000"/>
                </a:solidFill>
                <a:latin typeface="Calibri"/>
                <a:ea typeface="Calibri"/>
                <a:cs typeface="Calibri"/>
              </a:rPr>
              <a:t> (which is also your student email address) </a:t>
            </a:r>
            <a:endParaRPr lang="en-US"/>
          </a:p>
          <a:p>
            <a:pPr algn="l" rtl="0" fontAlgn="base"/>
            <a:r>
              <a:rPr lang="en-US">
                <a:solidFill>
                  <a:srgbClr val="000000"/>
                </a:solidFill>
                <a:latin typeface="Calibri"/>
                <a:ea typeface="Calibri"/>
                <a:cs typeface="Calibri"/>
              </a:rPr>
              <a:t>Password: dob00.00.00 </a:t>
            </a:r>
          </a:p>
          <a:p>
            <a:pPr>
              <a:lnSpc>
                <a:spcPct val="107000"/>
              </a:lnSpc>
              <a:spcAft>
                <a:spcPts val="800"/>
              </a:spcAft>
            </a:pPr>
            <a:r>
              <a:rPr lang="en-GB">
                <a:solidFill>
                  <a:schemeClr val="accent2"/>
                </a:solidFill>
                <a:latin typeface="Calibri"/>
                <a:ea typeface="Calibri"/>
                <a:cs typeface="Calibri"/>
              </a:rPr>
              <a:t>(except </a:t>
            </a:r>
            <a:r>
              <a:rPr lang="en-GB" err="1">
                <a:solidFill>
                  <a:schemeClr val="accent2"/>
                </a:solidFill>
                <a:latin typeface="Calibri"/>
                <a:ea typeface="Calibri"/>
                <a:cs typeface="Calibri"/>
              </a:rPr>
              <a:t>MyTSD</a:t>
            </a:r>
            <a:r>
              <a:rPr lang="en-GB">
                <a:solidFill>
                  <a:schemeClr val="accent2"/>
                </a:solidFill>
                <a:latin typeface="Calibri"/>
                <a:ea typeface="Calibri"/>
                <a:cs typeface="Calibri"/>
              </a:rPr>
              <a:t>)</a:t>
            </a:r>
          </a:p>
          <a:p>
            <a:pPr>
              <a:lnSpc>
                <a:spcPct val="107000"/>
              </a:lnSpc>
              <a:spcAft>
                <a:spcPts val="800"/>
              </a:spcAft>
            </a:pPr>
            <a:endParaRPr lang="en-GB">
              <a:latin typeface="Calibri" panose="020F0502020204030204" pitchFamily="34" charset="0"/>
              <a:ea typeface="DengXian" panose="02010600030101010101" pitchFamily="2" charset="-122"/>
              <a:cs typeface="Times New Roman" panose="02020603050405020304" pitchFamily="18" charset="0"/>
            </a:endParaRPr>
          </a:p>
        </p:txBody>
      </p:sp>
      <p:pic>
        <p:nvPicPr>
          <p:cNvPr id="9" name="Content Placeholder 4">
            <a:extLst>
              <a:ext uri="{FF2B5EF4-FFF2-40B4-BE49-F238E27FC236}">
                <a16:creationId xmlns:a16="http://schemas.microsoft.com/office/drawing/2014/main" id="{89308702-CC24-2830-5913-B7CBFD53F462}"/>
              </a:ext>
            </a:extLst>
          </p:cNvPr>
          <p:cNvPicPr>
            <a:picLocks noGrp="1" noChangeAspect="1"/>
          </p:cNvPicPr>
          <p:nvPr>
            <p:ph idx="1"/>
          </p:nvPr>
        </p:nvPicPr>
        <p:blipFill>
          <a:blip r:embed="rId5"/>
          <a:stretch>
            <a:fillRect/>
          </a:stretch>
        </p:blipFill>
        <p:spPr>
          <a:xfrm>
            <a:off x="5656465" y="476632"/>
            <a:ext cx="5006901" cy="518554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292933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ell phone&#10;&#10;Description automatically generated">
            <a:extLst>
              <a:ext uri="{FF2B5EF4-FFF2-40B4-BE49-F238E27FC236}">
                <a16:creationId xmlns:a16="http://schemas.microsoft.com/office/drawing/2014/main" id="{BB1A9C1E-A33A-A7CF-39E5-8B1D3F29C74D}"/>
              </a:ext>
            </a:extLst>
          </p:cNvPr>
          <p:cNvPicPr>
            <a:picLocks noGrp="1" noChangeAspect="1"/>
          </p:cNvPicPr>
          <p:nvPr>
            <p:ph idx="1"/>
          </p:nvPr>
        </p:nvPicPr>
        <p:blipFill>
          <a:blip r:embed="rId3"/>
          <a:stretch>
            <a:fillRect/>
          </a:stretch>
        </p:blipFill>
        <p:spPr>
          <a:xfrm>
            <a:off x="1929206" y="290205"/>
            <a:ext cx="8146087" cy="5252224"/>
          </a:xfrm>
        </p:spPr>
      </p:pic>
    </p:spTree>
    <p:extLst>
      <p:ext uri="{BB962C8B-B14F-4D97-AF65-F5344CB8AC3E}">
        <p14:creationId xmlns:p14="http://schemas.microsoft.com/office/powerpoint/2010/main" val="12299973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6D103-E5F0-C01E-ECD8-D13CCCC4FA51}"/>
              </a:ext>
            </a:extLst>
          </p:cNvPr>
          <p:cNvSpPr>
            <a:spLocks noGrp="1"/>
          </p:cNvSpPr>
          <p:nvPr>
            <p:ph type="title"/>
          </p:nvPr>
        </p:nvSpPr>
        <p:spPr/>
        <p:txBody>
          <a:bodyPr/>
          <a:lstStyle/>
          <a:p>
            <a:r>
              <a:rPr lang="en-GB" sz="3600"/>
              <a:t>Hwb Welcome Tile</a:t>
            </a:r>
          </a:p>
        </p:txBody>
      </p:sp>
      <p:pic>
        <p:nvPicPr>
          <p:cNvPr id="12" name="Content Placeholder 11" descr="A collage of blue and white squares with text&#10;&#10;Description automatically generated">
            <a:extLst>
              <a:ext uri="{FF2B5EF4-FFF2-40B4-BE49-F238E27FC236}">
                <a16:creationId xmlns:a16="http://schemas.microsoft.com/office/drawing/2014/main" id="{07824820-9984-69BF-6148-59550A52AF25}"/>
              </a:ext>
            </a:extLst>
          </p:cNvPr>
          <p:cNvPicPr>
            <a:picLocks noGrp="1" noChangeAspect="1"/>
          </p:cNvPicPr>
          <p:nvPr>
            <p:ph idx="1"/>
          </p:nvPr>
        </p:nvPicPr>
        <p:blipFill>
          <a:blip r:embed="rId3"/>
          <a:stretch>
            <a:fillRect/>
          </a:stretch>
        </p:blipFill>
        <p:spPr>
          <a:xfrm>
            <a:off x="2546642" y="1251310"/>
            <a:ext cx="7098716" cy="4351338"/>
          </a:xfrm>
        </p:spPr>
      </p:pic>
    </p:spTree>
    <p:extLst>
      <p:ext uri="{BB962C8B-B14F-4D97-AF65-F5344CB8AC3E}">
        <p14:creationId xmlns:p14="http://schemas.microsoft.com/office/powerpoint/2010/main" val="9076946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99ADFF5-EBF4-A62D-4815-3F3E65ED004F}"/>
              </a:ext>
            </a:extLst>
          </p:cNvPr>
          <p:cNvSpPr>
            <a:spLocks noGrp="1"/>
          </p:cNvSpPr>
          <p:nvPr>
            <p:ph type="title"/>
          </p:nvPr>
        </p:nvSpPr>
        <p:spPr>
          <a:xfrm>
            <a:off x="2154239" y="-612775"/>
            <a:ext cx="2949575" cy="1600200"/>
          </a:xfrm>
        </p:spPr>
        <p:txBody>
          <a:bodyPr/>
          <a:lstStyle/>
          <a:p>
            <a:r>
              <a:rPr lang="en-GB" sz="3600" dirty="0" err="1"/>
              <a:t>Hwbcasts</a:t>
            </a:r>
            <a:endParaRPr lang="en-GB" sz="3600" dirty="0"/>
          </a:p>
        </p:txBody>
      </p:sp>
      <p:pic>
        <p:nvPicPr>
          <p:cNvPr id="9" name="Content Placeholder 8">
            <a:extLst>
              <a:ext uri="{FF2B5EF4-FFF2-40B4-BE49-F238E27FC236}">
                <a16:creationId xmlns:a16="http://schemas.microsoft.com/office/drawing/2014/main" id="{AAF17EB2-3761-DAC9-9E68-5132D367A6EA}"/>
              </a:ext>
            </a:extLst>
          </p:cNvPr>
          <p:cNvPicPr>
            <a:picLocks noGrp="1" noChangeAspect="1"/>
          </p:cNvPicPr>
          <p:nvPr>
            <p:ph idx="1"/>
          </p:nvPr>
        </p:nvPicPr>
        <p:blipFill>
          <a:blip r:embed="rId4"/>
          <a:stretch>
            <a:fillRect/>
          </a:stretch>
        </p:blipFill>
        <p:spPr>
          <a:xfrm>
            <a:off x="2035279" y="1189703"/>
            <a:ext cx="7914967" cy="4473678"/>
          </a:xfrm>
          <a:prstGeom prst="rect">
            <a:avLst/>
          </a:prstGeom>
        </p:spPr>
      </p:pic>
      <p:pic>
        <p:nvPicPr>
          <p:cNvPr id="2" name="Online Media 1" title="Hwbcast - Welcome Episode 1 - Welcome to The Hwb">
            <a:hlinkClick r:id="" action="ppaction://media"/>
            <a:extLst>
              <a:ext uri="{FF2B5EF4-FFF2-40B4-BE49-F238E27FC236}">
                <a16:creationId xmlns:a16="http://schemas.microsoft.com/office/drawing/2014/main" id="{576E9D61-B277-A9FC-A409-17055AC8A623}"/>
              </a:ext>
            </a:extLst>
          </p:cNvPr>
          <p:cNvPicPr>
            <a:picLocks noRot="1" noChangeAspect="1"/>
          </p:cNvPicPr>
          <p:nvPr>
            <a:videoFile r:link="rId1"/>
          </p:nvPr>
        </p:nvPicPr>
        <p:blipFill>
          <a:blip r:embed="rId5"/>
          <a:stretch>
            <a:fillRect/>
          </a:stretch>
        </p:blipFill>
        <p:spPr>
          <a:xfrm>
            <a:off x="3279059" y="2064774"/>
            <a:ext cx="6341807" cy="2888226"/>
          </a:xfrm>
          <a:prstGeom prst="rect">
            <a:avLst/>
          </a:prstGeom>
        </p:spPr>
      </p:pic>
    </p:spTree>
    <p:extLst>
      <p:ext uri="{BB962C8B-B14F-4D97-AF65-F5344CB8AC3E}">
        <p14:creationId xmlns:p14="http://schemas.microsoft.com/office/powerpoint/2010/main" val="4035495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55416-79EF-59BB-5194-2F3A767F4CF5}"/>
              </a:ext>
            </a:extLst>
          </p:cNvPr>
          <p:cNvSpPr>
            <a:spLocks noGrp="1"/>
          </p:cNvSpPr>
          <p:nvPr>
            <p:ph type="title"/>
          </p:nvPr>
        </p:nvSpPr>
        <p:spPr>
          <a:xfrm>
            <a:off x="623887" y="622300"/>
            <a:ext cx="7529513" cy="790864"/>
          </a:xfrm>
        </p:spPr>
        <p:txBody>
          <a:bodyPr/>
          <a:lstStyle/>
          <a:p>
            <a:r>
              <a:rPr lang="en-GB" dirty="0"/>
              <a:t>Student Hwb account </a:t>
            </a:r>
          </a:p>
        </p:txBody>
      </p:sp>
      <p:sp>
        <p:nvSpPr>
          <p:cNvPr id="4" name="Text Placeholder 3">
            <a:extLst>
              <a:ext uri="{FF2B5EF4-FFF2-40B4-BE49-F238E27FC236}">
                <a16:creationId xmlns:a16="http://schemas.microsoft.com/office/drawing/2014/main" id="{DACECE07-3637-BCFB-9D48-6704371758C8}"/>
              </a:ext>
            </a:extLst>
          </p:cNvPr>
          <p:cNvSpPr>
            <a:spLocks noGrp="1"/>
          </p:cNvSpPr>
          <p:nvPr>
            <p:ph type="body" sz="half" idx="2"/>
          </p:nvPr>
        </p:nvSpPr>
        <p:spPr>
          <a:xfrm>
            <a:off x="623886" y="1413164"/>
            <a:ext cx="10385859" cy="3401568"/>
          </a:xfrm>
        </p:spPr>
        <p:txBody>
          <a:bodyPr/>
          <a:lstStyle/>
          <a:p>
            <a:pPr marL="342900" indent="-342900">
              <a:buFont typeface="Arial" panose="020B0604020202020204" pitchFamily="34" charset="0"/>
              <a:buChar char="•"/>
            </a:pPr>
            <a:r>
              <a:rPr lang="en-GB" dirty="0"/>
              <a:t>Please all sign into your </a:t>
            </a:r>
            <a:r>
              <a:rPr lang="en-GB" dirty="0" err="1"/>
              <a:t>hwb</a:t>
            </a:r>
            <a:r>
              <a:rPr lang="en-GB" dirty="0"/>
              <a:t> accounts on the computers in the room</a:t>
            </a:r>
          </a:p>
          <a:p>
            <a:pPr marL="342900" indent="-342900">
              <a:buFont typeface="Arial" panose="020B0604020202020204" pitchFamily="34" charset="0"/>
              <a:buChar char="•"/>
            </a:pPr>
            <a:r>
              <a:rPr lang="en-GB" dirty="0"/>
              <a:t>Click on the Moodle tile and log in to activate your account</a:t>
            </a:r>
          </a:p>
          <a:p>
            <a:pPr marL="342900" indent="-342900">
              <a:buFont typeface="Arial" panose="020B0604020202020204" pitchFamily="34" charset="0"/>
              <a:buChar char="•"/>
            </a:pPr>
            <a:r>
              <a:rPr lang="en-GB" dirty="0"/>
              <a:t>See your email and time table tiles</a:t>
            </a:r>
          </a:p>
          <a:p>
            <a:pPr marL="342900" indent="-342900">
              <a:buFont typeface="Arial" panose="020B0604020202020204" pitchFamily="34" charset="0"/>
              <a:buChar char="•"/>
            </a:pPr>
            <a:r>
              <a:rPr lang="en-GB" dirty="0"/>
              <a:t>You can access your my </a:t>
            </a:r>
            <a:r>
              <a:rPr lang="en-GB" dirty="0" err="1"/>
              <a:t>tsd</a:t>
            </a:r>
            <a:r>
              <a:rPr lang="en-GB" dirty="0"/>
              <a:t> student account here</a:t>
            </a:r>
          </a:p>
          <a:p>
            <a:pPr marL="342900" indent="-342900">
              <a:buFont typeface="Arial" panose="020B0604020202020204" pitchFamily="34" charset="0"/>
              <a:buChar char="•"/>
            </a:pPr>
            <a:r>
              <a:rPr lang="en-GB" dirty="0"/>
              <a:t>Click on Health and Wellbeing</a:t>
            </a:r>
          </a:p>
          <a:p>
            <a:endParaRPr lang="en-GB" dirty="0"/>
          </a:p>
        </p:txBody>
      </p:sp>
    </p:spTree>
    <p:extLst>
      <p:ext uri="{BB962C8B-B14F-4D97-AF65-F5344CB8AC3E}">
        <p14:creationId xmlns:p14="http://schemas.microsoft.com/office/powerpoint/2010/main" val="41336316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5A3A34A-5AF3-48B8-8B77-F63FEA15F1A9}"/>
              </a:ext>
            </a:extLst>
          </p:cNvPr>
          <p:cNvPicPr>
            <a:picLocks noChangeAspect="1"/>
          </p:cNvPicPr>
          <p:nvPr/>
        </p:nvPicPr>
        <p:blipFill>
          <a:blip r:embed="rId3">
            <a:extLst>
              <a:ext uri="{28A0092B-C50C-407E-A947-70E740481C1C}">
                <a14:useLocalDpi xmlns:a14="http://schemas.microsoft.com/office/drawing/2010/main" val="0"/>
              </a:ext>
            </a:extLst>
          </a:blip>
          <a:srcRect l="21161" r="21161"/>
          <a:stretch/>
        </p:blipFill>
        <p:spPr>
          <a:xfrm>
            <a:off x="4925759" y="0"/>
            <a:ext cx="7266241" cy="6858000"/>
          </a:xfrm>
          <a:prstGeom prst="rect">
            <a:avLst/>
          </a:prstGeom>
        </p:spPr>
      </p:pic>
      <p:sp>
        <p:nvSpPr>
          <p:cNvPr id="12" name="Freeform: Shape 11">
            <a:hlinkClick r:id="rId4"/>
            <a:extLst>
              <a:ext uri="{FF2B5EF4-FFF2-40B4-BE49-F238E27FC236}">
                <a16:creationId xmlns:a16="http://schemas.microsoft.com/office/drawing/2014/main" id="{6BD9EFFD-1F4D-43AD-9E66-218B022AFC4C}"/>
              </a:ext>
            </a:extLst>
          </p:cNvPr>
          <p:cNvSpPr/>
          <p:nvPr/>
        </p:nvSpPr>
        <p:spPr>
          <a:xfrm>
            <a:off x="0" y="0"/>
            <a:ext cx="6686086" cy="6858000"/>
          </a:xfrm>
          <a:custGeom>
            <a:avLst/>
            <a:gdLst>
              <a:gd name="connsiteX0" fmla="*/ 0 w 6686086"/>
              <a:gd name="connsiteY0" fmla="*/ 0 h 6858000"/>
              <a:gd name="connsiteX1" fmla="*/ 6686086 w 6686086"/>
              <a:gd name="connsiteY1" fmla="*/ 0 h 6858000"/>
              <a:gd name="connsiteX2" fmla="*/ 5466665 w 6686086"/>
              <a:gd name="connsiteY2" fmla="*/ 6858000 h 6858000"/>
              <a:gd name="connsiteX3" fmla="*/ 0 w 66860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686086" h="6858000">
                <a:moveTo>
                  <a:pt x="0" y="0"/>
                </a:moveTo>
                <a:lnTo>
                  <a:pt x="6686086" y="0"/>
                </a:lnTo>
                <a:lnTo>
                  <a:pt x="5466665" y="6858000"/>
                </a:lnTo>
                <a:lnTo>
                  <a:pt x="0" y="6858000"/>
                </a:lnTo>
                <a:close/>
              </a:path>
            </a:pathLst>
          </a:custGeom>
          <a:solidFill>
            <a:srgbClr val="013E5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3" name="Picture 12" descr="Graphical user interface&#10;&#10;Description automatically generated">
            <a:extLst>
              <a:ext uri="{FF2B5EF4-FFF2-40B4-BE49-F238E27FC236}">
                <a16:creationId xmlns:a16="http://schemas.microsoft.com/office/drawing/2014/main" id="{7855984F-40A9-45A3-ACC9-88B3AC1B1A95}"/>
              </a:ext>
            </a:extLst>
          </p:cNvPr>
          <p:cNvPicPr>
            <a:picLocks noChangeAspect="1"/>
          </p:cNvPicPr>
          <p:nvPr/>
        </p:nvPicPr>
        <p:blipFill rotWithShape="1">
          <a:blip r:embed="rId5">
            <a:extLst>
              <a:ext uri="{28A0092B-C50C-407E-A947-70E740481C1C}">
                <a14:useLocalDpi xmlns:a14="http://schemas.microsoft.com/office/drawing/2010/main" val="0"/>
              </a:ext>
            </a:extLst>
          </a:blip>
          <a:srcRect l="32850" t="27467" r="32200" b="28666"/>
          <a:stretch/>
        </p:blipFill>
        <p:spPr>
          <a:xfrm>
            <a:off x="530352" y="455510"/>
            <a:ext cx="1826188" cy="1289304"/>
          </a:xfrm>
          <a:prstGeom prst="rect">
            <a:avLst/>
          </a:prstGeom>
        </p:spPr>
      </p:pic>
      <p:sp>
        <p:nvSpPr>
          <p:cNvPr id="3" name="TextBox 2">
            <a:extLst>
              <a:ext uri="{FF2B5EF4-FFF2-40B4-BE49-F238E27FC236}">
                <a16:creationId xmlns:a16="http://schemas.microsoft.com/office/drawing/2014/main" id="{A1C74199-1FAC-4B4D-987D-5D8C3E6CD368}"/>
              </a:ext>
            </a:extLst>
          </p:cNvPr>
          <p:cNvSpPr txBox="1"/>
          <p:nvPr/>
        </p:nvSpPr>
        <p:spPr>
          <a:xfrm>
            <a:off x="530352" y="1951358"/>
            <a:ext cx="5328856" cy="3600986"/>
          </a:xfrm>
          <a:prstGeom prst="rect">
            <a:avLst/>
          </a:prstGeom>
          <a:noFill/>
        </p:spPr>
        <p:txBody>
          <a:bodyPr wrap="square" lIns="91440" tIns="45720" rIns="91440" bIns="45720" rtlCol="0" anchor="t">
            <a:spAutoFit/>
          </a:bodyPr>
          <a:lstStyle/>
          <a:p>
            <a:pPr>
              <a:spcAft>
                <a:spcPts val="1200"/>
              </a:spcAft>
            </a:pPr>
            <a:r>
              <a:rPr lang="en-GB" sz="3600" b="1" dirty="0">
                <a:solidFill>
                  <a:schemeClr val="bg1"/>
                </a:solidFill>
              </a:rPr>
              <a:t>Next up...</a:t>
            </a:r>
          </a:p>
          <a:p>
            <a:pPr>
              <a:spcAft>
                <a:spcPts val="1200"/>
              </a:spcAft>
            </a:pPr>
            <a:r>
              <a:rPr lang="en-GB" sz="3600" b="1" dirty="0">
                <a:solidFill>
                  <a:schemeClr val="bg1"/>
                </a:solidFill>
              </a:rPr>
              <a:t>Safeguarding, Prevent &amp; British Values</a:t>
            </a:r>
          </a:p>
          <a:p>
            <a:pPr>
              <a:spcAft>
                <a:spcPts val="1200"/>
              </a:spcAft>
            </a:pPr>
            <a:endParaRPr lang="en-GB" sz="3600" b="1" dirty="0">
              <a:solidFill>
                <a:schemeClr val="bg1"/>
              </a:solidFill>
            </a:endParaRPr>
          </a:p>
          <a:p>
            <a:endParaRPr lang="en-GB" dirty="0"/>
          </a:p>
          <a:p>
            <a:endParaRPr lang="en-GB" dirty="0"/>
          </a:p>
          <a:p>
            <a:endParaRPr lang="en-GB" dirty="0"/>
          </a:p>
        </p:txBody>
      </p:sp>
    </p:spTree>
    <p:extLst>
      <p:ext uri="{BB962C8B-B14F-4D97-AF65-F5344CB8AC3E}">
        <p14:creationId xmlns:p14="http://schemas.microsoft.com/office/powerpoint/2010/main" val="32997514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64DCBD5-EB3A-BCA9-2E7C-E8E46A486E8E}"/>
              </a:ext>
            </a:extLst>
          </p:cNvPr>
          <p:cNvSpPr txBox="1"/>
          <p:nvPr/>
        </p:nvSpPr>
        <p:spPr>
          <a:xfrm>
            <a:off x="251691" y="332571"/>
            <a:ext cx="8467436" cy="584775"/>
          </a:xfrm>
          <a:prstGeom prst="rect">
            <a:avLst/>
          </a:prstGeom>
          <a:noFill/>
        </p:spPr>
        <p:txBody>
          <a:bodyPr wrap="square">
            <a:spAutoFit/>
          </a:bodyPr>
          <a:lstStyle/>
          <a:p>
            <a:r>
              <a:rPr lang="en-GB" sz="3200" b="1" dirty="0">
                <a:solidFill>
                  <a:schemeClr val="accent1">
                    <a:lumMod val="50000"/>
                  </a:schemeClr>
                </a:solidFill>
              </a:rPr>
              <a:t>Safeguarding presentation – Rhys Dart</a:t>
            </a:r>
          </a:p>
        </p:txBody>
      </p:sp>
      <p:pic>
        <p:nvPicPr>
          <p:cNvPr id="2" name="Online Media 1" title="Safeguarding at UWTSD">
            <a:hlinkClick r:id="" action="ppaction://media"/>
            <a:extLst>
              <a:ext uri="{FF2B5EF4-FFF2-40B4-BE49-F238E27FC236}">
                <a16:creationId xmlns:a16="http://schemas.microsoft.com/office/drawing/2014/main" id="{29C28FE8-0479-8A69-8358-9D154C6418B5}"/>
              </a:ext>
            </a:extLst>
          </p:cNvPr>
          <p:cNvPicPr>
            <a:picLocks noRot="1" noChangeAspect="1"/>
          </p:cNvPicPr>
          <p:nvPr>
            <a:videoFile r:link="rId1"/>
          </p:nvPr>
        </p:nvPicPr>
        <p:blipFill>
          <a:blip r:embed="rId4"/>
          <a:stretch>
            <a:fillRect/>
          </a:stretch>
        </p:blipFill>
        <p:spPr>
          <a:xfrm>
            <a:off x="1739900" y="971550"/>
            <a:ext cx="8712200" cy="4750520"/>
          </a:xfrm>
          <a:prstGeom prst="rect">
            <a:avLst/>
          </a:prstGeom>
        </p:spPr>
      </p:pic>
    </p:spTree>
    <p:extLst>
      <p:ext uri="{BB962C8B-B14F-4D97-AF65-F5344CB8AC3E}">
        <p14:creationId xmlns:p14="http://schemas.microsoft.com/office/powerpoint/2010/main" val="39486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64DCBD5-EB3A-BCA9-2E7C-E8E46A486E8E}"/>
              </a:ext>
            </a:extLst>
          </p:cNvPr>
          <p:cNvSpPr txBox="1"/>
          <p:nvPr/>
        </p:nvSpPr>
        <p:spPr>
          <a:xfrm>
            <a:off x="251691" y="332571"/>
            <a:ext cx="7680036" cy="584775"/>
          </a:xfrm>
          <a:prstGeom prst="rect">
            <a:avLst/>
          </a:prstGeom>
          <a:noFill/>
        </p:spPr>
        <p:txBody>
          <a:bodyPr wrap="square">
            <a:spAutoFit/>
          </a:bodyPr>
          <a:lstStyle/>
          <a:p>
            <a:r>
              <a:rPr lang="en-GB" sz="3200" b="1" dirty="0">
                <a:solidFill>
                  <a:schemeClr val="accent1">
                    <a:lumMod val="50000"/>
                  </a:schemeClr>
                </a:solidFill>
              </a:rPr>
              <a:t>Prevent Duty presentation – Rhys Dart</a:t>
            </a:r>
          </a:p>
        </p:txBody>
      </p:sp>
      <p:pic>
        <p:nvPicPr>
          <p:cNvPr id="2" name="Online Media 1" title="PREVENT">
            <a:hlinkClick r:id="" action="ppaction://media"/>
            <a:extLst>
              <a:ext uri="{FF2B5EF4-FFF2-40B4-BE49-F238E27FC236}">
                <a16:creationId xmlns:a16="http://schemas.microsoft.com/office/drawing/2014/main" id="{040863E7-E74D-AACF-57FA-EB2B9FF5C625}"/>
              </a:ext>
            </a:extLst>
          </p:cNvPr>
          <p:cNvPicPr>
            <a:picLocks noRot="1" noChangeAspect="1"/>
          </p:cNvPicPr>
          <p:nvPr>
            <a:videoFile r:link="rId1"/>
          </p:nvPr>
        </p:nvPicPr>
        <p:blipFill>
          <a:blip r:embed="rId4"/>
          <a:stretch>
            <a:fillRect/>
          </a:stretch>
        </p:blipFill>
        <p:spPr>
          <a:xfrm>
            <a:off x="1376313" y="992761"/>
            <a:ext cx="8012784" cy="4513656"/>
          </a:xfrm>
          <a:prstGeom prst="rect">
            <a:avLst/>
          </a:prstGeom>
        </p:spPr>
      </p:pic>
    </p:spTree>
    <p:extLst>
      <p:ext uri="{BB962C8B-B14F-4D97-AF65-F5344CB8AC3E}">
        <p14:creationId xmlns:p14="http://schemas.microsoft.com/office/powerpoint/2010/main" val="3467655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40257-3F6E-7F31-4774-22FD55B2AD65}"/>
              </a:ext>
            </a:extLst>
          </p:cNvPr>
          <p:cNvSpPr>
            <a:spLocks noGrp="1"/>
          </p:cNvSpPr>
          <p:nvPr>
            <p:ph type="title"/>
          </p:nvPr>
        </p:nvSpPr>
        <p:spPr>
          <a:xfrm>
            <a:off x="623887" y="311216"/>
            <a:ext cx="7529513" cy="1600200"/>
          </a:xfrm>
        </p:spPr>
        <p:txBody>
          <a:bodyPr/>
          <a:lstStyle/>
          <a:p>
            <a:r>
              <a:rPr lang="en-GB" dirty="0"/>
              <a:t>British Values - Prevent</a:t>
            </a:r>
          </a:p>
        </p:txBody>
      </p:sp>
      <p:pic>
        <p:nvPicPr>
          <p:cNvPr id="5" name="Online Media 4" title="British Values: What are they?">
            <a:hlinkClick r:id="" action="ppaction://media"/>
            <a:extLst>
              <a:ext uri="{FF2B5EF4-FFF2-40B4-BE49-F238E27FC236}">
                <a16:creationId xmlns:a16="http://schemas.microsoft.com/office/drawing/2014/main" id="{19B8E9FB-15FF-1182-F43E-5127E7FF8819}"/>
              </a:ext>
            </a:extLst>
          </p:cNvPr>
          <p:cNvPicPr>
            <a:picLocks noRot="1" noChangeAspect="1"/>
          </p:cNvPicPr>
          <p:nvPr>
            <a:videoFile r:link="rId1"/>
          </p:nvPr>
        </p:nvPicPr>
        <p:blipFill>
          <a:blip r:embed="rId3"/>
          <a:stretch>
            <a:fillRect/>
          </a:stretch>
        </p:blipFill>
        <p:spPr>
          <a:xfrm>
            <a:off x="1883332" y="1111316"/>
            <a:ext cx="7916290" cy="4465895"/>
          </a:xfrm>
          <a:prstGeom prst="rect">
            <a:avLst/>
          </a:prstGeom>
        </p:spPr>
      </p:pic>
    </p:spTree>
    <p:extLst>
      <p:ext uri="{BB962C8B-B14F-4D97-AF65-F5344CB8AC3E}">
        <p14:creationId xmlns:p14="http://schemas.microsoft.com/office/powerpoint/2010/main" val="1311478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C5E52-FD32-521A-C333-5B00FE5A3EDC}"/>
              </a:ext>
            </a:extLst>
          </p:cNvPr>
          <p:cNvSpPr>
            <a:spLocks noGrp="1"/>
          </p:cNvSpPr>
          <p:nvPr>
            <p:ph type="title"/>
          </p:nvPr>
        </p:nvSpPr>
        <p:spPr>
          <a:xfrm>
            <a:off x="482485" y="282936"/>
            <a:ext cx="9660756" cy="1602425"/>
          </a:xfrm>
        </p:spPr>
        <p:txBody>
          <a:bodyPr/>
          <a:lstStyle/>
          <a:p>
            <a:r>
              <a:rPr lang="en-GB" dirty="0"/>
              <a:t>Prevent and British Vales Factsheet</a:t>
            </a:r>
          </a:p>
        </p:txBody>
      </p:sp>
    </p:spTree>
    <p:extLst>
      <p:ext uri="{BB962C8B-B14F-4D97-AF65-F5344CB8AC3E}">
        <p14:creationId xmlns:p14="http://schemas.microsoft.com/office/powerpoint/2010/main" val="34049428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5A3A34A-5AF3-48B8-8B77-F63FEA15F1A9}"/>
              </a:ext>
            </a:extLst>
          </p:cNvPr>
          <p:cNvPicPr>
            <a:picLocks noChangeAspect="1"/>
          </p:cNvPicPr>
          <p:nvPr/>
        </p:nvPicPr>
        <p:blipFill>
          <a:blip r:embed="rId3">
            <a:extLst>
              <a:ext uri="{28A0092B-C50C-407E-A947-70E740481C1C}">
                <a14:useLocalDpi xmlns:a14="http://schemas.microsoft.com/office/drawing/2010/main" val="0"/>
              </a:ext>
            </a:extLst>
          </a:blip>
          <a:srcRect l="21161" r="21161"/>
          <a:stretch/>
        </p:blipFill>
        <p:spPr>
          <a:xfrm>
            <a:off x="4925759" y="0"/>
            <a:ext cx="7266241" cy="6858000"/>
          </a:xfrm>
          <a:prstGeom prst="rect">
            <a:avLst/>
          </a:prstGeom>
        </p:spPr>
      </p:pic>
      <p:sp>
        <p:nvSpPr>
          <p:cNvPr id="12" name="Freeform: Shape 11">
            <a:hlinkClick r:id="rId4"/>
            <a:extLst>
              <a:ext uri="{FF2B5EF4-FFF2-40B4-BE49-F238E27FC236}">
                <a16:creationId xmlns:a16="http://schemas.microsoft.com/office/drawing/2014/main" id="{6BD9EFFD-1F4D-43AD-9E66-218B022AFC4C}"/>
              </a:ext>
            </a:extLst>
          </p:cNvPr>
          <p:cNvSpPr/>
          <p:nvPr/>
        </p:nvSpPr>
        <p:spPr>
          <a:xfrm>
            <a:off x="0" y="0"/>
            <a:ext cx="6686086" cy="6858000"/>
          </a:xfrm>
          <a:custGeom>
            <a:avLst/>
            <a:gdLst>
              <a:gd name="connsiteX0" fmla="*/ 0 w 6686086"/>
              <a:gd name="connsiteY0" fmla="*/ 0 h 6858000"/>
              <a:gd name="connsiteX1" fmla="*/ 6686086 w 6686086"/>
              <a:gd name="connsiteY1" fmla="*/ 0 h 6858000"/>
              <a:gd name="connsiteX2" fmla="*/ 5466665 w 6686086"/>
              <a:gd name="connsiteY2" fmla="*/ 6858000 h 6858000"/>
              <a:gd name="connsiteX3" fmla="*/ 0 w 66860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686086" h="6858000">
                <a:moveTo>
                  <a:pt x="0" y="0"/>
                </a:moveTo>
                <a:lnTo>
                  <a:pt x="6686086" y="0"/>
                </a:lnTo>
                <a:lnTo>
                  <a:pt x="5466665" y="6858000"/>
                </a:lnTo>
                <a:lnTo>
                  <a:pt x="0" y="6858000"/>
                </a:lnTo>
                <a:close/>
              </a:path>
            </a:pathLst>
          </a:custGeom>
          <a:solidFill>
            <a:srgbClr val="013E5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3" name="Picture 12" descr="Graphical user interface&#10;&#10;Description automatically generated">
            <a:extLst>
              <a:ext uri="{FF2B5EF4-FFF2-40B4-BE49-F238E27FC236}">
                <a16:creationId xmlns:a16="http://schemas.microsoft.com/office/drawing/2014/main" id="{7855984F-40A9-45A3-ACC9-88B3AC1B1A95}"/>
              </a:ext>
            </a:extLst>
          </p:cNvPr>
          <p:cNvPicPr>
            <a:picLocks noChangeAspect="1"/>
          </p:cNvPicPr>
          <p:nvPr/>
        </p:nvPicPr>
        <p:blipFill rotWithShape="1">
          <a:blip r:embed="rId5">
            <a:extLst>
              <a:ext uri="{28A0092B-C50C-407E-A947-70E740481C1C}">
                <a14:useLocalDpi xmlns:a14="http://schemas.microsoft.com/office/drawing/2010/main" val="0"/>
              </a:ext>
            </a:extLst>
          </a:blip>
          <a:srcRect l="32850" t="27467" r="32200" b="28666"/>
          <a:stretch/>
        </p:blipFill>
        <p:spPr>
          <a:xfrm>
            <a:off x="530352" y="455510"/>
            <a:ext cx="1826188" cy="1289304"/>
          </a:xfrm>
          <a:prstGeom prst="rect">
            <a:avLst/>
          </a:prstGeom>
        </p:spPr>
      </p:pic>
      <p:sp>
        <p:nvSpPr>
          <p:cNvPr id="3" name="TextBox 2">
            <a:extLst>
              <a:ext uri="{FF2B5EF4-FFF2-40B4-BE49-F238E27FC236}">
                <a16:creationId xmlns:a16="http://schemas.microsoft.com/office/drawing/2014/main" id="{A1C74199-1FAC-4B4D-987D-5D8C3E6CD368}"/>
              </a:ext>
            </a:extLst>
          </p:cNvPr>
          <p:cNvSpPr txBox="1"/>
          <p:nvPr/>
        </p:nvSpPr>
        <p:spPr>
          <a:xfrm>
            <a:off x="530352" y="1951358"/>
            <a:ext cx="5328856" cy="3600986"/>
          </a:xfrm>
          <a:prstGeom prst="rect">
            <a:avLst/>
          </a:prstGeom>
          <a:noFill/>
        </p:spPr>
        <p:txBody>
          <a:bodyPr wrap="square" lIns="91440" tIns="45720" rIns="91440" bIns="45720" rtlCol="0" anchor="t">
            <a:spAutoFit/>
          </a:bodyPr>
          <a:lstStyle/>
          <a:p>
            <a:pPr>
              <a:spcAft>
                <a:spcPts val="1200"/>
              </a:spcAft>
            </a:pPr>
            <a:r>
              <a:rPr lang="en-GB" sz="3600" b="1" dirty="0">
                <a:solidFill>
                  <a:schemeClr val="bg1"/>
                </a:solidFill>
              </a:rPr>
              <a:t>Next up...</a:t>
            </a:r>
          </a:p>
          <a:p>
            <a:pPr>
              <a:spcAft>
                <a:spcPts val="1200"/>
              </a:spcAft>
            </a:pPr>
            <a:r>
              <a:rPr lang="en-GB" sz="3600" b="1" dirty="0">
                <a:solidFill>
                  <a:schemeClr val="bg1"/>
                </a:solidFill>
              </a:rPr>
              <a:t>Safeguarding, Prevent &amp; British Values Test</a:t>
            </a:r>
          </a:p>
          <a:p>
            <a:pPr>
              <a:spcAft>
                <a:spcPts val="1200"/>
              </a:spcAft>
            </a:pPr>
            <a:endParaRPr lang="en-GB" sz="3600" b="1" dirty="0">
              <a:solidFill>
                <a:schemeClr val="bg1"/>
              </a:solidFill>
            </a:endParaRPr>
          </a:p>
          <a:p>
            <a:endParaRPr lang="en-GB" dirty="0"/>
          </a:p>
          <a:p>
            <a:endParaRPr lang="en-GB" dirty="0"/>
          </a:p>
          <a:p>
            <a:endParaRPr lang="en-GB" dirty="0"/>
          </a:p>
        </p:txBody>
      </p:sp>
    </p:spTree>
    <p:extLst>
      <p:ext uri="{BB962C8B-B14F-4D97-AF65-F5344CB8AC3E}">
        <p14:creationId xmlns:p14="http://schemas.microsoft.com/office/powerpoint/2010/main" val="42150593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02560-8A3C-FF9A-943B-7F4457A61706}"/>
              </a:ext>
            </a:extLst>
          </p:cNvPr>
          <p:cNvSpPr>
            <a:spLocks noGrp="1"/>
          </p:cNvSpPr>
          <p:nvPr>
            <p:ph type="title"/>
          </p:nvPr>
        </p:nvSpPr>
        <p:spPr>
          <a:xfrm>
            <a:off x="623887" y="622300"/>
            <a:ext cx="7529513" cy="846282"/>
          </a:xfrm>
        </p:spPr>
        <p:txBody>
          <a:bodyPr/>
          <a:lstStyle/>
          <a:p>
            <a:r>
              <a:rPr lang="en-GB" sz="3200" dirty="0"/>
              <a:t>Student Support and Wellbeing – Hwb pages </a:t>
            </a:r>
          </a:p>
        </p:txBody>
      </p:sp>
      <p:sp>
        <p:nvSpPr>
          <p:cNvPr id="4" name="Text Placeholder 3">
            <a:extLst>
              <a:ext uri="{FF2B5EF4-FFF2-40B4-BE49-F238E27FC236}">
                <a16:creationId xmlns:a16="http://schemas.microsoft.com/office/drawing/2014/main" id="{E9C0DB25-13DF-CA15-00CB-38033D994BB3}"/>
              </a:ext>
            </a:extLst>
          </p:cNvPr>
          <p:cNvSpPr>
            <a:spLocks noGrp="1"/>
          </p:cNvSpPr>
          <p:nvPr>
            <p:ph type="body" sz="half" idx="2"/>
          </p:nvPr>
        </p:nvSpPr>
        <p:spPr>
          <a:xfrm>
            <a:off x="623886" y="1899227"/>
            <a:ext cx="7529513" cy="3401568"/>
          </a:xfrm>
        </p:spPr>
        <p:txBody>
          <a:bodyPr>
            <a:normAutofit fontScale="62500" lnSpcReduction="20000"/>
          </a:bodyPr>
          <a:lstStyle/>
          <a:p>
            <a:r>
              <a:rPr lang="en-GB" b="1" dirty="0"/>
              <a:t>Health and wellbeing tile  </a:t>
            </a:r>
          </a:p>
          <a:p>
            <a:pPr marL="342900" indent="-342900">
              <a:buFont typeface="Arial" panose="020B0604020202020204" pitchFamily="34" charset="0"/>
              <a:buChar char="•"/>
            </a:pPr>
            <a:r>
              <a:rPr lang="en-GB" dirty="0"/>
              <a:t>Hwb Support</a:t>
            </a:r>
          </a:p>
          <a:p>
            <a:pPr marL="342900" indent="-342900">
              <a:buFont typeface="Arial" panose="020B0604020202020204" pitchFamily="34" charset="0"/>
              <a:buChar char="•"/>
            </a:pPr>
            <a:r>
              <a:rPr lang="en-GB" dirty="0"/>
              <a:t>Wellbeing support </a:t>
            </a:r>
          </a:p>
          <a:p>
            <a:pPr marL="342900" indent="-342900">
              <a:buFont typeface="Arial" panose="020B0604020202020204" pitchFamily="34" charset="0"/>
              <a:buChar char="•"/>
            </a:pPr>
            <a:r>
              <a:rPr lang="en-GB" dirty="0"/>
              <a:t>Money Support</a:t>
            </a:r>
          </a:p>
          <a:p>
            <a:pPr marL="342900" indent="-342900">
              <a:buFont typeface="Arial" panose="020B0604020202020204" pitchFamily="34" charset="0"/>
              <a:buChar char="•"/>
            </a:pPr>
            <a:r>
              <a:rPr lang="en-GB" dirty="0"/>
              <a:t>Learning support</a:t>
            </a:r>
          </a:p>
          <a:p>
            <a:pPr marL="342900" indent="-342900">
              <a:buFont typeface="Arial" panose="020B0604020202020204" pitchFamily="34" charset="0"/>
              <a:buChar char="•"/>
            </a:pPr>
            <a:r>
              <a:rPr lang="en-GB" dirty="0"/>
              <a:t>Careers</a:t>
            </a:r>
          </a:p>
          <a:p>
            <a:pPr marL="342900" indent="-342900">
              <a:buFont typeface="Arial" panose="020B0604020202020204" pitchFamily="34" charset="0"/>
              <a:buChar char="•"/>
            </a:pPr>
            <a:r>
              <a:rPr lang="en-GB" dirty="0"/>
              <a:t>Safeguarding</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Disability Support – support on offer/ who we support / distance learners/ specific learning difficulties/ confidentiality and disclosure</a:t>
            </a:r>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16278055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5A3A34A-5AF3-48B8-8B77-F63FEA15F1A9}"/>
              </a:ext>
            </a:extLst>
          </p:cNvPr>
          <p:cNvPicPr>
            <a:picLocks noChangeAspect="1"/>
          </p:cNvPicPr>
          <p:nvPr/>
        </p:nvPicPr>
        <p:blipFill>
          <a:blip r:embed="rId3">
            <a:extLst>
              <a:ext uri="{28A0092B-C50C-407E-A947-70E740481C1C}">
                <a14:useLocalDpi xmlns:a14="http://schemas.microsoft.com/office/drawing/2010/main" val="0"/>
              </a:ext>
            </a:extLst>
          </a:blip>
          <a:srcRect l="21161" r="21161"/>
          <a:stretch/>
        </p:blipFill>
        <p:spPr>
          <a:xfrm>
            <a:off x="4925759" y="0"/>
            <a:ext cx="7266241" cy="6858000"/>
          </a:xfrm>
          <a:prstGeom prst="rect">
            <a:avLst/>
          </a:prstGeom>
        </p:spPr>
      </p:pic>
      <p:sp>
        <p:nvSpPr>
          <p:cNvPr id="12" name="Freeform: Shape 11">
            <a:hlinkClick r:id="rId4"/>
            <a:extLst>
              <a:ext uri="{FF2B5EF4-FFF2-40B4-BE49-F238E27FC236}">
                <a16:creationId xmlns:a16="http://schemas.microsoft.com/office/drawing/2014/main" id="{6BD9EFFD-1F4D-43AD-9E66-218B022AFC4C}"/>
              </a:ext>
            </a:extLst>
          </p:cNvPr>
          <p:cNvSpPr/>
          <p:nvPr/>
        </p:nvSpPr>
        <p:spPr>
          <a:xfrm>
            <a:off x="0" y="0"/>
            <a:ext cx="6686086" cy="6858000"/>
          </a:xfrm>
          <a:custGeom>
            <a:avLst/>
            <a:gdLst>
              <a:gd name="connsiteX0" fmla="*/ 0 w 6686086"/>
              <a:gd name="connsiteY0" fmla="*/ 0 h 6858000"/>
              <a:gd name="connsiteX1" fmla="*/ 6686086 w 6686086"/>
              <a:gd name="connsiteY1" fmla="*/ 0 h 6858000"/>
              <a:gd name="connsiteX2" fmla="*/ 5466665 w 6686086"/>
              <a:gd name="connsiteY2" fmla="*/ 6858000 h 6858000"/>
              <a:gd name="connsiteX3" fmla="*/ 0 w 66860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686086" h="6858000">
                <a:moveTo>
                  <a:pt x="0" y="0"/>
                </a:moveTo>
                <a:lnTo>
                  <a:pt x="6686086" y="0"/>
                </a:lnTo>
                <a:lnTo>
                  <a:pt x="5466665" y="6858000"/>
                </a:lnTo>
                <a:lnTo>
                  <a:pt x="0" y="6858000"/>
                </a:lnTo>
                <a:close/>
              </a:path>
            </a:pathLst>
          </a:custGeom>
          <a:solidFill>
            <a:srgbClr val="013E5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3" name="Picture 12" descr="Graphical user interface&#10;&#10;Description automatically generated">
            <a:extLst>
              <a:ext uri="{FF2B5EF4-FFF2-40B4-BE49-F238E27FC236}">
                <a16:creationId xmlns:a16="http://schemas.microsoft.com/office/drawing/2014/main" id="{7855984F-40A9-45A3-ACC9-88B3AC1B1A95}"/>
              </a:ext>
            </a:extLst>
          </p:cNvPr>
          <p:cNvPicPr>
            <a:picLocks noChangeAspect="1"/>
          </p:cNvPicPr>
          <p:nvPr/>
        </p:nvPicPr>
        <p:blipFill rotWithShape="1">
          <a:blip r:embed="rId5">
            <a:extLst>
              <a:ext uri="{28A0092B-C50C-407E-A947-70E740481C1C}">
                <a14:useLocalDpi xmlns:a14="http://schemas.microsoft.com/office/drawing/2010/main" val="0"/>
              </a:ext>
            </a:extLst>
          </a:blip>
          <a:srcRect l="32850" t="27467" r="32200" b="28666"/>
          <a:stretch/>
        </p:blipFill>
        <p:spPr>
          <a:xfrm>
            <a:off x="530352" y="455510"/>
            <a:ext cx="1826188" cy="1289304"/>
          </a:xfrm>
          <a:prstGeom prst="rect">
            <a:avLst/>
          </a:prstGeom>
        </p:spPr>
      </p:pic>
      <p:sp>
        <p:nvSpPr>
          <p:cNvPr id="3" name="TextBox 2">
            <a:extLst>
              <a:ext uri="{FF2B5EF4-FFF2-40B4-BE49-F238E27FC236}">
                <a16:creationId xmlns:a16="http://schemas.microsoft.com/office/drawing/2014/main" id="{A1C74199-1FAC-4B4D-987D-5D8C3E6CD368}"/>
              </a:ext>
            </a:extLst>
          </p:cNvPr>
          <p:cNvSpPr txBox="1"/>
          <p:nvPr/>
        </p:nvSpPr>
        <p:spPr>
          <a:xfrm>
            <a:off x="530351" y="1951358"/>
            <a:ext cx="7266241" cy="3046988"/>
          </a:xfrm>
          <a:prstGeom prst="rect">
            <a:avLst/>
          </a:prstGeom>
          <a:noFill/>
        </p:spPr>
        <p:txBody>
          <a:bodyPr wrap="square" lIns="91440" tIns="45720" rIns="91440" bIns="45720" rtlCol="0" anchor="t">
            <a:spAutoFit/>
          </a:bodyPr>
          <a:lstStyle/>
          <a:p>
            <a:pPr>
              <a:spcAft>
                <a:spcPts val="1200"/>
              </a:spcAft>
            </a:pPr>
            <a:r>
              <a:rPr lang="en-GB" sz="3600" b="1" dirty="0">
                <a:solidFill>
                  <a:schemeClr val="bg1"/>
                </a:solidFill>
              </a:rPr>
              <a:t>Next up...</a:t>
            </a:r>
          </a:p>
          <a:p>
            <a:pPr>
              <a:spcAft>
                <a:spcPts val="1200"/>
              </a:spcAft>
            </a:pPr>
            <a:r>
              <a:rPr lang="en-GB" sz="3600" b="1" dirty="0">
                <a:solidFill>
                  <a:schemeClr val="bg1"/>
                </a:solidFill>
              </a:rPr>
              <a:t>Learning Support Presentation</a:t>
            </a:r>
          </a:p>
          <a:p>
            <a:pPr>
              <a:spcAft>
                <a:spcPts val="1200"/>
              </a:spcAft>
            </a:pPr>
            <a:endParaRPr lang="en-GB" sz="3600" b="1" dirty="0">
              <a:solidFill>
                <a:schemeClr val="bg1"/>
              </a:solidFill>
            </a:endParaRPr>
          </a:p>
          <a:p>
            <a:endParaRPr lang="en-GB" dirty="0"/>
          </a:p>
          <a:p>
            <a:endParaRPr lang="en-GB" dirty="0"/>
          </a:p>
          <a:p>
            <a:endParaRPr lang="en-GB" dirty="0"/>
          </a:p>
        </p:txBody>
      </p:sp>
    </p:spTree>
    <p:extLst>
      <p:ext uri="{BB962C8B-B14F-4D97-AF65-F5344CB8AC3E}">
        <p14:creationId xmlns:p14="http://schemas.microsoft.com/office/powerpoint/2010/main" val="25346148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13" descr="A screenshot of a computer">
            <a:extLst>
              <a:ext uri="{FF2B5EF4-FFF2-40B4-BE49-F238E27FC236}">
                <a16:creationId xmlns:a16="http://schemas.microsoft.com/office/drawing/2014/main" id="{B6208AB6-8449-87DE-EC6E-696E4FCC9604}"/>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Lst>
          </a:blip>
          <a:srcRect l="22460" t="21403" r="12297" b="3296"/>
          <a:stretch/>
        </p:blipFill>
        <p:spPr>
          <a:xfrm>
            <a:off x="-83457" y="0"/>
            <a:ext cx="12358914" cy="6858001"/>
          </a:xfrm>
        </p:spPr>
      </p:pic>
      <p:sp>
        <p:nvSpPr>
          <p:cNvPr id="3" name="TextBox 2">
            <a:extLst>
              <a:ext uri="{FF2B5EF4-FFF2-40B4-BE49-F238E27FC236}">
                <a16:creationId xmlns:a16="http://schemas.microsoft.com/office/drawing/2014/main" id="{E4218792-4F21-FACD-9FB2-5BCC33645A32}"/>
              </a:ext>
            </a:extLst>
          </p:cNvPr>
          <p:cNvSpPr txBox="1"/>
          <p:nvPr/>
        </p:nvSpPr>
        <p:spPr>
          <a:xfrm>
            <a:off x="4108971" y="874455"/>
            <a:ext cx="6127314"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dirty="0" err="1">
                <a:ea typeface="Calibri"/>
                <a:cs typeface="Calibri"/>
              </a:rPr>
              <a:t>Eich</a:t>
            </a:r>
            <a:r>
              <a:rPr lang="en-US" sz="3200" b="1" dirty="0">
                <a:ea typeface="Calibri"/>
                <a:cs typeface="Calibri"/>
              </a:rPr>
              <a:t> </a:t>
            </a:r>
            <a:r>
              <a:rPr lang="en-US" sz="3200" b="1" dirty="0" err="1">
                <a:ea typeface="Calibri"/>
                <a:cs typeface="Calibri"/>
              </a:rPr>
              <a:t>cefnogi</a:t>
            </a:r>
            <a:r>
              <a:rPr lang="en-US" sz="3200" b="1" dirty="0">
                <a:ea typeface="Calibri"/>
                <a:cs typeface="Calibri"/>
              </a:rPr>
              <a:t>:</a:t>
            </a:r>
          </a:p>
          <a:p>
            <a:pPr algn="ctr"/>
            <a:r>
              <a:rPr lang="en-US" sz="3200" b="1" dirty="0">
                <a:ea typeface="Calibri"/>
                <a:cs typeface="Calibri"/>
              </a:rPr>
              <a:t>Gwasanaethau </a:t>
            </a:r>
            <a:r>
              <a:rPr lang="en-US" sz="3200" b="1" dirty="0" err="1">
                <a:ea typeface="Calibri"/>
                <a:cs typeface="Calibri"/>
              </a:rPr>
              <a:t>Myfyrwyr</a:t>
            </a:r>
            <a:r>
              <a:rPr lang="en-US" sz="3200" b="1" dirty="0">
                <a:ea typeface="Calibri"/>
                <a:cs typeface="Calibri"/>
              </a:rPr>
              <a:t> PCYDDS</a:t>
            </a:r>
          </a:p>
          <a:p>
            <a:pPr algn="ctr"/>
            <a:endParaRPr lang="en-US" sz="3200" b="1" dirty="0">
              <a:ea typeface="Calibri"/>
              <a:cs typeface="Calibri"/>
            </a:endParaRPr>
          </a:p>
          <a:p>
            <a:pPr algn="ctr"/>
            <a:r>
              <a:rPr lang="en-US" sz="3200" b="1" dirty="0">
                <a:ea typeface="Calibri"/>
                <a:cs typeface="Calibri"/>
              </a:rPr>
              <a:t>Supporting you:</a:t>
            </a:r>
          </a:p>
          <a:p>
            <a:pPr algn="ctr"/>
            <a:r>
              <a:rPr lang="en-US" sz="3200" b="1" dirty="0">
                <a:ea typeface="Calibri"/>
                <a:cs typeface="Calibri"/>
              </a:rPr>
              <a:t>UWTSD Student Services</a:t>
            </a:r>
          </a:p>
        </p:txBody>
      </p:sp>
    </p:spTree>
    <p:extLst>
      <p:ext uri="{BB962C8B-B14F-4D97-AF65-F5344CB8AC3E}">
        <p14:creationId xmlns:p14="http://schemas.microsoft.com/office/powerpoint/2010/main" val="27137256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17" descr="A screenshot of a computer">
            <a:extLst>
              <a:ext uri="{FF2B5EF4-FFF2-40B4-BE49-F238E27FC236}">
                <a16:creationId xmlns:a16="http://schemas.microsoft.com/office/drawing/2014/main" id="{86408BDF-4A67-ABCD-755D-C1AABD933B28}"/>
              </a:ext>
            </a:extLst>
          </p:cNvPr>
          <p:cNvPicPr>
            <a:picLocks noChangeAspect="1"/>
          </p:cNvPicPr>
          <p:nvPr/>
        </p:nvPicPr>
        <p:blipFill rotWithShape="1">
          <a:blip r:embed="rId3">
            <a:extLst>
              <a:ext uri="{28A0092B-C50C-407E-A947-70E740481C1C}">
                <a14:useLocalDpi xmlns:a14="http://schemas.microsoft.com/office/drawing/2010/main" val="0"/>
              </a:ext>
            </a:extLst>
          </a:blip>
          <a:srcRect l="10778" t="61579" r="5391" b="13627"/>
          <a:stretch/>
        </p:blipFill>
        <p:spPr>
          <a:xfrm>
            <a:off x="0" y="4906546"/>
            <a:ext cx="12210675" cy="1951454"/>
          </a:xfrm>
          <a:prstGeom prst="rect">
            <a:avLst/>
          </a:prstGeom>
        </p:spPr>
      </p:pic>
      <p:sp>
        <p:nvSpPr>
          <p:cNvPr id="8" name="Rectangle 7">
            <a:extLst>
              <a:ext uri="{FF2B5EF4-FFF2-40B4-BE49-F238E27FC236}">
                <a16:creationId xmlns:a16="http://schemas.microsoft.com/office/drawing/2014/main" id="{96FCD6A8-6EE8-7BFD-3419-DA602E9A3461}"/>
              </a:ext>
            </a:extLst>
          </p:cNvPr>
          <p:cNvSpPr/>
          <p:nvPr/>
        </p:nvSpPr>
        <p:spPr>
          <a:xfrm>
            <a:off x="0" y="0"/>
            <a:ext cx="12210676" cy="5622983"/>
          </a:xfrm>
          <a:prstGeom prst="rect">
            <a:avLst/>
          </a:prstGeom>
          <a:solidFill>
            <a:srgbClr val="F9F2E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D3644585-70B1-E3B8-0081-86A873197CDA}"/>
              </a:ext>
            </a:extLst>
          </p:cNvPr>
          <p:cNvSpPr/>
          <p:nvPr/>
        </p:nvSpPr>
        <p:spPr>
          <a:xfrm>
            <a:off x="174022" y="208442"/>
            <a:ext cx="6146182" cy="3754874"/>
          </a:xfrm>
          <a:prstGeom prst="rect">
            <a:avLst/>
          </a:prstGeom>
          <a:noFill/>
          <a:ln>
            <a:noFill/>
          </a:ln>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3200" b="1" u="sng" dirty="0">
                <a:ln w="0"/>
                <a:solidFill>
                  <a:schemeClr val="tx2">
                    <a:lumMod val="60000"/>
                    <a:lumOff val="40000"/>
                  </a:schemeClr>
                </a:solidFill>
                <a:ea typeface="+mn-lt"/>
                <a:cs typeface="+mn-lt"/>
              </a:rPr>
              <a:t>Sut?</a:t>
            </a:r>
            <a:endParaRPr lang="en-GB" sz="3200" b="1" u="sng" dirty="0">
              <a:ln w="0"/>
              <a:solidFill>
                <a:schemeClr val="tx2">
                  <a:lumMod val="60000"/>
                  <a:lumOff val="40000"/>
                </a:schemeClr>
              </a:solidFill>
              <a:latin typeface="Calibri"/>
              <a:ea typeface="Calibri"/>
              <a:cs typeface="Calibri"/>
            </a:endParaRPr>
          </a:p>
          <a:p>
            <a:endParaRPr lang="en-GB" sz="1400" b="1" dirty="0">
              <a:ln w="0"/>
              <a:latin typeface="Calibri"/>
              <a:ea typeface="Calibri"/>
              <a:cs typeface="Segoe UI"/>
            </a:endParaRPr>
          </a:p>
          <a:p>
            <a:endParaRPr lang="en-GB" sz="2800" dirty="0">
              <a:solidFill>
                <a:schemeClr val="tx2">
                  <a:lumMod val="60000"/>
                  <a:lumOff val="40000"/>
                </a:schemeClr>
              </a:solidFill>
            </a:endParaRPr>
          </a:p>
          <a:p>
            <a:r>
              <a:rPr lang="en-GB" sz="2800" dirty="0" err="1">
                <a:solidFill>
                  <a:schemeClr val="tx2">
                    <a:lumMod val="60000"/>
                    <a:lumOff val="40000"/>
                  </a:schemeClr>
                </a:solidFill>
              </a:rPr>
              <a:t>Rydym</a:t>
            </a:r>
            <a:r>
              <a:rPr lang="en-GB" sz="2800" dirty="0">
                <a:solidFill>
                  <a:schemeClr val="tx2">
                    <a:lumMod val="60000"/>
                    <a:lumOff val="40000"/>
                  </a:schemeClr>
                </a:solidFill>
              </a:rPr>
              <a:t> </a:t>
            </a:r>
            <a:r>
              <a:rPr lang="en-GB" sz="2800" dirty="0" err="1">
                <a:solidFill>
                  <a:schemeClr val="tx2">
                    <a:lumMod val="60000"/>
                    <a:lumOff val="40000"/>
                  </a:schemeClr>
                </a:solidFill>
              </a:rPr>
              <a:t>yn</a:t>
            </a:r>
            <a:r>
              <a:rPr lang="en-GB" sz="2800" dirty="0">
                <a:solidFill>
                  <a:schemeClr val="tx2">
                    <a:lumMod val="60000"/>
                    <a:lumOff val="40000"/>
                  </a:schemeClr>
                </a:solidFill>
              </a:rPr>
              <a:t> </a:t>
            </a:r>
            <a:r>
              <a:rPr lang="en-GB" sz="2800" dirty="0" err="1">
                <a:solidFill>
                  <a:schemeClr val="tx2">
                    <a:lumMod val="60000"/>
                    <a:lumOff val="40000"/>
                  </a:schemeClr>
                </a:solidFill>
              </a:rPr>
              <a:t>canolbwyntio</a:t>
            </a:r>
            <a:r>
              <a:rPr lang="en-GB" sz="2800" dirty="0">
                <a:solidFill>
                  <a:schemeClr val="tx2">
                    <a:lumMod val="60000"/>
                    <a:lumOff val="40000"/>
                  </a:schemeClr>
                </a:solidFill>
              </a:rPr>
              <a:t> </a:t>
            </a:r>
            <a:r>
              <a:rPr lang="en-GB" sz="2800" dirty="0" err="1">
                <a:solidFill>
                  <a:schemeClr val="tx2">
                    <a:lumMod val="60000"/>
                    <a:lumOff val="40000"/>
                  </a:schemeClr>
                </a:solidFill>
              </a:rPr>
              <a:t>ar</a:t>
            </a:r>
            <a:r>
              <a:rPr lang="en-GB" sz="2800" dirty="0">
                <a:solidFill>
                  <a:schemeClr val="tx2">
                    <a:lumMod val="60000"/>
                    <a:lumOff val="40000"/>
                  </a:schemeClr>
                </a:solidFill>
              </a:rPr>
              <a:t> </a:t>
            </a:r>
            <a:r>
              <a:rPr lang="en-GB" sz="2800" dirty="0" err="1">
                <a:solidFill>
                  <a:schemeClr val="tx2">
                    <a:lumMod val="60000"/>
                    <a:lumOff val="40000"/>
                  </a:schemeClr>
                </a:solidFill>
              </a:rPr>
              <a:t>eich</a:t>
            </a:r>
            <a:r>
              <a:rPr lang="en-GB" sz="2800" dirty="0">
                <a:solidFill>
                  <a:schemeClr val="tx2">
                    <a:lumMod val="60000"/>
                    <a:lumOff val="40000"/>
                  </a:schemeClr>
                </a:solidFill>
              </a:rPr>
              <a:t> </a:t>
            </a:r>
            <a:r>
              <a:rPr lang="en-GB" sz="2800" dirty="0" err="1">
                <a:solidFill>
                  <a:schemeClr val="tx2">
                    <a:lumMod val="60000"/>
                    <a:lumOff val="40000"/>
                  </a:schemeClr>
                </a:solidFill>
              </a:rPr>
              <a:t>cefnogi</a:t>
            </a:r>
            <a:r>
              <a:rPr lang="en-GB" sz="2800" dirty="0">
                <a:solidFill>
                  <a:schemeClr val="tx2">
                    <a:lumMod val="60000"/>
                    <a:lumOff val="40000"/>
                  </a:schemeClr>
                </a:solidFill>
              </a:rPr>
              <a:t> </a:t>
            </a:r>
            <a:r>
              <a:rPr lang="en-GB" sz="2800" dirty="0" err="1">
                <a:solidFill>
                  <a:schemeClr val="tx2">
                    <a:lumMod val="60000"/>
                    <a:lumOff val="40000"/>
                  </a:schemeClr>
                </a:solidFill>
              </a:rPr>
              <a:t>i</a:t>
            </a:r>
            <a:r>
              <a:rPr lang="en-GB" sz="2800" dirty="0">
                <a:solidFill>
                  <a:schemeClr val="tx2">
                    <a:lumMod val="60000"/>
                    <a:lumOff val="40000"/>
                  </a:schemeClr>
                </a:solidFill>
              </a:rPr>
              <a:t> </a:t>
            </a:r>
            <a:r>
              <a:rPr lang="en-GB" sz="2800" dirty="0" err="1">
                <a:solidFill>
                  <a:schemeClr val="tx2">
                    <a:lumMod val="60000"/>
                    <a:lumOff val="40000"/>
                  </a:schemeClr>
                </a:solidFill>
              </a:rPr>
              <a:t>gyrraedd</a:t>
            </a:r>
            <a:r>
              <a:rPr lang="en-GB" sz="2800" dirty="0">
                <a:solidFill>
                  <a:schemeClr val="tx2">
                    <a:lumMod val="60000"/>
                    <a:lumOff val="40000"/>
                  </a:schemeClr>
                </a:solidFill>
              </a:rPr>
              <a:t> </a:t>
            </a:r>
            <a:r>
              <a:rPr lang="en-GB" sz="2800" dirty="0" err="1">
                <a:solidFill>
                  <a:schemeClr val="tx2">
                    <a:lumMod val="60000"/>
                    <a:lumOff val="40000"/>
                  </a:schemeClr>
                </a:solidFill>
              </a:rPr>
              <a:t>eich</a:t>
            </a:r>
            <a:r>
              <a:rPr lang="en-GB" sz="2800" dirty="0">
                <a:solidFill>
                  <a:schemeClr val="tx2">
                    <a:lumMod val="60000"/>
                    <a:lumOff val="40000"/>
                  </a:schemeClr>
                </a:solidFill>
              </a:rPr>
              <a:t> </a:t>
            </a:r>
            <a:r>
              <a:rPr lang="en-GB" sz="2800" dirty="0" err="1">
                <a:solidFill>
                  <a:schemeClr val="tx2">
                    <a:lumMod val="60000"/>
                    <a:lumOff val="40000"/>
                  </a:schemeClr>
                </a:solidFill>
              </a:rPr>
              <a:t>potensial</a:t>
            </a:r>
            <a:r>
              <a:rPr lang="en-GB" sz="2800" dirty="0">
                <a:solidFill>
                  <a:schemeClr val="tx2">
                    <a:lumMod val="60000"/>
                    <a:lumOff val="40000"/>
                  </a:schemeClr>
                </a:solidFill>
              </a:rPr>
              <a:t> </a:t>
            </a:r>
            <a:r>
              <a:rPr lang="en-GB" sz="2800" dirty="0" err="1">
                <a:solidFill>
                  <a:schemeClr val="tx2">
                    <a:lumMod val="60000"/>
                    <a:lumOff val="40000"/>
                  </a:schemeClr>
                </a:solidFill>
              </a:rPr>
              <a:t>llawn</a:t>
            </a:r>
            <a:r>
              <a:rPr lang="en-GB" sz="2800" dirty="0">
                <a:solidFill>
                  <a:schemeClr val="tx2">
                    <a:lumMod val="60000"/>
                    <a:lumOff val="40000"/>
                  </a:schemeClr>
                </a:solidFill>
              </a:rPr>
              <a:t> </a:t>
            </a:r>
            <a:r>
              <a:rPr lang="en-GB" sz="2800" dirty="0" err="1">
                <a:solidFill>
                  <a:schemeClr val="tx2">
                    <a:lumMod val="60000"/>
                    <a:lumOff val="40000"/>
                  </a:schemeClr>
                </a:solidFill>
              </a:rPr>
              <a:t>gyda</a:t>
            </a:r>
            <a:r>
              <a:rPr lang="en-GB" sz="2800" dirty="0">
                <a:solidFill>
                  <a:schemeClr val="tx2">
                    <a:lumMod val="60000"/>
                    <a:lumOff val="40000"/>
                  </a:schemeClr>
                </a:solidFill>
              </a:rPr>
              <a:t> </a:t>
            </a:r>
            <a:r>
              <a:rPr lang="en-GB" sz="2800" dirty="0" err="1">
                <a:solidFill>
                  <a:schemeClr val="tx2">
                    <a:lumMod val="60000"/>
                    <a:lumOff val="40000"/>
                  </a:schemeClr>
                </a:solidFill>
              </a:rPr>
              <a:t>gwybodaeth</a:t>
            </a:r>
            <a:r>
              <a:rPr lang="en-GB" sz="2800" dirty="0">
                <a:solidFill>
                  <a:schemeClr val="tx2">
                    <a:lumMod val="60000"/>
                    <a:lumOff val="40000"/>
                  </a:schemeClr>
                </a:solidFill>
              </a:rPr>
              <a:t>, </a:t>
            </a:r>
            <a:r>
              <a:rPr lang="en-GB" sz="2800" dirty="0" err="1">
                <a:solidFill>
                  <a:schemeClr val="tx2">
                    <a:lumMod val="60000"/>
                    <a:lumOff val="40000"/>
                  </a:schemeClr>
                </a:solidFill>
              </a:rPr>
              <a:t>cyngor</a:t>
            </a:r>
            <a:r>
              <a:rPr lang="en-GB" sz="2800" dirty="0">
                <a:solidFill>
                  <a:schemeClr val="tx2">
                    <a:lumMod val="60000"/>
                    <a:lumOff val="40000"/>
                  </a:schemeClr>
                </a:solidFill>
              </a:rPr>
              <a:t> ac </a:t>
            </a:r>
            <a:r>
              <a:rPr lang="en-GB" sz="2800" dirty="0" err="1">
                <a:solidFill>
                  <a:schemeClr val="tx2">
                    <a:lumMod val="60000"/>
                    <a:lumOff val="40000"/>
                  </a:schemeClr>
                </a:solidFill>
              </a:rPr>
              <a:t>arweiniad</a:t>
            </a:r>
            <a:r>
              <a:rPr lang="en-GB" sz="2800" dirty="0">
                <a:solidFill>
                  <a:schemeClr val="tx2">
                    <a:lumMod val="60000"/>
                    <a:lumOff val="40000"/>
                  </a:schemeClr>
                </a:solidFill>
              </a:rPr>
              <a:t>, </a:t>
            </a:r>
            <a:r>
              <a:rPr lang="en-GB" sz="2800" dirty="0" err="1">
                <a:solidFill>
                  <a:schemeClr val="tx2">
                    <a:lumMod val="60000"/>
                    <a:lumOff val="40000"/>
                  </a:schemeClr>
                </a:solidFill>
              </a:rPr>
              <a:t>cymorth</a:t>
            </a:r>
            <a:r>
              <a:rPr lang="en-GB" sz="2800" dirty="0">
                <a:solidFill>
                  <a:schemeClr val="tx2">
                    <a:lumMod val="60000"/>
                    <a:lumOff val="40000"/>
                  </a:schemeClr>
                </a:solidFill>
              </a:rPr>
              <a:t> </a:t>
            </a:r>
            <a:r>
              <a:rPr lang="en-GB" sz="2800" dirty="0" err="1">
                <a:solidFill>
                  <a:schemeClr val="tx2">
                    <a:lumMod val="60000"/>
                    <a:lumOff val="40000"/>
                  </a:schemeClr>
                </a:solidFill>
              </a:rPr>
              <a:t>ymarferol</a:t>
            </a:r>
            <a:r>
              <a:rPr lang="en-GB" sz="2800" dirty="0">
                <a:solidFill>
                  <a:schemeClr val="tx2">
                    <a:lumMod val="60000"/>
                    <a:lumOff val="40000"/>
                  </a:schemeClr>
                </a:solidFill>
              </a:rPr>
              <a:t> ac </a:t>
            </a:r>
            <a:r>
              <a:rPr lang="en-GB" sz="2800" dirty="0" err="1">
                <a:solidFill>
                  <a:schemeClr val="tx2">
                    <a:lumMod val="60000"/>
                    <a:lumOff val="40000"/>
                  </a:schemeClr>
                </a:solidFill>
              </a:rPr>
              <a:t>emosiynol</a:t>
            </a:r>
            <a:r>
              <a:rPr lang="en-GB" sz="2800" dirty="0">
                <a:solidFill>
                  <a:schemeClr val="tx2">
                    <a:lumMod val="60000"/>
                    <a:lumOff val="40000"/>
                  </a:schemeClr>
                </a:solidFill>
              </a:rPr>
              <a:t> o </a:t>
            </a:r>
            <a:r>
              <a:rPr lang="en-GB" sz="2800" dirty="0" err="1">
                <a:solidFill>
                  <a:schemeClr val="tx2">
                    <a:lumMod val="60000"/>
                    <a:lumOff val="40000"/>
                  </a:schemeClr>
                </a:solidFill>
              </a:rPr>
              <a:t>ansawdd</a:t>
            </a:r>
            <a:r>
              <a:rPr lang="en-GB" sz="2800" dirty="0">
                <a:solidFill>
                  <a:schemeClr val="tx2">
                    <a:lumMod val="60000"/>
                    <a:lumOff val="40000"/>
                  </a:schemeClr>
                </a:solidFill>
              </a:rPr>
              <a:t> </a:t>
            </a:r>
            <a:r>
              <a:rPr lang="en-GB" sz="2800" dirty="0" err="1">
                <a:solidFill>
                  <a:schemeClr val="tx2">
                    <a:lumMod val="60000"/>
                    <a:lumOff val="40000"/>
                  </a:schemeClr>
                </a:solidFill>
              </a:rPr>
              <a:t>uchel</a:t>
            </a:r>
            <a:r>
              <a:rPr lang="en-GB" sz="2800" dirty="0">
                <a:solidFill>
                  <a:schemeClr val="tx2">
                    <a:lumMod val="60000"/>
                    <a:lumOff val="40000"/>
                  </a:schemeClr>
                </a:solidFill>
              </a:rPr>
              <a:t>. </a:t>
            </a:r>
            <a:endParaRPr lang="en-GB" sz="2800" b="1" dirty="0">
              <a:solidFill>
                <a:schemeClr val="tx2">
                  <a:lumMod val="60000"/>
                  <a:lumOff val="40000"/>
                </a:schemeClr>
              </a:solidFill>
            </a:endParaRPr>
          </a:p>
          <a:p>
            <a:endParaRPr lang="en-GB" sz="1200" dirty="0">
              <a:latin typeface="Calibri"/>
              <a:ea typeface="Calibri"/>
              <a:cs typeface="Segoe UI"/>
            </a:endParaRPr>
          </a:p>
          <a:p>
            <a:endParaRPr lang="en-GB" sz="1200" b="1" dirty="0">
              <a:ln w="0"/>
              <a:effectLst>
                <a:outerShdw blurRad="38100" dist="19050" dir="2700000" algn="tl" rotWithShape="0">
                  <a:prstClr val="black">
                    <a:alpha val="40000"/>
                  </a:prstClr>
                </a:outerShdw>
              </a:effectLst>
              <a:latin typeface="Segoe UI"/>
              <a:cs typeface="Segoe UI"/>
            </a:endParaRPr>
          </a:p>
        </p:txBody>
      </p:sp>
      <p:sp>
        <p:nvSpPr>
          <p:cNvPr id="7" name="TextBox 6">
            <a:extLst>
              <a:ext uri="{FF2B5EF4-FFF2-40B4-BE49-F238E27FC236}">
                <a16:creationId xmlns:a16="http://schemas.microsoft.com/office/drawing/2014/main" id="{435C4A40-C151-134C-7066-233D8448A1E9}"/>
              </a:ext>
            </a:extLst>
          </p:cNvPr>
          <p:cNvSpPr txBox="1"/>
          <p:nvPr/>
        </p:nvSpPr>
        <p:spPr>
          <a:xfrm>
            <a:off x="6286977" y="213350"/>
            <a:ext cx="5827058"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u="sng" dirty="0">
                <a:solidFill>
                  <a:schemeClr val="tx2">
                    <a:lumMod val="60000"/>
                    <a:lumOff val="40000"/>
                  </a:schemeClr>
                </a:solidFill>
                <a:ea typeface="Calibri"/>
                <a:cs typeface="Calibri"/>
              </a:rPr>
              <a:t>How?</a:t>
            </a:r>
          </a:p>
          <a:p>
            <a:endParaRPr lang="en-US" sz="1400" b="1" dirty="0">
              <a:ea typeface="Calibri"/>
              <a:cs typeface="Calibri"/>
            </a:endParaRPr>
          </a:p>
          <a:p>
            <a:endParaRPr lang="en-GB" sz="2800" dirty="0">
              <a:solidFill>
                <a:schemeClr val="tx2">
                  <a:lumMod val="60000"/>
                  <a:lumOff val="40000"/>
                </a:schemeClr>
              </a:solidFill>
              <a:ea typeface="Calibri"/>
              <a:cs typeface="Calibri"/>
            </a:endParaRPr>
          </a:p>
          <a:p>
            <a:r>
              <a:rPr lang="en-GB" sz="2800" dirty="0">
                <a:solidFill>
                  <a:schemeClr val="tx2">
                    <a:lumMod val="60000"/>
                    <a:lumOff val="40000"/>
                  </a:schemeClr>
                </a:solidFill>
                <a:ea typeface="Calibri"/>
                <a:cs typeface="Calibri"/>
              </a:rPr>
              <a:t>We’re focused on supporting you to reach your full potential with high quality information, advice and guidance, practical and emotional support.</a:t>
            </a:r>
          </a:p>
          <a:p>
            <a:endParaRPr lang="en-US" sz="1200" dirty="0">
              <a:ea typeface="Calibri"/>
              <a:cs typeface="Calibri"/>
            </a:endParaRPr>
          </a:p>
          <a:p>
            <a:endParaRPr lang="en-US" sz="1200" dirty="0">
              <a:ea typeface="Calibri"/>
              <a:cs typeface="Calibri"/>
            </a:endParaRPr>
          </a:p>
        </p:txBody>
      </p:sp>
    </p:spTree>
    <p:extLst>
      <p:ext uri="{BB962C8B-B14F-4D97-AF65-F5344CB8AC3E}">
        <p14:creationId xmlns:p14="http://schemas.microsoft.com/office/powerpoint/2010/main" val="5373503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17" descr="A screenshot of a computer">
            <a:extLst>
              <a:ext uri="{FF2B5EF4-FFF2-40B4-BE49-F238E27FC236}">
                <a16:creationId xmlns:a16="http://schemas.microsoft.com/office/drawing/2014/main" id="{86408BDF-4A67-ABCD-755D-C1AABD933B28}"/>
              </a:ext>
            </a:extLst>
          </p:cNvPr>
          <p:cNvPicPr>
            <a:picLocks noChangeAspect="1"/>
          </p:cNvPicPr>
          <p:nvPr/>
        </p:nvPicPr>
        <p:blipFill rotWithShape="1">
          <a:blip r:embed="rId3">
            <a:extLst>
              <a:ext uri="{28A0092B-C50C-407E-A947-70E740481C1C}">
                <a14:useLocalDpi xmlns:a14="http://schemas.microsoft.com/office/drawing/2010/main" val="0"/>
              </a:ext>
            </a:extLst>
          </a:blip>
          <a:srcRect l="10778" t="61579" r="5391" b="13627"/>
          <a:stretch/>
        </p:blipFill>
        <p:spPr>
          <a:xfrm>
            <a:off x="0" y="4906546"/>
            <a:ext cx="12210675" cy="1951454"/>
          </a:xfrm>
          <a:prstGeom prst="rect">
            <a:avLst/>
          </a:prstGeom>
        </p:spPr>
      </p:pic>
      <p:sp>
        <p:nvSpPr>
          <p:cNvPr id="8" name="Rectangle 7">
            <a:extLst>
              <a:ext uri="{FF2B5EF4-FFF2-40B4-BE49-F238E27FC236}">
                <a16:creationId xmlns:a16="http://schemas.microsoft.com/office/drawing/2014/main" id="{96FCD6A8-6EE8-7BFD-3419-DA602E9A3461}"/>
              </a:ext>
            </a:extLst>
          </p:cNvPr>
          <p:cNvSpPr/>
          <p:nvPr/>
        </p:nvSpPr>
        <p:spPr>
          <a:xfrm>
            <a:off x="0" y="0"/>
            <a:ext cx="12210676" cy="5622983"/>
          </a:xfrm>
          <a:prstGeom prst="rect">
            <a:avLst/>
          </a:prstGeom>
          <a:solidFill>
            <a:srgbClr val="F9F2E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D3644585-70B1-E3B8-0081-86A873197CDA}"/>
              </a:ext>
            </a:extLst>
          </p:cNvPr>
          <p:cNvSpPr/>
          <p:nvPr/>
        </p:nvSpPr>
        <p:spPr>
          <a:xfrm>
            <a:off x="174022" y="208442"/>
            <a:ext cx="6146182" cy="3323987"/>
          </a:xfrm>
          <a:prstGeom prst="rect">
            <a:avLst/>
          </a:prstGeom>
          <a:noFill/>
          <a:ln>
            <a:noFill/>
          </a:ln>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3200" b="1" u="sng" dirty="0" err="1">
                <a:ln w="0"/>
                <a:solidFill>
                  <a:schemeClr val="tx2">
                    <a:lumMod val="60000"/>
                    <a:lumOff val="40000"/>
                  </a:schemeClr>
                </a:solidFill>
                <a:ea typeface="+mn-lt"/>
                <a:cs typeface="+mn-lt"/>
              </a:rPr>
              <a:t>Pwy</a:t>
            </a:r>
            <a:r>
              <a:rPr lang="en-GB" sz="3200" b="1" u="sng" dirty="0">
                <a:ln w="0"/>
                <a:solidFill>
                  <a:schemeClr val="tx2">
                    <a:lumMod val="60000"/>
                    <a:lumOff val="40000"/>
                  </a:schemeClr>
                </a:solidFill>
                <a:ea typeface="+mn-lt"/>
                <a:cs typeface="+mn-lt"/>
              </a:rPr>
              <a:t> </a:t>
            </a:r>
            <a:r>
              <a:rPr lang="en-GB" sz="3200" b="1" u="sng" dirty="0" err="1">
                <a:ln w="0"/>
                <a:solidFill>
                  <a:schemeClr val="tx2">
                    <a:lumMod val="60000"/>
                    <a:lumOff val="40000"/>
                  </a:schemeClr>
                </a:solidFill>
                <a:ea typeface="+mn-lt"/>
                <a:cs typeface="+mn-lt"/>
              </a:rPr>
              <a:t>ydym</a:t>
            </a:r>
            <a:r>
              <a:rPr lang="en-GB" sz="3200" b="1" u="sng" dirty="0">
                <a:ln w="0"/>
                <a:solidFill>
                  <a:schemeClr val="tx2">
                    <a:lumMod val="60000"/>
                    <a:lumOff val="40000"/>
                  </a:schemeClr>
                </a:solidFill>
                <a:ea typeface="+mn-lt"/>
                <a:cs typeface="+mn-lt"/>
              </a:rPr>
              <a:t> </a:t>
            </a:r>
            <a:r>
              <a:rPr lang="en-GB" sz="3200" b="1" u="sng" dirty="0" err="1">
                <a:ln w="0"/>
                <a:solidFill>
                  <a:schemeClr val="tx2">
                    <a:lumMod val="60000"/>
                    <a:lumOff val="40000"/>
                  </a:schemeClr>
                </a:solidFill>
                <a:ea typeface="+mn-lt"/>
                <a:cs typeface="+mn-lt"/>
              </a:rPr>
              <a:t>ni</a:t>
            </a:r>
            <a:endParaRPr lang="en-GB" sz="3200" b="1" u="sng" dirty="0">
              <a:ln w="0"/>
              <a:solidFill>
                <a:schemeClr val="tx2">
                  <a:lumMod val="60000"/>
                  <a:lumOff val="40000"/>
                </a:schemeClr>
              </a:solidFill>
              <a:latin typeface="Calibri"/>
              <a:ea typeface="Calibri"/>
              <a:cs typeface="Calibri"/>
            </a:endParaRPr>
          </a:p>
          <a:p>
            <a:endParaRPr lang="en-GB" sz="1400" b="1" dirty="0">
              <a:ln w="0"/>
              <a:latin typeface="Calibri"/>
              <a:ea typeface="Calibri"/>
              <a:cs typeface="Segoe UI"/>
            </a:endParaRPr>
          </a:p>
          <a:p>
            <a:pPr marL="571500" indent="-571500">
              <a:buFont typeface="Wingdings" panose="05000000000000000000" pitchFamily="2" charset="2"/>
              <a:buChar char="v"/>
            </a:pPr>
            <a:r>
              <a:rPr lang="en-GB" sz="2800" dirty="0" err="1">
                <a:solidFill>
                  <a:schemeClr val="tx2">
                    <a:lumMod val="60000"/>
                    <a:lumOff val="40000"/>
                  </a:schemeClr>
                </a:solidFill>
              </a:rPr>
              <a:t>Gwasanaeth</a:t>
            </a:r>
            <a:r>
              <a:rPr lang="en-GB" sz="2800" dirty="0">
                <a:solidFill>
                  <a:schemeClr val="tx2">
                    <a:lumMod val="60000"/>
                    <a:lumOff val="40000"/>
                  </a:schemeClr>
                </a:solidFill>
              </a:rPr>
              <a:t> </a:t>
            </a:r>
            <a:r>
              <a:rPr lang="en-GB" sz="2800" dirty="0" err="1">
                <a:solidFill>
                  <a:schemeClr val="tx2">
                    <a:lumMod val="60000"/>
                    <a:lumOff val="40000"/>
                  </a:schemeClr>
                </a:solidFill>
              </a:rPr>
              <a:t>Gyrfaoedd</a:t>
            </a:r>
            <a:endParaRPr lang="en-GB" sz="2800" dirty="0">
              <a:solidFill>
                <a:schemeClr val="tx2">
                  <a:lumMod val="60000"/>
                  <a:lumOff val="40000"/>
                </a:schemeClr>
              </a:solidFill>
            </a:endParaRPr>
          </a:p>
          <a:p>
            <a:pPr marL="571500" indent="-571500">
              <a:buFont typeface="Wingdings" panose="05000000000000000000" pitchFamily="2" charset="2"/>
              <a:buChar char="v"/>
            </a:pPr>
            <a:r>
              <a:rPr lang="en-GB" sz="2800" dirty="0" err="1">
                <a:solidFill>
                  <a:schemeClr val="tx2">
                    <a:lumMod val="60000"/>
                    <a:lumOff val="40000"/>
                  </a:schemeClr>
                </a:solidFill>
              </a:rPr>
              <a:t>Cefnogaeth</a:t>
            </a:r>
            <a:r>
              <a:rPr lang="en-GB" sz="2800" dirty="0">
                <a:solidFill>
                  <a:schemeClr val="tx2">
                    <a:lumMod val="60000"/>
                    <a:lumOff val="40000"/>
                  </a:schemeClr>
                </a:solidFill>
              </a:rPr>
              <a:t> </a:t>
            </a:r>
            <a:r>
              <a:rPr lang="en-GB" sz="2800" dirty="0" err="1">
                <a:solidFill>
                  <a:schemeClr val="tx2">
                    <a:lumMod val="60000"/>
                    <a:lumOff val="40000"/>
                  </a:schemeClr>
                </a:solidFill>
              </a:rPr>
              <a:t>Llesiant</a:t>
            </a:r>
            <a:endParaRPr lang="en-GB" sz="2800" dirty="0">
              <a:solidFill>
                <a:schemeClr val="tx2">
                  <a:lumMod val="60000"/>
                  <a:lumOff val="40000"/>
                </a:schemeClr>
              </a:solidFill>
            </a:endParaRPr>
          </a:p>
          <a:p>
            <a:pPr marL="571500" indent="-571500">
              <a:buFont typeface="Wingdings" panose="05000000000000000000" pitchFamily="2" charset="2"/>
              <a:buChar char="v"/>
            </a:pPr>
            <a:r>
              <a:rPr lang="en-GB" sz="2800" dirty="0">
                <a:solidFill>
                  <a:schemeClr val="tx2">
                    <a:lumMod val="60000"/>
                    <a:lumOff val="40000"/>
                  </a:schemeClr>
                </a:solidFill>
              </a:rPr>
              <a:t>Cymorth </a:t>
            </a:r>
            <a:r>
              <a:rPr lang="en-GB" sz="2800" dirty="0" err="1">
                <a:solidFill>
                  <a:schemeClr val="tx2">
                    <a:lumMod val="60000"/>
                    <a:lumOff val="40000"/>
                  </a:schemeClr>
                </a:solidFill>
              </a:rPr>
              <a:t>Ariannol</a:t>
            </a:r>
            <a:endParaRPr lang="en-GB" sz="2800" dirty="0">
              <a:solidFill>
                <a:schemeClr val="tx2">
                  <a:lumMod val="60000"/>
                  <a:lumOff val="40000"/>
                </a:schemeClr>
              </a:solidFill>
            </a:endParaRPr>
          </a:p>
          <a:p>
            <a:pPr marL="571500" indent="-571500">
              <a:buFont typeface="Wingdings" panose="05000000000000000000" pitchFamily="2" charset="2"/>
              <a:buChar char="v"/>
            </a:pPr>
            <a:r>
              <a:rPr lang="en-GB" sz="2800" dirty="0">
                <a:solidFill>
                  <a:schemeClr val="tx2">
                    <a:lumMod val="60000"/>
                    <a:lumOff val="40000"/>
                  </a:schemeClr>
                </a:solidFill>
              </a:rPr>
              <a:t>Cymorth Dysgu</a:t>
            </a:r>
          </a:p>
          <a:p>
            <a:pPr marL="571500" indent="-571500">
              <a:buFont typeface="Wingdings" panose="05000000000000000000" pitchFamily="2" charset="2"/>
              <a:buChar char="v"/>
            </a:pPr>
            <a:r>
              <a:rPr lang="en-GB" sz="2800" dirty="0">
                <a:solidFill>
                  <a:schemeClr val="tx2">
                    <a:lumMod val="60000"/>
                    <a:lumOff val="40000"/>
                  </a:schemeClr>
                </a:solidFill>
              </a:rPr>
              <a:t>HWB </a:t>
            </a:r>
            <a:endParaRPr lang="en-GB" sz="2800" b="1" dirty="0">
              <a:solidFill>
                <a:schemeClr val="tx2">
                  <a:lumMod val="60000"/>
                  <a:lumOff val="40000"/>
                </a:schemeClr>
              </a:solidFill>
            </a:endParaRPr>
          </a:p>
          <a:p>
            <a:endParaRPr lang="en-GB" sz="1200" dirty="0">
              <a:latin typeface="Calibri"/>
              <a:ea typeface="Calibri"/>
              <a:cs typeface="Segoe UI"/>
            </a:endParaRPr>
          </a:p>
          <a:p>
            <a:endParaRPr lang="en-GB" sz="1200" b="1" dirty="0">
              <a:ln w="0"/>
              <a:effectLst>
                <a:outerShdw blurRad="38100" dist="19050" dir="2700000" algn="tl" rotWithShape="0">
                  <a:prstClr val="black">
                    <a:alpha val="40000"/>
                  </a:prstClr>
                </a:outerShdw>
              </a:effectLst>
              <a:latin typeface="Segoe UI"/>
              <a:cs typeface="Segoe UI"/>
            </a:endParaRPr>
          </a:p>
        </p:txBody>
      </p:sp>
      <p:sp>
        <p:nvSpPr>
          <p:cNvPr id="7" name="TextBox 6">
            <a:extLst>
              <a:ext uri="{FF2B5EF4-FFF2-40B4-BE49-F238E27FC236}">
                <a16:creationId xmlns:a16="http://schemas.microsoft.com/office/drawing/2014/main" id="{435C4A40-C151-134C-7066-233D8448A1E9}"/>
              </a:ext>
            </a:extLst>
          </p:cNvPr>
          <p:cNvSpPr txBox="1"/>
          <p:nvPr/>
        </p:nvSpPr>
        <p:spPr>
          <a:xfrm>
            <a:off x="6286977" y="213350"/>
            <a:ext cx="5827058"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u="sng" dirty="0">
                <a:solidFill>
                  <a:schemeClr val="tx2">
                    <a:lumMod val="60000"/>
                    <a:lumOff val="40000"/>
                  </a:schemeClr>
                </a:solidFill>
                <a:ea typeface="Calibri"/>
                <a:cs typeface="Calibri"/>
              </a:rPr>
              <a:t>Who we are</a:t>
            </a:r>
          </a:p>
          <a:p>
            <a:endParaRPr lang="en-US" sz="1400" b="1" dirty="0">
              <a:ea typeface="Calibri"/>
              <a:cs typeface="Calibri"/>
            </a:endParaRPr>
          </a:p>
          <a:p>
            <a:pPr marL="571500" indent="-571500">
              <a:buFont typeface="Wingdings" panose="05000000000000000000" pitchFamily="2" charset="2"/>
              <a:buChar char="v"/>
            </a:pPr>
            <a:r>
              <a:rPr lang="en-US" sz="2800" dirty="0">
                <a:solidFill>
                  <a:schemeClr val="tx2">
                    <a:lumMod val="60000"/>
                    <a:lumOff val="40000"/>
                  </a:schemeClr>
                </a:solidFill>
                <a:ea typeface="Calibri"/>
                <a:cs typeface="Calibri"/>
              </a:rPr>
              <a:t>Careers Service</a:t>
            </a:r>
          </a:p>
          <a:p>
            <a:pPr marL="571500" indent="-571500">
              <a:buFont typeface="Wingdings" panose="05000000000000000000" pitchFamily="2" charset="2"/>
              <a:buChar char="v"/>
            </a:pPr>
            <a:r>
              <a:rPr lang="en-US" sz="2800" dirty="0">
                <a:solidFill>
                  <a:schemeClr val="tx2">
                    <a:lumMod val="60000"/>
                    <a:lumOff val="40000"/>
                  </a:schemeClr>
                </a:solidFill>
                <a:ea typeface="Calibri"/>
                <a:cs typeface="Calibri"/>
              </a:rPr>
              <a:t>Wellbeing Support</a:t>
            </a:r>
          </a:p>
          <a:p>
            <a:pPr marL="571500" indent="-571500">
              <a:buFont typeface="Wingdings" panose="05000000000000000000" pitchFamily="2" charset="2"/>
              <a:buChar char="v"/>
            </a:pPr>
            <a:r>
              <a:rPr lang="en-US" sz="2800" dirty="0">
                <a:solidFill>
                  <a:schemeClr val="tx2">
                    <a:lumMod val="60000"/>
                    <a:lumOff val="40000"/>
                  </a:schemeClr>
                </a:solidFill>
                <a:ea typeface="Calibri"/>
                <a:cs typeface="Calibri"/>
              </a:rPr>
              <a:t>Money Support</a:t>
            </a:r>
          </a:p>
          <a:p>
            <a:pPr marL="571500" indent="-571500">
              <a:buFont typeface="Wingdings" panose="05000000000000000000" pitchFamily="2" charset="2"/>
              <a:buChar char="v"/>
            </a:pPr>
            <a:r>
              <a:rPr lang="en-US" sz="2800" dirty="0">
                <a:solidFill>
                  <a:schemeClr val="tx2">
                    <a:lumMod val="60000"/>
                    <a:lumOff val="40000"/>
                  </a:schemeClr>
                </a:solidFill>
                <a:ea typeface="Calibri"/>
                <a:cs typeface="Calibri"/>
              </a:rPr>
              <a:t>Learning Support</a:t>
            </a:r>
          </a:p>
          <a:p>
            <a:pPr marL="571500" indent="-571500">
              <a:buFont typeface="Wingdings" panose="05000000000000000000" pitchFamily="2" charset="2"/>
              <a:buChar char="v"/>
            </a:pPr>
            <a:r>
              <a:rPr lang="en-US" sz="2800" dirty="0">
                <a:solidFill>
                  <a:schemeClr val="tx2">
                    <a:lumMod val="60000"/>
                    <a:lumOff val="40000"/>
                  </a:schemeClr>
                </a:solidFill>
                <a:ea typeface="Calibri"/>
                <a:cs typeface="Calibri"/>
              </a:rPr>
              <a:t>HWB</a:t>
            </a:r>
          </a:p>
        </p:txBody>
      </p:sp>
    </p:spTree>
    <p:extLst>
      <p:ext uri="{BB962C8B-B14F-4D97-AF65-F5344CB8AC3E}">
        <p14:creationId xmlns:p14="http://schemas.microsoft.com/office/powerpoint/2010/main" val="17631713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17" descr="A screenshot of a computer">
            <a:extLst>
              <a:ext uri="{FF2B5EF4-FFF2-40B4-BE49-F238E27FC236}">
                <a16:creationId xmlns:a16="http://schemas.microsoft.com/office/drawing/2014/main" id="{86408BDF-4A67-ABCD-755D-C1AABD933B28}"/>
              </a:ext>
            </a:extLst>
          </p:cNvPr>
          <p:cNvPicPr>
            <a:picLocks noChangeAspect="1"/>
          </p:cNvPicPr>
          <p:nvPr/>
        </p:nvPicPr>
        <p:blipFill rotWithShape="1">
          <a:blip r:embed="rId3">
            <a:extLst>
              <a:ext uri="{28A0092B-C50C-407E-A947-70E740481C1C}">
                <a14:useLocalDpi xmlns:a14="http://schemas.microsoft.com/office/drawing/2010/main" val="0"/>
              </a:ext>
            </a:extLst>
          </a:blip>
          <a:srcRect l="10778" t="61579" r="5391" b="13627"/>
          <a:stretch/>
        </p:blipFill>
        <p:spPr>
          <a:xfrm>
            <a:off x="-18675" y="4546393"/>
            <a:ext cx="12210675" cy="2311607"/>
          </a:xfrm>
          <a:prstGeom prst="rect">
            <a:avLst/>
          </a:prstGeom>
        </p:spPr>
      </p:pic>
      <p:sp>
        <p:nvSpPr>
          <p:cNvPr id="8" name="Rectangle 7">
            <a:extLst>
              <a:ext uri="{FF2B5EF4-FFF2-40B4-BE49-F238E27FC236}">
                <a16:creationId xmlns:a16="http://schemas.microsoft.com/office/drawing/2014/main" id="{96FCD6A8-6EE8-7BFD-3419-DA602E9A3461}"/>
              </a:ext>
            </a:extLst>
          </p:cNvPr>
          <p:cNvSpPr/>
          <p:nvPr/>
        </p:nvSpPr>
        <p:spPr>
          <a:xfrm>
            <a:off x="-18676" y="0"/>
            <a:ext cx="12210676" cy="5387009"/>
          </a:xfrm>
          <a:prstGeom prst="rect">
            <a:avLst/>
          </a:prstGeom>
          <a:solidFill>
            <a:srgbClr val="F9F2EB"/>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1200" b="1" u="sng" dirty="0">
              <a:solidFill>
                <a:schemeClr val="tx1"/>
              </a:solidFill>
              <a:ea typeface="Calibri"/>
              <a:cs typeface="Calibri"/>
            </a:endParaRPr>
          </a:p>
        </p:txBody>
      </p:sp>
      <p:sp>
        <p:nvSpPr>
          <p:cNvPr id="2" name="TextBox 1">
            <a:extLst>
              <a:ext uri="{FF2B5EF4-FFF2-40B4-BE49-F238E27FC236}">
                <a16:creationId xmlns:a16="http://schemas.microsoft.com/office/drawing/2014/main" id="{AB62B171-A3B2-CBEB-B94E-65CF3DE928B2}"/>
              </a:ext>
            </a:extLst>
          </p:cNvPr>
          <p:cNvSpPr txBox="1"/>
          <p:nvPr/>
        </p:nvSpPr>
        <p:spPr>
          <a:xfrm>
            <a:off x="198328" y="260958"/>
            <a:ext cx="4979095" cy="48782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defRPr/>
            </a:pPr>
            <a:r>
              <a:rPr lang="en-GB" altLang="en-US" sz="2800" b="1" u="sng" kern="0" dirty="0">
                <a:solidFill>
                  <a:schemeClr val="tx2">
                    <a:lumMod val="60000"/>
                    <a:lumOff val="40000"/>
                  </a:schemeClr>
                </a:solidFill>
                <a:cs typeface="Arial" panose="020B0604020202020204" pitchFamily="34" charset="0"/>
              </a:rPr>
              <a:t>Gwasanaethau </a:t>
            </a:r>
            <a:r>
              <a:rPr lang="en-GB" altLang="en-US" sz="2800" b="1" u="sng" kern="0" dirty="0" err="1">
                <a:solidFill>
                  <a:schemeClr val="tx2">
                    <a:lumMod val="60000"/>
                    <a:lumOff val="40000"/>
                  </a:schemeClr>
                </a:solidFill>
                <a:cs typeface="Arial" panose="020B0604020202020204" pitchFamily="34" charset="0"/>
              </a:rPr>
              <a:t>Gyrfaoedd</a:t>
            </a:r>
            <a:endParaRPr lang="en-GB" altLang="en-US" sz="2800" b="1" u="sng" kern="0" dirty="0">
              <a:solidFill>
                <a:schemeClr val="tx2">
                  <a:lumMod val="60000"/>
                  <a:lumOff val="40000"/>
                </a:schemeClr>
              </a:solidFill>
              <a:cs typeface="Arial" panose="020B0604020202020204" pitchFamily="34" charset="0"/>
            </a:endParaRPr>
          </a:p>
          <a:p>
            <a:pPr marL="457200" indent="-457200">
              <a:spcAft>
                <a:spcPts val="600"/>
              </a:spcAft>
              <a:buFont typeface="Wingdings" panose="05000000000000000000" pitchFamily="2" charset="2"/>
              <a:buChar char="ü"/>
              <a:defRPr/>
            </a:pPr>
            <a:endParaRPr lang="en-GB" altLang="en-US" sz="2400" b="1" kern="0" dirty="0">
              <a:solidFill>
                <a:schemeClr val="tx2">
                  <a:lumMod val="60000"/>
                  <a:lumOff val="40000"/>
                </a:schemeClr>
              </a:solidFill>
              <a:cs typeface="Arial" panose="020B0604020202020204" pitchFamily="34" charset="0"/>
            </a:endParaRPr>
          </a:p>
          <a:p>
            <a:pPr marL="457200" indent="-457200">
              <a:spcAft>
                <a:spcPts val="600"/>
              </a:spcAft>
              <a:buFont typeface="Wingdings" panose="05000000000000000000" pitchFamily="2" charset="2"/>
              <a:buChar char="ü"/>
              <a:defRPr/>
            </a:pPr>
            <a:r>
              <a:rPr lang="en-GB" altLang="en-US" sz="2000" kern="0" dirty="0" err="1">
                <a:solidFill>
                  <a:schemeClr val="tx2">
                    <a:lumMod val="60000"/>
                    <a:lumOff val="40000"/>
                  </a:schemeClr>
                </a:solidFill>
                <a:cs typeface="Arial" panose="020B0604020202020204" pitchFamily="34" charset="0"/>
              </a:rPr>
              <a:t>Swyddogion</a:t>
            </a:r>
            <a:r>
              <a:rPr lang="en-GB" altLang="en-US" sz="2000" kern="0" dirty="0">
                <a:solidFill>
                  <a:schemeClr val="tx2">
                    <a:lumMod val="60000"/>
                    <a:lumOff val="40000"/>
                  </a:schemeClr>
                </a:solidFill>
                <a:cs typeface="Arial" panose="020B0604020202020204" pitchFamily="34" charset="0"/>
              </a:rPr>
              <a:t> </a:t>
            </a:r>
            <a:r>
              <a:rPr lang="en-GB" altLang="en-US" sz="2000" kern="0" dirty="0" err="1">
                <a:solidFill>
                  <a:schemeClr val="tx2">
                    <a:lumMod val="60000"/>
                    <a:lumOff val="40000"/>
                  </a:schemeClr>
                </a:solidFill>
                <a:cs typeface="Arial" panose="020B0604020202020204" pitchFamily="34" charset="0"/>
              </a:rPr>
              <a:t>gyrfaoedd</a:t>
            </a:r>
            <a:r>
              <a:rPr lang="en-GB" altLang="en-US" sz="2000" kern="0" dirty="0">
                <a:solidFill>
                  <a:schemeClr val="tx2">
                    <a:lumMod val="60000"/>
                    <a:lumOff val="40000"/>
                  </a:schemeClr>
                </a:solidFill>
                <a:cs typeface="Arial" panose="020B0604020202020204" pitchFamily="34" charset="0"/>
              </a:rPr>
              <a:t> </a:t>
            </a:r>
            <a:r>
              <a:rPr lang="en-GB" altLang="en-US" sz="2000" kern="0" dirty="0" err="1">
                <a:solidFill>
                  <a:schemeClr val="tx2">
                    <a:lumMod val="60000"/>
                    <a:lumOff val="40000"/>
                  </a:schemeClr>
                </a:solidFill>
                <a:cs typeface="Arial" panose="020B0604020202020204" pitchFamily="34" charset="0"/>
              </a:rPr>
              <a:t>proffesiynol</a:t>
            </a:r>
            <a:r>
              <a:rPr lang="en-GB" altLang="en-US" sz="2000" kern="0" dirty="0">
                <a:solidFill>
                  <a:schemeClr val="tx2">
                    <a:lumMod val="60000"/>
                    <a:lumOff val="40000"/>
                  </a:schemeClr>
                </a:solidFill>
                <a:cs typeface="Arial" panose="020B0604020202020204" pitchFamily="34" charset="0"/>
              </a:rPr>
              <a:t> </a:t>
            </a:r>
          </a:p>
          <a:p>
            <a:pPr marL="457200" indent="-457200">
              <a:spcAft>
                <a:spcPts val="600"/>
              </a:spcAft>
              <a:buFont typeface="Wingdings" panose="05000000000000000000" pitchFamily="2" charset="2"/>
              <a:buChar char="ü"/>
              <a:defRPr/>
            </a:pPr>
            <a:r>
              <a:rPr lang="en-GB" altLang="en-US" sz="2000" kern="0" dirty="0" err="1">
                <a:solidFill>
                  <a:schemeClr val="tx2">
                    <a:lumMod val="60000"/>
                    <a:lumOff val="40000"/>
                  </a:schemeClr>
                </a:solidFill>
                <a:cs typeface="Arial" panose="020B0604020202020204" pitchFamily="34" charset="0"/>
              </a:rPr>
              <a:t>Arolwg</a:t>
            </a:r>
            <a:r>
              <a:rPr lang="en-GB" altLang="en-US" sz="2000" kern="0" dirty="0">
                <a:solidFill>
                  <a:schemeClr val="tx2">
                    <a:lumMod val="60000"/>
                    <a:lumOff val="40000"/>
                  </a:schemeClr>
                </a:solidFill>
                <a:cs typeface="Arial" panose="020B0604020202020204" pitchFamily="34" charset="0"/>
              </a:rPr>
              <a:t> </a:t>
            </a:r>
            <a:r>
              <a:rPr lang="en-GB" altLang="en-US" sz="2000" kern="0" dirty="0" err="1">
                <a:solidFill>
                  <a:schemeClr val="tx2">
                    <a:lumMod val="60000"/>
                    <a:lumOff val="40000"/>
                  </a:schemeClr>
                </a:solidFill>
                <a:cs typeface="Arial" panose="020B0604020202020204" pitchFamily="34" charset="0"/>
              </a:rPr>
              <a:t>Hynt</a:t>
            </a:r>
            <a:r>
              <a:rPr lang="en-GB" altLang="en-US" sz="2000" kern="0" dirty="0">
                <a:solidFill>
                  <a:schemeClr val="tx2">
                    <a:lumMod val="60000"/>
                    <a:lumOff val="40000"/>
                  </a:schemeClr>
                </a:solidFill>
                <a:cs typeface="Arial" panose="020B0604020202020204" pitchFamily="34" charset="0"/>
              </a:rPr>
              <a:t> </a:t>
            </a:r>
            <a:r>
              <a:rPr lang="en-GB" altLang="en-US" sz="2000" kern="0" dirty="0" err="1">
                <a:solidFill>
                  <a:schemeClr val="tx2">
                    <a:lumMod val="60000"/>
                    <a:lumOff val="40000"/>
                  </a:schemeClr>
                </a:solidFill>
                <a:cs typeface="Arial" panose="020B0604020202020204" pitchFamily="34" charset="0"/>
              </a:rPr>
              <a:t>Graddedigion</a:t>
            </a:r>
            <a:endParaRPr lang="en-GB" altLang="en-US" sz="2000" kern="0" dirty="0">
              <a:solidFill>
                <a:schemeClr val="tx2">
                  <a:lumMod val="60000"/>
                  <a:lumOff val="40000"/>
                </a:schemeClr>
              </a:solidFill>
              <a:cs typeface="Arial" panose="020B0604020202020204" pitchFamily="34" charset="0"/>
            </a:endParaRPr>
          </a:p>
          <a:p>
            <a:pPr marL="457200" indent="-457200">
              <a:spcAft>
                <a:spcPts val="600"/>
              </a:spcAft>
              <a:buFont typeface="Wingdings" panose="05000000000000000000" pitchFamily="2" charset="2"/>
              <a:buChar char="ü"/>
              <a:defRPr/>
            </a:pPr>
            <a:r>
              <a:rPr lang="en-GB" altLang="en-US" sz="2000" kern="0" dirty="0" err="1">
                <a:solidFill>
                  <a:schemeClr val="tx2">
                    <a:lumMod val="60000"/>
                    <a:lumOff val="40000"/>
                  </a:schemeClr>
                </a:solidFill>
                <a:cs typeface="Arial" panose="020B0604020202020204" pitchFamily="34" charset="0"/>
              </a:rPr>
              <a:t>Adnoddau</a:t>
            </a:r>
            <a:r>
              <a:rPr lang="en-GB" altLang="en-US" sz="2000" kern="0" dirty="0">
                <a:solidFill>
                  <a:schemeClr val="tx2">
                    <a:lumMod val="60000"/>
                    <a:lumOff val="40000"/>
                  </a:schemeClr>
                </a:solidFill>
                <a:cs typeface="Arial" panose="020B0604020202020204" pitchFamily="34" charset="0"/>
              </a:rPr>
              <a:t> </a:t>
            </a:r>
            <a:r>
              <a:rPr lang="en-GB" altLang="en-US" sz="2000" kern="0" dirty="0" err="1">
                <a:solidFill>
                  <a:schemeClr val="tx2">
                    <a:lumMod val="60000"/>
                    <a:lumOff val="40000"/>
                  </a:schemeClr>
                </a:solidFill>
                <a:cs typeface="Arial" panose="020B0604020202020204" pitchFamily="34" charset="0"/>
              </a:rPr>
              <a:t>ar-lein</a:t>
            </a:r>
            <a:r>
              <a:rPr lang="en-GB" altLang="en-US" sz="2000" kern="0" dirty="0">
                <a:solidFill>
                  <a:schemeClr val="tx2">
                    <a:lumMod val="60000"/>
                    <a:lumOff val="40000"/>
                  </a:schemeClr>
                </a:solidFill>
                <a:cs typeface="Arial" panose="020B0604020202020204" pitchFamily="34" charset="0"/>
              </a:rPr>
              <a:t>: </a:t>
            </a:r>
            <a:r>
              <a:rPr lang="en-GB" altLang="en-US" sz="2000" kern="0" dirty="0" err="1">
                <a:solidFill>
                  <a:schemeClr val="tx2">
                    <a:lumMod val="60000"/>
                    <a:lumOff val="40000"/>
                  </a:schemeClr>
                </a:solidFill>
                <a:cs typeface="Arial" panose="020B0604020202020204" pitchFamily="34" charset="0"/>
              </a:rPr>
              <a:t>MyCareer</a:t>
            </a:r>
            <a:endParaRPr lang="en-GB" altLang="en-US" sz="2000" kern="0" dirty="0">
              <a:solidFill>
                <a:schemeClr val="tx2">
                  <a:lumMod val="60000"/>
                  <a:lumOff val="40000"/>
                </a:schemeClr>
              </a:solidFill>
              <a:cs typeface="Arial" panose="020B0604020202020204" pitchFamily="34" charset="0"/>
            </a:endParaRPr>
          </a:p>
          <a:p>
            <a:pPr marL="457200" indent="-457200">
              <a:spcAft>
                <a:spcPts val="600"/>
              </a:spcAft>
              <a:buFont typeface="Wingdings" panose="05000000000000000000" pitchFamily="2" charset="2"/>
              <a:buChar char="ü"/>
              <a:defRPr/>
            </a:pPr>
            <a:r>
              <a:rPr lang="en-GB" altLang="en-US" sz="2000" kern="0" dirty="0">
                <a:solidFill>
                  <a:schemeClr val="tx2">
                    <a:lumMod val="60000"/>
                    <a:lumOff val="40000"/>
                  </a:schemeClr>
                </a:solidFill>
                <a:cs typeface="Arial" panose="020B0604020202020204" pitchFamily="34" charset="0"/>
              </a:rPr>
              <a:t>Y </a:t>
            </a:r>
            <a:r>
              <a:rPr lang="en-GB" altLang="en-US" sz="2000" kern="0" dirty="0" err="1">
                <a:solidFill>
                  <a:schemeClr val="tx2">
                    <a:lumMod val="60000"/>
                    <a:lumOff val="40000"/>
                  </a:schemeClr>
                </a:solidFill>
                <a:cs typeface="Arial" panose="020B0604020202020204" pitchFamily="34" charset="0"/>
              </a:rPr>
              <a:t>Prosiect</a:t>
            </a:r>
            <a:r>
              <a:rPr lang="en-GB" altLang="en-US" sz="2000" kern="0" dirty="0">
                <a:solidFill>
                  <a:schemeClr val="tx2">
                    <a:lumMod val="60000"/>
                    <a:lumOff val="40000"/>
                  </a:schemeClr>
                </a:solidFill>
                <a:cs typeface="Arial" panose="020B0604020202020204" pitchFamily="34" charset="0"/>
              </a:rPr>
              <a:t> </a:t>
            </a:r>
            <a:r>
              <a:rPr lang="en-GB" altLang="en-US" sz="2000" kern="0" dirty="0" err="1">
                <a:solidFill>
                  <a:schemeClr val="tx2">
                    <a:lumMod val="60000"/>
                    <a:lumOff val="40000"/>
                  </a:schemeClr>
                </a:solidFill>
                <a:cs typeface="Arial" panose="020B0604020202020204" pitchFamily="34" charset="0"/>
              </a:rPr>
              <a:t>Profiad</a:t>
            </a:r>
            <a:r>
              <a:rPr lang="en-GB" altLang="en-US" sz="2000" kern="0" dirty="0">
                <a:solidFill>
                  <a:schemeClr val="tx2">
                    <a:lumMod val="60000"/>
                    <a:lumOff val="40000"/>
                  </a:schemeClr>
                </a:solidFill>
                <a:cs typeface="Arial" panose="020B0604020202020204" pitchFamily="34" charset="0"/>
              </a:rPr>
              <a:t> Gwaith</a:t>
            </a:r>
          </a:p>
          <a:p>
            <a:pPr marL="457200" indent="-457200">
              <a:spcAft>
                <a:spcPts val="600"/>
              </a:spcAft>
              <a:buFont typeface="Wingdings" panose="05000000000000000000" pitchFamily="2" charset="2"/>
              <a:buChar char="ü"/>
              <a:defRPr/>
            </a:pPr>
            <a:r>
              <a:rPr lang="en-GB" altLang="en-US" sz="2000" kern="0" dirty="0" err="1">
                <a:solidFill>
                  <a:schemeClr val="tx2">
                    <a:lumMod val="60000"/>
                    <a:lumOff val="40000"/>
                  </a:schemeClr>
                </a:solidFill>
                <a:cs typeface="Arial" panose="020B0604020202020204" pitchFamily="34" charset="0"/>
              </a:rPr>
              <a:t>Cyfleoedd</a:t>
            </a:r>
            <a:r>
              <a:rPr lang="en-GB" altLang="en-US" sz="2000" kern="0" dirty="0">
                <a:solidFill>
                  <a:schemeClr val="tx2">
                    <a:lumMod val="60000"/>
                    <a:lumOff val="40000"/>
                  </a:schemeClr>
                </a:solidFill>
                <a:cs typeface="Arial" panose="020B0604020202020204" pitchFamily="34" charset="0"/>
              </a:rPr>
              <a:t> </a:t>
            </a:r>
            <a:r>
              <a:rPr lang="en-GB" altLang="en-US" sz="2000" kern="0" dirty="0" err="1">
                <a:solidFill>
                  <a:schemeClr val="tx2">
                    <a:lumMod val="60000"/>
                    <a:lumOff val="40000"/>
                  </a:schemeClr>
                </a:solidFill>
                <a:cs typeface="Arial" panose="020B0604020202020204" pitchFamily="34" charset="0"/>
              </a:rPr>
              <a:t>swyddi</a:t>
            </a:r>
            <a:r>
              <a:rPr lang="en-GB" altLang="en-US" sz="2000" kern="0" dirty="0">
                <a:solidFill>
                  <a:schemeClr val="tx2">
                    <a:lumMod val="60000"/>
                    <a:lumOff val="40000"/>
                  </a:schemeClr>
                </a:solidFill>
                <a:cs typeface="Arial" panose="020B0604020202020204" pitchFamily="34" charset="0"/>
              </a:rPr>
              <a:t>,</a:t>
            </a:r>
            <a:r>
              <a:rPr lang="en-GB" sz="2000" i="0" dirty="0">
                <a:solidFill>
                  <a:schemeClr val="tx2">
                    <a:lumMod val="60000"/>
                    <a:lumOff val="40000"/>
                  </a:schemeClr>
                </a:solidFill>
              </a:rPr>
              <a:t> </a:t>
            </a:r>
            <a:r>
              <a:rPr lang="en-GB" sz="2000" i="0" dirty="0" err="1">
                <a:solidFill>
                  <a:schemeClr val="tx2">
                    <a:lumMod val="60000"/>
                    <a:lumOff val="40000"/>
                  </a:schemeClr>
                </a:solidFill>
              </a:rPr>
              <a:t>ffug</a:t>
            </a:r>
            <a:r>
              <a:rPr lang="en-GB" sz="2000" i="0" dirty="0">
                <a:solidFill>
                  <a:schemeClr val="tx2">
                    <a:lumMod val="60000"/>
                    <a:lumOff val="40000"/>
                  </a:schemeClr>
                </a:solidFill>
              </a:rPr>
              <a:t> </a:t>
            </a:r>
            <a:r>
              <a:rPr lang="en-GB" sz="2000" i="0" dirty="0" err="1">
                <a:solidFill>
                  <a:schemeClr val="tx2">
                    <a:lumMod val="60000"/>
                    <a:lumOff val="40000"/>
                  </a:schemeClr>
                </a:solidFill>
              </a:rPr>
              <a:t>gyfweliadau</a:t>
            </a:r>
            <a:r>
              <a:rPr lang="en-GB" sz="2000" i="0" dirty="0">
                <a:solidFill>
                  <a:schemeClr val="tx2">
                    <a:lumMod val="60000"/>
                    <a:lumOff val="40000"/>
                  </a:schemeClr>
                </a:solidFill>
              </a:rPr>
              <a:t>, </a:t>
            </a:r>
            <a:r>
              <a:rPr lang="en-GB" sz="2000" i="0" dirty="0" err="1">
                <a:solidFill>
                  <a:schemeClr val="tx2">
                    <a:lumMod val="60000"/>
                    <a:lumOff val="40000"/>
                  </a:schemeClr>
                </a:solidFill>
              </a:rPr>
              <a:t>datganiadau</a:t>
            </a:r>
            <a:r>
              <a:rPr lang="en-GB" sz="2000" i="0" dirty="0">
                <a:solidFill>
                  <a:schemeClr val="tx2">
                    <a:lumMod val="60000"/>
                    <a:lumOff val="40000"/>
                  </a:schemeClr>
                </a:solidFill>
              </a:rPr>
              <a:t> </a:t>
            </a:r>
            <a:r>
              <a:rPr lang="en-GB" sz="2000" i="0" dirty="0" err="1">
                <a:solidFill>
                  <a:schemeClr val="tx2">
                    <a:lumMod val="60000"/>
                    <a:lumOff val="40000"/>
                  </a:schemeClr>
                </a:solidFill>
              </a:rPr>
              <a:t>personol</a:t>
            </a:r>
            <a:r>
              <a:rPr lang="en-GB" sz="2000" i="0" dirty="0">
                <a:solidFill>
                  <a:schemeClr val="tx2">
                    <a:lumMod val="60000"/>
                    <a:lumOff val="40000"/>
                  </a:schemeClr>
                </a:solidFill>
              </a:rPr>
              <a:t>, </a:t>
            </a:r>
            <a:r>
              <a:rPr lang="en-GB" sz="2000" i="0" dirty="0" err="1">
                <a:solidFill>
                  <a:schemeClr val="tx2">
                    <a:lumMod val="60000"/>
                    <a:lumOff val="40000"/>
                  </a:schemeClr>
                </a:solidFill>
              </a:rPr>
              <a:t>ceisiadau</a:t>
            </a:r>
            <a:r>
              <a:rPr lang="en-GB" sz="2000" i="0" dirty="0">
                <a:solidFill>
                  <a:schemeClr val="tx2">
                    <a:lumMod val="60000"/>
                    <a:lumOff val="40000"/>
                  </a:schemeClr>
                </a:solidFill>
              </a:rPr>
              <a:t> am </a:t>
            </a:r>
            <a:r>
              <a:rPr lang="en-GB" sz="2000" i="0" dirty="0" err="1">
                <a:solidFill>
                  <a:schemeClr val="tx2">
                    <a:lumMod val="60000"/>
                    <a:lumOff val="40000"/>
                  </a:schemeClr>
                </a:solidFill>
              </a:rPr>
              <a:t>swyddi</a:t>
            </a:r>
            <a:endParaRPr lang="en-GB" sz="2000" i="0" dirty="0">
              <a:solidFill>
                <a:schemeClr val="tx2">
                  <a:lumMod val="60000"/>
                  <a:lumOff val="40000"/>
                </a:schemeClr>
              </a:solidFill>
            </a:endParaRPr>
          </a:p>
          <a:p>
            <a:pPr marL="457200" indent="-457200">
              <a:spcAft>
                <a:spcPts val="600"/>
              </a:spcAft>
              <a:buFont typeface="Wingdings" panose="05000000000000000000" pitchFamily="2" charset="2"/>
              <a:buChar char="ü"/>
              <a:defRPr/>
            </a:pPr>
            <a:r>
              <a:rPr lang="en-GB" sz="1800" b="0" i="0" u="sng" strike="noStrike" dirty="0">
                <a:solidFill>
                  <a:srgbClr val="0563C1"/>
                </a:solidFill>
                <a:effectLst/>
                <a:highlight>
                  <a:srgbClr val="F5F5F5"/>
                </a:highlight>
                <a:latin typeface="Calibri" panose="020F0502020204030204" pitchFamily="34" charset="0"/>
                <a:hlinkClick r:id="rId4"/>
              </a:rPr>
              <a:t>Careers Service | University of Wales Trinity Saint David (uwtsd.ac.uk)</a:t>
            </a:r>
            <a:r>
              <a:rPr lang="en-GB" sz="1800" b="0" i="0" dirty="0">
                <a:solidFill>
                  <a:srgbClr val="000000"/>
                </a:solidFill>
                <a:effectLst/>
                <a:highlight>
                  <a:srgbClr val="F5F5F5"/>
                </a:highlight>
                <a:latin typeface="Calibri" panose="020F0502020204030204" pitchFamily="34" charset="0"/>
              </a:rPr>
              <a:t>​</a:t>
            </a:r>
            <a:endParaRPr lang="en-GB" sz="2000" b="0" i="0" dirty="0">
              <a:solidFill>
                <a:srgbClr val="000000"/>
              </a:solidFill>
              <a:effectLst/>
              <a:highlight>
                <a:srgbClr val="F5F5F5"/>
              </a:highlight>
              <a:latin typeface="Arial" panose="020B0604020202020204" pitchFamily="34" charset="0"/>
            </a:endParaRPr>
          </a:p>
          <a:p>
            <a:pPr marL="457200" indent="-457200">
              <a:spcAft>
                <a:spcPts val="600"/>
              </a:spcAft>
              <a:buFont typeface="Wingdings" panose="05000000000000000000" pitchFamily="2" charset="2"/>
              <a:buChar char="ü"/>
              <a:defRPr/>
            </a:pPr>
            <a:endParaRPr lang="en-GB" altLang="en-US" sz="2000" b="1" kern="0" dirty="0">
              <a:solidFill>
                <a:schemeClr val="tx2">
                  <a:lumMod val="60000"/>
                  <a:lumOff val="40000"/>
                </a:schemeClr>
              </a:solidFill>
              <a:cs typeface="Arial" panose="020B0604020202020204" pitchFamily="34" charset="0"/>
            </a:endParaRPr>
          </a:p>
          <a:p>
            <a:endParaRPr lang="en-US" dirty="0">
              <a:solidFill>
                <a:srgbClr val="3C4043"/>
              </a:solidFill>
              <a:ea typeface="Calibri"/>
              <a:cs typeface="Calibri"/>
            </a:endParaRPr>
          </a:p>
        </p:txBody>
      </p:sp>
      <p:sp>
        <p:nvSpPr>
          <p:cNvPr id="3" name="TextBox 2">
            <a:extLst>
              <a:ext uri="{FF2B5EF4-FFF2-40B4-BE49-F238E27FC236}">
                <a16:creationId xmlns:a16="http://schemas.microsoft.com/office/drawing/2014/main" id="{BE0A42F3-C18E-329D-4423-D11143A1CDD5}"/>
              </a:ext>
            </a:extLst>
          </p:cNvPr>
          <p:cNvSpPr txBox="1"/>
          <p:nvPr/>
        </p:nvSpPr>
        <p:spPr>
          <a:xfrm>
            <a:off x="5772411" y="260959"/>
            <a:ext cx="6169068" cy="49552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defRPr/>
            </a:pPr>
            <a:r>
              <a:rPr lang="en-GB" altLang="en-US" sz="2800" b="1" u="sng" kern="0" dirty="0">
                <a:solidFill>
                  <a:schemeClr val="tx2">
                    <a:lumMod val="60000"/>
                    <a:lumOff val="40000"/>
                  </a:schemeClr>
                </a:solidFill>
                <a:cs typeface="Arial" panose="020B0604020202020204" pitchFamily="34" charset="0"/>
              </a:rPr>
              <a:t>Careers Service</a:t>
            </a:r>
          </a:p>
          <a:p>
            <a:pPr marL="457200" indent="-457200">
              <a:spcAft>
                <a:spcPts val="600"/>
              </a:spcAft>
              <a:buFont typeface="Wingdings" panose="05000000000000000000" pitchFamily="2" charset="2"/>
              <a:buChar char="ü"/>
              <a:defRPr/>
            </a:pPr>
            <a:endParaRPr lang="en-GB" altLang="en-US" sz="2400" b="1" kern="0" dirty="0">
              <a:solidFill>
                <a:schemeClr val="tx2">
                  <a:lumMod val="60000"/>
                  <a:lumOff val="40000"/>
                </a:schemeClr>
              </a:solidFill>
              <a:cs typeface="Arial" panose="020B0604020202020204" pitchFamily="34" charset="0"/>
            </a:endParaRPr>
          </a:p>
          <a:p>
            <a:pPr marL="457200" indent="-457200">
              <a:spcAft>
                <a:spcPts val="600"/>
              </a:spcAft>
              <a:buFont typeface="Wingdings" panose="05000000000000000000" pitchFamily="2" charset="2"/>
              <a:buChar char="ü"/>
              <a:defRPr/>
            </a:pPr>
            <a:r>
              <a:rPr lang="en-GB" altLang="en-US" sz="2000" kern="0" dirty="0">
                <a:solidFill>
                  <a:schemeClr val="tx2">
                    <a:lumMod val="60000"/>
                    <a:lumOff val="40000"/>
                  </a:schemeClr>
                </a:solidFill>
                <a:cs typeface="Arial" panose="020B0604020202020204" pitchFamily="34" charset="0"/>
              </a:rPr>
              <a:t>Professionally qualified careers advisers</a:t>
            </a:r>
          </a:p>
          <a:p>
            <a:pPr marL="457200" indent="-457200">
              <a:spcAft>
                <a:spcPts val="600"/>
              </a:spcAft>
              <a:buFont typeface="Wingdings" panose="05000000000000000000" pitchFamily="2" charset="2"/>
              <a:buChar char="ü"/>
              <a:defRPr/>
            </a:pPr>
            <a:r>
              <a:rPr lang="en-GB" altLang="en-US" sz="2000" kern="0" dirty="0">
                <a:solidFill>
                  <a:schemeClr val="tx2">
                    <a:lumMod val="60000"/>
                    <a:lumOff val="40000"/>
                  </a:schemeClr>
                </a:solidFill>
                <a:cs typeface="Arial" panose="020B0604020202020204" pitchFamily="34" charset="0"/>
              </a:rPr>
              <a:t>Graduate Outcomes survey </a:t>
            </a:r>
          </a:p>
          <a:p>
            <a:pPr marL="457200" indent="-457200">
              <a:spcAft>
                <a:spcPts val="600"/>
              </a:spcAft>
              <a:buFont typeface="Wingdings" panose="05000000000000000000" pitchFamily="2" charset="2"/>
              <a:buChar char="ü"/>
              <a:defRPr/>
            </a:pPr>
            <a:r>
              <a:rPr lang="en-GB" altLang="en-US" sz="2000" kern="0" dirty="0">
                <a:solidFill>
                  <a:schemeClr val="tx2">
                    <a:lumMod val="60000"/>
                    <a:lumOff val="40000"/>
                  </a:schemeClr>
                </a:solidFill>
                <a:cs typeface="Arial" panose="020B0604020202020204" pitchFamily="34" charset="0"/>
              </a:rPr>
              <a:t>On-line resources: </a:t>
            </a:r>
            <a:r>
              <a:rPr lang="en-GB" altLang="en-US" sz="2000" kern="0" dirty="0" err="1">
                <a:solidFill>
                  <a:schemeClr val="tx2">
                    <a:lumMod val="60000"/>
                    <a:lumOff val="40000"/>
                  </a:schemeClr>
                </a:solidFill>
                <a:cs typeface="Arial" panose="020B0604020202020204" pitchFamily="34" charset="0"/>
              </a:rPr>
              <a:t>MyCareer</a:t>
            </a:r>
            <a:endParaRPr lang="en-GB" altLang="en-US" sz="2000" kern="0" dirty="0">
              <a:solidFill>
                <a:schemeClr val="tx2">
                  <a:lumMod val="60000"/>
                  <a:lumOff val="40000"/>
                </a:schemeClr>
              </a:solidFill>
              <a:cs typeface="Arial" panose="020B0604020202020204" pitchFamily="34" charset="0"/>
            </a:endParaRPr>
          </a:p>
          <a:p>
            <a:pPr marL="457200" indent="-457200">
              <a:spcAft>
                <a:spcPts val="600"/>
              </a:spcAft>
              <a:buFont typeface="Wingdings" panose="05000000000000000000" pitchFamily="2" charset="2"/>
              <a:buChar char="ü"/>
              <a:defRPr/>
            </a:pPr>
            <a:r>
              <a:rPr lang="en-GB" altLang="en-US" sz="2000" kern="0" dirty="0">
                <a:solidFill>
                  <a:schemeClr val="tx2">
                    <a:lumMod val="60000"/>
                    <a:lumOff val="40000"/>
                  </a:schemeClr>
                </a:solidFill>
                <a:cs typeface="Arial" panose="020B0604020202020204" pitchFamily="34" charset="0"/>
              </a:rPr>
              <a:t>Work experience programme</a:t>
            </a:r>
          </a:p>
          <a:p>
            <a:pPr marL="457200" indent="-457200">
              <a:spcAft>
                <a:spcPts val="600"/>
              </a:spcAft>
              <a:buFont typeface="Wingdings" panose="05000000000000000000" pitchFamily="2" charset="2"/>
              <a:buChar char="ü"/>
              <a:defRPr/>
            </a:pPr>
            <a:r>
              <a:rPr lang="en-GB" altLang="en-US" sz="2000" kern="0" dirty="0">
                <a:solidFill>
                  <a:schemeClr val="tx2">
                    <a:lumMod val="60000"/>
                    <a:lumOff val="40000"/>
                  </a:schemeClr>
                </a:solidFill>
                <a:cs typeface="Arial" panose="020B0604020202020204" pitchFamily="34" charset="0"/>
              </a:rPr>
              <a:t>Job vacancies, mock interviews, personal statements, job applications</a:t>
            </a:r>
          </a:p>
          <a:p>
            <a:pPr marL="457200" indent="-457200">
              <a:spcAft>
                <a:spcPts val="600"/>
              </a:spcAft>
              <a:buFont typeface="Wingdings" panose="05000000000000000000" pitchFamily="2" charset="2"/>
              <a:buChar char="ü"/>
              <a:defRPr/>
            </a:pPr>
            <a:endParaRPr lang="en-GB" altLang="en-US" sz="2000" b="1" kern="0" dirty="0">
              <a:solidFill>
                <a:schemeClr val="tx2">
                  <a:lumMod val="60000"/>
                  <a:lumOff val="40000"/>
                </a:schemeClr>
              </a:solidFill>
              <a:cs typeface="Arial" panose="020B0604020202020204" pitchFamily="34" charset="0"/>
            </a:endParaRPr>
          </a:p>
          <a:p>
            <a:pPr marL="457200" indent="-457200">
              <a:spcAft>
                <a:spcPts val="600"/>
              </a:spcAft>
              <a:buFont typeface="Wingdings" panose="05000000000000000000" pitchFamily="2" charset="2"/>
              <a:buChar char="ü"/>
              <a:defRPr/>
            </a:pPr>
            <a:r>
              <a:rPr lang="en-GB" sz="1800" b="0" i="0" u="sng" strike="noStrike" dirty="0">
                <a:solidFill>
                  <a:srgbClr val="0563C1"/>
                </a:solidFill>
                <a:effectLst/>
                <a:highlight>
                  <a:srgbClr val="F5F5F5"/>
                </a:highlight>
                <a:latin typeface="Calibri" panose="020F0502020204030204" pitchFamily="34" charset="0"/>
                <a:hlinkClick r:id="rId4"/>
              </a:rPr>
              <a:t>Careers Service | University of Wales Trinity Saint David (uwtsd.ac.uk)</a:t>
            </a:r>
            <a:r>
              <a:rPr lang="en-GB" sz="1800" b="0" i="0" dirty="0">
                <a:solidFill>
                  <a:srgbClr val="000000"/>
                </a:solidFill>
                <a:effectLst/>
                <a:highlight>
                  <a:srgbClr val="F5F5F5"/>
                </a:highlight>
                <a:latin typeface="Calibri" panose="020F0502020204030204" pitchFamily="34" charset="0"/>
              </a:rPr>
              <a:t>​</a:t>
            </a:r>
            <a:endParaRPr lang="en-GB" sz="2000" b="0" i="0" dirty="0">
              <a:solidFill>
                <a:srgbClr val="000000"/>
              </a:solidFill>
              <a:effectLst/>
              <a:highlight>
                <a:srgbClr val="F5F5F5"/>
              </a:highlight>
              <a:latin typeface="Arial" panose="020B0604020202020204" pitchFamily="34" charset="0"/>
            </a:endParaRPr>
          </a:p>
          <a:p>
            <a:pPr marL="457200" indent="-457200">
              <a:spcAft>
                <a:spcPts val="600"/>
              </a:spcAft>
              <a:buFont typeface="Wingdings" panose="05000000000000000000" pitchFamily="2" charset="2"/>
              <a:buChar char="ü"/>
              <a:defRPr/>
            </a:pPr>
            <a:endParaRPr lang="en-GB" altLang="en-US" sz="2000" b="1" kern="0" dirty="0">
              <a:solidFill>
                <a:schemeClr val="tx2">
                  <a:lumMod val="60000"/>
                  <a:lumOff val="40000"/>
                </a:schemeClr>
              </a:solidFill>
              <a:cs typeface="Arial" panose="020B0604020202020204" pitchFamily="34" charset="0"/>
            </a:endParaRPr>
          </a:p>
          <a:p>
            <a:endParaRPr lang="en-US" dirty="0" err="1">
              <a:ea typeface="Calibri"/>
              <a:cs typeface="Calibri"/>
            </a:endParaRPr>
          </a:p>
        </p:txBody>
      </p:sp>
    </p:spTree>
    <p:extLst>
      <p:ext uri="{BB962C8B-B14F-4D97-AF65-F5344CB8AC3E}">
        <p14:creationId xmlns:p14="http://schemas.microsoft.com/office/powerpoint/2010/main" val="37496569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17" descr="A screenshot of a computer">
            <a:extLst>
              <a:ext uri="{FF2B5EF4-FFF2-40B4-BE49-F238E27FC236}">
                <a16:creationId xmlns:a16="http://schemas.microsoft.com/office/drawing/2014/main" id="{86408BDF-4A67-ABCD-755D-C1AABD933B28}"/>
              </a:ext>
            </a:extLst>
          </p:cNvPr>
          <p:cNvPicPr>
            <a:picLocks noChangeAspect="1"/>
          </p:cNvPicPr>
          <p:nvPr/>
        </p:nvPicPr>
        <p:blipFill rotWithShape="1">
          <a:blip r:embed="rId3">
            <a:extLst>
              <a:ext uri="{28A0092B-C50C-407E-A947-70E740481C1C}">
                <a14:useLocalDpi xmlns:a14="http://schemas.microsoft.com/office/drawing/2010/main" val="0"/>
              </a:ext>
            </a:extLst>
          </a:blip>
          <a:srcRect l="10778" t="61579" r="5391" b="13627"/>
          <a:stretch/>
        </p:blipFill>
        <p:spPr>
          <a:xfrm>
            <a:off x="-18675" y="4546393"/>
            <a:ext cx="12210675" cy="2311607"/>
          </a:xfrm>
          <a:prstGeom prst="rect">
            <a:avLst/>
          </a:prstGeom>
        </p:spPr>
      </p:pic>
      <p:sp>
        <p:nvSpPr>
          <p:cNvPr id="8" name="Rectangle 7">
            <a:extLst>
              <a:ext uri="{FF2B5EF4-FFF2-40B4-BE49-F238E27FC236}">
                <a16:creationId xmlns:a16="http://schemas.microsoft.com/office/drawing/2014/main" id="{96FCD6A8-6EE8-7BFD-3419-DA602E9A3461}"/>
              </a:ext>
            </a:extLst>
          </p:cNvPr>
          <p:cNvSpPr/>
          <p:nvPr/>
        </p:nvSpPr>
        <p:spPr>
          <a:xfrm>
            <a:off x="-19050" y="-107796"/>
            <a:ext cx="12210676" cy="5606084"/>
          </a:xfrm>
          <a:prstGeom prst="rect">
            <a:avLst/>
          </a:prstGeom>
          <a:solidFill>
            <a:srgbClr val="F9F2EB"/>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b="1" dirty="0">
              <a:solidFill>
                <a:srgbClr val="3C4043"/>
              </a:solidFill>
              <a:ea typeface="Calibri"/>
              <a:cs typeface="Calibri"/>
            </a:endParaRPr>
          </a:p>
          <a:p>
            <a:r>
              <a:rPr lang="en-US" dirty="0">
                <a:solidFill>
                  <a:schemeClr val="tx1"/>
                </a:solidFill>
              </a:rPr>
              <a:t> </a:t>
            </a:r>
            <a:endParaRPr lang="en-US" dirty="0">
              <a:solidFill>
                <a:schemeClr val="tx1"/>
              </a:solidFill>
              <a:ea typeface="Calibri"/>
              <a:cs typeface="Calibri"/>
            </a:endParaRPr>
          </a:p>
          <a:p>
            <a:pPr marL="285750" indent="-285750">
              <a:buFont typeface="Arial" panose="020B0604020202020204" pitchFamily="34" charset="0"/>
              <a:buChar char="•"/>
            </a:pPr>
            <a:endParaRPr lang="en-US">
              <a:solidFill>
                <a:schemeClr val="tx1"/>
              </a:solidFill>
            </a:endParaRPr>
          </a:p>
          <a:p>
            <a:endParaRPr lang="en-US">
              <a:solidFill>
                <a:schemeClr val="tx1"/>
              </a:solidFill>
              <a:ea typeface="Calibri"/>
              <a:cs typeface="Calibri"/>
            </a:endParaRPr>
          </a:p>
        </p:txBody>
      </p:sp>
      <p:sp>
        <p:nvSpPr>
          <p:cNvPr id="3" name="TextBox 2">
            <a:extLst>
              <a:ext uri="{FF2B5EF4-FFF2-40B4-BE49-F238E27FC236}">
                <a16:creationId xmlns:a16="http://schemas.microsoft.com/office/drawing/2014/main" id="{6B624211-1907-5A92-B28F-70944426D939}"/>
              </a:ext>
            </a:extLst>
          </p:cNvPr>
          <p:cNvSpPr txBox="1"/>
          <p:nvPr/>
        </p:nvSpPr>
        <p:spPr>
          <a:xfrm>
            <a:off x="335237" y="216002"/>
            <a:ext cx="5427945" cy="49552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b="1" u="sng" dirty="0">
                <a:solidFill>
                  <a:schemeClr val="tx2">
                    <a:lumMod val="60000"/>
                    <a:lumOff val="40000"/>
                  </a:schemeClr>
                </a:solidFill>
                <a:ea typeface="Calibri"/>
                <a:cs typeface="Calibri"/>
              </a:rPr>
              <a:t>Cymorth  a </a:t>
            </a:r>
            <a:r>
              <a:rPr lang="en-US" sz="2800" b="1" u="sng" dirty="0" err="1">
                <a:solidFill>
                  <a:schemeClr val="tx2">
                    <a:lumMod val="60000"/>
                    <a:lumOff val="40000"/>
                  </a:schemeClr>
                </a:solidFill>
                <a:ea typeface="Calibri"/>
                <a:cs typeface="Calibri"/>
              </a:rPr>
              <a:t>Chyngor</a:t>
            </a:r>
            <a:r>
              <a:rPr lang="en-US" sz="2800" b="1" u="sng" dirty="0">
                <a:solidFill>
                  <a:schemeClr val="tx2">
                    <a:lumMod val="60000"/>
                    <a:lumOff val="40000"/>
                  </a:schemeClr>
                </a:solidFill>
                <a:ea typeface="Calibri"/>
                <a:cs typeface="Calibri"/>
              </a:rPr>
              <a:t> </a:t>
            </a:r>
            <a:r>
              <a:rPr lang="en-US" sz="2800" b="1" u="sng" dirty="0" err="1">
                <a:solidFill>
                  <a:schemeClr val="tx2">
                    <a:lumMod val="60000"/>
                    <a:lumOff val="40000"/>
                  </a:schemeClr>
                </a:solidFill>
                <a:ea typeface="Calibri"/>
                <a:cs typeface="Calibri"/>
              </a:rPr>
              <a:t>Ariannol</a:t>
            </a:r>
            <a:endParaRPr lang="en-US" sz="2800" b="1" u="sng" dirty="0">
              <a:solidFill>
                <a:schemeClr val="tx2">
                  <a:lumMod val="60000"/>
                  <a:lumOff val="40000"/>
                </a:schemeClr>
              </a:solidFill>
              <a:ea typeface="Calibri"/>
              <a:cs typeface="Calibri"/>
            </a:endParaRPr>
          </a:p>
          <a:p>
            <a:pPr algn="l"/>
            <a:endParaRPr lang="en-US" sz="2000" b="1" dirty="0">
              <a:solidFill>
                <a:schemeClr val="tx2">
                  <a:lumMod val="60000"/>
                  <a:lumOff val="40000"/>
                </a:schemeClr>
              </a:solidFill>
              <a:ea typeface="Calibri"/>
              <a:cs typeface="Calibri"/>
            </a:endParaRPr>
          </a:p>
          <a:p>
            <a:pPr algn="l"/>
            <a:r>
              <a:rPr lang="en-US" sz="2000" dirty="0" err="1">
                <a:solidFill>
                  <a:schemeClr val="tx2">
                    <a:lumMod val="60000"/>
                    <a:lumOff val="40000"/>
                  </a:schemeClr>
                </a:solidFill>
                <a:ea typeface="Calibri"/>
                <a:cs typeface="Calibri"/>
              </a:rPr>
              <a:t>Swyddog</a:t>
            </a:r>
            <a:r>
              <a:rPr lang="en-US" sz="2000" dirty="0">
                <a:solidFill>
                  <a:schemeClr val="tx2">
                    <a:lumMod val="60000"/>
                    <a:lumOff val="40000"/>
                  </a:schemeClr>
                </a:solidFill>
                <a:ea typeface="Calibri"/>
                <a:cs typeface="Calibri"/>
              </a:rPr>
              <a:t> </a:t>
            </a:r>
            <a:r>
              <a:rPr lang="en-US" sz="2000" dirty="0" err="1">
                <a:solidFill>
                  <a:schemeClr val="tx2">
                    <a:lumMod val="60000"/>
                    <a:lumOff val="40000"/>
                  </a:schemeClr>
                </a:solidFill>
                <a:ea typeface="Calibri"/>
                <a:cs typeface="Calibri"/>
              </a:rPr>
              <a:t>cyllid</a:t>
            </a:r>
            <a:r>
              <a:rPr lang="en-US" sz="2000" dirty="0">
                <a:solidFill>
                  <a:schemeClr val="tx2">
                    <a:lumMod val="60000"/>
                    <a:lumOff val="40000"/>
                  </a:schemeClr>
                </a:solidFill>
                <a:ea typeface="Calibri"/>
                <a:cs typeface="Calibri"/>
              </a:rPr>
              <a:t> </a:t>
            </a:r>
            <a:r>
              <a:rPr lang="en-US" sz="2000" dirty="0" err="1">
                <a:solidFill>
                  <a:schemeClr val="tx2">
                    <a:lumMod val="60000"/>
                    <a:lumOff val="40000"/>
                  </a:schemeClr>
                </a:solidFill>
                <a:ea typeface="Calibri"/>
                <a:cs typeface="Calibri"/>
              </a:rPr>
              <a:t>myfyrwyr</a:t>
            </a:r>
            <a:r>
              <a:rPr lang="en-US" sz="2000" dirty="0">
                <a:solidFill>
                  <a:schemeClr val="tx2">
                    <a:lumMod val="60000"/>
                    <a:lumOff val="40000"/>
                  </a:schemeClr>
                </a:solidFill>
                <a:ea typeface="Calibri"/>
                <a:cs typeface="Calibri"/>
              </a:rPr>
              <a:t> </a:t>
            </a:r>
            <a:r>
              <a:rPr lang="en-US" sz="2000" dirty="0" err="1">
                <a:solidFill>
                  <a:schemeClr val="tx2">
                    <a:lumMod val="60000"/>
                    <a:lumOff val="40000"/>
                  </a:schemeClr>
                </a:solidFill>
                <a:ea typeface="Calibri"/>
                <a:cs typeface="Calibri"/>
              </a:rPr>
              <a:t>ar</a:t>
            </a:r>
            <a:r>
              <a:rPr lang="en-US" sz="2000" dirty="0">
                <a:solidFill>
                  <a:schemeClr val="tx2">
                    <a:lumMod val="60000"/>
                    <a:lumOff val="40000"/>
                  </a:schemeClr>
                </a:solidFill>
                <a:ea typeface="Calibri"/>
                <a:cs typeface="Calibri"/>
              </a:rPr>
              <a:t> bob </a:t>
            </a:r>
            <a:r>
              <a:rPr lang="en-US" sz="2000" dirty="0" err="1">
                <a:solidFill>
                  <a:schemeClr val="tx2">
                    <a:lumMod val="60000"/>
                    <a:lumOff val="40000"/>
                  </a:schemeClr>
                </a:solidFill>
                <a:ea typeface="Calibri"/>
                <a:cs typeface="Calibri"/>
              </a:rPr>
              <a:t>prif</a:t>
            </a:r>
            <a:r>
              <a:rPr lang="en-US" sz="2000" dirty="0">
                <a:solidFill>
                  <a:schemeClr val="tx2">
                    <a:lumMod val="60000"/>
                    <a:lumOff val="40000"/>
                  </a:schemeClr>
                </a:solidFill>
                <a:ea typeface="Calibri"/>
                <a:cs typeface="Calibri"/>
              </a:rPr>
              <a:t> </a:t>
            </a:r>
            <a:r>
              <a:rPr lang="en-US" sz="2000" dirty="0" err="1">
                <a:solidFill>
                  <a:schemeClr val="tx2">
                    <a:lumMod val="60000"/>
                    <a:lumOff val="40000"/>
                  </a:schemeClr>
                </a:solidFill>
                <a:ea typeface="Calibri"/>
                <a:cs typeface="Calibri"/>
              </a:rPr>
              <a:t>campws</a:t>
            </a:r>
            <a:r>
              <a:rPr lang="en-US" sz="2000" dirty="0">
                <a:solidFill>
                  <a:schemeClr val="tx2">
                    <a:lumMod val="60000"/>
                    <a:lumOff val="40000"/>
                  </a:schemeClr>
                </a:solidFill>
                <a:ea typeface="Calibri"/>
                <a:cs typeface="Calibri"/>
              </a:rPr>
              <a:t>​</a:t>
            </a:r>
          </a:p>
          <a:p>
            <a:pPr algn="l"/>
            <a:endParaRPr lang="en-US" sz="2000" dirty="0">
              <a:solidFill>
                <a:schemeClr val="tx2">
                  <a:lumMod val="60000"/>
                  <a:lumOff val="40000"/>
                </a:schemeClr>
              </a:solidFill>
              <a:ea typeface="Calibri"/>
              <a:cs typeface="Calibri"/>
            </a:endParaRPr>
          </a:p>
          <a:p>
            <a:pPr algn="l"/>
            <a:r>
              <a:rPr lang="en-US" sz="2000" dirty="0" err="1">
                <a:solidFill>
                  <a:schemeClr val="tx2">
                    <a:lumMod val="60000"/>
                    <a:lumOff val="40000"/>
                  </a:schemeClr>
                </a:solidFill>
                <a:ea typeface="Calibri"/>
                <a:cs typeface="Calibri"/>
              </a:rPr>
              <a:t>Ysgoloriaethau</a:t>
            </a:r>
            <a:r>
              <a:rPr lang="en-US" sz="2000" dirty="0">
                <a:solidFill>
                  <a:schemeClr val="tx2">
                    <a:lumMod val="60000"/>
                    <a:lumOff val="40000"/>
                  </a:schemeClr>
                </a:solidFill>
                <a:ea typeface="Calibri"/>
                <a:cs typeface="Calibri"/>
              </a:rPr>
              <a:t> a </a:t>
            </a:r>
            <a:r>
              <a:rPr lang="en-US" sz="2000" dirty="0" err="1">
                <a:solidFill>
                  <a:schemeClr val="tx2">
                    <a:lumMod val="60000"/>
                    <a:lumOff val="40000"/>
                  </a:schemeClr>
                </a:solidFill>
                <a:ea typeface="Calibri"/>
                <a:cs typeface="Calibri"/>
              </a:rPr>
              <a:t>bwrsariaethau</a:t>
            </a:r>
            <a:r>
              <a:rPr lang="en-US" sz="2000" dirty="0">
                <a:solidFill>
                  <a:schemeClr val="tx2">
                    <a:lumMod val="60000"/>
                    <a:lumOff val="40000"/>
                  </a:schemeClr>
                </a:solidFill>
                <a:ea typeface="Calibri"/>
                <a:cs typeface="Calibri"/>
              </a:rPr>
              <a:t> </a:t>
            </a:r>
            <a:r>
              <a:rPr lang="en-US" sz="2000" dirty="0" err="1">
                <a:solidFill>
                  <a:schemeClr val="tx2">
                    <a:lumMod val="60000"/>
                    <a:lumOff val="40000"/>
                  </a:schemeClr>
                </a:solidFill>
                <a:ea typeface="Calibri"/>
                <a:cs typeface="Calibri"/>
              </a:rPr>
              <a:t>i</a:t>
            </a:r>
            <a:r>
              <a:rPr lang="en-US" sz="2000" dirty="0">
                <a:solidFill>
                  <a:schemeClr val="tx2">
                    <a:lumMod val="60000"/>
                    <a:lumOff val="40000"/>
                  </a:schemeClr>
                </a:solidFill>
                <a:ea typeface="Calibri"/>
                <a:cs typeface="Calibri"/>
              </a:rPr>
              <a:t> </a:t>
            </a:r>
            <a:r>
              <a:rPr lang="en-US" sz="2000" dirty="0" err="1">
                <a:solidFill>
                  <a:schemeClr val="tx2">
                    <a:lumMod val="60000"/>
                    <a:lumOff val="40000"/>
                  </a:schemeClr>
                </a:solidFill>
                <a:ea typeface="Calibri"/>
                <a:cs typeface="Calibri"/>
              </a:rPr>
              <a:t>gynnwys</a:t>
            </a:r>
            <a:r>
              <a:rPr lang="en-US" sz="2000" dirty="0">
                <a:solidFill>
                  <a:schemeClr val="tx2">
                    <a:lumMod val="60000"/>
                    <a:lumOff val="40000"/>
                  </a:schemeClr>
                </a:solidFill>
                <a:ea typeface="Calibri"/>
                <a:cs typeface="Calibri"/>
              </a:rPr>
              <a:t>:​</a:t>
            </a:r>
          </a:p>
          <a:p>
            <a:pPr algn="l"/>
            <a:endParaRPr lang="en-US" sz="2000" dirty="0">
              <a:solidFill>
                <a:schemeClr val="tx2">
                  <a:lumMod val="60000"/>
                  <a:lumOff val="40000"/>
                </a:schemeClr>
              </a:solidFill>
              <a:ea typeface="Calibri"/>
              <a:cs typeface="Calibri"/>
            </a:endParaRPr>
          </a:p>
          <a:p>
            <a:pPr algn="l"/>
            <a:r>
              <a:rPr lang="en-US" sz="2000" dirty="0" err="1">
                <a:solidFill>
                  <a:schemeClr val="tx2">
                    <a:lumMod val="60000"/>
                    <a:lumOff val="40000"/>
                  </a:schemeClr>
                </a:solidFill>
                <a:ea typeface="Calibri"/>
                <a:cs typeface="Calibri"/>
              </a:rPr>
              <a:t>Bwrsari</a:t>
            </a:r>
            <a:r>
              <a:rPr lang="en-US" sz="2000" dirty="0">
                <a:solidFill>
                  <a:schemeClr val="tx2">
                    <a:lumMod val="60000"/>
                    <a:lumOff val="40000"/>
                  </a:schemeClr>
                </a:solidFill>
                <a:ea typeface="Calibri"/>
                <a:cs typeface="Calibri"/>
              </a:rPr>
              <a:t> </a:t>
            </a:r>
            <a:r>
              <a:rPr lang="en-US" sz="2000" dirty="0" err="1">
                <a:solidFill>
                  <a:schemeClr val="tx2">
                    <a:lumMod val="60000"/>
                    <a:lumOff val="40000"/>
                  </a:schemeClr>
                </a:solidFill>
                <a:ea typeface="Calibri"/>
                <a:cs typeface="Calibri"/>
              </a:rPr>
              <a:t>Cysylltedd</a:t>
            </a:r>
            <a:r>
              <a:rPr lang="en-US" sz="2000" dirty="0">
                <a:solidFill>
                  <a:schemeClr val="tx2">
                    <a:lumMod val="60000"/>
                    <a:lumOff val="40000"/>
                  </a:schemeClr>
                </a:solidFill>
                <a:ea typeface="Calibri"/>
                <a:cs typeface="Calibri"/>
              </a:rPr>
              <a:t>​</a:t>
            </a:r>
          </a:p>
          <a:p>
            <a:pPr algn="l"/>
            <a:endParaRPr lang="en-US" sz="2000" dirty="0">
              <a:solidFill>
                <a:schemeClr val="tx2">
                  <a:lumMod val="60000"/>
                  <a:lumOff val="40000"/>
                </a:schemeClr>
              </a:solidFill>
              <a:ea typeface="Calibri"/>
              <a:cs typeface="Calibri"/>
            </a:endParaRPr>
          </a:p>
          <a:p>
            <a:pPr algn="l"/>
            <a:r>
              <a:rPr lang="en-US" sz="2000" dirty="0" err="1">
                <a:solidFill>
                  <a:schemeClr val="tx2">
                    <a:lumMod val="60000"/>
                    <a:lumOff val="40000"/>
                  </a:schemeClr>
                </a:solidFill>
                <a:ea typeface="Calibri"/>
                <a:cs typeface="Calibri"/>
              </a:rPr>
              <a:t>Bwrsari</a:t>
            </a:r>
            <a:r>
              <a:rPr lang="en-US" sz="2000" dirty="0">
                <a:solidFill>
                  <a:schemeClr val="tx2">
                    <a:lumMod val="60000"/>
                    <a:lumOff val="40000"/>
                  </a:schemeClr>
                </a:solidFill>
                <a:ea typeface="Calibri"/>
                <a:cs typeface="Calibri"/>
              </a:rPr>
              <a:t> Anabledd​</a:t>
            </a:r>
          </a:p>
          <a:p>
            <a:pPr algn="l"/>
            <a:endParaRPr lang="en-US" sz="2000" dirty="0">
              <a:solidFill>
                <a:schemeClr val="tx2">
                  <a:lumMod val="60000"/>
                  <a:lumOff val="40000"/>
                </a:schemeClr>
              </a:solidFill>
              <a:ea typeface="Calibri"/>
              <a:cs typeface="Calibri"/>
            </a:endParaRPr>
          </a:p>
          <a:p>
            <a:pPr algn="l"/>
            <a:r>
              <a:rPr lang="en-US" sz="2000" dirty="0" err="1">
                <a:solidFill>
                  <a:schemeClr val="tx2">
                    <a:lumMod val="60000"/>
                    <a:lumOff val="40000"/>
                  </a:schemeClr>
                </a:solidFill>
                <a:ea typeface="Calibri"/>
                <a:cs typeface="Calibri"/>
              </a:rPr>
              <a:t>Bwrsari</a:t>
            </a:r>
            <a:r>
              <a:rPr lang="en-US" sz="2000" dirty="0">
                <a:solidFill>
                  <a:schemeClr val="tx2">
                    <a:lumMod val="60000"/>
                    <a:lumOff val="40000"/>
                  </a:schemeClr>
                </a:solidFill>
                <a:ea typeface="Calibri"/>
                <a:cs typeface="Calibri"/>
              </a:rPr>
              <a:t> Gofal Plant​</a:t>
            </a:r>
          </a:p>
          <a:p>
            <a:pPr algn="l"/>
            <a:endParaRPr lang="en-US" sz="2000" dirty="0">
              <a:solidFill>
                <a:schemeClr val="tx2">
                  <a:lumMod val="60000"/>
                  <a:lumOff val="40000"/>
                </a:schemeClr>
              </a:solidFill>
              <a:ea typeface="Calibri"/>
              <a:cs typeface="Calibri"/>
            </a:endParaRPr>
          </a:p>
          <a:p>
            <a:pPr algn="l"/>
            <a:r>
              <a:rPr lang="en-US" sz="2000" dirty="0" err="1">
                <a:solidFill>
                  <a:schemeClr val="tx2">
                    <a:lumMod val="60000"/>
                    <a:lumOff val="40000"/>
                  </a:schemeClr>
                </a:solidFill>
                <a:ea typeface="Calibri"/>
                <a:cs typeface="Calibri"/>
              </a:rPr>
              <a:t>Cyngor</a:t>
            </a:r>
            <a:r>
              <a:rPr lang="en-US" sz="2000" dirty="0">
                <a:solidFill>
                  <a:schemeClr val="tx2">
                    <a:lumMod val="60000"/>
                    <a:lumOff val="40000"/>
                  </a:schemeClr>
                </a:solidFill>
                <a:ea typeface="Calibri"/>
                <a:cs typeface="Calibri"/>
              </a:rPr>
              <a:t> </a:t>
            </a:r>
            <a:r>
              <a:rPr lang="en-US" sz="2000" dirty="0" err="1">
                <a:solidFill>
                  <a:schemeClr val="tx2">
                    <a:lumMod val="60000"/>
                    <a:lumOff val="40000"/>
                  </a:schemeClr>
                </a:solidFill>
                <a:ea typeface="Calibri"/>
                <a:cs typeface="Calibri"/>
              </a:rPr>
              <a:t>ymarferol</a:t>
            </a:r>
            <a:r>
              <a:rPr lang="en-US" sz="2000" dirty="0">
                <a:solidFill>
                  <a:schemeClr val="tx2">
                    <a:lumMod val="60000"/>
                    <a:lumOff val="40000"/>
                  </a:schemeClr>
                </a:solidFill>
                <a:ea typeface="Calibri"/>
                <a:cs typeface="Calibri"/>
              </a:rPr>
              <a:t> </a:t>
            </a:r>
            <a:r>
              <a:rPr lang="en-US" sz="2000" dirty="0" err="1">
                <a:solidFill>
                  <a:schemeClr val="tx2">
                    <a:lumMod val="60000"/>
                    <a:lumOff val="40000"/>
                  </a:schemeClr>
                </a:solidFill>
                <a:ea typeface="Calibri"/>
                <a:cs typeface="Calibri"/>
              </a:rPr>
              <a:t>ar</a:t>
            </a:r>
            <a:r>
              <a:rPr lang="en-US" sz="2000" dirty="0">
                <a:solidFill>
                  <a:schemeClr val="tx2">
                    <a:lumMod val="60000"/>
                    <a:lumOff val="40000"/>
                  </a:schemeClr>
                </a:solidFill>
                <a:ea typeface="Calibri"/>
                <a:cs typeface="Calibri"/>
              </a:rPr>
              <a:t> </a:t>
            </a:r>
            <a:r>
              <a:rPr lang="en-US" sz="2000" dirty="0" err="1">
                <a:solidFill>
                  <a:schemeClr val="tx2">
                    <a:lumMod val="60000"/>
                    <a:lumOff val="40000"/>
                  </a:schemeClr>
                </a:solidFill>
                <a:ea typeface="Calibri"/>
                <a:cs typeface="Calibri"/>
              </a:rPr>
              <a:t>reoli</a:t>
            </a:r>
            <a:r>
              <a:rPr lang="en-US" sz="2000" dirty="0">
                <a:solidFill>
                  <a:schemeClr val="tx2">
                    <a:lumMod val="60000"/>
                    <a:lumOff val="40000"/>
                  </a:schemeClr>
                </a:solidFill>
                <a:ea typeface="Calibri"/>
                <a:cs typeface="Calibri"/>
              </a:rPr>
              <a:t> </a:t>
            </a:r>
            <a:r>
              <a:rPr lang="en-US" sz="2000" dirty="0" err="1">
                <a:solidFill>
                  <a:schemeClr val="tx2">
                    <a:lumMod val="60000"/>
                    <a:lumOff val="40000"/>
                  </a:schemeClr>
                </a:solidFill>
                <a:ea typeface="Calibri"/>
                <a:cs typeface="Calibri"/>
              </a:rPr>
              <a:t>eich</a:t>
            </a:r>
            <a:r>
              <a:rPr lang="en-US" sz="2000" dirty="0">
                <a:solidFill>
                  <a:schemeClr val="tx2">
                    <a:lumMod val="60000"/>
                    <a:lumOff val="40000"/>
                  </a:schemeClr>
                </a:solidFill>
                <a:ea typeface="Calibri"/>
                <a:cs typeface="Calibri"/>
              </a:rPr>
              <a:t> </a:t>
            </a:r>
            <a:r>
              <a:rPr lang="en-US" sz="2000" dirty="0" err="1">
                <a:solidFill>
                  <a:schemeClr val="tx2">
                    <a:lumMod val="60000"/>
                    <a:lumOff val="40000"/>
                  </a:schemeClr>
                </a:solidFill>
                <a:ea typeface="Calibri"/>
                <a:cs typeface="Calibri"/>
              </a:rPr>
              <a:t>arian</a:t>
            </a:r>
            <a:r>
              <a:rPr lang="en-US" sz="2000" dirty="0">
                <a:solidFill>
                  <a:schemeClr val="tx2">
                    <a:lumMod val="60000"/>
                    <a:lumOff val="40000"/>
                  </a:schemeClr>
                </a:solidFill>
                <a:ea typeface="Calibri"/>
                <a:cs typeface="Calibri"/>
              </a:rPr>
              <a:t> ​</a:t>
            </a:r>
          </a:p>
          <a:p>
            <a:pPr algn="l"/>
            <a:endParaRPr lang="en-US" sz="2000" dirty="0">
              <a:solidFill>
                <a:schemeClr val="tx2">
                  <a:lumMod val="60000"/>
                  <a:lumOff val="40000"/>
                </a:schemeClr>
              </a:solidFill>
              <a:ea typeface="Calibri"/>
              <a:cs typeface="Calibri"/>
            </a:endParaRPr>
          </a:p>
          <a:p>
            <a:pPr algn="l"/>
            <a:r>
              <a:rPr lang="en-US" sz="2000" dirty="0" err="1">
                <a:solidFill>
                  <a:schemeClr val="tx2">
                    <a:lumMod val="60000"/>
                    <a:lumOff val="40000"/>
                  </a:schemeClr>
                </a:solidFill>
                <a:ea typeface="Calibri"/>
                <a:cs typeface="Calibri"/>
              </a:rPr>
              <a:t>Cronfa</a:t>
            </a:r>
            <a:r>
              <a:rPr lang="en-US" sz="2000" dirty="0">
                <a:solidFill>
                  <a:schemeClr val="tx2">
                    <a:lumMod val="60000"/>
                    <a:lumOff val="40000"/>
                  </a:schemeClr>
                </a:solidFill>
                <a:ea typeface="Calibri"/>
                <a:cs typeface="Calibri"/>
              </a:rPr>
              <a:t> Cymorth </a:t>
            </a:r>
            <a:r>
              <a:rPr lang="en-US" sz="2000" dirty="0" err="1">
                <a:solidFill>
                  <a:schemeClr val="tx2">
                    <a:lumMod val="60000"/>
                    <a:lumOff val="40000"/>
                  </a:schemeClr>
                </a:solidFill>
                <a:ea typeface="Calibri"/>
                <a:cs typeface="Calibri"/>
              </a:rPr>
              <a:t>Ariannol</a:t>
            </a:r>
            <a:r>
              <a:rPr lang="en-US" sz="2000" dirty="0">
                <a:solidFill>
                  <a:schemeClr val="tx2">
                    <a:lumMod val="60000"/>
                    <a:lumOff val="40000"/>
                  </a:schemeClr>
                </a:solidFill>
                <a:ea typeface="Calibri"/>
                <a:cs typeface="Calibri"/>
              </a:rPr>
              <a:t> </a:t>
            </a:r>
            <a:r>
              <a:rPr lang="en-US" sz="2000" dirty="0" err="1">
                <a:solidFill>
                  <a:schemeClr val="tx2">
                    <a:lumMod val="60000"/>
                    <a:lumOff val="40000"/>
                  </a:schemeClr>
                </a:solidFill>
                <a:ea typeface="Calibri"/>
                <a:cs typeface="Calibri"/>
              </a:rPr>
              <a:t>Myfyrwyr</a:t>
            </a:r>
            <a:r>
              <a:rPr lang="en-US" sz="2000" dirty="0">
                <a:solidFill>
                  <a:schemeClr val="tx2">
                    <a:lumMod val="60000"/>
                    <a:lumOff val="40000"/>
                  </a:schemeClr>
                </a:solidFill>
                <a:ea typeface="Calibri"/>
                <a:cs typeface="Calibri"/>
              </a:rPr>
              <a:t> y </a:t>
            </a:r>
            <a:r>
              <a:rPr lang="en-US" sz="2000" dirty="0" err="1">
                <a:solidFill>
                  <a:schemeClr val="tx2">
                    <a:lumMod val="60000"/>
                    <a:lumOff val="40000"/>
                  </a:schemeClr>
                </a:solidFill>
                <a:ea typeface="Calibri"/>
                <a:cs typeface="Calibri"/>
              </a:rPr>
              <a:t>Brifysgol</a:t>
            </a:r>
            <a:r>
              <a:rPr lang="en-US" sz="2000" dirty="0">
                <a:solidFill>
                  <a:schemeClr val="tx2">
                    <a:lumMod val="60000"/>
                    <a:lumOff val="40000"/>
                  </a:schemeClr>
                </a:solidFill>
                <a:ea typeface="Calibri"/>
                <a:cs typeface="Calibri"/>
              </a:rPr>
              <a:t>​</a:t>
            </a:r>
          </a:p>
        </p:txBody>
      </p:sp>
      <p:sp>
        <p:nvSpPr>
          <p:cNvPr id="6" name="TextBox 5">
            <a:extLst>
              <a:ext uri="{FF2B5EF4-FFF2-40B4-BE49-F238E27FC236}">
                <a16:creationId xmlns:a16="http://schemas.microsoft.com/office/drawing/2014/main" id="{E6995085-3849-BE3B-8899-3D23D145AA9B}"/>
              </a:ext>
            </a:extLst>
          </p:cNvPr>
          <p:cNvSpPr txBox="1"/>
          <p:nvPr/>
        </p:nvSpPr>
        <p:spPr>
          <a:xfrm>
            <a:off x="5676513" y="216002"/>
            <a:ext cx="6085561"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u="sng" dirty="0">
                <a:solidFill>
                  <a:schemeClr val="tx2">
                    <a:lumMod val="60000"/>
                    <a:lumOff val="40000"/>
                  </a:schemeClr>
                </a:solidFill>
                <a:ea typeface="Calibri"/>
                <a:cs typeface="Calibri"/>
              </a:rPr>
              <a:t>Money Support and Advice</a:t>
            </a:r>
          </a:p>
          <a:p>
            <a:endParaRPr lang="en-GB" sz="2000" b="1" dirty="0">
              <a:solidFill>
                <a:schemeClr val="tx2">
                  <a:lumMod val="60000"/>
                  <a:lumOff val="40000"/>
                </a:schemeClr>
              </a:solidFill>
              <a:ea typeface="Calibri"/>
              <a:cs typeface="Calibri"/>
            </a:endParaRPr>
          </a:p>
          <a:p>
            <a:r>
              <a:rPr lang="en-GB" sz="2000" dirty="0">
                <a:solidFill>
                  <a:schemeClr val="tx2">
                    <a:lumMod val="60000"/>
                    <a:lumOff val="40000"/>
                  </a:schemeClr>
                </a:solidFill>
                <a:ea typeface="Calibri"/>
                <a:cs typeface="Calibri"/>
              </a:rPr>
              <a:t>Dedicated student finance officer on each main campus​</a:t>
            </a:r>
          </a:p>
          <a:p>
            <a:endParaRPr lang="en-GB" sz="2000" dirty="0">
              <a:solidFill>
                <a:schemeClr val="tx2">
                  <a:lumMod val="60000"/>
                  <a:lumOff val="40000"/>
                </a:schemeClr>
              </a:solidFill>
              <a:ea typeface="Calibri"/>
              <a:cs typeface="Calibri"/>
            </a:endParaRPr>
          </a:p>
          <a:p>
            <a:r>
              <a:rPr lang="en-GB" sz="2000" dirty="0">
                <a:solidFill>
                  <a:schemeClr val="tx2">
                    <a:lumMod val="60000"/>
                    <a:lumOff val="40000"/>
                  </a:schemeClr>
                </a:solidFill>
                <a:ea typeface="Calibri"/>
                <a:cs typeface="Calibri"/>
              </a:rPr>
              <a:t>Scholarships and bursaries to include:​</a:t>
            </a:r>
          </a:p>
          <a:p>
            <a:endParaRPr lang="en-GB" sz="2000" dirty="0">
              <a:solidFill>
                <a:schemeClr val="tx2">
                  <a:lumMod val="60000"/>
                  <a:lumOff val="40000"/>
                </a:schemeClr>
              </a:solidFill>
              <a:ea typeface="Calibri"/>
              <a:cs typeface="Calibri"/>
            </a:endParaRPr>
          </a:p>
          <a:p>
            <a:r>
              <a:rPr lang="en-GB" sz="2000" dirty="0">
                <a:solidFill>
                  <a:schemeClr val="tx2">
                    <a:lumMod val="60000"/>
                    <a:lumOff val="40000"/>
                  </a:schemeClr>
                </a:solidFill>
                <a:ea typeface="Calibri"/>
                <a:cs typeface="Calibri"/>
              </a:rPr>
              <a:t>Connectivity Bursary​</a:t>
            </a:r>
          </a:p>
          <a:p>
            <a:endParaRPr lang="en-GB" sz="2000" dirty="0">
              <a:solidFill>
                <a:schemeClr val="tx2">
                  <a:lumMod val="60000"/>
                  <a:lumOff val="40000"/>
                </a:schemeClr>
              </a:solidFill>
              <a:ea typeface="Calibri"/>
              <a:cs typeface="Calibri"/>
            </a:endParaRPr>
          </a:p>
          <a:p>
            <a:r>
              <a:rPr lang="en-GB" sz="2000" dirty="0">
                <a:solidFill>
                  <a:schemeClr val="tx2">
                    <a:lumMod val="60000"/>
                    <a:lumOff val="40000"/>
                  </a:schemeClr>
                </a:solidFill>
                <a:ea typeface="Calibri"/>
                <a:cs typeface="Calibri"/>
              </a:rPr>
              <a:t>Disability Bursary​</a:t>
            </a:r>
          </a:p>
          <a:p>
            <a:endParaRPr lang="en-GB" sz="2000" dirty="0">
              <a:solidFill>
                <a:schemeClr val="tx2">
                  <a:lumMod val="60000"/>
                  <a:lumOff val="40000"/>
                </a:schemeClr>
              </a:solidFill>
              <a:ea typeface="Calibri"/>
              <a:cs typeface="Calibri"/>
            </a:endParaRPr>
          </a:p>
          <a:p>
            <a:r>
              <a:rPr lang="en-GB" sz="2000" dirty="0">
                <a:solidFill>
                  <a:schemeClr val="tx2">
                    <a:lumMod val="60000"/>
                    <a:lumOff val="40000"/>
                  </a:schemeClr>
                </a:solidFill>
                <a:ea typeface="Calibri"/>
                <a:cs typeface="Calibri"/>
              </a:rPr>
              <a:t>Childcare Bursary​</a:t>
            </a:r>
          </a:p>
          <a:p>
            <a:endParaRPr lang="en-GB" sz="2000" dirty="0">
              <a:solidFill>
                <a:schemeClr val="tx2">
                  <a:lumMod val="60000"/>
                  <a:lumOff val="40000"/>
                </a:schemeClr>
              </a:solidFill>
              <a:ea typeface="Calibri"/>
              <a:cs typeface="Calibri"/>
            </a:endParaRPr>
          </a:p>
          <a:p>
            <a:r>
              <a:rPr lang="en-GB" sz="2000" dirty="0">
                <a:solidFill>
                  <a:schemeClr val="tx2">
                    <a:lumMod val="60000"/>
                    <a:lumOff val="40000"/>
                  </a:schemeClr>
                </a:solidFill>
                <a:ea typeface="Calibri"/>
                <a:cs typeface="Calibri"/>
              </a:rPr>
              <a:t>Practical advice on managing your money​</a:t>
            </a:r>
          </a:p>
          <a:p>
            <a:endParaRPr lang="en-GB" sz="2000" dirty="0">
              <a:solidFill>
                <a:schemeClr val="tx2">
                  <a:lumMod val="60000"/>
                  <a:lumOff val="40000"/>
                </a:schemeClr>
              </a:solidFill>
              <a:ea typeface="Calibri"/>
              <a:cs typeface="Calibri"/>
            </a:endParaRPr>
          </a:p>
          <a:p>
            <a:r>
              <a:rPr lang="en-GB" sz="2000" dirty="0">
                <a:solidFill>
                  <a:schemeClr val="tx2">
                    <a:lumMod val="60000"/>
                    <a:lumOff val="40000"/>
                  </a:schemeClr>
                </a:solidFill>
                <a:ea typeface="Calibri"/>
                <a:cs typeface="Calibri"/>
              </a:rPr>
              <a:t>University’s Student Financial Support Fund​</a:t>
            </a:r>
            <a:endParaRPr lang="en-US" sz="2000" dirty="0">
              <a:solidFill>
                <a:schemeClr val="tx2">
                  <a:lumMod val="60000"/>
                  <a:lumOff val="40000"/>
                </a:schemeClr>
              </a:solidFill>
              <a:ea typeface="Calibri"/>
              <a:cs typeface="Calibri"/>
            </a:endParaRPr>
          </a:p>
          <a:p>
            <a:r>
              <a:rPr lang="en-GB" sz="1600" dirty="0">
                <a:solidFill>
                  <a:schemeClr val="tx2">
                    <a:lumMod val="60000"/>
                    <a:lumOff val="40000"/>
                  </a:schemeClr>
                </a:solidFill>
                <a:ea typeface="Calibri"/>
                <a:cs typeface="Calibri"/>
              </a:rPr>
              <a:t>        </a:t>
            </a:r>
          </a:p>
        </p:txBody>
      </p:sp>
    </p:spTree>
    <p:extLst>
      <p:ext uri="{BB962C8B-B14F-4D97-AF65-F5344CB8AC3E}">
        <p14:creationId xmlns:p14="http://schemas.microsoft.com/office/powerpoint/2010/main" val="26006027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17" descr="A screenshot of a computer">
            <a:extLst>
              <a:ext uri="{FF2B5EF4-FFF2-40B4-BE49-F238E27FC236}">
                <a16:creationId xmlns:a16="http://schemas.microsoft.com/office/drawing/2014/main" id="{86408BDF-4A67-ABCD-755D-C1AABD933B28}"/>
              </a:ext>
            </a:extLst>
          </p:cNvPr>
          <p:cNvPicPr>
            <a:picLocks noChangeAspect="1"/>
          </p:cNvPicPr>
          <p:nvPr/>
        </p:nvPicPr>
        <p:blipFill rotWithShape="1">
          <a:blip r:embed="rId3">
            <a:extLst>
              <a:ext uri="{28A0092B-C50C-407E-A947-70E740481C1C}">
                <a14:useLocalDpi xmlns:a14="http://schemas.microsoft.com/office/drawing/2010/main" val="0"/>
              </a:ext>
            </a:extLst>
          </a:blip>
          <a:srcRect l="10778" t="61579" r="5391" b="13627"/>
          <a:stretch/>
        </p:blipFill>
        <p:spPr>
          <a:xfrm>
            <a:off x="-18675" y="4546393"/>
            <a:ext cx="12210675" cy="2311607"/>
          </a:xfrm>
          <a:prstGeom prst="rect">
            <a:avLst/>
          </a:prstGeom>
        </p:spPr>
      </p:pic>
      <p:sp>
        <p:nvSpPr>
          <p:cNvPr id="8" name="Rectangle 7">
            <a:extLst>
              <a:ext uri="{FF2B5EF4-FFF2-40B4-BE49-F238E27FC236}">
                <a16:creationId xmlns:a16="http://schemas.microsoft.com/office/drawing/2014/main" id="{96FCD6A8-6EE8-7BFD-3419-DA602E9A3461}"/>
              </a:ext>
            </a:extLst>
          </p:cNvPr>
          <p:cNvSpPr/>
          <p:nvPr/>
        </p:nvSpPr>
        <p:spPr>
          <a:xfrm>
            <a:off x="-18675" y="0"/>
            <a:ext cx="12210676" cy="5387009"/>
          </a:xfrm>
          <a:prstGeom prst="rect">
            <a:avLst/>
          </a:prstGeom>
          <a:solidFill>
            <a:srgbClr val="F9F2EB"/>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endParaRPr lang="en-US">
              <a:solidFill>
                <a:schemeClr val="tx1"/>
              </a:solidFill>
              <a:cs typeface="Calibri"/>
            </a:endParaRPr>
          </a:p>
          <a:p>
            <a:pPr>
              <a:lnSpc>
                <a:spcPct val="150000"/>
              </a:lnSpc>
            </a:pPr>
            <a:endParaRPr lang="en-US">
              <a:solidFill>
                <a:schemeClr val="tx1"/>
              </a:solidFill>
              <a:cs typeface="Calibri"/>
            </a:endParaRPr>
          </a:p>
          <a:p>
            <a:pPr>
              <a:lnSpc>
                <a:spcPct val="150000"/>
              </a:lnSpc>
            </a:pPr>
            <a:endParaRPr lang="en-US" b="1" dirty="0">
              <a:solidFill>
                <a:schemeClr val="tx1"/>
              </a:solidFill>
              <a:ea typeface="Calibri"/>
              <a:cs typeface="Calibri"/>
            </a:endParaRPr>
          </a:p>
          <a:p>
            <a:pPr>
              <a:lnSpc>
                <a:spcPct val="150000"/>
              </a:lnSpc>
            </a:pPr>
            <a:r>
              <a:rPr lang="en-US" dirty="0">
                <a:solidFill>
                  <a:schemeClr val="tx1"/>
                </a:solidFill>
                <a:cs typeface="Calibri"/>
              </a:rPr>
              <a:t> </a:t>
            </a:r>
            <a:endParaRPr lang="en-US" dirty="0">
              <a:solidFill>
                <a:schemeClr val="tx1"/>
              </a:solidFill>
              <a:ea typeface="Calibri"/>
              <a:cs typeface="Calibri"/>
            </a:endParaRPr>
          </a:p>
          <a:p>
            <a:pPr>
              <a:lnSpc>
                <a:spcPct val="150000"/>
              </a:lnSpc>
            </a:pPr>
            <a:endParaRPr lang="en-US">
              <a:solidFill>
                <a:schemeClr val="tx1"/>
              </a:solidFill>
              <a:ea typeface="Calibri" panose="020F0502020204030204"/>
              <a:cs typeface="Calibri"/>
            </a:endParaRPr>
          </a:p>
        </p:txBody>
      </p:sp>
      <p:sp>
        <p:nvSpPr>
          <p:cNvPr id="2" name="TextBox 1">
            <a:extLst>
              <a:ext uri="{FF2B5EF4-FFF2-40B4-BE49-F238E27FC236}">
                <a16:creationId xmlns:a16="http://schemas.microsoft.com/office/drawing/2014/main" id="{13165333-265D-BCE7-714B-EA6BF5C34B93}"/>
              </a:ext>
            </a:extLst>
          </p:cNvPr>
          <p:cNvSpPr txBox="1"/>
          <p:nvPr/>
        </p:nvSpPr>
        <p:spPr>
          <a:xfrm>
            <a:off x="208768" y="334027"/>
            <a:ext cx="5542767" cy="27761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800" b="1" u="sng" dirty="0" err="1">
                <a:solidFill>
                  <a:schemeClr val="tx2">
                    <a:lumMod val="60000"/>
                    <a:lumOff val="40000"/>
                  </a:schemeClr>
                </a:solidFill>
              </a:rPr>
              <a:t>Cefnogi</a:t>
            </a:r>
            <a:r>
              <a:rPr lang="en-US" sz="2800" b="1" u="sng" dirty="0">
                <a:solidFill>
                  <a:schemeClr val="tx2">
                    <a:lumMod val="60000"/>
                    <a:lumOff val="40000"/>
                  </a:schemeClr>
                </a:solidFill>
              </a:rPr>
              <a:t> </a:t>
            </a:r>
            <a:r>
              <a:rPr lang="en-US" sz="2800" b="1" u="sng" dirty="0" err="1">
                <a:solidFill>
                  <a:schemeClr val="tx2">
                    <a:lumMod val="60000"/>
                    <a:lumOff val="40000"/>
                  </a:schemeClr>
                </a:solidFill>
              </a:rPr>
              <a:t>myfyrwyr</a:t>
            </a:r>
            <a:r>
              <a:rPr lang="en-US" sz="2800" b="1" u="sng" dirty="0">
                <a:solidFill>
                  <a:schemeClr val="tx2">
                    <a:lumMod val="60000"/>
                    <a:lumOff val="40000"/>
                  </a:schemeClr>
                </a:solidFill>
              </a:rPr>
              <a:t> o </a:t>
            </a:r>
            <a:r>
              <a:rPr lang="en-US" sz="2800" b="1" u="sng" dirty="0" err="1">
                <a:solidFill>
                  <a:schemeClr val="tx2">
                    <a:lumMod val="60000"/>
                    <a:lumOff val="40000"/>
                  </a:schemeClr>
                </a:solidFill>
              </a:rPr>
              <a:t>gefndir</a:t>
            </a:r>
            <a:r>
              <a:rPr lang="en-US" sz="2800" b="1" u="sng" dirty="0">
                <a:solidFill>
                  <a:schemeClr val="tx2">
                    <a:lumMod val="60000"/>
                    <a:lumOff val="40000"/>
                  </a:schemeClr>
                </a:solidFill>
              </a:rPr>
              <a:t> </a:t>
            </a:r>
            <a:r>
              <a:rPr lang="en-US" sz="2800" b="1" u="sng" dirty="0" err="1">
                <a:solidFill>
                  <a:schemeClr val="tx2">
                    <a:lumMod val="60000"/>
                    <a:lumOff val="40000"/>
                  </a:schemeClr>
                </a:solidFill>
              </a:rPr>
              <a:t>gofal</a:t>
            </a:r>
            <a:endParaRPr lang="en-US" sz="2800" b="1" u="sng" dirty="0">
              <a:solidFill>
                <a:schemeClr val="tx2">
                  <a:lumMod val="60000"/>
                  <a:lumOff val="40000"/>
                </a:schemeClr>
              </a:solidFill>
            </a:endParaRPr>
          </a:p>
          <a:p>
            <a:pPr>
              <a:lnSpc>
                <a:spcPct val="150000"/>
              </a:lnSpc>
            </a:pPr>
            <a:endParaRPr lang="en-US" sz="1200" dirty="0"/>
          </a:p>
          <a:p>
            <a:pPr marL="285750" indent="-285750">
              <a:lnSpc>
                <a:spcPct val="200000"/>
              </a:lnSpc>
              <a:buFont typeface="Wingdings" panose="05000000000000000000" pitchFamily="2" charset="2"/>
              <a:buChar char="§"/>
            </a:pPr>
            <a:r>
              <a:rPr lang="en-US" sz="2000" dirty="0" err="1">
                <a:solidFill>
                  <a:schemeClr val="tx2">
                    <a:lumMod val="60000"/>
                    <a:lumOff val="40000"/>
                  </a:schemeClr>
                </a:solidFill>
              </a:rPr>
              <a:t>Cyswllt</a:t>
            </a:r>
            <a:r>
              <a:rPr lang="en-US" sz="2000" dirty="0">
                <a:solidFill>
                  <a:schemeClr val="tx2">
                    <a:lumMod val="60000"/>
                    <a:lumOff val="40000"/>
                  </a:schemeClr>
                </a:solidFill>
              </a:rPr>
              <a:t> </a:t>
            </a:r>
            <a:r>
              <a:rPr lang="en-US" sz="2000" dirty="0" err="1">
                <a:solidFill>
                  <a:schemeClr val="tx2">
                    <a:lumMod val="60000"/>
                    <a:lumOff val="40000"/>
                  </a:schemeClr>
                </a:solidFill>
              </a:rPr>
              <a:t>penodol</a:t>
            </a:r>
            <a:r>
              <a:rPr lang="en-US" sz="2000" dirty="0">
                <a:solidFill>
                  <a:schemeClr val="tx2">
                    <a:lumMod val="60000"/>
                    <a:lumOff val="40000"/>
                  </a:schemeClr>
                </a:solidFill>
              </a:rPr>
              <a:t> </a:t>
            </a:r>
            <a:r>
              <a:rPr lang="en-US" sz="2000" dirty="0" err="1">
                <a:solidFill>
                  <a:schemeClr val="tx2">
                    <a:lumMod val="60000"/>
                    <a:lumOff val="40000"/>
                  </a:schemeClr>
                </a:solidFill>
              </a:rPr>
              <a:t>ar</a:t>
            </a:r>
            <a:r>
              <a:rPr lang="en-US" sz="2000" dirty="0">
                <a:solidFill>
                  <a:schemeClr val="tx2">
                    <a:lumMod val="60000"/>
                    <a:lumOff val="40000"/>
                  </a:schemeClr>
                </a:solidFill>
              </a:rPr>
              <a:t> </a:t>
            </a:r>
            <a:r>
              <a:rPr lang="en-US" sz="2000" dirty="0" err="1">
                <a:solidFill>
                  <a:schemeClr val="tx2">
                    <a:lumMod val="60000"/>
                    <a:lumOff val="40000"/>
                  </a:schemeClr>
                </a:solidFill>
              </a:rPr>
              <a:t>gyfer</a:t>
            </a:r>
            <a:r>
              <a:rPr lang="en-US" sz="2000" dirty="0">
                <a:solidFill>
                  <a:schemeClr val="tx2">
                    <a:lumMod val="60000"/>
                    <a:lumOff val="40000"/>
                  </a:schemeClr>
                </a:solidFill>
              </a:rPr>
              <a:t> </a:t>
            </a:r>
            <a:r>
              <a:rPr lang="en-US" sz="2000" dirty="0" err="1">
                <a:solidFill>
                  <a:schemeClr val="tx2">
                    <a:lumMod val="60000"/>
                    <a:lumOff val="40000"/>
                  </a:schemeClr>
                </a:solidFill>
              </a:rPr>
              <a:t>myfyrwyr</a:t>
            </a:r>
            <a:r>
              <a:rPr lang="en-US" sz="2000" dirty="0">
                <a:solidFill>
                  <a:schemeClr val="tx2">
                    <a:lumMod val="60000"/>
                    <a:lumOff val="40000"/>
                  </a:schemeClr>
                </a:solidFill>
              </a:rPr>
              <a:t> o </a:t>
            </a:r>
            <a:r>
              <a:rPr lang="en-US" sz="2000" dirty="0" err="1">
                <a:solidFill>
                  <a:schemeClr val="tx2">
                    <a:lumMod val="60000"/>
                    <a:lumOff val="40000"/>
                  </a:schemeClr>
                </a:solidFill>
              </a:rPr>
              <a:t>gefndir</a:t>
            </a:r>
            <a:r>
              <a:rPr lang="en-US" sz="2000" dirty="0">
                <a:solidFill>
                  <a:schemeClr val="tx2">
                    <a:lumMod val="60000"/>
                    <a:lumOff val="40000"/>
                  </a:schemeClr>
                </a:solidFill>
              </a:rPr>
              <a:t> </a:t>
            </a:r>
            <a:r>
              <a:rPr lang="en-US" sz="2000" dirty="0" err="1">
                <a:solidFill>
                  <a:schemeClr val="tx2">
                    <a:lumMod val="60000"/>
                    <a:lumOff val="40000"/>
                  </a:schemeClr>
                </a:solidFill>
              </a:rPr>
              <a:t>gofal</a:t>
            </a:r>
            <a:endParaRPr lang="en-US" sz="2000" dirty="0">
              <a:solidFill>
                <a:schemeClr val="tx2">
                  <a:lumMod val="60000"/>
                  <a:lumOff val="40000"/>
                </a:schemeClr>
              </a:solidFill>
            </a:endParaRPr>
          </a:p>
          <a:p>
            <a:pPr marL="285750" indent="-285750">
              <a:lnSpc>
                <a:spcPct val="200000"/>
              </a:lnSpc>
              <a:buFont typeface="Wingdings" panose="05000000000000000000" pitchFamily="2" charset="2"/>
              <a:buChar char="§"/>
            </a:pPr>
            <a:r>
              <a:rPr lang="en-US" sz="2000" dirty="0" err="1">
                <a:solidFill>
                  <a:schemeClr val="tx2">
                    <a:lumMod val="60000"/>
                    <a:lumOff val="40000"/>
                  </a:schemeClr>
                </a:solidFill>
              </a:rPr>
              <a:t>Bwrsari</a:t>
            </a:r>
            <a:r>
              <a:rPr lang="en-US" sz="2000" dirty="0">
                <a:solidFill>
                  <a:schemeClr val="tx2">
                    <a:lumMod val="60000"/>
                    <a:lumOff val="40000"/>
                  </a:schemeClr>
                </a:solidFill>
              </a:rPr>
              <a:t> I </a:t>
            </a:r>
            <a:r>
              <a:rPr lang="en-US" sz="2000" dirty="0" err="1">
                <a:solidFill>
                  <a:schemeClr val="tx2">
                    <a:lumMod val="60000"/>
                    <a:lumOff val="40000"/>
                  </a:schemeClr>
                </a:solidFill>
              </a:rPr>
              <a:t>fyfyrwyr</a:t>
            </a:r>
            <a:r>
              <a:rPr lang="en-US" sz="2000" dirty="0">
                <a:solidFill>
                  <a:schemeClr val="tx2">
                    <a:lumMod val="60000"/>
                    <a:lumOff val="40000"/>
                  </a:schemeClr>
                </a:solidFill>
              </a:rPr>
              <a:t> o </a:t>
            </a:r>
            <a:r>
              <a:rPr lang="en-US" sz="2000" dirty="0" err="1">
                <a:solidFill>
                  <a:schemeClr val="tx2">
                    <a:lumMod val="60000"/>
                    <a:lumOff val="40000"/>
                  </a:schemeClr>
                </a:solidFill>
              </a:rPr>
              <a:t>gefndir</a:t>
            </a:r>
            <a:r>
              <a:rPr lang="en-US" sz="2000" dirty="0">
                <a:solidFill>
                  <a:schemeClr val="tx2">
                    <a:lumMod val="60000"/>
                    <a:lumOff val="40000"/>
                  </a:schemeClr>
                </a:solidFill>
              </a:rPr>
              <a:t> </a:t>
            </a:r>
            <a:r>
              <a:rPr lang="en-US" sz="2000" dirty="0" err="1">
                <a:solidFill>
                  <a:schemeClr val="tx2">
                    <a:lumMod val="60000"/>
                    <a:lumOff val="40000"/>
                  </a:schemeClr>
                </a:solidFill>
              </a:rPr>
              <a:t>gofal</a:t>
            </a:r>
            <a:endParaRPr lang="en-US" sz="2000" dirty="0">
              <a:solidFill>
                <a:schemeClr val="tx2">
                  <a:lumMod val="60000"/>
                  <a:lumOff val="40000"/>
                </a:schemeClr>
              </a:solidFill>
            </a:endParaRPr>
          </a:p>
          <a:p>
            <a:pPr marL="285750" indent="-285750">
              <a:lnSpc>
                <a:spcPct val="200000"/>
              </a:lnSpc>
              <a:buFont typeface="Wingdings" panose="05000000000000000000" pitchFamily="2" charset="2"/>
              <a:buChar char="§"/>
            </a:pPr>
            <a:r>
              <a:rPr lang="en-US" sz="2000" dirty="0">
                <a:solidFill>
                  <a:schemeClr val="tx2">
                    <a:lumMod val="60000"/>
                    <a:lumOff val="40000"/>
                  </a:schemeClr>
                </a:solidFill>
              </a:rPr>
              <a:t>Cymorth </a:t>
            </a:r>
            <a:r>
              <a:rPr lang="en-US" sz="2000" dirty="0" err="1">
                <a:solidFill>
                  <a:schemeClr val="tx2">
                    <a:lumMod val="60000"/>
                    <a:lumOff val="40000"/>
                  </a:schemeClr>
                </a:solidFill>
              </a:rPr>
              <a:t>ymarferol</a:t>
            </a:r>
            <a:endParaRPr lang="en-US" sz="2000" dirty="0">
              <a:solidFill>
                <a:schemeClr val="tx2">
                  <a:lumMod val="60000"/>
                  <a:lumOff val="40000"/>
                </a:schemeClr>
              </a:solidFill>
            </a:endParaRPr>
          </a:p>
        </p:txBody>
      </p:sp>
      <p:sp>
        <p:nvSpPr>
          <p:cNvPr id="6" name="TextBox 5">
            <a:extLst>
              <a:ext uri="{FF2B5EF4-FFF2-40B4-BE49-F238E27FC236}">
                <a16:creationId xmlns:a16="http://schemas.microsoft.com/office/drawing/2014/main" id="{CE74BAD6-45E4-1949-3024-B2013EF3228A}"/>
              </a:ext>
            </a:extLst>
          </p:cNvPr>
          <p:cNvSpPr txBox="1"/>
          <p:nvPr/>
        </p:nvSpPr>
        <p:spPr>
          <a:xfrm>
            <a:off x="5978978" y="514701"/>
            <a:ext cx="5928986" cy="25607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b="1" u="sng" dirty="0">
                <a:solidFill>
                  <a:schemeClr val="tx2">
                    <a:lumMod val="60000"/>
                    <a:lumOff val="40000"/>
                  </a:schemeClr>
                </a:solidFill>
                <a:ea typeface="Calibri"/>
                <a:cs typeface="Calibri"/>
              </a:rPr>
              <a:t>Supporting care leavers</a:t>
            </a:r>
          </a:p>
          <a:p>
            <a:pPr algn="l"/>
            <a:endParaRPr lang="en-US" dirty="0">
              <a:solidFill>
                <a:schemeClr val="tx2">
                  <a:lumMod val="60000"/>
                  <a:lumOff val="40000"/>
                </a:schemeClr>
              </a:solidFill>
              <a:ea typeface="Calibri"/>
              <a:cs typeface="Calibri"/>
            </a:endParaRPr>
          </a:p>
          <a:p>
            <a:pPr marL="285750" indent="-285750" algn="l">
              <a:lnSpc>
                <a:spcPct val="200000"/>
              </a:lnSpc>
              <a:buFont typeface="Arial" panose="020B0604020202020204" pitchFamily="34" charset="0"/>
              <a:buChar char="•"/>
            </a:pPr>
            <a:r>
              <a:rPr lang="en-US" sz="2000" dirty="0">
                <a:solidFill>
                  <a:schemeClr val="tx2">
                    <a:lumMod val="60000"/>
                    <a:lumOff val="40000"/>
                  </a:schemeClr>
                </a:solidFill>
                <a:ea typeface="Calibri"/>
                <a:cs typeface="Calibri"/>
              </a:rPr>
              <a:t>Key contact for care leavers/providers</a:t>
            </a:r>
          </a:p>
          <a:p>
            <a:pPr marL="285750" indent="-285750" algn="l">
              <a:lnSpc>
                <a:spcPct val="200000"/>
              </a:lnSpc>
              <a:buFont typeface="Arial" panose="020B0604020202020204" pitchFamily="34" charset="0"/>
              <a:buChar char="•"/>
            </a:pPr>
            <a:r>
              <a:rPr lang="en-US" sz="2000" dirty="0">
                <a:solidFill>
                  <a:schemeClr val="tx2">
                    <a:lumMod val="60000"/>
                    <a:lumOff val="40000"/>
                  </a:schemeClr>
                </a:solidFill>
                <a:ea typeface="Calibri"/>
                <a:cs typeface="Calibri"/>
              </a:rPr>
              <a:t>Care leavers bursary</a:t>
            </a:r>
          </a:p>
          <a:p>
            <a:pPr marL="285750" indent="-285750" algn="l">
              <a:lnSpc>
                <a:spcPct val="200000"/>
              </a:lnSpc>
              <a:buFont typeface="Arial" panose="020B0604020202020204" pitchFamily="34" charset="0"/>
              <a:buChar char="•"/>
            </a:pPr>
            <a:r>
              <a:rPr lang="en-US" sz="2000" dirty="0">
                <a:solidFill>
                  <a:schemeClr val="tx2">
                    <a:lumMod val="60000"/>
                    <a:lumOff val="40000"/>
                  </a:schemeClr>
                </a:solidFill>
                <a:ea typeface="Calibri"/>
                <a:cs typeface="Calibri"/>
              </a:rPr>
              <a:t>Practical support</a:t>
            </a:r>
          </a:p>
        </p:txBody>
      </p:sp>
    </p:spTree>
    <p:extLst>
      <p:ext uri="{BB962C8B-B14F-4D97-AF65-F5344CB8AC3E}">
        <p14:creationId xmlns:p14="http://schemas.microsoft.com/office/powerpoint/2010/main" val="1010813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17" descr="A screenshot of a computer">
            <a:extLst>
              <a:ext uri="{FF2B5EF4-FFF2-40B4-BE49-F238E27FC236}">
                <a16:creationId xmlns:a16="http://schemas.microsoft.com/office/drawing/2014/main" id="{86408BDF-4A67-ABCD-755D-C1AABD933B28}"/>
              </a:ext>
            </a:extLst>
          </p:cNvPr>
          <p:cNvPicPr>
            <a:picLocks noChangeAspect="1"/>
          </p:cNvPicPr>
          <p:nvPr/>
        </p:nvPicPr>
        <p:blipFill rotWithShape="1">
          <a:blip r:embed="rId3">
            <a:extLst>
              <a:ext uri="{28A0092B-C50C-407E-A947-70E740481C1C}">
                <a14:useLocalDpi xmlns:a14="http://schemas.microsoft.com/office/drawing/2010/main" val="0"/>
              </a:ext>
            </a:extLst>
          </a:blip>
          <a:srcRect l="10778" t="61579" r="5391" b="13627"/>
          <a:stretch/>
        </p:blipFill>
        <p:spPr>
          <a:xfrm>
            <a:off x="-18675" y="5496339"/>
            <a:ext cx="12210675" cy="1361661"/>
          </a:xfrm>
          <a:prstGeom prst="rect">
            <a:avLst/>
          </a:prstGeom>
        </p:spPr>
      </p:pic>
      <p:sp>
        <p:nvSpPr>
          <p:cNvPr id="8" name="Rectangle 7">
            <a:extLst>
              <a:ext uri="{FF2B5EF4-FFF2-40B4-BE49-F238E27FC236}">
                <a16:creationId xmlns:a16="http://schemas.microsoft.com/office/drawing/2014/main" id="{96FCD6A8-6EE8-7BFD-3419-DA602E9A3461}"/>
              </a:ext>
            </a:extLst>
          </p:cNvPr>
          <p:cNvSpPr/>
          <p:nvPr/>
        </p:nvSpPr>
        <p:spPr>
          <a:xfrm>
            <a:off x="-18675" y="-739"/>
            <a:ext cx="12210676" cy="6013913"/>
          </a:xfrm>
          <a:prstGeom prst="rect">
            <a:avLst/>
          </a:prstGeom>
          <a:solidFill>
            <a:srgbClr val="F9F2EB"/>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endParaRPr lang="en-US" dirty="0">
              <a:solidFill>
                <a:schemeClr val="tx1"/>
              </a:solidFill>
              <a:cs typeface="Calibri"/>
            </a:endParaRPr>
          </a:p>
          <a:p>
            <a:pPr>
              <a:lnSpc>
                <a:spcPct val="150000"/>
              </a:lnSpc>
            </a:pPr>
            <a:endParaRPr lang="en-US" dirty="0">
              <a:solidFill>
                <a:schemeClr val="tx1"/>
              </a:solidFill>
              <a:cs typeface="Calibri"/>
            </a:endParaRPr>
          </a:p>
        </p:txBody>
      </p:sp>
      <p:sp>
        <p:nvSpPr>
          <p:cNvPr id="2" name="TextBox 1">
            <a:extLst>
              <a:ext uri="{FF2B5EF4-FFF2-40B4-BE49-F238E27FC236}">
                <a16:creationId xmlns:a16="http://schemas.microsoft.com/office/drawing/2014/main" id="{842B5103-369B-F744-3FE5-1253A603E87B}"/>
              </a:ext>
            </a:extLst>
          </p:cNvPr>
          <p:cNvSpPr txBox="1"/>
          <p:nvPr/>
        </p:nvSpPr>
        <p:spPr>
          <a:xfrm>
            <a:off x="194490" y="127198"/>
            <a:ext cx="5525728"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u="sng" dirty="0" err="1">
                <a:solidFill>
                  <a:schemeClr val="tx2">
                    <a:lumMod val="60000"/>
                    <a:lumOff val="40000"/>
                  </a:schemeClr>
                </a:solidFill>
                <a:latin typeface="Calibri"/>
                <a:ea typeface="Calibri"/>
                <a:cs typeface="Calibri"/>
              </a:rPr>
              <a:t>Gwasanaeth</a:t>
            </a:r>
            <a:r>
              <a:rPr lang="en-US" sz="2800" b="1" u="sng" dirty="0">
                <a:solidFill>
                  <a:schemeClr val="tx2">
                    <a:lumMod val="60000"/>
                    <a:lumOff val="40000"/>
                  </a:schemeClr>
                </a:solidFill>
                <a:latin typeface="Calibri"/>
                <a:ea typeface="Calibri"/>
                <a:cs typeface="Calibri"/>
              </a:rPr>
              <a:t> Lles</a:t>
            </a:r>
          </a:p>
          <a:p>
            <a:r>
              <a:rPr lang="en-US" sz="2000" dirty="0" err="1">
                <a:solidFill>
                  <a:schemeClr val="tx2">
                    <a:lumMod val="60000"/>
                    <a:lumOff val="40000"/>
                  </a:schemeClr>
                </a:solidFill>
                <a:latin typeface="Calibri"/>
                <a:ea typeface="Calibri"/>
                <a:cs typeface="Calibri"/>
              </a:rPr>
              <a:t>Cwnselwyr</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proffesiynol</a:t>
            </a:r>
            <a:r>
              <a:rPr lang="en-US" sz="2000" dirty="0">
                <a:solidFill>
                  <a:schemeClr val="tx2">
                    <a:lumMod val="60000"/>
                    <a:lumOff val="40000"/>
                  </a:schemeClr>
                </a:solidFill>
                <a:latin typeface="Calibri"/>
                <a:ea typeface="Calibri"/>
                <a:cs typeface="Calibri"/>
              </a:rPr>
              <a:t> </a:t>
            </a:r>
          </a:p>
          <a:p>
            <a:endParaRPr lang="en-US" sz="2000" dirty="0">
              <a:solidFill>
                <a:schemeClr val="tx2">
                  <a:lumMod val="60000"/>
                  <a:lumOff val="40000"/>
                </a:schemeClr>
              </a:solidFill>
              <a:latin typeface="Calibri"/>
              <a:ea typeface="Calibri"/>
              <a:cs typeface="Calibri"/>
            </a:endParaRPr>
          </a:p>
          <a:p>
            <a:r>
              <a:rPr lang="en-US" sz="2000" dirty="0" err="1">
                <a:solidFill>
                  <a:schemeClr val="tx2">
                    <a:lumMod val="60000"/>
                    <a:lumOff val="40000"/>
                  </a:schemeClr>
                </a:solidFill>
                <a:latin typeface="Calibri"/>
                <a:ea typeface="Calibri"/>
                <a:cs typeface="Calibri"/>
              </a:rPr>
              <a:t>Cysylltiadau</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gydag</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asiantaethau</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arbenigol</a:t>
            </a:r>
            <a:r>
              <a:rPr lang="en-US" sz="2000" dirty="0">
                <a:solidFill>
                  <a:schemeClr val="tx2">
                    <a:lumMod val="60000"/>
                    <a:lumOff val="40000"/>
                  </a:schemeClr>
                </a:solidFill>
                <a:latin typeface="Calibri"/>
                <a:ea typeface="Calibri"/>
                <a:cs typeface="Calibri"/>
              </a:rPr>
              <a:t>​</a:t>
            </a:r>
          </a:p>
          <a:p>
            <a:endParaRPr lang="en-US" sz="2000" dirty="0">
              <a:solidFill>
                <a:schemeClr val="tx2">
                  <a:lumMod val="60000"/>
                  <a:lumOff val="40000"/>
                </a:schemeClr>
              </a:solidFill>
              <a:latin typeface="Calibri"/>
              <a:ea typeface="Calibri"/>
              <a:cs typeface="Calibri"/>
            </a:endParaRPr>
          </a:p>
          <a:p>
            <a:r>
              <a:rPr lang="en-US" sz="2000" dirty="0" err="1">
                <a:solidFill>
                  <a:schemeClr val="tx2">
                    <a:lumMod val="60000"/>
                    <a:lumOff val="40000"/>
                  </a:schemeClr>
                </a:solidFill>
                <a:latin typeface="Calibri"/>
                <a:ea typeface="Calibri"/>
                <a:cs typeface="Calibri"/>
              </a:rPr>
              <a:t>Gwybodaeth</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ar</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sut</a:t>
            </a:r>
            <a:r>
              <a:rPr lang="en-US" sz="2000" dirty="0">
                <a:solidFill>
                  <a:schemeClr val="tx2">
                    <a:lumMod val="60000"/>
                    <a:lumOff val="40000"/>
                  </a:schemeClr>
                </a:solidFill>
                <a:latin typeface="Calibri"/>
                <a:ea typeface="Calibri"/>
                <a:cs typeface="Calibri"/>
              </a:rPr>
              <a:t> I </a:t>
            </a:r>
            <a:r>
              <a:rPr lang="en-US" sz="2000" dirty="0" err="1">
                <a:solidFill>
                  <a:schemeClr val="tx2">
                    <a:lumMod val="60000"/>
                    <a:lumOff val="40000"/>
                  </a:schemeClr>
                </a:solidFill>
                <a:latin typeface="Calibri"/>
                <a:ea typeface="Calibri"/>
                <a:cs typeface="Calibri"/>
              </a:rPr>
              <a:t>cymorthwyo</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eich</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llesiant</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meddwl</a:t>
            </a:r>
            <a:r>
              <a:rPr lang="en-US" sz="2000" dirty="0">
                <a:solidFill>
                  <a:schemeClr val="tx2">
                    <a:lumMod val="60000"/>
                    <a:lumOff val="40000"/>
                  </a:schemeClr>
                </a:solidFill>
                <a:latin typeface="Calibri"/>
                <a:ea typeface="Calibri"/>
                <a:cs typeface="Calibri"/>
              </a:rPr>
              <a:t> ac </a:t>
            </a:r>
            <a:r>
              <a:rPr lang="en-US" sz="2000" dirty="0" err="1">
                <a:solidFill>
                  <a:schemeClr val="tx2">
                    <a:lumMod val="60000"/>
                    <a:lumOff val="40000"/>
                  </a:schemeClr>
                </a:solidFill>
                <a:latin typeface="Calibri"/>
                <a:ea typeface="Calibri"/>
                <a:cs typeface="Calibri"/>
              </a:rPr>
              <a:t>sut</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i</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gael</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mynediad</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i</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cymorth</a:t>
            </a:r>
            <a:r>
              <a:rPr lang="en-US" sz="2000" dirty="0">
                <a:solidFill>
                  <a:schemeClr val="tx2">
                    <a:lumMod val="60000"/>
                    <a:lumOff val="40000"/>
                  </a:schemeClr>
                </a:solidFill>
                <a:latin typeface="Calibri"/>
                <a:ea typeface="Calibri"/>
                <a:cs typeface="Calibri"/>
              </a:rPr>
              <a:t>​</a:t>
            </a:r>
          </a:p>
          <a:p>
            <a:endParaRPr lang="en-US" sz="2000" dirty="0">
              <a:solidFill>
                <a:schemeClr val="tx2">
                  <a:lumMod val="60000"/>
                  <a:lumOff val="40000"/>
                </a:schemeClr>
              </a:solidFill>
              <a:latin typeface="Calibri"/>
              <a:ea typeface="Calibri"/>
              <a:cs typeface="Calibri"/>
            </a:endParaRPr>
          </a:p>
          <a:p>
            <a:r>
              <a:rPr lang="en-US" sz="2000" dirty="0" err="1">
                <a:solidFill>
                  <a:schemeClr val="tx2">
                    <a:lumMod val="60000"/>
                    <a:lumOff val="40000"/>
                  </a:schemeClr>
                </a:solidFill>
                <a:latin typeface="Calibri"/>
                <a:ea typeface="Calibri"/>
                <a:cs typeface="Calibri"/>
              </a:rPr>
              <a:t>Ymgynghorwyr</a:t>
            </a:r>
            <a:r>
              <a:rPr lang="en-US" sz="2000" dirty="0">
                <a:solidFill>
                  <a:schemeClr val="tx2">
                    <a:lumMod val="60000"/>
                    <a:lumOff val="40000"/>
                  </a:schemeClr>
                </a:solidFill>
                <a:latin typeface="Calibri"/>
                <a:ea typeface="Calibri"/>
                <a:cs typeface="Calibri"/>
              </a:rPr>
              <a:t> iechyd </a:t>
            </a:r>
            <a:r>
              <a:rPr lang="en-US" sz="2000" dirty="0" err="1">
                <a:solidFill>
                  <a:schemeClr val="tx2">
                    <a:lumMod val="60000"/>
                    <a:lumOff val="40000"/>
                  </a:schemeClr>
                </a:solidFill>
                <a:latin typeface="Calibri"/>
                <a:ea typeface="Calibri"/>
                <a:cs typeface="Calibri"/>
              </a:rPr>
              <a:t>meddwl</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proffesiynol</a:t>
            </a:r>
            <a:r>
              <a:rPr lang="en-US" sz="2000" dirty="0">
                <a:solidFill>
                  <a:schemeClr val="tx2">
                    <a:lumMod val="60000"/>
                    <a:lumOff val="40000"/>
                  </a:schemeClr>
                </a:solidFill>
                <a:latin typeface="Calibri"/>
                <a:ea typeface="Calibri"/>
                <a:cs typeface="Calibri"/>
              </a:rPr>
              <a:t> a </a:t>
            </a:r>
            <a:r>
              <a:rPr lang="en-US" sz="2000" dirty="0" err="1">
                <a:solidFill>
                  <a:schemeClr val="tx2">
                    <a:lumMod val="60000"/>
                    <a:lumOff val="40000"/>
                  </a:schemeClr>
                </a:solidFill>
                <a:latin typeface="Calibri"/>
                <a:ea typeface="Calibri"/>
                <a:cs typeface="Calibri"/>
              </a:rPr>
              <a:t>mentoriaid</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arbenigol</a:t>
            </a:r>
            <a:r>
              <a:rPr lang="en-US" sz="2000" dirty="0">
                <a:solidFill>
                  <a:schemeClr val="tx2">
                    <a:lumMod val="60000"/>
                    <a:lumOff val="40000"/>
                  </a:schemeClr>
                </a:solidFill>
                <a:latin typeface="Calibri"/>
                <a:ea typeface="Calibri"/>
                <a:cs typeface="Calibri"/>
              </a:rPr>
              <a:t>​</a:t>
            </a:r>
          </a:p>
          <a:p>
            <a:endParaRPr lang="en-US" sz="2000" dirty="0">
              <a:solidFill>
                <a:schemeClr val="tx2">
                  <a:lumMod val="60000"/>
                  <a:lumOff val="40000"/>
                </a:schemeClr>
              </a:solidFill>
              <a:latin typeface="Calibri"/>
              <a:ea typeface="Calibri"/>
              <a:cs typeface="Calibri"/>
            </a:endParaRPr>
          </a:p>
          <a:p>
            <a:r>
              <a:rPr lang="en-US" sz="2000" dirty="0" err="1">
                <a:solidFill>
                  <a:schemeClr val="tx2">
                    <a:lumMod val="60000"/>
                    <a:lumOff val="40000"/>
                  </a:schemeClr>
                </a:solidFill>
                <a:latin typeface="Calibri"/>
                <a:ea typeface="Calibri"/>
                <a:cs typeface="Calibri"/>
              </a:rPr>
              <a:t>Gwasanaeth</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adrodd</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Achos</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Pryder</a:t>
            </a:r>
            <a:r>
              <a:rPr lang="en-US" sz="2000" dirty="0">
                <a:solidFill>
                  <a:schemeClr val="tx2">
                    <a:lumMod val="60000"/>
                    <a:lumOff val="40000"/>
                  </a:schemeClr>
                </a:solidFill>
                <a:latin typeface="Calibri"/>
                <a:ea typeface="Calibri"/>
                <a:cs typeface="Calibri"/>
              </a:rPr>
              <a:t>​</a:t>
            </a:r>
          </a:p>
          <a:p>
            <a:endParaRPr lang="en-US" sz="2000" dirty="0">
              <a:solidFill>
                <a:schemeClr val="tx2">
                  <a:lumMod val="60000"/>
                  <a:lumOff val="40000"/>
                </a:schemeClr>
              </a:solidFill>
              <a:latin typeface="Calibri"/>
              <a:ea typeface="Calibri"/>
              <a:cs typeface="Calibri"/>
            </a:endParaRPr>
          </a:p>
          <a:p>
            <a:r>
              <a:rPr lang="en-US" sz="2000" dirty="0">
                <a:solidFill>
                  <a:schemeClr val="tx2">
                    <a:lumMod val="60000"/>
                    <a:lumOff val="40000"/>
                  </a:schemeClr>
                </a:solidFill>
                <a:latin typeface="Calibri"/>
                <a:ea typeface="Calibri"/>
                <a:cs typeface="Calibri"/>
              </a:rPr>
              <a:t>I </a:t>
            </a:r>
            <a:r>
              <a:rPr lang="en-US" sz="2000" dirty="0" err="1">
                <a:solidFill>
                  <a:schemeClr val="tx2">
                    <a:lumMod val="60000"/>
                    <a:lumOff val="40000"/>
                  </a:schemeClr>
                </a:solidFill>
                <a:latin typeface="Calibri"/>
                <a:ea typeface="Calibri"/>
                <a:cs typeface="Calibri"/>
              </a:rPr>
              <a:t>hunan-atgyfeirio</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I'r</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wasanaeth</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ewch</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I'r</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wefan</a:t>
            </a:r>
            <a:r>
              <a:rPr lang="en-US" sz="2000" dirty="0">
                <a:solidFill>
                  <a:schemeClr val="tx2">
                    <a:lumMod val="60000"/>
                    <a:lumOff val="40000"/>
                  </a:schemeClr>
                </a:solidFill>
                <a:latin typeface="Calibri"/>
                <a:ea typeface="Calibri"/>
                <a:cs typeface="Calibri"/>
              </a:rPr>
              <a:t>.</a:t>
            </a:r>
          </a:p>
          <a:p>
            <a:r>
              <a:rPr lang="en-US" sz="2000" dirty="0">
                <a:solidFill>
                  <a:schemeClr val="tx2">
                    <a:lumMod val="60000"/>
                    <a:lumOff val="40000"/>
                  </a:schemeClr>
                </a:solidFill>
                <a:latin typeface="Calibri"/>
                <a:ea typeface="Calibri"/>
                <a:cs typeface="Calibri"/>
              </a:rPr>
              <a:t> </a:t>
            </a:r>
            <a:r>
              <a:rPr lang="en-US" sz="2000" dirty="0">
                <a:latin typeface="Calibri"/>
                <a:ea typeface="Calibri"/>
                <a:cs typeface="Calibri"/>
              </a:rPr>
              <a:t>​</a:t>
            </a:r>
          </a:p>
        </p:txBody>
      </p:sp>
      <p:sp>
        <p:nvSpPr>
          <p:cNvPr id="3" name="TextBox 2">
            <a:extLst>
              <a:ext uri="{FF2B5EF4-FFF2-40B4-BE49-F238E27FC236}">
                <a16:creationId xmlns:a16="http://schemas.microsoft.com/office/drawing/2014/main" id="{3BBD17B6-D2BB-4C1D-E58B-104103DE2960}"/>
              </a:ext>
            </a:extLst>
          </p:cNvPr>
          <p:cNvSpPr txBox="1"/>
          <p:nvPr/>
        </p:nvSpPr>
        <p:spPr>
          <a:xfrm>
            <a:off x="5669396" y="104537"/>
            <a:ext cx="607512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solidFill>
                  <a:schemeClr val="tx2">
                    <a:lumMod val="60000"/>
                    <a:lumOff val="40000"/>
                  </a:schemeClr>
                </a:solidFill>
                <a:ea typeface="Calibri"/>
                <a:cs typeface="Calibri"/>
              </a:rPr>
              <a:t>Wellbeing Service</a:t>
            </a:r>
          </a:p>
          <a:p>
            <a:r>
              <a:rPr lang="en-GB" sz="2000" dirty="0">
                <a:solidFill>
                  <a:schemeClr val="tx2">
                    <a:lumMod val="60000"/>
                    <a:lumOff val="40000"/>
                  </a:schemeClr>
                </a:solidFill>
                <a:ea typeface="Calibri"/>
                <a:cs typeface="Calibri"/>
              </a:rPr>
              <a:t>Professional counsellors​</a:t>
            </a:r>
          </a:p>
          <a:p>
            <a:endParaRPr lang="en-GB" sz="2000" dirty="0">
              <a:solidFill>
                <a:schemeClr val="tx2">
                  <a:lumMod val="60000"/>
                  <a:lumOff val="40000"/>
                </a:schemeClr>
              </a:solidFill>
              <a:ea typeface="Calibri"/>
              <a:cs typeface="Calibri"/>
            </a:endParaRPr>
          </a:p>
          <a:p>
            <a:r>
              <a:rPr lang="en-GB" sz="2000" dirty="0">
                <a:solidFill>
                  <a:schemeClr val="tx2">
                    <a:lumMod val="60000"/>
                    <a:lumOff val="40000"/>
                  </a:schemeClr>
                </a:solidFill>
                <a:ea typeface="Calibri"/>
                <a:cs typeface="Calibri"/>
              </a:rPr>
              <a:t>Links with specialist agencies​</a:t>
            </a:r>
          </a:p>
          <a:p>
            <a:endParaRPr lang="en-GB" sz="2000" dirty="0">
              <a:solidFill>
                <a:schemeClr val="tx2">
                  <a:lumMod val="60000"/>
                  <a:lumOff val="40000"/>
                </a:schemeClr>
              </a:solidFill>
              <a:ea typeface="Calibri"/>
              <a:cs typeface="Calibri"/>
            </a:endParaRPr>
          </a:p>
          <a:p>
            <a:r>
              <a:rPr lang="en-GB" sz="2000" dirty="0">
                <a:solidFill>
                  <a:schemeClr val="tx2">
                    <a:lumMod val="60000"/>
                    <a:lumOff val="40000"/>
                  </a:schemeClr>
                </a:solidFill>
                <a:ea typeface="Calibri"/>
                <a:cs typeface="Calibri"/>
              </a:rPr>
              <a:t>Information on supporting wellbeing and accessing support​</a:t>
            </a:r>
          </a:p>
          <a:p>
            <a:endParaRPr lang="en-GB" sz="2000" dirty="0">
              <a:solidFill>
                <a:schemeClr val="tx2">
                  <a:lumMod val="60000"/>
                  <a:lumOff val="40000"/>
                </a:schemeClr>
              </a:solidFill>
              <a:ea typeface="Calibri"/>
              <a:cs typeface="Calibri"/>
            </a:endParaRPr>
          </a:p>
          <a:p>
            <a:r>
              <a:rPr lang="en-GB" sz="2000" dirty="0">
                <a:solidFill>
                  <a:schemeClr val="tx2">
                    <a:lumMod val="60000"/>
                    <a:lumOff val="40000"/>
                  </a:schemeClr>
                </a:solidFill>
                <a:ea typeface="Calibri"/>
                <a:cs typeface="Calibri"/>
              </a:rPr>
              <a:t>Professional mental health advisers and specialist mentors​</a:t>
            </a:r>
          </a:p>
          <a:p>
            <a:endParaRPr lang="en-GB" sz="2000" dirty="0">
              <a:solidFill>
                <a:schemeClr val="tx2">
                  <a:lumMod val="60000"/>
                  <a:lumOff val="40000"/>
                </a:schemeClr>
              </a:solidFill>
              <a:ea typeface="Calibri"/>
              <a:cs typeface="Calibri"/>
            </a:endParaRPr>
          </a:p>
          <a:p>
            <a:r>
              <a:rPr lang="en-GB" sz="2000" dirty="0">
                <a:solidFill>
                  <a:schemeClr val="tx2">
                    <a:lumMod val="60000"/>
                    <a:lumOff val="40000"/>
                  </a:schemeClr>
                </a:solidFill>
                <a:ea typeface="Calibri"/>
                <a:cs typeface="Calibri"/>
              </a:rPr>
              <a:t>Cause for Concern reporting service​</a:t>
            </a:r>
          </a:p>
          <a:p>
            <a:endParaRPr lang="en-GB" sz="2000" dirty="0">
              <a:solidFill>
                <a:schemeClr val="tx2">
                  <a:lumMod val="60000"/>
                  <a:lumOff val="40000"/>
                </a:schemeClr>
              </a:solidFill>
              <a:ea typeface="Calibri"/>
              <a:cs typeface="Calibri"/>
            </a:endParaRPr>
          </a:p>
          <a:p>
            <a:r>
              <a:rPr lang="en-GB" sz="2000" dirty="0">
                <a:solidFill>
                  <a:schemeClr val="tx2">
                    <a:lumMod val="60000"/>
                    <a:lumOff val="40000"/>
                  </a:schemeClr>
                </a:solidFill>
                <a:ea typeface="Calibri"/>
                <a:cs typeface="Calibri"/>
              </a:rPr>
              <a:t>To self-refer into the service go to our website. ​</a:t>
            </a:r>
            <a:endParaRPr lang="en-US" sz="2000" dirty="0">
              <a:solidFill>
                <a:schemeClr val="tx2">
                  <a:lumMod val="60000"/>
                  <a:lumOff val="40000"/>
                </a:schemeClr>
              </a:solidFill>
              <a:ea typeface="Calibri"/>
              <a:cs typeface="Calibri"/>
            </a:endParaRPr>
          </a:p>
        </p:txBody>
      </p:sp>
    </p:spTree>
    <p:extLst>
      <p:ext uri="{BB962C8B-B14F-4D97-AF65-F5344CB8AC3E}">
        <p14:creationId xmlns:p14="http://schemas.microsoft.com/office/powerpoint/2010/main" val="36497670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17" descr="A screenshot of a computer">
            <a:extLst>
              <a:ext uri="{FF2B5EF4-FFF2-40B4-BE49-F238E27FC236}">
                <a16:creationId xmlns:a16="http://schemas.microsoft.com/office/drawing/2014/main" id="{86408BDF-4A67-ABCD-755D-C1AABD933B28}"/>
              </a:ext>
            </a:extLst>
          </p:cNvPr>
          <p:cNvPicPr>
            <a:picLocks noChangeAspect="1"/>
          </p:cNvPicPr>
          <p:nvPr/>
        </p:nvPicPr>
        <p:blipFill rotWithShape="1">
          <a:blip r:embed="rId3">
            <a:extLst>
              <a:ext uri="{28A0092B-C50C-407E-A947-70E740481C1C}">
                <a14:useLocalDpi xmlns:a14="http://schemas.microsoft.com/office/drawing/2010/main" val="0"/>
              </a:ext>
            </a:extLst>
          </a:blip>
          <a:srcRect l="10778" t="61579" r="5391" b="13627"/>
          <a:stretch/>
        </p:blipFill>
        <p:spPr>
          <a:xfrm>
            <a:off x="-18675" y="5454244"/>
            <a:ext cx="12210675" cy="1403756"/>
          </a:xfrm>
          <a:prstGeom prst="rect">
            <a:avLst/>
          </a:prstGeom>
        </p:spPr>
      </p:pic>
      <p:sp>
        <p:nvSpPr>
          <p:cNvPr id="8" name="Rectangle 7">
            <a:extLst>
              <a:ext uri="{FF2B5EF4-FFF2-40B4-BE49-F238E27FC236}">
                <a16:creationId xmlns:a16="http://schemas.microsoft.com/office/drawing/2014/main" id="{96FCD6A8-6EE8-7BFD-3419-DA602E9A3461}"/>
              </a:ext>
            </a:extLst>
          </p:cNvPr>
          <p:cNvSpPr/>
          <p:nvPr/>
        </p:nvSpPr>
        <p:spPr>
          <a:xfrm>
            <a:off x="-19050" y="0"/>
            <a:ext cx="12210676" cy="5968594"/>
          </a:xfrm>
          <a:prstGeom prst="rect">
            <a:avLst/>
          </a:prstGeom>
          <a:solidFill>
            <a:srgbClr val="F9F2EB"/>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endParaRPr lang="en-US">
              <a:solidFill>
                <a:schemeClr val="tx1"/>
              </a:solidFill>
              <a:cs typeface="Calibri"/>
            </a:endParaRPr>
          </a:p>
          <a:p>
            <a:pPr>
              <a:lnSpc>
                <a:spcPct val="150000"/>
              </a:lnSpc>
            </a:pPr>
            <a:endParaRPr lang="en-US">
              <a:solidFill>
                <a:schemeClr val="tx1"/>
              </a:solidFill>
              <a:cs typeface="Calibri"/>
            </a:endParaRPr>
          </a:p>
          <a:p>
            <a:pPr>
              <a:lnSpc>
                <a:spcPct val="150000"/>
              </a:lnSpc>
            </a:pPr>
            <a:endParaRPr lang="en-US" b="1" dirty="0">
              <a:solidFill>
                <a:schemeClr val="tx1"/>
              </a:solidFill>
              <a:ea typeface="Calibri" panose="020F0502020204030204"/>
              <a:cs typeface="Calibri" panose="020F0502020204030204"/>
            </a:endParaRPr>
          </a:p>
          <a:p>
            <a:pPr>
              <a:lnSpc>
                <a:spcPct val="150000"/>
              </a:lnSpc>
            </a:pPr>
            <a:endParaRPr lang="en-US">
              <a:solidFill>
                <a:schemeClr val="tx1"/>
              </a:solidFill>
              <a:cs typeface="Calibri"/>
            </a:endParaRPr>
          </a:p>
        </p:txBody>
      </p:sp>
      <p:sp>
        <p:nvSpPr>
          <p:cNvPr id="2" name="TextBox 1">
            <a:extLst>
              <a:ext uri="{FF2B5EF4-FFF2-40B4-BE49-F238E27FC236}">
                <a16:creationId xmlns:a16="http://schemas.microsoft.com/office/drawing/2014/main" id="{72CD4823-D847-4DC5-C39F-A43B20F4B557}"/>
              </a:ext>
            </a:extLst>
          </p:cNvPr>
          <p:cNvSpPr txBox="1"/>
          <p:nvPr/>
        </p:nvSpPr>
        <p:spPr>
          <a:xfrm>
            <a:off x="211529" y="322515"/>
            <a:ext cx="5245054"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u="sng" dirty="0">
                <a:solidFill>
                  <a:schemeClr val="tx2">
                    <a:lumMod val="60000"/>
                    <a:lumOff val="40000"/>
                  </a:schemeClr>
                </a:solidFill>
                <a:ea typeface="+mn-lt"/>
                <a:cs typeface="+mn-lt"/>
              </a:rPr>
              <a:t>Cymorth Dysgu</a:t>
            </a:r>
          </a:p>
          <a:p>
            <a:endParaRPr lang="en-US" dirty="0">
              <a:solidFill>
                <a:schemeClr val="tx2">
                  <a:lumMod val="60000"/>
                  <a:lumOff val="40000"/>
                </a:schemeClr>
              </a:solidFill>
              <a:ea typeface="+mn-lt"/>
              <a:cs typeface="+mn-lt"/>
            </a:endParaRPr>
          </a:p>
          <a:p>
            <a:r>
              <a:rPr lang="en-US" dirty="0">
                <a:solidFill>
                  <a:schemeClr val="tx2">
                    <a:lumMod val="60000"/>
                    <a:lumOff val="40000"/>
                  </a:schemeClr>
                </a:solidFill>
                <a:ea typeface="+mn-lt"/>
                <a:cs typeface="+mn-lt"/>
              </a:rPr>
              <a:t>Cymorth </a:t>
            </a:r>
            <a:r>
              <a:rPr lang="en-US" dirty="0" err="1">
                <a:solidFill>
                  <a:schemeClr val="tx2">
                    <a:lumMod val="60000"/>
                    <a:lumOff val="40000"/>
                  </a:schemeClr>
                </a:solidFill>
                <a:ea typeface="+mn-lt"/>
                <a:cs typeface="+mn-lt"/>
              </a:rPr>
              <a:t>ar</a:t>
            </a:r>
            <a:r>
              <a:rPr lang="en-US" dirty="0">
                <a:solidFill>
                  <a:schemeClr val="tx2">
                    <a:lumMod val="60000"/>
                    <a:lumOff val="40000"/>
                  </a:schemeClr>
                </a:solidFill>
                <a:ea typeface="+mn-lt"/>
                <a:cs typeface="+mn-lt"/>
              </a:rPr>
              <a:t> </a:t>
            </a:r>
            <a:r>
              <a:rPr lang="en-US" dirty="0" err="1">
                <a:solidFill>
                  <a:schemeClr val="tx2">
                    <a:lumMod val="60000"/>
                    <a:lumOff val="40000"/>
                  </a:schemeClr>
                </a:solidFill>
                <a:ea typeface="+mn-lt"/>
                <a:cs typeface="+mn-lt"/>
              </a:rPr>
              <a:t>gyfer</a:t>
            </a:r>
            <a:r>
              <a:rPr lang="en-US" dirty="0">
                <a:solidFill>
                  <a:schemeClr val="tx2">
                    <a:lumMod val="60000"/>
                    <a:lumOff val="40000"/>
                  </a:schemeClr>
                </a:solidFill>
                <a:ea typeface="+mn-lt"/>
                <a:cs typeface="+mn-lt"/>
              </a:rPr>
              <a:t> </a:t>
            </a:r>
            <a:r>
              <a:rPr lang="en-US" dirty="0" err="1">
                <a:solidFill>
                  <a:schemeClr val="tx2">
                    <a:lumMod val="60000"/>
                    <a:lumOff val="40000"/>
                  </a:schemeClr>
                </a:solidFill>
                <a:ea typeface="+mn-lt"/>
                <a:cs typeface="+mn-lt"/>
              </a:rPr>
              <a:t>myfyrwyr</a:t>
            </a:r>
            <a:r>
              <a:rPr lang="en-US" dirty="0">
                <a:solidFill>
                  <a:schemeClr val="tx2">
                    <a:lumMod val="60000"/>
                    <a:lumOff val="40000"/>
                  </a:schemeClr>
                </a:solidFill>
                <a:ea typeface="+mn-lt"/>
                <a:cs typeface="+mn-lt"/>
              </a:rPr>
              <a:t> ag </a:t>
            </a:r>
            <a:r>
              <a:rPr lang="en-US" dirty="0" err="1">
                <a:solidFill>
                  <a:schemeClr val="tx2">
                    <a:lumMod val="60000"/>
                    <a:lumOff val="40000"/>
                  </a:schemeClr>
                </a:solidFill>
                <a:ea typeface="+mn-lt"/>
                <a:cs typeface="+mn-lt"/>
              </a:rPr>
              <a:t>anabl</a:t>
            </a:r>
            <a:r>
              <a:rPr lang="en-US" dirty="0">
                <a:solidFill>
                  <a:schemeClr val="tx2">
                    <a:lumMod val="60000"/>
                    <a:lumOff val="40000"/>
                  </a:schemeClr>
                </a:solidFill>
                <a:ea typeface="+mn-lt"/>
                <a:cs typeface="+mn-lt"/>
              </a:rPr>
              <a:t>  ​</a:t>
            </a:r>
          </a:p>
          <a:p>
            <a:endParaRPr lang="en-US" dirty="0">
              <a:solidFill>
                <a:schemeClr val="tx2">
                  <a:lumMod val="60000"/>
                  <a:lumOff val="40000"/>
                </a:schemeClr>
              </a:solidFill>
              <a:ea typeface="+mn-lt"/>
              <a:cs typeface="+mn-lt"/>
            </a:endParaRPr>
          </a:p>
          <a:p>
            <a:r>
              <a:rPr lang="en-US" dirty="0" err="1">
                <a:solidFill>
                  <a:schemeClr val="tx2">
                    <a:lumMod val="60000"/>
                    <a:lumOff val="40000"/>
                  </a:schemeClr>
                </a:solidFill>
                <a:ea typeface="+mn-lt"/>
                <a:cs typeface="+mn-lt"/>
              </a:rPr>
              <a:t>Sgrinio</a:t>
            </a:r>
            <a:r>
              <a:rPr lang="en-US" dirty="0">
                <a:solidFill>
                  <a:schemeClr val="tx2">
                    <a:lumMod val="60000"/>
                    <a:lumOff val="40000"/>
                  </a:schemeClr>
                </a:solidFill>
                <a:ea typeface="+mn-lt"/>
                <a:cs typeface="+mn-lt"/>
              </a:rPr>
              <a:t> ag </a:t>
            </a:r>
            <a:r>
              <a:rPr lang="en-US" dirty="0" err="1">
                <a:solidFill>
                  <a:schemeClr val="tx2">
                    <a:lumMod val="60000"/>
                    <a:lumOff val="40000"/>
                  </a:schemeClr>
                </a:solidFill>
                <a:ea typeface="+mn-lt"/>
                <a:cs typeface="+mn-lt"/>
              </a:rPr>
              <a:t>asesu</a:t>
            </a:r>
            <a:r>
              <a:rPr lang="en-US" dirty="0">
                <a:solidFill>
                  <a:schemeClr val="tx2">
                    <a:lumMod val="60000"/>
                    <a:lumOff val="40000"/>
                  </a:schemeClr>
                </a:solidFill>
                <a:ea typeface="+mn-lt"/>
                <a:cs typeface="+mn-lt"/>
              </a:rPr>
              <a:t> </a:t>
            </a:r>
            <a:r>
              <a:rPr lang="en-US" dirty="0" err="1">
                <a:solidFill>
                  <a:schemeClr val="tx2">
                    <a:lumMod val="60000"/>
                    <a:lumOff val="40000"/>
                  </a:schemeClr>
                </a:solidFill>
                <a:ea typeface="+mn-lt"/>
                <a:cs typeface="+mn-lt"/>
              </a:rPr>
              <a:t>ar</a:t>
            </a:r>
            <a:r>
              <a:rPr lang="en-US" dirty="0">
                <a:solidFill>
                  <a:schemeClr val="tx2">
                    <a:lumMod val="60000"/>
                    <a:lumOff val="40000"/>
                  </a:schemeClr>
                </a:solidFill>
                <a:ea typeface="+mn-lt"/>
                <a:cs typeface="+mn-lt"/>
              </a:rPr>
              <a:t> </a:t>
            </a:r>
            <a:r>
              <a:rPr lang="en-US" dirty="0" err="1">
                <a:solidFill>
                  <a:schemeClr val="tx2">
                    <a:lumMod val="60000"/>
                    <a:lumOff val="40000"/>
                  </a:schemeClr>
                </a:solidFill>
                <a:ea typeface="+mn-lt"/>
                <a:cs typeface="+mn-lt"/>
              </a:rPr>
              <a:t>gyfer</a:t>
            </a:r>
            <a:r>
              <a:rPr lang="en-US" dirty="0">
                <a:solidFill>
                  <a:schemeClr val="tx2">
                    <a:lumMod val="60000"/>
                    <a:lumOff val="40000"/>
                  </a:schemeClr>
                </a:solidFill>
                <a:ea typeface="+mn-lt"/>
                <a:cs typeface="+mn-lt"/>
              </a:rPr>
              <a:t> </a:t>
            </a:r>
            <a:r>
              <a:rPr lang="en-US" dirty="0" err="1">
                <a:solidFill>
                  <a:schemeClr val="tx2">
                    <a:lumMod val="60000"/>
                    <a:lumOff val="40000"/>
                  </a:schemeClr>
                </a:solidFill>
                <a:ea typeface="+mn-lt"/>
                <a:cs typeface="+mn-lt"/>
              </a:rPr>
              <a:t>gwahaniaethu</a:t>
            </a:r>
            <a:r>
              <a:rPr lang="en-US" dirty="0">
                <a:solidFill>
                  <a:schemeClr val="tx2">
                    <a:lumMod val="60000"/>
                    <a:lumOff val="40000"/>
                  </a:schemeClr>
                </a:solidFill>
                <a:ea typeface="+mn-lt"/>
                <a:cs typeface="+mn-lt"/>
              </a:rPr>
              <a:t> </a:t>
            </a:r>
            <a:r>
              <a:rPr lang="en-US" dirty="0" err="1">
                <a:solidFill>
                  <a:schemeClr val="tx2">
                    <a:lumMod val="60000"/>
                    <a:lumOff val="40000"/>
                  </a:schemeClr>
                </a:solidFill>
                <a:ea typeface="+mn-lt"/>
                <a:cs typeface="+mn-lt"/>
              </a:rPr>
              <a:t>dysgu</a:t>
            </a:r>
            <a:r>
              <a:rPr lang="en-US" dirty="0">
                <a:solidFill>
                  <a:schemeClr val="tx2">
                    <a:lumMod val="60000"/>
                    <a:lumOff val="40000"/>
                  </a:schemeClr>
                </a:solidFill>
                <a:ea typeface="+mn-lt"/>
                <a:cs typeface="+mn-lt"/>
              </a:rPr>
              <a:t> </a:t>
            </a:r>
            <a:r>
              <a:rPr lang="en-US" dirty="0" err="1">
                <a:solidFill>
                  <a:schemeClr val="tx2">
                    <a:lumMod val="60000"/>
                    <a:lumOff val="40000"/>
                  </a:schemeClr>
                </a:solidFill>
                <a:ea typeface="+mn-lt"/>
                <a:cs typeface="+mn-lt"/>
              </a:rPr>
              <a:t>penodol</a:t>
            </a:r>
            <a:r>
              <a:rPr lang="en-US" dirty="0">
                <a:solidFill>
                  <a:schemeClr val="tx2">
                    <a:lumMod val="60000"/>
                    <a:lumOff val="40000"/>
                  </a:schemeClr>
                </a:solidFill>
                <a:ea typeface="+mn-lt"/>
                <a:cs typeface="+mn-lt"/>
              </a:rPr>
              <a:t>​</a:t>
            </a:r>
          </a:p>
          <a:p>
            <a:endParaRPr lang="en-US" dirty="0">
              <a:solidFill>
                <a:schemeClr val="tx2">
                  <a:lumMod val="60000"/>
                  <a:lumOff val="40000"/>
                </a:schemeClr>
              </a:solidFill>
              <a:ea typeface="+mn-lt"/>
              <a:cs typeface="+mn-lt"/>
            </a:endParaRPr>
          </a:p>
          <a:p>
            <a:r>
              <a:rPr lang="en-US" dirty="0">
                <a:solidFill>
                  <a:schemeClr val="tx2">
                    <a:lumMod val="60000"/>
                    <a:lumOff val="40000"/>
                  </a:schemeClr>
                </a:solidFill>
                <a:ea typeface="+mn-lt"/>
                <a:cs typeface="+mn-lt"/>
              </a:rPr>
              <a:t>Help </a:t>
            </a:r>
            <a:r>
              <a:rPr lang="en-US" dirty="0" err="1">
                <a:solidFill>
                  <a:schemeClr val="tx2">
                    <a:lumMod val="60000"/>
                    <a:lumOff val="40000"/>
                  </a:schemeClr>
                </a:solidFill>
                <a:ea typeface="+mn-lt"/>
                <a:cs typeface="+mn-lt"/>
              </a:rPr>
              <a:t>i</a:t>
            </a:r>
            <a:r>
              <a:rPr lang="en-US" dirty="0">
                <a:solidFill>
                  <a:schemeClr val="tx2">
                    <a:lumMod val="60000"/>
                    <a:lumOff val="40000"/>
                  </a:schemeClr>
                </a:solidFill>
                <a:ea typeface="+mn-lt"/>
                <a:cs typeface="+mn-lt"/>
              </a:rPr>
              <a:t> </a:t>
            </a:r>
            <a:r>
              <a:rPr lang="en-US" dirty="0" err="1">
                <a:solidFill>
                  <a:schemeClr val="tx2">
                    <a:lumMod val="60000"/>
                    <a:lumOff val="40000"/>
                  </a:schemeClr>
                </a:solidFill>
                <a:ea typeface="+mn-lt"/>
                <a:cs typeface="+mn-lt"/>
              </a:rPr>
              <a:t>hawlio’r</a:t>
            </a:r>
            <a:r>
              <a:rPr lang="en-US" dirty="0">
                <a:solidFill>
                  <a:schemeClr val="tx2">
                    <a:lumMod val="60000"/>
                    <a:lumOff val="40000"/>
                  </a:schemeClr>
                </a:solidFill>
                <a:ea typeface="+mn-lt"/>
                <a:cs typeface="+mn-lt"/>
              </a:rPr>
              <a:t> </a:t>
            </a:r>
            <a:r>
              <a:rPr lang="en-US" dirty="0" err="1">
                <a:solidFill>
                  <a:schemeClr val="tx2">
                    <a:lumMod val="60000"/>
                    <a:lumOff val="40000"/>
                  </a:schemeClr>
                </a:solidFill>
                <a:ea typeface="+mn-lt"/>
                <a:cs typeface="+mn-lt"/>
              </a:rPr>
              <a:t>Lwfansau</a:t>
            </a:r>
            <a:r>
              <a:rPr lang="en-US" dirty="0">
                <a:solidFill>
                  <a:schemeClr val="tx2">
                    <a:lumMod val="60000"/>
                    <a:lumOff val="40000"/>
                  </a:schemeClr>
                </a:solidFill>
                <a:ea typeface="+mn-lt"/>
                <a:cs typeface="+mn-lt"/>
              </a:rPr>
              <a:t> </a:t>
            </a:r>
            <a:r>
              <a:rPr lang="en-US" dirty="0" err="1">
                <a:solidFill>
                  <a:schemeClr val="tx2">
                    <a:lumMod val="60000"/>
                    <a:lumOff val="40000"/>
                  </a:schemeClr>
                </a:solidFill>
                <a:ea typeface="+mn-lt"/>
                <a:cs typeface="+mn-lt"/>
              </a:rPr>
              <a:t>Myfyrwyr</a:t>
            </a:r>
            <a:r>
              <a:rPr lang="en-US" dirty="0">
                <a:solidFill>
                  <a:schemeClr val="tx2">
                    <a:lumMod val="60000"/>
                    <a:lumOff val="40000"/>
                  </a:schemeClr>
                </a:solidFill>
                <a:ea typeface="+mn-lt"/>
                <a:cs typeface="+mn-lt"/>
              </a:rPr>
              <a:t> </a:t>
            </a:r>
            <a:r>
              <a:rPr lang="en-US" dirty="0" err="1">
                <a:solidFill>
                  <a:schemeClr val="tx2">
                    <a:lumMod val="60000"/>
                    <a:lumOff val="40000"/>
                  </a:schemeClr>
                </a:solidFill>
                <a:ea typeface="+mn-lt"/>
                <a:cs typeface="+mn-lt"/>
              </a:rPr>
              <a:t>Anabl</a:t>
            </a:r>
            <a:r>
              <a:rPr lang="en-US" dirty="0">
                <a:solidFill>
                  <a:schemeClr val="tx2">
                    <a:lumMod val="60000"/>
                    <a:lumOff val="40000"/>
                  </a:schemeClr>
                </a:solidFill>
                <a:ea typeface="+mn-lt"/>
                <a:cs typeface="+mn-lt"/>
              </a:rPr>
              <a:t>​</a:t>
            </a:r>
          </a:p>
          <a:p>
            <a:endParaRPr lang="en-US" dirty="0">
              <a:solidFill>
                <a:schemeClr val="tx2">
                  <a:lumMod val="60000"/>
                  <a:lumOff val="40000"/>
                </a:schemeClr>
              </a:solidFill>
              <a:ea typeface="+mn-lt"/>
              <a:cs typeface="+mn-lt"/>
            </a:endParaRPr>
          </a:p>
          <a:p>
            <a:r>
              <a:rPr lang="en-US" dirty="0" err="1">
                <a:solidFill>
                  <a:schemeClr val="tx2">
                    <a:lumMod val="60000"/>
                    <a:lumOff val="40000"/>
                  </a:schemeClr>
                </a:solidFill>
                <a:ea typeface="+mn-lt"/>
                <a:cs typeface="+mn-lt"/>
              </a:rPr>
              <a:t>Tîm</a:t>
            </a:r>
            <a:r>
              <a:rPr lang="en-US" dirty="0">
                <a:solidFill>
                  <a:schemeClr val="tx2">
                    <a:lumMod val="60000"/>
                    <a:lumOff val="40000"/>
                  </a:schemeClr>
                </a:solidFill>
                <a:ea typeface="+mn-lt"/>
                <a:cs typeface="+mn-lt"/>
              </a:rPr>
              <a:t> o staff </a:t>
            </a:r>
            <a:r>
              <a:rPr lang="en-US" dirty="0" err="1">
                <a:solidFill>
                  <a:schemeClr val="tx2">
                    <a:lumMod val="60000"/>
                    <a:lumOff val="40000"/>
                  </a:schemeClr>
                </a:solidFill>
                <a:ea typeface="+mn-lt"/>
                <a:cs typeface="+mn-lt"/>
              </a:rPr>
              <a:t>arbenigol</a:t>
            </a:r>
            <a:r>
              <a:rPr lang="en-US" dirty="0">
                <a:solidFill>
                  <a:schemeClr val="tx2">
                    <a:lumMod val="60000"/>
                    <a:lumOff val="40000"/>
                  </a:schemeClr>
                </a:solidFill>
                <a:ea typeface="+mn-lt"/>
                <a:cs typeface="+mn-lt"/>
              </a:rPr>
              <a:t> ​</a:t>
            </a:r>
          </a:p>
          <a:p>
            <a:endParaRPr lang="en-US" dirty="0">
              <a:solidFill>
                <a:schemeClr val="tx2">
                  <a:lumMod val="60000"/>
                  <a:lumOff val="40000"/>
                </a:schemeClr>
              </a:solidFill>
              <a:ea typeface="+mn-lt"/>
              <a:cs typeface="+mn-lt"/>
            </a:endParaRPr>
          </a:p>
          <a:p>
            <a:r>
              <a:rPr lang="en-US" dirty="0" err="1">
                <a:solidFill>
                  <a:schemeClr val="tx2">
                    <a:lumMod val="60000"/>
                    <a:lumOff val="40000"/>
                  </a:schemeClr>
                </a:solidFill>
                <a:ea typeface="+mn-lt"/>
                <a:cs typeface="+mn-lt"/>
              </a:rPr>
              <a:t>Rheolwyr</a:t>
            </a:r>
            <a:r>
              <a:rPr lang="en-US" dirty="0">
                <a:solidFill>
                  <a:schemeClr val="tx2">
                    <a:lumMod val="60000"/>
                    <a:lumOff val="40000"/>
                  </a:schemeClr>
                </a:solidFill>
                <a:ea typeface="+mn-lt"/>
                <a:cs typeface="+mn-lt"/>
              </a:rPr>
              <a:t> Cymorth Dysgu​ ac </a:t>
            </a:r>
            <a:r>
              <a:rPr lang="en-US" dirty="0" err="1">
                <a:solidFill>
                  <a:schemeClr val="tx2">
                    <a:lumMod val="60000"/>
                    <a:lumOff val="40000"/>
                  </a:schemeClr>
                </a:solidFill>
                <a:ea typeface="+mn-lt"/>
                <a:cs typeface="+mn-lt"/>
              </a:rPr>
              <a:t>Ymgynghorwyr</a:t>
            </a:r>
            <a:r>
              <a:rPr lang="en-US" dirty="0">
                <a:solidFill>
                  <a:schemeClr val="tx2">
                    <a:lumMod val="60000"/>
                    <a:lumOff val="40000"/>
                  </a:schemeClr>
                </a:solidFill>
                <a:ea typeface="+mn-lt"/>
                <a:cs typeface="+mn-lt"/>
              </a:rPr>
              <a:t> Anabledd​</a:t>
            </a:r>
          </a:p>
          <a:p>
            <a:endParaRPr lang="en-US" dirty="0">
              <a:solidFill>
                <a:schemeClr val="tx2">
                  <a:lumMod val="60000"/>
                  <a:lumOff val="40000"/>
                </a:schemeClr>
              </a:solidFill>
              <a:ea typeface="+mn-lt"/>
              <a:cs typeface="+mn-lt"/>
            </a:endParaRPr>
          </a:p>
          <a:p>
            <a:r>
              <a:rPr lang="en-US" dirty="0" err="1">
                <a:solidFill>
                  <a:schemeClr val="tx2">
                    <a:lumMod val="60000"/>
                    <a:lumOff val="40000"/>
                  </a:schemeClr>
                </a:solidFill>
                <a:ea typeface="+mn-lt"/>
                <a:cs typeface="+mn-lt"/>
              </a:rPr>
              <a:t>Sesiynnau</a:t>
            </a:r>
            <a:r>
              <a:rPr lang="en-US" dirty="0">
                <a:solidFill>
                  <a:schemeClr val="tx2">
                    <a:lumMod val="60000"/>
                    <a:lumOff val="40000"/>
                  </a:schemeClr>
                </a:solidFill>
                <a:ea typeface="+mn-lt"/>
                <a:cs typeface="+mn-lt"/>
              </a:rPr>
              <a:t> Sgiliau Dysgu</a:t>
            </a:r>
          </a:p>
          <a:p>
            <a:endParaRPr lang="en-US" dirty="0">
              <a:solidFill>
                <a:schemeClr val="tx2">
                  <a:lumMod val="60000"/>
                  <a:lumOff val="40000"/>
                </a:schemeClr>
              </a:solidFill>
              <a:ea typeface="+mn-lt"/>
              <a:cs typeface="+mn-lt"/>
            </a:endParaRPr>
          </a:p>
          <a:p>
            <a:r>
              <a:rPr lang="en-US" dirty="0" err="1">
                <a:solidFill>
                  <a:schemeClr val="tx2">
                    <a:lumMod val="60000"/>
                    <a:lumOff val="40000"/>
                  </a:schemeClr>
                </a:solidFill>
                <a:ea typeface="+mn-lt"/>
                <a:cs typeface="+mn-lt"/>
              </a:rPr>
              <a:t>SoCom</a:t>
            </a:r>
            <a:endParaRPr lang="en-US" dirty="0">
              <a:solidFill>
                <a:schemeClr val="tx2">
                  <a:lumMod val="60000"/>
                  <a:lumOff val="40000"/>
                </a:schemeClr>
              </a:solidFill>
              <a:ea typeface="+mn-lt"/>
              <a:cs typeface="+mn-lt"/>
            </a:endParaRPr>
          </a:p>
        </p:txBody>
      </p:sp>
      <p:sp>
        <p:nvSpPr>
          <p:cNvPr id="3" name="TextBox 2">
            <a:extLst>
              <a:ext uri="{FF2B5EF4-FFF2-40B4-BE49-F238E27FC236}">
                <a16:creationId xmlns:a16="http://schemas.microsoft.com/office/drawing/2014/main" id="{5EBD48DA-7F83-97C2-444A-49C43F316574}"/>
              </a:ext>
            </a:extLst>
          </p:cNvPr>
          <p:cNvSpPr txBox="1"/>
          <p:nvPr/>
        </p:nvSpPr>
        <p:spPr>
          <a:xfrm>
            <a:off x="5978417" y="322515"/>
            <a:ext cx="6002054"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u="sng" dirty="0">
                <a:solidFill>
                  <a:schemeClr val="tx2">
                    <a:lumMod val="60000"/>
                    <a:lumOff val="40000"/>
                  </a:schemeClr>
                </a:solidFill>
                <a:ea typeface="Calibri"/>
                <a:cs typeface="Calibri"/>
              </a:rPr>
              <a:t>Learning Support</a:t>
            </a:r>
          </a:p>
          <a:p>
            <a:pPr algn="l"/>
            <a:endParaRPr lang="en-GB" dirty="0">
              <a:solidFill>
                <a:schemeClr val="tx2">
                  <a:lumMod val="60000"/>
                  <a:lumOff val="40000"/>
                </a:schemeClr>
              </a:solidFill>
              <a:ea typeface="Calibri"/>
              <a:cs typeface="Calibri"/>
            </a:endParaRPr>
          </a:p>
          <a:p>
            <a:pPr algn="l"/>
            <a:r>
              <a:rPr lang="en-GB" dirty="0">
                <a:solidFill>
                  <a:schemeClr val="tx2">
                    <a:lumMod val="60000"/>
                    <a:lumOff val="40000"/>
                  </a:schemeClr>
                </a:solidFill>
                <a:ea typeface="Calibri"/>
                <a:cs typeface="Calibri"/>
              </a:rPr>
              <a:t>Support for disabled students​</a:t>
            </a:r>
          </a:p>
          <a:p>
            <a:pPr algn="l"/>
            <a:endParaRPr lang="en-GB" dirty="0">
              <a:solidFill>
                <a:schemeClr val="tx2">
                  <a:lumMod val="60000"/>
                  <a:lumOff val="40000"/>
                </a:schemeClr>
              </a:solidFill>
              <a:ea typeface="Calibri"/>
              <a:cs typeface="Calibri"/>
            </a:endParaRPr>
          </a:p>
          <a:p>
            <a:pPr algn="l"/>
            <a:r>
              <a:rPr lang="en-GB" dirty="0">
                <a:solidFill>
                  <a:schemeClr val="tx2">
                    <a:lumMod val="60000"/>
                    <a:lumOff val="40000"/>
                  </a:schemeClr>
                </a:solidFill>
                <a:ea typeface="Calibri"/>
                <a:cs typeface="Calibri"/>
              </a:rPr>
              <a:t>Specific learning differences: screening and assessment ​</a:t>
            </a:r>
          </a:p>
          <a:p>
            <a:pPr algn="l"/>
            <a:endParaRPr lang="en-GB" dirty="0">
              <a:solidFill>
                <a:schemeClr val="tx2">
                  <a:lumMod val="60000"/>
                  <a:lumOff val="40000"/>
                </a:schemeClr>
              </a:solidFill>
              <a:ea typeface="Calibri"/>
              <a:cs typeface="Calibri"/>
            </a:endParaRPr>
          </a:p>
          <a:p>
            <a:pPr algn="l"/>
            <a:r>
              <a:rPr lang="en-GB">
                <a:solidFill>
                  <a:schemeClr val="tx2">
                    <a:lumMod val="60000"/>
                    <a:lumOff val="40000"/>
                  </a:schemeClr>
                </a:solidFill>
                <a:ea typeface="Calibri"/>
                <a:cs typeface="Calibri"/>
              </a:rPr>
              <a:t>Help </a:t>
            </a:r>
            <a:r>
              <a:rPr lang="en-GB" dirty="0">
                <a:solidFill>
                  <a:schemeClr val="tx2">
                    <a:lumMod val="60000"/>
                    <a:lumOff val="40000"/>
                  </a:schemeClr>
                </a:solidFill>
                <a:ea typeface="Calibri"/>
                <a:cs typeface="Calibri"/>
              </a:rPr>
              <a:t>to claim Disabled Students’ Allowances​</a:t>
            </a:r>
          </a:p>
          <a:p>
            <a:pPr algn="l"/>
            <a:endParaRPr lang="en-GB" dirty="0">
              <a:solidFill>
                <a:schemeClr val="tx2">
                  <a:lumMod val="60000"/>
                  <a:lumOff val="40000"/>
                </a:schemeClr>
              </a:solidFill>
              <a:ea typeface="Calibri"/>
              <a:cs typeface="Calibri"/>
            </a:endParaRPr>
          </a:p>
          <a:p>
            <a:pPr algn="l"/>
            <a:r>
              <a:rPr lang="en-GB" dirty="0">
                <a:solidFill>
                  <a:schemeClr val="tx2">
                    <a:lumMod val="60000"/>
                    <a:lumOff val="40000"/>
                  </a:schemeClr>
                </a:solidFill>
                <a:ea typeface="Calibri"/>
                <a:cs typeface="Calibri"/>
              </a:rPr>
              <a:t>Team of specialist staff ​</a:t>
            </a:r>
          </a:p>
          <a:p>
            <a:pPr algn="l"/>
            <a:endParaRPr lang="en-GB" dirty="0">
              <a:solidFill>
                <a:schemeClr val="tx2">
                  <a:lumMod val="60000"/>
                  <a:lumOff val="40000"/>
                </a:schemeClr>
              </a:solidFill>
              <a:ea typeface="Calibri"/>
              <a:cs typeface="Calibri"/>
            </a:endParaRPr>
          </a:p>
          <a:p>
            <a:pPr algn="l"/>
            <a:r>
              <a:rPr lang="en-GB" dirty="0">
                <a:solidFill>
                  <a:schemeClr val="tx2">
                    <a:lumMod val="60000"/>
                    <a:lumOff val="40000"/>
                  </a:schemeClr>
                </a:solidFill>
                <a:ea typeface="Calibri"/>
                <a:cs typeface="Calibri"/>
              </a:rPr>
              <a:t>Learning Support Managers and ​Disability Advisers​</a:t>
            </a:r>
          </a:p>
          <a:p>
            <a:pPr algn="l"/>
            <a:endParaRPr lang="en-GB" dirty="0">
              <a:solidFill>
                <a:schemeClr val="tx2">
                  <a:lumMod val="60000"/>
                  <a:lumOff val="40000"/>
                </a:schemeClr>
              </a:solidFill>
              <a:ea typeface="Calibri"/>
              <a:cs typeface="Calibri"/>
            </a:endParaRPr>
          </a:p>
          <a:p>
            <a:pPr algn="l"/>
            <a:r>
              <a:rPr lang="en-GB" dirty="0">
                <a:solidFill>
                  <a:schemeClr val="tx2">
                    <a:lumMod val="60000"/>
                    <a:lumOff val="40000"/>
                  </a:schemeClr>
                </a:solidFill>
                <a:ea typeface="Calibri"/>
                <a:cs typeface="Calibri"/>
              </a:rPr>
              <a:t>Study Skills sessions</a:t>
            </a:r>
          </a:p>
          <a:p>
            <a:pPr algn="l"/>
            <a:endParaRPr lang="en-GB" dirty="0">
              <a:solidFill>
                <a:schemeClr val="tx2">
                  <a:lumMod val="60000"/>
                  <a:lumOff val="40000"/>
                </a:schemeClr>
              </a:solidFill>
              <a:ea typeface="Calibri"/>
              <a:cs typeface="Calibri"/>
            </a:endParaRPr>
          </a:p>
          <a:p>
            <a:pPr algn="l"/>
            <a:r>
              <a:rPr lang="en-GB" dirty="0" err="1">
                <a:solidFill>
                  <a:schemeClr val="tx2">
                    <a:lumMod val="60000"/>
                    <a:lumOff val="40000"/>
                  </a:schemeClr>
                </a:solidFill>
                <a:ea typeface="Calibri"/>
                <a:cs typeface="Calibri"/>
              </a:rPr>
              <a:t>SoCom</a:t>
            </a:r>
            <a:endParaRPr lang="en-US" dirty="0">
              <a:solidFill>
                <a:schemeClr val="tx2">
                  <a:lumMod val="60000"/>
                  <a:lumOff val="40000"/>
                </a:schemeClr>
              </a:solidFill>
              <a:ea typeface="Calibri"/>
              <a:cs typeface="Calibri"/>
            </a:endParaRPr>
          </a:p>
        </p:txBody>
      </p:sp>
    </p:spTree>
    <p:extLst>
      <p:ext uri="{BB962C8B-B14F-4D97-AF65-F5344CB8AC3E}">
        <p14:creationId xmlns:p14="http://schemas.microsoft.com/office/powerpoint/2010/main" val="34335972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17" descr="A screenshot of a computer">
            <a:extLst>
              <a:ext uri="{FF2B5EF4-FFF2-40B4-BE49-F238E27FC236}">
                <a16:creationId xmlns:a16="http://schemas.microsoft.com/office/drawing/2014/main" id="{86408BDF-4A67-ABCD-755D-C1AABD933B28}"/>
              </a:ext>
            </a:extLst>
          </p:cNvPr>
          <p:cNvPicPr>
            <a:picLocks noChangeAspect="1"/>
          </p:cNvPicPr>
          <p:nvPr/>
        </p:nvPicPr>
        <p:blipFill rotWithShape="1">
          <a:blip r:embed="rId3">
            <a:extLst>
              <a:ext uri="{28A0092B-C50C-407E-A947-70E740481C1C}">
                <a14:useLocalDpi xmlns:a14="http://schemas.microsoft.com/office/drawing/2010/main" val="0"/>
              </a:ext>
            </a:extLst>
          </a:blip>
          <a:srcRect l="10778" t="61579" r="5391" b="13627"/>
          <a:stretch/>
        </p:blipFill>
        <p:spPr>
          <a:xfrm>
            <a:off x="-18675" y="5496339"/>
            <a:ext cx="12210675" cy="1361661"/>
          </a:xfrm>
          <a:prstGeom prst="rect">
            <a:avLst/>
          </a:prstGeom>
        </p:spPr>
      </p:pic>
      <p:sp>
        <p:nvSpPr>
          <p:cNvPr id="8" name="Rectangle 7">
            <a:extLst>
              <a:ext uri="{FF2B5EF4-FFF2-40B4-BE49-F238E27FC236}">
                <a16:creationId xmlns:a16="http://schemas.microsoft.com/office/drawing/2014/main" id="{96FCD6A8-6EE8-7BFD-3419-DA602E9A3461}"/>
              </a:ext>
            </a:extLst>
          </p:cNvPr>
          <p:cNvSpPr/>
          <p:nvPr/>
        </p:nvSpPr>
        <p:spPr>
          <a:xfrm>
            <a:off x="-18675" y="-739"/>
            <a:ext cx="12210676" cy="6013913"/>
          </a:xfrm>
          <a:prstGeom prst="rect">
            <a:avLst/>
          </a:prstGeom>
          <a:solidFill>
            <a:srgbClr val="F9F2EB"/>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endParaRPr lang="en-US" dirty="0">
              <a:solidFill>
                <a:schemeClr val="tx1"/>
              </a:solidFill>
              <a:cs typeface="Calibri"/>
            </a:endParaRPr>
          </a:p>
          <a:p>
            <a:pPr>
              <a:lnSpc>
                <a:spcPct val="150000"/>
              </a:lnSpc>
            </a:pPr>
            <a:endParaRPr lang="en-US" dirty="0">
              <a:solidFill>
                <a:schemeClr val="tx1"/>
              </a:solidFill>
              <a:cs typeface="Calibri"/>
            </a:endParaRPr>
          </a:p>
        </p:txBody>
      </p:sp>
      <p:sp>
        <p:nvSpPr>
          <p:cNvPr id="2" name="TextBox 1">
            <a:extLst>
              <a:ext uri="{FF2B5EF4-FFF2-40B4-BE49-F238E27FC236}">
                <a16:creationId xmlns:a16="http://schemas.microsoft.com/office/drawing/2014/main" id="{842B5103-369B-F744-3FE5-1253A603E87B}"/>
              </a:ext>
            </a:extLst>
          </p:cNvPr>
          <p:cNvSpPr txBox="1"/>
          <p:nvPr/>
        </p:nvSpPr>
        <p:spPr>
          <a:xfrm>
            <a:off x="143668" y="104537"/>
            <a:ext cx="5525728"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u="sng" dirty="0" err="1">
                <a:solidFill>
                  <a:schemeClr val="tx2">
                    <a:lumMod val="60000"/>
                    <a:lumOff val="40000"/>
                  </a:schemeClr>
                </a:solidFill>
                <a:ea typeface="Calibri"/>
                <a:cs typeface="Calibri"/>
              </a:rPr>
              <a:t>Angen</a:t>
            </a:r>
            <a:r>
              <a:rPr lang="en-US" sz="2800" b="1" u="sng" dirty="0">
                <a:solidFill>
                  <a:schemeClr val="tx2">
                    <a:lumMod val="60000"/>
                    <a:lumOff val="40000"/>
                  </a:schemeClr>
                </a:solidFill>
                <a:ea typeface="Calibri"/>
                <a:cs typeface="Calibri"/>
              </a:rPr>
              <a:t> Cymorth </a:t>
            </a:r>
            <a:endParaRPr lang="en-US" sz="2800" b="1" u="sng" dirty="0">
              <a:ea typeface="Calibri"/>
              <a:cs typeface="Calibri"/>
            </a:endParaRPr>
          </a:p>
          <a:p>
            <a:endParaRPr lang="en-US" sz="2800" b="1" dirty="0">
              <a:solidFill>
                <a:schemeClr val="tx2">
                  <a:lumMod val="60000"/>
                  <a:lumOff val="40000"/>
                </a:schemeClr>
              </a:solidFill>
              <a:latin typeface="Calibri"/>
              <a:ea typeface="Calibri"/>
              <a:cs typeface="Calibri"/>
            </a:endParaRPr>
          </a:p>
          <a:p>
            <a:r>
              <a:rPr lang="en-US" sz="2000" dirty="0" err="1">
                <a:solidFill>
                  <a:schemeClr val="tx2">
                    <a:lumMod val="60000"/>
                    <a:lumOff val="40000"/>
                  </a:schemeClr>
                </a:solidFill>
                <a:latin typeface="Calibri"/>
                <a:ea typeface="Calibri"/>
                <a:cs typeface="Calibri"/>
              </a:rPr>
              <a:t>Ar</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ddechrau</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pob</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blwyddyn</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academaidd</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rydym</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yn</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gwahodd</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pob</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myfyriwr</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i</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gymryd</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rhan</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yn</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sesiwn</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Sgrinio</a:t>
            </a:r>
            <a:r>
              <a:rPr lang="en-US" sz="2000" dirty="0">
                <a:solidFill>
                  <a:schemeClr val="tx2">
                    <a:lumMod val="60000"/>
                    <a:lumOff val="40000"/>
                  </a:schemeClr>
                </a:solidFill>
                <a:latin typeface="Calibri"/>
                <a:ea typeface="Calibri"/>
                <a:cs typeface="Calibri"/>
              </a:rPr>
              <a:t> Cymorth PCYDDS. </a:t>
            </a:r>
          </a:p>
          <a:p>
            <a:endParaRPr lang="en-US" sz="2000" dirty="0">
              <a:solidFill>
                <a:schemeClr val="tx2">
                  <a:lumMod val="60000"/>
                  <a:lumOff val="40000"/>
                </a:schemeClr>
              </a:solidFill>
              <a:latin typeface="Calibri"/>
              <a:ea typeface="Calibri"/>
              <a:cs typeface="Calibri"/>
            </a:endParaRPr>
          </a:p>
          <a:p>
            <a:r>
              <a:rPr lang="en-US" sz="2000" dirty="0" err="1">
                <a:solidFill>
                  <a:schemeClr val="tx2">
                    <a:lumMod val="60000"/>
                    <a:lumOff val="40000"/>
                  </a:schemeClr>
                </a:solidFill>
                <a:latin typeface="Calibri"/>
                <a:ea typeface="Calibri"/>
                <a:cs typeface="Calibri"/>
              </a:rPr>
              <a:t>Mae'r</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sesiwn</a:t>
            </a:r>
            <a:r>
              <a:rPr lang="en-US" sz="2000" dirty="0">
                <a:solidFill>
                  <a:schemeClr val="tx2">
                    <a:lumMod val="60000"/>
                    <a:lumOff val="40000"/>
                  </a:schemeClr>
                </a:solidFill>
                <a:latin typeface="Calibri"/>
                <a:ea typeface="Calibri"/>
                <a:cs typeface="Calibri"/>
              </a:rPr>
              <a:t> hon </a:t>
            </a:r>
            <a:r>
              <a:rPr lang="en-US" sz="2000" dirty="0" err="1">
                <a:solidFill>
                  <a:schemeClr val="tx2">
                    <a:lumMod val="60000"/>
                    <a:lumOff val="40000"/>
                  </a:schemeClr>
                </a:solidFill>
                <a:latin typeface="Calibri"/>
                <a:ea typeface="Calibri"/>
                <a:cs typeface="Calibri"/>
              </a:rPr>
              <a:t>yn</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cynnig</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cyfle</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i</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fyfyrwyr</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nad</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ydynt</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wedi</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datgelu</a:t>
            </a:r>
            <a:r>
              <a:rPr lang="en-US" sz="2000" dirty="0">
                <a:solidFill>
                  <a:schemeClr val="tx2">
                    <a:lumMod val="60000"/>
                    <a:lumOff val="40000"/>
                  </a:schemeClr>
                </a:solidFill>
                <a:latin typeface="Calibri"/>
                <a:ea typeface="Calibri"/>
                <a:cs typeface="Calibri"/>
              </a:rPr>
              <a:t> bod </a:t>
            </a:r>
            <a:r>
              <a:rPr lang="en-US" sz="2000" dirty="0" err="1">
                <a:solidFill>
                  <a:schemeClr val="tx2">
                    <a:lumMod val="60000"/>
                    <a:lumOff val="40000"/>
                  </a:schemeClr>
                </a:solidFill>
                <a:latin typeface="Calibri"/>
                <a:ea typeface="Calibri"/>
                <a:cs typeface="Calibri"/>
              </a:rPr>
              <a:t>angen</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cymorth</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arnynt</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eto</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wneud</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hynny</a:t>
            </a:r>
            <a:r>
              <a:rPr lang="en-US" sz="2000" dirty="0">
                <a:solidFill>
                  <a:schemeClr val="tx2">
                    <a:lumMod val="60000"/>
                    <a:lumOff val="40000"/>
                  </a:schemeClr>
                </a:solidFill>
                <a:latin typeface="Calibri"/>
                <a:ea typeface="Calibri"/>
                <a:cs typeface="Calibri"/>
              </a:rPr>
              <a:t>. </a:t>
            </a:r>
          </a:p>
          <a:p>
            <a:endParaRPr lang="en-US" sz="2000" dirty="0">
              <a:solidFill>
                <a:schemeClr val="tx2">
                  <a:lumMod val="60000"/>
                  <a:lumOff val="40000"/>
                </a:schemeClr>
              </a:solidFill>
              <a:latin typeface="Calibri"/>
              <a:ea typeface="Calibri"/>
              <a:cs typeface="Calibri"/>
            </a:endParaRPr>
          </a:p>
          <a:p>
            <a:r>
              <a:rPr lang="en-US" sz="2000" dirty="0">
                <a:solidFill>
                  <a:schemeClr val="tx2">
                    <a:lumMod val="60000"/>
                    <a:lumOff val="40000"/>
                  </a:schemeClr>
                </a:solidFill>
                <a:latin typeface="Calibri"/>
                <a:ea typeface="Calibri"/>
                <a:cs typeface="Calibri"/>
              </a:rPr>
              <a:t>Mae </a:t>
            </a:r>
            <a:r>
              <a:rPr lang="en-US" sz="2000" dirty="0" err="1">
                <a:solidFill>
                  <a:schemeClr val="tx2">
                    <a:lumMod val="60000"/>
                    <a:lumOff val="40000"/>
                  </a:schemeClr>
                </a:solidFill>
                <a:latin typeface="Calibri"/>
                <a:ea typeface="Calibri"/>
                <a:cs typeface="Calibri"/>
              </a:rPr>
              <a:t>hefyd</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yn</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rhoi</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cyfle</a:t>
            </a:r>
            <a:r>
              <a:rPr lang="en-US" sz="2000" dirty="0">
                <a:solidFill>
                  <a:schemeClr val="tx2">
                    <a:lumMod val="60000"/>
                    <a:lumOff val="40000"/>
                  </a:schemeClr>
                </a:solidFill>
                <a:latin typeface="Calibri"/>
                <a:ea typeface="Calibri"/>
                <a:cs typeface="Calibri"/>
              </a:rPr>
              <a:t> in </a:t>
            </a:r>
            <a:r>
              <a:rPr lang="en-US" sz="2000" dirty="0" err="1">
                <a:solidFill>
                  <a:schemeClr val="tx2">
                    <a:lumMod val="60000"/>
                    <a:lumOff val="40000"/>
                  </a:schemeClr>
                </a:solidFill>
                <a:latin typeface="Calibri"/>
                <a:ea typeface="Calibri"/>
                <a:cs typeface="Calibri"/>
              </a:rPr>
              <a:t>ni</a:t>
            </a:r>
            <a:r>
              <a:rPr lang="en-US" sz="2000" dirty="0">
                <a:solidFill>
                  <a:schemeClr val="tx2">
                    <a:lumMod val="60000"/>
                    <a:lumOff val="40000"/>
                  </a:schemeClr>
                </a:solidFill>
                <a:latin typeface="Calibri"/>
                <a:ea typeface="Calibri"/>
                <a:cs typeface="Calibri"/>
              </a:rPr>
              <a:t> nodi </a:t>
            </a:r>
            <a:r>
              <a:rPr lang="en-US" sz="2000" dirty="0" err="1">
                <a:solidFill>
                  <a:schemeClr val="tx2">
                    <a:lumMod val="60000"/>
                    <a:lumOff val="40000"/>
                  </a:schemeClr>
                </a:solidFill>
                <a:latin typeface="Calibri"/>
                <a:ea typeface="Calibri"/>
                <a:cs typeface="Calibri"/>
              </a:rPr>
              <a:t>anghenion</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cymorth</a:t>
            </a:r>
            <a:r>
              <a:rPr lang="en-US" sz="2000" dirty="0">
                <a:solidFill>
                  <a:schemeClr val="tx2">
                    <a:lumMod val="60000"/>
                    <a:lumOff val="40000"/>
                  </a:schemeClr>
                </a:solidFill>
                <a:latin typeface="Calibri"/>
                <a:ea typeface="Calibri"/>
                <a:cs typeface="Calibri"/>
              </a:rPr>
              <a:t> ag </a:t>
            </a:r>
            <a:r>
              <a:rPr lang="en-US" sz="2000" dirty="0" err="1">
                <a:solidFill>
                  <a:schemeClr val="tx2">
                    <a:lumMod val="60000"/>
                    <a:lumOff val="40000"/>
                  </a:schemeClr>
                </a:solidFill>
                <a:latin typeface="Calibri"/>
                <a:ea typeface="Calibri"/>
                <a:cs typeface="Calibri"/>
              </a:rPr>
              <a:t>efallai</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fydd</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angen</a:t>
            </a:r>
            <a:r>
              <a:rPr lang="en-US" sz="2000" dirty="0">
                <a:solidFill>
                  <a:schemeClr val="tx2">
                    <a:lumMod val="60000"/>
                    <a:lumOff val="40000"/>
                  </a:schemeClr>
                </a:solidFill>
                <a:latin typeface="Calibri"/>
                <a:ea typeface="Calibri"/>
                <a:cs typeface="Calibri"/>
              </a:rPr>
              <a:t> </a:t>
            </a:r>
            <a:r>
              <a:rPr lang="en-US" sz="2000" dirty="0" err="1">
                <a:solidFill>
                  <a:schemeClr val="tx2">
                    <a:lumMod val="60000"/>
                    <a:lumOff val="40000"/>
                  </a:schemeClr>
                </a:solidFill>
                <a:latin typeface="Calibri"/>
                <a:ea typeface="Calibri"/>
                <a:cs typeface="Calibri"/>
              </a:rPr>
              <a:t>yn</a:t>
            </a:r>
            <a:r>
              <a:rPr lang="en-US" sz="2000" dirty="0">
                <a:solidFill>
                  <a:schemeClr val="tx2">
                    <a:lumMod val="60000"/>
                    <a:lumOff val="40000"/>
                  </a:schemeClr>
                </a:solidFill>
                <a:latin typeface="Calibri"/>
                <a:ea typeface="Calibri"/>
                <a:cs typeface="Calibri"/>
              </a:rPr>
              <a:t> y </a:t>
            </a:r>
            <a:r>
              <a:rPr lang="en-US" sz="2000" dirty="0" err="1">
                <a:solidFill>
                  <a:schemeClr val="tx2">
                    <a:lumMod val="60000"/>
                    <a:lumOff val="40000"/>
                  </a:schemeClr>
                </a:solidFill>
                <a:latin typeface="Calibri"/>
                <a:ea typeface="Calibri"/>
                <a:cs typeface="Calibri"/>
              </a:rPr>
              <a:t>dyfodol</a:t>
            </a:r>
            <a:r>
              <a:rPr lang="en-US" sz="2000" dirty="0">
                <a:solidFill>
                  <a:schemeClr val="tx2">
                    <a:lumMod val="60000"/>
                    <a:lumOff val="40000"/>
                  </a:schemeClr>
                </a:solidFill>
                <a:latin typeface="Calibri"/>
                <a:ea typeface="Calibri"/>
                <a:cs typeface="Calibri"/>
              </a:rPr>
              <a:t>.</a:t>
            </a:r>
          </a:p>
        </p:txBody>
      </p:sp>
      <p:sp>
        <p:nvSpPr>
          <p:cNvPr id="3" name="TextBox 2">
            <a:extLst>
              <a:ext uri="{FF2B5EF4-FFF2-40B4-BE49-F238E27FC236}">
                <a16:creationId xmlns:a16="http://schemas.microsoft.com/office/drawing/2014/main" id="{3BBD17B6-D2BB-4C1D-E58B-104103DE2960}"/>
              </a:ext>
            </a:extLst>
          </p:cNvPr>
          <p:cNvSpPr txBox="1"/>
          <p:nvPr/>
        </p:nvSpPr>
        <p:spPr>
          <a:xfrm>
            <a:off x="5669396" y="104537"/>
            <a:ext cx="6075123"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solidFill>
                  <a:schemeClr val="tx2">
                    <a:lumMod val="60000"/>
                    <a:lumOff val="40000"/>
                  </a:schemeClr>
                </a:solidFill>
                <a:ea typeface="Calibri"/>
                <a:cs typeface="Calibri"/>
              </a:rPr>
              <a:t>Need Support</a:t>
            </a:r>
          </a:p>
          <a:p>
            <a:endParaRPr lang="en-GB" sz="2800" b="1" dirty="0">
              <a:solidFill>
                <a:schemeClr val="tx2">
                  <a:lumMod val="60000"/>
                  <a:lumOff val="40000"/>
                </a:schemeClr>
              </a:solidFill>
              <a:ea typeface="Calibri"/>
              <a:cs typeface="Calibri"/>
            </a:endParaRPr>
          </a:p>
          <a:p>
            <a:r>
              <a:rPr lang="en-GB" sz="2000" dirty="0">
                <a:solidFill>
                  <a:schemeClr val="tx2">
                    <a:lumMod val="60000"/>
                    <a:lumOff val="40000"/>
                  </a:schemeClr>
                </a:solidFill>
                <a:ea typeface="Calibri"/>
                <a:cs typeface="Calibri"/>
              </a:rPr>
              <a:t>At the start of each academic year, we invite all students to participate in the UWTSD Support Screening session. </a:t>
            </a:r>
          </a:p>
          <a:p>
            <a:endParaRPr lang="en-GB" sz="2000">
              <a:solidFill>
                <a:schemeClr val="tx2">
                  <a:lumMod val="60000"/>
                  <a:lumOff val="40000"/>
                </a:schemeClr>
              </a:solidFill>
              <a:ea typeface="Calibri"/>
              <a:cs typeface="Calibri"/>
            </a:endParaRPr>
          </a:p>
          <a:p>
            <a:endParaRPr lang="en-GB" sz="2000" dirty="0">
              <a:solidFill>
                <a:schemeClr val="tx2">
                  <a:lumMod val="60000"/>
                  <a:lumOff val="40000"/>
                </a:schemeClr>
              </a:solidFill>
              <a:ea typeface="Calibri"/>
              <a:cs typeface="Calibri"/>
            </a:endParaRPr>
          </a:p>
          <a:p>
            <a:r>
              <a:rPr lang="en-GB" sz="2000" dirty="0">
                <a:solidFill>
                  <a:schemeClr val="tx2">
                    <a:lumMod val="60000"/>
                    <a:lumOff val="40000"/>
                  </a:schemeClr>
                </a:solidFill>
                <a:ea typeface="Calibri"/>
                <a:cs typeface="Calibri"/>
              </a:rPr>
              <a:t>This session offers students who haven't yet disclosed a need for support the chance to do so. </a:t>
            </a:r>
          </a:p>
          <a:p>
            <a:endParaRPr lang="en-GB" sz="2000" dirty="0">
              <a:solidFill>
                <a:schemeClr val="tx2">
                  <a:lumMod val="60000"/>
                  <a:lumOff val="40000"/>
                </a:schemeClr>
              </a:solidFill>
              <a:ea typeface="Calibri"/>
              <a:cs typeface="Calibri"/>
            </a:endParaRPr>
          </a:p>
          <a:p>
            <a:endParaRPr lang="en-GB" sz="2000" dirty="0">
              <a:solidFill>
                <a:schemeClr val="tx2">
                  <a:lumMod val="60000"/>
                  <a:lumOff val="40000"/>
                </a:schemeClr>
              </a:solidFill>
              <a:ea typeface="Calibri"/>
              <a:cs typeface="Calibri"/>
            </a:endParaRPr>
          </a:p>
          <a:p>
            <a:r>
              <a:rPr lang="en-GB" sz="2000" dirty="0">
                <a:solidFill>
                  <a:schemeClr val="tx2">
                    <a:lumMod val="60000"/>
                    <a:lumOff val="40000"/>
                  </a:schemeClr>
                </a:solidFill>
                <a:ea typeface="Calibri"/>
                <a:cs typeface="Calibri"/>
              </a:rPr>
              <a:t>It also provides an opportunity for us to identify potential future support needs.</a:t>
            </a:r>
          </a:p>
        </p:txBody>
      </p:sp>
    </p:spTree>
    <p:extLst>
      <p:ext uri="{BB962C8B-B14F-4D97-AF65-F5344CB8AC3E}">
        <p14:creationId xmlns:p14="http://schemas.microsoft.com/office/powerpoint/2010/main" val="31657889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755C8-E78F-CA06-E3AC-9F6171C83F21}"/>
              </a:ext>
            </a:extLst>
          </p:cNvPr>
          <p:cNvSpPr>
            <a:spLocks noGrp="1"/>
          </p:cNvSpPr>
          <p:nvPr>
            <p:ph type="title"/>
          </p:nvPr>
        </p:nvSpPr>
        <p:spPr>
          <a:xfrm>
            <a:off x="3040380" y="1048603"/>
            <a:ext cx="6867525" cy="669707"/>
          </a:xfrm>
        </p:spPr>
        <p:txBody>
          <a:bodyPr>
            <a:normAutofit fontScale="90000"/>
          </a:bodyPr>
          <a:lstStyle/>
          <a:p>
            <a:endParaRPr lang="en-GB"/>
          </a:p>
        </p:txBody>
      </p:sp>
      <p:pic>
        <p:nvPicPr>
          <p:cNvPr id="7" name="Content Placeholder 6" descr="A qr code on a screen&#10;&#10;Description automatically generated">
            <a:extLst>
              <a:ext uri="{FF2B5EF4-FFF2-40B4-BE49-F238E27FC236}">
                <a16:creationId xmlns:a16="http://schemas.microsoft.com/office/drawing/2014/main" id="{03675DDC-1D29-1FC2-3263-9F773E697546}"/>
              </a:ext>
            </a:extLst>
          </p:cNvPr>
          <p:cNvPicPr>
            <a:picLocks noGrp="1" noChangeAspect="1"/>
          </p:cNvPicPr>
          <p:nvPr>
            <p:ph sz="half" idx="1"/>
          </p:nvPr>
        </p:nvPicPr>
        <p:blipFill>
          <a:blip r:embed="rId3"/>
          <a:stretch>
            <a:fillRect/>
          </a:stretch>
        </p:blipFill>
        <p:spPr>
          <a:xfrm>
            <a:off x="951547" y="190288"/>
            <a:ext cx="10267950" cy="5619750"/>
          </a:xfrm>
        </p:spPr>
      </p:pic>
      <p:sp>
        <p:nvSpPr>
          <p:cNvPr id="9" name="TextBox 8">
            <a:extLst>
              <a:ext uri="{FF2B5EF4-FFF2-40B4-BE49-F238E27FC236}">
                <a16:creationId xmlns:a16="http://schemas.microsoft.com/office/drawing/2014/main" id="{FEDAFC5F-500F-6EB0-7A18-F2F5C1FBCD49}"/>
              </a:ext>
            </a:extLst>
          </p:cNvPr>
          <p:cNvSpPr txBox="1"/>
          <p:nvPr/>
        </p:nvSpPr>
        <p:spPr>
          <a:xfrm>
            <a:off x="3676650" y="5810250"/>
            <a:ext cx="52292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dirty="0">
                <a:hlinkClick r:id="rId4"/>
              </a:rPr>
              <a:t>https://forms.office.com/e/ax0dSJMJ4B</a:t>
            </a:r>
            <a:endParaRPr lang="en-US" sz="2400">
              <a:ea typeface="Calibri"/>
              <a:cs typeface="Calibri"/>
            </a:endParaRPr>
          </a:p>
        </p:txBody>
      </p:sp>
    </p:spTree>
    <p:extLst>
      <p:ext uri="{BB962C8B-B14F-4D97-AF65-F5344CB8AC3E}">
        <p14:creationId xmlns:p14="http://schemas.microsoft.com/office/powerpoint/2010/main" val="41654475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BA7AA-69B1-4416-246B-1325D2A7A257}"/>
              </a:ext>
            </a:extLst>
          </p:cNvPr>
          <p:cNvSpPr>
            <a:spLocks noGrp="1"/>
          </p:cNvSpPr>
          <p:nvPr>
            <p:ph type="title"/>
          </p:nvPr>
        </p:nvSpPr>
        <p:spPr/>
        <p:txBody>
          <a:bodyPr/>
          <a:lstStyle/>
          <a:p>
            <a:r>
              <a:rPr lang="en-GB" dirty="0"/>
              <a:t>Wellbeing support</a:t>
            </a:r>
          </a:p>
        </p:txBody>
      </p:sp>
      <p:sp>
        <p:nvSpPr>
          <p:cNvPr id="4" name="Text Placeholder 3">
            <a:extLst>
              <a:ext uri="{FF2B5EF4-FFF2-40B4-BE49-F238E27FC236}">
                <a16:creationId xmlns:a16="http://schemas.microsoft.com/office/drawing/2014/main" id="{F6B2DD78-5E51-77F4-23DE-FBD319C19623}"/>
              </a:ext>
            </a:extLst>
          </p:cNvPr>
          <p:cNvSpPr>
            <a:spLocks noGrp="1"/>
          </p:cNvSpPr>
          <p:nvPr>
            <p:ph type="body" sz="half" idx="2"/>
          </p:nvPr>
        </p:nvSpPr>
        <p:spPr>
          <a:xfrm>
            <a:off x="623887" y="1557482"/>
            <a:ext cx="10071822" cy="3401568"/>
          </a:xfrm>
        </p:spPr>
        <p:txBody>
          <a:bodyPr>
            <a:normAutofit/>
          </a:bodyPr>
          <a:lstStyle/>
          <a:p>
            <a:pPr marL="342900" indent="-342900" algn="l">
              <a:buFont typeface="Arial" panose="020B0604020202020204" pitchFamily="34" charset="0"/>
              <a:buChar char="•"/>
            </a:pPr>
            <a:r>
              <a:rPr lang="en-GB" i="0" dirty="0">
                <a:effectLst/>
                <a:latin typeface="Aptos" panose="020B0004020202020204" pitchFamily="34" charset="0"/>
              </a:rPr>
              <a:t>University life is an amazing opportunity to learn new things and discover yourself, but it can come with some challenges. You may be coming to university with a diagnosed mental health condition or develop difficulties with your mental health or wellbeing whilst you are studying.</a:t>
            </a:r>
          </a:p>
          <a:p>
            <a:pPr marL="342900" indent="-342900" algn="l">
              <a:buFont typeface="Arial" panose="020B0604020202020204" pitchFamily="34" charset="0"/>
              <a:buChar char="•"/>
            </a:pPr>
            <a:r>
              <a:rPr lang="en-GB" i="0" dirty="0">
                <a:effectLst/>
                <a:latin typeface="Aptos" panose="020B0004020202020204" pitchFamily="34" charset="0"/>
              </a:rPr>
              <a:t>Whether you are experiencing a short term issue with stress, a longer lasting complex issue, or if you are struggling but are not sure what to do then the Wellbeing Service is here to support you</a:t>
            </a:r>
          </a:p>
          <a:p>
            <a:endParaRPr lang="en-GB" dirty="0"/>
          </a:p>
        </p:txBody>
      </p:sp>
    </p:spTree>
    <p:extLst>
      <p:ext uri="{BB962C8B-B14F-4D97-AF65-F5344CB8AC3E}">
        <p14:creationId xmlns:p14="http://schemas.microsoft.com/office/powerpoint/2010/main" val="329763162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BA7AA-69B1-4416-246B-1325D2A7A257}"/>
              </a:ext>
            </a:extLst>
          </p:cNvPr>
          <p:cNvSpPr>
            <a:spLocks noGrp="1"/>
          </p:cNvSpPr>
          <p:nvPr>
            <p:ph type="title"/>
          </p:nvPr>
        </p:nvSpPr>
        <p:spPr>
          <a:xfrm>
            <a:off x="623887" y="313459"/>
            <a:ext cx="7529513" cy="711777"/>
          </a:xfrm>
        </p:spPr>
        <p:txBody>
          <a:bodyPr/>
          <a:lstStyle/>
          <a:p>
            <a:r>
              <a:rPr lang="en-GB" dirty="0"/>
              <a:t>Wellbeing Support Video</a:t>
            </a:r>
          </a:p>
        </p:txBody>
      </p:sp>
      <p:pic>
        <p:nvPicPr>
          <p:cNvPr id="3" name="Online Media 2" title="Mental Health support at the University of Wales Trinity Saint David">
            <a:hlinkClick r:id="" action="ppaction://media"/>
            <a:extLst>
              <a:ext uri="{FF2B5EF4-FFF2-40B4-BE49-F238E27FC236}">
                <a16:creationId xmlns:a16="http://schemas.microsoft.com/office/drawing/2014/main" id="{34C65623-164C-3CD5-E12C-0706AC231B2D}"/>
              </a:ext>
            </a:extLst>
          </p:cNvPr>
          <p:cNvPicPr>
            <a:picLocks noRot="1" noChangeAspect="1"/>
          </p:cNvPicPr>
          <p:nvPr>
            <a:videoFile r:link="rId1"/>
          </p:nvPr>
        </p:nvPicPr>
        <p:blipFill>
          <a:blip r:embed="rId3"/>
          <a:stretch>
            <a:fillRect/>
          </a:stretch>
        </p:blipFill>
        <p:spPr>
          <a:xfrm>
            <a:off x="623887" y="951345"/>
            <a:ext cx="10653713" cy="4729019"/>
          </a:xfrm>
          <a:prstGeom prst="rect">
            <a:avLst/>
          </a:prstGeom>
        </p:spPr>
      </p:pic>
    </p:spTree>
    <p:extLst>
      <p:ext uri="{BB962C8B-B14F-4D97-AF65-F5344CB8AC3E}">
        <p14:creationId xmlns:p14="http://schemas.microsoft.com/office/powerpoint/2010/main" val="1507014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BA7AA-69B1-4416-246B-1325D2A7A257}"/>
              </a:ext>
            </a:extLst>
          </p:cNvPr>
          <p:cNvSpPr>
            <a:spLocks noGrp="1"/>
          </p:cNvSpPr>
          <p:nvPr>
            <p:ph type="title"/>
          </p:nvPr>
        </p:nvSpPr>
        <p:spPr/>
        <p:txBody>
          <a:bodyPr/>
          <a:lstStyle/>
          <a:p>
            <a:r>
              <a:rPr lang="en-GB" dirty="0"/>
              <a:t>Wellbeing support</a:t>
            </a:r>
          </a:p>
        </p:txBody>
      </p:sp>
      <p:pic>
        <p:nvPicPr>
          <p:cNvPr id="5" name="Picture 4" descr="A screenshot of a computer&#10;&#10;Description automatically generated">
            <a:extLst>
              <a:ext uri="{FF2B5EF4-FFF2-40B4-BE49-F238E27FC236}">
                <a16:creationId xmlns:a16="http://schemas.microsoft.com/office/drawing/2014/main" id="{650367B0-8713-F2EC-5546-2E129A0CDD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15678" y="1447747"/>
            <a:ext cx="8936507" cy="4170627"/>
          </a:xfrm>
          <a:prstGeom prst="rect">
            <a:avLst/>
          </a:prstGeom>
        </p:spPr>
      </p:pic>
    </p:spTree>
    <p:extLst>
      <p:ext uri="{BB962C8B-B14F-4D97-AF65-F5344CB8AC3E}">
        <p14:creationId xmlns:p14="http://schemas.microsoft.com/office/powerpoint/2010/main" val="329934079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BA7AA-69B1-4416-246B-1325D2A7A257}"/>
              </a:ext>
            </a:extLst>
          </p:cNvPr>
          <p:cNvSpPr>
            <a:spLocks noGrp="1"/>
          </p:cNvSpPr>
          <p:nvPr>
            <p:ph type="title"/>
          </p:nvPr>
        </p:nvSpPr>
        <p:spPr/>
        <p:txBody>
          <a:bodyPr/>
          <a:lstStyle/>
          <a:p>
            <a:r>
              <a:rPr lang="en-GB" dirty="0"/>
              <a:t>Wellbeing support</a:t>
            </a:r>
          </a:p>
        </p:txBody>
      </p:sp>
      <p:pic>
        <p:nvPicPr>
          <p:cNvPr id="4" name="Picture 3" descr="A screenshot of a computer&#10;&#10;Description automatically generated">
            <a:extLst>
              <a:ext uri="{FF2B5EF4-FFF2-40B4-BE49-F238E27FC236}">
                <a16:creationId xmlns:a16="http://schemas.microsoft.com/office/drawing/2014/main" id="{9A3F6D4E-2349-4380-F9D1-8917135D93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1378" y="1486030"/>
            <a:ext cx="8606525" cy="4094637"/>
          </a:xfrm>
          <a:prstGeom prst="rect">
            <a:avLst/>
          </a:prstGeom>
        </p:spPr>
      </p:pic>
    </p:spTree>
    <p:extLst>
      <p:ext uri="{BB962C8B-B14F-4D97-AF65-F5344CB8AC3E}">
        <p14:creationId xmlns:p14="http://schemas.microsoft.com/office/powerpoint/2010/main" val="47073573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BA7AA-69B1-4416-246B-1325D2A7A257}"/>
              </a:ext>
            </a:extLst>
          </p:cNvPr>
          <p:cNvSpPr>
            <a:spLocks noGrp="1"/>
          </p:cNvSpPr>
          <p:nvPr>
            <p:ph type="title"/>
          </p:nvPr>
        </p:nvSpPr>
        <p:spPr/>
        <p:txBody>
          <a:bodyPr/>
          <a:lstStyle/>
          <a:p>
            <a:r>
              <a:rPr lang="en-GB" dirty="0"/>
              <a:t>Wellbeing support</a:t>
            </a:r>
          </a:p>
        </p:txBody>
      </p:sp>
      <p:pic>
        <p:nvPicPr>
          <p:cNvPr id="5" name="Picture 4" descr="A screenshot of a computer&#10;&#10;Description automatically generated">
            <a:extLst>
              <a:ext uri="{FF2B5EF4-FFF2-40B4-BE49-F238E27FC236}">
                <a16:creationId xmlns:a16="http://schemas.microsoft.com/office/drawing/2014/main" id="{5859A990-05DF-AF16-2205-81FC0F807B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88561" y="1409646"/>
            <a:ext cx="8792008" cy="4219709"/>
          </a:xfrm>
          <a:prstGeom prst="rect">
            <a:avLst/>
          </a:prstGeom>
        </p:spPr>
      </p:pic>
    </p:spTree>
    <p:extLst>
      <p:ext uri="{BB962C8B-B14F-4D97-AF65-F5344CB8AC3E}">
        <p14:creationId xmlns:p14="http://schemas.microsoft.com/office/powerpoint/2010/main" val="248561314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5A3A34A-5AF3-48B8-8B77-F63FEA15F1A9}"/>
              </a:ext>
            </a:extLst>
          </p:cNvPr>
          <p:cNvPicPr>
            <a:picLocks noChangeAspect="1"/>
          </p:cNvPicPr>
          <p:nvPr/>
        </p:nvPicPr>
        <p:blipFill>
          <a:blip r:embed="rId3">
            <a:extLst>
              <a:ext uri="{28A0092B-C50C-407E-A947-70E740481C1C}">
                <a14:useLocalDpi xmlns:a14="http://schemas.microsoft.com/office/drawing/2010/main" val="0"/>
              </a:ext>
            </a:extLst>
          </a:blip>
          <a:srcRect l="21161" r="21161"/>
          <a:stretch/>
        </p:blipFill>
        <p:spPr>
          <a:xfrm>
            <a:off x="4925759" y="0"/>
            <a:ext cx="7266241" cy="6858000"/>
          </a:xfrm>
          <a:prstGeom prst="rect">
            <a:avLst/>
          </a:prstGeom>
        </p:spPr>
      </p:pic>
      <p:sp>
        <p:nvSpPr>
          <p:cNvPr id="12" name="Freeform: Shape 11">
            <a:hlinkClick r:id="rId4"/>
            <a:extLst>
              <a:ext uri="{FF2B5EF4-FFF2-40B4-BE49-F238E27FC236}">
                <a16:creationId xmlns:a16="http://schemas.microsoft.com/office/drawing/2014/main" id="{6BD9EFFD-1F4D-43AD-9E66-218B022AFC4C}"/>
              </a:ext>
            </a:extLst>
          </p:cNvPr>
          <p:cNvSpPr/>
          <p:nvPr/>
        </p:nvSpPr>
        <p:spPr>
          <a:xfrm>
            <a:off x="0" y="0"/>
            <a:ext cx="6686086" cy="6858000"/>
          </a:xfrm>
          <a:custGeom>
            <a:avLst/>
            <a:gdLst>
              <a:gd name="connsiteX0" fmla="*/ 0 w 6686086"/>
              <a:gd name="connsiteY0" fmla="*/ 0 h 6858000"/>
              <a:gd name="connsiteX1" fmla="*/ 6686086 w 6686086"/>
              <a:gd name="connsiteY1" fmla="*/ 0 h 6858000"/>
              <a:gd name="connsiteX2" fmla="*/ 5466665 w 6686086"/>
              <a:gd name="connsiteY2" fmla="*/ 6858000 h 6858000"/>
              <a:gd name="connsiteX3" fmla="*/ 0 w 66860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686086" h="6858000">
                <a:moveTo>
                  <a:pt x="0" y="0"/>
                </a:moveTo>
                <a:lnTo>
                  <a:pt x="6686086" y="0"/>
                </a:lnTo>
                <a:lnTo>
                  <a:pt x="5466665" y="6858000"/>
                </a:lnTo>
                <a:lnTo>
                  <a:pt x="0" y="6858000"/>
                </a:lnTo>
                <a:close/>
              </a:path>
            </a:pathLst>
          </a:custGeom>
          <a:solidFill>
            <a:srgbClr val="013E5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3" name="Picture 12" descr="Graphical user interface&#10;&#10;Description automatically generated">
            <a:extLst>
              <a:ext uri="{FF2B5EF4-FFF2-40B4-BE49-F238E27FC236}">
                <a16:creationId xmlns:a16="http://schemas.microsoft.com/office/drawing/2014/main" id="{7855984F-40A9-45A3-ACC9-88B3AC1B1A95}"/>
              </a:ext>
            </a:extLst>
          </p:cNvPr>
          <p:cNvPicPr>
            <a:picLocks noChangeAspect="1"/>
          </p:cNvPicPr>
          <p:nvPr/>
        </p:nvPicPr>
        <p:blipFill rotWithShape="1">
          <a:blip r:embed="rId5">
            <a:extLst>
              <a:ext uri="{28A0092B-C50C-407E-A947-70E740481C1C}">
                <a14:useLocalDpi xmlns:a14="http://schemas.microsoft.com/office/drawing/2010/main" val="0"/>
              </a:ext>
            </a:extLst>
          </a:blip>
          <a:srcRect l="32850" t="27467" r="32200" b="28666"/>
          <a:stretch/>
        </p:blipFill>
        <p:spPr>
          <a:xfrm>
            <a:off x="530352" y="455510"/>
            <a:ext cx="1826188" cy="1289304"/>
          </a:xfrm>
          <a:prstGeom prst="rect">
            <a:avLst/>
          </a:prstGeom>
        </p:spPr>
      </p:pic>
      <p:sp>
        <p:nvSpPr>
          <p:cNvPr id="3" name="TextBox 2">
            <a:extLst>
              <a:ext uri="{FF2B5EF4-FFF2-40B4-BE49-F238E27FC236}">
                <a16:creationId xmlns:a16="http://schemas.microsoft.com/office/drawing/2014/main" id="{A1C74199-1FAC-4B4D-987D-5D8C3E6CD368}"/>
              </a:ext>
            </a:extLst>
          </p:cNvPr>
          <p:cNvSpPr txBox="1"/>
          <p:nvPr/>
        </p:nvSpPr>
        <p:spPr>
          <a:xfrm>
            <a:off x="530351" y="1951358"/>
            <a:ext cx="7266241" cy="4308872"/>
          </a:xfrm>
          <a:prstGeom prst="rect">
            <a:avLst/>
          </a:prstGeom>
          <a:noFill/>
        </p:spPr>
        <p:txBody>
          <a:bodyPr wrap="square" lIns="91440" tIns="45720" rIns="91440" bIns="45720" rtlCol="0" anchor="t">
            <a:spAutoFit/>
          </a:bodyPr>
          <a:lstStyle/>
          <a:p>
            <a:pPr>
              <a:spcAft>
                <a:spcPts val="1200"/>
              </a:spcAft>
            </a:pPr>
            <a:r>
              <a:rPr lang="en-GB" sz="3600" b="1" dirty="0">
                <a:solidFill>
                  <a:schemeClr val="bg1"/>
                </a:solidFill>
              </a:rPr>
              <a:t>Next up...</a:t>
            </a:r>
          </a:p>
          <a:p>
            <a:pPr>
              <a:spcAft>
                <a:spcPts val="1200"/>
              </a:spcAft>
            </a:pPr>
            <a:r>
              <a:rPr lang="en-GB" sz="3600" b="1" dirty="0">
                <a:solidFill>
                  <a:schemeClr val="bg1"/>
                </a:solidFill>
              </a:rPr>
              <a:t>Embedded Electronic Systems Design &amp; Development Engineer</a:t>
            </a:r>
          </a:p>
          <a:p>
            <a:pPr>
              <a:spcAft>
                <a:spcPts val="1200"/>
              </a:spcAft>
            </a:pPr>
            <a:r>
              <a:rPr lang="en-GB" sz="3600" b="1" dirty="0">
                <a:solidFill>
                  <a:schemeClr val="bg1"/>
                </a:solidFill>
              </a:rPr>
              <a:t>Standard ST0151</a:t>
            </a:r>
          </a:p>
          <a:p>
            <a:pPr>
              <a:spcAft>
                <a:spcPts val="1200"/>
              </a:spcAft>
            </a:pPr>
            <a:endParaRPr lang="en-GB" sz="3600" b="1" dirty="0">
              <a:solidFill>
                <a:schemeClr val="bg1"/>
              </a:solidFill>
            </a:endParaRPr>
          </a:p>
          <a:p>
            <a:endParaRPr lang="en-GB" dirty="0"/>
          </a:p>
          <a:p>
            <a:endParaRPr lang="en-GB" dirty="0"/>
          </a:p>
          <a:p>
            <a:endParaRPr lang="en-GB" dirty="0"/>
          </a:p>
        </p:txBody>
      </p:sp>
    </p:spTree>
    <p:extLst>
      <p:ext uri="{BB962C8B-B14F-4D97-AF65-F5344CB8AC3E}">
        <p14:creationId xmlns:p14="http://schemas.microsoft.com/office/powerpoint/2010/main" val="425335590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BA7AA-69B1-4416-246B-1325D2A7A257}"/>
              </a:ext>
            </a:extLst>
          </p:cNvPr>
          <p:cNvSpPr>
            <a:spLocks noGrp="1"/>
          </p:cNvSpPr>
          <p:nvPr>
            <p:ph type="title"/>
          </p:nvPr>
        </p:nvSpPr>
        <p:spPr/>
        <p:txBody>
          <a:bodyPr/>
          <a:lstStyle/>
          <a:p>
            <a:r>
              <a:rPr lang="en-GB"/>
              <a:t>ST0151</a:t>
            </a:r>
            <a:endParaRPr lang="en-GB" dirty="0"/>
          </a:p>
        </p:txBody>
      </p:sp>
      <p:pic>
        <p:nvPicPr>
          <p:cNvPr id="7" name="Picture 6" descr="A close-up of a white paper&#10;&#10;Description automatically generated">
            <a:extLst>
              <a:ext uri="{FF2B5EF4-FFF2-40B4-BE49-F238E27FC236}">
                <a16:creationId xmlns:a16="http://schemas.microsoft.com/office/drawing/2014/main" id="{AC37F664-4060-4DAF-C817-144A738ADA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615" y="1617832"/>
            <a:ext cx="10241765" cy="2416840"/>
          </a:xfrm>
          <a:prstGeom prst="rect">
            <a:avLst/>
          </a:prstGeom>
        </p:spPr>
      </p:pic>
    </p:spTree>
    <p:extLst>
      <p:ext uri="{BB962C8B-B14F-4D97-AF65-F5344CB8AC3E}">
        <p14:creationId xmlns:p14="http://schemas.microsoft.com/office/powerpoint/2010/main" val="239440418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BA7AA-69B1-4416-246B-1325D2A7A257}"/>
              </a:ext>
            </a:extLst>
          </p:cNvPr>
          <p:cNvSpPr>
            <a:spLocks noGrp="1"/>
          </p:cNvSpPr>
          <p:nvPr>
            <p:ph type="title"/>
          </p:nvPr>
        </p:nvSpPr>
        <p:spPr/>
        <p:txBody>
          <a:bodyPr/>
          <a:lstStyle/>
          <a:p>
            <a:r>
              <a:rPr lang="en-GB"/>
              <a:t>ST0151</a:t>
            </a:r>
            <a:endParaRPr lang="en-GB" dirty="0"/>
          </a:p>
        </p:txBody>
      </p:sp>
      <p:pic>
        <p:nvPicPr>
          <p:cNvPr id="4" name="Picture 3" descr="A white text on a black background&#10;&#10;Description automatically generated">
            <a:extLst>
              <a:ext uri="{FF2B5EF4-FFF2-40B4-BE49-F238E27FC236}">
                <a16:creationId xmlns:a16="http://schemas.microsoft.com/office/drawing/2014/main" id="{AACCA9AF-B640-58EB-B34B-64DABF9062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0264" y="1330927"/>
            <a:ext cx="8654296" cy="4221461"/>
          </a:xfrm>
          <a:prstGeom prst="rect">
            <a:avLst/>
          </a:prstGeom>
        </p:spPr>
      </p:pic>
    </p:spTree>
    <p:extLst>
      <p:ext uri="{BB962C8B-B14F-4D97-AF65-F5344CB8AC3E}">
        <p14:creationId xmlns:p14="http://schemas.microsoft.com/office/powerpoint/2010/main" val="269837123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BA7AA-69B1-4416-246B-1325D2A7A257}"/>
              </a:ext>
            </a:extLst>
          </p:cNvPr>
          <p:cNvSpPr>
            <a:spLocks noGrp="1"/>
          </p:cNvSpPr>
          <p:nvPr>
            <p:ph type="title"/>
          </p:nvPr>
        </p:nvSpPr>
        <p:spPr>
          <a:xfrm>
            <a:off x="548473" y="185969"/>
            <a:ext cx="7529513" cy="622038"/>
          </a:xfrm>
        </p:spPr>
        <p:txBody>
          <a:bodyPr/>
          <a:lstStyle/>
          <a:p>
            <a:r>
              <a:rPr lang="en-GB" dirty="0"/>
              <a:t>ST0151</a:t>
            </a:r>
          </a:p>
        </p:txBody>
      </p:sp>
      <p:pic>
        <p:nvPicPr>
          <p:cNvPr id="5" name="Picture 4" descr="A white text with black text&#10;&#10;Description automatically generated">
            <a:extLst>
              <a:ext uri="{FF2B5EF4-FFF2-40B4-BE49-F238E27FC236}">
                <a16:creationId xmlns:a16="http://schemas.microsoft.com/office/drawing/2014/main" id="{1C8757D1-1397-6B6C-755C-42AA695813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85740" y="808007"/>
            <a:ext cx="7529513" cy="4914063"/>
          </a:xfrm>
          <a:prstGeom prst="rect">
            <a:avLst/>
          </a:prstGeom>
        </p:spPr>
      </p:pic>
    </p:spTree>
    <p:extLst>
      <p:ext uri="{BB962C8B-B14F-4D97-AF65-F5344CB8AC3E}">
        <p14:creationId xmlns:p14="http://schemas.microsoft.com/office/powerpoint/2010/main" val="189512322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BA7AA-69B1-4416-246B-1325D2A7A257}"/>
              </a:ext>
            </a:extLst>
          </p:cNvPr>
          <p:cNvSpPr>
            <a:spLocks noGrp="1"/>
          </p:cNvSpPr>
          <p:nvPr>
            <p:ph type="title"/>
          </p:nvPr>
        </p:nvSpPr>
        <p:spPr>
          <a:xfrm>
            <a:off x="548473" y="185969"/>
            <a:ext cx="7529513" cy="622038"/>
          </a:xfrm>
        </p:spPr>
        <p:txBody>
          <a:bodyPr/>
          <a:lstStyle/>
          <a:p>
            <a:r>
              <a:rPr lang="en-GB" dirty="0"/>
              <a:t>ST0151</a:t>
            </a:r>
          </a:p>
        </p:txBody>
      </p:sp>
      <p:pic>
        <p:nvPicPr>
          <p:cNvPr id="4" name="Picture 3" descr="A screenshot of a computer screen&#10;&#10;Description automatically generated">
            <a:extLst>
              <a:ext uri="{FF2B5EF4-FFF2-40B4-BE49-F238E27FC236}">
                <a16:creationId xmlns:a16="http://schemas.microsoft.com/office/drawing/2014/main" id="{781AA93A-15DC-AB22-669C-1DEDF25865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398" y="902008"/>
            <a:ext cx="6608191" cy="4767200"/>
          </a:xfrm>
          <a:prstGeom prst="rect">
            <a:avLst/>
          </a:prstGeom>
        </p:spPr>
      </p:pic>
    </p:spTree>
    <p:extLst>
      <p:ext uri="{BB962C8B-B14F-4D97-AF65-F5344CB8AC3E}">
        <p14:creationId xmlns:p14="http://schemas.microsoft.com/office/powerpoint/2010/main" val="315459804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BA7AA-69B1-4416-246B-1325D2A7A257}"/>
              </a:ext>
            </a:extLst>
          </p:cNvPr>
          <p:cNvSpPr>
            <a:spLocks noGrp="1"/>
          </p:cNvSpPr>
          <p:nvPr>
            <p:ph type="title"/>
          </p:nvPr>
        </p:nvSpPr>
        <p:spPr>
          <a:xfrm>
            <a:off x="548473" y="185968"/>
            <a:ext cx="9717317" cy="1105503"/>
          </a:xfrm>
        </p:spPr>
        <p:txBody>
          <a:bodyPr/>
          <a:lstStyle/>
          <a:p>
            <a:r>
              <a:rPr lang="en-GB" sz="3600" dirty="0"/>
              <a:t>UK Standard for Professional Engineering Competence &amp; Commitment (UK-SPEC) </a:t>
            </a:r>
            <a:br>
              <a:rPr lang="en-GB" dirty="0"/>
            </a:br>
            <a:br>
              <a:rPr lang="en-GB" dirty="0"/>
            </a:br>
            <a:r>
              <a:rPr lang="en-GB" sz="2800" b="0" dirty="0"/>
              <a:t>The primary purpose of UK SPEC is to explain the competence and commitment requirements that people must meet and demonstrate to be registered in each of these registration categories</a:t>
            </a:r>
            <a:br>
              <a:rPr lang="en-GB" sz="2800" b="0" dirty="0"/>
            </a:br>
            <a:br>
              <a:rPr lang="en-GB" sz="2800" b="0" dirty="0"/>
            </a:br>
            <a:r>
              <a:rPr lang="en-GB" sz="2800" b="0" dirty="0"/>
              <a:t>Engineering Technician (</a:t>
            </a:r>
            <a:r>
              <a:rPr lang="en-GB" sz="2800" b="0" dirty="0" err="1"/>
              <a:t>EngTech</a:t>
            </a:r>
            <a:r>
              <a:rPr lang="en-GB" sz="2800" b="0" dirty="0"/>
              <a:t>)</a:t>
            </a:r>
            <a:br>
              <a:rPr lang="en-GB" sz="2800" b="0" dirty="0"/>
            </a:br>
            <a:r>
              <a:rPr lang="en-GB" sz="2800" b="0" dirty="0"/>
              <a:t>Incorporated Engineer (</a:t>
            </a:r>
            <a:r>
              <a:rPr lang="en-GB" sz="2800" b="0" dirty="0" err="1"/>
              <a:t>IEng</a:t>
            </a:r>
            <a:r>
              <a:rPr lang="en-GB" sz="2800" b="0" dirty="0"/>
              <a:t>)</a:t>
            </a:r>
            <a:br>
              <a:rPr lang="en-GB" sz="2800" b="0" dirty="0"/>
            </a:br>
            <a:r>
              <a:rPr lang="en-GB" sz="2800" b="0" dirty="0"/>
              <a:t>Chartered Engineer (</a:t>
            </a:r>
            <a:r>
              <a:rPr lang="en-GB" sz="2800" b="0" dirty="0" err="1"/>
              <a:t>Ceng</a:t>
            </a:r>
            <a:r>
              <a:rPr lang="en-GB" sz="2800" b="0" dirty="0"/>
              <a:t>)</a:t>
            </a:r>
          </a:p>
        </p:txBody>
      </p:sp>
    </p:spTree>
    <p:extLst>
      <p:ext uri="{BB962C8B-B14F-4D97-AF65-F5344CB8AC3E}">
        <p14:creationId xmlns:p14="http://schemas.microsoft.com/office/powerpoint/2010/main" val="1439086631"/>
      </p:ext>
    </p:extLst>
  </p:cSld>
  <p:clrMapOvr>
    <a:overrideClrMapping bg1="lt1" tx1="dk1" bg2="lt2" tx2="dk2" accent1="accent1" accent2="accent2" accent3="accent3" accent4="accent4" accent5="accent5" accent6="accent6" hlink="hlink" folHlink="folHlink"/>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blue and white text on a blue background&#10;&#10;Description automatically generated">
            <a:extLst>
              <a:ext uri="{FF2B5EF4-FFF2-40B4-BE49-F238E27FC236}">
                <a16:creationId xmlns:a16="http://schemas.microsoft.com/office/drawing/2014/main" id="{EDC203EF-8F60-0BF6-3C9A-3FB7DBEF78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6181" y="227565"/>
            <a:ext cx="7098384" cy="5466226"/>
          </a:xfrm>
          <a:prstGeom prst="rect">
            <a:avLst/>
          </a:prstGeom>
        </p:spPr>
      </p:pic>
    </p:spTree>
    <p:extLst>
      <p:ext uri="{BB962C8B-B14F-4D97-AF65-F5344CB8AC3E}">
        <p14:creationId xmlns:p14="http://schemas.microsoft.com/office/powerpoint/2010/main" val="267282985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white paper with blue text&#10;&#10;Description automatically generated">
            <a:extLst>
              <a:ext uri="{FF2B5EF4-FFF2-40B4-BE49-F238E27FC236}">
                <a16:creationId xmlns:a16="http://schemas.microsoft.com/office/drawing/2014/main" id="{0E40EA20-C51D-8BF9-B678-4E1822C6B2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5608" y="180979"/>
            <a:ext cx="5778631" cy="5504359"/>
          </a:xfrm>
          <a:prstGeom prst="rect">
            <a:avLst/>
          </a:prstGeom>
        </p:spPr>
      </p:pic>
    </p:spTree>
    <p:extLst>
      <p:ext uri="{BB962C8B-B14F-4D97-AF65-F5344CB8AC3E}">
        <p14:creationId xmlns:p14="http://schemas.microsoft.com/office/powerpoint/2010/main" val="291009146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document&#10;&#10;Description automatically generated">
            <a:extLst>
              <a:ext uri="{FF2B5EF4-FFF2-40B4-BE49-F238E27FC236}">
                <a16:creationId xmlns:a16="http://schemas.microsoft.com/office/drawing/2014/main" id="{B91FB288-423C-F6EB-6081-CB033E0486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9669" y="452155"/>
            <a:ext cx="5613679" cy="2766806"/>
          </a:xfrm>
          <a:prstGeom prst="rect">
            <a:avLst/>
          </a:prstGeom>
        </p:spPr>
      </p:pic>
      <p:pic>
        <p:nvPicPr>
          <p:cNvPr id="5" name="Picture 4" descr="A white background with black text&#10;&#10;Description automatically generated">
            <a:extLst>
              <a:ext uri="{FF2B5EF4-FFF2-40B4-BE49-F238E27FC236}">
                <a16:creationId xmlns:a16="http://schemas.microsoft.com/office/drawing/2014/main" id="{418CC628-0866-D037-3928-EDF5EFFE77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0498" y="3136421"/>
            <a:ext cx="5930270" cy="1416726"/>
          </a:xfrm>
          <a:prstGeom prst="rect">
            <a:avLst/>
          </a:prstGeom>
        </p:spPr>
      </p:pic>
    </p:spTree>
    <p:extLst>
      <p:ext uri="{BB962C8B-B14F-4D97-AF65-F5344CB8AC3E}">
        <p14:creationId xmlns:p14="http://schemas.microsoft.com/office/powerpoint/2010/main" val="192461472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document&#10;&#10;Description automatically generated">
            <a:extLst>
              <a:ext uri="{FF2B5EF4-FFF2-40B4-BE49-F238E27FC236}">
                <a16:creationId xmlns:a16="http://schemas.microsoft.com/office/drawing/2014/main" id="{58853621-7DCA-E3E3-10C9-CC9C40ABE2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2486" y="208558"/>
            <a:ext cx="7805394" cy="5527349"/>
          </a:xfrm>
          <a:prstGeom prst="rect">
            <a:avLst/>
          </a:prstGeom>
        </p:spPr>
      </p:pic>
    </p:spTree>
    <p:extLst>
      <p:ext uri="{BB962C8B-B14F-4D97-AF65-F5344CB8AC3E}">
        <p14:creationId xmlns:p14="http://schemas.microsoft.com/office/powerpoint/2010/main" val="335909134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form&#10;&#10;Description automatically generated">
            <a:extLst>
              <a:ext uri="{FF2B5EF4-FFF2-40B4-BE49-F238E27FC236}">
                <a16:creationId xmlns:a16="http://schemas.microsoft.com/office/drawing/2014/main" id="{387DA669-CEC6-BDBE-76DE-ED8161FF4C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5474" y="75415"/>
            <a:ext cx="10020220" cy="4788816"/>
          </a:xfrm>
          <a:prstGeom prst="rect">
            <a:avLst/>
          </a:prstGeom>
        </p:spPr>
      </p:pic>
    </p:spTree>
    <p:extLst>
      <p:ext uri="{BB962C8B-B14F-4D97-AF65-F5344CB8AC3E}">
        <p14:creationId xmlns:p14="http://schemas.microsoft.com/office/powerpoint/2010/main" val="260810165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10;&#10;Description automatically generated">
            <a:extLst>
              <a:ext uri="{FF2B5EF4-FFF2-40B4-BE49-F238E27FC236}">
                <a16:creationId xmlns:a16="http://schemas.microsoft.com/office/drawing/2014/main" id="{4624A9FC-4B07-B025-B502-3A428B6BB2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607" y="367646"/>
            <a:ext cx="10821968" cy="4637987"/>
          </a:xfrm>
          <a:prstGeom prst="rect">
            <a:avLst/>
          </a:prstGeom>
        </p:spPr>
      </p:pic>
    </p:spTree>
    <p:extLst>
      <p:ext uri="{BB962C8B-B14F-4D97-AF65-F5344CB8AC3E}">
        <p14:creationId xmlns:p14="http://schemas.microsoft.com/office/powerpoint/2010/main" val="83242107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hite sheet of paper with text&#10;&#10;Description automatically generated">
            <a:extLst>
              <a:ext uri="{FF2B5EF4-FFF2-40B4-BE49-F238E27FC236}">
                <a16:creationId xmlns:a16="http://schemas.microsoft.com/office/drawing/2014/main" id="{55462F0B-A996-F096-17AB-9C73ED2F91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0983" y="266710"/>
            <a:ext cx="8527486" cy="5389371"/>
          </a:xfrm>
          <a:prstGeom prst="rect">
            <a:avLst/>
          </a:prstGeom>
        </p:spPr>
      </p:pic>
    </p:spTree>
    <p:extLst>
      <p:ext uri="{BB962C8B-B14F-4D97-AF65-F5344CB8AC3E}">
        <p14:creationId xmlns:p14="http://schemas.microsoft.com/office/powerpoint/2010/main" val="292477973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9F81C-2129-7485-426D-0BC0B8B3F0A4}"/>
              </a:ext>
            </a:extLst>
          </p:cNvPr>
          <p:cNvSpPr>
            <a:spLocks noGrp="1"/>
          </p:cNvSpPr>
          <p:nvPr>
            <p:ph type="title"/>
          </p:nvPr>
        </p:nvSpPr>
        <p:spPr>
          <a:xfrm>
            <a:off x="322230" y="226374"/>
            <a:ext cx="9203604" cy="490063"/>
          </a:xfrm>
        </p:spPr>
        <p:txBody>
          <a:bodyPr/>
          <a:lstStyle/>
          <a:p>
            <a:r>
              <a:rPr lang="en-GB" sz="3600" dirty="0"/>
              <a:t>EPA- End Point Assessment</a:t>
            </a:r>
          </a:p>
        </p:txBody>
      </p:sp>
      <p:pic>
        <p:nvPicPr>
          <p:cNvPr id="6" name="Picture 5" descr="A diagram of a process&#10;&#10;Description automatically generated">
            <a:extLst>
              <a:ext uri="{FF2B5EF4-FFF2-40B4-BE49-F238E27FC236}">
                <a16:creationId xmlns:a16="http://schemas.microsoft.com/office/drawing/2014/main" id="{E17507E9-74C0-A767-D97D-33F08659F1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56701" y="673451"/>
            <a:ext cx="5301635" cy="5058046"/>
          </a:xfrm>
          <a:prstGeom prst="rect">
            <a:avLst/>
          </a:prstGeom>
        </p:spPr>
      </p:pic>
    </p:spTree>
    <p:extLst>
      <p:ext uri="{BB962C8B-B14F-4D97-AF65-F5344CB8AC3E}">
        <p14:creationId xmlns:p14="http://schemas.microsoft.com/office/powerpoint/2010/main" val="316524638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5A3A34A-5AF3-48B8-8B77-F63FEA15F1A9}"/>
              </a:ext>
            </a:extLst>
          </p:cNvPr>
          <p:cNvPicPr>
            <a:picLocks noChangeAspect="1"/>
          </p:cNvPicPr>
          <p:nvPr/>
        </p:nvPicPr>
        <p:blipFill>
          <a:blip r:embed="rId3">
            <a:extLst>
              <a:ext uri="{28A0092B-C50C-407E-A947-70E740481C1C}">
                <a14:useLocalDpi xmlns:a14="http://schemas.microsoft.com/office/drawing/2010/main" val="0"/>
              </a:ext>
            </a:extLst>
          </a:blip>
          <a:srcRect l="21161" r="21161"/>
          <a:stretch/>
        </p:blipFill>
        <p:spPr>
          <a:xfrm>
            <a:off x="4925759" y="0"/>
            <a:ext cx="7266241" cy="6858000"/>
          </a:xfrm>
          <a:prstGeom prst="rect">
            <a:avLst/>
          </a:prstGeom>
        </p:spPr>
      </p:pic>
      <p:sp>
        <p:nvSpPr>
          <p:cNvPr id="12" name="Freeform: Shape 11">
            <a:hlinkClick r:id="rId4"/>
            <a:extLst>
              <a:ext uri="{FF2B5EF4-FFF2-40B4-BE49-F238E27FC236}">
                <a16:creationId xmlns:a16="http://schemas.microsoft.com/office/drawing/2014/main" id="{6BD9EFFD-1F4D-43AD-9E66-218B022AFC4C}"/>
              </a:ext>
            </a:extLst>
          </p:cNvPr>
          <p:cNvSpPr/>
          <p:nvPr/>
        </p:nvSpPr>
        <p:spPr>
          <a:xfrm>
            <a:off x="0" y="0"/>
            <a:ext cx="6686086" cy="6858000"/>
          </a:xfrm>
          <a:custGeom>
            <a:avLst/>
            <a:gdLst>
              <a:gd name="connsiteX0" fmla="*/ 0 w 6686086"/>
              <a:gd name="connsiteY0" fmla="*/ 0 h 6858000"/>
              <a:gd name="connsiteX1" fmla="*/ 6686086 w 6686086"/>
              <a:gd name="connsiteY1" fmla="*/ 0 h 6858000"/>
              <a:gd name="connsiteX2" fmla="*/ 5466665 w 6686086"/>
              <a:gd name="connsiteY2" fmla="*/ 6858000 h 6858000"/>
              <a:gd name="connsiteX3" fmla="*/ 0 w 66860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686086" h="6858000">
                <a:moveTo>
                  <a:pt x="0" y="0"/>
                </a:moveTo>
                <a:lnTo>
                  <a:pt x="6686086" y="0"/>
                </a:lnTo>
                <a:lnTo>
                  <a:pt x="5466665" y="6858000"/>
                </a:lnTo>
                <a:lnTo>
                  <a:pt x="0" y="6858000"/>
                </a:lnTo>
                <a:close/>
              </a:path>
            </a:pathLst>
          </a:custGeom>
          <a:solidFill>
            <a:srgbClr val="013E5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3" name="Picture 12" descr="Graphical user interface&#10;&#10;Description automatically generated">
            <a:extLst>
              <a:ext uri="{FF2B5EF4-FFF2-40B4-BE49-F238E27FC236}">
                <a16:creationId xmlns:a16="http://schemas.microsoft.com/office/drawing/2014/main" id="{7855984F-40A9-45A3-ACC9-88B3AC1B1A95}"/>
              </a:ext>
            </a:extLst>
          </p:cNvPr>
          <p:cNvPicPr>
            <a:picLocks noChangeAspect="1"/>
          </p:cNvPicPr>
          <p:nvPr/>
        </p:nvPicPr>
        <p:blipFill rotWithShape="1">
          <a:blip r:embed="rId5">
            <a:extLst>
              <a:ext uri="{28A0092B-C50C-407E-A947-70E740481C1C}">
                <a14:useLocalDpi xmlns:a14="http://schemas.microsoft.com/office/drawing/2010/main" val="0"/>
              </a:ext>
            </a:extLst>
          </a:blip>
          <a:srcRect l="32850" t="27467" r="32200" b="28666"/>
          <a:stretch/>
        </p:blipFill>
        <p:spPr>
          <a:xfrm>
            <a:off x="530352" y="455510"/>
            <a:ext cx="1826188" cy="1289304"/>
          </a:xfrm>
          <a:prstGeom prst="rect">
            <a:avLst/>
          </a:prstGeom>
        </p:spPr>
      </p:pic>
      <p:sp>
        <p:nvSpPr>
          <p:cNvPr id="3" name="TextBox 2">
            <a:extLst>
              <a:ext uri="{FF2B5EF4-FFF2-40B4-BE49-F238E27FC236}">
                <a16:creationId xmlns:a16="http://schemas.microsoft.com/office/drawing/2014/main" id="{A1C74199-1FAC-4B4D-987D-5D8C3E6CD368}"/>
              </a:ext>
            </a:extLst>
          </p:cNvPr>
          <p:cNvSpPr txBox="1"/>
          <p:nvPr/>
        </p:nvSpPr>
        <p:spPr>
          <a:xfrm>
            <a:off x="530350" y="1951358"/>
            <a:ext cx="8641929" cy="5816977"/>
          </a:xfrm>
          <a:prstGeom prst="rect">
            <a:avLst/>
          </a:prstGeom>
          <a:noFill/>
        </p:spPr>
        <p:txBody>
          <a:bodyPr wrap="square" lIns="91440" tIns="45720" rIns="91440" bIns="45720" rtlCol="0" anchor="t">
            <a:spAutoFit/>
          </a:bodyPr>
          <a:lstStyle/>
          <a:p>
            <a:pPr>
              <a:spcAft>
                <a:spcPts val="1200"/>
              </a:spcAft>
            </a:pPr>
            <a:r>
              <a:rPr lang="en-GB" sz="3600" b="1" dirty="0">
                <a:solidFill>
                  <a:schemeClr val="bg1"/>
                </a:solidFill>
              </a:rPr>
              <a:t>Next up...</a:t>
            </a:r>
          </a:p>
          <a:p>
            <a:pPr>
              <a:spcAft>
                <a:spcPts val="1200"/>
              </a:spcAft>
            </a:pPr>
            <a:r>
              <a:rPr lang="en-GB" sz="4800" b="1" dirty="0">
                <a:solidFill>
                  <a:schemeClr val="bg1"/>
                </a:solidFill>
              </a:rPr>
              <a:t>IET Talk – John Beattie</a:t>
            </a:r>
          </a:p>
          <a:p>
            <a:pPr marL="571500" indent="-571500">
              <a:spcAft>
                <a:spcPts val="1200"/>
              </a:spcAft>
              <a:buFont typeface="Arial" panose="020B0604020202020204" pitchFamily="34" charset="0"/>
              <a:buChar char="•"/>
            </a:pPr>
            <a:r>
              <a:rPr lang="en-GB" sz="3200" b="1" dirty="0">
                <a:solidFill>
                  <a:schemeClr val="bg1"/>
                </a:solidFill>
              </a:rPr>
              <a:t>KSB’s</a:t>
            </a:r>
          </a:p>
          <a:p>
            <a:pPr marL="571500" indent="-571500">
              <a:spcAft>
                <a:spcPts val="1200"/>
              </a:spcAft>
              <a:buFont typeface="Arial" panose="020B0604020202020204" pitchFamily="34" charset="0"/>
              <a:buChar char="•"/>
            </a:pPr>
            <a:r>
              <a:rPr lang="en-GB" sz="3200" b="1" dirty="0">
                <a:solidFill>
                  <a:schemeClr val="bg1"/>
                </a:solidFill>
              </a:rPr>
              <a:t>Professional Standards</a:t>
            </a:r>
          </a:p>
          <a:p>
            <a:pPr marL="571500" indent="-571500">
              <a:spcAft>
                <a:spcPts val="1200"/>
              </a:spcAft>
              <a:buFont typeface="Arial" panose="020B0604020202020204" pitchFamily="34" charset="0"/>
              <a:buChar char="•"/>
            </a:pPr>
            <a:r>
              <a:rPr lang="en-GB" sz="3200" b="1" dirty="0">
                <a:solidFill>
                  <a:schemeClr val="bg1"/>
                </a:solidFill>
              </a:rPr>
              <a:t>EPA</a:t>
            </a:r>
          </a:p>
          <a:p>
            <a:pPr marL="571500" indent="-571500">
              <a:spcAft>
                <a:spcPts val="1200"/>
              </a:spcAft>
              <a:buFont typeface="Arial" panose="020B0604020202020204" pitchFamily="34" charset="0"/>
              <a:buChar char="•"/>
            </a:pPr>
            <a:r>
              <a:rPr lang="en-GB" sz="3200" b="1" dirty="0">
                <a:solidFill>
                  <a:schemeClr val="bg1"/>
                </a:solidFill>
              </a:rPr>
              <a:t>Benefits of joining IET as a student</a:t>
            </a:r>
          </a:p>
          <a:p>
            <a:pPr>
              <a:spcAft>
                <a:spcPts val="1200"/>
              </a:spcAft>
            </a:pPr>
            <a:endParaRPr lang="en-GB" sz="3600" b="1" dirty="0">
              <a:solidFill>
                <a:schemeClr val="bg1"/>
              </a:solidFill>
            </a:endParaRPr>
          </a:p>
          <a:p>
            <a:endParaRPr lang="en-GB" dirty="0"/>
          </a:p>
          <a:p>
            <a:endParaRPr lang="en-GB" dirty="0"/>
          </a:p>
          <a:p>
            <a:endParaRPr lang="en-GB" dirty="0"/>
          </a:p>
        </p:txBody>
      </p:sp>
    </p:spTree>
    <p:extLst>
      <p:ext uri="{BB962C8B-B14F-4D97-AF65-F5344CB8AC3E}">
        <p14:creationId xmlns:p14="http://schemas.microsoft.com/office/powerpoint/2010/main" val="44752038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room with tables and chairs&#10;&#10;Description automatically generated">
            <a:extLst>
              <a:ext uri="{FF2B5EF4-FFF2-40B4-BE49-F238E27FC236}">
                <a16:creationId xmlns:a16="http://schemas.microsoft.com/office/drawing/2014/main" id="{0C684386-67AA-0440-A74A-F1F48C3C79BB}"/>
              </a:ext>
            </a:extLst>
          </p:cNvPr>
          <p:cNvPicPr>
            <a:picLocks noGrp="1" noChangeAspect="1"/>
          </p:cNvPicPr>
          <p:nvPr>
            <p:ph type="pic" sz="quarter" idx="13"/>
          </p:nvPr>
        </p:nvPicPr>
        <p:blipFill>
          <a:blip r:embed="rId8">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523892" y="4709215"/>
            <a:ext cx="5435249" cy="1046857"/>
          </a:xfrm>
        </p:spPr>
        <p:txBody>
          <a:bodyPr anchor="t"/>
          <a:lstStyle/>
          <a:p>
            <a:r>
              <a:rPr lang="en-GB" dirty="0"/>
              <a:t>Emily Wild</a:t>
            </a:r>
          </a:p>
          <a:p>
            <a:r>
              <a:rPr lang="en-GB" dirty="0"/>
              <a:t>2024</a:t>
            </a:r>
          </a:p>
        </p:txBody>
      </p:sp>
      <p:sp>
        <p:nvSpPr>
          <p:cNvPr id="4" name="Title 3"/>
          <p:cNvSpPr>
            <a:spLocks noGrp="1"/>
          </p:cNvSpPr>
          <p:nvPr>
            <p:ph type="title"/>
          </p:nvPr>
        </p:nvSpPr>
        <p:spPr/>
        <p:txBody>
          <a:bodyPr anchor="t">
            <a:normAutofit fontScale="90000"/>
          </a:bodyPr>
          <a:lstStyle/>
          <a:p>
            <a:r>
              <a:rPr lang="en-GB" dirty="0"/>
              <a:t>Library and Learning Resources</a:t>
            </a:r>
            <a:br>
              <a:rPr lang="en-GB" dirty="0"/>
            </a:br>
            <a:br>
              <a:rPr lang="en-GB" dirty="0"/>
            </a:br>
            <a:r>
              <a:rPr lang="en-GB" dirty="0"/>
              <a:t>Engineering</a:t>
            </a:r>
          </a:p>
        </p:txBody>
      </p:sp>
      <p:pic>
        <p:nvPicPr>
          <p:cNvPr id="2" name="Recorded Sound">
            <a:hlinkClick r:id="" action="ppaction://media"/>
            <a:extLst>
              <a:ext uri="{FF2B5EF4-FFF2-40B4-BE49-F238E27FC236}">
                <a16:creationId xmlns:a16="http://schemas.microsoft.com/office/drawing/2014/main" id="{372ECFB3-C859-5E99-2BD3-E178ACDA5A20}"/>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5943600" y="3276600"/>
            <a:ext cx="304800" cy="304800"/>
          </a:xfrm>
          <a:prstGeom prst="rect">
            <a:avLst/>
          </a:prstGeom>
        </p:spPr>
      </p:pic>
      <p:pic>
        <p:nvPicPr>
          <p:cNvPr id="8" name="Audio 7">
            <a:hlinkClick r:id="" action="ppaction://media"/>
            <a:extLst>
              <a:ext uri="{FF2B5EF4-FFF2-40B4-BE49-F238E27FC236}">
                <a16:creationId xmlns:a16="http://schemas.microsoft.com/office/drawing/2014/main" id="{7E3B0981-E5D5-469D-6085-56C9C335C7E5}"/>
              </a:ext>
            </a:extLst>
          </p:cNvPr>
          <p:cNvPicPr>
            <a:picLocks noChangeAspect="1"/>
          </p:cNvPicPr>
          <p:nvPr>
            <a:audioFile r:link="rId5"/>
            <p:extLst>
              <p:ext uri="{DAA4B4D4-6D71-4841-9C94-3DE7FCFB9230}">
                <p14:media xmlns:p14="http://schemas.microsoft.com/office/powerpoint/2010/main" r:embed="rId4"/>
              </p:ext>
            </p:extLst>
          </p:nvPr>
        </p:nvPicPr>
        <p:blipFill>
          <a:blip r:embed="rId9"/>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799625505"/>
      </p:ext>
    </p:extLst>
  </p:cSld>
  <p:clrMapOvr>
    <a:masterClrMapping/>
  </p:clrMapOvr>
  <mc:AlternateContent xmlns:mc="http://schemas.openxmlformats.org/markup-compatibility/2006" xmlns:p14="http://schemas.microsoft.com/office/powerpoint/2010/main">
    <mc:Choice Requires="p14">
      <p:transition spd="slow" p14:dur="2000" advTm="12800"/>
    </mc:Choice>
    <mc:Fallback xmlns="">
      <p:transition spd="slow" advTm="12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audio isNarration="1">
              <p:cMediaNode vol="80000" showWhenStopped="0">
                <p:cTn id="8" fill="hold" display="0">
                  <p:stCondLst>
                    <p:cond delay="indefinite"/>
                  </p:stCondLst>
                  <p:endCondLst>
                    <p:cond evt="onStopAudio" delay="0">
                      <p:tgtEl>
                        <p:sldTgt/>
                      </p:tgtEl>
                    </p:cond>
                  </p:endCondLst>
                </p:cTn>
                <p:tgtEl>
                  <p:spTgt spid="8"/>
                </p:tgtEl>
              </p:cMediaNode>
            </p:audio>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73F628-47B8-D8A1-DE2D-28F921DB036D}"/>
              </a:ext>
            </a:extLst>
          </p:cNvPr>
          <p:cNvPicPr>
            <a:picLocks noChangeAspect="1"/>
          </p:cNvPicPr>
          <p:nvPr/>
        </p:nvPicPr>
        <p:blipFill rotWithShape="1">
          <a:blip r:embed="rId5"/>
          <a:srcRect l="15421" r="19976"/>
          <a:stretch/>
        </p:blipFill>
        <p:spPr>
          <a:xfrm>
            <a:off x="4315626" y="10"/>
            <a:ext cx="7876374" cy="6857990"/>
          </a:xfrm>
          <a:prstGeom prst="rect">
            <a:avLst/>
          </a:prstGeom>
          <a:noFill/>
          <a:ln>
            <a:noFill/>
          </a:ln>
        </p:spPr>
      </p:pic>
      <p:sp>
        <p:nvSpPr>
          <p:cNvPr id="2" name="Title 1">
            <a:extLst>
              <a:ext uri="{FF2B5EF4-FFF2-40B4-BE49-F238E27FC236}">
                <a16:creationId xmlns:a16="http://schemas.microsoft.com/office/drawing/2014/main" id="{39E8BB9F-CF82-81B1-9B0F-61B3D080F895}"/>
              </a:ext>
            </a:extLst>
          </p:cNvPr>
          <p:cNvSpPr>
            <a:spLocks noGrp="1"/>
          </p:cNvSpPr>
          <p:nvPr>
            <p:ph type="subTitle" idx="1"/>
          </p:nvPr>
        </p:nvSpPr>
        <p:spPr>
          <a:xfrm>
            <a:off x="286221" y="1263533"/>
            <a:ext cx="3670481" cy="3641841"/>
          </a:xfrm>
        </p:spPr>
        <p:txBody>
          <a:bodyPr>
            <a:normAutofit lnSpcReduction="10000"/>
          </a:bodyPr>
          <a:lstStyle/>
          <a:p>
            <a:r>
              <a:rPr lang="en-GB" dirty="0"/>
              <a:t>Resources and services you can access from the UWTSD Online Library.</a:t>
            </a:r>
            <a:br>
              <a:rPr lang="en-GB" dirty="0"/>
            </a:br>
            <a:endParaRPr lang="en-GB" dirty="0"/>
          </a:p>
        </p:txBody>
      </p:sp>
      <p:pic>
        <p:nvPicPr>
          <p:cNvPr id="6" name="Audio 5">
            <a:hlinkClick r:id="" action="ppaction://media"/>
            <a:extLst>
              <a:ext uri="{FF2B5EF4-FFF2-40B4-BE49-F238E27FC236}">
                <a16:creationId xmlns:a16="http://schemas.microsoft.com/office/drawing/2014/main" id="{1D27603B-2880-4229-2D37-9973FFD8BD9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74946043"/>
      </p:ext>
    </p:extLst>
  </p:cSld>
  <p:clrMapOvr>
    <a:masterClrMapping/>
  </p:clrMapOvr>
  <mc:AlternateContent xmlns:mc="http://schemas.openxmlformats.org/markup-compatibility/2006" xmlns:p14="http://schemas.microsoft.com/office/powerpoint/2010/main">
    <mc:Choice Requires="p14">
      <p:transition spd="slow" p14:dur="2000" advTm="8708"/>
    </mc:Choice>
    <mc:Fallback xmlns="">
      <p:transition spd="slow" advTm="8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292963" y="0"/>
            <a:ext cx="1079551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solidFill>
            <a:srgbClr val="F0F0F0"/>
          </a:solidFill>
          <a:ln>
            <a:solidFill>
              <a:srgbClr val="607E8C"/>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solidFill>
            <a:srgbClr val="F0F0F0"/>
          </a:solidFill>
          <a:ln>
            <a:solidFill>
              <a:srgbClr val="607E8C"/>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A demonstration how to use the library catalogue.</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713741"/>
            <a:ext cx="4385569" cy="1189909"/>
          </a:xfrm>
          <a:prstGeom prst="flowChartOffpageConnector">
            <a:avLst/>
          </a:prstGeom>
          <a:solidFill>
            <a:srgbClr val="F0F0F0"/>
          </a:solidFill>
          <a:ln>
            <a:solidFill>
              <a:srgbClr val="607E8C"/>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Help and support from the library.</a:t>
            </a:r>
          </a:p>
        </p:txBody>
      </p:sp>
      <p:pic>
        <p:nvPicPr>
          <p:cNvPr id="4" name="Audio 3">
            <a:hlinkClick r:id="" action="ppaction://media"/>
            <a:extLst>
              <a:ext uri="{FF2B5EF4-FFF2-40B4-BE49-F238E27FC236}">
                <a16:creationId xmlns:a16="http://schemas.microsoft.com/office/drawing/2014/main" id="{C468A437-23A2-3107-38D3-68E9C323537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74474590"/>
      </p:ext>
    </p:extLst>
  </p:cSld>
  <p:clrMapOvr>
    <a:masterClrMapping/>
  </p:clrMapOvr>
  <mc:AlternateContent xmlns:mc="http://schemas.openxmlformats.org/markup-compatibility/2006" xmlns:p14="http://schemas.microsoft.com/office/powerpoint/2010/main">
    <mc:Choice Requires="p14">
      <p:transition spd="slow" p14:dur="2000" advTm="22840"/>
    </mc:Choice>
    <mc:Fallback xmlns="">
      <p:transition spd="slow" advTm="228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8AE7D72F-70DE-35E5-5A98-9A73214AF5C1}"/>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95340707"/>
      </p:ext>
    </p:extLst>
  </p:cSld>
  <p:clrMapOvr>
    <a:masterClrMapping/>
  </p:clrMapOvr>
  <mc:AlternateContent xmlns:mc="http://schemas.openxmlformats.org/markup-compatibility/2006" xmlns:p14="http://schemas.microsoft.com/office/powerpoint/2010/main">
    <mc:Choice Requires="p14">
      <p:transition spd="slow" p14:dur="2000" advTm="42147"/>
    </mc:Choice>
    <mc:Fallback xmlns="">
      <p:transition spd="slow" advTm="42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0B6C-5D87-DB4B-2EEE-2AB27A18E449}"/>
              </a:ext>
            </a:extLst>
          </p:cNvPr>
          <p:cNvSpPr>
            <a:spLocks noGrp="1"/>
          </p:cNvSpPr>
          <p:nvPr>
            <p:ph type="title"/>
          </p:nvPr>
        </p:nvSpPr>
        <p:spPr/>
        <p:txBody>
          <a:bodyPr/>
          <a:lstStyle/>
          <a:p>
            <a:r>
              <a:rPr lang="en-GB" dirty="0"/>
              <a:t>Online Resources at UWTSD</a:t>
            </a:r>
          </a:p>
        </p:txBody>
      </p:sp>
      <p:graphicFrame>
        <p:nvGraphicFramePr>
          <p:cNvPr id="9" name="Content Placeholder 8">
            <a:extLst>
              <a:ext uri="{FF2B5EF4-FFF2-40B4-BE49-F238E27FC236}">
                <a16:creationId xmlns:a16="http://schemas.microsoft.com/office/drawing/2014/main" id="{5D796419-80EC-1AA8-D779-E98FB0466CFA}"/>
              </a:ext>
            </a:extLst>
          </p:cNvPr>
          <p:cNvGraphicFramePr>
            <a:graphicFrameLocks noGrp="1"/>
          </p:cNvGraphicFramePr>
          <p:nvPr>
            <p:ph sz="quarter" idx="10"/>
          </p:nvPr>
        </p:nvGraphicFramePr>
        <p:xfrm>
          <a:off x="578041" y="1526557"/>
          <a:ext cx="10795000" cy="45735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15970846-E863-BD0D-E4C4-94ADD498A0E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78835226"/>
      </p:ext>
    </p:extLst>
  </p:cSld>
  <p:clrMapOvr>
    <a:masterClrMapping/>
  </p:clrMapOvr>
  <mc:AlternateContent xmlns:mc="http://schemas.openxmlformats.org/markup-compatibility/2006" xmlns:p14="http://schemas.microsoft.com/office/powerpoint/2010/main">
    <mc:Choice Requires="p14">
      <p:transition spd="slow" p14:dur="2000" advTm="18884"/>
    </mc:Choice>
    <mc:Fallback xmlns="">
      <p:transition spd="slow" advTm="18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Getting Started Guides</a:t>
            </a:r>
          </a:p>
        </p:txBody>
      </p:sp>
      <p:sp>
        <p:nvSpPr>
          <p:cNvPr id="3" name="TextBox 2">
            <a:extLst>
              <a:ext uri="{FF2B5EF4-FFF2-40B4-BE49-F238E27FC236}">
                <a16:creationId xmlns:a16="http://schemas.microsoft.com/office/drawing/2014/main" id="{24AEB19F-BEFF-2A44-9E2A-B4D47F27A704}"/>
              </a:ext>
            </a:extLst>
          </p:cNvPr>
          <p:cNvSpPr txBox="1"/>
          <p:nvPr/>
        </p:nvSpPr>
        <p:spPr>
          <a:xfrm>
            <a:off x="7452086" y="4938318"/>
            <a:ext cx="3778060"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5"/>
              </a:rPr>
              <a:t>Library and Learning Resources</a:t>
            </a:r>
            <a:endParaRPr lang="en-GB" dirty="0">
              <a:latin typeface="Calibri Light" panose="020F0302020204030204" pitchFamily="34" charset="0"/>
              <a:cs typeface="Calibri Light" panose="020F0302020204030204" pitchFamily="34" charset="0"/>
            </a:endParaRPr>
          </a:p>
        </p:txBody>
      </p:sp>
      <p:pic>
        <p:nvPicPr>
          <p:cNvPr id="20" name="Content Placeholder 13">
            <a:extLst>
              <a:ext uri="{FF2B5EF4-FFF2-40B4-BE49-F238E27FC236}">
                <a16:creationId xmlns:a16="http://schemas.microsoft.com/office/drawing/2014/main" id="{59A98E00-889C-D193-B9CF-5B0C9D353C95}"/>
              </a:ext>
            </a:extLst>
          </p:cNvPr>
          <p:cNvPicPr>
            <a:picLocks noChangeAspect="1"/>
          </p:cNvPicPr>
          <p:nvPr/>
        </p:nvPicPr>
        <p:blipFill>
          <a:blip r:embed="rId6"/>
          <a:stretch>
            <a:fillRect/>
          </a:stretch>
        </p:blipFill>
        <p:spPr>
          <a:xfrm>
            <a:off x="698240" y="1448790"/>
            <a:ext cx="5951942" cy="4580331"/>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41BAD17E-AA1E-8D0C-8307-614348DA6214}"/>
              </a:ext>
            </a:extLst>
          </p:cNvPr>
          <p:cNvSpPr txBox="1"/>
          <p:nvPr/>
        </p:nvSpPr>
        <p:spPr>
          <a:xfrm>
            <a:off x="5338807" y="5409210"/>
            <a:ext cx="842817" cy="191951"/>
          </a:xfrm>
          <a:prstGeom prst="rect">
            <a:avLst/>
          </a:prstGeom>
          <a:noFill/>
          <a:ln w="57150">
            <a:solidFill>
              <a:srgbClr val="FF0000"/>
            </a:solidFill>
          </a:ln>
        </p:spPr>
        <p:txBody>
          <a:bodyPr wrap="square" rtlCol="0">
            <a:spAutoFit/>
          </a:bodyPr>
          <a:lstStyle/>
          <a:p>
            <a:endParaRPr lang="en-GB"/>
          </a:p>
        </p:txBody>
      </p:sp>
      <p:sp>
        <p:nvSpPr>
          <p:cNvPr id="22" name="TextBox 21">
            <a:extLst>
              <a:ext uri="{FF2B5EF4-FFF2-40B4-BE49-F238E27FC236}">
                <a16:creationId xmlns:a16="http://schemas.microsoft.com/office/drawing/2014/main" id="{889170E5-D4E5-6B6B-0B81-E9BFB3356D5B}"/>
              </a:ext>
            </a:extLst>
          </p:cNvPr>
          <p:cNvSpPr txBox="1"/>
          <p:nvPr/>
        </p:nvSpPr>
        <p:spPr>
          <a:xfrm>
            <a:off x="7452086" y="1845226"/>
            <a:ext cx="3980652" cy="2554545"/>
          </a:xfrm>
          <a:prstGeom prst="rect">
            <a:avLst/>
          </a:prstGeom>
          <a:noFill/>
        </p:spPr>
        <p:txBody>
          <a:bodyPr wrap="square" rtlCol="0">
            <a:spAutoFit/>
          </a:bodyPr>
          <a:lstStyle/>
          <a:p>
            <a:r>
              <a:rPr lang="en-GB" sz="2000" dirty="0">
                <a:latin typeface="Calibri Light" panose="020F0302020204030204" pitchFamily="34" charset="0"/>
                <a:cs typeface="Calibri Light" panose="020F0302020204030204" pitchFamily="34" charset="0"/>
              </a:rPr>
              <a:t>From the Intranet Library webpage, you will find all the services and support the library offers.</a:t>
            </a:r>
          </a:p>
          <a:p>
            <a:endParaRPr lang="en-GB" sz="2000" dirty="0">
              <a:latin typeface="Calibri Light" panose="020F0302020204030204" pitchFamily="34" charset="0"/>
              <a:cs typeface="Calibri Light" panose="020F0302020204030204" pitchFamily="34" charset="0"/>
            </a:endParaRPr>
          </a:p>
          <a:p>
            <a:r>
              <a:rPr lang="en-GB" sz="2000" dirty="0">
                <a:latin typeface="Calibri Light" panose="020F0302020204030204" pitchFamily="34" charset="0"/>
                <a:cs typeface="Calibri Light" panose="020F0302020204030204" pitchFamily="34" charset="0"/>
              </a:rPr>
              <a:t>Click on Getting Started Guides to go to our subject based guides on where to find support and information in your subject area.</a:t>
            </a:r>
          </a:p>
        </p:txBody>
      </p:sp>
      <p:pic>
        <p:nvPicPr>
          <p:cNvPr id="4" name="Audio 3">
            <a:hlinkClick r:id="" action="ppaction://media"/>
            <a:extLst>
              <a:ext uri="{FF2B5EF4-FFF2-40B4-BE49-F238E27FC236}">
                <a16:creationId xmlns:a16="http://schemas.microsoft.com/office/drawing/2014/main" id="{97CCCB50-1A61-E3C4-1EF4-ED5F43E670C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26450055"/>
      </p:ext>
    </p:extLst>
  </p:cSld>
  <p:clrMapOvr>
    <a:masterClrMapping/>
  </p:clrMapOvr>
  <mc:AlternateContent xmlns:mc="http://schemas.openxmlformats.org/markup-compatibility/2006" xmlns:p14="http://schemas.microsoft.com/office/powerpoint/2010/main">
    <mc:Choice Requires="p14">
      <p:transition spd="slow" p14:dur="2000" advTm="15911"/>
    </mc:Choice>
    <mc:Fallback xmlns="">
      <p:transition spd="slow" advTm="15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698241" y="265291"/>
            <a:ext cx="11119685" cy="1003916"/>
          </a:xfrm>
        </p:spPr>
        <p:txBody>
          <a:bodyPr>
            <a:noAutofit/>
          </a:bodyPr>
          <a:lstStyle/>
          <a:p>
            <a:r>
              <a:rPr lang="en-GB" dirty="0"/>
              <a:t>Choose from the A-Z list of subjects</a:t>
            </a:r>
          </a:p>
        </p:txBody>
      </p:sp>
      <p:sp>
        <p:nvSpPr>
          <p:cNvPr id="21" name="TextBox 20">
            <a:extLst>
              <a:ext uri="{FF2B5EF4-FFF2-40B4-BE49-F238E27FC236}">
                <a16:creationId xmlns:a16="http://schemas.microsoft.com/office/drawing/2014/main" id="{1F957F5F-3AC0-A666-FE1A-77C57C348A81}"/>
              </a:ext>
            </a:extLst>
          </p:cNvPr>
          <p:cNvSpPr txBox="1"/>
          <p:nvPr/>
        </p:nvSpPr>
        <p:spPr>
          <a:xfrm>
            <a:off x="9524500" y="4405994"/>
            <a:ext cx="2195656"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5"/>
              </a:rPr>
              <a:t>Library and Learning Resources</a:t>
            </a:r>
            <a:endParaRPr lang="en-GB" dirty="0">
              <a:latin typeface="Calibri Light" panose="020F0302020204030204" pitchFamily="34" charset="0"/>
              <a:cs typeface="Calibri Light" panose="020F0302020204030204" pitchFamily="34" charset="0"/>
            </a:endParaRPr>
          </a:p>
        </p:txBody>
      </p:sp>
      <p:pic>
        <p:nvPicPr>
          <p:cNvPr id="3" name="Picture 2">
            <a:extLst>
              <a:ext uri="{FF2B5EF4-FFF2-40B4-BE49-F238E27FC236}">
                <a16:creationId xmlns:a16="http://schemas.microsoft.com/office/drawing/2014/main" id="{296272B4-B347-7294-00D2-26CE43F6B1CB}"/>
              </a:ext>
            </a:extLst>
          </p:cNvPr>
          <p:cNvPicPr>
            <a:picLocks noChangeAspect="1"/>
          </p:cNvPicPr>
          <p:nvPr/>
        </p:nvPicPr>
        <p:blipFill rotWithShape="1">
          <a:blip r:embed="rId6"/>
          <a:srcRect l="977" t="13131" r="1852" b="4949"/>
          <a:stretch/>
        </p:blipFill>
        <p:spPr>
          <a:xfrm>
            <a:off x="865908" y="1399310"/>
            <a:ext cx="8295120" cy="4662054"/>
          </a:xfrm>
          <a:prstGeom prst="rect">
            <a:avLst/>
          </a:prstGeom>
          <a:effectLst>
            <a:outerShdw blurRad="63500" sx="102000" sy="102000" algn="ctr" rotWithShape="0">
              <a:prstClr val="black">
                <a:alpha val="40000"/>
              </a:prstClr>
            </a:outerShdw>
          </a:effectLst>
        </p:spPr>
      </p:pic>
      <p:pic>
        <p:nvPicPr>
          <p:cNvPr id="4" name="Audio 3">
            <a:hlinkClick r:id="" action="ppaction://media"/>
            <a:extLst>
              <a:ext uri="{FF2B5EF4-FFF2-40B4-BE49-F238E27FC236}">
                <a16:creationId xmlns:a16="http://schemas.microsoft.com/office/drawing/2014/main" id="{38050F5B-4DCE-446C-6892-2EE77F648FD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31409906"/>
      </p:ext>
    </p:extLst>
  </p:cSld>
  <p:clrMapOvr>
    <a:masterClrMapping/>
  </p:clrMapOvr>
  <mc:AlternateContent xmlns:mc="http://schemas.openxmlformats.org/markup-compatibility/2006" xmlns:p14="http://schemas.microsoft.com/office/powerpoint/2010/main">
    <mc:Choice Requires="p14">
      <p:transition spd="slow" p14:dur="2000" advTm="6935"/>
    </mc:Choice>
    <mc:Fallback xmlns="">
      <p:transition spd="slow" advTm="69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 Started</a:t>
            </a:r>
            <a:r>
              <a:rPr lang="en-GB" sz="6000" dirty="0">
                <a:latin typeface="+mn-lt"/>
              </a:rPr>
              <a:t>..</a:t>
            </a:r>
          </a:p>
        </p:txBody>
      </p:sp>
      <p:pic>
        <p:nvPicPr>
          <p:cNvPr id="3" name="Picture 2">
            <a:extLst>
              <a:ext uri="{FF2B5EF4-FFF2-40B4-BE49-F238E27FC236}">
                <a16:creationId xmlns:a16="http://schemas.microsoft.com/office/drawing/2014/main" id="{9BFBF7F0-92A7-9E97-570B-BC13A4F9B053}"/>
              </a:ext>
            </a:extLst>
          </p:cNvPr>
          <p:cNvPicPr>
            <a:picLocks noChangeAspect="1"/>
          </p:cNvPicPr>
          <p:nvPr/>
        </p:nvPicPr>
        <p:blipFill rotWithShape="1">
          <a:blip r:embed="rId5"/>
          <a:srcRect l="977" t="30202" r="6229" b="23536"/>
          <a:stretch/>
        </p:blipFill>
        <p:spPr>
          <a:xfrm>
            <a:off x="888704" y="3340066"/>
            <a:ext cx="8416636" cy="2797402"/>
          </a:xfrm>
          <a:prstGeom prst="rect">
            <a:avLst/>
          </a:prstGeom>
          <a:ln>
            <a:noFill/>
          </a:ln>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439EB252-7156-5647-7B9F-AA95EC717DDE}"/>
              </a:ext>
            </a:extLst>
          </p:cNvPr>
          <p:cNvSpPr txBox="1"/>
          <p:nvPr/>
        </p:nvSpPr>
        <p:spPr>
          <a:xfrm>
            <a:off x="762000" y="1482436"/>
            <a:ext cx="10661073" cy="1754326"/>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When you’ve selected your subject, you will find help to access your library account, your essential reading, digital skills support, and referencing handbooks.  </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From here you can also explore the library’s resources and books and journals tailored to your subject area.  You will also find the contact details of your Academic Liaison Librarian and Digital Skills Advisors who are always on hand to help.</a:t>
            </a:r>
          </a:p>
        </p:txBody>
      </p:sp>
      <p:sp>
        <p:nvSpPr>
          <p:cNvPr id="6" name="TextBox 5">
            <a:extLst>
              <a:ext uri="{FF2B5EF4-FFF2-40B4-BE49-F238E27FC236}">
                <a16:creationId xmlns:a16="http://schemas.microsoft.com/office/drawing/2014/main" id="{C8B008E3-FD45-E6E5-B391-31275B1C4D86}"/>
              </a:ext>
            </a:extLst>
          </p:cNvPr>
          <p:cNvSpPr txBox="1"/>
          <p:nvPr/>
        </p:nvSpPr>
        <p:spPr>
          <a:xfrm>
            <a:off x="9631314" y="3621239"/>
            <a:ext cx="2487221"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6"/>
              </a:rPr>
              <a:t>Library and Learning Resources</a:t>
            </a:r>
            <a:endParaRPr lang="en-GB" dirty="0">
              <a:latin typeface="Calibri Light" panose="020F0302020204030204" pitchFamily="34" charset="0"/>
              <a:cs typeface="Calibri Light" panose="020F0302020204030204" pitchFamily="34" charset="0"/>
            </a:endParaRPr>
          </a:p>
        </p:txBody>
      </p:sp>
      <p:pic>
        <p:nvPicPr>
          <p:cNvPr id="5" name="Audio 4">
            <a:hlinkClick r:id="" action="ppaction://media"/>
            <a:extLst>
              <a:ext uri="{FF2B5EF4-FFF2-40B4-BE49-F238E27FC236}">
                <a16:creationId xmlns:a16="http://schemas.microsoft.com/office/drawing/2014/main" id="{55049D83-382C-2C75-01A7-B4412046346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71895693"/>
      </p:ext>
    </p:extLst>
  </p:cSld>
  <p:clrMapOvr>
    <a:masterClrMapping/>
  </p:clrMapOvr>
  <mc:AlternateContent xmlns:mc="http://schemas.openxmlformats.org/markup-compatibility/2006" xmlns:p14="http://schemas.microsoft.com/office/powerpoint/2010/main">
    <mc:Choice Requires="p14">
      <p:transition spd="slow" p14:dur="2000" advTm="25193"/>
    </mc:Choice>
    <mc:Fallback xmlns="">
      <p:transition spd="slow" advTm="25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Your Online Resource Lists</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07625" y="1872677"/>
            <a:ext cx="3659575" cy="3687097"/>
          </a:xfrm>
        </p:spPr>
        <p:txBody>
          <a:bodyPr>
            <a:normAutofit/>
          </a:bodyPr>
          <a:lstStyle/>
          <a:p>
            <a:pPr marL="0" indent="0">
              <a:buNone/>
            </a:pPr>
            <a:r>
              <a:rPr lang="en-GB" sz="2400" dirty="0">
                <a:cs typeface="Calibri"/>
              </a:rPr>
              <a:t>Online resource lists are lists of print and electronic items recommended by lecturers and made accessible by the library. </a:t>
            </a:r>
          </a:p>
          <a:p>
            <a:pPr marL="0" indent="0">
              <a:buNone/>
            </a:pPr>
            <a:endParaRPr lang="en-GB" sz="2400" dirty="0">
              <a:cs typeface="Calibri"/>
            </a:endParaRPr>
          </a:p>
          <a:p>
            <a:pPr marL="0" indent="0">
              <a:buNone/>
            </a:pPr>
            <a:r>
              <a:rPr lang="en-GB" sz="2400" dirty="0">
                <a:cs typeface="Calibri Light" panose="020F0302020204030204" pitchFamily="34" charset="0"/>
              </a:rPr>
              <a:t>Find them in Moodle..</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59774"/>
            <a:ext cx="2942303" cy="369332"/>
          </a:xfrm>
          <a:prstGeom prst="rect">
            <a:avLst/>
          </a:prstGeom>
          <a:noFill/>
        </p:spPr>
        <p:txBody>
          <a:bodyPr wrap="square" rtlCol="0">
            <a:spAutoFit/>
          </a:bodyPr>
          <a:lstStyle/>
          <a:p>
            <a:r>
              <a:rPr lang="en-GB" dirty="0">
                <a:hlinkClick r:id="rId5"/>
              </a:rPr>
              <a:t>Online resource lists</a:t>
            </a:r>
            <a:endParaRPr lang="en-GB" dirty="0"/>
          </a:p>
        </p:txBody>
      </p:sp>
      <p:pic>
        <p:nvPicPr>
          <p:cNvPr id="4" name="Picture 3">
            <a:extLst>
              <a:ext uri="{FF2B5EF4-FFF2-40B4-BE49-F238E27FC236}">
                <a16:creationId xmlns:a16="http://schemas.microsoft.com/office/drawing/2014/main" id="{A51B7A3B-1205-AD6D-ABD0-99677E200109}"/>
              </a:ext>
            </a:extLst>
          </p:cNvPr>
          <p:cNvPicPr>
            <a:picLocks noChangeAspect="1"/>
          </p:cNvPicPr>
          <p:nvPr/>
        </p:nvPicPr>
        <p:blipFill rotWithShape="1">
          <a:blip r:embed="rId6"/>
          <a:srcRect l="70878" t="58884" r="858" b="2325"/>
          <a:stretch/>
        </p:blipFill>
        <p:spPr>
          <a:xfrm>
            <a:off x="4413048" y="1658493"/>
            <a:ext cx="7482389" cy="3687097"/>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D7D5A93E-E030-8F30-66E7-CB7CD519AB8A}"/>
              </a:ext>
            </a:extLst>
          </p:cNvPr>
          <p:cNvSpPr/>
          <p:nvPr/>
        </p:nvSpPr>
        <p:spPr>
          <a:xfrm>
            <a:off x="10692713" y="3855308"/>
            <a:ext cx="1202724" cy="119448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Audio 5">
            <a:hlinkClick r:id="" action="ppaction://media"/>
            <a:extLst>
              <a:ext uri="{FF2B5EF4-FFF2-40B4-BE49-F238E27FC236}">
                <a16:creationId xmlns:a16="http://schemas.microsoft.com/office/drawing/2014/main" id="{660097E5-5E78-9762-E55B-AD1554E9256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66868976"/>
      </p:ext>
    </p:extLst>
  </p:cSld>
  <p:clrMapOvr>
    <a:masterClrMapping/>
  </p:clrMapOvr>
  <mc:AlternateContent xmlns:mc="http://schemas.openxmlformats.org/markup-compatibility/2006" xmlns:p14="http://schemas.microsoft.com/office/powerpoint/2010/main">
    <mc:Choice Requires="p14">
      <p:transition spd="slow" p14:dur="2000" advTm="19613"/>
    </mc:Choice>
    <mc:Fallback xmlns="">
      <p:transition spd="slow" advTm="196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1C99EBD-A9AC-44EA-D0AB-C94A9A2A2A57}"/>
              </a:ext>
            </a:extLst>
          </p:cNvPr>
          <p:cNvPicPr>
            <a:picLocks noChangeAspect="1"/>
          </p:cNvPicPr>
          <p:nvPr/>
        </p:nvPicPr>
        <p:blipFill>
          <a:blip r:embed="rId5"/>
          <a:stretch>
            <a:fillRect/>
          </a:stretch>
        </p:blipFill>
        <p:spPr>
          <a:xfrm>
            <a:off x="1675093" y="4495203"/>
            <a:ext cx="8486696" cy="1664058"/>
          </a:xfrm>
          <a:prstGeom prst="rect">
            <a:avLst/>
          </a:prstGeom>
        </p:spPr>
      </p:pic>
      <p:pic>
        <p:nvPicPr>
          <p:cNvPr id="7" name="Picture 6">
            <a:extLst>
              <a:ext uri="{FF2B5EF4-FFF2-40B4-BE49-F238E27FC236}">
                <a16:creationId xmlns:a16="http://schemas.microsoft.com/office/drawing/2014/main" id="{AECAC26A-E98A-BD7B-9F57-EA50D7D924B4}"/>
              </a:ext>
            </a:extLst>
          </p:cNvPr>
          <p:cNvPicPr>
            <a:picLocks noChangeAspect="1"/>
          </p:cNvPicPr>
          <p:nvPr/>
        </p:nvPicPr>
        <p:blipFill>
          <a:blip r:embed="rId6"/>
          <a:stretch>
            <a:fillRect/>
          </a:stretch>
        </p:blipFill>
        <p:spPr>
          <a:xfrm>
            <a:off x="4126981" y="1390505"/>
            <a:ext cx="7252955" cy="2800393"/>
          </a:xfrm>
          <a:prstGeom prst="rect">
            <a:avLst/>
          </a:prstGeom>
        </p:spPr>
      </p:pic>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Also Find Them..</a:t>
            </a:r>
          </a:p>
        </p:txBody>
      </p:sp>
      <p:sp>
        <p:nvSpPr>
          <p:cNvPr id="5" name="TextBox 4">
            <a:extLst>
              <a:ext uri="{FF2B5EF4-FFF2-40B4-BE49-F238E27FC236}">
                <a16:creationId xmlns:a16="http://schemas.microsoft.com/office/drawing/2014/main" id="{F0383A66-1462-2B73-F53D-8492D166D200}"/>
              </a:ext>
            </a:extLst>
          </p:cNvPr>
          <p:cNvSpPr txBox="1"/>
          <p:nvPr/>
        </p:nvSpPr>
        <p:spPr>
          <a:xfrm>
            <a:off x="832481" y="2661663"/>
            <a:ext cx="3078038" cy="1292662"/>
          </a:xfrm>
          <a:prstGeom prst="rect">
            <a:avLst/>
          </a:prstGeom>
          <a:noFill/>
        </p:spPr>
        <p:txBody>
          <a:bodyPr wrap="square">
            <a:spAutoFit/>
          </a:bodyPr>
          <a:lstStyle/>
          <a:p>
            <a:r>
              <a:rPr lang="en-GB" sz="2600" b="1" dirty="0">
                <a:latin typeface="Calibri"/>
                <a:cs typeface="Calibri"/>
              </a:rPr>
              <a:t>… </a:t>
            </a:r>
            <a:r>
              <a:rPr lang="en-GB" sz="2600" dirty="0">
                <a:latin typeface="Calibri Light" panose="020F0302020204030204" pitchFamily="34" charset="0"/>
                <a:cs typeface="Calibri Light" panose="020F0302020204030204" pitchFamily="34" charset="0"/>
              </a:rPr>
              <a:t>in the </a:t>
            </a:r>
          </a:p>
          <a:p>
            <a:r>
              <a:rPr lang="en-GB" sz="2600" dirty="0">
                <a:latin typeface="Calibri Light" panose="020F0302020204030204" pitchFamily="34" charset="0"/>
                <a:cs typeface="Calibri Light" panose="020F0302020204030204" pitchFamily="34" charset="0"/>
              </a:rPr>
              <a:t>Library Catalogue and webpage.</a:t>
            </a:r>
          </a:p>
        </p:txBody>
      </p:sp>
      <p:sp>
        <p:nvSpPr>
          <p:cNvPr id="3" name="Rectangle 2">
            <a:extLst>
              <a:ext uri="{FF2B5EF4-FFF2-40B4-BE49-F238E27FC236}">
                <a16:creationId xmlns:a16="http://schemas.microsoft.com/office/drawing/2014/main" id="{BC7796D1-B2CD-81F4-011E-4AA62C57BDF7}"/>
              </a:ext>
            </a:extLst>
          </p:cNvPr>
          <p:cNvSpPr/>
          <p:nvPr/>
        </p:nvSpPr>
        <p:spPr>
          <a:xfrm>
            <a:off x="7645940" y="3667328"/>
            <a:ext cx="1488332" cy="53502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EE61BA7-45B2-B097-4F23-66827A5E9DAB}"/>
              </a:ext>
            </a:extLst>
          </p:cNvPr>
          <p:cNvSpPr/>
          <p:nvPr/>
        </p:nvSpPr>
        <p:spPr>
          <a:xfrm>
            <a:off x="3910519" y="4495203"/>
            <a:ext cx="661481" cy="59236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Audio 7">
            <a:hlinkClick r:id="" action="ppaction://media"/>
            <a:extLst>
              <a:ext uri="{FF2B5EF4-FFF2-40B4-BE49-F238E27FC236}">
                <a16:creationId xmlns:a16="http://schemas.microsoft.com/office/drawing/2014/main" id="{711DF661-BF2A-3D92-DFC9-927FE7BA581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5610282"/>
      </p:ext>
    </p:extLst>
  </p:cSld>
  <p:clrMapOvr>
    <a:masterClrMapping/>
  </p:clrMapOvr>
  <mc:AlternateContent xmlns:mc="http://schemas.openxmlformats.org/markup-compatibility/2006" xmlns:p14="http://schemas.microsoft.com/office/powerpoint/2010/main">
    <mc:Choice Requires="p14">
      <p:transition spd="slow" p14:dur="2000" advTm="7062"/>
    </mc:Choice>
    <mc:Fallback xmlns="">
      <p:transition spd="slow" advTm="7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23D691-A79C-4B7D-8E88-8139EA5F4BC9}"/>
              </a:ext>
            </a:extLst>
          </p:cNvPr>
          <p:cNvSpPr>
            <a:spLocks noGrp="1"/>
          </p:cNvSpPr>
          <p:nvPr>
            <p:ph sz="half" idx="1"/>
          </p:nvPr>
        </p:nvSpPr>
        <p:spPr>
          <a:xfrm>
            <a:off x="142123" y="1830969"/>
            <a:ext cx="3917650" cy="3685210"/>
          </a:xfrm>
        </p:spPr>
        <p:txBody>
          <a:bodyPr vert="horz" lIns="91440" tIns="45720" rIns="91440" bIns="45720" rtlCol="0" anchor="t">
            <a:normAutofit fontScale="92500" lnSpcReduction="10000"/>
          </a:bodyPr>
          <a:lstStyle/>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r>
              <a:rPr lang="en-GB" sz="2600" dirty="0">
                <a:cs typeface="Calibri Light" panose="020F0302020204030204" pitchFamily="34" charset="0"/>
              </a:rPr>
              <a:t>Easy to use, direct links to live content or loan information.</a:t>
            </a:r>
          </a:p>
          <a:p>
            <a:pPr marL="457200" indent="-457200">
              <a:lnSpc>
                <a:spcPct val="100000"/>
              </a:lnSpc>
              <a:spcBef>
                <a:spcPts val="0"/>
              </a:spcBef>
              <a:buFont typeface="Arial" panose="05000000000000000000" pitchFamily="2" charset="2"/>
              <a:buChar char="•"/>
            </a:pPr>
            <a:endParaRPr lang="en-GB" sz="2600" dirty="0">
              <a:cs typeface="Arial"/>
            </a:endParaRPr>
          </a:p>
          <a:p>
            <a:pPr marL="457200" indent="-457200">
              <a:lnSpc>
                <a:spcPct val="100000"/>
              </a:lnSpc>
              <a:spcBef>
                <a:spcPts val="0"/>
              </a:spcBef>
              <a:buFont typeface="Arial" panose="05000000000000000000" pitchFamily="2" charset="2"/>
              <a:buChar char="•"/>
            </a:pPr>
            <a:r>
              <a:rPr lang="en-GB" sz="2600" dirty="0">
                <a:ea typeface="+mn-lt"/>
                <a:cs typeface="Calibri Light" panose="020F0302020204030204" pitchFamily="34" charset="0"/>
              </a:rPr>
              <a:t>Create your own list of Favourites - organise your information and keep details for reference lists.</a:t>
            </a:r>
            <a:endParaRPr lang="en-GB" sz="2500" dirty="0">
              <a:cs typeface="Calibri Light" panose="020F0302020204030204" pitchFamily="34" charset="0"/>
            </a:endParaRPr>
          </a:p>
          <a:p>
            <a:pPr marL="457200" indent="-457200">
              <a:lnSpc>
                <a:spcPct val="100000"/>
              </a:lnSpc>
              <a:spcBef>
                <a:spcPts val="0"/>
              </a:spcBef>
              <a:buFont typeface="Arial" panose="05000000000000000000" pitchFamily="2" charset="2"/>
              <a:buChar char="•"/>
            </a:pPr>
            <a:endParaRPr lang="en-GB" sz="25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0" indent="0">
              <a:lnSpc>
                <a:spcPct val="100000"/>
              </a:lnSpc>
              <a:spcBef>
                <a:spcPts val="0"/>
              </a:spcBef>
              <a:buNone/>
            </a:pPr>
            <a:endParaRPr lang="en-GB" sz="2400" dirty="0">
              <a:latin typeface="Calibri"/>
              <a:ea typeface="+mn-lt"/>
              <a:cs typeface="Arial"/>
            </a:endParaRPr>
          </a:p>
          <a:p>
            <a:pPr marL="0" indent="0">
              <a:lnSpc>
                <a:spcPct val="100000"/>
              </a:lnSpc>
              <a:spcBef>
                <a:spcPts val="0"/>
              </a:spcBef>
              <a:buNone/>
            </a:pPr>
            <a:endParaRPr lang="en-GB" sz="2400" dirty="0">
              <a:latin typeface="Calibri"/>
              <a:cs typeface="Arial"/>
            </a:endParaRPr>
          </a:p>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285750" indent="-285750">
              <a:lnSpc>
                <a:spcPct val="100000"/>
              </a:lnSpc>
              <a:spcBef>
                <a:spcPts val="0"/>
              </a:spcBef>
              <a:buFont typeface="Arial,Sans-Serif"/>
              <a:buChar char="•"/>
            </a:pPr>
            <a:endParaRPr lang="en-GB" dirty="0">
              <a:latin typeface="Calibri"/>
              <a:cs typeface="Arial"/>
            </a:endParaRPr>
          </a:p>
          <a:p>
            <a:pPr marL="0" indent="0">
              <a:lnSpc>
                <a:spcPct val="100000"/>
              </a:lnSpc>
              <a:spcBef>
                <a:spcPts val="0"/>
              </a:spcBef>
              <a:buNone/>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a:cs typeface="Calibri"/>
            </a:endParaRPr>
          </a:p>
          <a:p>
            <a:pPr marL="0" indent="0">
              <a:lnSpc>
                <a:spcPct val="100000"/>
              </a:lnSpc>
              <a:spcBef>
                <a:spcPts val="0"/>
              </a:spcBef>
              <a:buNone/>
            </a:pPr>
            <a:endParaRPr lang="en-GB" dirty="0">
              <a:latin typeface="Calibri Light"/>
              <a:cs typeface="Calibri Light"/>
            </a:endParaRPr>
          </a:p>
        </p:txBody>
      </p:sp>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a:xfrm>
            <a:off x="300012" y="2001"/>
            <a:ext cx="10394860" cy="1003916"/>
          </a:xfrm>
        </p:spPr>
        <p:txBody>
          <a:bodyPr>
            <a:normAutofit/>
          </a:bodyPr>
          <a:lstStyle/>
          <a:p>
            <a:r>
              <a:rPr lang="en-GB" dirty="0">
                <a:cs typeface="Calibri"/>
              </a:rPr>
              <a:t>Why Use an Online Resource List?</a:t>
            </a:r>
          </a:p>
        </p:txBody>
      </p:sp>
      <p:pic>
        <p:nvPicPr>
          <p:cNvPr id="6" name="Picture 5">
            <a:extLst>
              <a:ext uri="{FF2B5EF4-FFF2-40B4-BE49-F238E27FC236}">
                <a16:creationId xmlns:a16="http://schemas.microsoft.com/office/drawing/2014/main" id="{4CBABC3E-675F-D614-08B7-9D671DBDE68A}"/>
              </a:ext>
            </a:extLst>
          </p:cNvPr>
          <p:cNvPicPr>
            <a:picLocks noChangeAspect="1"/>
          </p:cNvPicPr>
          <p:nvPr/>
        </p:nvPicPr>
        <p:blipFill>
          <a:blip r:embed="rId5"/>
          <a:stretch>
            <a:fillRect/>
          </a:stretch>
        </p:blipFill>
        <p:spPr>
          <a:xfrm>
            <a:off x="4204938" y="2260735"/>
            <a:ext cx="7656226" cy="3255444"/>
          </a:xfrm>
          <a:prstGeom prst="rect">
            <a:avLst/>
          </a:prstGeom>
          <a:effectLst>
            <a:outerShdw blurRad="63500" sx="102000" sy="102000" algn="ctr" rotWithShape="0">
              <a:prstClr val="black">
                <a:alpha val="40000"/>
              </a:prstClr>
            </a:outerShdw>
          </a:effectLst>
        </p:spPr>
      </p:pic>
      <p:sp>
        <p:nvSpPr>
          <p:cNvPr id="5" name="TextBox 4">
            <a:extLst>
              <a:ext uri="{FF2B5EF4-FFF2-40B4-BE49-F238E27FC236}">
                <a16:creationId xmlns:a16="http://schemas.microsoft.com/office/drawing/2014/main" id="{4AE86627-843E-B187-12F2-F970094A5ADA}"/>
              </a:ext>
            </a:extLst>
          </p:cNvPr>
          <p:cNvSpPr txBox="1"/>
          <p:nvPr/>
        </p:nvSpPr>
        <p:spPr>
          <a:xfrm>
            <a:off x="142123" y="1446248"/>
            <a:ext cx="11398827" cy="769441"/>
          </a:xfrm>
          <a:prstGeom prst="rect">
            <a:avLst/>
          </a:prstGeom>
          <a:noFill/>
        </p:spPr>
        <p:txBody>
          <a:bodyPr wrap="square" rtlCol="0">
            <a:spAutoFit/>
          </a:bodyPr>
          <a:lstStyle/>
          <a:p>
            <a:pPr marL="457200" indent="-457200">
              <a:lnSpc>
                <a:spcPct val="100000"/>
              </a:lnSpc>
              <a:spcBef>
                <a:spcPts val="0"/>
              </a:spcBef>
              <a:buFont typeface="Arial" panose="05000000000000000000" pitchFamily="2" charset="2"/>
              <a:buChar char="•"/>
            </a:pPr>
            <a:r>
              <a:rPr lang="en-GB" sz="2600" dirty="0">
                <a:latin typeface="Calibri Light" panose="020F0302020204030204" pitchFamily="34" charset="0"/>
                <a:ea typeface="+mn-lt"/>
                <a:cs typeface="Calibri Light" panose="020F0302020204030204" pitchFamily="34" charset="0"/>
              </a:rPr>
              <a:t>Prioritised Essential and Further resources recommended by lecturers.    </a:t>
            </a:r>
          </a:p>
          <a:p>
            <a:endParaRPr lang="en-GB" dirty="0"/>
          </a:p>
        </p:txBody>
      </p:sp>
      <p:sp>
        <p:nvSpPr>
          <p:cNvPr id="7" name="TextBox 6">
            <a:extLst>
              <a:ext uri="{FF2B5EF4-FFF2-40B4-BE49-F238E27FC236}">
                <a16:creationId xmlns:a16="http://schemas.microsoft.com/office/drawing/2014/main" id="{B53EB27A-BA91-4378-14D7-82E0387F5368}"/>
              </a:ext>
            </a:extLst>
          </p:cNvPr>
          <p:cNvSpPr txBox="1"/>
          <p:nvPr/>
        </p:nvSpPr>
        <p:spPr>
          <a:xfrm>
            <a:off x="602395" y="5701056"/>
            <a:ext cx="8967632" cy="769441"/>
          </a:xfrm>
          <a:prstGeom prst="rect">
            <a:avLst/>
          </a:prstGeom>
          <a:noFill/>
        </p:spPr>
        <p:txBody>
          <a:bodyPr wrap="square" rtlCol="0">
            <a:spAutoFit/>
          </a:bodyPr>
          <a:lstStyle/>
          <a:p>
            <a:r>
              <a:rPr lang="en-GB" sz="2600" dirty="0">
                <a:cs typeface="Calibri Light"/>
              </a:rPr>
              <a:t>Online resource lists are a starting point – do not limit yourself!</a:t>
            </a:r>
          </a:p>
          <a:p>
            <a:endParaRPr lang="en-GB" dirty="0"/>
          </a:p>
        </p:txBody>
      </p:sp>
      <p:pic>
        <p:nvPicPr>
          <p:cNvPr id="8" name="Audio 7">
            <a:hlinkClick r:id="" action="ppaction://media"/>
            <a:extLst>
              <a:ext uri="{FF2B5EF4-FFF2-40B4-BE49-F238E27FC236}">
                <a16:creationId xmlns:a16="http://schemas.microsoft.com/office/drawing/2014/main" id="{B6EDD9F5-9A1D-1F8C-DBF1-E430A2D397B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74855372"/>
      </p:ext>
    </p:extLst>
  </p:cSld>
  <p:clrMapOvr>
    <a:masterClrMapping/>
  </p:clrMapOvr>
  <mc:AlternateContent xmlns:mc="http://schemas.openxmlformats.org/markup-compatibility/2006" xmlns:p14="http://schemas.microsoft.com/office/powerpoint/2010/main">
    <mc:Choice Requires="p14">
      <p:transition spd="slow" p14:dur="2000" advTm="21106"/>
    </mc:Choice>
    <mc:Fallback xmlns="">
      <p:transition spd="slow" advTm="211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a:bodyPr>
          <a:lstStyle/>
          <a:p>
            <a:r>
              <a:rPr lang="en-GB" dirty="0">
                <a:cs typeface="Calibri" panose="020F0502020204030204" pitchFamily="34" charset="0"/>
              </a:rPr>
              <a:t>Complete The Online Infoskills Modules</a:t>
            </a:r>
          </a:p>
        </p:txBody>
      </p:sp>
      <p:pic>
        <p:nvPicPr>
          <p:cNvPr id="8" name="Picture 7" descr="A group of people working on laptops&#10;&#10;Description automatically generated">
            <a:extLst>
              <a:ext uri="{FF2B5EF4-FFF2-40B4-BE49-F238E27FC236}">
                <a16:creationId xmlns:a16="http://schemas.microsoft.com/office/drawing/2014/main" id="{B64E9FFF-2D6C-4D33-A532-C61FEF3B37F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351101" y="2400996"/>
            <a:ext cx="5630799" cy="3320932"/>
          </a:xfrm>
          <a:prstGeom prst="rect">
            <a:avLst/>
          </a:prstGeom>
          <a:effectLst>
            <a:outerShdw blurRad="63500" sx="102000" sy="102000" algn="ctr" rotWithShape="0">
              <a:prstClr val="black">
                <a:alpha val="40000"/>
              </a:prstClr>
            </a:outerShdw>
          </a:effectLst>
        </p:spPr>
      </p:pic>
      <p:sp>
        <p:nvSpPr>
          <p:cNvPr id="10" name="TextBox 9">
            <a:extLst>
              <a:ext uri="{FF2B5EF4-FFF2-40B4-BE49-F238E27FC236}">
                <a16:creationId xmlns:a16="http://schemas.microsoft.com/office/drawing/2014/main" id="{C65D3D8D-0A95-84BE-752B-C39C17D7041F}"/>
              </a:ext>
            </a:extLst>
          </p:cNvPr>
          <p:cNvSpPr txBox="1"/>
          <p:nvPr/>
        </p:nvSpPr>
        <p:spPr>
          <a:xfrm>
            <a:off x="443294" y="2252710"/>
            <a:ext cx="5885900" cy="3939540"/>
          </a:xfrm>
          <a:prstGeom prst="rect">
            <a:avLst/>
          </a:prstGeom>
          <a:noFill/>
        </p:spPr>
        <p:txBody>
          <a:bodyPr wrap="square" rtlCol="0">
            <a:spAutoFit/>
          </a:bodyPr>
          <a:lstStyle/>
          <a:p>
            <a:r>
              <a:rPr lang="en-GB" sz="2500" b="1" dirty="0">
                <a:latin typeface="Calibri "/>
              </a:rPr>
              <a:t>Finding and Using Information</a:t>
            </a:r>
            <a:r>
              <a:rPr lang="en-GB" sz="2500" dirty="0">
                <a:latin typeface="Calibri "/>
              </a:rPr>
              <a:t>.</a:t>
            </a:r>
          </a:p>
          <a:p>
            <a:pPr>
              <a:buFont typeface="Arial" panose="020B0604020202020204" pitchFamily="34" charset="0"/>
              <a:buChar char="•"/>
            </a:pPr>
            <a:r>
              <a:rPr lang="en-GB" sz="2500" dirty="0">
                <a:latin typeface="Calibri "/>
              </a:rPr>
              <a:t>  Identifying and searching for information.        </a:t>
            </a:r>
          </a:p>
          <a:p>
            <a:pPr>
              <a:buFont typeface="Arial" panose="020B0604020202020204" pitchFamily="34" charset="0"/>
              <a:buChar char="•"/>
            </a:pPr>
            <a:r>
              <a:rPr lang="en-GB" sz="2500" dirty="0">
                <a:latin typeface="Calibri "/>
              </a:rPr>
              <a:t>  Advanced searching.</a:t>
            </a:r>
          </a:p>
          <a:p>
            <a:pPr>
              <a:buFont typeface="Arial" panose="020B0604020202020204" pitchFamily="34" charset="0"/>
              <a:buChar char="•"/>
            </a:pPr>
            <a:r>
              <a:rPr lang="en-GB" sz="2500" dirty="0">
                <a:latin typeface="Calibri "/>
              </a:rPr>
              <a:t>  Artificial Intelligence (AI).</a:t>
            </a:r>
          </a:p>
          <a:p>
            <a:pPr>
              <a:buFont typeface="Arial" panose="020B0604020202020204" pitchFamily="34" charset="0"/>
              <a:buChar char="•"/>
            </a:pPr>
            <a:r>
              <a:rPr lang="en-GB" sz="2500" dirty="0">
                <a:latin typeface="Calibri "/>
              </a:rPr>
              <a:t>  Evaluating information.</a:t>
            </a:r>
          </a:p>
          <a:p>
            <a:pPr>
              <a:buFont typeface="Arial" panose="020B0604020202020204" pitchFamily="34" charset="0"/>
              <a:buChar char="•"/>
            </a:pPr>
            <a:endParaRPr lang="en-GB" sz="2500" dirty="0">
              <a:latin typeface="Calibri "/>
            </a:endParaRPr>
          </a:p>
          <a:p>
            <a:r>
              <a:rPr lang="en-GB" sz="2500" b="1" dirty="0">
                <a:latin typeface="Calibri "/>
              </a:rPr>
              <a:t>Referencing and Plagiarism</a:t>
            </a:r>
            <a:r>
              <a:rPr lang="en-GB" sz="2500" dirty="0">
                <a:latin typeface="Calibri "/>
              </a:rPr>
              <a:t>.</a:t>
            </a:r>
          </a:p>
          <a:p>
            <a:pPr marL="342900" indent="-342900">
              <a:buFont typeface="Arial" panose="020B0604020202020204" pitchFamily="34" charset="0"/>
              <a:buChar char="•"/>
            </a:pPr>
            <a:r>
              <a:rPr lang="en-GB" sz="2500" dirty="0">
                <a:latin typeface="Calibri "/>
              </a:rPr>
              <a:t>Why we reference.</a:t>
            </a:r>
          </a:p>
          <a:p>
            <a:pPr marL="342900" indent="-342900">
              <a:buFont typeface="Arial" panose="020B0604020202020204" pitchFamily="34" charset="0"/>
              <a:buChar char="•"/>
            </a:pPr>
            <a:r>
              <a:rPr lang="en-GB" sz="2500" dirty="0">
                <a:latin typeface="Calibri "/>
              </a:rPr>
              <a:t>How to reference.</a:t>
            </a:r>
          </a:p>
          <a:p>
            <a:pPr marL="342900" indent="-342900">
              <a:buFont typeface="Arial" panose="020B0604020202020204" pitchFamily="34" charset="0"/>
              <a:buChar char="•"/>
            </a:pPr>
            <a:r>
              <a:rPr lang="en-GB" sz="2500" dirty="0">
                <a:latin typeface="Calibri "/>
              </a:rPr>
              <a:t>Handbooks and guidance.</a:t>
            </a:r>
          </a:p>
        </p:txBody>
      </p:sp>
      <p:sp>
        <p:nvSpPr>
          <p:cNvPr id="4" name="TextBox 3">
            <a:extLst>
              <a:ext uri="{FF2B5EF4-FFF2-40B4-BE49-F238E27FC236}">
                <a16:creationId xmlns:a16="http://schemas.microsoft.com/office/drawing/2014/main" id="{FD07218A-896A-AF7A-1A9B-7E7278863ECA}"/>
              </a:ext>
            </a:extLst>
          </p:cNvPr>
          <p:cNvSpPr txBox="1"/>
          <p:nvPr/>
        </p:nvSpPr>
        <p:spPr>
          <a:xfrm>
            <a:off x="443294" y="1483269"/>
            <a:ext cx="11305411" cy="769441"/>
          </a:xfrm>
          <a:prstGeom prst="rect">
            <a:avLst/>
          </a:prstGeom>
          <a:noFill/>
        </p:spPr>
        <p:txBody>
          <a:bodyPr wrap="square" rtlCol="0">
            <a:spAutoFit/>
          </a:bodyPr>
          <a:lstStyle/>
          <a:p>
            <a:r>
              <a:rPr lang="en-GB" sz="2500" dirty="0">
                <a:latin typeface="Calibri "/>
                <a:cs typeface="Calibri" panose="020F0502020204030204" pitchFamily="34" charset="0"/>
              </a:rPr>
              <a:t>Find them in the </a:t>
            </a:r>
            <a:r>
              <a:rPr lang="en-GB" sz="2500" dirty="0">
                <a:latin typeface="Calibri "/>
                <a:hlinkClick r:id="rId6"/>
              </a:rPr>
              <a:t>Academic and Infoskills programme</a:t>
            </a:r>
            <a:r>
              <a:rPr lang="en-GB" sz="2500" dirty="0">
                <a:latin typeface="Calibri "/>
              </a:rPr>
              <a:t>.</a:t>
            </a:r>
          </a:p>
          <a:p>
            <a:endParaRPr lang="en-GB" dirty="0"/>
          </a:p>
        </p:txBody>
      </p:sp>
      <p:pic>
        <p:nvPicPr>
          <p:cNvPr id="5" name="Audio 4">
            <a:hlinkClick r:id="" action="ppaction://media"/>
            <a:extLst>
              <a:ext uri="{FF2B5EF4-FFF2-40B4-BE49-F238E27FC236}">
                <a16:creationId xmlns:a16="http://schemas.microsoft.com/office/drawing/2014/main" id="{D90F8081-5E81-20D3-3725-36C62E25D76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82250262"/>
      </p:ext>
    </p:extLst>
  </p:cSld>
  <p:clrMapOvr>
    <a:masterClrMapping/>
  </p:clrMapOvr>
  <mc:AlternateContent xmlns:mc="http://schemas.openxmlformats.org/markup-compatibility/2006" xmlns:p14="http://schemas.microsoft.com/office/powerpoint/2010/main">
    <mc:Choice Requires="p14">
      <p:transition spd="slow" p14:dur="2000" advTm="31958"/>
    </mc:Choice>
    <mc:Fallback xmlns="">
      <p:transition spd="slow" advTm="319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How to Search the Library Catalogue</a:t>
            </a:r>
          </a:p>
        </p:txBody>
      </p:sp>
      <p:pic>
        <p:nvPicPr>
          <p:cNvPr id="4" name="Picture 3">
            <a:extLst>
              <a:ext uri="{FF2B5EF4-FFF2-40B4-BE49-F238E27FC236}">
                <a16:creationId xmlns:a16="http://schemas.microsoft.com/office/drawing/2014/main" id="{FB5C15D9-D244-3650-E156-011B2F171185}"/>
              </a:ext>
            </a:extLst>
          </p:cNvPr>
          <p:cNvPicPr>
            <a:picLocks noChangeAspect="1"/>
          </p:cNvPicPr>
          <p:nvPr/>
        </p:nvPicPr>
        <p:blipFill rotWithShape="1">
          <a:blip r:embed="rId5"/>
          <a:srcRect l="41863" t="28791" r="30204" b="32841"/>
          <a:stretch/>
        </p:blipFill>
        <p:spPr>
          <a:xfrm>
            <a:off x="774442" y="1628895"/>
            <a:ext cx="6913982" cy="3409635"/>
          </a:xfrm>
          <a:prstGeom prst="rect">
            <a:avLst/>
          </a:prstGeom>
          <a:effectLst>
            <a:outerShdw blurRad="63500" sx="102000" sy="102000" algn="ctr" rotWithShape="0">
              <a:prstClr val="black">
                <a:alpha val="40000"/>
              </a:prstClr>
            </a:outerShdw>
          </a:effectLst>
        </p:spPr>
      </p:pic>
      <p:sp>
        <p:nvSpPr>
          <p:cNvPr id="5" name="TextBox 4">
            <a:extLst>
              <a:ext uri="{FF2B5EF4-FFF2-40B4-BE49-F238E27FC236}">
                <a16:creationId xmlns:a16="http://schemas.microsoft.com/office/drawing/2014/main" id="{41683D31-EACD-0C55-181F-6430329BB1F6}"/>
              </a:ext>
            </a:extLst>
          </p:cNvPr>
          <p:cNvSpPr txBox="1"/>
          <p:nvPr/>
        </p:nvSpPr>
        <p:spPr>
          <a:xfrm>
            <a:off x="8117633" y="2433505"/>
            <a:ext cx="3508310" cy="923330"/>
          </a:xfrm>
          <a:prstGeom prst="rect">
            <a:avLst/>
          </a:prstGeom>
          <a:noFill/>
        </p:spPr>
        <p:txBody>
          <a:bodyPr wrap="square" rtlCol="0">
            <a:spAutoFit/>
          </a:bodyPr>
          <a:lstStyle/>
          <a:p>
            <a:r>
              <a:rPr lang="en-GB" dirty="0"/>
              <a:t>Log into the University Intranet to go to the internal Library and Learning Resources webpage.</a:t>
            </a:r>
          </a:p>
        </p:txBody>
      </p:sp>
      <p:pic>
        <p:nvPicPr>
          <p:cNvPr id="7" name="Picture 6">
            <a:extLst>
              <a:ext uri="{FF2B5EF4-FFF2-40B4-BE49-F238E27FC236}">
                <a16:creationId xmlns:a16="http://schemas.microsoft.com/office/drawing/2014/main" id="{787AFBEF-141A-A5B8-33BC-DFD9B0E3675B}"/>
              </a:ext>
            </a:extLst>
          </p:cNvPr>
          <p:cNvPicPr>
            <a:picLocks noChangeAspect="1"/>
          </p:cNvPicPr>
          <p:nvPr/>
        </p:nvPicPr>
        <p:blipFill rotWithShape="1">
          <a:blip r:embed="rId6"/>
          <a:srcRect l="45201" t="39875" r="30357" b="42581"/>
          <a:stretch/>
        </p:blipFill>
        <p:spPr>
          <a:xfrm>
            <a:off x="3946847" y="4519440"/>
            <a:ext cx="5393093" cy="1389927"/>
          </a:xfrm>
          <a:prstGeom prst="rect">
            <a:avLst/>
          </a:prstGeom>
          <a:effectLst>
            <a:outerShdw blurRad="63500" sx="102000" sy="102000" algn="ctr" rotWithShape="0">
              <a:prstClr val="black">
                <a:alpha val="40000"/>
              </a:prstClr>
            </a:outerShdw>
          </a:effectLst>
        </p:spPr>
      </p:pic>
      <p:sp>
        <p:nvSpPr>
          <p:cNvPr id="11" name="TextBox 10">
            <a:extLst>
              <a:ext uri="{FF2B5EF4-FFF2-40B4-BE49-F238E27FC236}">
                <a16:creationId xmlns:a16="http://schemas.microsoft.com/office/drawing/2014/main" id="{EDF89C31-9DB1-19FF-B460-DBADEAE17D32}"/>
              </a:ext>
            </a:extLst>
          </p:cNvPr>
          <p:cNvSpPr txBox="1"/>
          <p:nvPr/>
        </p:nvSpPr>
        <p:spPr>
          <a:xfrm>
            <a:off x="9489233" y="4808671"/>
            <a:ext cx="2304662" cy="646331"/>
          </a:xfrm>
          <a:prstGeom prst="rect">
            <a:avLst/>
          </a:prstGeom>
          <a:noFill/>
        </p:spPr>
        <p:txBody>
          <a:bodyPr wrap="square" rtlCol="0">
            <a:spAutoFit/>
          </a:bodyPr>
          <a:lstStyle/>
          <a:p>
            <a:r>
              <a:rPr lang="en-GB" dirty="0"/>
              <a:t>Scroll down this page to find the search box.</a:t>
            </a:r>
          </a:p>
        </p:txBody>
      </p:sp>
      <p:pic>
        <p:nvPicPr>
          <p:cNvPr id="6" name="Audio 5">
            <a:hlinkClick r:id="" action="ppaction://media"/>
            <a:extLst>
              <a:ext uri="{FF2B5EF4-FFF2-40B4-BE49-F238E27FC236}">
                <a16:creationId xmlns:a16="http://schemas.microsoft.com/office/drawing/2014/main" id="{28EC9366-2781-023D-EC21-BFFD94E778B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89724981"/>
      </p:ext>
    </p:extLst>
  </p:cSld>
  <p:clrMapOvr>
    <a:masterClrMapping/>
  </p:clrMapOvr>
  <mc:AlternateContent xmlns:mc="http://schemas.openxmlformats.org/markup-compatibility/2006" xmlns:p14="http://schemas.microsoft.com/office/powerpoint/2010/main">
    <mc:Choice Requires="p14">
      <p:transition spd="slow" p14:dur="2000" advTm="14988"/>
    </mc:Choice>
    <mc:Fallback xmlns="">
      <p:transition spd="slow" advTm="149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2" y="252284"/>
            <a:ext cx="10795518"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F231F663-475F-C3F3-6AC6-9479773C754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54257447"/>
      </p:ext>
    </p:extLst>
  </p:cSld>
  <p:clrMapOvr>
    <a:masterClrMapping/>
  </p:clrMapOvr>
  <mc:AlternateContent xmlns:mc="http://schemas.openxmlformats.org/markup-compatibility/2006" xmlns:p14="http://schemas.microsoft.com/office/powerpoint/2010/main">
    <mc:Choice Requires="p14">
      <p:transition spd="slow" p14:dur="2000" advTm="31046"/>
    </mc:Choice>
    <mc:Fallback xmlns="">
      <p:transition spd="slow" advTm="310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Search eResources Only</a:t>
            </a:r>
          </a:p>
        </p:txBody>
      </p:sp>
      <p:sp>
        <p:nvSpPr>
          <p:cNvPr id="8" name="TextBox 7">
            <a:extLst>
              <a:ext uri="{FF2B5EF4-FFF2-40B4-BE49-F238E27FC236}">
                <a16:creationId xmlns:a16="http://schemas.microsoft.com/office/drawing/2014/main" id="{EB138A5A-05C0-FF7D-9983-995A983B2A76}"/>
              </a:ext>
            </a:extLst>
          </p:cNvPr>
          <p:cNvSpPr txBox="1"/>
          <p:nvPr/>
        </p:nvSpPr>
        <p:spPr>
          <a:xfrm>
            <a:off x="9450623" y="2803463"/>
            <a:ext cx="2486647" cy="2862322"/>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Use the drop-down arrow in the search box to limit your search to online resources only.</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This will search all our journal databases, ebook collections and video resources.</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714E6EE5-D7F2-2C64-D4B6-98C4262D9F18}"/>
              </a:ext>
            </a:extLst>
          </p:cNvPr>
          <p:cNvPicPr>
            <a:picLocks noChangeAspect="1"/>
          </p:cNvPicPr>
          <p:nvPr/>
        </p:nvPicPr>
        <p:blipFill rotWithShape="1">
          <a:blip r:embed="rId5"/>
          <a:srcRect l="70891" t="58674" r="995" b="2214"/>
          <a:stretch/>
        </p:blipFill>
        <p:spPr>
          <a:xfrm>
            <a:off x="698242" y="1654346"/>
            <a:ext cx="8316221" cy="4153906"/>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DF7692A8-5271-6BA7-8A41-56DF6E1583DF}"/>
              </a:ext>
            </a:extLst>
          </p:cNvPr>
          <p:cNvSpPr/>
          <p:nvPr/>
        </p:nvSpPr>
        <p:spPr>
          <a:xfrm>
            <a:off x="5553931" y="2091193"/>
            <a:ext cx="870723" cy="31010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Audio 3">
            <a:hlinkClick r:id="" action="ppaction://media"/>
            <a:extLst>
              <a:ext uri="{FF2B5EF4-FFF2-40B4-BE49-F238E27FC236}">
                <a16:creationId xmlns:a16="http://schemas.microsoft.com/office/drawing/2014/main" id="{FE545437-7BD5-80CF-6744-F0411EEC996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49774226"/>
      </p:ext>
    </p:extLst>
  </p:cSld>
  <p:clrMapOvr>
    <a:masterClrMapping/>
  </p:clrMapOvr>
  <mc:AlternateContent xmlns:mc="http://schemas.openxmlformats.org/markup-compatibility/2006" xmlns:p14="http://schemas.microsoft.com/office/powerpoint/2010/main">
    <mc:Choice Requires="p14">
      <p:transition spd="slow" p14:dur="2000" advTm="11424"/>
    </mc:Choice>
    <mc:Fallback xmlns="">
      <p:transition spd="slow" advTm="11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Sign in to the Library Search </a:t>
            </a:r>
          </a:p>
        </p:txBody>
      </p:sp>
      <p:sp>
        <p:nvSpPr>
          <p:cNvPr id="8" name="TextBox 7">
            <a:extLst>
              <a:ext uri="{FF2B5EF4-FFF2-40B4-BE49-F238E27FC236}">
                <a16:creationId xmlns:a16="http://schemas.microsoft.com/office/drawing/2014/main" id="{EB138A5A-05C0-FF7D-9983-995A983B2A76}"/>
              </a:ext>
            </a:extLst>
          </p:cNvPr>
          <p:cNvSpPr txBox="1"/>
          <p:nvPr/>
        </p:nvSpPr>
        <p:spPr>
          <a:xfrm>
            <a:off x="9450623" y="2803463"/>
            <a:ext cx="2486647"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Sign in with your university username and password to access the tools and features available in the library search.</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714E6EE5-D7F2-2C64-D4B6-98C4262D9F18}"/>
              </a:ext>
            </a:extLst>
          </p:cNvPr>
          <p:cNvPicPr>
            <a:picLocks noChangeAspect="1"/>
          </p:cNvPicPr>
          <p:nvPr/>
        </p:nvPicPr>
        <p:blipFill rotWithShape="1">
          <a:blip r:embed="rId5"/>
          <a:srcRect l="70891" t="58674" r="995" b="2214"/>
          <a:stretch/>
        </p:blipFill>
        <p:spPr>
          <a:xfrm>
            <a:off x="698242" y="1645110"/>
            <a:ext cx="8316221" cy="4153906"/>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DF7692A8-5271-6BA7-8A41-56DF6E1583DF}"/>
              </a:ext>
            </a:extLst>
          </p:cNvPr>
          <p:cNvSpPr/>
          <p:nvPr/>
        </p:nvSpPr>
        <p:spPr>
          <a:xfrm>
            <a:off x="5116945" y="2620502"/>
            <a:ext cx="480291" cy="25200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07BABFE4-2A15-8788-0CAD-9105CB57772C}"/>
              </a:ext>
            </a:extLst>
          </p:cNvPr>
          <p:cNvSpPr/>
          <p:nvPr/>
        </p:nvSpPr>
        <p:spPr>
          <a:xfrm>
            <a:off x="8169564" y="1741536"/>
            <a:ext cx="484909" cy="1611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Audio 4">
            <a:hlinkClick r:id="" action="ppaction://media"/>
            <a:extLst>
              <a:ext uri="{FF2B5EF4-FFF2-40B4-BE49-F238E27FC236}">
                <a16:creationId xmlns:a16="http://schemas.microsoft.com/office/drawing/2014/main" id="{288D1F91-F7A0-FCF3-5FA6-5091BB64615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06239145"/>
      </p:ext>
    </p:extLst>
  </p:cSld>
  <p:clrMapOvr>
    <a:masterClrMapping/>
  </p:clrMapOvr>
  <mc:AlternateContent xmlns:mc="http://schemas.openxmlformats.org/markup-compatibility/2006" xmlns:p14="http://schemas.microsoft.com/office/powerpoint/2010/main">
    <mc:Choice Requires="p14">
      <p:transition spd="slow" p14:dur="2000" advTm="7789"/>
    </mc:Choice>
    <mc:Fallback xmlns="">
      <p:transition spd="slow" advTm="7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Use Filters to Improve Your Results</a:t>
            </a:r>
          </a:p>
        </p:txBody>
      </p:sp>
      <p:sp>
        <p:nvSpPr>
          <p:cNvPr id="8" name="TextBox 7">
            <a:extLst>
              <a:ext uri="{FF2B5EF4-FFF2-40B4-BE49-F238E27FC236}">
                <a16:creationId xmlns:a16="http://schemas.microsoft.com/office/drawing/2014/main" id="{EB138A5A-05C0-FF7D-9983-995A983B2A76}"/>
              </a:ext>
            </a:extLst>
          </p:cNvPr>
          <p:cNvSpPr txBox="1"/>
          <p:nvPr/>
        </p:nvSpPr>
        <p:spPr>
          <a:xfrm>
            <a:off x="9083479" y="2413337"/>
            <a:ext cx="2722904"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Use the filters down the left-hand side.</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Limit by full text, books, articles, date, peer review and other filters listed.</a:t>
            </a:r>
          </a:p>
          <a:p>
            <a:endParaRPr lang="en-GB" dirty="0">
              <a:latin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C8E46F81-519D-9FCE-11B5-EB2D646DFAF9}"/>
              </a:ext>
            </a:extLst>
          </p:cNvPr>
          <p:cNvPicPr>
            <a:picLocks noChangeAspect="1"/>
          </p:cNvPicPr>
          <p:nvPr/>
        </p:nvPicPr>
        <p:blipFill rotWithShape="1">
          <a:blip r:embed="rId5"/>
          <a:srcRect l="303" t="12122" r="4613" b="5226"/>
          <a:stretch/>
        </p:blipFill>
        <p:spPr>
          <a:xfrm>
            <a:off x="755072" y="1454728"/>
            <a:ext cx="7841672" cy="4544290"/>
          </a:xfrm>
          <a:prstGeom prst="rect">
            <a:avLst/>
          </a:prstGeom>
          <a:effectLst>
            <a:outerShdw blurRad="63500" sx="102000" sy="102000" algn="ctr" rotWithShape="0">
              <a:prstClr val="black">
                <a:alpha val="40000"/>
              </a:prstClr>
            </a:outerShdw>
          </a:effectLst>
        </p:spPr>
      </p:pic>
      <p:sp>
        <p:nvSpPr>
          <p:cNvPr id="9" name="Rectangle 8">
            <a:extLst>
              <a:ext uri="{FF2B5EF4-FFF2-40B4-BE49-F238E27FC236}">
                <a16:creationId xmlns:a16="http://schemas.microsoft.com/office/drawing/2014/main" id="{C6F6AA72-BC23-AC46-E9DC-C6BD0DE3DE2A}"/>
              </a:ext>
            </a:extLst>
          </p:cNvPr>
          <p:cNvSpPr/>
          <p:nvPr/>
        </p:nvSpPr>
        <p:spPr>
          <a:xfrm>
            <a:off x="886265" y="2841674"/>
            <a:ext cx="1498209" cy="319336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Audio 3">
            <a:hlinkClick r:id="" action="ppaction://media"/>
            <a:extLst>
              <a:ext uri="{FF2B5EF4-FFF2-40B4-BE49-F238E27FC236}">
                <a16:creationId xmlns:a16="http://schemas.microsoft.com/office/drawing/2014/main" id="{9D828DF3-C889-8502-6F5F-60678431D6F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8423230"/>
      </p:ext>
    </p:extLst>
  </p:cSld>
  <p:clrMapOvr>
    <a:masterClrMapping/>
  </p:clrMapOvr>
  <mc:AlternateContent xmlns:mc="http://schemas.openxmlformats.org/markup-compatibility/2006" xmlns:p14="http://schemas.microsoft.com/office/powerpoint/2010/main">
    <mc:Choice Requires="p14">
      <p:transition spd="slow" p14:dur="2000" advTm="15923"/>
    </mc:Choice>
    <mc:Fallback xmlns="">
      <p:transition spd="slow" advTm="15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408471" y="2013154"/>
            <a:ext cx="3386491" cy="2852143"/>
          </a:xfrm>
        </p:spPr>
        <p:txBody>
          <a:bodyPr>
            <a:normAutofit/>
          </a:bodyPr>
          <a:lstStyle/>
          <a:p>
            <a:pPr marL="0" indent="0">
              <a:buNone/>
            </a:pPr>
            <a:r>
              <a:rPr lang="en-US" dirty="0"/>
              <a:t>Use the library catalogue to find ebooks:</a:t>
            </a:r>
          </a:p>
          <a:p>
            <a:r>
              <a:rPr lang="en-US" dirty="0"/>
              <a:t>Full Text Online.</a:t>
            </a:r>
          </a:p>
          <a:p>
            <a:r>
              <a:rPr lang="en-US" dirty="0"/>
              <a:t>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Finding Ebooks</a:t>
            </a:r>
          </a:p>
        </p:txBody>
      </p:sp>
      <p:sp>
        <p:nvSpPr>
          <p:cNvPr id="2" name="TextBox 1">
            <a:extLst>
              <a:ext uri="{FF2B5EF4-FFF2-40B4-BE49-F238E27FC236}">
                <a16:creationId xmlns:a16="http://schemas.microsoft.com/office/drawing/2014/main" id="{0C3F345C-507B-48A6-B407-F4FEFF20CB5B}"/>
              </a:ext>
            </a:extLst>
          </p:cNvPr>
          <p:cNvSpPr txBox="1"/>
          <p:nvPr/>
        </p:nvSpPr>
        <p:spPr>
          <a:xfrm>
            <a:off x="356558" y="5074412"/>
            <a:ext cx="3531079" cy="461665"/>
          </a:xfrm>
          <a:prstGeom prst="rect">
            <a:avLst/>
          </a:prstGeom>
          <a:noFill/>
        </p:spPr>
        <p:txBody>
          <a:bodyPr wrap="square" rtlCol="0">
            <a:spAutoFit/>
          </a:bodyPr>
          <a:lstStyle/>
          <a:p>
            <a:r>
              <a:rPr lang="en-GB" sz="2400" dirty="0">
                <a:hlinkClick r:id="rId5"/>
              </a:rPr>
              <a:t>Ebooks</a:t>
            </a:r>
            <a:endParaRPr lang="en-GB" sz="2400" dirty="0"/>
          </a:p>
        </p:txBody>
      </p:sp>
      <p:pic>
        <p:nvPicPr>
          <p:cNvPr id="6" name="Picture 5">
            <a:extLst>
              <a:ext uri="{FF2B5EF4-FFF2-40B4-BE49-F238E27FC236}">
                <a16:creationId xmlns:a16="http://schemas.microsoft.com/office/drawing/2014/main" id="{CD28D957-12F8-17FC-EBD3-871AC999EE51}"/>
              </a:ext>
            </a:extLst>
          </p:cNvPr>
          <p:cNvPicPr>
            <a:picLocks noChangeAspect="1"/>
          </p:cNvPicPr>
          <p:nvPr/>
        </p:nvPicPr>
        <p:blipFill rotWithShape="1">
          <a:blip r:embed="rId6"/>
          <a:srcRect t="20461" r="5332" b="5828"/>
          <a:stretch/>
        </p:blipFill>
        <p:spPr>
          <a:xfrm>
            <a:off x="3876136" y="1552755"/>
            <a:ext cx="7959306" cy="4131530"/>
          </a:xfrm>
          <a:prstGeom prst="rect">
            <a:avLst/>
          </a:prstGeom>
          <a:effectLst>
            <a:outerShdw blurRad="63500" sx="102000" sy="102000" algn="ctr" rotWithShape="0">
              <a:prstClr val="black">
                <a:alpha val="40000"/>
              </a:prstClr>
            </a:outerShdw>
          </a:effectLst>
        </p:spPr>
      </p:pic>
      <p:sp>
        <p:nvSpPr>
          <p:cNvPr id="4" name="Rectangle 3">
            <a:extLst>
              <a:ext uri="{FF2B5EF4-FFF2-40B4-BE49-F238E27FC236}">
                <a16:creationId xmlns:a16="http://schemas.microsoft.com/office/drawing/2014/main" id="{64D4B179-B865-8BE4-39CA-C6A988502CE6}"/>
              </a:ext>
            </a:extLst>
          </p:cNvPr>
          <p:cNvSpPr/>
          <p:nvPr/>
        </p:nvSpPr>
        <p:spPr>
          <a:xfrm>
            <a:off x="4058529" y="2869809"/>
            <a:ext cx="1448973" cy="96363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Audio 6">
            <a:hlinkClick r:id="" action="ppaction://media"/>
            <a:extLst>
              <a:ext uri="{FF2B5EF4-FFF2-40B4-BE49-F238E27FC236}">
                <a16:creationId xmlns:a16="http://schemas.microsoft.com/office/drawing/2014/main" id="{F79F315B-1859-A9A2-C6FC-E9778B5B2D4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76499847"/>
      </p:ext>
    </p:extLst>
  </p:cSld>
  <p:clrMapOvr>
    <a:masterClrMapping/>
  </p:clrMapOvr>
  <mc:AlternateContent xmlns:mc="http://schemas.openxmlformats.org/markup-compatibility/2006" xmlns:p14="http://schemas.microsoft.com/office/powerpoint/2010/main">
    <mc:Choice Requires="p14">
      <p:transition spd="slow" p14:dur="2000" advTm="11858"/>
    </mc:Choice>
    <mc:Fallback xmlns="">
      <p:transition spd="slow" advTm="11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Limit to Journal Articles</a:t>
            </a:r>
            <a:endParaRPr lang="en-GB" dirty="0"/>
          </a:p>
        </p:txBody>
      </p:sp>
      <p:sp>
        <p:nvSpPr>
          <p:cNvPr id="5" name="TextBox 4"/>
          <p:cNvSpPr txBox="1"/>
          <p:nvPr/>
        </p:nvSpPr>
        <p:spPr>
          <a:xfrm>
            <a:off x="465827" y="2363638"/>
            <a:ext cx="3968038" cy="2246769"/>
          </a:xfrm>
          <a:prstGeom prst="rect">
            <a:avLst/>
          </a:prstGeom>
          <a:noFill/>
        </p:spPr>
        <p:txBody>
          <a:bodyPr wrap="square" rtlCol="0">
            <a:spAutoFit/>
          </a:bodyPr>
          <a:lstStyle/>
          <a:p>
            <a:r>
              <a:rPr lang="en-US" sz="2800" dirty="0"/>
              <a:t>Use the library catalogue to find online articles:</a:t>
            </a:r>
          </a:p>
          <a:p>
            <a:endParaRPr lang="en-US" sz="2800" dirty="0"/>
          </a:p>
          <a:p>
            <a:pPr marL="285750" indent="-285750">
              <a:buFont typeface="Arial" panose="020B0604020202020204" pitchFamily="34" charset="0"/>
              <a:buChar char="•"/>
            </a:pPr>
            <a:r>
              <a:rPr lang="en-US" sz="2800" dirty="0"/>
              <a:t>Full Text Online.</a:t>
            </a:r>
          </a:p>
          <a:p>
            <a:pPr marL="285750" indent="-285750">
              <a:buFont typeface="Arial" panose="020B0604020202020204" pitchFamily="34" charset="0"/>
              <a:buChar char="•"/>
            </a:pPr>
            <a:r>
              <a:rPr lang="en-US" sz="2800" dirty="0"/>
              <a:t>Articles.</a:t>
            </a:r>
          </a:p>
        </p:txBody>
      </p:sp>
      <p:sp>
        <p:nvSpPr>
          <p:cNvPr id="4" name="TextBox 3">
            <a:hlinkClick r:id="rId5"/>
            <a:extLst>
              <a:ext uri="{FF2B5EF4-FFF2-40B4-BE49-F238E27FC236}">
                <a16:creationId xmlns:a16="http://schemas.microsoft.com/office/drawing/2014/main" id="{A23FA2EA-646A-4FC5-A91C-AFD6CB7A3D59}"/>
              </a:ext>
            </a:extLst>
          </p:cNvPr>
          <p:cNvSpPr txBox="1"/>
          <p:nvPr/>
        </p:nvSpPr>
        <p:spPr>
          <a:xfrm>
            <a:off x="698242" y="5343398"/>
            <a:ext cx="2792581" cy="461665"/>
          </a:xfrm>
          <a:prstGeom prst="rect">
            <a:avLst/>
          </a:prstGeom>
          <a:noFill/>
        </p:spPr>
        <p:txBody>
          <a:bodyPr wrap="square" rtlCol="0">
            <a:spAutoFit/>
          </a:bodyPr>
          <a:lstStyle/>
          <a:p>
            <a:r>
              <a:rPr lang="en-GB" sz="2400" dirty="0">
                <a:hlinkClick r:id="rId6"/>
              </a:rPr>
              <a:t>Articles</a:t>
            </a:r>
            <a:endParaRPr lang="en-GB" sz="2400" dirty="0"/>
          </a:p>
        </p:txBody>
      </p:sp>
      <p:pic>
        <p:nvPicPr>
          <p:cNvPr id="6" name="Picture 5">
            <a:extLst>
              <a:ext uri="{FF2B5EF4-FFF2-40B4-BE49-F238E27FC236}">
                <a16:creationId xmlns:a16="http://schemas.microsoft.com/office/drawing/2014/main" id="{3406F0F6-5AEA-4FE7-5C9A-CF99144E83AF}"/>
              </a:ext>
            </a:extLst>
          </p:cNvPr>
          <p:cNvPicPr>
            <a:picLocks noChangeAspect="1"/>
          </p:cNvPicPr>
          <p:nvPr/>
        </p:nvPicPr>
        <p:blipFill rotWithShape="1">
          <a:blip r:embed="rId7"/>
          <a:srcRect l="655" t="11385" r="4986" b="7590"/>
          <a:stretch/>
        </p:blipFill>
        <p:spPr>
          <a:xfrm>
            <a:off x="4433865" y="1559244"/>
            <a:ext cx="7228705" cy="4138172"/>
          </a:xfrm>
          <a:prstGeom prst="rect">
            <a:avLst/>
          </a:prstGeom>
          <a:effectLst>
            <a:outerShdw blurRad="63500" sx="102000" sy="102000" algn="ctr" rotWithShape="0">
              <a:prstClr val="black">
                <a:alpha val="40000"/>
              </a:prstClr>
            </a:outerShdw>
          </a:effectLst>
        </p:spPr>
      </p:pic>
      <p:sp>
        <p:nvSpPr>
          <p:cNvPr id="3" name="Rectangle 2">
            <a:extLst>
              <a:ext uri="{FF2B5EF4-FFF2-40B4-BE49-F238E27FC236}">
                <a16:creationId xmlns:a16="http://schemas.microsoft.com/office/drawing/2014/main" id="{34210E77-9D4B-4187-C319-0E9BBDF095F2}"/>
              </a:ext>
            </a:extLst>
          </p:cNvPr>
          <p:cNvSpPr/>
          <p:nvPr/>
        </p:nvSpPr>
        <p:spPr>
          <a:xfrm>
            <a:off x="4561049" y="2891037"/>
            <a:ext cx="1210074" cy="1084139"/>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Audio 7">
            <a:hlinkClick r:id="" action="ppaction://media"/>
            <a:extLst>
              <a:ext uri="{FF2B5EF4-FFF2-40B4-BE49-F238E27FC236}">
                <a16:creationId xmlns:a16="http://schemas.microsoft.com/office/drawing/2014/main" id="{60303F8D-13D6-7106-958D-B6386C78091E}"/>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85977318"/>
      </p:ext>
    </p:extLst>
  </p:cSld>
  <p:clrMapOvr>
    <a:masterClrMapping/>
  </p:clrMapOvr>
  <mc:AlternateContent xmlns:mc="http://schemas.openxmlformats.org/markup-compatibility/2006" xmlns:p14="http://schemas.microsoft.com/office/powerpoint/2010/main">
    <mc:Choice Requires="p14">
      <p:transition spd="slow" p14:dur="2000" advTm="9309"/>
    </mc:Choice>
    <mc:Fallback xmlns="">
      <p:transition spd="slow" advTm="9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11979" y="1603692"/>
            <a:ext cx="4543829" cy="2640503"/>
          </a:xfrm>
        </p:spPr>
        <p:txBody>
          <a:bodyPr>
            <a:normAutofit fontScale="550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ebook or journal article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934635" y="5451229"/>
            <a:ext cx="3692106" cy="461665"/>
          </a:xfrm>
          <a:prstGeom prst="rect">
            <a:avLst/>
          </a:prstGeom>
          <a:noFill/>
        </p:spPr>
        <p:txBody>
          <a:bodyPr wrap="square" rtlCol="0">
            <a:spAutoFit/>
          </a:bodyPr>
          <a:lstStyle/>
          <a:p>
            <a:r>
              <a:rPr lang="en-GB" sz="2400" dirty="0">
                <a:hlinkClick r:id="rId5"/>
              </a:rPr>
              <a:t>Book record</a:t>
            </a:r>
            <a:endParaRPr lang="en-GB" sz="2400" dirty="0"/>
          </a:p>
        </p:txBody>
      </p:sp>
      <p:pic>
        <p:nvPicPr>
          <p:cNvPr id="7" name="Picture 6">
            <a:extLst>
              <a:ext uri="{FF2B5EF4-FFF2-40B4-BE49-F238E27FC236}">
                <a16:creationId xmlns:a16="http://schemas.microsoft.com/office/drawing/2014/main" id="{BEA0768F-4DEC-9A43-5778-1C9D26F5A617}"/>
              </a:ext>
            </a:extLst>
          </p:cNvPr>
          <p:cNvPicPr>
            <a:picLocks noChangeAspect="1"/>
          </p:cNvPicPr>
          <p:nvPr/>
        </p:nvPicPr>
        <p:blipFill rotWithShape="1">
          <a:blip r:embed="rId6"/>
          <a:srcRect l="10364" t="11775" r="26935" b="50872"/>
          <a:stretch/>
        </p:blipFill>
        <p:spPr>
          <a:xfrm>
            <a:off x="486303" y="4082716"/>
            <a:ext cx="4954584" cy="1967742"/>
          </a:xfrm>
          <a:prstGeom prst="rect">
            <a:avLst/>
          </a:prstGeom>
          <a:effectLst>
            <a:outerShdw blurRad="63500" sx="102000" sy="102000" algn="ctr" rotWithShape="0">
              <a:prstClr val="black">
                <a:alpha val="40000"/>
              </a:prstClr>
            </a:outerShdw>
          </a:effectLst>
        </p:spPr>
      </p:pic>
      <p:pic>
        <p:nvPicPr>
          <p:cNvPr id="9" name="Picture 8">
            <a:extLst>
              <a:ext uri="{FF2B5EF4-FFF2-40B4-BE49-F238E27FC236}">
                <a16:creationId xmlns:a16="http://schemas.microsoft.com/office/drawing/2014/main" id="{F6816C0D-96F3-CA9C-4E79-94F5C0C17FDD}"/>
              </a:ext>
            </a:extLst>
          </p:cNvPr>
          <p:cNvPicPr>
            <a:picLocks noChangeAspect="1"/>
          </p:cNvPicPr>
          <p:nvPr/>
        </p:nvPicPr>
        <p:blipFill rotWithShape="1">
          <a:blip r:embed="rId7"/>
          <a:srcRect l="73612" t="11775" r="5396" b="20410"/>
          <a:stretch/>
        </p:blipFill>
        <p:spPr>
          <a:xfrm>
            <a:off x="9903656" y="1465124"/>
            <a:ext cx="2159390" cy="4650723"/>
          </a:xfrm>
          <a:prstGeom prst="rect">
            <a:avLst/>
          </a:prstGeom>
          <a:effectLst>
            <a:outerShdw blurRad="63500" sx="102000" sy="102000" algn="ctr" rotWithShape="0">
              <a:prstClr val="black">
                <a:alpha val="40000"/>
              </a:prstClr>
            </a:outerShdw>
          </a:effectLst>
        </p:spPr>
      </p:pic>
      <p:pic>
        <p:nvPicPr>
          <p:cNvPr id="13" name="Picture 12">
            <a:extLst>
              <a:ext uri="{FF2B5EF4-FFF2-40B4-BE49-F238E27FC236}">
                <a16:creationId xmlns:a16="http://schemas.microsoft.com/office/drawing/2014/main" id="{6D45D9CB-6664-8EA1-A295-C2A515695FC5}"/>
              </a:ext>
            </a:extLst>
          </p:cNvPr>
          <p:cNvPicPr>
            <a:picLocks noChangeAspect="1"/>
          </p:cNvPicPr>
          <p:nvPr/>
        </p:nvPicPr>
        <p:blipFill rotWithShape="1">
          <a:blip r:embed="rId8"/>
          <a:srcRect l="9955" t="20206" r="26114" b="10821"/>
          <a:stretch/>
        </p:blipFill>
        <p:spPr>
          <a:xfrm>
            <a:off x="4860388" y="1406771"/>
            <a:ext cx="4887717" cy="3515436"/>
          </a:xfrm>
          <a:prstGeom prst="rect">
            <a:avLst/>
          </a:prstGeom>
          <a:effectLst>
            <a:outerShdw blurRad="63500" sx="102000" sy="102000" algn="ctr" rotWithShape="0">
              <a:prstClr val="black">
                <a:alpha val="40000"/>
              </a:prstClr>
            </a:outerShdw>
          </a:effectLst>
        </p:spPr>
      </p:pic>
      <p:pic>
        <p:nvPicPr>
          <p:cNvPr id="4" name="Audio 3">
            <a:hlinkClick r:id="" action="ppaction://media"/>
            <a:extLst>
              <a:ext uri="{FF2B5EF4-FFF2-40B4-BE49-F238E27FC236}">
                <a16:creationId xmlns:a16="http://schemas.microsoft.com/office/drawing/2014/main" id="{C79A9C83-0F8F-BF88-F6CC-00D228323D00}"/>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31771184"/>
      </p:ext>
    </p:extLst>
  </p:cSld>
  <p:clrMapOvr>
    <a:masterClrMapping/>
  </p:clrMapOvr>
  <mc:AlternateContent xmlns:mc="http://schemas.openxmlformats.org/markup-compatibility/2006" xmlns:p14="http://schemas.microsoft.com/office/powerpoint/2010/main">
    <mc:Choice Requires="p14">
      <p:transition spd="slow" p14:dur="2000" advTm="36327"/>
    </mc:Choice>
    <mc:Fallback xmlns="">
      <p:transition spd="slow" advTm="36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309768" y="3498253"/>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780563" y="2120491"/>
            <a:ext cx="914400" cy="914400"/>
          </a:xfrm>
          <a:prstGeom prst="rect">
            <a:avLst/>
          </a:prstGeom>
        </p:spPr>
      </p:pic>
      <p:pic>
        <p:nvPicPr>
          <p:cNvPr id="4" name="Picture 3">
            <a:extLst>
              <a:ext uri="{FF2B5EF4-FFF2-40B4-BE49-F238E27FC236}">
                <a16:creationId xmlns:a16="http://schemas.microsoft.com/office/drawing/2014/main" id="{6B12AAD3-5E72-E639-8172-720D9BD12D23}"/>
              </a:ext>
            </a:extLst>
          </p:cNvPr>
          <p:cNvPicPr>
            <a:picLocks noChangeAspect="1"/>
          </p:cNvPicPr>
          <p:nvPr/>
        </p:nvPicPr>
        <p:blipFill rotWithShape="1">
          <a:blip r:embed="rId7"/>
          <a:srcRect l="860" t="11692" r="4814" b="5641"/>
          <a:stretch/>
        </p:blipFill>
        <p:spPr>
          <a:xfrm>
            <a:off x="799129" y="1499321"/>
            <a:ext cx="7763057" cy="4535719"/>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631D3CA4-C33E-3781-0FED-78E53B36C550}"/>
              </a:ext>
            </a:extLst>
          </p:cNvPr>
          <p:cNvSpPr/>
          <p:nvPr/>
        </p:nvSpPr>
        <p:spPr>
          <a:xfrm>
            <a:off x="6703255" y="3334043"/>
            <a:ext cx="267287" cy="2447779"/>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Audio 5">
            <a:hlinkClick r:id="" action="ppaction://media"/>
            <a:extLst>
              <a:ext uri="{FF2B5EF4-FFF2-40B4-BE49-F238E27FC236}">
                <a16:creationId xmlns:a16="http://schemas.microsoft.com/office/drawing/2014/main" id="{CEA61859-8375-C162-E638-88999D949E0D}"/>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47240385"/>
      </p:ext>
    </p:extLst>
  </p:cSld>
  <p:clrMapOvr>
    <a:masterClrMapping/>
  </p:clrMapOvr>
  <mc:AlternateContent xmlns:mc="http://schemas.openxmlformats.org/markup-compatibility/2006" xmlns:p14="http://schemas.microsoft.com/office/powerpoint/2010/main">
    <mc:Choice Requires="p14">
      <p:transition spd="slow" p14:dur="2000" advTm="8622"/>
    </mc:Choice>
    <mc:Fallback xmlns="">
      <p:transition spd="slow" advTm="8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423411" y="3642214"/>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723440" y="2162588"/>
            <a:ext cx="1122218" cy="1122218"/>
          </a:xfrm>
          <a:prstGeom prst="rect">
            <a:avLst/>
          </a:prstGeom>
        </p:spPr>
      </p:pic>
      <p:pic>
        <p:nvPicPr>
          <p:cNvPr id="4" name="Picture 3">
            <a:extLst>
              <a:ext uri="{FF2B5EF4-FFF2-40B4-BE49-F238E27FC236}">
                <a16:creationId xmlns:a16="http://schemas.microsoft.com/office/drawing/2014/main" id="{7382CA78-EF37-C9F5-E93E-659B0D96E15D}"/>
              </a:ext>
            </a:extLst>
          </p:cNvPr>
          <p:cNvPicPr>
            <a:picLocks noChangeAspect="1"/>
          </p:cNvPicPr>
          <p:nvPr/>
        </p:nvPicPr>
        <p:blipFill rotWithShape="1">
          <a:blip r:embed="rId7"/>
          <a:srcRect l="997" t="11487" r="4302" b="4718"/>
          <a:stretch/>
        </p:blipFill>
        <p:spPr>
          <a:xfrm>
            <a:off x="865161" y="1484141"/>
            <a:ext cx="7624691" cy="4497742"/>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19A01A1E-F4EC-DCC3-423A-F21A7E48016E}"/>
              </a:ext>
            </a:extLst>
          </p:cNvPr>
          <p:cNvSpPr/>
          <p:nvPr/>
        </p:nvSpPr>
        <p:spPr>
          <a:xfrm>
            <a:off x="6386732" y="3284806"/>
            <a:ext cx="295422" cy="231413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Audio 6">
            <a:hlinkClick r:id="" action="ppaction://media"/>
            <a:extLst>
              <a:ext uri="{FF2B5EF4-FFF2-40B4-BE49-F238E27FC236}">
                <a16:creationId xmlns:a16="http://schemas.microsoft.com/office/drawing/2014/main" id="{C67EA8E7-A155-7C39-E247-317709217DD4}"/>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1646208"/>
      </p:ext>
    </p:extLst>
  </p:cSld>
  <p:clrMapOvr>
    <a:masterClrMapping/>
  </p:clrMapOvr>
  <mc:AlternateContent xmlns:mc="http://schemas.openxmlformats.org/markup-compatibility/2006" xmlns:p14="http://schemas.microsoft.com/office/powerpoint/2010/main">
    <mc:Choice Requires="p14">
      <p:transition spd="slow" p14:dur="2000" advTm="8175"/>
    </mc:Choice>
    <mc:Fallback xmlns="">
      <p:transition spd="slow" advTm="81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673480" y="252284"/>
            <a:ext cx="11476542" cy="1003916"/>
          </a:xfrm>
        </p:spPr>
        <p:txBody>
          <a:bodyPr>
            <a:noAutofit/>
          </a:bodyPr>
          <a:lstStyle/>
          <a:p>
            <a:r>
              <a:rPr lang="en-GB" sz="4000" dirty="0"/>
              <a:t>Library catalogue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854075" y="2855406"/>
            <a:ext cx="4650986"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5"/>
          <a:stretch>
            <a:fillRect/>
          </a:stretch>
        </p:blipFill>
        <p:spPr>
          <a:xfrm>
            <a:off x="5832764" y="2714850"/>
            <a:ext cx="5063835" cy="3396801"/>
          </a:xfrm>
          <a:prstGeom prst="rect">
            <a:avLst/>
          </a:prstGeom>
          <a:effectLst>
            <a:outerShdw blurRad="63500" sx="102000" sy="102000" algn="ctr" rotWithShape="0">
              <a:prstClr val="black">
                <a:alpha val="40000"/>
              </a:prstClr>
            </a:outerShdw>
          </a:effectLst>
        </p:spPr>
      </p:pic>
      <p:pic>
        <p:nvPicPr>
          <p:cNvPr id="6" name="Audio 5">
            <a:hlinkClick r:id="" action="ppaction://media"/>
            <a:extLst>
              <a:ext uri="{FF2B5EF4-FFF2-40B4-BE49-F238E27FC236}">
                <a16:creationId xmlns:a16="http://schemas.microsoft.com/office/drawing/2014/main" id="{AD9EC039-13CB-DEBA-5C52-928ABF6933F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12394532"/>
      </p:ext>
    </p:extLst>
  </p:cSld>
  <p:clrMapOvr>
    <a:masterClrMapping/>
  </p:clrMapOvr>
  <mc:AlternateContent xmlns:mc="http://schemas.openxmlformats.org/markup-compatibility/2006" xmlns:p14="http://schemas.microsoft.com/office/powerpoint/2010/main">
    <mc:Choice Requires="p14">
      <p:transition spd="slow" p14:dur="2000" advTm="46861"/>
    </mc:Choice>
    <mc:Fallback xmlns="">
      <p:transition spd="slow" advTm="468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5"/>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684641" cy="4060483"/>
          </a:xfrm>
        </p:spPr>
        <p:txBody>
          <a:bodyPr>
            <a:normAutofit lnSpcReduction="10000"/>
          </a:bodyPr>
          <a:lstStyle/>
          <a:p>
            <a:r>
              <a:rPr lang="en-GB" sz="2200" dirty="0"/>
              <a:t>Browse databases not searched by the library search:</a:t>
            </a:r>
          </a:p>
          <a:p>
            <a:pPr lvl="1"/>
            <a:r>
              <a:rPr lang="en-GB" sz="1800" dirty="0"/>
              <a:t>BoB.</a:t>
            </a:r>
          </a:p>
          <a:p>
            <a:pPr lvl="1"/>
            <a:r>
              <a:rPr lang="en-GB" sz="1800" dirty="0"/>
              <a:t>Digimap.</a:t>
            </a:r>
          </a:p>
          <a:p>
            <a:pPr lvl="1"/>
            <a:r>
              <a:rPr lang="en-GB" sz="1800" dirty="0"/>
              <a:t>Cite Them Right.</a:t>
            </a:r>
          </a:p>
          <a:p>
            <a:pPr lvl="1"/>
            <a:r>
              <a:rPr lang="en-GB" sz="1800" dirty="0"/>
              <a:t>CIS (Construction Information Service).</a:t>
            </a:r>
          </a:p>
          <a:p>
            <a:pPr lvl="1"/>
            <a:r>
              <a:rPr lang="en-GB" sz="1800" dirty="0"/>
              <a:t>MarketLine Advantage.</a:t>
            </a:r>
          </a:p>
          <a:p>
            <a:r>
              <a:rPr lang="en-GB" sz="2200" dirty="0"/>
              <a:t>Go directly to subject specific databases:</a:t>
            </a:r>
          </a:p>
          <a:p>
            <a:pPr lvl="1"/>
            <a:r>
              <a:rPr lang="en-GB" sz="1800" b="0" i="0" dirty="0">
                <a:solidFill>
                  <a:srgbClr val="3A3A3A"/>
                </a:solidFill>
                <a:effectLst/>
              </a:rPr>
              <a:t>IEEE Xplore Digital </a:t>
            </a:r>
            <a:r>
              <a:rPr lang="en-GB" sz="1800" dirty="0">
                <a:solidFill>
                  <a:srgbClr val="3A3A3A"/>
                </a:solidFill>
              </a:rPr>
              <a:t>L</a:t>
            </a:r>
            <a:r>
              <a:rPr lang="en-GB" sz="1800" b="0" i="0" dirty="0">
                <a:solidFill>
                  <a:srgbClr val="3A3A3A"/>
                </a:solidFill>
                <a:effectLst/>
              </a:rPr>
              <a:t>ibrary.</a:t>
            </a:r>
          </a:p>
          <a:p>
            <a:pPr lvl="1"/>
            <a:r>
              <a:rPr lang="en-GB" sz="1800" dirty="0"/>
              <a:t>Proquest Central.</a:t>
            </a:r>
          </a:p>
          <a:p>
            <a:pPr lvl="1"/>
            <a:r>
              <a:rPr lang="en-GB" sz="1800" dirty="0"/>
              <a:t>SAE Mobilus.</a:t>
            </a:r>
          </a:p>
          <a:p>
            <a:pPr lvl="1"/>
            <a:r>
              <a:rPr lang="en-GB" sz="1800" dirty="0"/>
              <a:t>Science Direct.</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6"/>
          <a:srcRect l="189" t="38826" r="39042" b="8930"/>
          <a:stretch/>
        </p:blipFill>
        <p:spPr>
          <a:xfrm>
            <a:off x="5555410" y="1822300"/>
            <a:ext cx="6251277" cy="3582839"/>
          </a:xfrm>
          <a:prstGeom prst="rect">
            <a:avLst/>
          </a:prstGeom>
        </p:spPr>
      </p:pic>
      <p:pic>
        <p:nvPicPr>
          <p:cNvPr id="5" name="Audio 4">
            <a:hlinkClick r:id="" action="ppaction://media"/>
            <a:extLst>
              <a:ext uri="{FF2B5EF4-FFF2-40B4-BE49-F238E27FC236}">
                <a16:creationId xmlns:a16="http://schemas.microsoft.com/office/drawing/2014/main" id="{FB304896-A7EA-0B40-AFF8-2766C5AF33E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35867652"/>
      </p:ext>
    </p:extLst>
  </p:cSld>
  <p:clrMapOvr>
    <a:masterClrMapping/>
  </p:clrMapOvr>
  <mc:AlternateContent xmlns:mc="http://schemas.openxmlformats.org/markup-compatibility/2006" xmlns:p14="http://schemas.microsoft.com/office/powerpoint/2010/main">
    <mc:Choice Requires="p14">
      <p:transition spd="slow" p14:dur="2000" advTm="15794"/>
    </mc:Choice>
    <mc:Fallback xmlns="">
      <p:transition spd="slow" advTm="157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fontScale="92500" lnSpcReduction="10000"/>
          </a:bodyPr>
          <a:lstStyle/>
          <a:p>
            <a:pPr>
              <a:buFont typeface="Arial" panose="020B0604020202020204" pitchFamily="34" charset="0"/>
              <a:buChar char="•"/>
            </a:pPr>
            <a:r>
              <a:rPr lang="en-GB" sz="2600" b="1" dirty="0">
                <a:solidFill>
                  <a:srgbClr val="3A3A3A"/>
                </a:solidFill>
                <a:hlinkClick r:id="rId5"/>
              </a:rPr>
              <a:t>Construction Information Service (CIS)</a:t>
            </a:r>
            <a:endParaRPr lang="en-GB" sz="2600" b="1" i="0" dirty="0">
              <a:solidFill>
                <a:srgbClr val="3A3A3A"/>
              </a:solidFill>
              <a:effectLst/>
            </a:endParaRPr>
          </a:p>
          <a:p>
            <a:pPr marL="0" indent="0">
              <a:buNone/>
            </a:pPr>
            <a:r>
              <a:rPr lang="en-GB" sz="2600" dirty="0">
                <a:solidFill>
                  <a:srgbClr val="3A3A3A"/>
                </a:solidFill>
              </a:rPr>
              <a:t>This database contains news, technical standards, articles, access to the Architects’ Journal, legislation, BIM.</a:t>
            </a:r>
            <a:endParaRPr lang="en-GB" sz="2600" b="1" dirty="0">
              <a:solidFill>
                <a:srgbClr val="3A3A3A"/>
              </a:solidFill>
              <a:hlinkClick r:id="" action="ppaction://noaction"/>
            </a:endParaRPr>
          </a:p>
          <a:p>
            <a:pPr>
              <a:buFont typeface="Arial" panose="020B0604020202020204" pitchFamily="34" charset="0"/>
              <a:buChar char="•"/>
            </a:pPr>
            <a:r>
              <a:rPr lang="en-GB" sz="2600" b="1" dirty="0">
                <a:solidFill>
                  <a:srgbClr val="3A3A3A"/>
                </a:solidFill>
                <a:hlinkClick r:id="" action="ppaction://noaction"/>
              </a:rPr>
              <a:t>Digimap</a:t>
            </a:r>
            <a:endParaRPr lang="en-GB" sz="2600" b="1" dirty="0">
              <a:solidFill>
                <a:srgbClr val="3A3A3A"/>
              </a:solidFill>
            </a:endParaRPr>
          </a:p>
          <a:p>
            <a:pPr marL="0" indent="0">
              <a:buNone/>
            </a:pPr>
            <a:r>
              <a:rPr lang="en-GB" sz="2600" b="0" i="0" dirty="0">
                <a:solidFill>
                  <a:srgbClr val="3A3A3A"/>
                </a:solidFill>
                <a:effectLst/>
                <a:highlight>
                  <a:srgbClr val="FFFFFF"/>
                </a:highlight>
                <a:cs typeface="Calibri Light" panose="020F0302020204030204" pitchFamily="34" charset="0"/>
              </a:rPr>
              <a:t>A web mapping and online data delivery service which offers a range of on-line mapping and data download facilities and provides maps and spatial data from organisations such as the Ordnance Survey.</a:t>
            </a:r>
          </a:p>
          <a:p>
            <a:pPr>
              <a:buFont typeface="Arial" panose="020B0604020202020204" pitchFamily="34" charset="0"/>
              <a:buChar char="•"/>
            </a:pPr>
            <a:r>
              <a:rPr lang="en-GB" sz="2600" b="1" dirty="0">
                <a:hlinkClick r:id="rId6"/>
              </a:rPr>
              <a:t>IEEE Xplore Digital Library </a:t>
            </a:r>
            <a:endParaRPr lang="en-GB" sz="2600" b="1" dirty="0"/>
          </a:p>
          <a:p>
            <a:pPr marL="0" indent="0">
              <a:buNone/>
            </a:pPr>
            <a:r>
              <a:rPr lang="en-GB" sz="2600" b="0" i="0" dirty="0">
                <a:solidFill>
                  <a:srgbClr val="3A3A3A"/>
                </a:solidFill>
                <a:effectLst/>
              </a:rPr>
              <a:t>Covers literature in electrical engineering, computer science, and electronics. Full text articles from IEEE journals, transactions, and magazines.</a:t>
            </a:r>
          </a:p>
          <a:p>
            <a:pPr>
              <a:buFont typeface="Arial" panose="020B0604020202020204" pitchFamily="34" charset="0"/>
              <a:buChar char="•"/>
            </a:pPr>
            <a:r>
              <a:rPr lang="en-GB" sz="2600" b="1" dirty="0">
                <a:solidFill>
                  <a:srgbClr val="3A3A3A"/>
                </a:solidFill>
                <a:hlinkClick r:id="rId7"/>
              </a:rPr>
              <a:t>MarketLine Advantage</a:t>
            </a:r>
            <a:endParaRPr lang="en-GB" sz="2600" b="1" dirty="0">
              <a:solidFill>
                <a:srgbClr val="3A3A3A"/>
              </a:solidFill>
            </a:endParaRPr>
          </a:p>
          <a:p>
            <a:pPr marL="0" indent="0">
              <a:buNone/>
            </a:pPr>
            <a:r>
              <a:rPr lang="en-GB" sz="2600" dirty="0">
                <a:solidFill>
                  <a:srgbClr val="3A3A3A"/>
                </a:solidFill>
              </a:rPr>
              <a:t>This database provides c</a:t>
            </a:r>
            <a:r>
              <a:rPr lang="en-GB" sz="2600" b="0" i="0" dirty="0">
                <a:solidFill>
                  <a:srgbClr val="3A3A3A"/>
                </a:solidFill>
                <a:effectLst/>
              </a:rPr>
              <a:t>ompany reports, industry profiles, country and city reports.  </a:t>
            </a:r>
            <a:r>
              <a:rPr lang="en-GB" sz="2600" dirty="0">
                <a:solidFill>
                  <a:srgbClr val="3A3A3A"/>
                </a:solidFill>
              </a:rPr>
              <a:t>It also has extensive</a:t>
            </a:r>
            <a:r>
              <a:rPr lang="en-GB" sz="2600" b="0" i="0" dirty="0">
                <a:solidFill>
                  <a:srgbClr val="3A3A3A"/>
                </a:solidFill>
                <a:effectLst/>
              </a:rPr>
              <a:t> statistical data, analysis, and case studies.</a:t>
            </a:r>
          </a:p>
          <a:p>
            <a:pPr marL="0" indent="0">
              <a:buNone/>
            </a:pPr>
            <a:endParaRPr lang="en-GB" sz="1800" b="1" dirty="0">
              <a:solidFill>
                <a:srgbClr val="3A3A3A"/>
              </a:solidFill>
            </a:endParaRPr>
          </a:p>
        </p:txBody>
      </p:sp>
      <p:pic>
        <p:nvPicPr>
          <p:cNvPr id="5" name="Audio 4">
            <a:hlinkClick r:id="" action="ppaction://media"/>
            <a:extLst>
              <a:ext uri="{FF2B5EF4-FFF2-40B4-BE49-F238E27FC236}">
                <a16:creationId xmlns:a16="http://schemas.microsoft.com/office/drawing/2014/main" id="{2D334243-8474-6B49-8356-034B95708081}"/>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17305963"/>
      </p:ext>
    </p:extLst>
  </p:cSld>
  <p:clrMapOvr>
    <a:masterClrMapping/>
  </p:clrMapOvr>
  <mc:AlternateContent xmlns:mc="http://schemas.openxmlformats.org/markup-compatibility/2006" xmlns:p14="http://schemas.microsoft.com/office/powerpoint/2010/main">
    <mc:Choice Requires="p14">
      <p:transition spd="slow" p14:dur="2000" advTm="40791"/>
    </mc:Choice>
    <mc:Fallback xmlns="">
      <p:transition spd="slow" advTm="40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a:bodyPr>
          <a:lstStyle/>
          <a:p>
            <a:pPr>
              <a:buFont typeface="Arial" panose="020B0604020202020204" pitchFamily="34" charset="0"/>
              <a:buChar char="•"/>
            </a:pPr>
            <a:r>
              <a:rPr lang="en-GB" sz="2400" b="1" dirty="0">
                <a:solidFill>
                  <a:srgbClr val="3A3A3A"/>
                </a:solidFill>
                <a:hlinkClick r:id="rId5"/>
              </a:rPr>
              <a:t>P</a:t>
            </a:r>
            <a:r>
              <a:rPr lang="en-GB" sz="2400" b="1" u="sng" dirty="0">
                <a:solidFill>
                  <a:srgbClr val="3A3A3A"/>
                </a:solidFill>
                <a:hlinkClick r:id="rId5"/>
              </a:rPr>
              <a:t>ro</a:t>
            </a:r>
            <a:r>
              <a:rPr lang="en-GB" sz="2400" b="1" dirty="0">
                <a:solidFill>
                  <a:srgbClr val="3A3A3A"/>
                </a:solidFill>
                <a:hlinkClick r:id="rId5"/>
              </a:rPr>
              <a:t>quest Central</a:t>
            </a:r>
            <a:endParaRPr lang="en-GB" sz="2400" b="1" dirty="0">
              <a:solidFill>
                <a:srgbClr val="3A3A3A"/>
              </a:solidFill>
            </a:endParaRPr>
          </a:p>
          <a:p>
            <a:pPr marL="0" indent="0">
              <a:buNone/>
            </a:pPr>
            <a:r>
              <a:rPr lang="en-GB" sz="2400" dirty="0">
                <a:solidFill>
                  <a:srgbClr val="3A3A3A"/>
                </a:solidFill>
              </a:rPr>
              <a:t>This is a multidisciplinary database but you can limit it to search just the Engineering database or Environmental Science database.</a:t>
            </a:r>
          </a:p>
          <a:p>
            <a:pPr>
              <a:buFont typeface="Arial" panose="020B0604020202020204" pitchFamily="34" charset="0"/>
              <a:buChar char="•"/>
            </a:pPr>
            <a:r>
              <a:rPr lang="en-GB" sz="2400" b="1" dirty="0">
                <a:solidFill>
                  <a:srgbClr val="3A3A3A"/>
                </a:solidFill>
                <a:hlinkClick r:id="rId6"/>
              </a:rPr>
              <a:t>SAE Mobilus</a:t>
            </a:r>
            <a:endParaRPr lang="en-GB" sz="2400" b="1" dirty="0">
              <a:solidFill>
                <a:srgbClr val="3A3A3A"/>
              </a:solidFill>
            </a:endParaRPr>
          </a:p>
          <a:p>
            <a:pPr marL="0" indent="0">
              <a:buNone/>
            </a:pPr>
            <a:r>
              <a:rPr lang="en-GB" sz="2400" dirty="0">
                <a:solidFill>
                  <a:srgbClr val="3A3A3A"/>
                </a:solidFill>
              </a:rPr>
              <a:t>C</a:t>
            </a:r>
            <a:r>
              <a:rPr lang="en-GB" sz="2400" b="0" i="0" dirty="0">
                <a:solidFill>
                  <a:srgbClr val="3A3A3A"/>
                </a:solidFill>
                <a:effectLst/>
              </a:rPr>
              <a:t>ollection of engineering standards, news, and insights — designed by and exclusively for the ground vehicle and aerospace mobility industry.</a:t>
            </a:r>
          </a:p>
          <a:p>
            <a:pPr>
              <a:buFont typeface="Arial" panose="020B0604020202020204" pitchFamily="34" charset="0"/>
              <a:buChar char="•"/>
            </a:pPr>
            <a:r>
              <a:rPr lang="en-GB" sz="2400" b="1" dirty="0">
                <a:solidFill>
                  <a:srgbClr val="3A3A3A"/>
                </a:solidFill>
                <a:hlinkClick r:id="rId7"/>
              </a:rPr>
              <a:t>Science Direct</a:t>
            </a:r>
            <a:endParaRPr lang="en-GB" sz="2400" b="1" dirty="0">
              <a:solidFill>
                <a:srgbClr val="3A3A3A"/>
              </a:solidFill>
            </a:endParaRPr>
          </a:p>
          <a:p>
            <a:pPr marL="0" indent="0">
              <a:buNone/>
            </a:pPr>
            <a:r>
              <a:rPr lang="en-GB" sz="2400" dirty="0">
                <a:solidFill>
                  <a:srgbClr val="2E2E2E"/>
                </a:solidFill>
              </a:rPr>
              <a:t>This database contains </a:t>
            </a:r>
            <a:r>
              <a:rPr lang="en-GB" sz="2400" b="0" i="0" dirty="0">
                <a:solidFill>
                  <a:srgbClr val="1F1F1F"/>
                </a:solidFill>
                <a:effectLst/>
              </a:rPr>
              <a:t>peer-reviewed journal articles and book chapters including open access content, and </a:t>
            </a:r>
            <a:r>
              <a:rPr lang="en-GB" sz="2400" dirty="0">
                <a:solidFill>
                  <a:srgbClr val="2E2E2E"/>
                </a:solidFill>
              </a:rPr>
              <a:t>has a l</a:t>
            </a:r>
            <a:r>
              <a:rPr lang="en-GB" sz="2400" b="0" i="0" dirty="0">
                <a:solidFill>
                  <a:srgbClr val="2E2E2E"/>
                </a:solidFill>
                <a:effectLst/>
              </a:rPr>
              <a:t>arge collection of Physical Sciences and Engineering publications.</a:t>
            </a:r>
            <a:endParaRPr lang="en-GB" sz="2400" b="1" dirty="0">
              <a:solidFill>
                <a:srgbClr val="3A3A3A"/>
              </a:solidFill>
            </a:endParaRPr>
          </a:p>
          <a:p>
            <a:pPr marL="0" indent="0">
              <a:buNone/>
            </a:pPr>
            <a:endParaRPr lang="en-GB" sz="1800" b="1" dirty="0">
              <a:solidFill>
                <a:srgbClr val="3A3A3A"/>
              </a:solidFill>
            </a:endParaRPr>
          </a:p>
        </p:txBody>
      </p:sp>
      <p:pic>
        <p:nvPicPr>
          <p:cNvPr id="5" name="Audio 4">
            <a:hlinkClick r:id="" action="ppaction://media"/>
            <a:extLst>
              <a:ext uri="{FF2B5EF4-FFF2-40B4-BE49-F238E27FC236}">
                <a16:creationId xmlns:a16="http://schemas.microsoft.com/office/drawing/2014/main" id="{1D86137D-73E5-6328-0582-250C0259BD85}"/>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02504203"/>
      </p:ext>
    </p:extLst>
  </p:cSld>
  <p:clrMapOvr>
    <a:masterClrMapping/>
  </p:clrMapOvr>
  <mc:AlternateContent xmlns:mc="http://schemas.openxmlformats.org/markup-compatibility/2006" xmlns:p14="http://schemas.microsoft.com/office/powerpoint/2010/main">
    <mc:Choice Requires="p14">
      <p:transition spd="slow" p14:dur="2000" advTm="32849"/>
    </mc:Choice>
    <mc:Fallback xmlns="">
      <p:transition spd="slow" advTm="328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332589" y="5633128"/>
            <a:ext cx="5253297" cy="494722"/>
          </a:xfrm>
        </p:spPr>
        <p:txBody>
          <a:bodyPr/>
          <a:lstStyle/>
          <a:p>
            <a:r>
              <a:rPr lang="en-US" dirty="0">
                <a:hlinkClick r:id="rId5"/>
              </a:rPr>
              <a:t>CIS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Construction Information Service (CIS)</a:t>
            </a:r>
          </a:p>
        </p:txBody>
      </p:sp>
      <p:sp>
        <p:nvSpPr>
          <p:cNvPr id="7" name="TextBox 6">
            <a:extLst>
              <a:ext uri="{FF2B5EF4-FFF2-40B4-BE49-F238E27FC236}">
                <a16:creationId xmlns:a16="http://schemas.microsoft.com/office/drawing/2014/main" id="{64624B7F-074F-D5AA-DE1E-7B666BBACD5C}"/>
              </a:ext>
            </a:extLst>
          </p:cNvPr>
          <p:cNvSpPr txBox="1"/>
          <p:nvPr/>
        </p:nvSpPr>
        <p:spPr>
          <a:xfrm>
            <a:off x="533486" y="2158506"/>
            <a:ext cx="3544244" cy="3170099"/>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rgbClr val="3A3A3A"/>
                </a:solidFill>
              </a:rPr>
              <a:t>CIS contains, news, British Standards, articles, access to the Architects’ Journal, legislation, BIM.</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0" i="0" dirty="0">
                <a:solidFill>
                  <a:srgbClr val="000000"/>
                </a:solidFill>
                <a:effectLst/>
              </a:rPr>
              <a:t>Create your own personal project folders.</a:t>
            </a:r>
          </a:p>
          <a:p>
            <a:pPr marL="285750" indent="-285750">
              <a:buFont typeface="Arial" panose="020B0604020202020204" pitchFamily="34" charset="0"/>
              <a:buChar char="•"/>
            </a:pPr>
            <a:endParaRPr lang="en-GB" sz="2000" dirty="0">
              <a:solidFill>
                <a:srgbClr val="000000"/>
              </a:solidFill>
            </a:endParaRPr>
          </a:p>
          <a:p>
            <a:pPr marL="285750" indent="-285750">
              <a:buFont typeface="Arial" panose="020B0604020202020204" pitchFamily="34" charset="0"/>
              <a:buChar char="•"/>
            </a:pPr>
            <a:r>
              <a:rPr lang="en-GB" sz="2000" dirty="0">
                <a:solidFill>
                  <a:srgbClr val="000000"/>
                </a:solidFill>
              </a:rPr>
              <a:t>Save searches and create alerts</a:t>
            </a:r>
            <a:r>
              <a:rPr lang="en-GB" dirty="0">
                <a:solidFill>
                  <a:srgbClr val="000000"/>
                </a:solidFill>
              </a:rPr>
              <a:t>.</a:t>
            </a:r>
            <a:endParaRPr lang="en-GB" dirty="0"/>
          </a:p>
        </p:txBody>
      </p:sp>
      <p:pic>
        <p:nvPicPr>
          <p:cNvPr id="4" name="Picture 3">
            <a:extLst>
              <a:ext uri="{FF2B5EF4-FFF2-40B4-BE49-F238E27FC236}">
                <a16:creationId xmlns:a16="http://schemas.microsoft.com/office/drawing/2014/main" id="{4E2BC0E4-1EDA-13BD-FBB0-D6802E1A9916}"/>
              </a:ext>
            </a:extLst>
          </p:cNvPr>
          <p:cNvPicPr>
            <a:picLocks noChangeAspect="1"/>
          </p:cNvPicPr>
          <p:nvPr/>
        </p:nvPicPr>
        <p:blipFill rotWithShape="1">
          <a:blip r:embed="rId6"/>
          <a:srcRect t="11590" r="1027" b="5492"/>
          <a:stretch/>
        </p:blipFill>
        <p:spPr>
          <a:xfrm>
            <a:off x="4332589" y="1461889"/>
            <a:ext cx="7325925" cy="4091674"/>
          </a:xfrm>
          <a:prstGeom prst="rect">
            <a:avLst/>
          </a:prstGeom>
          <a:effectLst>
            <a:outerShdw blurRad="63500" sx="102000" sy="102000" algn="ctr" rotWithShape="0">
              <a:prstClr val="black">
                <a:alpha val="40000"/>
              </a:prstClr>
            </a:outerShdw>
          </a:effectLst>
        </p:spPr>
      </p:pic>
      <p:pic>
        <p:nvPicPr>
          <p:cNvPr id="5" name="Audio 4">
            <a:hlinkClick r:id="" action="ppaction://media"/>
            <a:extLst>
              <a:ext uri="{FF2B5EF4-FFF2-40B4-BE49-F238E27FC236}">
                <a16:creationId xmlns:a16="http://schemas.microsoft.com/office/drawing/2014/main" id="{284CBFD9-86CC-7FA5-99C0-56B5CE88AFB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21840381"/>
      </p:ext>
    </p:extLst>
  </p:cSld>
  <p:clrMapOvr>
    <a:masterClrMapping/>
  </p:clrMapOvr>
  <mc:AlternateContent xmlns:mc="http://schemas.openxmlformats.org/markup-compatibility/2006" xmlns:p14="http://schemas.microsoft.com/office/powerpoint/2010/main">
    <mc:Choice Requires="p14">
      <p:transition spd="slow" p14:dur="2000" advTm="11484"/>
    </mc:Choice>
    <mc:Fallback xmlns="">
      <p:transition spd="slow" advTm="11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227176" y="4788387"/>
            <a:ext cx="5253297" cy="494722"/>
          </a:xfrm>
        </p:spPr>
        <p:txBody>
          <a:bodyPr/>
          <a:lstStyle/>
          <a:p>
            <a:r>
              <a:rPr lang="en-US" dirty="0">
                <a:hlinkClick r:id="rId5"/>
              </a:rPr>
              <a:t>IEEE Xplore Digital Library</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IEEE Xplore Digital Library</a:t>
            </a:r>
          </a:p>
        </p:txBody>
      </p:sp>
      <p:pic>
        <p:nvPicPr>
          <p:cNvPr id="5" name="Picture 4">
            <a:extLst>
              <a:ext uri="{FF2B5EF4-FFF2-40B4-BE49-F238E27FC236}">
                <a16:creationId xmlns:a16="http://schemas.microsoft.com/office/drawing/2014/main" id="{9B95FEEA-8E84-5585-BECF-778CD78238FC}"/>
              </a:ext>
            </a:extLst>
          </p:cNvPr>
          <p:cNvPicPr>
            <a:picLocks noChangeAspect="1"/>
          </p:cNvPicPr>
          <p:nvPr/>
        </p:nvPicPr>
        <p:blipFill rotWithShape="1">
          <a:blip r:embed="rId6"/>
          <a:srcRect t="11321" r="1418" b="26792"/>
          <a:stretch/>
        </p:blipFill>
        <p:spPr>
          <a:xfrm>
            <a:off x="5227176" y="2005298"/>
            <a:ext cx="6734787" cy="2818615"/>
          </a:xfrm>
          <a:prstGeom prst="rect">
            <a:avLst/>
          </a:prstGeom>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BDA16251-5E6F-338C-6D00-A43227D9359E}"/>
              </a:ext>
            </a:extLst>
          </p:cNvPr>
          <p:cNvSpPr txBox="1"/>
          <p:nvPr/>
        </p:nvSpPr>
        <p:spPr>
          <a:xfrm>
            <a:off x="230037" y="1671330"/>
            <a:ext cx="4997139" cy="3970318"/>
          </a:xfrm>
          <a:prstGeom prst="rect">
            <a:avLst/>
          </a:prstGeom>
          <a:noFill/>
        </p:spPr>
        <p:txBody>
          <a:bodyPr wrap="square">
            <a:spAutoFit/>
          </a:bodyPr>
          <a:lstStyle/>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Over 5 million full-text documents.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Approximately 20,000 new documents added to IEEE </a:t>
            </a:r>
            <a:r>
              <a:rPr kumimoji="0" lang="en-US" sz="1800" b="0" i="1"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Xplore</a:t>
            </a: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 each month.</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More than 25 full years of IEEE journals, conference proceedings, and standards (back to 1988).</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192 IEEE journals, magazines, and transactions.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Proceedings from over 1,700 IEEE and IET conference titles.</a:t>
            </a:r>
            <a:endParaRPr kumimoji="0" lang="en-US" sz="1800" b="0" i="0" u="none" strike="noStrike" kern="1200" cap="none" spc="0" normalizeH="0" baseline="0" noProof="0" dirty="0">
              <a:ln>
                <a:noFill/>
              </a:ln>
              <a:solidFill>
                <a:srgbClr val="404040"/>
              </a:solidFill>
              <a:effectLst/>
              <a:uLnTx/>
              <a:uFillTx/>
              <a:ea typeface="+mn-ea"/>
              <a:cs typeface="+mn-cs"/>
            </a:endParaRP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30+ IET journals and magazines.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Access to the archive of Nokia Bell Labs Technical Journal.</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More than 11 million downloads per month.</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Over 4 million unique users.</a:t>
            </a:r>
          </a:p>
        </p:txBody>
      </p:sp>
      <p:pic>
        <p:nvPicPr>
          <p:cNvPr id="6" name="Audio 5">
            <a:hlinkClick r:id="" action="ppaction://media"/>
            <a:extLst>
              <a:ext uri="{FF2B5EF4-FFF2-40B4-BE49-F238E27FC236}">
                <a16:creationId xmlns:a16="http://schemas.microsoft.com/office/drawing/2014/main" id="{2DAD7414-8686-AF67-AC6B-A40ABCA55A0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33720249"/>
      </p:ext>
    </p:extLst>
  </p:cSld>
  <p:clrMapOvr>
    <a:masterClrMapping/>
  </p:clrMapOvr>
  <mc:AlternateContent xmlns:mc="http://schemas.openxmlformats.org/markup-compatibility/2006" xmlns:p14="http://schemas.microsoft.com/office/powerpoint/2010/main">
    <mc:Choice Requires="p14">
      <p:transition spd="slow" p14:dur="2000" advTm="7189"/>
    </mc:Choice>
    <mc:Fallback xmlns="">
      <p:transition spd="slow" advTm="71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882348" y="5434859"/>
            <a:ext cx="5253297" cy="494722"/>
          </a:xfrm>
        </p:spPr>
        <p:txBody>
          <a:bodyPr/>
          <a:lstStyle/>
          <a:p>
            <a:r>
              <a:rPr lang="en-US" dirty="0">
                <a:hlinkClick r:id="rId5"/>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246513" y="1541488"/>
            <a:ext cx="4445062" cy="452431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rPr>
              <a:t>This includes:</a:t>
            </a:r>
          </a:p>
          <a:p>
            <a:pPr lvl="1" defTabSz="457200" fontAlgn="base">
              <a:spcBef>
                <a:spcPct val="0"/>
              </a:spcBef>
              <a:spcAft>
                <a:spcPct val="0"/>
              </a:spcAft>
              <a:defRPr/>
            </a:pPr>
            <a:r>
              <a:rPr lang="en-GB" b="0" i="0" dirty="0">
                <a:solidFill>
                  <a:srgbClr val="555555"/>
                </a:solidFill>
                <a:effectLst/>
              </a:rPr>
              <a:t>Business.</a:t>
            </a:r>
          </a:p>
          <a:p>
            <a:pPr lvl="1" defTabSz="457200" fontAlgn="base">
              <a:spcBef>
                <a:spcPct val="0"/>
              </a:spcBef>
              <a:spcAft>
                <a:spcPct val="0"/>
              </a:spcAft>
              <a:defRPr/>
            </a:pPr>
            <a:r>
              <a:rPr lang="en-GB" dirty="0">
                <a:solidFill>
                  <a:srgbClr val="555555"/>
                </a:solidFill>
              </a:rPr>
              <a:t>Arts and Humanities.</a:t>
            </a:r>
            <a:endParaRPr lang="en-GB" b="0" i="0" dirty="0">
              <a:solidFill>
                <a:srgbClr val="555555"/>
              </a:solidFill>
              <a:effectLst/>
            </a:endParaRPr>
          </a:p>
          <a:p>
            <a:pPr lvl="1" defTabSz="457200" fontAlgn="base">
              <a:spcBef>
                <a:spcPct val="0"/>
              </a:spcBef>
              <a:spcAft>
                <a:spcPct val="0"/>
              </a:spcAft>
              <a:defRPr/>
            </a:pPr>
            <a:r>
              <a:rPr lang="en-GB" dirty="0">
                <a:solidFill>
                  <a:srgbClr val="555555"/>
                </a:solidFill>
              </a:rPr>
              <a:t>Engineering.</a:t>
            </a:r>
          </a:p>
          <a:p>
            <a:pPr lvl="1" defTabSz="457200" fontAlgn="base">
              <a:spcBef>
                <a:spcPct val="0"/>
              </a:spcBef>
              <a:spcAft>
                <a:spcPct val="0"/>
              </a:spcAft>
              <a:defRPr/>
            </a:pPr>
            <a:r>
              <a:rPr lang="en-GB" b="0" i="0" dirty="0">
                <a:solidFill>
                  <a:srgbClr val="555555"/>
                </a:solidFill>
                <a:effectLst/>
              </a:rPr>
              <a:t>Applied Computing.</a:t>
            </a:r>
          </a:p>
          <a:p>
            <a:pPr lvl="1" defTabSz="457200" fontAlgn="base">
              <a:spcBef>
                <a:spcPct val="0"/>
              </a:spcBef>
              <a:spcAft>
                <a:spcPct val="0"/>
              </a:spcAft>
              <a:defRPr/>
            </a:pPr>
            <a:r>
              <a:rPr lang="en-GB" b="0" i="0" dirty="0">
                <a:solidFill>
                  <a:srgbClr val="555555"/>
                </a:solidFill>
                <a:effectLst/>
              </a:rPr>
              <a:t>Health and Medical.</a:t>
            </a:r>
          </a:p>
          <a:p>
            <a:pPr lvl="1" defTabSz="457200" fontAlgn="base">
              <a:spcBef>
                <a:spcPct val="0"/>
              </a:spcBef>
              <a:spcAft>
                <a:spcPct val="0"/>
              </a:spcAft>
              <a:defRPr/>
            </a:pPr>
            <a:r>
              <a:rPr lang="en-GB" b="0" i="0" dirty="0">
                <a:solidFill>
                  <a:srgbClr val="555555"/>
                </a:solidFill>
                <a:effectLst/>
              </a:rPr>
              <a:t>Language and Literature.</a:t>
            </a:r>
          </a:p>
          <a:p>
            <a:pPr lvl="1" defTabSz="457200" fontAlgn="base">
              <a:spcBef>
                <a:spcPct val="0"/>
              </a:spcBef>
              <a:spcAft>
                <a:spcPct val="0"/>
              </a:spcAft>
              <a:defRPr/>
            </a:pPr>
            <a:r>
              <a:rPr lang="en-GB" b="0" i="0" dirty="0">
                <a:solidFill>
                  <a:srgbClr val="555555"/>
                </a:solidFill>
                <a:effectLst/>
              </a:rPr>
              <a:t>Social Sciences.</a:t>
            </a:r>
          </a:p>
          <a:p>
            <a:pPr lvl="1" defTabSz="457200" fontAlgn="base">
              <a:spcBef>
                <a:spcPct val="0"/>
              </a:spcBef>
              <a:spcAft>
                <a:spcPct val="0"/>
              </a:spcAft>
              <a:defRPr/>
            </a:pPr>
            <a:r>
              <a:rPr lang="en-GB" b="0" i="0" dirty="0">
                <a:solidFill>
                  <a:srgbClr val="555555"/>
                </a:solidFill>
                <a:effectLst/>
              </a:rPr>
              <a:t>Education.</a:t>
            </a:r>
          </a:p>
          <a:p>
            <a:pPr lvl="1" defTabSz="457200" fontAlgn="base">
              <a:spcBef>
                <a:spcPct val="0"/>
              </a:spcBef>
              <a:spcAft>
                <a:spcPct val="0"/>
              </a:spcAft>
              <a:defRPr/>
            </a:pPr>
            <a:r>
              <a:rPr lang="en-GB" b="0" i="0" dirty="0">
                <a:solidFill>
                  <a:srgbClr val="555555"/>
                </a:solidFill>
                <a:effectLst/>
              </a:rPr>
              <a:t>Science and Technology.</a:t>
            </a:r>
          </a:p>
          <a:p>
            <a:pPr lvl="1" defTabSz="457200" fontAlgn="base">
              <a:spcBef>
                <a:spcPct val="0"/>
              </a:spcBef>
              <a:spcAft>
                <a:spcPct val="0"/>
              </a:spcAft>
              <a:defRPr/>
            </a:pPr>
            <a:r>
              <a:rPr lang="en-GB" b="0" i="0" dirty="0">
                <a:solidFill>
                  <a:srgbClr val="555555"/>
                </a:solidFill>
                <a:effectLst/>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6"/>
          <a:srcRect l="59257" t="46861" r="676" b="2398"/>
          <a:stretch/>
        </p:blipFill>
        <p:spPr>
          <a:xfrm>
            <a:off x="4882348" y="1664606"/>
            <a:ext cx="7093454" cy="3528787"/>
          </a:xfrm>
          <a:prstGeom prst="rect">
            <a:avLst/>
          </a:prstGeom>
          <a:effectLst>
            <a:outerShdw blurRad="63500" sx="102000" sy="102000" algn="ctr" rotWithShape="0">
              <a:prstClr val="black">
                <a:alpha val="40000"/>
              </a:prstClr>
            </a:outerShdw>
          </a:effectLst>
        </p:spPr>
      </p:pic>
      <p:pic>
        <p:nvPicPr>
          <p:cNvPr id="5" name="Audio 4">
            <a:hlinkClick r:id="" action="ppaction://media"/>
            <a:extLst>
              <a:ext uri="{FF2B5EF4-FFF2-40B4-BE49-F238E27FC236}">
                <a16:creationId xmlns:a16="http://schemas.microsoft.com/office/drawing/2014/main" id="{85B60995-218E-A631-7A25-FB6EEA46762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8916644"/>
      </p:ext>
    </p:extLst>
  </p:cSld>
  <p:clrMapOvr>
    <a:masterClrMapping/>
  </p:clrMapOvr>
  <mc:AlternateContent xmlns:mc="http://schemas.openxmlformats.org/markup-compatibility/2006" xmlns:p14="http://schemas.microsoft.com/office/powerpoint/2010/main">
    <mc:Choice Requires="p14">
      <p:transition spd="slow" p14:dur="2000" advTm="10763"/>
    </mc:Choice>
    <mc:Fallback xmlns="">
      <p:transition spd="slow" advTm="10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21757" y="5568435"/>
            <a:ext cx="5253297" cy="494722"/>
          </a:xfrm>
        </p:spPr>
        <p:txBody>
          <a:bodyPr/>
          <a:lstStyle/>
          <a:p>
            <a:r>
              <a:rPr lang="en-US" dirty="0">
                <a:hlinkClick r:id="rId5"/>
              </a:rPr>
              <a:t>SAE Mobilus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SAE Mobilus</a:t>
            </a:r>
          </a:p>
        </p:txBody>
      </p:sp>
      <p:pic>
        <p:nvPicPr>
          <p:cNvPr id="6" name="Picture 5">
            <a:extLst>
              <a:ext uri="{FF2B5EF4-FFF2-40B4-BE49-F238E27FC236}">
                <a16:creationId xmlns:a16="http://schemas.microsoft.com/office/drawing/2014/main" id="{1368AEB7-DA5D-BA13-70E2-A9AE08337AA0}"/>
              </a:ext>
            </a:extLst>
          </p:cNvPr>
          <p:cNvPicPr>
            <a:picLocks noChangeAspect="1"/>
          </p:cNvPicPr>
          <p:nvPr/>
        </p:nvPicPr>
        <p:blipFill rotWithShape="1">
          <a:blip r:embed="rId6"/>
          <a:srcRect l="-1" t="10986" r="6953" b="4486"/>
          <a:stretch/>
        </p:blipFill>
        <p:spPr>
          <a:xfrm>
            <a:off x="5273184" y="1446247"/>
            <a:ext cx="6514093" cy="3945148"/>
          </a:xfrm>
          <a:prstGeom prst="rect">
            <a:avLst/>
          </a:prstGeom>
          <a:effectLst>
            <a:outerShdw blurRad="63500" sx="102000" sy="102000" algn="ctr" rotWithShape="0">
              <a:prstClr val="black">
                <a:alpha val="40000"/>
              </a:prstClr>
            </a:outerShdw>
          </a:effectLst>
        </p:spPr>
      </p:pic>
      <p:sp>
        <p:nvSpPr>
          <p:cNvPr id="7" name="TextBox 6">
            <a:extLst>
              <a:ext uri="{FF2B5EF4-FFF2-40B4-BE49-F238E27FC236}">
                <a16:creationId xmlns:a16="http://schemas.microsoft.com/office/drawing/2014/main" id="{64624B7F-074F-D5AA-DE1E-7B666BBACD5C}"/>
              </a:ext>
            </a:extLst>
          </p:cNvPr>
          <p:cNvSpPr txBox="1"/>
          <p:nvPr/>
        </p:nvSpPr>
        <p:spPr>
          <a:xfrm>
            <a:off x="698242" y="1823049"/>
            <a:ext cx="4713396" cy="3970318"/>
          </a:xfrm>
          <a:prstGeom prst="rect">
            <a:avLst/>
          </a:prstGeom>
          <a:noFill/>
        </p:spPr>
        <p:txBody>
          <a:bodyPr wrap="square" rtlCol="0">
            <a:spAutoFit/>
          </a:bodyPr>
          <a:lstStyle/>
          <a:p>
            <a:r>
              <a:rPr lang="en-GB" dirty="0">
                <a:solidFill>
                  <a:srgbClr val="3A3A3A"/>
                </a:solidFill>
              </a:rPr>
              <a:t>C</a:t>
            </a:r>
            <a:r>
              <a:rPr lang="en-GB" b="0" i="0" dirty="0">
                <a:solidFill>
                  <a:srgbClr val="3A3A3A"/>
                </a:solidFill>
                <a:effectLst/>
              </a:rPr>
              <a:t>ollection of engineering standards, news, and insights exclusively for the ground vehicle and aerospace mobility industry.</a:t>
            </a:r>
          </a:p>
          <a:p>
            <a:endParaRPr lang="en-GB" dirty="0">
              <a:solidFill>
                <a:srgbClr val="3A3A3A"/>
              </a:solidFill>
            </a:endParaRPr>
          </a:p>
          <a:p>
            <a:pPr marL="285750" indent="-285750">
              <a:buFont typeface="Arial" panose="020B0604020202020204" pitchFamily="34" charset="0"/>
              <a:buChar char="•"/>
            </a:pPr>
            <a:r>
              <a:rPr lang="en-GB" dirty="0">
                <a:solidFill>
                  <a:srgbClr val="3A3A3A"/>
                </a:solidFill>
              </a:rPr>
              <a:t>SAE Edge Research Reports.</a:t>
            </a:r>
          </a:p>
          <a:p>
            <a:pPr marL="285750" indent="-285750">
              <a:buFont typeface="Arial" panose="020B0604020202020204" pitchFamily="34" charset="0"/>
              <a:buChar char="•"/>
            </a:pPr>
            <a:r>
              <a:rPr lang="en-GB" dirty="0">
                <a:solidFill>
                  <a:srgbClr val="3A3A3A"/>
                </a:solidFill>
              </a:rPr>
              <a:t>SAE International Standards.</a:t>
            </a:r>
          </a:p>
          <a:p>
            <a:pPr marL="285750" indent="-285750">
              <a:buFont typeface="Arial" panose="020B0604020202020204" pitchFamily="34" charset="0"/>
              <a:buChar char="•"/>
            </a:pPr>
            <a:r>
              <a:rPr lang="en-GB" dirty="0">
                <a:solidFill>
                  <a:srgbClr val="3A3A3A"/>
                </a:solidFill>
              </a:rPr>
              <a:t>SAE International Journals.</a:t>
            </a:r>
          </a:p>
          <a:p>
            <a:pPr marL="285750" indent="-285750">
              <a:buFont typeface="Arial" panose="020B0604020202020204" pitchFamily="34" charset="0"/>
              <a:buChar char="•"/>
            </a:pPr>
            <a:r>
              <a:rPr lang="en-GB" dirty="0">
                <a:solidFill>
                  <a:srgbClr val="3A3A3A"/>
                </a:solidFill>
              </a:rPr>
              <a:t>SAE Technical Papers.</a:t>
            </a:r>
          </a:p>
          <a:p>
            <a:pPr marL="285750" indent="-285750">
              <a:buFont typeface="Arial" panose="020B0604020202020204" pitchFamily="34" charset="0"/>
              <a:buChar char="•"/>
            </a:pPr>
            <a:r>
              <a:rPr lang="en-GB" dirty="0">
                <a:solidFill>
                  <a:srgbClr val="3A3A3A"/>
                </a:solidFill>
              </a:rPr>
              <a:t>SAE International Books.</a:t>
            </a:r>
          </a:p>
          <a:p>
            <a:endParaRPr lang="en-GB" dirty="0"/>
          </a:p>
          <a:p>
            <a:r>
              <a:rPr lang="en-GB" b="0" i="0" dirty="0">
                <a:solidFill>
                  <a:srgbClr val="000000"/>
                </a:solidFill>
                <a:effectLst/>
              </a:rPr>
              <a:t>Register for free and this allows you to customize the SAE MOBILUS platform. Create personal project folders, save favourite publications for quick access, and make personal annotations.</a:t>
            </a:r>
            <a:endParaRPr lang="en-GB" dirty="0"/>
          </a:p>
        </p:txBody>
      </p:sp>
      <p:pic>
        <p:nvPicPr>
          <p:cNvPr id="4" name="Audio 3">
            <a:hlinkClick r:id="" action="ppaction://media"/>
            <a:extLst>
              <a:ext uri="{FF2B5EF4-FFF2-40B4-BE49-F238E27FC236}">
                <a16:creationId xmlns:a16="http://schemas.microsoft.com/office/drawing/2014/main" id="{0AADFC11-5995-968B-FB26-79AEFC0DEA0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99642224"/>
      </p:ext>
    </p:extLst>
  </p:cSld>
  <p:clrMapOvr>
    <a:masterClrMapping/>
  </p:clrMapOvr>
  <mc:AlternateContent xmlns:mc="http://schemas.openxmlformats.org/markup-compatibility/2006" xmlns:p14="http://schemas.microsoft.com/office/powerpoint/2010/main">
    <mc:Choice Requires="p14">
      <p:transition spd="slow" p14:dur="2000" advTm="4368"/>
    </mc:Choice>
    <mc:Fallback xmlns="">
      <p:transition spd="slow" advTm="4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1719" y="5706458"/>
            <a:ext cx="5253297" cy="494722"/>
          </a:xfrm>
        </p:spPr>
        <p:txBody>
          <a:bodyPr/>
          <a:lstStyle/>
          <a:p>
            <a:r>
              <a:rPr lang="en-US" dirty="0">
                <a:hlinkClick r:id="rId5"/>
              </a:rPr>
              <a:t>ScienceDirect</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ScienceDirect</a:t>
            </a:r>
          </a:p>
        </p:txBody>
      </p:sp>
      <p:sp>
        <p:nvSpPr>
          <p:cNvPr id="7" name="TextBox 6">
            <a:extLst>
              <a:ext uri="{FF2B5EF4-FFF2-40B4-BE49-F238E27FC236}">
                <a16:creationId xmlns:a16="http://schemas.microsoft.com/office/drawing/2014/main" id="{64624B7F-074F-D5AA-DE1E-7B666BBACD5C}"/>
              </a:ext>
            </a:extLst>
          </p:cNvPr>
          <p:cNvSpPr txBox="1"/>
          <p:nvPr/>
        </p:nvSpPr>
        <p:spPr>
          <a:xfrm>
            <a:off x="629230" y="1689406"/>
            <a:ext cx="4713396" cy="4093428"/>
          </a:xfrm>
          <a:prstGeom prst="rect">
            <a:avLst/>
          </a:prstGeom>
          <a:noFill/>
        </p:spPr>
        <p:txBody>
          <a:bodyPr wrap="square" rtlCol="0">
            <a:spAutoFit/>
          </a:bodyPr>
          <a:lstStyle/>
          <a:p>
            <a:pPr algn="l"/>
            <a:r>
              <a:rPr lang="en-GB" sz="2000" b="0" i="0" dirty="0">
                <a:solidFill>
                  <a:srgbClr val="1F1F1F"/>
                </a:solidFill>
                <a:effectLst/>
              </a:rPr>
              <a:t>Search for peer-reviewed journal articles and book chapters including open access content.</a:t>
            </a:r>
            <a:endParaRPr lang="en-GB" sz="2000" b="0" i="0" dirty="0">
              <a:solidFill>
                <a:srgbClr val="3A3A3A"/>
              </a:solidFill>
              <a:effectLst/>
            </a:endParaRPr>
          </a:p>
          <a:p>
            <a:pPr algn="l"/>
            <a:endParaRPr lang="en-GB" sz="2000" dirty="0">
              <a:solidFill>
                <a:srgbClr val="3A3A3A"/>
              </a:solidFill>
            </a:endParaRPr>
          </a:p>
          <a:p>
            <a:pPr algn="l"/>
            <a:r>
              <a:rPr lang="en-GB" sz="2000" b="0" i="0" dirty="0">
                <a:solidFill>
                  <a:srgbClr val="3A3A3A"/>
                </a:solidFill>
                <a:effectLst/>
              </a:rPr>
              <a:t>Science Direct covers:</a:t>
            </a:r>
          </a:p>
          <a:p>
            <a:pPr algn="l"/>
            <a:endParaRPr lang="en-GB" sz="2000" b="0" i="0" dirty="0">
              <a:solidFill>
                <a:srgbClr val="3A3A3A"/>
              </a:solidFill>
              <a:effectLst/>
            </a:endParaRPr>
          </a:p>
          <a:p>
            <a:pPr marL="285750" indent="-285750" algn="l">
              <a:buFont typeface="Arial" panose="020B0604020202020204" pitchFamily="34" charset="0"/>
              <a:buChar char="•"/>
            </a:pPr>
            <a:r>
              <a:rPr lang="en-GB" sz="2000" dirty="0">
                <a:solidFill>
                  <a:srgbClr val="3A3A3A"/>
                </a:solidFill>
              </a:rPr>
              <a:t>Physical Sciences and Engineering.</a:t>
            </a:r>
          </a:p>
          <a:p>
            <a:pPr marL="285750" indent="-285750" algn="l">
              <a:buFont typeface="Arial" panose="020B0604020202020204" pitchFamily="34" charset="0"/>
              <a:buChar char="•"/>
            </a:pPr>
            <a:r>
              <a:rPr lang="en-GB" sz="2000" b="0" i="0" dirty="0">
                <a:solidFill>
                  <a:srgbClr val="3A3A3A"/>
                </a:solidFill>
                <a:effectLst/>
              </a:rPr>
              <a:t>Life Sciences.</a:t>
            </a:r>
          </a:p>
          <a:p>
            <a:pPr marL="285750" indent="-285750" algn="l">
              <a:buFont typeface="Arial" panose="020B0604020202020204" pitchFamily="34" charset="0"/>
              <a:buChar char="•"/>
            </a:pPr>
            <a:r>
              <a:rPr lang="en-GB" sz="2000" dirty="0">
                <a:solidFill>
                  <a:srgbClr val="3A3A3A"/>
                </a:solidFill>
              </a:rPr>
              <a:t>Health Sciences.</a:t>
            </a:r>
          </a:p>
          <a:p>
            <a:pPr marL="285750" indent="-285750" algn="l">
              <a:buFont typeface="Arial" panose="020B0604020202020204" pitchFamily="34" charset="0"/>
              <a:buChar char="•"/>
            </a:pPr>
            <a:r>
              <a:rPr lang="en-GB" sz="2000" b="0" i="0" dirty="0">
                <a:solidFill>
                  <a:srgbClr val="3A3A3A"/>
                </a:solidFill>
                <a:effectLst/>
              </a:rPr>
              <a:t>Soc</a:t>
            </a:r>
            <a:r>
              <a:rPr lang="en-GB" sz="2000" dirty="0">
                <a:solidFill>
                  <a:srgbClr val="3A3A3A"/>
                </a:solidFill>
              </a:rPr>
              <a:t>ial Sciences and Humanities.</a:t>
            </a:r>
          </a:p>
          <a:p>
            <a:pPr algn="l"/>
            <a:endParaRPr lang="en-GB" sz="2000" b="0" i="0" dirty="0">
              <a:solidFill>
                <a:srgbClr val="3A3A3A"/>
              </a:solidFill>
              <a:effectLst/>
            </a:endParaRPr>
          </a:p>
          <a:p>
            <a:pPr algn="l"/>
            <a:r>
              <a:rPr lang="en-GB" sz="2000" b="0" i="0" dirty="0">
                <a:solidFill>
                  <a:srgbClr val="1F1F1F"/>
                </a:solidFill>
                <a:effectLst/>
              </a:rPr>
              <a:t>There are also help pages and online video tutorials to help you use this database.</a:t>
            </a:r>
          </a:p>
        </p:txBody>
      </p:sp>
      <p:pic>
        <p:nvPicPr>
          <p:cNvPr id="4" name="Picture 3">
            <a:extLst>
              <a:ext uri="{FF2B5EF4-FFF2-40B4-BE49-F238E27FC236}">
                <a16:creationId xmlns:a16="http://schemas.microsoft.com/office/drawing/2014/main" id="{947972D3-B7C5-5CC7-0A5D-6D5FAF1333CA}"/>
              </a:ext>
            </a:extLst>
          </p:cNvPr>
          <p:cNvPicPr>
            <a:picLocks noChangeAspect="1"/>
          </p:cNvPicPr>
          <p:nvPr/>
        </p:nvPicPr>
        <p:blipFill rotWithShape="1">
          <a:blip r:embed="rId6"/>
          <a:srcRect l="425" t="11801" r="46509" b="5073"/>
          <a:stretch/>
        </p:blipFill>
        <p:spPr>
          <a:xfrm>
            <a:off x="5342626" y="1598117"/>
            <a:ext cx="6469812" cy="3970318"/>
          </a:xfrm>
          <a:prstGeom prst="rect">
            <a:avLst/>
          </a:prstGeom>
          <a:effectLst>
            <a:outerShdw blurRad="63500" sx="102000" sy="102000" algn="ctr" rotWithShape="0">
              <a:prstClr val="black">
                <a:alpha val="40000"/>
              </a:prstClr>
            </a:outerShdw>
          </a:effectLst>
        </p:spPr>
      </p:pic>
      <p:pic>
        <p:nvPicPr>
          <p:cNvPr id="5" name="Audio 4">
            <a:hlinkClick r:id="" action="ppaction://media"/>
            <a:extLst>
              <a:ext uri="{FF2B5EF4-FFF2-40B4-BE49-F238E27FC236}">
                <a16:creationId xmlns:a16="http://schemas.microsoft.com/office/drawing/2014/main" id="{496EE441-9FB3-3D6D-9A41-764E79CB630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00260895"/>
      </p:ext>
    </p:extLst>
  </p:cSld>
  <p:clrMapOvr>
    <a:masterClrMapping/>
  </p:clrMapOvr>
  <mc:AlternateContent xmlns:mc="http://schemas.openxmlformats.org/markup-compatibility/2006" xmlns:p14="http://schemas.microsoft.com/office/powerpoint/2010/main">
    <mc:Choice Requires="p14">
      <p:transition spd="slow" p14:dur="2000" advTm="5513"/>
    </mc:Choice>
    <mc:Fallback xmlns="">
      <p:transition spd="slow" advTm="5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5"/>
              </a:rPr>
              <a:t>Box of Broadcasts (BoB)</a:t>
            </a:r>
            <a:endParaRPr lang="en-GB" sz="2000" dirty="0"/>
          </a:p>
          <a:p>
            <a:pPr>
              <a:lnSpc>
                <a:spcPct val="50000"/>
              </a:lnSpc>
              <a:buFont typeface="Arial" panose="020B0604020202020204" pitchFamily="34" charset="0"/>
              <a:buChar char="•"/>
            </a:pPr>
            <a:r>
              <a:rPr lang="en-GB" sz="2000" b="0" i="0" dirty="0">
                <a:solidFill>
                  <a:srgbClr val="3A3A3A"/>
                </a:solidFill>
                <a:effectLst/>
              </a:rPr>
              <a:t>BoB is a TV and radio service for education </a:t>
            </a:r>
          </a:p>
          <a:p>
            <a:pPr>
              <a:lnSpc>
                <a:spcPct val="50000"/>
              </a:lnSpc>
              <a:buFont typeface="Arial" panose="020B0604020202020204" pitchFamily="34" charset="0"/>
              <a:buChar char="•"/>
            </a:pPr>
            <a:r>
              <a:rPr lang="en-GB" sz="2000" dirty="0"/>
              <a:t>Create your own account with your UWTDS details</a:t>
            </a:r>
          </a:p>
          <a:p>
            <a:pPr>
              <a:lnSpc>
                <a:spcPct val="50000"/>
              </a:lnSpc>
              <a:buFont typeface="Arial" panose="020B0604020202020204" pitchFamily="34" charset="0"/>
              <a:buChar char="•"/>
            </a:pPr>
            <a:r>
              <a:rPr lang="en-GB" sz="2000" dirty="0"/>
              <a:t>Create playlists or search for public playlists</a:t>
            </a:r>
          </a:p>
          <a:p>
            <a:pPr>
              <a:lnSpc>
                <a:spcPct val="50000"/>
              </a:lnSpc>
              <a:buFont typeface="Arial" panose="020B0604020202020204" pitchFamily="34" charset="0"/>
              <a:buChar char="•"/>
            </a:pPr>
            <a:r>
              <a:rPr lang="en-GB" sz="2000" dirty="0"/>
              <a:t>Create clips with your recordings</a:t>
            </a:r>
          </a:p>
          <a:p>
            <a:pPr marL="0" indent="0">
              <a:buNone/>
            </a:pPr>
            <a:r>
              <a:rPr lang="en-GB" sz="2000" dirty="0">
                <a:hlinkClick r:id="rId6"/>
              </a:rPr>
              <a:t>Academic Video Online</a:t>
            </a:r>
            <a:endParaRPr lang="en-GB" sz="2000" dirty="0"/>
          </a:p>
          <a:p>
            <a:pPr>
              <a:lnSpc>
                <a:spcPct val="60000"/>
              </a:lnSpc>
              <a:buFont typeface="Arial" panose="020B0604020202020204" pitchFamily="34" charset="0"/>
              <a:buChar char="•"/>
            </a:pPr>
            <a:r>
              <a:rPr lang="en-GB" sz="2000" b="0" i="0" dirty="0">
                <a:solidFill>
                  <a:srgbClr val="000000"/>
                </a:solidFill>
                <a:effectLst/>
                <a:cs typeface="Calibri Light" panose="020F0302020204030204" pitchFamily="34" charset="0"/>
              </a:rPr>
              <a:t>Documentaries, interviews, demonstrations, etc</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View transcripts, details, and export citations to RefWorks</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7"/>
              </a:rPr>
              <a:t>Henry Stewart Talks</a:t>
            </a:r>
            <a:endParaRPr lang="en-GB" sz="2000" dirty="0"/>
          </a:p>
          <a:p>
            <a:pPr>
              <a:buFont typeface="Arial" panose="020B0604020202020204" pitchFamily="34" charset="0"/>
              <a:buChar char="•"/>
            </a:pPr>
            <a:r>
              <a:rPr lang="en-GB" sz="2000" b="0" i="0" dirty="0">
                <a:solidFill>
                  <a:srgbClr val="3A3A3A"/>
                </a:solidFill>
                <a:effectLst/>
                <a:highlight>
                  <a:srgbClr val="FFFFFF"/>
                </a:highlight>
              </a:rPr>
              <a:t>This collection of specially-prepared animated audio-visual presentations with synchronized narration is regularly updated and growing, with over 850 talks.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a:effectLst>
            <a:outerShdw blurRad="63500" sx="102000" sy="102000" algn="ctr" rotWithShape="0">
              <a:prstClr val="black">
                <a:alpha val="40000"/>
              </a:prstClr>
            </a:outerShdw>
          </a:effectLst>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pic>
        <p:nvPicPr>
          <p:cNvPr id="7" name="Audio 6">
            <a:hlinkClick r:id="" action="ppaction://media"/>
            <a:extLst>
              <a:ext uri="{FF2B5EF4-FFF2-40B4-BE49-F238E27FC236}">
                <a16:creationId xmlns:a16="http://schemas.microsoft.com/office/drawing/2014/main" id="{D11E579E-C6EF-F181-789D-030E493F5976}"/>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44577684"/>
      </p:ext>
    </p:extLst>
  </p:cSld>
  <p:clrMapOvr>
    <a:masterClrMapping/>
  </p:clrMapOvr>
  <mc:AlternateContent xmlns:mc="http://schemas.openxmlformats.org/markup-compatibility/2006" xmlns:p14="http://schemas.microsoft.com/office/powerpoint/2010/main">
    <mc:Choice Requires="p14">
      <p:transition spd="slow" p14:dur="2000" advTm="89290"/>
    </mc:Choice>
    <mc:Fallback xmlns="">
      <p:transition spd="slow" advTm="892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fontScale="92500"/>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endParaRPr lang="en-GB" dirty="0"/>
          </a:p>
          <a:p>
            <a:endParaRPr lang="en-GB" dirty="0"/>
          </a:p>
          <a:p>
            <a:pPr marL="0" indent="0">
              <a:buNone/>
            </a:pPr>
            <a:r>
              <a:rPr lang="en-GB" sz="1800" dirty="0">
                <a:hlinkClick r:id="rId5"/>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6"/>
          <a:srcRect l="5365" t="17512" r="7170" b="13320"/>
          <a:stretch/>
        </p:blipFill>
        <p:spPr>
          <a:xfrm>
            <a:off x="3749616" y="1727648"/>
            <a:ext cx="8073935" cy="4256665"/>
          </a:xfrm>
          <a:prstGeom prst="rect">
            <a:avLst/>
          </a:prstGeom>
        </p:spPr>
      </p:pic>
      <p:pic>
        <p:nvPicPr>
          <p:cNvPr id="4" name="Audio 3">
            <a:hlinkClick r:id="" action="ppaction://media"/>
            <a:extLst>
              <a:ext uri="{FF2B5EF4-FFF2-40B4-BE49-F238E27FC236}">
                <a16:creationId xmlns:a16="http://schemas.microsoft.com/office/drawing/2014/main" id="{A06E054C-FE32-198F-EAD2-5E5410BDB79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87407634"/>
      </p:ext>
    </p:extLst>
  </p:cSld>
  <p:clrMapOvr>
    <a:masterClrMapping/>
  </p:clrMapOvr>
  <mc:AlternateContent xmlns:mc="http://schemas.openxmlformats.org/markup-compatibility/2006" xmlns:p14="http://schemas.microsoft.com/office/powerpoint/2010/main">
    <mc:Choice Requires="p14">
      <p:transition spd="slow" p14:dur="2000" advTm="42246"/>
    </mc:Choice>
    <mc:Fallback xmlns="">
      <p:transition spd="slow" advTm="422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5FC03F4B-47AA-9D62-CBE1-49178478683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3040197"/>
      </p:ext>
    </p:extLst>
  </p:cSld>
  <p:clrMapOvr>
    <a:masterClrMapping/>
  </p:clrMapOvr>
  <mc:AlternateContent xmlns:mc="http://schemas.openxmlformats.org/markup-compatibility/2006" xmlns:p14="http://schemas.microsoft.com/office/powerpoint/2010/main">
    <mc:Choice Requires="p14">
      <p:transition spd="slow" p14:dur="2000" advTm="28483"/>
    </mc:Choice>
    <mc:Fallback xmlns="">
      <p:transition spd="slow" advTm="28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the List of Subjects</a:t>
            </a:r>
            <a:endParaRPr lang="en-GB" dirty="0"/>
          </a:p>
        </p:txBody>
      </p:sp>
      <p:sp>
        <p:nvSpPr>
          <p:cNvPr id="3" name="Content Placeholder 2"/>
          <p:cNvSpPr>
            <a:spLocks noGrp="1"/>
          </p:cNvSpPr>
          <p:nvPr>
            <p:ph sz="quarter" idx="10"/>
          </p:nvPr>
        </p:nvSpPr>
        <p:spPr>
          <a:xfrm>
            <a:off x="337647" y="1547604"/>
            <a:ext cx="3713848" cy="4803959"/>
          </a:xfrm>
        </p:spPr>
        <p:txBody>
          <a:bodyPr>
            <a:normAutofit lnSpcReduction="10000"/>
          </a:bodyPr>
          <a:lstStyle/>
          <a:p>
            <a:pPr marL="0" indent="0">
              <a:buNone/>
            </a:pPr>
            <a:r>
              <a:rPr lang="en-GB" sz="24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hlinkClick r:id="rId5"/>
              </a:rPr>
              <a:t>Browzine</a:t>
            </a:r>
            <a:endParaRPr lang="en-GB" sz="2400"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C95B908E-F75E-542A-ED94-F7D3FA4FC3B0}"/>
              </a:ext>
            </a:extLst>
          </p:cNvPr>
          <p:cNvPicPr>
            <a:picLocks noChangeAspect="1"/>
          </p:cNvPicPr>
          <p:nvPr/>
        </p:nvPicPr>
        <p:blipFill rotWithShape="1">
          <a:blip r:embed="rId6"/>
          <a:srcRect t="11506" r="944" b="4731"/>
          <a:stretch/>
        </p:blipFill>
        <p:spPr>
          <a:xfrm>
            <a:off x="4273183" y="1674169"/>
            <a:ext cx="7220577" cy="4070556"/>
          </a:xfrm>
          <a:prstGeom prst="rect">
            <a:avLst/>
          </a:prstGeom>
          <a:effectLst>
            <a:outerShdw blurRad="63500" sx="102000" sy="102000" algn="ctr" rotWithShape="0">
              <a:prstClr val="black">
                <a:alpha val="40000"/>
              </a:prstClr>
            </a:outerShdw>
          </a:effectLst>
        </p:spPr>
      </p:pic>
      <p:pic>
        <p:nvPicPr>
          <p:cNvPr id="5" name="Audio 4">
            <a:hlinkClick r:id="" action="ppaction://media"/>
            <a:extLst>
              <a:ext uri="{FF2B5EF4-FFF2-40B4-BE49-F238E27FC236}">
                <a16:creationId xmlns:a16="http://schemas.microsoft.com/office/drawing/2014/main" id="{5A6927A3-64C9-54FB-B163-07E44A26DC6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13483121"/>
      </p:ext>
    </p:extLst>
  </p:cSld>
  <p:clrMapOvr>
    <a:masterClrMapping/>
  </p:clrMapOvr>
  <mc:AlternateContent xmlns:mc="http://schemas.openxmlformats.org/markup-compatibility/2006" xmlns:p14="http://schemas.microsoft.com/office/powerpoint/2010/main">
    <mc:Choice Requires="p14">
      <p:transition spd="slow" p14:dur="2000" advTm="38765"/>
    </mc:Choice>
    <mc:Fallback xmlns="">
      <p:transition spd="slow" advTm="38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Using library apps</a:t>
            </a:r>
          </a:p>
        </p:txBody>
      </p:sp>
      <p:sp>
        <p:nvSpPr>
          <p:cNvPr id="3" name="TextBox 2">
            <a:extLst>
              <a:ext uri="{FF2B5EF4-FFF2-40B4-BE49-F238E27FC236}">
                <a16:creationId xmlns:a16="http://schemas.microsoft.com/office/drawing/2014/main" id="{80C319DA-919E-4181-8D22-6A6A006D4663}"/>
              </a:ext>
            </a:extLst>
          </p:cNvPr>
          <p:cNvSpPr txBox="1"/>
          <p:nvPr/>
        </p:nvSpPr>
        <p:spPr>
          <a:xfrm>
            <a:off x="274610" y="1395075"/>
            <a:ext cx="5647033" cy="1754326"/>
          </a:xfrm>
          <a:prstGeom prst="rect">
            <a:avLst/>
          </a:prstGeom>
          <a:noFill/>
        </p:spPr>
        <p:txBody>
          <a:bodyPr wrap="square" rtlCol="0">
            <a:spAutoFit/>
          </a:bodyPr>
          <a:lstStyle/>
          <a:p>
            <a:r>
              <a:rPr lang="en-GB" sz="1800" dirty="0">
                <a:latin typeface="Calibri Light" panose="020F0302020204030204" pitchFamily="34" charset="0"/>
                <a:cs typeface="Calibri Light" panose="020F0302020204030204" pitchFamily="34" charset="0"/>
              </a:rPr>
              <a:t>Many of our library resources are also accessible </a:t>
            </a:r>
            <a:r>
              <a:rPr lang="en-GB" dirty="0">
                <a:latin typeface="Calibri Light" panose="020F0302020204030204" pitchFamily="34" charset="0"/>
                <a:cs typeface="Calibri Light" panose="020F0302020204030204" pitchFamily="34" charset="0"/>
              </a:rPr>
              <a:t>via an a</a:t>
            </a:r>
            <a:r>
              <a:rPr lang="en-GB" sz="1800" dirty="0">
                <a:latin typeface="Calibri Light" panose="020F0302020204030204" pitchFamily="34" charset="0"/>
                <a:cs typeface="Calibri Light" panose="020F0302020204030204" pitchFamily="34" charset="0"/>
              </a:rPr>
              <a:t>pp for mobile devices. </a:t>
            </a:r>
          </a:p>
          <a:p>
            <a:endParaRPr lang="en-GB" dirty="0">
              <a:latin typeface="Calibri Light" panose="020F0302020204030204" pitchFamily="34" charset="0"/>
              <a:cs typeface="Calibri Light" panose="020F0302020204030204" pitchFamily="34" charset="0"/>
            </a:endParaRPr>
          </a:p>
          <a:p>
            <a:r>
              <a:rPr lang="en-GB" sz="1800" dirty="0">
                <a:latin typeface="Calibri Light" panose="020F0302020204030204" pitchFamily="34" charset="0"/>
                <a:cs typeface="Calibri Light" panose="020F0302020204030204" pitchFamily="34" charset="0"/>
              </a:rPr>
              <a:t>This avoids logging in each time you access a database.</a:t>
            </a:r>
          </a:p>
          <a:p>
            <a:pPr marL="0" indent="0">
              <a:buNone/>
            </a:pPr>
            <a:endParaRPr lang="en-GB" sz="1800" dirty="0">
              <a:cs typeface="Calibri Light"/>
            </a:endParaRPr>
          </a:p>
          <a:p>
            <a:pPr marL="0" indent="0">
              <a:buNone/>
            </a:pPr>
            <a:endParaRPr lang="en-GB" dirty="0">
              <a:cs typeface="Calibri Light"/>
            </a:endParaRPr>
          </a:p>
        </p:txBody>
      </p:sp>
      <p:pic>
        <p:nvPicPr>
          <p:cNvPr id="5" name="Picture 4">
            <a:extLst>
              <a:ext uri="{FF2B5EF4-FFF2-40B4-BE49-F238E27FC236}">
                <a16:creationId xmlns:a16="http://schemas.microsoft.com/office/drawing/2014/main" id="{F5F03337-3687-8BD6-7809-D676F4C200D6}"/>
              </a:ext>
            </a:extLst>
          </p:cNvPr>
          <p:cNvPicPr>
            <a:picLocks noChangeAspect="1"/>
          </p:cNvPicPr>
          <p:nvPr/>
        </p:nvPicPr>
        <p:blipFill rotWithShape="1">
          <a:blip r:embed="rId5"/>
          <a:srcRect l="842" t="11414" r="3400" b="20707"/>
          <a:stretch/>
        </p:blipFill>
        <p:spPr>
          <a:xfrm>
            <a:off x="5921643" y="1622812"/>
            <a:ext cx="6137660" cy="2900497"/>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9FB2239B-5EEF-07A1-0091-D960C08B0581}"/>
              </a:ext>
            </a:extLst>
          </p:cNvPr>
          <p:cNvPicPr>
            <a:picLocks noChangeAspect="1"/>
          </p:cNvPicPr>
          <p:nvPr/>
        </p:nvPicPr>
        <p:blipFill rotWithShape="1">
          <a:blip r:embed="rId6"/>
          <a:srcRect l="69259" t="22621" r="8451" b="24344"/>
          <a:stretch/>
        </p:blipFill>
        <p:spPr>
          <a:xfrm>
            <a:off x="1851263" y="2687344"/>
            <a:ext cx="2177434" cy="3453949"/>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E5BB802E-5640-2272-5BDE-60CC4C89AFC1}"/>
              </a:ext>
            </a:extLst>
          </p:cNvPr>
          <p:cNvSpPr txBox="1"/>
          <p:nvPr/>
        </p:nvSpPr>
        <p:spPr>
          <a:xfrm>
            <a:off x="228186" y="2807244"/>
            <a:ext cx="1681567" cy="1754326"/>
          </a:xfrm>
          <a:prstGeom prst="rect">
            <a:avLst/>
          </a:prstGeom>
          <a:noFill/>
        </p:spPr>
        <p:txBody>
          <a:bodyPr wrap="square" rtlCol="0">
            <a:spAutoFit/>
          </a:bodyPr>
          <a:lstStyle/>
          <a:p>
            <a:pPr marL="0" indent="0">
              <a:buNone/>
            </a:pPr>
            <a:endParaRPr lang="en-GB" sz="1800" dirty="0">
              <a:cs typeface="Calibri Light"/>
            </a:endParaRPr>
          </a:p>
          <a:p>
            <a:r>
              <a:rPr lang="en-GB" sz="1800" dirty="0">
                <a:latin typeface="Calibri Light" panose="020F0302020204030204" pitchFamily="34" charset="0"/>
                <a:cs typeface="Calibri Light" panose="020F0302020204030204" pitchFamily="34" charset="0"/>
              </a:rPr>
              <a:t>Apps include:</a:t>
            </a:r>
          </a:p>
          <a:p>
            <a:r>
              <a:rPr lang="en-GB" sz="1800" dirty="0">
                <a:latin typeface="Calibri Light" panose="020F0302020204030204" pitchFamily="34" charset="0"/>
                <a:cs typeface="Calibri Light" panose="020F0302020204030204" pitchFamily="34" charset="0"/>
              </a:rPr>
              <a:t> </a:t>
            </a:r>
            <a:endParaRPr lang="en-GB" dirty="0">
              <a:latin typeface="Calibri Light" panose="020F0302020204030204" pitchFamily="34" charset="0"/>
              <a:cs typeface="Calibri Light" panose="020F0302020204030204" pitchFamily="34" charset="0"/>
            </a:endParaRPr>
          </a:p>
          <a:p>
            <a:r>
              <a:rPr lang="en-GB" sz="1800" dirty="0">
                <a:latin typeface="Calibri Light" panose="020F0302020204030204" pitchFamily="34" charset="0"/>
                <a:cs typeface="Calibri Light" panose="020F0302020204030204" pitchFamily="34" charset="0"/>
              </a:rPr>
              <a:t>Browzine.</a:t>
            </a:r>
          </a:p>
          <a:p>
            <a:r>
              <a:rPr lang="en-GB" sz="1800" dirty="0">
                <a:latin typeface="Calibri Light" panose="020F0302020204030204" pitchFamily="34" charset="0"/>
                <a:cs typeface="Calibri Light" panose="020F0302020204030204" pitchFamily="34" charset="0"/>
              </a:rPr>
              <a:t>Ebsco.</a:t>
            </a:r>
          </a:p>
          <a:p>
            <a:r>
              <a:rPr lang="en-GB" sz="1800" dirty="0">
                <a:latin typeface="Calibri Light" panose="020F0302020204030204" pitchFamily="34" charset="0"/>
                <a:cs typeface="Calibri Light" panose="020F0302020204030204" pitchFamily="34" charset="0"/>
              </a:rPr>
              <a:t>IEEE Xplore.</a:t>
            </a:r>
          </a:p>
        </p:txBody>
      </p:sp>
      <p:pic>
        <p:nvPicPr>
          <p:cNvPr id="10" name="Picture 9">
            <a:extLst>
              <a:ext uri="{FF2B5EF4-FFF2-40B4-BE49-F238E27FC236}">
                <a16:creationId xmlns:a16="http://schemas.microsoft.com/office/drawing/2014/main" id="{579BCFFD-BA1D-3387-12B4-FCDEE8D794FE}"/>
              </a:ext>
            </a:extLst>
          </p:cNvPr>
          <p:cNvPicPr>
            <a:picLocks noChangeAspect="1"/>
          </p:cNvPicPr>
          <p:nvPr/>
        </p:nvPicPr>
        <p:blipFill rotWithShape="1">
          <a:blip r:embed="rId7"/>
          <a:srcRect l="641" t="14093" r="51189" b="36030"/>
          <a:stretch/>
        </p:blipFill>
        <p:spPr>
          <a:xfrm>
            <a:off x="3827283" y="3288276"/>
            <a:ext cx="4188719" cy="2891345"/>
          </a:xfrm>
          <a:prstGeom prst="rect">
            <a:avLst/>
          </a:prstGeom>
          <a:ln>
            <a:noFill/>
          </a:ln>
          <a:effectLst>
            <a:outerShdw blurRad="292100" dist="139700" dir="2700000" algn="tl" rotWithShape="0">
              <a:srgbClr val="333333">
                <a:alpha val="65000"/>
              </a:srgbClr>
            </a:outerShdw>
          </a:effectLst>
        </p:spPr>
      </p:pic>
      <p:pic>
        <p:nvPicPr>
          <p:cNvPr id="6" name="Audio 5">
            <a:hlinkClick r:id="" action="ppaction://media"/>
            <a:extLst>
              <a:ext uri="{FF2B5EF4-FFF2-40B4-BE49-F238E27FC236}">
                <a16:creationId xmlns:a16="http://schemas.microsoft.com/office/drawing/2014/main" id="{8A9BA364-7C51-ACCE-4A25-5ED755080FC9}"/>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7086175"/>
      </p:ext>
    </p:extLst>
  </p:cSld>
  <p:clrMapOvr>
    <a:masterClrMapping/>
  </p:clrMapOvr>
  <mc:AlternateContent xmlns:mc="http://schemas.openxmlformats.org/markup-compatibility/2006" xmlns:p14="http://schemas.microsoft.com/office/powerpoint/2010/main">
    <mc:Choice Requires="p14">
      <p:transition spd="slow" p14:dur="2000" advTm="18771"/>
    </mc:Choice>
    <mc:Fallback xmlns="">
      <p:transition spd="slow" advTm="18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846166" y="1579984"/>
            <a:ext cx="8798943" cy="4574040"/>
          </a:xfrm>
        </p:spPr>
        <p:txBody>
          <a:bodyPr>
            <a:normAutofit lnSpcReduction="10000"/>
          </a:bodyPr>
          <a:lstStyle/>
          <a:p>
            <a:pPr marL="0" indent="0">
              <a:lnSpc>
                <a:spcPct val="100000"/>
              </a:lnSpc>
              <a:spcBef>
                <a:spcPts val="0"/>
              </a:spcBef>
              <a:buNone/>
            </a:pPr>
            <a:r>
              <a:rPr lang="en-GB" sz="2400" dirty="0">
                <a:latin typeface="Calibri"/>
                <a:cs typeface="Calibri"/>
              </a:rPr>
              <a:t>For help with research and referencing queries or for help with digital skills advice: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Wild  </a:t>
            </a:r>
            <a:r>
              <a:rPr lang="en-GB" sz="2400" dirty="0">
                <a:latin typeface="Calibri"/>
                <a:cs typeface="Calibri"/>
              </a:rPr>
              <a:t>Academic Liaison Librarian email: </a:t>
            </a:r>
            <a:r>
              <a:rPr lang="en-GB" sz="2400" dirty="0">
                <a:latin typeface="Calibri"/>
                <a:cs typeface="Calibri"/>
                <a:hlinkClick r:id="rId5"/>
              </a:rPr>
              <a:t>emily.wild@uwtsd.ac.uk</a:t>
            </a:r>
            <a:r>
              <a:rPr lang="en-GB" sz="2400" dirty="0">
                <a:latin typeface="Calibri"/>
                <a:cs typeface="Calibri"/>
              </a:rPr>
              <a:t> </a:t>
            </a:r>
          </a:p>
          <a:p>
            <a:pPr marL="0" indent="0">
              <a:lnSpc>
                <a:spcPct val="100000"/>
              </a:lnSpc>
              <a:spcBef>
                <a:spcPts val="0"/>
              </a:spcBef>
              <a:buNone/>
            </a:pPr>
            <a:endParaRPr lang="en-GB" sz="2400" dirty="0">
              <a:latin typeface="Calibri"/>
              <a:cs typeface="Calibri"/>
            </a:endParaRPr>
          </a:p>
          <a:p>
            <a:pPr marL="0" indent="0">
              <a:lnSpc>
                <a:spcPct val="100000"/>
              </a:lnSpc>
              <a:spcBef>
                <a:spcPts val="0"/>
              </a:spcBef>
              <a:buNone/>
            </a:pPr>
            <a:r>
              <a:rPr lang="en-GB" sz="2400" dirty="0">
                <a:ea typeface="+mn-lt"/>
                <a:cs typeface="+mn-lt"/>
              </a:rPr>
              <a:t>For help with your librarian or Digital Skills Advisor from this page:</a:t>
            </a:r>
            <a:endParaRPr lang="en-GB" sz="2400" dirty="0">
              <a:latin typeface="Calibri"/>
              <a:cs typeface="Calibri"/>
            </a:endParaRPr>
          </a:p>
          <a:p>
            <a:pPr marL="0" indent="0">
              <a:lnSpc>
                <a:spcPct val="100000"/>
              </a:lnSpc>
              <a:spcBef>
                <a:spcPts val="0"/>
              </a:spcBef>
              <a:buNone/>
            </a:pPr>
            <a:r>
              <a:rPr lang="en-GB" sz="2400" dirty="0">
                <a:ea typeface="+mn-lt"/>
                <a:cs typeface="+mn-lt"/>
                <a:hlinkClick r:id="rId6"/>
              </a:rPr>
              <a:t>Book an appointment</a:t>
            </a:r>
            <a:endParaRPr lang="en-GB"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p>
          <a:p>
            <a:pPr marL="0" indent="0">
              <a:buNone/>
            </a:pPr>
            <a:r>
              <a:rPr lang="en-GB" sz="2400" dirty="0">
                <a:latin typeface="Calibri"/>
                <a:cs typeface="Calibri"/>
                <a:hlinkClick r:id="rId7"/>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pic>
        <p:nvPicPr>
          <p:cNvPr id="5" name="Audio 4">
            <a:hlinkClick r:id="" action="ppaction://media"/>
            <a:extLst>
              <a:ext uri="{FF2B5EF4-FFF2-40B4-BE49-F238E27FC236}">
                <a16:creationId xmlns:a16="http://schemas.microsoft.com/office/drawing/2014/main" id="{B21EBC63-2214-2598-C539-0D71B20D14E3}"/>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80292498"/>
      </p:ext>
    </p:extLst>
  </p:cSld>
  <p:clrMapOvr>
    <a:masterClrMapping/>
  </p:clrMapOvr>
  <mc:AlternateContent xmlns:mc="http://schemas.openxmlformats.org/markup-compatibility/2006" xmlns:p14="http://schemas.microsoft.com/office/powerpoint/2010/main">
    <mc:Choice Requires="p14">
      <p:transition spd="slow" p14:dur="2000" advTm="15045"/>
    </mc:Choice>
    <mc:Fallback xmlns="">
      <p:transition spd="slow" advTm="15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udio 2">
            <a:hlinkClick r:id="" action="ppaction://media"/>
            <a:extLst>
              <a:ext uri="{FF2B5EF4-FFF2-40B4-BE49-F238E27FC236}">
                <a16:creationId xmlns:a16="http://schemas.microsoft.com/office/drawing/2014/main" id="{0C7B2BD5-2C0C-B41D-3DB8-F4ABA0BBF5F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12450951"/>
      </p:ext>
    </p:extLst>
  </p:cSld>
  <p:clrMapOvr>
    <a:masterClrMapping/>
  </p:clrMapOvr>
  <mc:AlternateContent xmlns:mc="http://schemas.openxmlformats.org/markup-compatibility/2006" xmlns:p14="http://schemas.microsoft.com/office/powerpoint/2010/main">
    <mc:Choice Requires="p14">
      <p:transition spd="slow" p14:dur="2000" advTm="18945"/>
    </mc:Choice>
    <mc:Fallback xmlns="">
      <p:transition spd="slow" advTm="189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8" ma:contentTypeDescription="Create a new document." ma:contentTypeScope="" ma:versionID="a6b66b20b08f608a602c1e7a13cf4726">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6683f55ecff5abfdec03527cca3f9ab5"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OCR" ma:index="32" nillable="true" ma:displayName="Extracted Text" ma:internalName="MediaServiceOCR" ma:readOnly="true">
      <xsd:simpleType>
        <xsd:restriction base="dms:Note">
          <xsd:maxLength value="255"/>
        </xsd:restriction>
      </xsd:simpleType>
    </xsd:element>
    <xsd:element name="MediaServiceGenerationTime" ma:index="33" nillable="true" ma:displayName="MediaServiceGenerationTime" ma:hidden="true" ma:internalName="MediaServiceGenerationTime" ma:readOnly="true">
      <xsd:simpleType>
        <xsd:restriction base="dms:Text"/>
      </xsd:simpleType>
    </xsd:element>
    <xsd:element name="MediaServiceEventHashCode" ma:index="34" nillable="true" ma:displayName="MediaServiceEventHashCode" ma:hidden="true" ma:internalName="MediaServiceEventHashCode" ma:readOnly="true">
      <xsd:simpleType>
        <xsd:restriction base="dms:Text"/>
      </xsd:simpleType>
    </xsd:element>
    <xsd:element name="MediaServiceDateTaken" ma:index="35" nillable="true" ma:displayName="MediaServiceDateTaken" ma:hidden="true" ma:internalName="MediaServiceDateTaken" ma:readOnly="true">
      <xsd:simpleType>
        <xsd:restriction base="dms:Text"/>
      </xsd:simpleType>
    </xsd:element>
    <xsd:element name="MediaServiceLocation" ma:index="36" nillable="true" ma:displayName="Location" ma:internalName="MediaServiceLocation" ma:readOnly="true">
      <xsd:simpleType>
        <xsd:restriction base="dms:Text"/>
      </xsd:simpleType>
    </xsd:element>
    <xsd:element name="MediaLengthInSeconds" ma:index="39" nillable="true" ma:displayName="MediaLengthInSeconds" ma:hidden="true" ma:internalName="MediaLengthInSeconds" ma:readOnly="true">
      <xsd:simpleType>
        <xsd:restriction base="dms:Unknown"/>
      </xsd:simpleType>
    </xsd:element>
    <xsd:element name="lcf76f155ced4ddcb4097134ff3c332f" ma:index="4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3" nillable="true" ma:displayName="MediaServiceSearchProperties" ma:hidden="true" ma:internalName="MediaServiceSearchProperties" ma:readOnly="true">
      <xsd:simpleType>
        <xsd:restriction base="dms:Note"/>
      </xsd:simpleType>
    </xsd:element>
    <xsd:element name="MediaServiceObjectDetectorVersions" ma:index="4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3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8" nillable="true" ma:displayName="Shared With Details" ma:internalName="SharedWithDetails" ma:readOnly="true">
      <xsd:simpleType>
        <xsd:restriction base="dms:Note">
          <xsd:maxLength value="255"/>
        </xsd:restriction>
      </xsd:simpleType>
    </xsd:element>
    <xsd:element name="TaxCatchAll" ma:index="42" nillable="true" ma:displayName="Taxonomy Catch All Column" ma:hidden="true" ma:list="{07727ba1-9cf6-48c4-8f2b-c1f8f1e5cd03}"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TaxCatchAll xmlns="8ee9550b-f5f4-4dde-bce5-39f4ba45c2f1" xsi:nil="true"/>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A342A80-301D-481A-9B59-A6D73DA5D5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549E234-25B5-46F0-840D-5E720D409713}">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3.xml><?xml version="1.0" encoding="utf-8"?>
<ds:datastoreItem xmlns:ds="http://schemas.openxmlformats.org/officeDocument/2006/customXml" ds:itemID="{F8DA6FD0-379F-48DA-AFC5-387A3E58C17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7419</Words>
  <Application>Microsoft Office PowerPoint</Application>
  <PresentationFormat>Widescreen</PresentationFormat>
  <Paragraphs>832</Paragraphs>
  <Slides>105</Slides>
  <Notes>71</Notes>
  <HiddenSlides>0</HiddenSlides>
  <MMClips>47</MMClips>
  <ScaleCrop>false</ScaleCrop>
  <HeadingPairs>
    <vt:vector size="6" baseType="variant">
      <vt:variant>
        <vt:lpstr>Fonts Used</vt:lpstr>
      </vt:variant>
      <vt:variant>
        <vt:i4>14</vt:i4>
      </vt:variant>
      <vt:variant>
        <vt:lpstr>Theme</vt:lpstr>
      </vt:variant>
      <vt:variant>
        <vt:i4>3</vt:i4>
      </vt:variant>
      <vt:variant>
        <vt:lpstr>Slide Titles</vt:lpstr>
      </vt:variant>
      <vt:variant>
        <vt:i4>105</vt:i4>
      </vt:variant>
    </vt:vector>
  </HeadingPairs>
  <TitlesOfParts>
    <vt:vector size="122" baseType="lpstr">
      <vt:lpstr>Akzidenz-Grotesk BQ</vt:lpstr>
      <vt:lpstr>Arial,Sans-Serif</vt:lpstr>
      <vt:lpstr>Calibri </vt:lpstr>
      <vt:lpstr>DengXian</vt:lpstr>
      <vt:lpstr>Aptos</vt:lpstr>
      <vt:lpstr>Arial</vt:lpstr>
      <vt:lpstr>Calibri</vt:lpstr>
      <vt:lpstr>Calibri Light</vt:lpstr>
      <vt:lpstr>Courier New</vt:lpstr>
      <vt:lpstr>Lucida Sans</vt:lpstr>
      <vt:lpstr>Segoe UI</vt:lpstr>
      <vt:lpstr>Symbol</vt:lpstr>
      <vt:lpstr>Verdana</vt:lpstr>
      <vt:lpstr>Wingdings</vt:lpstr>
      <vt:lpstr>Office Theme</vt:lpstr>
      <vt:lpstr>Title Slide 1</vt:lpstr>
      <vt:lpstr>Text 1</vt:lpstr>
      <vt:lpstr>Welcome to your Degree  Apprenticeship programme</vt:lpstr>
      <vt:lpstr>Welcome from the VC</vt:lpstr>
      <vt:lpstr>Welcome </vt:lpstr>
      <vt:lpstr>Academic presentation</vt:lpstr>
      <vt:lpstr>PowerPoint Presentation</vt:lpstr>
      <vt:lpstr>  Apprenticeship unit</vt:lpstr>
      <vt:lpstr>Introduction task – work in groups   </vt:lpstr>
      <vt:lpstr> </vt:lpstr>
      <vt:lpstr>Once allocated your ALO they will hold discussions with you on; </vt:lpstr>
      <vt:lpstr>Your responsibilities</vt:lpstr>
      <vt:lpstr>Attendance and Engagement </vt:lpstr>
      <vt:lpstr> Processes EC, IOS Withdrawal </vt:lpstr>
      <vt:lpstr>Attendance and Engagement Processes EC, IOS Withdrawal </vt:lpstr>
      <vt:lpstr>Embedded Apprentices – Teams Tile </vt:lpstr>
      <vt:lpstr>Student Charter</vt:lpstr>
      <vt:lpstr>PowerPoint Presentation</vt:lpstr>
      <vt:lpstr>PowerPoint Presentation</vt:lpstr>
      <vt:lpstr>Academic Misconduct </vt:lpstr>
      <vt:lpstr>PowerPoint Presentation</vt:lpstr>
      <vt:lpstr>PowerPoint Presentation</vt:lpstr>
      <vt:lpstr>PowerPoint Presentation</vt:lpstr>
      <vt:lpstr>Student Hwb </vt:lpstr>
      <vt:lpstr>PowerPoint Presentation</vt:lpstr>
      <vt:lpstr>Meet The Hwb Team</vt:lpstr>
      <vt:lpstr>Hwb App</vt:lpstr>
      <vt:lpstr>PowerPoint Presentation</vt:lpstr>
      <vt:lpstr>Hwb Welcome Tile</vt:lpstr>
      <vt:lpstr>Hwbcasts</vt:lpstr>
      <vt:lpstr>Student Hwb account </vt:lpstr>
      <vt:lpstr>PowerPoint Presentation</vt:lpstr>
      <vt:lpstr>PowerPoint Presentation</vt:lpstr>
      <vt:lpstr>PowerPoint Presentation</vt:lpstr>
      <vt:lpstr>British Values - Prevent</vt:lpstr>
      <vt:lpstr>Prevent and British Vales Factsheet</vt:lpstr>
      <vt:lpstr>PowerPoint Presentation</vt:lpstr>
      <vt:lpstr>Student Support and Wellbeing – Hwb pages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Wellbeing support</vt:lpstr>
      <vt:lpstr>Wellbeing Support Video</vt:lpstr>
      <vt:lpstr>Wellbeing support</vt:lpstr>
      <vt:lpstr>Wellbeing support</vt:lpstr>
      <vt:lpstr>Wellbeing support</vt:lpstr>
      <vt:lpstr>PowerPoint Presentation</vt:lpstr>
      <vt:lpstr>ST0151</vt:lpstr>
      <vt:lpstr>ST0151</vt:lpstr>
      <vt:lpstr>ST0151</vt:lpstr>
      <vt:lpstr>ST0151</vt:lpstr>
      <vt:lpstr>UK Standard for Professional Engineering Competence &amp; Commitment (UK-SPEC)   The primary purpose of UK SPEC is to explain the competence and commitment requirements that people must meet and demonstrate to be registered in each of these registration categories  Engineering Technician (EngTech) Incorporated Engineer (IEng) Chartered Engineer (Ceng)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EPA- End Point Assessment</vt:lpstr>
      <vt:lpstr>PowerPoint Presentation</vt:lpstr>
      <vt:lpstr>Library and Learning Resources  Engineering</vt:lpstr>
      <vt:lpstr>PowerPoint Presentation</vt:lpstr>
      <vt:lpstr>Aim of the Session</vt:lpstr>
      <vt:lpstr>Services and Support</vt:lpstr>
      <vt:lpstr>Online Resources at UWTSD</vt:lpstr>
      <vt:lpstr>Getting Started Guides</vt:lpstr>
      <vt:lpstr>Choose from the A-Z list of subjects</vt:lpstr>
      <vt:lpstr>Get Started..</vt:lpstr>
      <vt:lpstr>What are Your Online Resource Lists</vt:lpstr>
      <vt:lpstr>Also Find Them..</vt:lpstr>
      <vt:lpstr>Why Use an Online Resource List?</vt:lpstr>
      <vt:lpstr>Complete The Online Infoskills Modules</vt:lpstr>
      <vt:lpstr>How to Search the Library Catalogue</vt:lpstr>
      <vt:lpstr>Using the Library Catalogue</vt:lpstr>
      <vt:lpstr>Search eResources Only</vt:lpstr>
      <vt:lpstr>Sign in to the Library Search </vt:lpstr>
      <vt:lpstr>Use Filters to Improve Your Results</vt:lpstr>
      <vt:lpstr>Finding Ebooks</vt:lpstr>
      <vt:lpstr>Limit to Journal Articles</vt:lpstr>
      <vt:lpstr>What the Item Records Include</vt:lpstr>
      <vt:lpstr>Saving to your favourites</vt:lpstr>
      <vt:lpstr>Email favourites to yourself</vt:lpstr>
      <vt:lpstr>Library catalogue or individual databases?</vt:lpstr>
      <vt:lpstr>Database Search</vt:lpstr>
      <vt:lpstr>Some Useful Databases</vt:lpstr>
      <vt:lpstr>Some Useful Databases</vt:lpstr>
      <vt:lpstr>Construction Information Service (CIS)</vt:lpstr>
      <vt:lpstr>IEEE Xplore Digital Library</vt:lpstr>
      <vt:lpstr>Proquest Central</vt:lpstr>
      <vt:lpstr>SAE Mobilus</vt:lpstr>
      <vt:lpstr>ScienceDirect</vt:lpstr>
      <vt:lpstr>Audio Visual Resources</vt:lpstr>
      <vt:lpstr>Cite Them Right Online </vt:lpstr>
      <vt:lpstr>What is Browzine?</vt:lpstr>
      <vt:lpstr>Browse the List of Subjects</vt:lpstr>
      <vt:lpstr>Using library apps</vt:lpstr>
      <vt:lpstr>Help is Always Available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Miles Lloyd</dc:creator>
  <cp:lastModifiedBy>Emma Davies</cp:lastModifiedBy>
  <cp:revision>105</cp:revision>
  <dcterms:created xsi:type="dcterms:W3CDTF">2022-05-06T08:08:02Z</dcterms:created>
  <dcterms:modified xsi:type="dcterms:W3CDTF">2024-10-10T12:03:11Z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