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4" r:id="rId2"/>
    <p:sldMasterId id="2147483681" r:id="rId3"/>
  </p:sldMasterIdLst>
  <p:sldIdLst>
    <p:sldId id="256" r:id="rId4"/>
    <p:sldId id="270" r:id="rId5"/>
    <p:sldId id="257" r:id="rId6"/>
    <p:sldId id="258" r:id="rId7"/>
    <p:sldId id="272" r:id="rId8"/>
    <p:sldId id="259" r:id="rId9"/>
    <p:sldId id="273" r:id="rId10"/>
    <p:sldId id="260" r:id="rId11"/>
    <p:sldId id="269" r:id="rId12"/>
    <p:sldId id="261" r:id="rId13"/>
    <p:sldId id="262" r:id="rId14"/>
    <p:sldId id="268" r:id="rId15"/>
    <p:sldId id="264" r:id="rId16"/>
    <p:sldId id="275" r:id="rId17"/>
    <p:sldId id="263" r:id="rId18"/>
    <p:sldId id="274" r:id="rId19"/>
    <p:sldId id="265" r:id="rId20"/>
    <p:sldId id="266" r:id="rId21"/>
    <p:sldId id="267" r:id="rId22"/>
    <p:sldId id="271" r:id="rId23"/>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5" d="100"/>
          <a:sy n="85" d="100"/>
        </p:scale>
        <p:origin x="147" y="4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F0D011B-CFA3-4DC1-A459-B9C4128C9CBB}"/>
    <pc:docChg chg="undo custSel addSld delSld modSld sldOrd">
      <pc:chgData name="Deborah Jenkins" userId="3cd02ba5-e528-4585-978d-4fde2b47730a" providerId="ADAL" clId="{6F0D011B-CFA3-4DC1-A459-B9C4128C9CBB}" dt="2026-10-16T08:57:41.793" v="211" actId="1076"/>
      <pc:docMkLst>
        <pc:docMk/>
      </pc:docMkLst>
      <pc:sldChg chg="modSp mod">
        <pc:chgData name="Deborah Jenkins" userId="3cd02ba5-e528-4585-978d-4fde2b47730a" providerId="ADAL" clId="{6F0D011B-CFA3-4DC1-A459-B9C4128C9CBB}" dt="2026-10-16T08:57:41.793" v="211" actId="1076"/>
        <pc:sldMkLst>
          <pc:docMk/>
          <pc:sldMk cId="0" sldId="256"/>
        </pc:sldMkLst>
        <pc:spChg chg="mod">
          <ac:chgData name="Deborah Jenkins" userId="3cd02ba5-e528-4585-978d-4fde2b47730a" providerId="ADAL" clId="{6F0D011B-CFA3-4DC1-A459-B9C4128C9CBB}" dt="2026-10-16T08:57:41.793" v="211" actId="1076"/>
          <ac:spMkLst>
            <pc:docMk/>
            <pc:sldMk cId="0" sldId="256"/>
            <ac:spMk id="9" creationId="{00000000-0000-0000-0000-000000000000}"/>
          </ac:spMkLst>
        </pc:spChg>
      </pc:sldChg>
      <pc:sldChg chg="ord">
        <pc:chgData name="Deborah Jenkins" userId="3cd02ba5-e528-4585-978d-4fde2b47730a" providerId="ADAL" clId="{6F0D011B-CFA3-4DC1-A459-B9C4128C9CBB}" dt="2026-10-13T08:39:06.836" v="38"/>
        <pc:sldMkLst>
          <pc:docMk/>
          <pc:sldMk cId="0" sldId="258"/>
        </pc:sldMkLst>
      </pc:sldChg>
      <pc:sldChg chg="modSp mod ord modAnim">
        <pc:chgData name="Deborah Jenkins" userId="3cd02ba5-e528-4585-978d-4fde2b47730a" providerId="ADAL" clId="{6F0D011B-CFA3-4DC1-A459-B9C4128C9CBB}" dt="2026-10-13T08:45:43.929" v="108" actId="113"/>
        <pc:sldMkLst>
          <pc:docMk/>
          <pc:sldMk cId="0" sldId="259"/>
        </pc:sldMkLst>
        <pc:spChg chg="mod">
          <ac:chgData name="Deborah Jenkins" userId="3cd02ba5-e528-4585-978d-4fde2b47730a" providerId="ADAL" clId="{6F0D011B-CFA3-4DC1-A459-B9C4128C9CBB}" dt="2026-10-13T08:43:27.268" v="74" actId="255"/>
          <ac:spMkLst>
            <pc:docMk/>
            <pc:sldMk cId="0" sldId="259"/>
            <ac:spMk id="9" creationId="{00000000-0000-0000-0000-000000000000}"/>
          </ac:spMkLst>
        </pc:spChg>
        <pc:spChg chg="mod">
          <ac:chgData name="Deborah Jenkins" userId="3cd02ba5-e528-4585-978d-4fde2b47730a" providerId="ADAL" clId="{6F0D011B-CFA3-4DC1-A459-B9C4128C9CBB}" dt="2026-10-13T08:44:25.876" v="89" actId="113"/>
          <ac:spMkLst>
            <pc:docMk/>
            <pc:sldMk cId="0" sldId="259"/>
            <ac:spMk id="17" creationId="{00000000-0000-0000-0000-000000000000}"/>
          </ac:spMkLst>
        </pc:spChg>
        <pc:spChg chg="mod">
          <ac:chgData name="Deborah Jenkins" userId="3cd02ba5-e528-4585-978d-4fde2b47730a" providerId="ADAL" clId="{6F0D011B-CFA3-4DC1-A459-B9C4128C9CBB}" dt="2026-10-13T08:45:43.929" v="108" actId="113"/>
          <ac:spMkLst>
            <pc:docMk/>
            <pc:sldMk cId="0" sldId="259"/>
            <ac:spMk id="21" creationId="{00000000-0000-0000-0000-000000000000}"/>
          </ac:spMkLst>
        </pc:spChg>
        <pc:spChg chg="mod">
          <ac:chgData name="Deborah Jenkins" userId="3cd02ba5-e528-4585-978d-4fde2b47730a" providerId="ADAL" clId="{6F0D011B-CFA3-4DC1-A459-B9C4128C9CBB}" dt="2026-10-13T08:45:34.032" v="105" actId="113"/>
          <ac:spMkLst>
            <pc:docMk/>
            <pc:sldMk cId="0" sldId="259"/>
            <ac:spMk id="25" creationId="{00000000-0000-0000-0000-000000000000}"/>
          </ac:spMkLst>
        </pc:spChg>
      </pc:sldChg>
      <pc:sldChg chg="modSp mod">
        <pc:chgData name="Deborah Jenkins" userId="3cd02ba5-e528-4585-978d-4fde2b47730a" providerId="ADAL" clId="{6F0D011B-CFA3-4DC1-A459-B9C4128C9CBB}" dt="2026-10-13T08:50:21.044" v="174" actId="20577"/>
        <pc:sldMkLst>
          <pc:docMk/>
          <pc:sldMk cId="0" sldId="263"/>
        </pc:sldMkLst>
        <pc:spChg chg="mod">
          <ac:chgData name="Deborah Jenkins" userId="3cd02ba5-e528-4585-978d-4fde2b47730a" providerId="ADAL" clId="{6F0D011B-CFA3-4DC1-A459-B9C4128C9CBB}" dt="2026-10-13T08:50:21.044" v="174" actId="20577"/>
          <ac:spMkLst>
            <pc:docMk/>
            <pc:sldMk cId="0" sldId="263"/>
            <ac:spMk id="9" creationId="{00000000-0000-0000-0000-000000000000}"/>
          </ac:spMkLst>
        </pc:spChg>
      </pc:sldChg>
      <pc:sldChg chg="modSp new mod modAnim">
        <pc:chgData name="Deborah Jenkins" userId="3cd02ba5-e528-4585-978d-4fde2b47730a" providerId="ADAL" clId="{6F0D011B-CFA3-4DC1-A459-B9C4128C9CBB}" dt="2026-10-13T08:38:22.268" v="36"/>
        <pc:sldMkLst>
          <pc:docMk/>
          <pc:sldMk cId="10536435" sldId="272"/>
        </pc:sldMkLst>
        <pc:spChg chg="mod">
          <ac:chgData name="Deborah Jenkins" userId="3cd02ba5-e528-4585-978d-4fde2b47730a" providerId="ADAL" clId="{6F0D011B-CFA3-4DC1-A459-B9C4128C9CBB}" dt="2026-10-13T08:37:10.367" v="23" actId="14100"/>
          <ac:spMkLst>
            <pc:docMk/>
            <pc:sldMk cId="10536435" sldId="272"/>
            <ac:spMk id="2" creationId="{FAB3F808-9885-ED6D-0963-2848C9530393}"/>
          </ac:spMkLst>
        </pc:spChg>
        <pc:spChg chg="mod">
          <ac:chgData name="Deborah Jenkins" userId="3cd02ba5-e528-4585-978d-4fde2b47730a" providerId="ADAL" clId="{6F0D011B-CFA3-4DC1-A459-B9C4128C9CBB}" dt="2026-10-13T08:38:18.616" v="35" actId="113"/>
          <ac:spMkLst>
            <pc:docMk/>
            <pc:sldMk cId="10536435" sldId="272"/>
            <ac:spMk id="3" creationId="{9D5B5DA9-EB0E-0F29-A222-C5D1C820B42B}"/>
          </ac:spMkLst>
        </pc:spChg>
      </pc:sldChg>
      <pc:sldChg chg="modSp new mod modAnim">
        <pc:chgData name="Deborah Jenkins" userId="3cd02ba5-e528-4585-978d-4fde2b47730a" providerId="ADAL" clId="{6F0D011B-CFA3-4DC1-A459-B9C4128C9CBB}" dt="2026-10-13T08:40:38.737" v="56"/>
        <pc:sldMkLst>
          <pc:docMk/>
          <pc:sldMk cId="2460368952" sldId="273"/>
        </pc:sldMkLst>
        <pc:spChg chg="mod">
          <ac:chgData name="Deborah Jenkins" userId="3cd02ba5-e528-4585-978d-4fde2b47730a" providerId="ADAL" clId="{6F0D011B-CFA3-4DC1-A459-B9C4128C9CBB}" dt="2026-10-13T08:39:47.480" v="44" actId="1076"/>
          <ac:spMkLst>
            <pc:docMk/>
            <pc:sldMk cId="2460368952" sldId="273"/>
            <ac:spMk id="2" creationId="{58C0CA2F-060E-D69D-8F2B-DD777C9B9843}"/>
          </ac:spMkLst>
        </pc:spChg>
        <pc:spChg chg="mod">
          <ac:chgData name="Deborah Jenkins" userId="3cd02ba5-e528-4585-978d-4fde2b47730a" providerId="ADAL" clId="{6F0D011B-CFA3-4DC1-A459-B9C4128C9CBB}" dt="2026-10-13T08:40:06.697" v="50" actId="113"/>
          <ac:spMkLst>
            <pc:docMk/>
            <pc:sldMk cId="2460368952" sldId="273"/>
            <ac:spMk id="3" creationId="{A4378992-0945-6E4D-3852-40B025743C9B}"/>
          </ac:spMkLst>
        </pc:spChg>
      </pc:sldChg>
      <pc:sldChg chg="addSp modSp new add del mod ord">
        <pc:chgData name="Deborah Jenkins" userId="3cd02ba5-e528-4585-978d-4fde2b47730a" providerId="ADAL" clId="{6F0D011B-CFA3-4DC1-A459-B9C4128C9CBB}" dt="2026-10-13T08:50:48.390" v="178"/>
        <pc:sldMkLst>
          <pc:docMk/>
          <pc:sldMk cId="3633602457" sldId="274"/>
        </pc:sldMkLst>
        <pc:spChg chg="mod">
          <ac:chgData name="Deborah Jenkins" userId="3cd02ba5-e528-4585-978d-4fde2b47730a" providerId="ADAL" clId="{6F0D011B-CFA3-4DC1-A459-B9C4128C9CBB}" dt="2026-10-13T08:48:35.718" v="166" actId="27636"/>
          <ac:spMkLst>
            <pc:docMk/>
            <pc:sldMk cId="3633602457" sldId="274"/>
            <ac:spMk id="2" creationId="{E95B9F40-1C25-9555-18B9-1BA22E6E576A}"/>
          </ac:spMkLst>
        </pc:spChg>
        <pc:spChg chg="mod">
          <ac:chgData name="Deborah Jenkins" userId="3cd02ba5-e528-4585-978d-4fde2b47730a" providerId="ADAL" clId="{6F0D011B-CFA3-4DC1-A459-B9C4128C9CBB}" dt="2026-10-13T08:48:38.805" v="167" actId="1076"/>
          <ac:spMkLst>
            <pc:docMk/>
            <pc:sldMk cId="3633602457" sldId="274"/>
            <ac:spMk id="3" creationId="{6F3C7857-0575-7B2D-83AF-0DD941E077E7}"/>
          </ac:spMkLst>
        </pc:spChg>
        <pc:picChg chg="add mod">
          <ac:chgData name="Deborah Jenkins" userId="3cd02ba5-e528-4585-978d-4fde2b47730a" providerId="ADAL" clId="{6F0D011B-CFA3-4DC1-A459-B9C4128C9CBB}" dt="2026-10-13T08:48:24.049" v="163" actId="1076"/>
          <ac:picMkLst>
            <pc:docMk/>
            <pc:sldMk cId="3633602457" sldId="274"/>
            <ac:picMk id="5" creationId="{26A48484-6158-13C7-A763-BCCBB0D749D8}"/>
          </ac:picMkLst>
        </pc:picChg>
      </pc:sldChg>
      <pc:sldChg chg="addSp modSp new mod">
        <pc:chgData name="Deborah Jenkins" userId="3cd02ba5-e528-4585-978d-4fde2b47730a" providerId="ADAL" clId="{6F0D011B-CFA3-4DC1-A459-B9C4128C9CBB}" dt="2026-10-13T08:52:30.326" v="210" actId="27636"/>
        <pc:sldMkLst>
          <pc:docMk/>
          <pc:sldMk cId="2905880859" sldId="275"/>
        </pc:sldMkLst>
        <pc:spChg chg="mod">
          <ac:chgData name="Deborah Jenkins" userId="3cd02ba5-e528-4585-978d-4fde2b47730a" providerId="ADAL" clId="{6F0D011B-CFA3-4DC1-A459-B9C4128C9CBB}" dt="2026-10-13T08:51:59.185" v="198" actId="27636"/>
          <ac:spMkLst>
            <pc:docMk/>
            <pc:sldMk cId="2905880859" sldId="275"/>
            <ac:spMk id="2" creationId="{E9361E62-0B0D-5DC7-6C83-C57F33F725C2}"/>
          </ac:spMkLst>
        </pc:spChg>
        <pc:spChg chg="mod">
          <ac:chgData name="Deborah Jenkins" userId="3cd02ba5-e528-4585-978d-4fde2b47730a" providerId="ADAL" clId="{6F0D011B-CFA3-4DC1-A459-B9C4128C9CBB}" dt="2026-10-13T08:52:30.326" v="210" actId="27636"/>
          <ac:spMkLst>
            <pc:docMk/>
            <pc:sldMk cId="2905880859" sldId="275"/>
            <ac:spMk id="3" creationId="{D290029C-2758-765A-96DD-12113DE5F354}"/>
          </ac:spMkLst>
        </pc:spChg>
        <pc:picChg chg="add mod">
          <ac:chgData name="Deborah Jenkins" userId="3cd02ba5-e528-4585-978d-4fde2b47730a" providerId="ADAL" clId="{6F0D011B-CFA3-4DC1-A459-B9C4128C9CBB}" dt="2026-10-13T08:52:27.707" v="208" actId="1076"/>
          <ac:picMkLst>
            <pc:docMk/>
            <pc:sldMk cId="2905880859" sldId="275"/>
            <ac:picMk id="5" creationId="{834A6C53-01EF-FDDB-AC87-A2E8BDDB0831}"/>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422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4485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BCAD085-E8A6-8845-BD4E-CB4CCA059FC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29512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42351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73879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93039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38188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46723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06784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77914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93539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5BCAD085-E8A6-8845-BD4E-CB4CCA059FC4}" type="datetimeFigureOut">
              <a:rPr lang="en-US" smtClean="0"/>
              <a:t>10/16/2026</a:t>
            </a:fld>
            <a:endParaRPr lang="en-US"/>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80182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5BCAD085-E8A6-8845-BD4E-CB4CCA059FC4}" type="datetimeFigureOut">
              <a:rPr lang="en-US" smtClean="0"/>
              <a:t>10/16/2026</a:t>
            </a:fld>
            <a:endParaRPr lang="en-US"/>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699088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2418968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0344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413355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195859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348447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7631964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276522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5014450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822378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10/16/2026</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557464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10/16/2026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09435586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666189203"/>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62B44"/>
        </a:solidFill>
        <a:effectLst/>
      </p:bgPr>
    </p:bg>
    <p:spTree>
      <p:nvGrpSpPr>
        <p:cNvPr id="1" name=""/>
        <p:cNvGrpSpPr/>
        <p:nvPr/>
      </p:nvGrpSpPr>
      <p:grpSpPr>
        <a:xfrm>
          <a:off x="0" y="0"/>
          <a:ext cx="0" cy="0"/>
          <a:chOff x="0" y="0"/>
          <a:chExt cx="0" cy="0"/>
        </a:xfrm>
      </p:grpSpPr>
      <p:sp>
        <p:nvSpPr>
          <p:cNvPr id="2" name="Oval 1"/>
          <p:cNvSpPr/>
          <p:nvPr/>
        </p:nvSpPr>
        <p:spPr>
          <a:xfrm>
            <a:off x="8503920" y="457200"/>
            <a:ext cx="1828800" cy="1828800"/>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9784080" y="1828800"/>
            <a:ext cx="1005840" cy="1005840"/>
          </a:xfrm>
          <a:prstGeom prst="ellipse">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7955279" y="2743200"/>
            <a:ext cx="1234440" cy="1234440"/>
          </a:xfrm>
          <a:prstGeom prst="ellipse">
            <a:avLst/>
          </a:prstGeom>
          <a:solidFill>
            <a:srgbClr val="D9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10058400" y="3749039"/>
            <a:ext cx="1645920" cy="1645920"/>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Oval 5"/>
          <p:cNvSpPr/>
          <p:nvPr/>
        </p:nvSpPr>
        <p:spPr>
          <a:xfrm>
            <a:off x="8686800" y="4800600"/>
            <a:ext cx="685800" cy="685800"/>
          </a:xfrm>
          <a:prstGeom prst="ellipse">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31520" y="1051560"/>
            <a:ext cx="7132320" cy="411480"/>
          </a:xfrm>
          <a:prstGeom prst="rect">
            <a:avLst/>
          </a:prstGeom>
          <a:noFill/>
        </p:spPr>
        <p:txBody>
          <a:bodyPr wrap="square" lIns="45720" rIns="45720" anchor="t">
            <a:spAutoFit/>
          </a:bodyPr>
          <a:lstStyle/>
          <a:p>
            <a:pPr>
              <a:spcAft>
                <a:spcPts val="500"/>
              </a:spcAft>
              <a:defRPr sz="1500" b="1">
                <a:solidFill>
                  <a:srgbClr val="E8B148"/>
                </a:solidFill>
                <a:latin typeface="Aptos"/>
              </a:defRPr>
            </a:pPr>
            <a:r>
              <a:rPr dirty="0"/>
              <a:t>LEVEL 4  •  TOURISM &amp; EVENTS</a:t>
            </a:r>
          </a:p>
        </p:txBody>
      </p:sp>
      <p:sp>
        <p:nvSpPr>
          <p:cNvPr id="8" name="TextBox 7"/>
          <p:cNvSpPr txBox="1"/>
          <p:nvPr/>
        </p:nvSpPr>
        <p:spPr>
          <a:xfrm>
            <a:off x="836677" y="1760096"/>
            <a:ext cx="7498079" cy="1326004"/>
          </a:xfrm>
          <a:prstGeom prst="rect">
            <a:avLst/>
          </a:prstGeom>
          <a:noFill/>
        </p:spPr>
        <p:txBody>
          <a:bodyPr wrap="square" lIns="45720" rIns="45720" anchor="t">
            <a:spAutoFit/>
          </a:bodyPr>
          <a:lstStyle/>
          <a:p>
            <a:pPr>
              <a:spcAft>
                <a:spcPts val="500"/>
              </a:spcAft>
              <a:defRPr sz="3800" b="1">
                <a:solidFill>
                  <a:srgbClr val="FFFFFF"/>
                </a:solidFill>
                <a:latin typeface="Aptos"/>
              </a:defRPr>
            </a:pPr>
            <a:r>
              <a:rPr dirty="0">
                <a:solidFill>
                  <a:schemeClr val="bg2">
                    <a:lumMod val="25000"/>
                  </a:schemeClr>
                </a:solidFill>
              </a:rPr>
              <a:t>The Tourism &amp;</a:t>
            </a:r>
          </a:p>
          <a:p>
            <a:pPr>
              <a:spcAft>
                <a:spcPts val="500"/>
              </a:spcAft>
              <a:defRPr sz="3800" b="1">
                <a:solidFill>
                  <a:srgbClr val="FFFFFF"/>
                </a:solidFill>
                <a:latin typeface="Aptos"/>
              </a:defRPr>
            </a:pPr>
            <a:r>
              <a:rPr dirty="0">
                <a:solidFill>
                  <a:schemeClr val="bg2">
                    <a:lumMod val="25000"/>
                  </a:schemeClr>
                </a:solidFill>
              </a:rPr>
              <a:t>Events Industry</a:t>
            </a:r>
          </a:p>
        </p:txBody>
      </p:sp>
      <p:sp>
        <p:nvSpPr>
          <p:cNvPr id="9" name="TextBox 8"/>
          <p:cNvSpPr txBox="1"/>
          <p:nvPr/>
        </p:nvSpPr>
        <p:spPr>
          <a:xfrm>
            <a:off x="758952" y="3319374"/>
            <a:ext cx="6858000" cy="507831"/>
          </a:xfrm>
          <a:prstGeom prst="rect">
            <a:avLst/>
          </a:prstGeom>
          <a:noFill/>
        </p:spPr>
        <p:txBody>
          <a:bodyPr wrap="square" lIns="45720" rIns="45720" anchor="t">
            <a:spAutoFit/>
          </a:bodyPr>
          <a:lstStyle/>
          <a:p>
            <a:pPr>
              <a:spcAft>
                <a:spcPts val="500"/>
              </a:spcAft>
              <a:defRPr sz="2700" b="1">
                <a:solidFill>
                  <a:srgbClr val="B4E2DE"/>
                </a:solidFill>
                <a:latin typeface="Aptos"/>
              </a:defRPr>
            </a:pPr>
            <a:r>
              <a:rPr dirty="0">
                <a:solidFill>
                  <a:schemeClr val="bg2">
                    <a:lumMod val="25000"/>
                  </a:schemeClr>
                </a:solidFill>
              </a:rPr>
              <a:t>Types, Scale &amp; Purpose</a:t>
            </a:r>
          </a:p>
        </p:txBody>
      </p:sp>
      <p:sp>
        <p:nvSpPr>
          <p:cNvPr id="10" name="TextBox 9"/>
          <p:cNvSpPr txBox="1"/>
          <p:nvPr/>
        </p:nvSpPr>
        <p:spPr>
          <a:xfrm>
            <a:off x="557784" y="4937760"/>
            <a:ext cx="6711696" cy="584775"/>
          </a:xfrm>
          <a:prstGeom prst="rect">
            <a:avLst/>
          </a:prstGeom>
          <a:noFill/>
        </p:spPr>
        <p:txBody>
          <a:bodyPr wrap="square" lIns="45720" rIns="45720" anchor="t">
            <a:spAutoFit/>
          </a:bodyPr>
          <a:lstStyle/>
          <a:p>
            <a:pPr>
              <a:spcAft>
                <a:spcPts val="500"/>
              </a:spcAft>
              <a:defRPr sz="1600" b="0">
                <a:solidFill>
                  <a:srgbClr val="FFFFFF"/>
                </a:solidFill>
                <a:latin typeface="Aptos"/>
              </a:defRPr>
            </a:pPr>
            <a:r>
              <a:rPr dirty="0">
                <a:solidFill>
                  <a:schemeClr val="bg2">
                    <a:lumMod val="25000"/>
                  </a:schemeClr>
                </a:solidFill>
              </a:rPr>
              <a:t>Explore event types • understand scale • discover why events happen • identify career interests</a:t>
            </a:r>
          </a:p>
        </p:txBody>
      </p:sp>
      <p:sp>
        <p:nvSpPr>
          <p:cNvPr id="11" name="TextBox 10"/>
          <p:cNvSpPr txBox="1"/>
          <p:nvPr/>
        </p:nvSpPr>
        <p:spPr>
          <a:xfrm>
            <a:off x="777240" y="6263640"/>
            <a:ext cx="4572000" cy="228600"/>
          </a:xfrm>
          <a:prstGeom prst="rect">
            <a:avLst/>
          </a:prstGeom>
          <a:noFill/>
        </p:spPr>
        <p:txBody>
          <a:bodyPr wrap="square" lIns="45720" rIns="45720" anchor="t">
            <a:spAutoFit/>
          </a:bodyPr>
          <a:lstStyle/>
          <a:p>
            <a:pPr>
              <a:spcAft>
                <a:spcPts val="500"/>
              </a:spcAft>
              <a:defRPr sz="1100" b="0">
                <a:solidFill>
                  <a:srgbClr val="CDD7DF"/>
                </a:solidFill>
                <a:latin typeface="Aptos"/>
              </a:defRPr>
            </a:pPr>
            <a:r>
              <a:t>Interactive lesson | Suggested duration: 2 hours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3AA43D7-8A81-ED10-69BE-225111BDC04E}"/>
              </a:ext>
            </a:extLst>
          </p:cNvPr>
          <p:cNvPicPr>
            <a:picLocks noChangeAspect="1"/>
          </p:cNvPicPr>
          <p:nvPr/>
        </p:nvPicPr>
        <p:blipFill>
          <a:blip r:embed="rId2"/>
          <a:stretch>
            <a:fillRect/>
          </a:stretch>
        </p:blipFill>
        <p:spPr>
          <a:xfrm>
            <a:off x="2560320" y="0"/>
            <a:ext cx="6238091" cy="6129172"/>
          </a:xfrm>
          <a:prstGeom prst="rect">
            <a:avLst/>
          </a:prstGeom>
          <a:ln>
            <a:noFill/>
          </a:ln>
          <a:effectLst>
            <a:softEdge rad="112500"/>
          </a:effectLst>
        </p:spPr>
      </p:pic>
    </p:spTree>
    <p:extLst>
      <p:ext uri="{BB962C8B-B14F-4D97-AF65-F5344CB8AC3E}">
        <p14:creationId xmlns:p14="http://schemas.microsoft.com/office/powerpoint/2010/main" val="1344505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972800" cy="548640"/>
          </a:xfrm>
          <a:prstGeom prst="rect">
            <a:avLst/>
          </a:prstGeom>
          <a:noFill/>
        </p:spPr>
        <p:txBody>
          <a:bodyPr wrap="square" lIns="45720" rIns="45720" anchor="t">
            <a:spAutoFit/>
          </a:bodyPr>
          <a:lstStyle/>
          <a:p>
            <a:pPr>
              <a:spcAft>
                <a:spcPts val="500"/>
              </a:spcAft>
              <a:defRPr sz="2800" b="1">
                <a:solidFill>
                  <a:srgbClr val="162B44"/>
                </a:solidFill>
                <a:latin typeface="Aptos"/>
              </a:defRPr>
            </a:pPr>
            <a:r>
              <a:t>Learning outcomes</a:t>
            </a:r>
          </a:p>
        </p:txBody>
      </p:sp>
      <p:sp>
        <p:nvSpPr>
          <p:cNvPr id="3" name="Rectangle 2"/>
          <p:cNvSpPr/>
          <p:nvPr/>
        </p:nvSpPr>
        <p:spPr>
          <a:xfrm>
            <a:off x="612648" y="960120"/>
            <a:ext cx="822960" cy="54864"/>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21792" y="1078992"/>
            <a:ext cx="10881360" cy="384048"/>
          </a:xfrm>
          <a:prstGeom prst="rect">
            <a:avLst/>
          </a:prstGeom>
          <a:noFill/>
        </p:spPr>
        <p:txBody>
          <a:bodyPr wrap="square" lIns="45720" rIns="45720" anchor="t">
            <a:spAutoFit/>
          </a:bodyPr>
          <a:lstStyle/>
          <a:p>
            <a:pPr>
              <a:spcAft>
                <a:spcPts val="500"/>
              </a:spcAft>
              <a:defRPr sz="1300" b="0">
                <a:solidFill>
                  <a:srgbClr val="64717D"/>
                </a:solidFill>
                <a:latin typeface="Aptos"/>
              </a:defRPr>
            </a:pPr>
            <a:r>
              <a:t>By the end of the session, you should be able to…</a:t>
            </a:r>
          </a:p>
        </p:txBody>
      </p:sp>
      <p:sp>
        <p:nvSpPr>
          <p:cNvPr id="5" name="TextBox 4"/>
          <p:cNvSpPr txBox="1"/>
          <p:nvPr/>
        </p:nvSpPr>
        <p:spPr>
          <a:xfrm>
            <a:off x="11292840" y="6473952"/>
            <a:ext cx="365760" cy="182880"/>
          </a:xfrm>
          <a:prstGeom prst="rect">
            <a:avLst/>
          </a:prstGeom>
          <a:noFill/>
        </p:spPr>
        <p:txBody>
          <a:bodyPr wrap="square" lIns="45720" rIns="45720" anchor="t">
            <a:spAutoFit/>
          </a:bodyPr>
          <a:lstStyle/>
          <a:p>
            <a:pPr algn="r">
              <a:spcAft>
                <a:spcPts val="500"/>
              </a:spcAft>
              <a:defRPr sz="1000" b="0">
                <a:solidFill>
                  <a:srgbClr val="64717D"/>
                </a:solidFill>
                <a:latin typeface="Aptos"/>
              </a:defRPr>
            </a:pPr>
            <a:r>
              <a:t>2</a:t>
            </a:r>
          </a:p>
        </p:txBody>
      </p:sp>
      <p:sp>
        <p:nvSpPr>
          <p:cNvPr id="6" name="Rounded Rectangle 5"/>
          <p:cNvSpPr/>
          <p:nvPr/>
        </p:nvSpPr>
        <p:spPr>
          <a:xfrm>
            <a:off x="640080" y="1737360"/>
            <a:ext cx="5349240" cy="164592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40080" y="1783080"/>
            <a:ext cx="73152" cy="1554480"/>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41247" y="1883664"/>
            <a:ext cx="5001768" cy="347472"/>
          </a:xfrm>
          <a:prstGeom prst="rect">
            <a:avLst/>
          </a:prstGeom>
          <a:noFill/>
        </p:spPr>
        <p:txBody>
          <a:bodyPr wrap="square" lIns="45720" rIns="45720" anchor="t">
            <a:spAutoFit/>
          </a:bodyPr>
          <a:lstStyle/>
          <a:p>
            <a:pPr>
              <a:spcAft>
                <a:spcPts val="500"/>
              </a:spcAft>
              <a:defRPr sz="1800" b="1">
                <a:solidFill>
                  <a:srgbClr val="162B44"/>
                </a:solidFill>
                <a:latin typeface="Aptos"/>
              </a:defRPr>
            </a:pPr>
            <a:r>
              <a:t>01  Identify event types</a:t>
            </a:r>
          </a:p>
        </p:txBody>
      </p:sp>
      <p:sp>
        <p:nvSpPr>
          <p:cNvPr id="9" name="TextBox 8"/>
          <p:cNvSpPr txBox="1"/>
          <p:nvPr/>
        </p:nvSpPr>
        <p:spPr>
          <a:xfrm>
            <a:off x="841247" y="2295144"/>
            <a:ext cx="5001768" cy="987552"/>
          </a:xfrm>
          <a:prstGeom prst="rect">
            <a:avLst/>
          </a:prstGeom>
          <a:noFill/>
        </p:spPr>
        <p:txBody>
          <a:bodyPr wrap="square" lIns="45720" rIns="45720" anchor="t">
            <a:spAutoFit/>
          </a:bodyPr>
          <a:lstStyle/>
          <a:p>
            <a:pPr>
              <a:spcAft>
                <a:spcPts val="500"/>
              </a:spcAft>
              <a:defRPr sz="1400" b="0">
                <a:solidFill>
                  <a:srgbClr val="2D3741"/>
                </a:solidFill>
                <a:latin typeface="Aptos"/>
              </a:defRPr>
            </a:pPr>
            <a:r>
              <a:rPr dirty="0"/>
              <a:t>Festivals, sport, culture, heritage, MICE, personal and community events.</a:t>
            </a:r>
          </a:p>
        </p:txBody>
      </p:sp>
      <p:sp>
        <p:nvSpPr>
          <p:cNvPr id="10" name="Rounded Rectangle 9"/>
          <p:cNvSpPr/>
          <p:nvPr/>
        </p:nvSpPr>
        <p:spPr>
          <a:xfrm>
            <a:off x="6309360" y="1737360"/>
            <a:ext cx="5349240" cy="164592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6309360" y="1783080"/>
            <a:ext cx="73152" cy="1554480"/>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510528" y="1883664"/>
            <a:ext cx="5001768" cy="347472"/>
          </a:xfrm>
          <a:prstGeom prst="rect">
            <a:avLst/>
          </a:prstGeom>
          <a:noFill/>
        </p:spPr>
        <p:txBody>
          <a:bodyPr wrap="square" lIns="45720" rIns="45720" anchor="t">
            <a:spAutoFit/>
          </a:bodyPr>
          <a:lstStyle/>
          <a:p>
            <a:pPr>
              <a:spcAft>
                <a:spcPts val="500"/>
              </a:spcAft>
              <a:defRPr sz="1800" b="1">
                <a:solidFill>
                  <a:srgbClr val="162B44"/>
                </a:solidFill>
                <a:latin typeface="Aptos"/>
              </a:defRPr>
            </a:pPr>
            <a:r>
              <a:t>02  Explain event scale</a:t>
            </a:r>
          </a:p>
        </p:txBody>
      </p:sp>
      <p:sp>
        <p:nvSpPr>
          <p:cNvPr id="13" name="TextBox 12"/>
          <p:cNvSpPr txBox="1"/>
          <p:nvPr/>
        </p:nvSpPr>
        <p:spPr>
          <a:xfrm>
            <a:off x="6510528" y="2295144"/>
            <a:ext cx="5001768" cy="987552"/>
          </a:xfrm>
          <a:prstGeom prst="rect">
            <a:avLst/>
          </a:prstGeom>
          <a:noFill/>
        </p:spPr>
        <p:txBody>
          <a:bodyPr wrap="square" lIns="45720" rIns="45720" anchor="t">
            <a:spAutoFit/>
          </a:bodyPr>
          <a:lstStyle/>
          <a:p>
            <a:pPr>
              <a:spcAft>
                <a:spcPts val="500"/>
              </a:spcAft>
              <a:defRPr sz="1400" b="0">
                <a:solidFill>
                  <a:srgbClr val="2D3741"/>
                </a:solidFill>
                <a:latin typeface="Aptos"/>
              </a:defRPr>
            </a:pPr>
            <a:r>
              <a:t>Local, regional, national, international, major and mega events.</a:t>
            </a:r>
          </a:p>
        </p:txBody>
      </p:sp>
      <p:sp>
        <p:nvSpPr>
          <p:cNvPr id="14" name="Rounded Rectangle 13"/>
          <p:cNvSpPr/>
          <p:nvPr/>
        </p:nvSpPr>
        <p:spPr>
          <a:xfrm>
            <a:off x="640080" y="3794760"/>
            <a:ext cx="5349240" cy="164592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640080" y="3840480"/>
            <a:ext cx="73152" cy="1554480"/>
          </a:xfrm>
          <a:prstGeom prst="rect">
            <a:avLst/>
          </a:prstGeom>
          <a:solidFill>
            <a:srgbClr val="D9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41247" y="3941064"/>
            <a:ext cx="5001768" cy="347472"/>
          </a:xfrm>
          <a:prstGeom prst="rect">
            <a:avLst/>
          </a:prstGeom>
          <a:noFill/>
        </p:spPr>
        <p:txBody>
          <a:bodyPr wrap="square" lIns="45720" rIns="45720" anchor="t">
            <a:spAutoFit/>
          </a:bodyPr>
          <a:lstStyle/>
          <a:p>
            <a:pPr>
              <a:spcAft>
                <a:spcPts val="500"/>
              </a:spcAft>
              <a:defRPr sz="1800" b="1">
                <a:solidFill>
                  <a:srgbClr val="162B44"/>
                </a:solidFill>
                <a:latin typeface="Aptos"/>
              </a:defRPr>
            </a:pPr>
            <a:r>
              <a:t>03  Understand purpose</a:t>
            </a:r>
          </a:p>
        </p:txBody>
      </p:sp>
      <p:sp>
        <p:nvSpPr>
          <p:cNvPr id="17" name="TextBox 16"/>
          <p:cNvSpPr txBox="1"/>
          <p:nvPr/>
        </p:nvSpPr>
        <p:spPr>
          <a:xfrm>
            <a:off x="841247" y="4352544"/>
            <a:ext cx="5001768" cy="987552"/>
          </a:xfrm>
          <a:prstGeom prst="rect">
            <a:avLst/>
          </a:prstGeom>
          <a:noFill/>
        </p:spPr>
        <p:txBody>
          <a:bodyPr wrap="square" lIns="45720" rIns="45720" anchor="t">
            <a:spAutoFit/>
          </a:bodyPr>
          <a:lstStyle/>
          <a:p>
            <a:pPr>
              <a:spcAft>
                <a:spcPts val="500"/>
              </a:spcAft>
              <a:defRPr sz="1400" b="0">
                <a:solidFill>
                  <a:srgbClr val="2D3741"/>
                </a:solidFill>
                <a:latin typeface="Aptos"/>
              </a:defRPr>
            </a:pPr>
            <a:r>
              <a:t>Compare public, commercial and not-for-profit priorities.</a:t>
            </a:r>
          </a:p>
        </p:txBody>
      </p:sp>
      <p:sp>
        <p:nvSpPr>
          <p:cNvPr id="18" name="Rounded Rectangle 17"/>
          <p:cNvSpPr/>
          <p:nvPr/>
        </p:nvSpPr>
        <p:spPr>
          <a:xfrm>
            <a:off x="6309360" y="3794760"/>
            <a:ext cx="5349240" cy="164592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6309360" y="3840480"/>
            <a:ext cx="73152" cy="1554480"/>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510528" y="3941064"/>
            <a:ext cx="5001768" cy="347472"/>
          </a:xfrm>
          <a:prstGeom prst="rect">
            <a:avLst/>
          </a:prstGeom>
          <a:noFill/>
        </p:spPr>
        <p:txBody>
          <a:bodyPr wrap="square" lIns="45720" rIns="45720" anchor="t">
            <a:spAutoFit/>
          </a:bodyPr>
          <a:lstStyle/>
          <a:p>
            <a:pPr>
              <a:spcAft>
                <a:spcPts val="500"/>
              </a:spcAft>
              <a:defRPr sz="1800" b="1">
                <a:solidFill>
                  <a:srgbClr val="162B44"/>
                </a:solidFill>
                <a:latin typeface="Aptos"/>
              </a:defRPr>
            </a:pPr>
            <a:r>
              <a:t>04  Explore careers</a:t>
            </a:r>
          </a:p>
        </p:txBody>
      </p:sp>
      <p:sp>
        <p:nvSpPr>
          <p:cNvPr id="21" name="TextBox 20"/>
          <p:cNvSpPr txBox="1"/>
          <p:nvPr/>
        </p:nvSpPr>
        <p:spPr>
          <a:xfrm>
            <a:off x="6510528" y="4352544"/>
            <a:ext cx="5001768" cy="987552"/>
          </a:xfrm>
          <a:prstGeom prst="rect">
            <a:avLst/>
          </a:prstGeom>
          <a:noFill/>
        </p:spPr>
        <p:txBody>
          <a:bodyPr wrap="square" lIns="45720" rIns="45720" anchor="t">
            <a:spAutoFit/>
          </a:bodyPr>
          <a:lstStyle/>
          <a:p>
            <a:pPr>
              <a:spcAft>
                <a:spcPts val="500"/>
              </a:spcAft>
              <a:defRPr sz="1400" b="0">
                <a:solidFill>
                  <a:srgbClr val="2D3741"/>
                </a:solidFill>
                <a:latin typeface="Aptos"/>
              </a:defRPr>
            </a:pPr>
            <a:r>
              <a:t>Recognise roles, skills and areas of personal interest.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972800" cy="523220"/>
          </a:xfrm>
          <a:prstGeom prst="rect">
            <a:avLst/>
          </a:prstGeom>
          <a:noFill/>
        </p:spPr>
        <p:txBody>
          <a:bodyPr wrap="square" lIns="45720" rIns="45720" anchor="t">
            <a:spAutoFit/>
          </a:bodyPr>
          <a:lstStyle/>
          <a:p>
            <a:pPr>
              <a:spcAft>
                <a:spcPts val="500"/>
              </a:spcAft>
              <a:defRPr sz="2800" b="1">
                <a:solidFill>
                  <a:srgbClr val="162B44"/>
                </a:solidFill>
                <a:latin typeface="Aptos"/>
              </a:defRPr>
            </a:pPr>
            <a:r>
              <a:rPr dirty="0"/>
              <a:t>What counts as an event?</a:t>
            </a:r>
          </a:p>
        </p:txBody>
      </p:sp>
      <p:sp>
        <p:nvSpPr>
          <p:cNvPr id="3" name="Rectangle 2"/>
          <p:cNvSpPr/>
          <p:nvPr/>
        </p:nvSpPr>
        <p:spPr>
          <a:xfrm>
            <a:off x="612648" y="960120"/>
            <a:ext cx="822960" cy="54864"/>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21792" y="1078992"/>
            <a:ext cx="10881360" cy="384048"/>
          </a:xfrm>
          <a:prstGeom prst="rect">
            <a:avLst/>
          </a:prstGeom>
          <a:noFill/>
        </p:spPr>
        <p:txBody>
          <a:bodyPr wrap="square" lIns="45720" rIns="45720" anchor="t">
            <a:spAutoFit/>
          </a:bodyPr>
          <a:lstStyle/>
          <a:p>
            <a:pPr>
              <a:spcAft>
                <a:spcPts val="500"/>
              </a:spcAft>
              <a:defRPr sz="1300" b="0">
                <a:solidFill>
                  <a:srgbClr val="64717D"/>
                </a:solidFill>
                <a:latin typeface="Aptos"/>
              </a:defRPr>
            </a:pPr>
            <a:r>
              <a:t>Pair activity • 2 minutes to list as many events as you can</a:t>
            </a:r>
          </a:p>
        </p:txBody>
      </p:sp>
      <p:sp>
        <p:nvSpPr>
          <p:cNvPr id="5" name="TextBox 4"/>
          <p:cNvSpPr txBox="1"/>
          <p:nvPr/>
        </p:nvSpPr>
        <p:spPr>
          <a:xfrm>
            <a:off x="11292840" y="6473952"/>
            <a:ext cx="365760" cy="182880"/>
          </a:xfrm>
          <a:prstGeom prst="rect">
            <a:avLst/>
          </a:prstGeom>
          <a:noFill/>
        </p:spPr>
        <p:txBody>
          <a:bodyPr wrap="square" lIns="45720" rIns="45720" anchor="t">
            <a:spAutoFit/>
          </a:bodyPr>
          <a:lstStyle/>
          <a:p>
            <a:pPr algn="r">
              <a:spcAft>
                <a:spcPts val="500"/>
              </a:spcAft>
              <a:defRPr sz="1000" b="0">
                <a:solidFill>
                  <a:srgbClr val="64717D"/>
                </a:solidFill>
                <a:latin typeface="Aptos"/>
              </a:defRPr>
            </a:pPr>
            <a:r>
              <a:t>3</a:t>
            </a:r>
          </a:p>
        </p:txBody>
      </p:sp>
      <p:sp>
        <p:nvSpPr>
          <p:cNvPr id="6" name="Rounded Rectangle 5"/>
          <p:cNvSpPr/>
          <p:nvPr/>
        </p:nvSpPr>
        <p:spPr>
          <a:xfrm>
            <a:off x="640080" y="1691640"/>
            <a:ext cx="3520440" cy="114300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40080" y="1737360"/>
            <a:ext cx="73152" cy="1051560"/>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41247" y="1837944"/>
            <a:ext cx="317296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Festival</a:t>
            </a:r>
          </a:p>
        </p:txBody>
      </p:sp>
      <p:sp>
        <p:nvSpPr>
          <p:cNvPr id="9" name="TextBox 8"/>
          <p:cNvSpPr txBox="1"/>
          <p:nvPr/>
        </p:nvSpPr>
        <p:spPr>
          <a:xfrm>
            <a:off x="841247" y="2249424"/>
            <a:ext cx="3172968" cy="484632"/>
          </a:xfrm>
          <a:prstGeom prst="rect">
            <a:avLst/>
          </a:prstGeom>
          <a:noFill/>
        </p:spPr>
        <p:txBody>
          <a:bodyPr wrap="square" lIns="45720" rIns="45720" anchor="t">
            <a:spAutoFit/>
          </a:bodyPr>
          <a:lstStyle/>
          <a:p>
            <a:pPr>
              <a:spcAft>
                <a:spcPts val="500"/>
              </a:spcAft>
              <a:defRPr sz="1200" b="0">
                <a:solidFill>
                  <a:srgbClr val="2D3741"/>
                </a:solidFill>
                <a:latin typeface="Aptos"/>
              </a:defRPr>
            </a:pPr>
            <a:r>
              <a:t>Music, food, arts or community</a:t>
            </a:r>
          </a:p>
        </p:txBody>
      </p:sp>
      <p:sp>
        <p:nvSpPr>
          <p:cNvPr id="10" name="Rounded Rectangle 9"/>
          <p:cNvSpPr/>
          <p:nvPr/>
        </p:nvSpPr>
        <p:spPr>
          <a:xfrm>
            <a:off x="4480560" y="1691640"/>
            <a:ext cx="3520440" cy="114300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480560" y="1737360"/>
            <a:ext cx="73152" cy="1051560"/>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681728" y="1837944"/>
            <a:ext cx="317296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Sport</a:t>
            </a:r>
          </a:p>
        </p:txBody>
      </p:sp>
      <p:sp>
        <p:nvSpPr>
          <p:cNvPr id="13" name="TextBox 12"/>
          <p:cNvSpPr txBox="1"/>
          <p:nvPr/>
        </p:nvSpPr>
        <p:spPr>
          <a:xfrm>
            <a:off x="4681728" y="2249424"/>
            <a:ext cx="3172968" cy="484632"/>
          </a:xfrm>
          <a:prstGeom prst="rect">
            <a:avLst/>
          </a:prstGeom>
          <a:noFill/>
        </p:spPr>
        <p:txBody>
          <a:bodyPr wrap="square" lIns="45720" rIns="45720" anchor="t">
            <a:spAutoFit/>
          </a:bodyPr>
          <a:lstStyle/>
          <a:p>
            <a:pPr>
              <a:spcAft>
                <a:spcPts val="500"/>
              </a:spcAft>
              <a:defRPr sz="1200" b="0">
                <a:solidFill>
                  <a:srgbClr val="2D3741"/>
                </a:solidFill>
                <a:latin typeface="Aptos"/>
              </a:defRPr>
            </a:pPr>
            <a:r>
              <a:t>Matches, tournaments, marathons</a:t>
            </a:r>
          </a:p>
        </p:txBody>
      </p:sp>
      <p:sp>
        <p:nvSpPr>
          <p:cNvPr id="14" name="Rounded Rectangle 13"/>
          <p:cNvSpPr/>
          <p:nvPr/>
        </p:nvSpPr>
        <p:spPr>
          <a:xfrm>
            <a:off x="8321040" y="1691640"/>
            <a:ext cx="3520440" cy="114300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321040" y="1737360"/>
            <a:ext cx="73152" cy="1051560"/>
          </a:xfrm>
          <a:prstGeom prst="rect">
            <a:avLst/>
          </a:prstGeom>
          <a:solidFill>
            <a:srgbClr val="D9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522208" y="1837944"/>
            <a:ext cx="317296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Personal</a:t>
            </a:r>
          </a:p>
        </p:txBody>
      </p:sp>
      <p:sp>
        <p:nvSpPr>
          <p:cNvPr id="17" name="TextBox 16"/>
          <p:cNvSpPr txBox="1"/>
          <p:nvPr/>
        </p:nvSpPr>
        <p:spPr>
          <a:xfrm>
            <a:off x="8522208" y="2249424"/>
            <a:ext cx="3172968" cy="484632"/>
          </a:xfrm>
          <a:prstGeom prst="rect">
            <a:avLst/>
          </a:prstGeom>
          <a:noFill/>
        </p:spPr>
        <p:txBody>
          <a:bodyPr wrap="square" lIns="45720" rIns="45720" anchor="t">
            <a:spAutoFit/>
          </a:bodyPr>
          <a:lstStyle/>
          <a:p>
            <a:pPr>
              <a:spcAft>
                <a:spcPts val="500"/>
              </a:spcAft>
              <a:defRPr sz="1200" b="0">
                <a:solidFill>
                  <a:srgbClr val="2D3741"/>
                </a:solidFill>
                <a:latin typeface="Aptos"/>
              </a:defRPr>
            </a:pPr>
            <a:r>
              <a:t>Weddings, birthdays, graduations</a:t>
            </a:r>
          </a:p>
        </p:txBody>
      </p:sp>
      <p:sp>
        <p:nvSpPr>
          <p:cNvPr id="18" name="Rounded Rectangle 17"/>
          <p:cNvSpPr/>
          <p:nvPr/>
        </p:nvSpPr>
        <p:spPr>
          <a:xfrm>
            <a:off x="640080" y="3108960"/>
            <a:ext cx="3520440" cy="114300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640080" y="3154680"/>
            <a:ext cx="73152" cy="1051560"/>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7" y="3255264"/>
            <a:ext cx="317296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Business</a:t>
            </a:r>
          </a:p>
        </p:txBody>
      </p:sp>
      <p:sp>
        <p:nvSpPr>
          <p:cNvPr id="21" name="TextBox 20"/>
          <p:cNvSpPr txBox="1"/>
          <p:nvPr/>
        </p:nvSpPr>
        <p:spPr>
          <a:xfrm>
            <a:off x="841247" y="3666744"/>
            <a:ext cx="3172968" cy="484632"/>
          </a:xfrm>
          <a:prstGeom prst="rect">
            <a:avLst/>
          </a:prstGeom>
          <a:noFill/>
        </p:spPr>
        <p:txBody>
          <a:bodyPr wrap="square" lIns="45720" rIns="45720" anchor="t">
            <a:spAutoFit/>
          </a:bodyPr>
          <a:lstStyle/>
          <a:p>
            <a:pPr>
              <a:spcAft>
                <a:spcPts val="500"/>
              </a:spcAft>
              <a:defRPr sz="1200" b="0">
                <a:solidFill>
                  <a:srgbClr val="2D3741"/>
                </a:solidFill>
                <a:latin typeface="Aptos"/>
              </a:defRPr>
            </a:pPr>
            <a:r>
              <a:t>Meetings, conferences, exhibitions</a:t>
            </a:r>
          </a:p>
        </p:txBody>
      </p:sp>
      <p:sp>
        <p:nvSpPr>
          <p:cNvPr id="22" name="Rounded Rectangle 21"/>
          <p:cNvSpPr/>
          <p:nvPr/>
        </p:nvSpPr>
        <p:spPr>
          <a:xfrm>
            <a:off x="4480560" y="3108960"/>
            <a:ext cx="3520440" cy="114300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4480560" y="3154680"/>
            <a:ext cx="73152" cy="1051560"/>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4681728" y="3255264"/>
            <a:ext cx="317296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Culture &amp; heritage</a:t>
            </a:r>
          </a:p>
        </p:txBody>
      </p:sp>
      <p:sp>
        <p:nvSpPr>
          <p:cNvPr id="25" name="TextBox 24"/>
          <p:cNvSpPr txBox="1"/>
          <p:nvPr/>
        </p:nvSpPr>
        <p:spPr>
          <a:xfrm>
            <a:off x="4681728" y="3666744"/>
            <a:ext cx="3172968" cy="484632"/>
          </a:xfrm>
          <a:prstGeom prst="rect">
            <a:avLst/>
          </a:prstGeom>
          <a:noFill/>
        </p:spPr>
        <p:txBody>
          <a:bodyPr wrap="square" lIns="45720" rIns="45720" anchor="t">
            <a:spAutoFit/>
          </a:bodyPr>
          <a:lstStyle/>
          <a:p>
            <a:pPr>
              <a:spcAft>
                <a:spcPts val="500"/>
              </a:spcAft>
              <a:defRPr sz="1200" b="0">
                <a:solidFill>
                  <a:srgbClr val="2D3741"/>
                </a:solidFill>
                <a:latin typeface="Aptos"/>
              </a:defRPr>
            </a:pPr>
            <a:r>
              <a:t>Parades, historic celebrations</a:t>
            </a:r>
          </a:p>
        </p:txBody>
      </p:sp>
      <p:sp>
        <p:nvSpPr>
          <p:cNvPr id="26" name="Rounded Rectangle 25"/>
          <p:cNvSpPr/>
          <p:nvPr/>
        </p:nvSpPr>
        <p:spPr>
          <a:xfrm>
            <a:off x="8321040" y="3108960"/>
            <a:ext cx="3520440" cy="114300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8321040" y="3154680"/>
            <a:ext cx="73152" cy="1051560"/>
          </a:xfrm>
          <a:prstGeom prst="rect">
            <a:avLst/>
          </a:prstGeom>
          <a:solidFill>
            <a:srgbClr val="D9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522208" y="3255264"/>
            <a:ext cx="317296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Charity &amp; community</a:t>
            </a:r>
          </a:p>
        </p:txBody>
      </p:sp>
      <p:sp>
        <p:nvSpPr>
          <p:cNvPr id="29" name="TextBox 28"/>
          <p:cNvSpPr txBox="1"/>
          <p:nvPr/>
        </p:nvSpPr>
        <p:spPr>
          <a:xfrm>
            <a:off x="8522208" y="3666744"/>
            <a:ext cx="3172968" cy="484632"/>
          </a:xfrm>
          <a:prstGeom prst="rect">
            <a:avLst/>
          </a:prstGeom>
          <a:noFill/>
        </p:spPr>
        <p:txBody>
          <a:bodyPr wrap="square" lIns="45720" rIns="45720" anchor="t">
            <a:spAutoFit/>
          </a:bodyPr>
          <a:lstStyle/>
          <a:p>
            <a:pPr>
              <a:spcAft>
                <a:spcPts val="500"/>
              </a:spcAft>
              <a:defRPr sz="1200" b="0">
                <a:solidFill>
                  <a:srgbClr val="2D3741"/>
                </a:solidFill>
                <a:latin typeface="Aptos"/>
              </a:defRPr>
            </a:pPr>
            <a:r>
              <a:t>Fundraisers, awareness events</a:t>
            </a:r>
          </a:p>
        </p:txBody>
      </p:sp>
      <p:sp>
        <p:nvSpPr>
          <p:cNvPr id="30" name="TextBox 29"/>
          <p:cNvSpPr txBox="1"/>
          <p:nvPr/>
        </p:nvSpPr>
        <p:spPr>
          <a:xfrm>
            <a:off x="676656" y="4462272"/>
            <a:ext cx="10881360" cy="777240"/>
          </a:xfrm>
          <a:prstGeom prst="rect">
            <a:avLst/>
          </a:prstGeom>
          <a:noFill/>
        </p:spPr>
        <p:txBody>
          <a:bodyPr wrap="square" lIns="45720" rIns="45720" anchor="t">
            <a:spAutoFit/>
          </a:bodyPr>
          <a:lstStyle/>
          <a:p>
            <a:pPr>
              <a:spcAft>
                <a:spcPts val="500"/>
              </a:spcAft>
              <a:defRPr sz="1800" b="1">
                <a:solidFill>
                  <a:srgbClr val="162B44"/>
                </a:solidFill>
                <a:latin typeface="Aptos"/>
              </a:defRPr>
            </a:pPr>
            <a:r>
              <a:rPr dirty="0"/>
              <a:t>Discuss: Must an event attract tourists? Can a small local event be as important as a major international event?</a:t>
            </a:r>
          </a:p>
        </p:txBody>
      </p:sp>
      <p:sp>
        <p:nvSpPr>
          <p:cNvPr id="31" name="TextBox 30"/>
          <p:cNvSpPr txBox="1"/>
          <p:nvPr/>
        </p:nvSpPr>
        <p:spPr>
          <a:xfrm>
            <a:off x="713232" y="5157216"/>
            <a:ext cx="10698480" cy="411480"/>
          </a:xfrm>
          <a:prstGeom prst="rect">
            <a:avLst/>
          </a:prstGeom>
          <a:noFill/>
        </p:spPr>
        <p:txBody>
          <a:bodyPr wrap="square" lIns="45720" rIns="45720" anchor="t">
            <a:spAutoFit/>
          </a:bodyPr>
          <a:lstStyle/>
          <a:p>
            <a:pPr>
              <a:spcAft>
                <a:spcPts val="500"/>
              </a:spcAft>
              <a:defRPr sz="1400" b="1">
                <a:solidFill>
                  <a:srgbClr val="1C8484"/>
                </a:solidFill>
                <a:latin typeface="Aptos"/>
              </a:defRPr>
            </a:pPr>
            <a:r>
              <a:t>Key idea: Events bring people together at a particular time and place for a purpose.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3F808-9885-ED6D-0963-2848C9530393}"/>
              </a:ext>
            </a:extLst>
          </p:cNvPr>
          <p:cNvSpPr>
            <a:spLocks noGrp="1"/>
          </p:cNvSpPr>
          <p:nvPr>
            <p:ph type="title"/>
          </p:nvPr>
        </p:nvSpPr>
        <p:spPr>
          <a:xfrm>
            <a:off x="0" y="17655"/>
            <a:ext cx="10515600" cy="713866"/>
          </a:xfrm>
        </p:spPr>
        <p:txBody>
          <a:bodyPr/>
          <a:lstStyle/>
          <a:p>
            <a:r>
              <a:rPr lang="en-GB" dirty="0"/>
              <a:t>Visitor Typology</a:t>
            </a:r>
          </a:p>
        </p:txBody>
      </p:sp>
      <p:sp>
        <p:nvSpPr>
          <p:cNvPr id="3" name="Content Placeholder 2">
            <a:extLst>
              <a:ext uri="{FF2B5EF4-FFF2-40B4-BE49-F238E27FC236}">
                <a16:creationId xmlns:a16="http://schemas.microsoft.com/office/drawing/2014/main" id="{9D5B5DA9-EB0E-0F29-A222-C5D1C820B42B}"/>
              </a:ext>
            </a:extLst>
          </p:cNvPr>
          <p:cNvSpPr>
            <a:spLocks noGrp="1"/>
          </p:cNvSpPr>
          <p:nvPr>
            <p:ph idx="1"/>
          </p:nvPr>
        </p:nvSpPr>
        <p:spPr>
          <a:xfrm>
            <a:off x="289560" y="746635"/>
            <a:ext cx="10515600" cy="5068949"/>
          </a:xfrm>
        </p:spPr>
        <p:txBody>
          <a:bodyPr>
            <a:normAutofit fontScale="70000" lnSpcReduction="20000"/>
          </a:bodyPr>
          <a:lstStyle/>
          <a:p>
            <a:pPr>
              <a:lnSpc>
                <a:spcPct val="120000"/>
              </a:lnSpc>
            </a:pPr>
            <a:r>
              <a:rPr lang="en-GB" dirty="0"/>
              <a:t>Visitor typology means grouping visitors according to shared characteristics, motivations, interests or behaviour. It helps tourism and event organisations understand who their visitors are and why they choose particular experiences.</a:t>
            </a:r>
          </a:p>
          <a:p>
            <a:pPr>
              <a:lnSpc>
                <a:spcPct val="120000"/>
              </a:lnSpc>
            </a:pPr>
            <a:r>
              <a:rPr lang="en-GB" dirty="0"/>
              <a:t>For example, two people might visit the same castle, but one wants to learn about Welsh history, while the other wants photographs for social media. They visit the same attraction, but their motivations and expectations differ.</a:t>
            </a:r>
          </a:p>
          <a:p>
            <a:pPr>
              <a:lnSpc>
                <a:spcPct val="120000"/>
              </a:lnSpc>
            </a:pPr>
            <a:r>
              <a:rPr lang="en-GB" b="1" dirty="0"/>
              <a:t>Tourism businesses can use visitor typologies to</a:t>
            </a:r>
            <a:r>
              <a:rPr lang="en-GB" dirty="0"/>
              <a:t>:</a:t>
            </a:r>
          </a:p>
          <a:p>
            <a:pPr lvl="0">
              <a:lnSpc>
                <a:spcPct val="120000"/>
              </a:lnSpc>
            </a:pPr>
            <a:r>
              <a:rPr lang="en-GB" dirty="0"/>
              <a:t>Design experiences that appeal to different visitor groups.</a:t>
            </a:r>
          </a:p>
          <a:p>
            <a:pPr lvl="0">
              <a:lnSpc>
                <a:spcPct val="120000"/>
              </a:lnSpc>
            </a:pPr>
            <a:r>
              <a:rPr lang="en-GB" dirty="0"/>
              <a:t>Develop targeted marketing and promotional campaigns.</a:t>
            </a:r>
          </a:p>
          <a:p>
            <a:pPr lvl="0">
              <a:lnSpc>
                <a:spcPct val="120000"/>
              </a:lnSpc>
            </a:pPr>
            <a:r>
              <a:rPr lang="en-GB" dirty="0"/>
              <a:t>Improve accessibility, visitor satisfaction and repeat visits.</a:t>
            </a:r>
          </a:p>
          <a:p>
            <a:pPr lvl="0">
              <a:lnSpc>
                <a:spcPct val="120000"/>
              </a:lnSpc>
            </a:pPr>
            <a:r>
              <a:rPr lang="en-GB" dirty="0"/>
              <a:t>Understand spending patterns and potential environmental and social impacts.</a:t>
            </a:r>
          </a:p>
          <a:p>
            <a:pPr>
              <a:lnSpc>
                <a:spcPct val="120000"/>
              </a:lnSpc>
            </a:pPr>
            <a:r>
              <a:rPr lang="en-GB" dirty="0"/>
              <a:t>one visitor can belong to several typologies at once. Someone might be a cultural tourist, a sports fan and a sustainability-conscious traveller on the same trip.</a:t>
            </a:r>
          </a:p>
          <a:p>
            <a:pPr>
              <a:lnSpc>
                <a:spcPct val="120000"/>
              </a:lnSpc>
            </a:pPr>
            <a:endParaRPr lang="en-GB" dirty="0"/>
          </a:p>
          <a:p>
            <a:endParaRPr lang="en-GB" dirty="0"/>
          </a:p>
        </p:txBody>
      </p:sp>
    </p:spTree>
    <p:extLst>
      <p:ext uri="{BB962C8B-B14F-4D97-AF65-F5344CB8AC3E}">
        <p14:creationId xmlns:p14="http://schemas.microsoft.com/office/powerpoint/2010/main" val="10536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972800" cy="548640"/>
          </a:xfrm>
          <a:prstGeom prst="rect">
            <a:avLst/>
          </a:prstGeom>
          <a:noFill/>
        </p:spPr>
        <p:txBody>
          <a:bodyPr wrap="square" lIns="45720" rIns="45720" anchor="t">
            <a:spAutoFit/>
          </a:bodyPr>
          <a:lstStyle/>
          <a:p>
            <a:pPr>
              <a:spcAft>
                <a:spcPts val="500"/>
              </a:spcAft>
              <a:defRPr sz="2800" b="1">
                <a:solidFill>
                  <a:srgbClr val="162B44"/>
                </a:solidFill>
                <a:latin typeface="Aptos"/>
              </a:defRPr>
            </a:pPr>
            <a:r>
              <a:rPr dirty="0"/>
              <a:t>Event typologies: what kind of event is it?</a:t>
            </a:r>
          </a:p>
        </p:txBody>
      </p:sp>
      <p:sp>
        <p:nvSpPr>
          <p:cNvPr id="3" name="Rectangle 2"/>
          <p:cNvSpPr/>
          <p:nvPr/>
        </p:nvSpPr>
        <p:spPr>
          <a:xfrm>
            <a:off x="612648" y="960120"/>
            <a:ext cx="822960" cy="54864"/>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21792" y="1078992"/>
            <a:ext cx="10881360" cy="384048"/>
          </a:xfrm>
          <a:prstGeom prst="rect">
            <a:avLst/>
          </a:prstGeom>
          <a:noFill/>
        </p:spPr>
        <p:txBody>
          <a:bodyPr wrap="square" lIns="45720" rIns="45720" anchor="t">
            <a:spAutoFit/>
          </a:bodyPr>
          <a:lstStyle/>
          <a:p>
            <a:pPr>
              <a:spcAft>
                <a:spcPts val="500"/>
              </a:spcAft>
              <a:defRPr sz="1300" b="0">
                <a:solidFill>
                  <a:srgbClr val="64717D"/>
                </a:solidFill>
                <a:latin typeface="Aptos"/>
              </a:defRPr>
            </a:pPr>
            <a:r>
              <a:rPr dirty="0"/>
              <a:t>An event typology is a way of classifying events by their characteristics or content.</a:t>
            </a:r>
          </a:p>
        </p:txBody>
      </p:sp>
      <p:sp>
        <p:nvSpPr>
          <p:cNvPr id="5" name="TextBox 4"/>
          <p:cNvSpPr txBox="1"/>
          <p:nvPr/>
        </p:nvSpPr>
        <p:spPr>
          <a:xfrm>
            <a:off x="11292840" y="6473952"/>
            <a:ext cx="365760" cy="182880"/>
          </a:xfrm>
          <a:prstGeom prst="rect">
            <a:avLst/>
          </a:prstGeom>
          <a:noFill/>
        </p:spPr>
        <p:txBody>
          <a:bodyPr wrap="square" lIns="45720" rIns="45720" anchor="t">
            <a:spAutoFit/>
          </a:bodyPr>
          <a:lstStyle/>
          <a:p>
            <a:pPr algn="r">
              <a:spcAft>
                <a:spcPts val="500"/>
              </a:spcAft>
              <a:defRPr sz="1000" b="0">
                <a:solidFill>
                  <a:srgbClr val="64717D"/>
                </a:solidFill>
                <a:latin typeface="Aptos"/>
              </a:defRPr>
            </a:pPr>
            <a:r>
              <a:t>4</a:t>
            </a:r>
          </a:p>
        </p:txBody>
      </p:sp>
      <p:sp>
        <p:nvSpPr>
          <p:cNvPr id="6" name="Rounded Rectangle 5"/>
          <p:cNvSpPr/>
          <p:nvPr/>
        </p:nvSpPr>
        <p:spPr>
          <a:xfrm>
            <a:off x="594360" y="1645920"/>
            <a:ext cx="3566160" cy="150876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94360" y="1691640"/>
            <a:ext cx="73152" cy="1417319"/>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95528" y="1792224"/>
            <a:ext cx="321868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Festivals &amp; music</a:t>
            </a:r>
          </a:p>
        </p:txBody>
      </p:sp>
      <p:sp>
        <p:nvSpPr>
          <p:cNvPr id="9" name="TextBox 8"/>
          <p:cNvSpPr txBox="1"/>
          <p:nvPr/>
        </p:nvSpPr>
        <p:spPr>
          <a:xfrm>
            <a:off x="685800" y="2093976"/>
            <a:ext cx="3218688" cy="2049279"/>
          </a:xfrm>
          <a:prstGeom prst="rect">
            <a:avLst/>
          </a:prstGeom>
          <a:noFill/>
        </p:spPr>
        <p:txBody>
          <a:bodyPr wrap="square" lIns="45720" rIns="45720" anchor="t">
            <a:spAutoFit/>
          </a:bodyPr>
          <a:lstStyle/>
          <a:p>
            <a:pPr>
              <a:spcAft>
                <a:spcPts val="500"/>
              </a:spcAft>
              <a:defRPr sz="1300" b="0">
                <a:solidFill>
                  <a:srgbClr val="2D3741"/>
                </a:solidFill>
                <a:latin typeface="Aptos"/>
              </a:defRPr>
            </a:pPr>
            <a:r>
              <a:rPr dirty="0"/>
              <a:t>Entertainment, celebration, destination promotion</a:t>
            </a:r>
            <a:endParaRPr lang="en-GB" dirty="0"/>
          </a:p>
          <a:p>
            <a:pPr lvl="0"/>
            <a:r>
              <a:rPr lang="en-GB" sz="1400" dirty="0"/>
              <a:t>Tourism impact: visitor spending, accommodation bookings and increased destination awareness.</a:t>
            </a:r>
          </a:p>
          <a:p>
            <a:pPr lvl="0"/>
            <a:r>
              <a:rPr lang="en-GB" sz="1400" dirty="0"/>
              <a:t>Considerations: crowd management, noise, waste, transport and environmental sustainability.</a:t>
            </a:r>
          </a:p>
          <a:p>
            <a:pPr>
              <a:spcAft>
                <a:spcPts val="500"/>
              </a:spcAft>
              <a:defRPr sz="1300" b="0">
                <a:solidFill>
                  <a:srgbClr val="2D3741"/>
                </a:solidFill>
                <a:latin typeface="Aptos"/>
              </a:defRPr>
            </a:pPr>
            <a:endParaRPr dirty="0"/>
          </a:p>
        </p:txBody>
      </p:sp>
      <p:sp>
        <p:nvSpPr>
          <p:cNvPr id="10" name="Rounded Rectangle 9"/>
          <p:cNvSpPr/>
          <p:nvPr/>
        </p:nvSpPr>
        <p:spPr>
          <a:xfrm>
            <a:off x="4480560" y="1645920"/>
            <a:ext cx="3566160" cy="150876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480560" y="1691640"/>
            <a:ext cx="73152" cy="1417319"/>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681728" y="1792224"/>
            <a:ext cx="321868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Sport</a:t>
            </a:r>
          </a:p>
        </p:txBody>
      </p:sp>
      <p:sp>
        <p:nvSpPr>
          <p:cNvPr id="13" name="TextBox 12"/>
          <p:cNvSpPr txBox="1"/>
          <p:nvPr/>
        </p:nvSpPr>
        <p:spPr>
          <a:xfrm>
            <a:off x="4681728" y="2203704"/>
            <a:ext cx="3218688" cy="850392"/>
          </a:xfrm>
          <a:prstGeom prst="rect">
            <a:avLst/>
          </a:prstGeom>
          <a:noFill/>
        </p:spPr>
        <p:txBody>
          <a:bodyPr wrap="square" lIns="45720" rIns="45720" anchor="t">
            <a:spAutoFit/>
          </a:bodyPr>
          <a:lstStyle/>
          <a:p>
            <a:pPr>
              <a:spcAft>
                <a:spcPts val="500"/>
              </a:spcAft>
              <a:defRPr sz="1300" b="0">
                <a:solidFill>
                  <a:srgbClr val="2D3741"/>
                </a:solidFill>
                <a:latin typeface="Aptos"/>
              </a:defRPr>
            </a:pPr>
            <a:r>
              <a:t>Competition, participation, spectatorship</a:t>
            </a:r>
          </a:p>
        </p:txBody>
      </p:sp>
      <p:sp>
        <p:nvSpPr>
          <p:cNvPr id="14" name="Rounded Rectangle 13"/>
          <p:cNvSpPr/>
          <p:nvPr/>
        </p:nvSpPr>
        <p:spPr>
          <a:xfrm>
            <a:off x="8366760" y="1645920"/>
            <a:ext cx="3566160" cy="150876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366760" y="1691640"/>
            <a:ext cx="73152" cy="1417319"/>
          </a:xfrm>
          <a:prstGeom prst="rect">
            <a:avLst/>
          </a:prstGeom>
          <a:solidFill>
            <a:srgbClr val="D9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567928" y="1792224"/>
            <a:ext cx="321868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Culture &amp; heritage</a:t>
            </a:r>
          </a:p>
        </p:txBody>
      </p:sp>
      <p:sp>
        <p:nvSpPr>
          <p:cNvPr id="17" name="TextBox 16"/>
          <p:cNvSpPr txBox="1"/>
          <p:nvPr/>
        </p:nvSpPr>
        <p:spPr>
          <a:xfrm>
            <a:off x="8540496" y="2021608"/>
            <a:ext cx="3218688" cy="1726114"/>
          </a:xfrm>
          <a:prstGeom prst="rect">
            <a:avLst/>
          </a:prstGeom>
          <a:noFill/>
        </p:spPr>
        <p:txBody>
          <a:bodyPr wrap="square" lIns="45720" rIns="45720" anchor="t">
            <a:spAutoFit/>
          </a:bodyPr>
          <a:lstStyle/>
          <a:p>
            <a:pPr>
              <a:spcAft>
                <a:spcPts val="500"/>
              </a:spcAft>
              <a:defRPr sz="1300" b="0">
                <a:solidFill>
                  <a:srgbClr val="2D3741"/>
                </a:solidFill>
                <a:latin typeface="Aptos"/>
              </a:defRPr>
            </a:pPr>
            <a:r>
              <a:rPr dirty="0"/>
              <a:t>Identity, traditions, education</a:t>
            </a:r>
            <a:endParaRPr lang="en-GB" dirty="0"/>
          </a:p>
          <a:p>
            <a:pPr lvl="0"/>
            <a:r>
              <a:rPr lang="en-GB" sz="1200" b="1" dirty="0"/>
              <a:t>Tourism impact</a:t>
            </a:r>
            <a:r>
              <a:rPr lang="en-GB" sz="1200" dirty="0"/>
              <a:t>: encourages cultural tourism, supports local artists and promotes a destination's unique identity.</a:t>
            </a:r>
          </a:p>
          <a:p>
            <a:pPr lvl="0"/>
            <a:r>
              <a:rPr lang="en-GB" sz="1200" b="1" dirty="0"/>
              <a:t>Considerations:</a:t>
            </a:r>
            <a:r>
              <a:rPr lang="en-GB" sz="1200" dirty="0"/>
              <a:t> cultural sensitivity, authenticity, community involvement and avoiding the exploitation of local traditions.</a:t>
            </a:r>
          </a:p>
          <a:p>
            <a:pPr>
              <a:spcAft>
                <a:spcPts val="500"/>
              </a:spcAft>
              <a:defRPr sz="1300" b="0">
                <a:solidFill>
                  <a:srgbClr val="2D3741"/>
                </a:solidFill>
                <a:latin typeface="Aptos"/>
              </a:defRPr>
            </a:pPr>
            <a:endParaRPr dirty="0"/>
          </a:p>
        </p:txBody>
      </p:sp>
      <p:sp>
        <p:nvSpPr>
          <p:cNvPr id="18" name="Rounded Rectangle 17"/>
          <p:cNvSpPr/>
          <p:nvPr/>
        </p:nvSpPr>
        <p:spPr>
          <a:xfrm>
            <a:off x="594360" y="3474720"/>
            <a:ext cx="3566160" cy="150876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594360" y="3520439"/>
            <a:ext cx="73152" cy="1417319"/>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795528" y="3621024"/>
            <a:ext cx="321868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MICE</a:t>
            </a:r>
          </a:p>
        </p:txBody>
      </p:sp>
      <p:sp>
        <p:nvSpPr>
          <p:cNvPr id="21" name="TextBox 20"/>
          <p:cNvSpPr txBox="1"/>
          <p:nvPr/>
        </p:nvSpPr>
        <p:spPr>
          <a:xfrm>
            <a:off x="713232" y="3886200"/>
            <a:ext cx="3218688" cy="1679947"/>
          </a:xfrm>
          <a:prstGeom prst="rect">
            <a:avLst/>
          </a:prstGeom>
          <a:noFill/>
        </p:spPr>
        <p:txBody>
          <a:bodyPr wrap="square" lIns="45720" rIns="45720" anchor="t">
            <a:spAutoFit/>
          </a:bodyPr>
          <a:lstStyle/>
          <a:p>
            <a:pPr>
              <a:spcAft>
                <a:spcPts val="500"/>
              </a:spcAft>
              <a:defRPr sz="1300" b="0">
                <a:solidFill>
                  <a:srgbClr val="2D3741"/>
                </a:solidFill>
                <a:latin typeface="Aptos"/>
              </a:defRPr>
            </a:pPr>
            <a:r>
              <a:rPr dirty="0"/>
              <a:t>Meetings, Incentives, Conferences, Exhibitions/Events</a:t>
            </a:r>
            <a:endParaRPr lang="en-GB" dirty="0"/>
          </a:p>
          <a:p>
            <a:pPr lvl="0"/>
            <a:r>
              <a:rPr lang="en-GB" sz="1200" b="1" dirty="0"/>
              <a:t>Tourism impact: </a:t>
            </a:r>
            <a:r>
              <a:rPr lang="en-GB" sz="1200" dirty="0"/>
              <a:t>business travel, hotel stays, restaurant spending and reduced dependence on leisure tourism alone.</a:t>
            </a:r>
          </a:p>
          <a:p>
            <a:pPr lvl="0"/>
            <a:r>
              <a:rPr lang="en-GB" sz="1200" b="1" dirty="0"/>
              <a:t>Considerations:</a:t>
            </a:r>
            <a:r>
              <a:rPr lang="en-GB" sz="1200" dirty="0"/>
              <a:t> professional facilities, technology, accessibility, networking and sustainable travel.</a:t>
            </a:r>
          </a:p>
          <a:p>
            <a:pPr>
              <a:spcAft>
                <a:spcPts val="500"/>
              </a:spcAft>
              <a:defRPr sz="1300" b="0">
                <a:solidFill>
                  <a:srgbClr val="2D3741"/>
                </a:solidFill>
                <a:latin typeface="Aptos"/>
              </a:defRPr>
            </a:pPr>
            <a:endParaRPr dirty="0"/>
          </a:p>
        </p:txBody>
      </p:sp>
      <p:sp>
        <p:nvSpPr>
          <p:cNvPr id="22" name="Rounded Rectangle 21"/>
          <p:cNvSpPr/>
          <p:nvPr/>
        </p:nvSpPr>
        <p:spPr>
          <a:xfrm>
            <a:off x="4480560" y="3474720"/>
            <a:ext cx="3566160" cy="150876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4480560" y="3520439"/>
            <a:ext cx="73152" cy="1417319"/>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4681728" y="3621024"/>
            <a:ext cx="321868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Personal &amp; social</a:t>
            </a:r>
          </a:p>
        </p:txBody>
      </p:sp>
      <p:sp>
        <p:nvSpPr>
          <p:cNvPr id="25" name="TextBox 24"/>
          <p:cNvSpPr txBox="1"/>
          <p:nvPr/>
        </p:nvSpPr>
        <p:spPr>
          <a:xfrm>
            <a:off x="4681728" y="4032504"/>
            <a:ext cx="3218688" cy="1664558"/>
          </a:xfrm>
          <a:prstGeom prst="rect">
            <a:avLst/>
          </a:prstGeom>
          <a:noFill/>
        </p:spPr>
        <p:txBody>
          <a:bodyPr wrap="square" lIns="45720" rIns="45720" anchor="t">
            <a:spAutoFit/>
          </a:bodyPr>
          <a:lstStyle/>
          <a:p>
            <a:pPr>
              <a:spcAft>
                <a:spcPts val="500"/>
              </a:spcAft>
              <a:defRPr sz="1300" b="0">
                <a:solidFill>
                  <a:srgbClr val="2D3741"/>
                </a:solidFill>
                <a:latin typeface="Aptos"/>
              </a:defRPr>
            </a:pPr>
            <a:r>
              <a:rPr dirty="0"/>
              <a:t>Weddings, birthdays, graduations</a:t>
            </a:r>
            <a:endParaRPr lang="en-GB" dirty="0"/>
          </a:p>
          <a:p>
            <a:pPr lvl="0"/>
            <a:r>
              <a:rPr lang="en-GB" sz="1200" b="1" dirty="0"/>
              <a:t>Tourism impact: </a:t>
            </a:r>
            <a:r>
              <a:rPr lang="en-GB" sz="1200" dirty="0"/>
              <a:t>guests may travel from other locations, book accommodation, eat in local restaurants and use transport services.</a:t>
            </a:r>
          </a:p>
          <a:p>
            <a:pPr lvl="0"/>
            <a:r>
              <a:rPr lang="en-GB" sz="1200" b="1" dirty="0"/>
              <a:t>Considerations:</a:t>
            </a:r>
            <a:r>
              <a:rPr lang="en-GB" sz="1200" dirty="0"/>
              <a:t> personalisation, catering, entertainment, venue choice, budgets and guest experience.</a:t>
            </a:r>
          </a:p>
          <a:p>
            <a:pPr>
              <a:spcAft>
                <a:spcPts val="500"/>
              </a:spcAft>
              <a:defRPr sz="1300" b="0">
                <a:solidFill>
                  <a:srgbClr val="2D3741"/>
                </a:solidFill>
                <a:latin typeface="Aptos"/>
              </a:defRPr>
            </a:pPr>
            <a:endParaRPr dirty="0"/>
          </a:p>
        </p:txBody>
      </p:sp>
      <p:sp>
        <p:nvSpPr>
          <p:cNvPr id="26" name="Rounded Rectangle 25"/>
          <p:cNvSpPr/>
          <p:nvPr/>
        </p:nvSpPr>
        <p:spPr>
          <a:xfrm>
            <a:off x="8366760" y="3474720"/>
            <a:ext cx="3566160" cy="150876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8366760" y="3520439"/>
            <a:ext cx="73152" cy="1417319"/>
          </a:xfrm>
          <a:prstGeom prst="rect">
            <a:avLst/>
          </a:prstGeom>
          <a:solidFill>
            <a:srgbClr val="D9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567928" y="3621024"/>
            <a:ext cx="321868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Charity &amp; community</a:t>
            </a:r>
          </a:p>
        </p:txBody>
      </p:sp>
      <p:sp>
        <p:nvSpPr>
          <p:cNvPr id="29" name="TextBox 28"/>
          <p:cNvSpPr txBox="1"/>
          <p:nvPr/>
        </p:nvSpPr>
        <p:spPr>
          <a:xfrm>
            <a:off x="8567928" y="4032504"/>
            <a:ext cx="3218688" cy="850392"/>
          </a:xfrm>
          <a:prstGeom prst="rect">
            <a:avLst/>
          </a:prstGeom>
          <a:noFill/>
        </p:spPr>
        <p:txBody>
          <a:bodyPr wrap="square" lIns="45720" rIns="45720" anchor="t">
            <a:spAutoFit/>
          </a:bodyPr>
          <a:lstStyle/>
          <a:p>
            <a:pPr>
              <a:spcAft>
                <a:spcPts val="500"/>
              </a:spcAft>
              <a:defRPr sz="1300" b="0">
                <a:solidFill>
                  <a:srgbClr val="2D3741"/>
                </a:solidFill>
                <a:latin typeface="Aptos"/>
              </a:defRPr>
            </a:pPr>
            <a:r>
              <a:t>Fundraising, awareness, social impact</a:t>
            </a:r>
          </a:p>
        </p:txBody>
      </p:sp>
      <p:sp>
        <p:nvSpPr>
          <p:cNvPr id="30" name="TextBox 29"/>
          <p:cNvSpPr txBox="1"/>
          <p:nvPr/>
        </p:nvSpPr>
        <p:spPr>
          <a:xfrm>
            <a:off x="685800" y="5577840"/>
            <a:ext cx="10789920" cy="457200"/>
          </a:xfrm>
          <a:prstGeom prst="rect">
            <a:avLst/>
          </a:prstGeom>
          <a:noFill/>
        </p:spPr>
        <p:txBody>
          <a:bodyPr wrap="square" lIns="45720" rIns="45720" anchor="t">
            <a:spAutoFit/>
          </a:bodyPr>
          <a:lstStyle/>
          <a:p>
            <a:pPr>
              <a:spcAft>
                <a:spcPts val="500"/>
              </a:spcAft>
              <a:defRPr sz="1500" b="1">
                <a:solidFill>
                  <a:srgbClr val="162B44"/>
                </a:solidFill>
                <a:latin typeface="Aptos"/>
              </a:defRPr>
            </a:pPr>
            <a:r>
              <a:t>Remember: categories can overlap. A food festival can be cultural, commercial and tourism-focused.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7" grpId="0"/>
      <p:bldP spid="2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0CA2F-060E-D69D-8F2B-DD777C9B9843}"/>
              </a:ext>
            </a:extLst>
          </p:cNvPr>
          <p:cNvSpPr>
            <a:spLocks noGrp="1"/>
          </p:cNvSpPr>
          <p:nvPr>
            <p:ph type="title"/>
          </p:nvPr>
        </p:nvSpPr>
        <p:spPr>
          <a:xfrm>
            <a:off x="99291" y="0"/>
            <a:ext cx="10515600" cy="1325563"/>
          </a:xfrm>
        </p:spPr>
        <p:txBody>
          <a:bodyPr/>
          <a:lstStyle/>
          <a:p>
            <a:r>
              <a:rPr lang="en-GB" b="1" dirty="0"/>
              <a:t>Sports events</a:t>
            </a:r>
          </a:p>
        </p:txBody>
      </p:sp>
      <p:sp>
        <p:nvSpPr>
          <p:cNvPr id="3" name="Content Placeholder 2">
            <a:extLst>
              <a:ext uri="{FF2B5EF4-FFF2-40B4-BE49-F238E27FC236}">
                <a16:creationId xmlns:a16="http://schemas.microsoft.com/office/drawing/2014/main" id="{A4378992-0945-6E4D-3852-40B025743C9B}"/>
              </a:ext>
            </a:extLst>
          </p:cNvPr>
          <p:cNvSpPr>
            <a:spLocks noGrp="1"/>
          </p:cNvSpPr>
          <p:nvPr>
            <p:ph idx="1"/>
          </p:nvPr>
        </p:nvSpPr>
        <p:spPr>
          <a:xfrm>
            <a:off x="115455" y="1179081"/>
            <a:ext cx="10515600" cy="4769137"/>
          </a:xfrm>
        </p:spPr>
        <p:txBody>
          <a:bodyPr>
            <a:normAutofit fontScale="62500" lnSpcReduction="20000"/>
          </a:bodyPr>
          <a:lstStyle/>
          <a:p>
            <a:pPr>
              <a:lnSpc>
                <a:spcPct val="120000"/>
              </a:lnSpc>
            </a:pPr>
            <a:r>
              <a:rPr lang="en-GB" dirty="0"/>
              <a:t>Sports events attract visitors for reasons that go well beyond watching a competition. They can create powerful emotions, a sense of belonging and opportunities to connect with other supporters.</a:t>
            </a:r>
          </a:p>
          <a:p>
            <a:pPr>
              <a:lnSpc>
                <a:spcPct val="120000"/>
              </a:lnSpc>
            </a:pPr>
            <a:r>
              <a:rPr lang="en-GB" b="1" dirty="0"/>
              <a:t>Sports event visitors can include:</a:t>
            </a:r>
          </a:p>
          <a:p>
            <a:pPr lvl="0">
              <a:lnSpc>
                <a:spcPct val="120000"/>
              </a:lnSpc>
            </a:pPr>
            <a:r>
              <a:rPr lang="en-GB" dirty="0"/>
              <a:t>Dedicated fans: travel specifically to support their team or favourite athlete.</a:t>
            </a:r>
          </a:p>
          <a:p>
            <a:pPr lvl="0">
              <a:lnSpc>
                <a:spcPct val="120000"/>
              </a:lnSpc>
            </a:pPr>
            <a:r>
              <a:rPr lang="en-GB" dirty="0"/>
              <a:t>Occasional spectators: attend because the event is nearby or offers an enjoyable day out.</a:t>
            </a:r>
          </a:p>
          <a:p>
            <a:pPr lvl="0">
              <a:lnSpc>
                <a:spcPct val="120000"/>
              </a:lnSpc>
            </a:pPr>
            <a:r>
              <a:rPr lang="en-GB" dirty="0"/>
              <a:t>Participatory sports tourists: travel to take part in a marathon, cycling event, surfing competition or sporting tournament.</a:t>
            </a:r>
          </a:p>
          <a:p>
            <a:pPr lvl="0">
              <a:lnSpc>
                <a:spcPct val="120000"/>
              </a:lnSpc>
            </a:pPr>
            <a:r>
              <a:rPr lang="en-GB" dirty="0"/>
              <a:t>Nostalgia and heritage visitors: visit historic stadiums, sporting museums or famous sporting destinations.</a:t>
            </a:r>
          </a:p>
          <a:p>
            <a:pPr lvl="0">
              <a:lnSpc>
                <a:spcPct val="120000"/>
              </a:lnSpc>
            </a:pPr>
            <a:r>
              <a:rPr lang="en-GB" dirty="0"/>
              <a:t>Hospitality and corporate visitors: attend for networking, business entertainment or premium experiences.</a:t>
            </a:r>
          </a:p>
          <a:p>
            <a:pPr>
              <a:lnSpc>
                <a:spcPct val="120000"/>
              </a:lnSpc>
            </a:pPr>
            <a:r>
              <a:rPr lang="en-GB" b="1" dirty="0"/>
              <a:t>Why are sports events important to tourism?</a:t>
            </a:r>
          </a:p>
          <a:p>
            <a:pPr>
              <a:lnSpc>
                <a:spcPct val="120000"/>
              </a:lnSpc>
            </a:pPr>
            <a:r>
              <a:rPr lang="en-GB" dirty="0"/>
              <a:t>Sports events can generate hotel bookings, restaurant spending, transport use, media exposure and repeat visits. Stadiums may also become attractions in their own right through tours, museums and other visitor experiences.</a:t>
            </a:r>
          </a:p>
          <a:p>
            <a:endParaRPr lang="en-GB" dirty="0"/>
          </a:p>
        </p:txBody>
      </p:sp>
    </p:spTree>
    <p:extLst>
      <p:ext uri="{BB962C8B-B14F-4D97-AF65-F5344CB8AC3E}">
        <p14:creationId xmlns:p14="http://schemas.microsoft.com/office/powerpoint/2010/main" val="2460368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972800" cy="548640"/>
          </a:xfrm>
          <a:prstGeom prst="rect">
            <a:avLst/>
          </a:prstGeom>
          <a:noFill/>
        </p:spPr>
        <p:txBody>
          <a:bodyPr wrap="square" lIns="45720" rIns="45720" anchor="t">
            <a:spAutoFit/>
          </a:bodyPr>
          <a:lstStyle/>
          <a:p>
            <a:pPr>
              <a:spcAft>
                <a:spcPts val="500"/>
              </a:spcAft>
              <a:defRPr sz="2800" b="1">
                <a:solidFill>
                  <a:srgbClr val="162B44"/>
                </a:solidFill>
                <a:latin typeface="Aptos"/>
              </a:defRPr>
            </a:pPr>
            <a:r>
              <a:t>Event scale: from local to mega</a:t>
            </a:r>
          </a:p>
        </p:txBody>
      </p:sp>
      <p:sp>
        <p:nvSpPr>
          <p:cNvPr id="3" name="Rectangle 2"/>
          <p:cNvSpPr/>
          <p:nvPr/>
        </p:nvSpPr>
        <p:spPr>
          <a:xfrm>
            <a:off x="612648" y="960120"/>
            <a:ext cx="822960" cy="54864"/>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21792" y="1078992"/>
            <a:ext cx="10881360" cy="384048"/>
          </a:xfrm>
          <a:prstGeom prst="rect">
            <a:avLst/>
          </a:prstGeom>
          <a:noFill/>
        </p:spPr>
        <p:txBody>
          <a:bodyPr wrap="square" lIns="45720" rIns="45720" anchor="t">
            <a:spAutoFit/>
          </a:bodyPr>
          <a:lstStyle/>
          <a:p>
            <a:pPr>
              <a:spcAft>
                <a:spcPts val="500"/>
              </a:spcAft>
              <a:defRPr sz="1300" b="0">
                <a:solidFill>
                  <a:srgbClr val="64717D"/>
                </a:solidFill>
                <a:latin typeface="Aptos"/>
              </a:defRPr>
            </a:pPr>
            <a:r>
              <a:t>Scale is about more than attendance: consider reach, media, investment and impacts.</a:t>
            </a:r>
          </a:p>
        </p:txBody>
      </p:sp>
      <p:sp>
        <p:nvSpPr>
          <p:cNvPr id="5" name="TextBox 4"/>
          <p:cNvSpPr txBox="1"/>
          <p:nvPr/>
        </p:nvSpPr>
        <p:spPr>
          <a:xfrm>
            <a:off x="11292840" y="6473952"/>
            <a:ext cx="365760" cy="182880"/>
          </a:xfrm>
          <a:prstGeom prst="rect">
            <a:avLst/>
          </a:prstGeom>
          <a:noFill/>
        </p:spPr>
        <p:txBody>
          <a:bodyPr wrap="square" lIns="45720" rIns="45720" anchor="t">
            <a:spAutoFit/>
          </a:bodyPr>
          <a:lstStyle/>
          <a:p>
            <a:pPr algn="r">
              <a:spcAft>
                <a:spcPts val="500"/>
              </a:spcAft>
              <a:defRPr sz="1000" b="0">
                <a:solidFill>
                  <a:srgbClr val="64717D"/>
                </a:solidFill>
                <a:latin typeface="Aptos"/>
              </a:defRPr>
            </a:pPr>
            <a:r>
              <a:t>5</a:t>
            </a:r>
          </a:p>
        </p:txBody>
      </p:sp>
      <p:sp>
        <p:nvSpPr>
          <p:cNvPr id="6" name="Rounded Rectangle 5"/>
          <p:cNvSpPr/>
          <p:nvPr/>
        </p:nvSpPr>
        <p:spPr>
          <a:xfrm>
            <a:off x="640080" y="1645920"/>
            <a:ext cx="3520440" cy="137160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40080" y="1691640"/>
            <a:ext cx="73152" cy="1280160"/>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41247" y="1792224"/>
            <a:ext cx="317296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LOCAL</a:t>
            </a:r>
          </a:p>
        </p:txBody>
      </p:sp>
      <p:sp>
        <p:nvSpPr>
          <p:cNvPr id="9" name="TextBox 8"/>
          <p:cNvSpPr txBox="1"/>
          <p:nvPr/>
        </p:nvSpPr>
        <p:spPr>
          <a:xfrm>
            <a:off x="841247" y="2203704"/>
            <a:ext cx="3172968" cy="713232"/>
          </a:xfrm>
          <a:prstGeom prst="rect">
            <a:avLst/>
          </a:prstGeom>
          <a:noFill/>
        </p:spPr>
        <p:txBody>
          <a:bodyPr wrap="square" lIns="45720" rIns="45720" anchor="t">
            <a:spAutoFit/>
          </a:bodyPr>
          <a:lstStyle/>
          <a:p>
            <a:pPr>
              <a:spcAft>
                <a:spcPts val="500"/>
              </a:spcAft>
              <a:defRPr sz="1300" b="0">
                <a:solidFill>
                  <a:srgbClr val="2D3741"/>
                </a:solidFill>
                <a:latin typeface="Aptos"/>
              </a:defRPr>
            </a:pPr>
            <a:r>
              <a:t>Village fete • school fair</a:t>
            </a:r>
          </a:p>
        </p:txBody>
      </p:sp>
      <p:sp>
        <p:nvSpPr>
          <p:cNvPr id="10" name="Rounded Rectangle 9"/>
          <p:cNvSpPr/>
          <p:nvPr/>
        </p:nvSpPr>
        <p:spPr>
          <a:xfrm>
            <a:off x="4480560" y="1645920"/>
            <a:ext cx="3520440" cy="137160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480560" y="1691640"/>
            <a:ext cx="73152" cy="1280160"/>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681728" y="1792224"/>
            <a:ext cx="317296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REGIONAL</a:t>
            </a:r>
          </a:p>
        </p:txBody>
      </p:sp>
      <p:sp>
        <p:nvSpPr>
          <p:cNvPr id="13" name="TextBox 12"/>
          <p:cNvSpPr txBox="1"/>
          <p:nvPr/>
        </p:nvSpPr>
        <p:spPr>
          <a:xfrm>
            <a:off x="4681728" y="2203704"/>
            <a:ext cx="3172968" cy="713232"/>
          </a:xfrm>
          <a:prstGeom prst="rect">
            <a:avLst/>
          </a:prstGeom>
          <a:noFill/>
        </p:spPr>
        <p:txBody>
          <a:bodyPr wrap="square" lIns="45720" rIns="45720" anchor="t">
            <a:spAutoFit/>
          </a:bodyPr>
          <a:lstStyle/>
          <a:p>
            <a:pPr>
              <a:spcAft>
                <a:spcPts val="500"/>
              </a:spcAft>
              <a:defRPr sz="1300" b="0">
                <a:solidFill>
                  <a:srgbClr val="2D3741"/>
                </a:solidFill>
                <a:latin typeface="Aptos"/>
              </a:defRPr>
            </a:pPr>
            <a:r>
              <a:t>County show • regional food festival</a:t>
            </a:r>
          </a:p>
        </p:txBody>
      </p:sp>
      <p:sp>
        <p:nvSpPr>
          <p:cNvPr id="14" name="Rounded Rectangle 13"/>
          <p:cNvSpPr/>
          <p:nvPr/>
        </p:nvSpPr>
        <p:spPr>
          <a:xfrm>
            <a:off x="8321040" y="1645920"/>
            <a:ext cx="3520440" cy="137160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321040" y="1691640"/>
            <a:ext cx="73152" cy="1280160"/>
          </a:xfrm>
          <a:prstGeom prst="rect">
            <a:avLst/>
          </a:prstGeom>
          <a:solidFill>
            <a:srgbClr val="D9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522208" y="1792224"/>
            <a:ext cx="317296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NATIONAL</a:t>
            </a:r>
          </a:p>
        </p:txBody>
      </p:sp>
      <p:sp>
        <p:nvSpPr>
          <p:cNvPr id="17" name="TextBox 16"/>
          <p:cNvSpPr txBox="1"/>
          <p:nvPr/>
        </p:nvSpPr>
        <p:spPr>
          <a:xfrm>
            <a:off x="8522208" y="2203704"/>
            <a:ext cx="3172968" cy="713232"/>
          </a:xfrm>
          <a:prstGeom prst="rect">
            <a:avLst/>
          </a:prstGeom>
          <a:noFill/>
        </p:spPr>
        <p:txBody>
          <a:bodyPr wrap="square" lIns="45720" rIns="45720" anchor="t">
            <a:spAutoFit/>
          </a:bodyPr>
          <a:lstStyle/>
          <a:p>
            <a:pPr>
              <a:spcAft>
                <a:spcPts val="500"/>
              </a:spcAft>
              <a:defRPr sz="1300" b="0">
                <a:solidFill>
                  <a:srgbClr val="2D3741"/>
                </a:solidFill>
                <a:latin typeface="Aptos"/>
              </a:defRPr>
            </a:pPr>
            <a:r>
              <a:t>National awards • major domestic final</a:t>
            </a:r>
          </a:p>
        </p:txBody>
      </p:sp>
      <p:sp>
        <p:nvSpPr>
          <p:cNvPr id="18" name="Rounded Rectangle 17"/>
          <p:cNvSpPr/>
          <p:nvPr/>
        </p:nvSpPr>
        <p:spPr>
          <a:xfrm>
            <a:off x="640080" y="3337560"/>
            <a:ext cx="3520440" cy="137160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640080" y="3383280"/>
            <a:ext cx="73152" cy="1280160"/>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7" y="3483864"/>
            <a:ext cx="317296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INTERNATIONAL</a:t>
            </a:r>
          </a:p>
        </p:txBody>
      </p:sp>
      <p:sp>
        <p:nvSpPr>
          <p:cNvPr id="21" name="TextBox 20"/>
          <p:cNvSpPr txBox="1"/>
          <p:nvPr/>
        </p:nvSpPr>
        <p:spPr>
          <a:xfrm>
            <a:off x="841247" y="3895344"/>
            <a:ext cx="3172968" cy="713232"/>
          </a:xfrm>
          <a:prstGeom prst="rect">
            <a:avLst/>
          </a:prstGeom>
          <a:noFill/>
        </p:spPr>
        <p:txBody>
          <a:bodyPr wrap="square" lIns="45720" rIns="45720" anchor="t">
            <a:spAutoFit/>
          </a:bodyPr>
          <a:lstStyle/>
          <a:p>
            <a:pPr>
              <a:spcAft>
                <a:spcPts val="500"/>
              </a:spcAft>
              <a:defRPr sz="1300" b="0">
                <a:solidFill>
                  <a:srgbClr val="2D3741"/>
                </a:solidFill>
                <a:latin typeface="Aptos"/>
              </a:defRPr>
            </a:pPr>
            <a:r>
              <a:t>World championship • trade exhibition</a:t>
            </a:r>
          </a:p>
        </p:txBody>
      </p:sp>
      <p:sp>
        <p:nvSpPr>
          <p:cNvPr id="22" name="Rounded Rectangle 21"/>
          <p:cNvSpPr/>
          <p:nvPr/>
        </p:nvSpPr>
        <p:spPr>
          <a:xfrm>
            <a:off x="4480560" y="3337560"/>
            <a:ext cx="3520440" cy="137160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4480560" y="3383280"/>
            <a:ext cx="73152" cy="1280160"/>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4681728" y="3483864"/>
            <a:ext cx="317296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MAJOR</a:t>
            </a:r>
          </a:p>
        </p:txBody>
      </p:sp>
      <p:sp>
        <p:nvSpPr>
          <p:cNvPr id="25" name="TextBox 24"/>
          <p:cNvSpPr txBox="1"/>
          <p:nvPr/>
        </p:nvSpPr>
        <p:spPr>
          <a:xfrm>
            <a:off x="4681728" y="3895344"/>
            <a:ext cx="3172968" cy="713232"/>
          </a:xfrm>
          <a:prstGeom prst="rect">
            <a:avLst/>
          </a:prstGeom>
          <a:noFill/>
        </p:spPr>
        <p:txBody>
          <a:bodyPr wrap="square" lIns="45720" rIns="45720" anchor="t">
            <a:spAutoFit/>
          </a:bodyPr>
          <a:lstStyle/>
          <a:p>
            <a:pPr>
              <a:spcAft>
                <a:spcPts val="500"/>
              </a:spcAft>
              <a:defRPr sz="1300" b="0">
                <a:solidFill>
                  <a:srgbClr val="2D3741"/>
                </a:solidFill>
                <a:latin typeface="Aptos"/>
              </a:defRPr>
            </a:pPr>
            <a:r>
              <a:t>Commonwealth Games • major rugby tournament</a:t>
            </a:r>
          </a:p>
        </p:txBody>
      </p:sp>
      <p:sp>
        <p:nvSpPr>
          <p:cNvPr id="26" name="Rounded Rectangle 25"/>
          <p:cNvSpPr/>
          <p:nvPr/>
        </p:nvSpPr>
        <p:spPr>
          <a:xfrm>
            <a:off x="8321040" y="3337560"/>
            <a:ext cx="3520440" cy="137160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8321040" y="3383280"/>
            <a:ext cx="73152" cy="1280160"/>
          </a:xfrm>
          <a:prstGeom prst="rect">
            <a:avLst/>
          </a:prstGeom>
          <a:solidFill>
            <a:srgbClr val="D9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522208" y="3483864"/>
            <a:ext cx="3172968" cy="347472"/>
          </a:xfrm>
          <a:prstGeom prst="rect">
            <a:avLst/>
          </a:prstGeom>
          <a:noFill/>
        </p:spPr>
        <p:txBody>
          <a:bodyPr wrap="square" lIns="45720" rIns="45720" anchor="t">
            <a:spAutoFit/>
          </a:bodyPr>
          <a:lstStyle/>
          <a:p>
            <a:pPr>
              <a:spcAft>
                <a:spcPts val="500"/>
              </a:spcAft>
              <a:defRPr sz="1600" b="1">
                <a:solidFill>
                  <a:srgbClr val="162B44"/>
                </a:solidFill>
                <a:latin typeface="Aptos"/>
              </a:defRPr>
            </a:pPr>
            <a:r>
              <a:t>MEGA</a:t>
            </a:r>
          </a:p>
        </p:txBody>
      </p:sp>
      <p:sp>
        <p:nvSpPr>
          <p:cNvPr id="29" name="TextBox 28"/>
          <p:cNvSpPr txBox="1"/>
          <p:nvPr/>
        </p:nvSpPr>
        <p:spPr>
          <a:xfrm>
            <a:off x="8522208" y="3895344"/>
            <a:ext cx="3172968" cy="713232"/>
          </a:xfrm>
          <a:prstGeom prst="rect">
            <a:avLst/>
          </a:prstGeom>
          <a:noFill/>
        </p:spPr>
        <p:txBody>
          <a:bodyPr wrap="square" lIns="45720" rIns="45720" anchor="t">
            <a:spAutoFit/>
          </a:bodyPr>
          <a:lstStyle/>
          <a:p>
            <a:pPr>
              <a:spcAft>
                <a:spcPts val="500"/>
              </a:spcAft>
              <a:defRPr sz="1300" b="0">
                <a:solidFill>
                  <a:srgbClr val="2D3741"/>
                </a:solidFill>
                <a:latin typeface="Aptos"/>
              </a:defRPr>
            </a:pPr>
            <a:r>
              <a:t>Olympic Games • FIFA World Cup</a:t>
            </a:r>
          </a:p>
        </p:txBody>
      </p:sp>
      <p:sp>
        <p:nvSpPr>
          <p:cNvPr id="30" name="TextBox 29"/>
          <p:cNvSpPr txBox="1"/>
          <p:nvPr/>
        </p:nvSpPr>
        <p:spPr>
          <a:xfrm>
            <a:off x="731520" y="5349240"/>
            <a:ext cx="10881360" cy="640080"/>
          </a:xfrm>
          <a:prstGeom prst="rect">
            <a:avLst/>
          </a:prstGeom>
          <a:noFill/>
        </p:spPr>
        <p:txBody>
          <a:bodyPr wrap="square" lIns="45720" rIns="45720" anchor="t">
            <a:spAutoFit/>
          </a:bodyPr>
          <a:lstStyle/>
          <a:p>
            <a:pPr>
              <a:spcAft>
                <a:spcPts val="500"/>
              </a:spcAft>
              <a:defRPr sz="1400" b="1">
                <a:solidFill>
                  <a:srgbClr val="162B44"/>
                </a:solidFill>
                <a:latin typeface="Aptos"/>
              </a:defRPr>
            </a:pPr>
            <a:r>
              <a:rPr dirty="0"/>
              <a:t>Important: these labels are not always a strict hierarchy. Major events may also be international; mega events have exceptional global reach and impact.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4233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64592"/>
            <a:ext cx="11155680" cy="621792"/>
          </a:xfrm>
          <a:prstGeom prst="rect">
            <a:avLst/>
          </a:prstGeom>
          <a:noFill/>
        </p:spPr>
        <p:txBody>
          <a:bodyPr wrap="none">
            <a:spAutoFit/>
          </a:bodyPr>
          <a:lstStyle/>
          <a:p>
            <a:pPr>
              <a:defRPr sz="2500" b="1">
                <a:solidFill>
                  <a:srgbClr val="FFFFFF"/>
                </a:solidFill>
                <a:latin typeface="Aptos Display"/>
              </a:defRPr>
            </a:pPr>
            <a:r>
              <a:t>MAJOR vs MEGA EVENTS: WHAT IS THE DIFFERENCE?</a:t>
            </a:r>
          </a:p>
        </p:txBody>
      </p:sp>
      <p:sp>
        <p:nvSpPr>
          <p:cNvPr id="4" name="TextBox 3"/>
          <p:cNvSpPr txBox="1"/>
          <p:nvPr/>
        </p:nvSpPr>
        <p:spPr>
          <a:xfrm>
            <a:off x="566928" y="1078992"/>
            <a:ext cx="10972800" cy="438912"/>
          </a:xfrm>
          <a:prstGeom prst="rect">
            <a:avLst/>
          </a:prstGeom>
          <a:noFill/>
        </p:spPr>
        <p:txBody>
          <a:bodyPr wrap="none">
            <a:spAutoFit/>
          </a:bodyPr>
          <a:lstStyle/>
          <a:p>
            <a:pPr>
              <a:defRPr sz="1500">
                <a:solidFill>
                  <a:srgbClr val="2A3644"/>
                </a:solidFill>
                <a:latin typeface="Aptos"/>
              </a:defRPr>
            </a:pPr>
            <a:r>
              <a:t>International reach matters — but there is no single universal attendance cut-off.</a:t>
            </a:r>
          </a:p>
        </p:txBody>
      </p:sp>
      <p:sp>
        <p:nvSpPr>
          <p:cNvPr id="5" name="Rounded Rectangle 4"/>
          <p:cNvSpPr/>
          <p:nvPr/>
        </p:nvSpPr>
        <p:spPr>
          <a:xfrm>
            <a:off x="594360" y="1691640"/>
            <a:ext cx="5394960" cy="2011680"/>
          </a:xfrm>
          <a:prstGeom prst="roundRect">
            <a:avLst/>
          </a:prstGeom>
          <a:solidFill>
            <a:srgbClr val="FFFFFF"/>
          </a:solidFill>
          <a:ln w="20320">
            <a:solidFill>
              <a:srgbClr val="00899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94360" y="1691640"/>
            <a:ext cx="109728" cy="2011680"/>
          </a:xfrm>
          <a:prstGeom prst="rect">
            <a:avLst/>
          </a:prstGeom>
          <a:solidFill>
            <a:srgbClr val="0089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50392" y="1856232"/>
            <a:ext cx="4956048" cy="1719072"/>
          </a:xfrm>
          <a:prstGeom prst="rect">
            <a:avLst/>
          </a:prstGeom>
          <a:noFill/>
        </p:spPr>
        <p:txBody>
          <a:bodyPr wrap="square" lIns="18288" tIns="18288" rIns="18288" bIns="18288">
            <a:spAutoFit/>
          </a:bodyPr>
          <a:lstStyle/>
          <a:p>
            <a:pPr>
              <a:defRPr sz="1900" b="1">
                <a:solidFill>
                  <a:srgbClr val="008991"/>
                </a:solidFill>
                <a:latin typeface="Aptos Display"/>
              </a:defRPr>
            </a:pPr>
            <a:r>
              <a:t>MAJOR EVENT</a:t>
            </a:r>
          </a:p>
          <a:p>
            <a:pPr>
              <a:spcBef>
                <a:spcPts val="600"/>
              </a:spcBef>
              <a:defRPr sz="1300">
                <a:solidFill>
                  <a:srgbClr val="2A3644"/>
                </a:solidFill>
                <a:latin typeface="Aptos"/>
              </a:defRPr>
            </a:pPr>
            <a:r>
              <a:t>• Significant scale, profile or importance within a sport, sector or destination.</a:t>
            </a:r>
          </a:p>
          <a:p>
            <a:pPr>
              <a:spcBef>
                <a:spcPts val="600"/>
              </a:spcBef>
              <a:defRPr sz="1300">
                <a:solidFill>
                  <a:srgbClr val="2A3644"/>
                </a:solidFill>
                <a:latin typeface="Aptos"/>
              </a:defRPr>
            </a:pPr>
            <a:r>
              <a:t>• May be local, national or international — international status alone does not make it a mega-event.</a:t>
            </a:r>
          </a:p>
          <a:p>
            <a:pPr>
              <a:spcBef>
                <a:spcPts val="600"/>
              </a:spcBef>
              <a:defRPr sz="1300">
                <a:solidFill>
                  <a:srgbClr val="2A3644"/>
                </a:solidFill>
                <a:latin typeface="Aptos"/>
              </a:defRPr>
            </a:pPr>
            <a:r>
              <a:t>• Examples: a major national championship or a large international tournament.</a:t>
            </a:r>
          </a:p>
        </p:txBody>
      </p:sp>
      <p:sp>
        <p:nvSpPr>
          <p:cNvPr id="8" name="Rounded Rectangle 7"/>
          <p:cNvSpPr/>
          <p:nvPr/>
        </p:nvSpPr>
        <p:spPr>
          <a:xfrm>
            <a:off x="6217920" y="1691640"/>
            <a:ext cx="5349240" cy="2011680"/>
          </a:xfrm>
          <a:prstGeom prst="roundRect">
            <a:avLst/>
          </a:prstGeom>
          <a:solidFill>
            <a:srgbClr val="FFFFFF"/>
          </a:solidFill>
          <a:ln w="20320">
            <a:solidFill>
              <a:srgbClr val="E8B4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6217920" y="1691640"/>
            <a:ext cx="109728" cy="2011680"/>
          </a:xfrm>
          <a:prstGeom prst="rect">
            <a:avLst/>
          </a:prstGeom>
          <a:solidFill>
            <a:srgbClr val="E8B4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473952" y="1856232"/>
            <a:ext cx="4910327" cy="1719072"/>
          </a:xfrm>
          <a:prstGeom prst="rect">
            <a:avLst/>
          </a:prstGeom>
          <a:noFill/>
        </p:spPr>
        <p:txBody>
          <a:bodyPr wrap="square" lIns="18288" tIns="18288" rIns="18288" bIns="18288">
            <a:spAutoFit/>
          </a:bodyPr>
          <a:lstStyle/>
          <a:p>
            <a:pPr>
              <a:defRPr sz="1900" b="1">
                <a:solidFill>
                  <a:srgbClr val="E8B44B"/>
                </a:solidFill>
                <a:latin typeface="Aptos Display"/>
              </a:defRPr>
            </a:pPr>
            <a:r>
              <a:t>MEGA-EVENT</a:t>
            </a:r>
          </a:p>
          <a:p>
            <a:pPr>
              <a:spcBef>
                <a:spcPts val="600"/>
              </a:spcBef>
              <a:defRPr sz="1300">
                <a:solidFill>
                  <a:srgbClr val="2A3644"/>
                </a:solidFill>
                <a:latin typeface="Aptos"/>
              </a:defRPr>
            </a:pPr>
            <a:r>
              <a:t>• Exceptional global visibility and reach, often attracting huge audiences and extensive media coverage.</a:t>
            </a:r>
          </a:p>
          <a:p>
            <a:pPr>
              <a:spcBef>
                <a:spcPts val="600"/>
              </a:spcBef>
              <a:defRPr sz="1300">
                <a:solidFill>
                  <a:srgbClr val="2A3644"/>
                </a:solidFill>
                <a:latin typeface="Aptos"/>
              </a:defRPr>
            </a:pPr>
            <a:r>
              <a:t>• Usually involves substantial investment, complex delivery and major tourism, economic, social or infrastructure impacts.</a:t>
            </a:r>
          </a:p>
          <a:p>
            <a:pPr>
              <a:spcBef>
                <a:spcPts val="600"/>
              </a:spcBef>
              <a:defRPr sz="1300">
                <a:solidFill>
                  <a:srgbClr val="2A3644"/>
                </a:solidFill>
                <a:latin typeface="Aptos"/>
              </a:defRPr>
            </a:pPr>
            <a:r>
              <a:t>• Examples: the Olympic Games or FIFA World Cup.</a:t>
            </a:r>
          </a:p>
        </p:txBody>
      </p:sp>
      <p:sp>
        <p:nvSpPr>
          <p:cNvPr id="11" name="TextBox 10"/>
          <p:cNvSpPr txBox="1"/>
          <p:nvPr/>
        </p:nvSpPr>
        <p:spPr>
          <a:xfrm>
            <a:off x="621792" y="3913632"/>
            <a:ext cx="10972800" cy="347472"/>
          </a:xfrm>
          <a:prstGeom prst="rect">
            <a:avLst/>
          </a:prstGeom>
          <a:noFill/>
        </p:spPr>
        <p:txBody>
          <a:bodyPr wrap="none">
            <a:spAutoFit/>
          </a:bodyPr>
          <a:lstStyle/>
          <a:p>
            <a:pPr>
              <a:defRPr sz="1700" b="1">
                <a:solidFill>
                  <a:srgbClr val="14233A"/>
                </a:solidFill>
                <a:latin typeface="Aptos Display"/>
              </a:defRPr>
            </a:pPr>
            <a:r>
              <a:t>HOW DO WE JUDGE SIZE? LOOK AT FOUR DIMENSIONS</a:t>
            </a:r>
          </a:p>
        </p:txBody>
      </p:sp>
      <p:sp>
        <p:nvSpPr>
          <p:cNvPr id="12" name="Rounded Rectangle 11"/>
          <p:cNvSpPr/>
          <p:nvPr/>
        </p:nvSpPr>
        <p:spPr>
          <a:xfrm>
            <a:off x="621792" y="4352544"/>
            <a:ext cx="2679192" cy="932688"/>
          </a:xfrm>
          <a:prstGeom prst="roundRect">
            <a:avLst/>
          </a:prstGeom>
          <a:solidFill>
            <a:srgbClr val="FFFFFF"/>
          </a:solidFill>
          <a:ln w="15240">
            <a:solidFill>
              <a:srgbClr val="00899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731520" y="4443984"/>
            <a:ext cx="2459736" cy="749808"/>
          </a:xfrm>
          <a:prstGeom prst="rect">
            <a:avLst/>
          </a:prstGeom>
          <a:noFill/>
        </p:spPr>
        <p:txBody>
          <a:bodyPr wrap="square">
            <a:spAutoFit/>
          </a:bodyPr>
          <a:lstStyle/>
          <a:p>
            <a:pPr>
              <a:defRPr sz="1300" b="1">
                <a:solidFill>
                  <a:srgbClr val="14233A"/>
                </a:solidFill>
                <a:latin typeface="Aptos"/>
              </a:defRPr>
            </a:pPr>
            <a:r>
              <a:t>1  Visitors</a:t>
            </a:r>
          </a:p>
          <a:p>
            <a:pPr>
              <a:spcBef>
                <a:spcPts val="200"/>
              </a:spcBef>
              <a:defRPr sz="1000">
                <a:solidFill>
                  <a:srgbClr val="5B6B78"/>
                </a:solidFill>
                <a:latin typeface="Aptos"/>
              </a:defRPr>
            </a:pPr>
            <a:r>
              <a:t>Attendance, ticket sales and international visitor numbers</a:t>
            </a:r>
          </a:p>
        </p:txBody>
      </p:sp>
      <p:sp>
        <p:nvSpPr>
          <p:cNvPr id="14" name="Rounded Rectangle 13"/>
          <p:cNvSpPr/>
          <p:nvPr/>
        </p:nvSpPr>
        <p:spPr>
          <a:xfrm>
            <a:off x="3465576" y="4352544"/>
            <a:ext cx="2679192" cy="932688"/>
          </a:xfrm>
          <a:prstGeom prst="roundRect">
            <a:avLst/>
          </a:prstGeom>
          <a:solidFill>
            <a:srgbClr val="FFFFFF"/>
          </a:solidFill>
          <a:ln w="15240">
            <a:solidFill>
              <a:srgbClr val="E8B4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3575304" y="4443984"/>
            <a:ext cx="2459736" cy="749808"/>
          </a:xfrm>
          <a:prstGeom prst="rect">
            <a:avLst/>
          </a:prstGeom>
          <a:noFill/>
        </p:spPr>
        <p:txBody>
          <a:bodyPr wrap="square">
            <a:spAutoFit/>
          </a:bodyPr>
          <a:lstStyle/>
          <a:p>
            <a:pPr>
              <a:defRPr sz="1300" b="1">
                <a:solidFill>
                  <a:srgbClr val="14233A"/>
                </a:solidFill>
                <a:latin typeface="Aptos"/>
              </a:defRPr>
            </a:pPr>
            <a:r>
              <a:t>2  Media reach</a:t>
            </a:r>
          </a:p>
          <a:p>
            <a:pPr>
              <a:spcBef>
                <a:spcPts val="200"/>
              </a:spcBef>
              <a:defRPr sz="1000">
                <a:solidFill>
                  <a:srgbClr val="5B6B78"/>
                </a:solidFill>
                <a:latin typeface="Aptos"/>
              </a:defRPr>
            </a:pPr>
            <a:r>
              <a:t>Broadcast, streaming, press and global audience</a:t>
            </a:r>
          </a:p>
        </p:txBody>
      </p:sp>
      <p:sp>
        <p:nvSpPr>
          <p:cNvPr id="16" name="Rounded Rectangle 15"/>
          <p:cNvSpPr/>
          <p:nvPr/>
        </p:nvSpPr>
        <p:spPr>
          <a:xfrm>
            <a:off x="6309360" y="4352544"/>
            <a:ext cx="2679192" cy="932688"/>
          </a:xfrm>
          <a:prstGeom prst="roundRect">
            <a:avLst/>
          </a:prstGeom>
          <a:solidFill>
            <a:srgbClr val="FFFFFF"/>
          </a:solidFill>
          <a:ln w="15240">
            <a:solidFill>
              <a:srgbClr val="00899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6419088" y="4443984"/>
            <a:ext cx="2459736" cy="749808"/>
          </a:xfrm>
          <a:prstGeom prst="rect">
            <a:avLst/>
          </a:prstGeom>
          <a:noFill/>
        </p:spPr>
        <p:txBody>
          <a:bodyPr wrap="square">
            <a:spAutoFit/>
          </a:bodyPr>
          <a:lstStyle/>
          <a:p>
            <a:pPr>
              <a:defRPr sz="1300" b="1">
                <a:solidFill>
                  <a:srgbClr val="14233A"/>
                </a:solidFill>
                <a:latin typeface="Aptos"/>
              </a:defRPr>
            </a:pPr>
            <a:r>
              <a:t>3  Cost &amp; investment</a:t>
            </a:r>
          </a:p>
          <a:p>
            <a:pPr>
              <a:spcBef>
                <a:spcPts val="200"/>
              </a:spcBef>
              <a:defRPr sz="1000">
                <a:solidFill>
                  <a:srgbClr val="5B6B78"/>
                </a:solidFill>
                <a:latin typeface="Aptos"/>
              </a:defRPr>
            </a:pPr>
            <a:r>
              <a:t>Event budget, public spending and infrastructure</a:t>
            </a:r>
          </a:p>
        </p:txBody>
      </p:sp>
      <p:sp>
        <p:nvSpPr>
          <p:cNvPr id="18" name="Rounded Rectangle 17"/>
          <p:cNvSpPr/>
          <p:nvPr/>
        </p:nvSpPr>
        <p:spPr>
          <a:xfrm>
            <a:off x="9153144" y="4352544"/>
            <a:ext cx="2679192" cy="932688"/>
          </a:xfrm>
          <a:prstGeom prst="roundRect">
            <a:avLst/>
          </a:prstGeom>
          <a:solidFill>
            <a:srgbClr val="FFFFFF"/>
          </a:solidFill>
          <a:ln w="15240">
            <a:solidFill>
              <a:srgbClr val="E8B4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9262872" y="4443984"/>
            <a:ext cx="2459736" cy="749808"/>
          </a:xfrm>
          <a:prstGeom prst="rect">
            <a:avLst/>
          </a:prstGeom>
          <a:noFill/>
        </p:spPr>
        <p:txBody>
          <a:bodyPr wrap="square">
            <a:spAutoFit/>
          </a:bodyPr>
          <a:lstStyle/>
          <a:p>
            <a:pPr>
              <a:defRPr sz="1300" b="1">
                <a:solidFill>
                  <a:srgbClr val="14233A"/>
                </a:solidFill>
                <a:latin typeface="Aptos"/>
              </a:defRPr>
            </a:pPr>
            <a:r>
              <a:t>4  Long-term impact</a:t>
            </a:r>
          </a:p>
          <a:p>
            <a:pPr>
              <a:spcBef>
                <a:spcPts val="200"/>
              </a:spcBef>
              <a:defRPr sz="1000">
                <a:solidFill>
                  <a:srgbClr val="5B6B78"/>
                </a:solidFill>
                <a:latin typeface="Aptos"/>
              </a:defRPr>
            </a:pPr>
            <a:r>
              <a:t>Tourism, jobs, place image and community change</a:t>
            </a:r>
          </a:p>
        </p:txBody>
      </p:sp>
      <p:sp>
        <p:nvSpPr>
          <p:cNvPr id="20" name="Rounded Rectangle 19"/>
          <p:cNvSpPr/>
          <p:nvPr/>
        </p:nvSpPr>
        <p:spPr>
          <a:xfrm>
            <a:off x="621792" y="5468112"/>
            <a:ext cx="10972800" cy="640080"/>
          </a:xfrm>
          <a:prstGeom prst="roundRect">
            <a:avLst/>
          </a:prstGeom>
          <a:solidFill>
            <a:srgbClr val="14233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193328" y="5559552"/>
            <a:ext cx="12593897" cy="307777"/>
          </a:xfrm>
          <a:prstGeom prst="rect">
            <a:avLst/>
          </a:prstGeom>
          <a:noFill/>
        </p:spPr>
        <p:txBody>
          <a:bodyPr wrap="none">
            <a:spAutoFit/>
          </a:bodyPr>
          <a:lstStyle/>
          <a:p>
            <a:pPr algn="ctr">
              <a:defRPr sz="1400" b="1">
                <a:solidFill>
                  <a:srgbClr val="FFFFFF"/>
                </a:solidFill>
                <a:latin typeface="Aptos"/>
              </a:defRPr>
            </a:pPr>
            <a:r>
              <a:rPr dirty="0">
                <a:solidFill>
                  <a:schemeClr val="bg2">
                    <a:lumMod val="25000"/>
                  </a:schemeClr>
                </a:solidFill>
              </a:rPr>
              <a:t>KEY </a:t>
            </a:r>
            <a:r>
              <a:rPr lang="en-GB" dirty="0">
                <a:solidFill>
                  <a:schemeClr val="bg2">
                    <a:lumMod val="25000"/>
                  </a:schemeClr>
                </a:solidFill>
              </a:rPr>
              <a:t>:</a:t>
            </a:r>
            <a:r>
              <a:rPr dirty="0"/>
              <a:t>: There is no universally agreed number of attendees that defines a mega-event. Assess scale across several dimensions, not attendance alone.</a:t>
            </a:r>
          </a:p>
        </p:txBody>
      </p:sp>
      <p:sp>
        <p:nvSpPr>
          <p:cNvPr id="22" name="TextBox 21"/>
          <p:cNvSpPr txBox="1"/>
          <p:nvPr/>
        </p:nvSpPr>
        <p:spPr>
          <a:xfrm>
            <a:off x="640080" y="6236208"/>
            <a:ext cx="10972800" cy="292608"/>
          </a:xfrm>
          <a:prstGeom prst="rect">
            <a:avLst/>
          </a:prstGeom>
          <a:noFill/>
        </p:spPr>
        <p:txBody>
          <a:bodyPr wrap="none">
            <a:spAutoFit/>
          </a:bodyPr>
          <a:lstStyle/>
          <a:p>
            <a:pPr>
              <a:defRPr sz="900" i="1">
                <a:solidFill>
                  <a:srgbClr val="5B6B78"/>
                </a:solidFill>
                <a:latin typeface="Aptos"/>
              </a:defRPr>
            </a:pPr>
            <a:r>
              <a:t>Teaching reference: Müller (2015), “What makes an event a mega-event? Definitions and sizes”, Leisure Studies, 34(6), 627–642.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972800" cy="548640"/>
          </a:xfrm>
          <a:prstGeom prst="rect">
            <a:avLst/>
          </a:prstGeom>
          <a:noFill/>
        </p:spPr>
        <p:txBody>
          <a:bodyPr wrap="square" lIns="45720" rIns="45720" anchor="t">
            <a:spAutoFit/>
          </a:bodyPr>
          <a:lstStyle/>
          <a:p>
            <a:pPr>
              <a:spcAft>
                <a:spcPts val="500"/>
              </a:spcAft>
              <a:defRPr sz="2800" b="1">
                <a:solidFill>
                  <a:srgbClr val="162B44"/>
                </a:solidFill>
                <a:latin typeface="Aptos"/>
              </a:defRPr>
            </a:pPr>
            <a:r>
              <a:t>Why are events organised?</a:t>
            </a:r>
          </a:p>
        </p:txBody>
      </p:sp>
      <p:sp>
        <p:nvSpPr>
          <p:cNvPr id="3" name="Rectangle 2"/>
          <p:cNvSpPr/>
          <p:nvPr/>
        </p:nvSpPr>
        <p:spPr>
          <a:xfrm>
            <a:off x="612648" y="960120"/>
            <a:ext cx="822960" cy="54864"/>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21792" y="1078992"/>
            <a:ext cx="10881360" cy="384048"/>
          </a:xfrm>
          <a:prstGeom prst="rect">
            <a:avLst/>
          </a:prstGeom>
          <a:noFill/>
        </p:spPr>
        <p:txBody>
          <a:bodyPr wrap="square" lIns="45720" rIns="45720" anchor="t">
            <a:spAutoFit/>
          </a:bodyPr>
          <a:lstStyle/>
          <a:p>
            <a:pPr>
              <a:spcAft>
                <a:spcPts val="500"/>
              </a:spcAft>
              <a:defRPr sz="1300" b="0">
                <a:solidFill>
                  <a:srgbClr val="64717D"/>
                </a:solidFill>
                <a:latin typeface="Aptos"/>
              </a:defRPr>
            </a:pPr>
            <a:r>
              <a:t>The organiser's sector often shapes the event's priorities and measures of success.</a:t>
            </a:r>
          </a:p>
        </p:txBody>
      </p:sp>
      <p:sp>
        <p:nvSpPr>
          <p:cNvPr id="5" name="TextBox 4"/>
          <p:cNvSpPr txBox="1"/>
          <p:nvPr/>
        </p:nvSpPr>
        <p:spPr>
          <a:xfrm>
            <a:off x="11292840" y="6473952"/>
            <a:ext cx="365760" cy="182880"/>
          </a:xfrm>
          <a:prstGeom prst="rect">
            <a:avLst/>
          </a:prstGeom>
          <a:noFill/>
        </p:spPr>
        <p:txBody>
          <a:bodyPr wrap="square" lIns="45720" rIns="45720" anchor="t">
            <a:spAutoFit/>
          </a:bodyPr>
          <a:lstStyle/>
          <a:p>
            <a:pPr algn="r">
              <a:spcAft>
                <a:spcPts val="500"/>
              </a:spcAft>
              <a:defRPr sz="1000" b="0">
                <a:solidFill>
                  <a:srgbClr val="64717D"/>
                </a:solidFill>
                <a:latin typeface="Aptos"/>
              </a:defRPr>
            </a:pPr>
            <a:r>
              <a:t>6</a:t>
            </a:r>
          </a:p>
        </p:txBody>
      </p:sp>
      <p:sp>
        <p:nvSpPr>
          <p:cNvPr id="6" name="Rounded Rectangle 5"/>
          <p:cNvSpPr/>
          <p:nvPr/>
        </p:nvSpPr>
        <p:spPr>
          <a:xfrm>
            <a:off x="594360" y="1691640"/>
            <a:ext cx="3611880" cy="342900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94360" y="1737360"/>
            <a:ext cx="73152" cy="3337560"/>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95528" y="1837944"/>
            <a:ext cx="3264408" cy="347472"/>
          </a:xfrm>
          <a:prstGeom prst="rect">
            <a:avLst/>
          </a:prstGeom>
          <a:noFill/>
        </p:spPr>
        <p:txBody>
          <a:bodyPr wrap="square" lIns="45720" rIns="45720" anchor="t">
            <a:spAutoFit/>
          </a:bodyPr>
          <a:lstStyle/>
          <a:p>
            <a:pPr>
              <a:spcAft>
                <a:spcPts val="500"/>
              </a:spcAft>
              <a:defRPr sz="1800" b="1">
                <a:solidFill>
                  <a:srgbClr val="162B44"/>
                </a:solidFill>
                <a:latin typeface="Aptos"/>
              </a:defRPr>
            </a:pPr>
            <a:r>
              <a:t>PUBLIC SECTOR</a:t>
            </a:r>
          </a:p>
        </p:txBody>
      </p:sp>
      <p:sp>
        <p:nvSpPr>
          <p:cNvPr id="9" name="TextBox 8"/>
          <p:cNvSpPr txBox="1"/>
          <p:nvPr/>
        </p:nvSpPr>
        <p:spPr>
          <a:xfrm>
            <a:off x="795528" y="2249424"/>
            <a:ext cx="3264408" cy="2770632"/>
          </a:xfrm>
          <a:prstGeom prst="rect">
            <a:avLst/>
          </a:prstGeom>
          <a:noFill/>
        </p:spPr>
        <p:txBody>
          <a:bodyPr wrap="square" lIns="45720" rIns="45720" anchor="t">
            <a:spAutoFit/>
          </a:bodyPr>
          <a:lstStyle/>
          <a:p>
            <a:pPr>
              <a:spcAft>
                <a:spcPts val="500"/>
              </a:spcAft>
              <a:defRPr sz="1400" b="0">
                <a:solidFill>
                  <a:srgbClr val="2D3741"/>
                </a:solidFill>
                <a:latin typeface="Aptos"/>
              </a:defRPr>
            </a:pPr>
            <a:r>
              <a:t>Who? Government, councils, public bodies</a:t>
            </a:r>
          </a:p>
          <a:p>
            <a:pPr>
              <a:spcAft>
                <a:spcPts val="500"/>
              </a:spcAft>
              <a:defRPr sz="1400" b="0">
                <a:solidFill>
                  <a:srgbClr val="2D3741"/>
                </a:solidFill>
                <a:latin typeface="Aptos"/>
              </a:defRPr>
            </a:pPr>
            <a:endParaRPr/>
          </a:p>
          <a:p>
            <a:pPr>
              <a:spcAft>
                <a:spcPts val="500"/>
              </a:spcAft>
              <a:defRPr sz="1400" b="0">
                <a:solidFill>
                  <a:srgbClr val="2D3741"/>
                </a:solidFill>
                <a:latin typeface="Aptos"/>
              </a:defRPr>
            </a:pPr>
            <a:r>
              <a:t>Why? Destination promotion, culture, participation, community benefits</a:t>
            </a:r>
          </a:p>
          <a:p>
            <a:pPr>
              <a:spcAft>
                <a:spcPts val="500"/>
              </a:spcAft>
              <a:defRPr sz="1400" b="0">
                <a:solidFill>
                  <a:srgbClr val="2D3741"/>
                </a:solidFill>
                <a:latin typeface="Aptos"/>
              </a:defRPr>
            </a:pPr>
            <a:endParaRPr/>
          </a:p>
          <a:p>
            <a:pPr>
              <a:spcAft>
                <a:spcPts val="500"/>
              </a:spcAft>
              <a:defRPr sz="1400" b="0">
                <a:solidFill>
                  <a:srgbClr val="2D3741"/>
                </a:solidFill>
                <a:latin typeface="Aptos"/>
              </a:defRPr>
            </a:pPr>
            <a:r>
              <a:t>Measure success: visitor numbers, spending, participation, feedback</a:t>
            </a:r>
          </a:p>
        </p:txBody>
      </p:sp>
      <p:sp>
        <p:nvSpPr>
          <p:cNvPr id="10" name="Rounded Rectangle 9"/>
          <p:cNvSpPr/>
          <p:nvPr/>
        </p:nvSpPr>
        <p:spPr>
          <a:xfrm>
            <a:off x="4297680" y="1691640"/>
            <a:ext cx="3611880" cy="342900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297680" y="1737360"/>
            <a:ext cx="73152" cy="3337560"/>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498848" y="1837944"/>
            <a:ext cx="3264408" cy="347472"/>
          </a:xfrm>
          <a:prstGeom prst="rect">
            <a:avLst/>
          </a:prstGeom>
          <a:noFill/>
        </p:spPr>
        <p:txBody>
          <a:bodyPr wrap="square" lIns="45720" rIns="45720" anchor="t">
            <a:spAutoFit/>
          </a:bodyPr>
          <a:lstStyle/>
          <a:p>
            <a:pPr>
              <a:spcAft>
                <a:spcPts val="500"/>
              </a:spcAft>
              <a:defRPr sz="1800" b="1">
                <a:solidFill>
                  <a:srgbClr val="162B44"/>
                </a:solidFill>
                <a:latin typeface="Aptos"/>
              </a:defRPr>
            </a:pPr>
            <a:r>
              <a:t>COMMERCIAL SECTOR</a:t>
            </a:r>
          </a:p>
        </p:txBody>
      </p:sp>
      <p:sp>
        <p:nvSpPr>
          <p:cNvPr id="13" name="TextBox 12"/>
          <p:cNvSpPr txBox="1"/>
          <p:nvPr/>
        </p:nvSpPr>
        <p:spPr>
          <a:xfrm>
            <a:off x="4498848" y="2249424"/>
            <a:ext cx="3264408" cy="2770632"/>
          </a:xfrm>
          <a:prstGeom prst="rect">
            <a:avLst/>
          </a:prstGeom>
          <a:noFill/>
        </p:spPr>
        <p:txBody>
          <a:bodyPr wrap="square" lIns="45720" rIns="45720" anchor="t">
            <a:spAutoFit/>
          </a:bodyPr>
          <a:lstStyle/>
          <a:p>
            <a:pPr>
              <a:spcAft>
                <a:spcPts val="500"/>
              </a:spcAft>
              <a:defRPr sz="1400" b="0">
                <a:solidFill>
                  <a:srgbClr val="2D3741"/>
                </a:solidFill>
                <a:latin typeface="Aptos"/>
              </a:defRPr>
            </a:pPr>
            <a:r>
              <a:rPr dirty="0"/>
              <a:t>Who? Private businesses and event companies</a:t>
            </a:r>
          </a:p>
          <a:p>
            <a:pPr>
              <a:spcAft>
                <a:spcPts val="500"/>
              </a:spcAft>
              <a:defRPr sz="1400" b="0">
                <a:solidFill>
                  <a:srgbClr val="2D3741"/>
                </a:solidFill>
                <a:latin typeface="Aptos"/>
              </a:defRPr>
            </a:pPr>
            <a:endParaRPr dirty="0"/>
          </a:p>
          <a:p>
            <a:pPr>
              <a:spcAft>
                <a:spcPts val="500"/>
              </a:spcAft>
              <a:defRPr sz="1400" b="0">
                <a:solidFill>
                  <a:srgbClr val="2D3741"/>
                </a:solidFill>
                <a:latin typeface="Aptos"/>
              </a:defRPr>
            </a:pPr>
            <a:r>
              <a:rPr dirty="0"/>
              <a:t>Why? Revenue, sales, sponsorship, brand awareness, business growth</a:t>
            </a:r>
          </a:p>
          <a:p>
            <a:pPr>
              <a:spcAft>
                <a:spcPts val="500"/>
              </a:spcAft>
              <a:defRPr sz="1400" b="0">
                <a:solidFill>
                  <a:srgbClr val="2D3741"/>
                </a:solidFill>
                <a:latin typeface="Aptos"/>
              </a:defRPr>
            </a:pPr>
            <a:endParaRPr dirty="0"/>
          </a:p>
          <a:p>
            <a:pPr>
              <a:spcAft>
                <a:spcPts val="500"/>
              </a:spcAft>
              <a:defRPr sz="1400" b="0">
                <a:solidFill>
                  <a:srgbClr val="2D3741"/>
                </a:solidFill>
                <a:latin typeface="Aptos"/>
              </a:defRPr>
            </a:pPr>
            <a:r>
              <a:rPr dirty="0"/>
              <a:t>Measure success: profit, ticket sales, return on investment, satisfaction</a:t>
            </a:r>
          </a:p>
        </p:txBody>
      </p:sp>
      <p:sp>
        <p:nvSpPr>
          <p:cNvPr id="14" name="Rounded Rectangle 13"/>
          <p:cNvSpPr/>
          <p:nvPr/>
        </p:nvSpPr>
        <p:spPr>
          <a:xfrm>
            <a:off x="8001000" y="1691640"/>
            <a:ext cx="3611880" cy="342900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01000" y="1737360"/>
            <a:ext cx="73152" cy="3337560"/>
          </a:xfrm>
          <a:prstGeom prst="rect">
            <a:avLst/>
          </a:prstGeom>
          <a:solidFill>
            <a:srgbClr val="D9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02168" y="1837944"/>
            <a:ext cx="3264408" cy="347472"/>
          </a:xfrm>
          <a:prstGeom prst="rect">
            <a:avLst/>
          </a:prstGeom>
          <a:noFill/>
        </p:spPr>
        <p:txBody>
          <a:bodyPr wrap="square" lIns="45720" rIns="45720" anchor="t">
            <a:spAutoFit/>
          </a:bodyPr>
          <a:lstStyle/>
          <a:p>
            <a:pPr>
              <a:spcAft>
                <a:spcPts val="500"/>
              </a:spcAft>
              <a:defRPr sz="1800" b="1">
                <a:solidFill>
                  <a:srgbClr val="162B44"/>
                </a:solidFill>
                <a:latin typeface="Aptos"/>
              </a:defRPr>
            </a:pPr>
            <a:r>
              <a:t>NOT-FOR-PROFIT</a:t>
            </a:r>
          </a:p>
        </p:txBody>
      </p:sp>
      <p:sp>
        <p:nvSpPr>
          <p:cNvPr id="17" name="TextBox 16"/>
          <p:cNvSpPr txBox="1"/>
          <p:nvPr/>
        </p:nvSpPr>
        <p:spPr>
          <a:xfrm>
            <a:off x="8202168" y="2249424"/>
            <a:ext cx="3264408" cy="2770632"/>
          </a:xfrm>
          <a:prstGeom prst="rect">
            <a:avLst/>
          </a:prstGeom>
          <a:noFill/>
        </p:spPr>
        <p:txBody>
          <a:bodyPr wrap="square" lIns="45720" rIns="45720" anchor="t">
            <a:spAutoFit/>
          </a:bodyPr>
          <a:lstStyle/>
          <a:p>
            <a:pPr>
              <a:spcAft>
                <a:spcPts val="500"/>
              </a:spcAft>
              <a:defRPr sz="1400" b="0">
                <a:solidFill>
                  <a:srgbClr val="2D3741"/>
                </a:solidFill>
                <a:latin typeface="Aptos"/>
              </a:defRPr>
            </a:pPr>
            <a:r>
              <a:t>Who? Charities, voluntary and community organisations</a:t>
            </a:r>
          </a:p>
          <a:p>
            <a:pPr>
              <a:spcAft>
                <a:spcPts val="500"/>
              </a:spcAft>
              <a:defRPr sz="1400" b="0">
                <a:solidFill>
                  <a:srgbClr val="2D3741"/>
                </a:solidFill>
                <a:latin typeface="Aptos"/>
              </a:defRPr>
            </a:pPr>
            <a:endParaRPr/>
          </a:p>
          <a:p>
            <a:pPr>
              <a:spcAft>
                <a:spcPts val="500"/>
              </a:spcAft>
              <a:defRPr sz="1400" b="0">
                <a:solidFill>
                  <a:srgbClr val="2D3741"/>
                </a:solidFill>
                <a:latin typeface="Aptos"/>
              </a:defRPr>
            </a:pPr>
            <a:r>
              <a:t>Why? Fundraising, awareness, inclusion, social change</a:t>
            </a:r>
          </a:p>
          <a:p>
            <a:pPr>
              <a:spcAft>
                <a:spcPts val="500"/>
              </a:spcAft>
              <a:defRPr sz="1400" b="0">
                <a:solidFill>
                  <a:srgbClr val="2D3741"/>
                </a:solidFill>
                <a:latin typeface="Aptos"/>
              </a:defRPr>
            </a:pPr>
            <a:endParaRPr/>
          </a:p>
          <a:p>
            <a:pPr>
              <a:spcAft>
                <a:spcPts val="500"/>
              </a:spcAft>
              <a:defRPr sz="1400" b="0">
                <a:solidFill>
                  <a:srgbClr val="2D3741"/>
                </a:solidFill>
                <a:latin typeface="Aptos"/>
              </a:defRPr>
            </a:pPr>
            <a:r>
              <a:t>Measure success: funds raised, people reached, beneficiaries, engagement</a:t>
            </a:r>
          </a:p>
        </p:txBody>
      </p:sp>
      <p:sp>
        <p:nvSpPr>
          <p:cNvPr id="18" name="TextBox 17"/>
          <p:cNvSpPr txBox="1"/>
          <p:nvPr/>
        </p:nvSpPr>
        <p:spPr>
          <a:xfrm>
            <a:off x="701040" y="5349240"/>
            <a:ext cx="10789920" cy="411480"/>
          </a:xfrm>
          <a:prstGeom prst="rect">
            <a:avLst/>
          </a:prstGeom>
          <a:noFill/>
        </p:spPr>
        <p:txBody>
          <a:bodyPr wrap="square" lIns="45720" rIns="45720" anchor="t">
            <a:spAutoFit/>
          </a:bodyPr>
          <a:lstStyle/>
          <a:p>
            <a:pPr>
              <a:spcAft>
                <a:spcPts val="500"/>
              </a:spcAft>
              <a:defRPr sz="1600" b="1">
                <a:solidFill>
                  <a:srgbClr val="162B44"/>
                </a:solidFill>
                <a:latin typeface="Aptos"/>
              </a:defRPr>
            </a:pPr>
            <a:r>
              <a:rPr dirty="0"/>
              <a:t>One event can involve all three sectors, each with different goals.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972800" cy="548640"/>
          </a:xfrm>
          <a:prstGeom prst="rect">
            <a:avLst/>
          </a:prstGeom>
          <a:noFill/>
        </p:spPr>
        <p:txBody>
          <a:bodyPr wrap="square" lIns="45720" rIns="45720" anchor="t">
            <a:spAutoFit/>
          </a:bodyPr>
          <a:lstStyle/>
          <a:p>
            <a:pPr>
              <a:spcAft>
                <a:spcPts val="500"/>
              </a:spcAft>
              <a:defRPr sz="2800" b="1">
                <a:solidFill>
                  <a:srgbClr val="162B44"/>
                </a:solidFill>
                <a:latin typeface="Aptos"/>
              </a:defRPr>
            </a:pPr>
            <a:r>
              <a:t>One event, several purposes</a:t>
            </a:r>
          </a:p>
        </p:txBody>
      </p:sp>
      <p:sp>
        <p:nvSpPr>
          <p:cNvPr id="3" name="Rectangle 2"/>
          <p:cNvSpPr/>
          <p:nvPr/>
        </p:nvSpPr>
        <p:spPr>
          <a:xfrm>
            <a:off x="612648" y="960120"/>
            <a:ext cx="822960" cy="54864"/>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21792" y="1078992"/>
            <a:ext cx="10881360" cy="384048"/>
          </a:xfrm>
          <a:prstGeom prst="rect">
            <a:avLst/>
          </a:prstGeom>
          <a:noFill/>
        </p:spPr>
        <p:txBody>
          <a:bodyPr wrap="square" lIns="45720" rIns="45720" anchor="t">
            <a:spAutoFit/>
          </a:bodyPr>
          <a:lstStyle/>
          <a:p>
            <a:pPr>
              <a:spcAft>
                <a:spcPts val="500"/>
              </a:spcAft>
              <a:defRPr sz="1300" b="0">
                <a:solidFill>
                  <a:srgbClr val="64717D"/>
                </a:solidFill>
                <a:latin typeface="Aptos"/>
              </a:defRPr>
            </a:pPr>
            <a:r>
              <a:t>Example: a city food festival</a:t>
            </a:r>
          </a:p>
        </p:txBody>
      </p:sp>
      <p:sp>
        <p:nvSpPr>
          <p:cNvPr id="5" name="TextBox 4"/>
          <p:cNvSpPr txBox="1"/>
          <p:nvPr/>
        </p:nvSpPr>
        <p:spPr>
          <a:xfrm>
            <a:off x="11292840" y="6473952"/>
            <a:ext cx="365760" cy="182880"/>
          </a:xfrm>
          <a:prstGeom prst="rect">
            <a:avLst/>
          </a:prstGeom>
          <a:noFill/>
        </p:spPr>
        <p:txBody>
          <a:bodyPr wrap="square" lIns="45720" rIns="45720" anchor="t">
            <a:spAutoFit/>
          </a:bodyPr>
          <a:lstStyle/>
          <a:p>
            <a:pPr algn="r">
              <a:spcAft>
                <a:spcPts val="500"/>
              </a:spcAft>
              <a:defRPr sz="1000" b="0">
                <a:solidFill>
                  <a:srgbClr val="64717D"/>
                </a:solidFill>
                <a:latin typeface="Aptos"/>
              </a:defRPr>
            </a:pPr>
            <a:r>
              <a:t>7</a:t>
            </a:r>
          </a:p>
        </p:txBody>
      </p:sp>
      <p:sp>
        <p:nvSpPr>
          <p:cNvPr id="6" name="Rounded Rectangle 5"/>
          <p:cNvSpPr/>
          <p:nvPr/>
        </p:nvSpPr>
        <p:spPr>
          <a:xfrm>
            <a:off x="685800" y="1737360"/>
            <a:ext cx="3474720" cy="192024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85800" y="1783080"/>
            <a:ext cx="73152" cy="1828800"/>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86968" y="1883664"/>
            <a:ext cx="3127248" cy="347472"/>
          </a:xfrm>
          <a:prstGeom prst="rect">
            <a:avLst/>
          </a:prstGeom>
          <a:noFill/>
        </p:spPr>
        <p:txBody>
          <a:bodyPr wrap="square" lIns="45720" rIns="45720" anchor="t">
            <a:spAutoFit/>
          </a:bodyPr>
          <a:lstStyle/>
          <a:p>
            <a:pPr>
              <a:spcAft>
                <a:spcPts val="500"/>
              </a:spcAft>
              <a:defRPr sz="1700" b="1">
                <a:solidFill>
                  <a:srgbClr val="162B44"/>
                </a:solidFill>
                <a:latin typeface="Aptos"/>
              </a:defRPr>
            </a:pPr>
            <a:r>
              <a:t>PUBLIC SECTOR</a:t>
            </a:r>
          </a:p>
        </p:txBody>
      </p:sp>
      <p:sp>
        <p:nvSpPr>
          <p:cNvPr id="9" name="TextBox 8"/>
          <p:cNvSpPr txBox="1"/>
          <p:nvPr/>
        </p:nvSpPr>
        <p:spPr>
          <a:xfrm>
            <a:off x="886968" y="2295144"/>
            <a:ext cx="3127248" cy="1261872"/>
          </a:xfrm>
          <a:prstGeom prst="rect">
            <a:avLst/>
          </a:prstGeom>
          <a:noFill/>
        </p:spPr>
        <p:txBody>
          <a:bodyPr wrap="square" lIns="45720" rIns="45720" anchor="t">
            <a:spAutoFit/>
          </a:bodyPr>
          <a:lstStyle/>
          <a:p>
            <a:pPr>
              <a:spcAft>
                <a:spcPts val="500"/>
              </a:spcAft>
              <a:defRPr sz="1400" b="0">
                <a:solidFill>
                  <a:srgbClr val="2D3741"/>
                </a:solidFill>
                <a:latin typeface="Aptos"/>
              </a:defRPr>
            </a:pPr>
            <a:r>
              <a:t>Attract visitors, support local businesses and celebrate local food culture.</a:t>
            </a:r>
          </a:p>
        </p:txBody>
      </p:sp>
      <p:sp>
        <p:nvSpPr>
          <p:cNvPr id="10" name="Rounded Rectangle 9"/>
          <p:cNvSpPr/>
          <p:nvPr/>
        </p:nvSpPr>
        <p:spPr>
          <a:xfrm>
            <a:off x="4343400" y="1737360"/>
            <a:ext cx="3474720" cy="192024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43400" y="1783080"/>
            <a:ext cx="73152" cy="1828800"/>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44568" y="1883664"/>
            <a:ext cx="3127248" cy="347472"/>
          </a:xfrm>
          <a:prstGeom prst="rect">
            <a:avLst/>
          </a:prstGeom>
          <a:noFill/>
        </p:spPr>
        <p:txBody>
          <a:bodyPr wrap="square" lIns="45720" rIns="45720" anchor="t">
            <a:spAutoFit/>
          </a:bodyPr>
          <a:lstStyle/>
          <a:p>
            <a:pPr>
              <a:spcAft>
                <a:spcPts val="500"/>
              </a:spcAft>
              <a:defRPr sz="1700" b="1">
                <a:solidFill>
                  <a:srgbClr val="162B44"/>
                </a:solidFill>
                <a:latin typeface="Aptos"/>
              </a:defRPr>
            </a:pPr>
            <a:r>
              <a:t>COMMERCIAL</a:t>
            </a:r>
          </a:p>
        </p:txBody>
      </p:sp>
      <p:sp>
        <p:nvSpPr>
          <p:cNvPr id="13" name="TextBox 12"/>
          <p:cNvSpPr txBox="1"/>
          <p:nvPr/>
        </p:nvSpPr>
        <p:spPr>
          <a:xfrm>
            <a:off x="4544568" y="2295144"/>
            <a:ext cx="3127248" cy="1261872"/>
          </a:xfrm>
          <a:prstGeom prst="rect">
            <a:avLst/>
          </a:prstGeom>
          <a:noFill/>
        </p:spPr>
        <p:txBody>
          <a:bodyPr wrap="square" lIns="45720" rIns="45720" anchor="t">
            <a:spAutoFit/>
          </a:bodyPr>
          <a:lstStyle/>
          <a:p>
            <a:pPr>
              <a:spcAft>
                <a:spcPts val="500"/>
              </a:spcAft>
              <a:defRPr sz="1400" b="0">
                <a:solidFill>
                  <a:srgbClr val="2D3741"/>
                </a:solidFill>
                <a:latin typeface="Aptos"/>
              </a:defRPr>
            </a:pPr>
            <a:r>
              <a:t>Sell food, build customer relationships and generate revenue.</a:t>
            </a:r>
          </a:p>
        </p:txBody>
      </p:sp>
      <p:sp>
        <p:nvSpPr>
          <p:cNvPr id="14" name="Rounded Rectangle 13"/>
          <p:cNvSpPr/>
          <p:nvPr/>
        </p:nvSpPr>
        <p:spPr>
          <a:xfrm>
            <a:off x="8001000" y="1737360"/>
            <a:ext cx="3474720" cy="192024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01000" y="1783080"/>
            <a:ext cx="73152" cy="1828800"/>
          </a:xfrm>
          <a:prstGeom prst="rect">
            <a:avLst/>
          </a:prstGeom>
          <a:solidFill>
            <a:srgbClr val="D9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02168" y="1883664"/>
            <a:ext cx="3127248" cy="347472"/>
          </a:xfrm>
          <a:prstGeom prst="rect">
            <a:avLst/>
          </a:prstGeom>
          <a:noFill/>
        </p:spPr>
        <p:txBody>
          <a:bodyPr wrap="square" lIns="45720" rIns="45720" anchor="t">
            <a:spAutoFit/>
          </a:bodyPr>
          <a:lstStyle/>
          <a:p>
            <a:pPr>
              <a:spcAft>
                <a:spcPts val="500"/>
              </a:spcAft>
              <a:defRPr sz="1700" b="1">
                <a:solidFill>
                  <a:srgbClr val="162B44"/>
                </a:solidFill>
                <a:latin typeface="Aptos"/>
              </a:defRPr>
            </a:pPr>
            <a:r>
              <a:t>NOT-FOR-PROFIT</a:t>
            </a:r>
          </a:p>
        </p:txBody>
      </p:sp>
      <p:sp>
        <p:nvSpPr>
          <p:cNvPr id="17" name="TextBox 16"/>
          <p:cNvSpPr txBox="1"/>
          <p:nvPr/>
        </p:nvSpPr>
        <p:spPr>
          <a:xfrm>
            <a:off x="8202168" y="2295144"/>
            <a:ext cx="3127248" cy="1261872"/>
          </a:xfrm>
          <a:prstGeom prst="rect">
            <a:avLst/>
          </a:prstGeom>
          <a:noFill/>
        </p:spPr>
        <p:txBody>
          <a:bodyPr wrap="square" lIns="45720" rIns="45720" anchor="t">
            <a:spAutoFit/>
          </a:bodyPr>
          <a:lstStyle/>
          <a:p>
            <a:pPr>
              <a:spcAft>
                <a:spcPts val="500"/>
              </a:spcAft>
              <a:defRPr sz="1400" b="0">
                <a:solidFill>
                  <a:srgbClr val="2D3741"/>
                </a:solidFill>
                <a:latin typeface="Aptos"/>
              </a:defRPr>
            </a:pPr>
            <a:r>
              <a:t>Run a fundraising stall and raise awareness for a local cause.</a:t>
            </a:r>
          </a:p>
        </p:txBody>
      </p:sp>
      <p:sp>
        <p:nvSpPr>
          <p:cNvPr id="18" name="TextBox 17"/>
          <p:cNvSpPr txBox="1"/>
          <p:nvPr/>
        </p:nvSpPr>
        <p:spPr>
          <a:xfrm>
            <a:off x="777240" y="4251960"/>
            <a:ext cx="10515600" cy="411480"/>
          </a:xfrm>
          <a:prstGeom prst="rect">
            <a:avLst/>
          </a:prstGeom>
          <a:noFill/>
        </p:spPr>
        <p:txBody>
          <a:bodyPr wrap="square" lIns="45720" rIns="45720" anchor="t">
            <a:spAutoFit/>
          </a:bodyPr>
          <a:lstStyle/>
          <a:p>
            <a:pPr>
              <a:spcAft>
                <a:spcPts val="500"/>
              </a:spcAft>
              <a:defRPr sz="2000" b="1">
                <a:solidFill>
                  <a:srgbClr val="162B44"/>
                </a:solidFill>
                <a:latin typeface="Aptos"/>
              </a:defRPr>
            </a:pPr>
            <a:r>
              <a:t>Who are the stakeholders?</a:t>
            </a:r>
          </a:p>
        </p:txBody>
      </p:sp>
      <p:sp>
        <p:nvSpPr>
          <p:cNvPr id="19" name="Oval 18"/>
          <p:cNvSpPr/>
          <p:nvPr/>
        </p:nvSpPr>
        <p:spPr>
          <a:xfrm>
            <a:off x="822960" y="4937760"/>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1051560" y="4864608"/>
            <a:ext cx="10287000" cy="525780"/>
          </a:xfrm>
          <a:prstGeom prst="rect">
            <a:avLst/>
          </a:prstGeom>
          <a:noFill/>
        </p:spPr>
        <p:txBody>
          <a:bodyPr wrap="square" lIns="45720" rIns="45720" anchor="t">
            <a:spAutoFit/>
          </a:bodyPr>
          <a:lstStyle/>
          <a:p>
            <a:pPr>
              <a:spcAft>
                <a:spcPts val="500"/>
              </a:spcAft>
              <a:defRPr sz="1500" b="0">
                <a:solidFill>
                  <a:srgbClr val="2D3741"/>
                </a:solidFill>
                <a:latin typeface="Aptos"/>
              </a:defRPr>
            </a:pPr>
            <a:r>
              <a:rPr dirty="0"/>
              <a:t>Visitors and local residents • </a:t>
            </a:r>
            <a:r>
              <a:rPr dirty="0" err="1"/>
              <a:t>organisers</a:t>
            </a:r>
            <a:r>
              <a:rPr dirty="0"/>
              <a:t> and staff • sponsors and suppliers</a:t>
            </a:r>
          </a:p>
        </p:txBody>
      </p:sp>
      <p:sp>
        <p:nvSpPr>
          <p:cNvPr id="21" name="Oval 20"/>
          <p:cNvSpPr/>
          <p:nvPr/>
        </p:nvSpPr>
        <p:spPr>
          <a:xfrm>
            <a:off x="822960" y="5509260"/>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1051560" y="5436108"/>
            <a:ext cx="10287000" cy="525780"/>
          </a:xfrm>
          <a:prstGeom prst="rect">
            <a:avLst/>
          </a:prstGeom>
          <a:noFill/>
        </p:spPr>
        <p:txBody>
          <a:bodyPr wrap="square" lIns="45720" rIns="45720" anchor="t">
            <a:spAutoFit/>
          </a:bodyPr>
          <a:lstStyle/>
          <a:p>
            <a:pPr>
              <a:spcAft>
                <a:spcPts val="500"/>
              </a:spcAft>
              <a:defRPr sz="1500" b="0">
                <a:solidFill>
                  <a:srgbClr val="2D3741"/>
                </a:solidFill>
                <a:latin typeface="Aptos"/>
              </a:defRPr>
            </a:pPr>
            <a:r>
              <a:t>Local businesses • public bodies • community groups • charities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502920"/>
          </a:xfrm>
          <a:prstGeom prst="rect">
            <a:avLst/>
          </a:prstGeom>
          <a:noFill/>
        </p:spPr>
        <p:txBody>
          <a:bodyPr wrap="square" lIns="45720" rIns="45720">
            <a:spAutoFit/>
          </a:bodyPr>
          <a:lstStyle/>
          <a:p>
            <a:pPr>
              <a:spcAft>
                <a:spcPts val="400"/>
              </a:spcAft>
              <a:defRPr sz="2700" b="1">
                <a:solidFill>
                  <a:srgbClr val="162B44"/>
                </a:solidFill>
                <a:latin typeface="Aptos"/>
              </a:defRPr>
            </a:pPr>
            <a:r>
              <a:t>Tourism Events: Who Are the Stakeholders?</a:t>
            </a:r>
          </a:p>
        </p:txBody>
      </p:sp>
      <p:sp>
        <p:nvSpPr>
          <p:cNvPr id="3" name="Rectangle 2"/>
          <p:cNvSpPr/>
          <p:nvPr/>
        </p:nvSpPr>
        <p:spPr>
          <a:xfrm>
            <a:off x="612648" y="941832"/>
            <a:ext cx="822960" cy="54864"/>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21792" y="1051560"/>
            <a:ext cx="10881360" cy="320040"/>
          </a:xfrm>
          <a:prstGeom prst="rect">
            <a:avLst/>
          </a:prstGeom>
          <a:noFill/>
        </p:spPr>
        <p:txBody>
          <a:bodyPr wrap="square" lIns="45720" rIns="45720">
            <a:spAutoFit/>
          </a:bodyPr>
          <a:lstStyle/>
          <a:p>
            <a:pPr>
              <a:spcAft>
                <a:spcPts val="400"/>
              </a:spcAft>
              <a:defRPr sz="1300" b="0">
                <a:solidFill>
                  <a:srgbClr val="64717D"/>
                </a:solidFill>
                <a:latin typeface="Aptos"/>
              </a:defRPr>
            </a:pPr>
            <a:r>
              <a:t>Stakeholders are people or organisations that affect an event, are affected by it, or have an interest in its success.</a:t>
            </a:r>
          </a:p>
        </p:txBody>
      </p:sp>
      <p:sp>
        <p:nvSpPr>
          <p:cNvPr id="5" name="Rounded Rectangle 4"/>
          <p:cNvSpPr/>
          <p:nvPr/>
        </p:nvSpPr>
        <p:spPr>
          <a:xfrm>
            <a:off x="621792" y="1600200"/>
            <a:ext cx="3547872" cy="1353312"/>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21792" y="1655064"/>
            <a:ext cx="73152" cy="1243584"/>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04672" y="1709928"/>
            <a:ext cx="3255264" cy="292608"/>
          </a:xfrm>
          <a:prstGeom prst="rect">
            <a:avLst/>
          </a:prstGeom>
          <a:noFill/>
        </p:spPr>
        <p:txBody>
          <a:bodyPr wrap="square" lIns="45720" rIns="45720">
            <a:spAutoFit/>
          </a:bodyPr>
          <a:lstStyle/>
          <a:p>
            <a:pPr>
              <a:spcAft>
                <a:spcPts val="400"/>
              </a:spcAft>
              <a:defRPr sz="1550" b="1">
                <a:solidFill>
                  <a:srgbClr val="162B44"/>
                </a:solidFill>
                <a:latin typeface="Aptos"/>
              </a:defRPr>
            </a:pPr>
            <a:r>
              <a:t>Organisers &amp; venues</a:t>
            </a:r>
          </a:p>
        </p:txBody>
      </p:sp>
      <p:sp>
        <p:nvSpPr>
          <p:cNvPr id="8" name="TextBox 7"/>
          <p:cNvSpPr txBox="1"/>
          <p:nvPr/>
        </p:nvSpPr>
        <p:spPr>
          <a:xfrm>
            <a:off x="804672" y="2075688"/>
            <a:ext cx="3255264" cy="804672"/>
          </a:xfrm>
          <a:prstGeom prst="rect">
            <a:avLst/>
          </a:prstGeom>
          <a:noFill/>
        </p:spPr>
        <p:txBody>
          <a:bodyPr wrap="square" lIns="45720" rIns="45720">
            <a:spAutoFit/>
          </a:bodyPr>
          <a:lstStyle/>
          <a:p>
            <a:pPr>
              <a:spcAft>
                <a:spcPts val="400"/>
              </a:spcAft>
              <a:defRPr sz="1200" b="0">
                <a:solidFill>
                  <a:srgbClr val="2D3741"/>
                </a:solidFill>
                <a:latin typeface="Aptos"/>
              </a:defRPr>
            </a:pPr>
            <a:r>
              <a:t>Event managers, promoters, venue owners and production teams plan and deliver the event.</a:t>
            </a:r>
          </a:p>
        </p:txBody>
      </p:sp>
      <p:sp>
        <p:nvSpPr>
          <p:cNvPr id="9" name="Rounded Rectangle 8"/>
          <p:cNvSpPr/>
          <p:nvPr/>
        </p:nvSpPr>
        <p:spPr>
          <a:xfrm>
            <a:off x="4480559" y="1600200"/>
            <a:ext cx="3547872" cy="1353312"/>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480559" y="1655064"/>
            <a:ext cx="73152" cy="1243584"/>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663440" y="1709928"/>
            <a:ext cx="3255264" cy="292608"/>
          </a:xfrm>
          <a:prstGeom prst="rect">
            <a:avLst/>
          </a:prstGeom>
          <a:noFill/>
        </p:spPr>
        <p:txBody>
          <a:bodyPr wrap="square" lIns="45720" rIns="45720">
            <a:spAutoFit/>
          </a:bodyPr>
          <a:lstStyle/>
          <a:p>
            <a:pPr>
              <a:spcAft>
                <a:spcPts val="400"/>
              </a:spcAft>
              <a:defRPr sz="1550" b="1">
                <a:solidFill>
                  <a:srgbClr val="162B44"/>
                </a:solidFill>
                <a:latin typeface="Aptos"/>
              </a:defRPr>
            </a:pPr>
            <a:r>
              <a:t>Attendees &amp; participants</a:t>
            </a:r>
          </a:p>
        </p:txBody>
      </p:sp>
      <p:sp>
        <p:nvSpPr>
          <p:cNvPr id="12" name="TextBox 11"/>
          <p:cNvSpPr txBox="1"/>
          <p:nvPr/>
        </p:nvSpPr>
        <p:spPr>
          <a:xfrm>
            <a:off x="4663440" y="2075688"/>
            <a:ext cx="3255264" cy="804672"/>
          </a:xfrm>
          <a:prstGeom prst="rect">
            <a:avLst/>
          </a:prstGeom>
          <a:noFill/>
        </p:spPr>
        <p:txBody>
          <a:bodyPr wrap="square" lIns="45720" rIns="45720">
            <a:spAutoFit/>
          </a:bodyPr>
          <a:lstStyle/>
          <a:p>
            <a:pPr>
              <a:spcAft>
                <a:spcPts val="400"/>
              </a:spcAft>
              <a:defRPr sz="1200" b="0">
                <a:solidFill>
                  <a:srgbClr val="2D3741"/>
                </a:solidFill>
                <a:latin typeface="Aptos"/>
              </a:defRPr>
            </a:pPr>
            <a:r>
              <a:t>Visitors, spectators, delegates, performers, athletes and local residents experience the event.</a:t>
            </a:r>
          </a:p>
        </p:txBody>
      </p:sp>
      <p:sp>
        <p:nvSpPr>
          <p:cNvPr id="13" name="Rounded Rectangle 12"/>
          <p:cNvSpPr/>
          <p:nvPr/>
        </p:nvSpPr>
        <p:spPr>
          <a:xfrm>
            <a:off x="8339327" y="1600200"/>
            <a:ext cx="3547872" cy="1353312"/>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339327" y="1655064"/>
            <a:ext cx="73152" cy="1243584"/>
          </a:xfrm>
          <a:prstGeom prst="rect">
            <a:avLst/>
          </a:prstGeom>
          <a:solidFill>
            <a:srgbClr val="D9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522207" y="1709928"/>
            <a:ext cx="3255264" cy="292608"/>
          </a:xfrm>
          <a:prstGeom prst="rect">
            <a:avLst/>
          </a:prstGeom>
          <a:noFill/>
        </p:spPr>
        <p:txBody>
          <a:bodyPr wrap="square" lIns="45720" rIns="45720">
            <a:spAutoFit/>
          </a:bodyPr>
          <a:lstStyle/>
          <a:p>
            <a:pPr>
              <a:spcAft>
                <a:spcPts val="400"/>
              </a:spcAft>
              <a:defRPr sz="1550" b="1">
                <a:solidFill>
                  <a:srgbClr val="162B44"/>
                </a:solidFill>
                <a:latin typeface="Aptos"/>
              </a:defRPr>
            </a:pPr>
            <a:r>
              <a:t>Sponsors &amp; commercial partners</a:t>
            </a:r>
          </a:p>
        </p:txBody>
      </p:sp>
      <p:sp>
        <p:nvSpPr>
          <p:cNvPr id="16" name="TextBox 15"/>
          <p:cNvSpPr txBox="1"/>
          <p:nvPr/>
        </p:nvSpPr>
        <p:spPr>
          <a:xfrm>
            <a:off x="8522207" y="2075688"/>
            <a:ext cx="3255264" cy="804672"/>
          </a:xfrm>
          <a:prstGeom prst="rect">
            <a:avLst/>
          </a:prstGeom>
          <a:noFill/>
        </p:spPr>
        <p:txBody>
          <a:bodyPr wrap="square" lIns="45720" rIns="45720">
            <a:spAutoFit/>
          </a:bodyPr>
          <a:lstStyle/>
          <a:p>
            <a:pPr>
              <a:spcAft>
                <a:spcPts val="400"/>
              </a:spcAft>
              <a:defRPr sz="1200" b="0">
                <a:solidFill>
                  <a:srgbClr val="2D3741"/>
                </a:solidFill>
                <a:latin typeface="Aptos"/>
              </a:defRPr>
            </a:pPr>
            <a:r>
              <a:t>Businesses, advertisers, suppliers, caterers, hotels and transport providers contribute money or services.</a:t>
            </a:r>
          </a:p>
        </p:txBody>
      </p:sp>
      <p:sp>
        <p:nvSpPr>
          <p:cNvPr id="17" name="Rounded Rectangle 16"/>
          <p:cNvSpPr/>
          <p:nvPr/>
        </p:nvSpPr>
        <p:spPr>
          <a:xfrm>
            <a:off x="621792" y="3200400"/>
            <a:ext cx="3547872" cy="1353312"/>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21792" y="3255264"/>
            <a:ext cx="73152" cy="1243584"/>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04672" y="3310128"/>
            <a:ext cx="3255264" cy="292608"/>
          </a:xfrm>
          <a:prstGeom prst="rect">
            <a:avLst/>
          </a:prstGeom>
          <a:noFill/>
        </p:spPr>
        <p:txBody>
          <a:bodyPr wrap="square" lIns="45720" rIns="45720">
            <a:spAutoFit/>
          </a:bodyPr>
          <a:lstStyle/>
          <a:p>
            <a:pPr>
              <a:spcAft>
                <a:spcPts val="400"/>
              </a:spcAft>
              <a:defRPr sz="1550" b="1">
                <a:solidFill>
                  <a:srgbClr val="162B44"/>
                </a:solidFill>
                <a:latin typeface="Aptos"/>
              </a:defRPr>
            </a:pPr>
            <a:r>
              <a:t>Public bodies &amp; regulators</a:t>
            </a:r>
          </a:p>
        </p:txBody>
      </p:sp>
      <p:sp>
        <p:nvSpPr>
          <p:cNvPr id="20" name="TextBox 19"/>
          <p:cNvSpPr txBox="1"/>
          <p:nvPr/>
        </p:nvSpPr>
        <p:spPr>
          <a:xfrm>
            <a:off x="804672" y="3675887"/>
            <a:ext cx="3255264" cy="804672"/>
          </a:xfrm>
          <a:prstGeom prst="rect">
            <a:avLst/>
          </a:prstGeom>
          <a:noFill/>
        </p:spPr>
        <p:txBody>
          <a:bodyPr wrap="square" lIns="45720" rIns="45720">
            <a:spAutoFit/>
          </a:bodyPr>
          <a:lstStyle/>
          <a:p>
            <a:pPr>
              <a:spcAft>
                <a:spcPts val="400"/>
              </a:spcAft>
              <a:defRPr sz="1200" b="0">
                <a:solidFill>
                  <a:srgbClr val="2D3741"/>
                </a:solidFill>
                <a:latin typeface="Aptos"/>
              </a:defRPr>
            </a:pPr>
            <a:r>
              <a:t>Local councils, tourism organisations, police, fire, ambulance and licensing or safety authorities support or regulate delivery.</a:t>
            </a:r>
          </a:p>
        </p:txBody>
      </p:sp>
      <p:sp>
        <p:nvSpPr>
          <p:cNvPr id="21" name="Rounded Rectangle 20"/>
          <p:cNvSpPr/>
          <p:nvPr/>
        </p:nvSpPr>
        <p:spPr>
          <a:xfrm>
            <a:off x="4480559" y="3200400"/>
            <a:ext cx="3547872" cy="1353312"/>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4480559" y="3255264"/>
            <a:ext cx="73152" cy="1243584"/>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4663440" y="3310128"/>
            <a:ext cx="3255264" cy="292608"/>
          </a:xfrm>
          <a:prstGeom prst="rect">
            <a:avLst/>
          </a:prstGeom>
          <a:noFill/>
        </p:spPr>
        <p:txBody>
          <a:bodyPr wrap="square" lIns="45720" rIns="45720">
            <a:spAutoFit/>
          </a:bodyPr>
          <a:lstStyle/>
          <a:p>
            <a:pPr>
              <a:spcAft>
                <a:spcPts val="400"/>
              </a:spcAft>
              <a:defRPr sz="1550" b="1">
                <a:solidFill>
                  <a:srgbClr val="162B44"/>
                </a:solidFill>
                <a:latin typeface="Aptos"/>
              </a:defRPr>
            </a:pPr>
            <a:r>
              <a:t>Community &amp; not-for-profit groups</a:t>
            </a:r>
          </a:p>
        </p:txBody>
      </p:sp>
      <p:sp>
        <p:nvSpPr>
          <p:cNvPr id="24" name="TextBox 23"/>
          <p:cNvSpPr txBox="1"/>
          <p:nvPr/>
        </p:nvSpPr>
        <p:spPr>
          <a:xfrm>
            <a:off x="4663440" y="3675887"/>
            <a:ext cx="3255264" cy="804672"/>
          </a:xfrm>
          <a:prstGeom prst="rect">
            <a:avLst/>
          </a:prstGeom>
          <a:noFill/>
        </p:spPr>
        <p:txBody>
          <a:bodyPr wrap="square" lIns="45720" rIns="45720">
            <a:spAutoFit/>
          </a:bodyPr>
          <a:lstStyle/>
          <a:p>
            <a:pPr>
              <a:spcAft>
                <a:spcPts val="400"/>
              </a:spcAft>
              <a:defRPr sz="1200" b="0">
                <a:solidFill>
                  <a:srgbClr val="2D3741"/>
                </a:solidFill>
                <a:latin typeface="Aptos"/>
              </a:defRPr>
            </a:pPr>
            <a:r>
              <a:t>Residents, charities, volunteers and community organisations may benefit from—or be affected by—the event.</a:t>
            </a:r>
          </a:p>
        </p:txBody>
      </p:sp>
      <p:sp>
        <p:nvSpPr>
          <p:cNvPr id="25" name="Rounded Rectangle 24"/>
          <p:cNvSpPr/>
          <p:nvPr/>
        </p:nvSpPr>
        <p:spPr>
          <a:xfrm>
            <a:off x="8339327" y="3200400"/>
            <a:ext cx="3547872" cy="1353312"/>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8339327" y="3255264"/>
            <a:ext cx="73152" cy="1243584"/>
          </a:xfrm>
          <a:prstGeom prst="rect">
            <a:avLst/>
          </a:prstGeom>
          <a:solidFill>
            <a:srgbClr val="D9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8522207" y="3310128"/>
            <a:ext cx="3255264" cy="292608"/>
          </a:xfrm>
          <a:prstGeom prst="rect">
            <a:avLst/>
          </a:prstGeom>
          <a:noFill/>
        </p:spPr>
        <p:txBody>
          <a:bodyPr wrap="square" lIns="45720" rIns="45720">
            <a:spAutoFit/>
          </a:bodyPr>
          <a:lstStyle/>
          <a:p>
            <a:pPr>
              <a:spcAft>
                <a:spcPts val="400"/>
              </a:spcAft>
              <a:defRPr sz="1550" b="1">
                <a:solidFill>
                  <a:srgbClr val="162B44"/>
                </a:solidFill>
                <a:latin typeface="Aptos"/>
              </a:defRPr>
            </a:pPr>
            <a:r>
              <a:t>Media &amp; influencers</a:t>
            </a:r>
          </a:p>
        </p:txBody>
      </p:sp>
      <p:sp>
        <p:nvSpPr>
          <p:cNvPr id="28" name="TextBox 27"/>
          <p:cNvSpPr txBox="1"/>
          <p:nvPr/>
        </p:nvSpPr>
        <p:spPr>
          <a:xfrm>
            <a:off x="8522207" y="3675887"/>
            <a:ext cx="3255264" cy="804672"/>
          </a:xfrm>
          <a:prstGeom prst="rect">
            <a:avLst/>
          </a:prstGeom>
          <a:noFill/>
        </p:spPr>
        <p:txBody>
          <a:bodyPr wrap="square" lIns="45720" rIns="45720">
            <a:spAutoFit/>
          </a:bodyPr>
          <a:lstStyle/>
          <a:p>
            <a:pPr>
              <a:spcAft>
                <a:spcPts val="400"/>
              </a:spcAft>
              <a:defRPr sz="1200" b="0">
                <a:solidFill>
                  <a:srgbClr val="2D3741"/>
                </a:solidFill>
                <a:latin typeface="Aptos"/>
              </a:defRPr>
            </a:pPr>
            <a:r>
              <a:t>Journalists, broadcasters, photographers and content creators shape awareness, reputation and audience reach.</a:t>
            </a:r>
          </a:p>
        </p:txBody>
      </p:sp>
      <p:sp>
        <p:nvSpPr>
          <p:cNvPr id="29" name="Rounded Rectangle 28"/>
          <p:cNvSpPr/>
          <p:nvPr/>
        </p:nvSpPr>
        <p:spPr>
          <a:xfrm>
            <a:off x="658368" y="5074920"/>
            <a:ext cx="10927080" cy="960120"/>
          </a:xfrm>
          <a:prstGeom prst="roundRect">
            <a:avLst/>
          </a:prstGeom>
          <a:solidFill>
            <a:srgbClr val="162B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838200" y="5170932"/>
            <a:ext cx="10515600" cy="274320"/>
          </a:xfrm>
          <a:prstGeom prst="rect">
            <a:avLst/>
          </a:prstGeom>
          <a:noFill/>
        </p:spPr>
        <p:txBody>
          <a:bodyPr wrap="square" lIns="45720" rIns="45720">
            <a:spAutoFit/>
          </a:bodyPr>
          <a:lstStyle/>
          <a:p>
            <a:pPr>
              <a:spcAft>
                <a:spcPts val="400"/>
              </a:spcAft>
              <a:defRPr sz="1500" b="1">
                <a:solidFill>
                  <a:srgbClr val="FFFFFF"/>
                </a:solidFill>
                <a:latin typeface="Aptos"/>
              </a:defRPr>
            </a:pPr>
            <a:r>
              <a:t>DISCUSS: A music festival takes place in your town. Who benefits—and who might be negatively affected?</a:t>
            </a:r>
          </a:p>
        </p:txBody>
      </p:sp>
      <p:sp>
        <p:nvSpPr>
          <p:cNvPr id="31" name="TextBox 30"/>
          <p:cNvSpPr txBox="1"/>
          <p:nvPr/>
        </p:nvSpPr>
        <p:spPr>
          <a:xfrm>
            <a:off x="868680" y="5596128"/>
            <a:ext cx="10515600" cy="256032"/>
          </a:xfrm>
          <a:prstGeom prst="rect">
            <a:avLst/>
          </a:prstGeom>
          <a:noFill/>
        </p:spPr>
        <p:txBody>
          <a:bodyPr wrap="square" lIns="45720" rIns="45720">
            <a:spAutoFit/>
          </a:bodyPr>
          <a:lstStyle/>
          <a:p>
            <a:pPr>
              <a:spcAft>
                <a:spcPts val="400"/>
              </a:spcAft>
              <a:defRPr sz="1200" b="0">
                <a:solidFill>
                  <a:srgbClr val="B4E2DE"/>
                </a:solidFill>
                <a:latin typeface="Aptos"/>
              </a:defRPr>
            </a:pPr>
            <a:r>
              <a:t>Think about jobs and spending, noise, traffic, waste, safety, accessibility and local pride.</a:t>
            </a:r>
          </a:p>
        </p:txBody>
      </p:sp>
      <p:sp>
        <p:nvSpPr>
          <p:cNvPr id="32" name="TextBox 31"/>
          <p:cNvSpPr txBox="1"/>
          <p:nvPr/>
        </p:nvSpPr>
        <p:spPr>
          <a:xfrm>
            <a:off x="11292840" y="6473952"/>
            <a:ext cx="365760" cy="182880"/>
          </a:xfrm>
          <a:prstGeom prst="rect">
            <a:avLst/>
          </a:prstGeom>
          <a:noFill/>
        </p:spPr>
        <p:txBody>
          <a:bodyPr wrap="square" lIns="45720" rIns="45720">
            <a:spAutoFit/>
          </a:bodyPr>
          <a:lstStyle/>
          <a:p>
            <a:pPr>
              <a:spcAft>
                <a:spcPts val="400"/>
              </a:spcAft>
              <a:defRPr sz="1000" b="0">
                <a:solidFill>
                  <a:srgbClr val="64717D"/>
                </a:solidFill>
                <a:latin typeface="Aptos"/>
              </a:defRPr>
            </a:pPr>
            <a:r>
              <a:t>13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972800" cy="548640"/>
          </a:xfrm>
          <a:prstGeom prst="rect">
            <a:avLst/>
          </a:prstGeom>
          <a:noFill/>
        </p:spPr>
        <p:txBody>
          <a:bodyPr wrap="square" lIns="45720" rIns="45720" anchor="t">
            <a:spAutoFit/>
          </a:bodyPr>
          <a:lstStyle/>
          <a:p>
            <a:pPr>
              <a:spcAft>
                <a:spcPts val="500"/>
              </a:spcAft>
              <a:defRPr sz="2800" b="1">
                <a:solidFill>
                  <a:srgbClr val="162B44"/>
                </a:solidFill>
                <a:latin typeface="Aptos"/>
              </a:defRPr>
            </a:pPr>
            <a:r>
              <a:t>What jobs make events happen?</a:t>
            </a:r>
          </a:p>
        </p:txBody>
      </p:sp>
      <p:sp>
        <p:nvSpPr>
          <p:cNvPr id="3" name="Rectangle 2"/>
          <p:cNvSpPr/>
          <p:nvPr/>
        </p:nvSpPr>
        <p:spPr>
          <a:xfrm>
            <a:off x="612648" y="960120"/>
            <a:ext cx="822960" cy="54864"/>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21792" y="1078992"/>
            <a:ext cx="10881360" cy="384048"/>
          </a:xfrm>
          <a:prstGeom prst="rect">
            <a:avLst/>
          </a:prstGeom>
          <a:noFill/>
        </p:spPr>
        <p:txBody>
          <a:bodyPr wrap="square" lIns="45720" rIns="45720" anchor="t">
            <a:spAutoFit/>
          </a:bodyPr>
          <a:lstStyle/>
          <a:p>
            <a:pPr>
              <a:spcAft>
                <a:spcPts val="500"/>
              </a:spcAft>
              <a:defRPr sz="1300" b="0">
                <a:solidFill>
                  <a:srgbClr val="64717D"/>
                </a:solidFill>
                <a:latin typeface="Aptos"/>
              </a:defRPr>
            </a:pPr>
            <a:r>
              <a:t>Event delivery involves many roles—not just the event manager.</a:t>
            </a:r>
          </a:p>
        </p:txBody>
      </p:sp>
      <p:sp>
        <p:nvSpPr>
          <p:cNvPr id="5" name="TextBox 4"/>
          <p:cNvSpPr txBox="1"/>
          <p:nvPr/>
        </p:nvSpPr>
        <p:spPr>
          <a:xfrm>
            <a:off x="11292840" y="6473952"/>
            <a:ext cx="365760" cy="182880"/>
          </a:xfrm>
          <a:prstGeom prst="rect">
            <a:avLst/>
          </a:prstGeom>
          <a:noFill/>
        </p:spPr>
        <p:txBody>
          <a:bodyPr wrap="square" lIns="45720" rIns="45720" anchor="t">
            <a:spAutoFit/>
          </a:bodyPr>
          <a:lstStyle/>
          <a:p>
            <a:pPr algn="r">
              <a:spcAft>
                <a:spcPts val="500"/>
              </a:spcAft>
              <a:defRPr sz="1000" b="0">
                <a:solidFill>
                  <a:srgbClr val="64717D"/>
                </a:solidFill>
                <a:latin typeface="Aptos"/>
              </a:defRPr>
            </a:pPr>
            <a:r>
              <a:t>9</a:t>
            </a:r>
          </a:p>
        </p:txBody>
      </p:sp>
      <p:sp>
        <p:nvSpPr>
          <p:cNvPr id="6" name="Rounded Rectangle 5"/>
          <p:cNvSpPr/>
          <p:nvPr/>
        </p:nvSpPr>
        <p:spPr>
          <a:xfrm>
            <a:off x="640080" y="1645920"/>
            <a:ext cx="3520440" cy="132588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40080" y="1691640"/>
            <a:ext cx="73152" cy="1234439"/>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41247" y="1792224"/>
            <a:ext cx="3172968" cy="347472"/>
          </a:xfrm>
          <a:prstGeom prst="rect">
            <a:avLst/>
          </a:prstGeom>
          <a:noFill/>
        </p:spPr>
        <p:txBody>
          <a:bodyPr wrap="square" lIns="45720" rIns="45720" anchor="t">
            <a:spAutoFit/>
          </a:bodyPr>
          <a:lstStyle/>
          <a:p>
            <a:pPr>
              <a:spcAft>
                <a:spcPts val="500"/>
              </a:spcAft>
              <a:defRPr sz="1500" b="1">
                <a:solidFill>
                  <a:srgbClr val="162B44"/>
                </a:solidFill>
                <a:latin typeface="Aptos"/>
              </a:defRPr>
            </a:pPr>
            <a:r>
              <a:t>Planning &amp; operations</a:t>
            </a:r>
          </a:p>
        </p:txBody>
      </p:sp>
      <p:sp>
        <p:nvSpPr>
          <p:cNvPr id="9" name="TextBox 8"/>
          <p:cNvSpPr txBox="1"/>
          <p:nvPr/>
        </p:nvSpPr>
        <p:spPr>
          <a:xfrm>
            <a:off x="841247" y="2203704"/>
            <a:ext cx="3172968" cy="667512"/>
          </a:xfrm>
          <a:prstGeom prst="rect">
            <a:avLst/>
          </a:prstGeom>
          <a:noFill/>
        </p:spPr>
        <p:txBody>
          <a:bodyPr wrap="square" lIns="45720" rIns="45720" anchor="t">
            <a:spAutoFit/>
          </a:bodyPr>
          <a:lstStyle/>
          <a:p>
            <a:pPr>
              <a:spcAft>
                <a:spcPts val="500"/>
              </a:spcAft>
              <a:defRPr sz="1200" b="0">
                <a:solidFill>
                  <a:srgbClr val="2D3741"/>
                </a:solidFill>
                <a:latin typeface="Aptos"/>
              </a:defRPr>
            </a:pPr>
            <a:r>
              <a:t>Event coordinator, operations manager, logistics</a:t>
            </a:r>
          </a:p>
        </p:txBody>
      </p:sp>
      <p:sp>
        <p:nvSpPr>
          <p:cNvPr id="10" name="Rounded Rectangle 9"/>
          <p:cNvSpPr/>
          <p:nvPr/>
        </p:nvSpPr>
        <p:spPr>
          <a:xfrm>
            <a:off x="4480560" y="1645920"/>
            <a:ext cx="3520440" cy="132588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480560" y="1691640"/>
            <a:ext cx="73152" cy="1234439"/>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681728" y="1792224"/>
            <a:ext cx="3172968" cy="347472"/>
          </a:xfrm>
          <a:prstGeom prst="rect">
            <a:avLst/>
          </a:prstGeom>
          <a:noFill/>
        </p:spPr>
        <p:txBody>
          <a:bodyPr wrap="square" lIns="45720" rIns="45720" anchor="t">
            <a:spAutoFit/>
          </a:bodyPr>
          <a:lstStyle/>
          <a:p>
            <a:pPr>
              <a:spcAft>
                <a:spcPts val="500"/>
              </a:spcAft>
              <a:defRPr sz="1500" b="1">
                <a:solidFill>
                  <a:srgbClr val="162B44"/>
                </a:solidFill>
                <a:latin typeface="Aptos"/>
              </a:defRPr>
            </a:pPr>
            <a:r>
              <a:t>Marketing &amp; partnerships</a:t>
            </a:r>
          </a:p>
        </p:txBody>
      </p:sp>
      <p:sp>
        <p:nvSpPr>
          <p:cNvPr id="13" name="TextBox 12"/>
          <p:cNvSpPr txBox="1"/>
          <p:nvPr/>
        </p:nvSpPr>
        <p:spPr>
          <a:xfrm>
            <a:off x="4681728" y="2203704"/>
            <a:ext cx="3172968" cy="667512"/>
          </a:xfrm>
          <a:prstGeom prst="rect">
            <a:avLst/>
          </a:prstGeom>
          <a:noFill/>
        </p:spPr>
        <p:txBody>
          <a:bodyPr wrap="square" lIns="45720" rIns="45720" anchor="t">
            <a:spAutoFit/>
          </a:bodyPr>
          <a:lstStyle/>
          <a:p>
            <a:pPr>
              <a:spcAft>
                <a:spcPts val="500"/>
              </a:spcAft>
              <a:defRPr sz="1200" b="0">
                <a:solidFill>
                  <a:srgbClr val="2D3741"/>
                </a:solidFill>
                <a:latin typeface="Aptos"/>
              </a:defRPr>
            </a:pPr>
            <a:r>
              <a:t>Marketing, PR, social media, sponsorship</a:t>
            </a:r>
          </a:p>
        </p:txBody>
      </p:sp>
      <p:sp>
        <p:nvSpPr>
          <p:cNvPr id="14" name="Rounded Rectangle 13"/>
          <p:cNvSpPr/>
          <p:nvPr/>
        </p:nvSpPr>
        <p:spPr>
          <a:xfrm>
            <a:off x="8321040" y="1645920"/>
            <a:ext cx="3520440" cy="132588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321040" y="1691640"/>
            <a:ext cx="73152" cy="1234439"/>
          </a:xfrm>
          <a:prstGeom prst="rect">
            <a:avLst/>
          </a:prstGeom>
          <a:solidFill>
            <a:srgbClr val="D9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522208" y="1792224"/>
            <a:ext cx="3172968" cy="347472"/>
          </a:xfrm>
          <a:prstGeom prst="rect">
            <a:avLst/>
          </a:prstGeom>
          <a:noFill/>
        </p:spPr>
        <p:txBody>
          <a:bodyPr wrap="square" lIns="45720" rIns="45720" anchor="t">
            <a:spAutoFit/>
          </a:bodyPr>
          <a:lstStyle/>
          <a:p>
            <a:pPr>
              <a:spcAft>
                <a:spcPts val="500"/>
              </a:spcAft>
              <a:defRPr sz="1500" b="1">
                <a:solidFill>
                  <a:srgbClr val="162B44"/>
                </a:solidFill>
                <a:latin typeface="Aptos"/>
              </a:defRPr>
            </a:pPr>
            <a:r>
              <a:t>Guest experience</a:t>
            </a:r>
          </a:p>
        </p:txBody>
      </p:sp>
      <p:sp>
        <p:nvSpPr>
          <p:cNvPr id="17" name="TextBox 16"/>
          <p:cNvSpPr txBox="1"/>
          <p:nvPr/>
        </p:nvSpPr>
        <p:spPr>
          <a:xfrm>
            <a:off x="8522208" y="2203704"/>
            <a:ext cx="3172968" cy="667512"/>
          </a:xfrm>
          <a:prstGeom prst="rect">
            <a:avLst/>
          </a:prstGeom>
          <a:noFill/>
        </p:spPr>
        <p:txBody>
          <a:bodyPr wrap="square" lIns="45720" rIns="45720" anchor="t">
            <a:spAutoFit/>
          </a:bodyPr>
          <a:lstStyle/>
          <a:p>
            <a:pPr>
              <a:spcAft>
                <a:spcPts val="500"/>
              </a:spcAft>
              <a:defRPr sz="1200" b="0">
                <a:solidFill>
                  <a:srgbClr val="2D3741"/>
                </a:solidFill>
                <a:latin typeface="Aptos"/>
              </a:defRPr>
            </a:pPr>
            <a:r>
              <a:t>Front of house, hospitality, visitor services, VIP</a:t>
            </a:r>
          </a:p>
        </p:txBody>
      </p:sp>
      <p:sp>
        <p:nvSpPr>
          <p:cNvPr id="18" name="Rounded Rectangle 17"/>
          <p:cNvSpPr/>
          <p:nvPr/>
        </p:nvSpPr>
        <p:spPr>
          <a:xfrm>
            <a:off x="640080" y="3291840"/>
            <a:ext cx="3520440" cy="132588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640080" y="3337560"/>
            <a:ext cx="73152" cy="1234439"/>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7" y="3438144"/>
            <a:ext cx="3172968" cy="347472"/>
          </a:xfrm>
          <a:prstGeom prst="rect">
            <a:avLst/>
          </a:prstGeom>
          <a:noFill/>
        </p:spPr>
        <p:txBody>
          <a:bodyPr wrap="square" lIns="45720" rIns="45720" anchor="t">
            <a:spAutoFit/>
          </a:bodyPr>
          <a:lstStyle/>
          <a:p>
            <a:pPr>
              <a:spcAft>
                <a:spcPts val="500"/>
              </a:spcAft>
              <a:defRPr sz="1500" b="1">
                <a:solidFill>
                  <a:srgbClr val="162B44"/>
                </a:solidFill>
                <a:latin typeface="Aptos"/>
              </a:defRPr>
            </a:pPr>
            <a:r>
              <a:t>Technical &amp; production</a:t>
            </a:r>
          </a:p>
        </p:txBody>
      </p:sp>
      <p:sp>
        <p:nvSpPr>
          <p:cNvPr id="21" name="TextBox 20"/>
          <p:cNvSpPr txBox="1"/>
          <p:nvPr/>
        </p:nvSpPr>
        <p:spPr>
          <a:xfrm>
            <a:off x="841247" y="3849624"/>
            <a:ext cx="3172968" cy="667512"/>
          </a:xfrm>
          <a:prstGeom prst="rect">
            <a:avLst/>
          </a:prstGeom>
          <a:noFill/>
        </p:spPr>
        <p:txBody>
          <a:bodyPr wrap="square" lIns="45720" rIns="45720" anchor="t">
            <a:spAutoFit/>
          </a:bodyPr>
          <a:lstStyle/>
          <a:p>
            <a:pPr>
              <a:spcAft>
                <a:spcPts val="500"/>
              </a:spcAft>
              <a:defRPr sz="1200" b="0">
                <a:solidFill>
                  <a:srgbClr val="2D3741"/>
                </a:solidFill>
                <a:latin typeface="Aptos"/>
              </a:defRPr>
            </a:pPr>
            <a:r>
              <a:t>Sound, lighting, staging, AV, production crew</a:t>
            </a:r>
          </a:p>
        </p:txBody>
      </p:sp>
      <p:sp>
        <p:nvSpPr>
          <p:cNvPr id="22" name="Rounded Rectangle 21"/>
          <p:cNvSpPr/>
          <p:nvPr/>
        </p:nvSpPr>
        <p:spPr>
          <a:xfrm>
            <a:off x="4480560" y="3291840"/>
            <a:ext cx="3520440" cy="132588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4480560" y="3337560"/>
            <a:ext cx="73152" cy="1234439"/>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4681728" y="3438144"/>
            <a:ext cx="3172968" cy="347472"/>
          </a:xfrm>
          <a:prstGeom prst="rect">
            <a:avLst/>
          </a:prstGeom>
          <a:noFill/>
        </p:spPr>
        <p:txBody>
          <a:bodyPr wrap="square" lIns="45720" rIns="45720" anchor="t">
            <a:spAutoFit/>
          </a:bodyPr>
          <a:lstStyle/>
          <a:p>
            <a:pPr>
              <a:spcAft>
                <a:spcPts val="500"/>
              </a:spcAft>
              <a:defRPr sz="1500" b="1">
                <a:solidFill>
                  <a:srgbClr val="162B44"/>
                </a:solidFill>
                <a:latin typeface="Aptos"/>
              </a:defRPr>
            </a:pPr>
            <a:r>
              <a:t>Safety &amp; sustainability</a:t>
            </a:r>
          </a:p>
        </p:txBody>
      </p:sp>
      <p:sp>
        <p:nvSpPr>
          <p:cNvPr id="25" name="TextBox 24"/>
          <p:cNvSpPr txBox="1"/>
          <p:nvPr/>
        </p:nvSpPr>
        <p:spPr>
          <a:xfrm>
            <a:off x="4681728" y="3849624"/>
            <a:ext cx="3172968" cy="667512"/>
          </a:xfrm>
          <a:prstGeom prst="rect">
            <a:avLst/>
          </a:prstGeom>
          <a:noFill/>
        </p:spPr>
        <p:txBody>
          <a:bodyPr wrap="square" lIns="45720" rIns="45720" anchor="t">
            <a:spAutoFit/>
          </a:bodyPr>
          <a:lstStyle/>
          <a:p>
            <a:pPr>
              <a:spcAft>
                <a:spcPts val="500"/>
              </a:spcAft>
              <a:defRPr sz="1200" b="0">
                <a:solidFill>
                  <a:srgbClr val="2D3741"/>
                </a:solidFill>
                <a:latin typeface="Aptos"/>
              </a:defRPr>
            </a:pPr>
            <a:r>
              <a:t>Risk management, security, accessibility, sustainability</a:t>
            </a:r>
          </a:p>
        </p:txBody>
      </p:sp>
      <p:sp>
        <p:nvSpPr>
          <p:cNvPr id="26" name="Rounded Rectangle 25"/>
          <p:cNvSpPr/>
          <p:nvPr/>
        </p:nvSpPr>
        <p:spPr>
          <a:xfrm>
            <a:off x="8321040" y="3291840"/>
            <a:ext cx="3520440" cy="132588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8321040" y="3337560"/>
            <a:ext cx="73152" cy="1234439"/>
          </a:xfrm>
          <a:prstGeom prst="rect">
            <a:avLst/>
          </a:prstGeom>
          <a:solidFill>
            <a:srgbClr val="D9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522208" y="3438144"/>
            <a:ext cx="3172968" cy="347472"/>
          </a:xfrm>
          <a:prstGeom prst="rect">
            <a:avLst/>
          </a:prstGeom>
          <a:noFill/>
        </p:spPr>
        <p:txBody>
          <a:bodyPr wrap="square" lIns="45720" rIns="45720" anchor="t">
            <a:spAutoFit/>
          </a:bodyPr>
          <a:lstStyle/>
          <a:p>
            <a:pPr>
              <a:spcAft>
                <a:spcPts val="500"/>
              </a:spcAft>
              <a:defRPr sz="1500" b="1">
                <a:solidFill>
                  <a:srgbClr val="162B44"/>
                </a:solidFill>
                <a:latin typeface="Aptos"/>
              </a:defRPr>
            </a:pPr>
            <a:r>
              <a:t>Business support</a:t>
            </a:r>
          </a:p>
        </p:txBody>
      </p:sp>
      <p:sp>
        <p:nvSpPr>
          <p:cNvPr id="29" name="TextBox 28"/>
          <p:cNvSpPr txBox="1"/>
          <p:nvPr/>
        </p:nvSpPr>
        <p:spPr>
          <a:xfrm>
            <a:off x="8522208" y="3849624"/>
            <a:ext cx="3172968" cy="667512"/>
          </a:xfrm>
          <a:prstGeom prst="rect">
            <a:avLst/>
          </a:prstGeom>
          <a:noFill/>
        </p:spPr>
        <p:txBody>
          <a:bodyPr wrap="square" lIns="45720" rIns="45720" anchor="t">
            <a:spAutoFit/>
          </a:bodyPr>
          <a:lstStyle/>
          <a:p>
            <a:pPr>
              <a:spcAft>
                <a:spcPts val="500"/>
              </a:spcAft>
              <a:defRPr sz="1200" b="0">
                <a:solidFill>
                  <a:srgbClr val="2D3741"/>
                </a:solidFill>
                <a:latin typeface="Aptos"/>
              </a:defRPr>
            </a:pPr>
            <a:r>
              <a:t>Finance, ticketing, HR, suppliers, administration</a:t>
            </a:r>
          </a:p>
        </p:txBody>
      </p:sp>
      <p:sp>
        <p:nvSpPr>
          <p:cNvPr id="30" name="TextBox 29"/>
          <p:cNvSpPr txBox="1"/>
          <p:nvPr/>
        </p:nvSpPr>
        <p:spPr>
          <a:xfrm>
            <a:off x="731520" y="5303520"/>
            <a:ext cx="10789920" cy="594360"/>
          </a:xfrm>
          <a:prstGeom prst="rect">
            <a:avLst/>
          </a:prstGeom>
          <a:noFill/>
        </p:spPr>
        <p:txBody>
          <a:bodyPr wrap="square" lIns="45720" rIns="45720" anchor="t">
            <a:spAutoFit/>
          </a:bodyPr>
          <a:lstStyle/>
          <a:p>
            <a:pPr>
              <a:spcAft>
                <a:spcPts val="500"/>
              </a:spcAft>
              <a:defRPr sz="1500" b="1">
                <a:solidFill>
                  <a:srgbClr val="162B44"/>
                </a:solidFill>
                <a:latin typeface="Aptos"/>
              </a:defRPr>
            </a:pPr>
            <a:r>
              <a:t>Think about the skills behind each role: communication, teamwork, creativity, organisation, problem-solving and working under pressure.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61E62-0B0D-5DC7-6C83-C57F33F725C2}"/>
              </a:ext>
            </a:extLst>
          </p:cNvPr>
          <p:cNvSpPr>
            <a:spLocks noGrp="1"/>
          </p:cNvSpPr>
          <p:nvPr>
            <p:ph type="title"/>
          </p:nvPr>
        </p:nvSpPr>
        <p:spPr>
          <a:xfrm>
            <a:off x="0" y="1"/>
            <a:ext cx="10515600" cy="571500"/>
          </a:xfrm>
        </p:spPr>
        <p:txBody>
          <a:bodyPr>
            <a:normAutofit fontScale="90000"/>
          </a:bodyPr>
          <a:lstStyle/>
          <a:p>
            <a:r>
              <a:rPr lang="en-GB" sz="3600" dirty="0"/>
              <a:t>Personal events</a:t>
            </a:r>
          </a:p>
        </p:txBody>
      </p:sp>
      <p:sp>
        <p:nvSpPr>
          <p:cNvPr id="3" name="Content Placeholder 2">
            <a:extLst>
              <a:ext uri="{FF2B5EF4-FFF2-40B4-BE49-F238E27FC236}">
                <a16:creationId xmlns:a16="http://schemas.microsoft.com/office/drawing/2014/main" id="{D290029C-2758-765A-96DD-12113DE5F354}"/>
              </a:ext>
            </a:extLst>
          </p:cNvPr>
          <p:cNvSpPr>
            <a:spLocks noGrp="1"/>
          </p:cNvSpPr>
          <p:nvPr>
            <p:ph idx="1"/>
          </p:nvPr>
        </p:nvSpPr>
        <p:spPr>
          <a:xfrm>
            <a:off x="130969" y="571501"/>
            <a:ext cx="10515600" cy="5517800"/>
          </a:xfrm>
        </p:spPr>
        <p:txBody>
          <a:bodyPr>
            <a:normAutofit fontScale="62500" lnSpcReduction="20000"/>
          </a:bodyPr>
          <a:lstStyle/>
          <a:p>
            <a:pPr marL="0" indent="0">
              <a:lnSpc>
                <a:spcPct val="120000"/>
              </a:lnSpc>
              <a:buNone/>
            </a:pPr>
            <a:r>
              <a:rPr lang="en-GB" b="1" dirty="0"/>
              <a:t>Typical roles: </a:t>
            </a:r>
          </a:p>
          <a:p>
            <a:pPr lvl="0">
              <a:lnSpc>
                <a:spcPct val="120000"/>
              </a:lnSpc>
            </a:pPr>
            <a:r>
              <a:rPr lang="en-GB" dirty="0"/>
              <a:t>Wedding planner</a:t>
            </a:r>
          </a:p>
          <a:p>
            <a:pPr lvl="0">
              <a:lnSpc>
                <a:spcPct val="120000"/>
              </a:lnSpc>
            </a:pPr>
            <a:r>
              <a:rPr lang="en-GB" dirty="0"/>
              <a:t>Wedding and celebrations coordinator</a:t>
            </a:r>
          </a:p>
          <a:p>
            <a:pPr lvl="0">
              <a:lnSpc>
                <a:spcPct val="120000"/>
              </a:lnSpc>
            </a:pPr>
            <a:r>
              <a:rPr lang="en-GB" dirty="0"/>
              <a:t>Banqueting or hospitality manager</a:t>
            </a:r>
          </a:p>
          <a:p>
            <a:pPr lvl="0">
              <a:lnSpc>
                <a:spcPct val="120000"/>
              </a:lnSpc>
            </a:pPr>
            <a:r>
              <a:rPr lang="en-GB" dirty="0"/>
              <a:t>Event stylist or designer</a:t>
            </a:r>
          </a:p>
          <a:p>
            <a:pPr lvl="0">
              <a:lnSpc>
                <a:spcPct val="120000"/>
              </a:lnSpc>
            </a:pPr>
            <a:r>
              <a:rPr lang="en-GB" dirty="0"/>
              <a:t>Catering and guest services coordinator</a:t>
            </a:r>
          </a:p>
          <a:p>
            <a:pPr marL="0" indent="0">
              <a:lnSpc>
                <a:spcPct val="120000"/>
              </a:lnSpc>
              <a:buNone/>
            </a:pPr>
            <a:r>
              <a:rPr lang="en-GB" b="1" dirty="0"/>
              <a:t>Key skills</a:t>
            </a:r>
          </a:p>
          <a:p>
            <a:pPr lvl="0">
              <a:lnSpc>
                <a:spcPct val="120000"/>
              </a:lnSpc>
            </a:pPr>
            <a:r>
              <a:rPr lang="en-GB" dirty="0"/>
              <a:t>Listening and understanding client needs</a:t>
            </a:r>
          </a:p>
          <a:p>
            <a:pPr lvl="0">
              <a:lnSpc>
                <a:spcPct val="120000"/>
              </a:lnSpc>
            </a:pPr>
            <a:r>
              <a:rPr lang="en-GB" dirty="0"/>
              <a:t>Organisation and time management</a:t>
            </a:r>
          </a:p>
          <a:p>
            <a:pPr lvl="0">
              <a:lnSpc>
                <a:spcPct val="120000"/>
              </a:lnSpc>
            </a:pPr>
            <a:r>
              <a:rPr lang="en-GB" dirty="0"/>
              <a:t>Creativity and attention to detail</a:t>
            </a:r>
          </a:p>
          <a:p>
            <a:pPr lvl="0">
              <a:lnSpc>
                <a:spcPct val="120000"/>
              </a:lnSpc>
            </a:pPr>
            <a:r>
              <a:rPr lang="en-GB" dirty="0"/>
              <a:t>Budget management and negotiation</a:t>
            </a:r>
          </a:p>
          <a:p>
            <a:pPr lvl="0">
              <a:lnSpc>
                <a:spcPct val="120000"/>
              </a:lnSpc>
            </a:pPr>
            <a:r>
              <a:rPr lang="en-GB" dirty="0"/>
              <a:t>Empathy, diplomacy and conflict resolution</a:t>
            </a:r>
          </a:p>
          <a:p>
            <a:pPr>
              <a:lnSpc>
                <a:spcPct val="120000"/>
              </a:lnSpc>
            </a:pPr>
            <a:r>
              <a:rPr lang="en-GB" dirty="0"/>
              <a:t>Why? Personal events are emotionally important to clients. Staff need to deliver a personalised experience while managing budgets, suppliers and unexpected changes.</a:t>
            </a:r>
          </a:p>
          <a:p>
            <a:endParaRPr lang="en-GB" dirty="0"/>
          </a:p>
        </p:txBody>
      </p:sp>
      <p:pic>
        <p:nvPicPr>
          <p:cNvPr id="5" name="Picture 4">
            <a:extLst>
              <a:ext uri="{FF2B5EF4-FFF2-40B4-BE49-F238E27FC236}">
                <a16:creationId xmlns:a16="http://schemas.microsoft.com/office/drawing/2014/main" id="{834A6C53-01EF-FDDB-AC87-A2E8BDDB0831}"/>
              </a:ext>
            </a:extLst>
          </p:cNvPr>
          <p:cNvPicPr>
            <a:picLocks noChangeAspect="1"/>
          </p:cNvPicPr>
          <p:nvPr/>
        </p:nvPicPr>
        <p:blipFill>
          <a:blip r:embed="rId2"/>
          <a:stretch>
            <a:fillRect/>
          </a:stretch>
        </p:blipFill>
        <p:spPr>
          <a:xfrm>
            <a:off x="7315200" y="571501"/>
            <a:ext cx="4273899" cy="4273899"/>
          </a:xfrm>
          <a:prstGeom prst="rect">
            <a:avLst/>
          </a:prstGeom>
          <a:ln>
            <a:noFill/>
          </a:ln>
          <a:effectLst>
            <a:softEdge rad="112500"/>
          </a:effectLst>
        </p:spPr>
      </p:pic>
    </p:spTree>
    <p:extLst>
      <p:ext uri="{BB962C8B-B14F-4D97-AF65-F5344CB8AC3E}">
        <p14:creationId xmlns:p14="http://schemas.microsoft.com/office/powerpoint/2010/main" val="29058808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972800" cy="548640"/>
          </a:xfrm>
          <a:prstGeom prst="rect">
            <a:avLst/>
          </a:prstGeom>
          <a:noFill/>
        </p:spPr>
        <p:txBody>
          <a:bodyPr wrap="square" lIns="45720" rIns="45720" anchor="t">
            <a:spAutoFit/>
          </a:bodyPr>
          <a:lstStyle/>
          <a:p>
            <a:pPr>
              <a:spcAft>
                <a:spcPts val="500"/>
              </a:spcAft>
              <a:defRPr sz="2800" b="1">
                <a:solidFill>
                  <a:srgbClr val="162B44"/>
                </a:solidFill>
                <a:latin typeface="Aptos"/>
              </a:defRPr>
            </a:pPr>
            <a:r>
              <a:t>Group activity: become an event consultant</a:t>
            </a:r>
          </a:p>
        </p:txBody>
      </p:sp>
      <p:sp>
        <p:nvSpPr>
          <p:cNvPr id="3" name="Rectangle 2"/>
          <p:cNvSpPr/>
          <p:nvPr/>
        </p:nvSpPr>
        <p:spPr>
          <a:xfrm>
            <a:off x="612648" y="960120"/>
            <a:ext cx="822960" cy="54864"/>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21792" y="1078992"/>
            <a:ext cx="10881360" cy="384048"/>
          </a:xfrm>
          <a:prstGeom prst="rect">
            <a:avLst/>
          </a:prstGeom>
          <a:noFill/>
        </p:spPr>
        <p:txBody>
          <a:bodyPr wrap="square" lIns="45720" rIns="45720" anchor="t">
            <a:spAutoFit/>
          </a:bodyPr>
          <a:lstStyle/>
          <a:p>
            <a:pPr>
              <a:spcAft>
                <a:spcPts val="500"/>
              </a:spcAft>
              <a:defRPr sz="1300" b="0">
                <a:solidFill>
                  <a:srgbClr val="64717D"/>
                </a:solidFill>
                <a:latin typeface="Aptos"/>
              </a:defRPr>
            </a:pPr>
            <a:r>
              <a:t>Work in groups of 3–4 • prepare a 2-minute presentation</a:t>
            </a:r>
          </a:p>
        </p:txBody>
      </p:sp>
      <p:sp>
        <p:nvSpPr>
          <p:cNvPr id="5" name="TextBox 4"/>
          <p:cNvSpPr txBox="1"/>
          <p:nvPr/>
        </p:nvSpPr>
        <p:spPr>
          <a:xfrm>
            <a:off x="11292840" y="6473952"/>
            <a:ext cx="365760" cy="182880"/>
          </a:xfrm>
          <a:prstGeom prst="rect">
            <a:avLst/>
          </a:prstGeom>
          <a:noFill/>
        </p:spPr>
        <p:txBody>
          <a:bodyPr wrap="square" lIns="45720" rIns="45720" anchor="t">
            <a:spAutoFit/>
          </a:bodyPr>
          <a:lstStyle/>
          <a:p>
            <a:pPr algn="r">
              <a:spcAft>
                <a:spcPts val="500"/>
              </a:spcAft>
              <a:defRPr sz="1000" b="0">
                <a:solidFill>
                  <a:srgbClr val="64717D"/>
                </a:solidFill>
                <a:latin typeface="Aptos"/>
              </a:defRPr>
            </a:pPr>
            <a:r>
              <a:t>8</a:t>
            </a:r>
          </a:p>
        </p:txBody>
      </p:sp>
      <p:sp>
        <p:nvSpPr>
          <p:cNvPr id="6" name="Rounded Rectangle 5"/>
          <p:cNvSpPr/>
          <p:nvPr/>
        </p:nvSpPr>
        <p:spPr>
          <a:xfrm>
            <a:off x="640080" y="1645920"/>
            <a:ext cx="5303520" cy="96012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40080" y="1691640"/>
            <a:ext cx="73152" cy="868680"/>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41247" y="1792224"/>
            <a:ext cx="4956048" cy="347472"/>
          </a:xfrm>
          <a:prstGeom prst="rect">
            <a:avLst/>
          </a:prstGeom>
          <a:noFill/>
        </p:spPr>
        <p:txBody>
          <a:bodyPr wrap="square" lIns="45720" rIns="45720" anchor="t">
            <a:spAutoFit/>
          </a:bodyPr>
          <a:lstStyle/>
          <a:p>
            <a:pPr>
              <a:spcAft>
                <a:spcPts val="500"/>
              </a:spcAft>
              <a:defRPr sz="1500" b="1">
                <a:solidFill>
                  <a:srgbClr val="162B44"/>
                </a:solidFill>
                <a:latin typeface="Aptos"/>
              </a:defRPr>
            </a:pPr>
            <a:r>
              <a:t>SCENARIO A</a:t>
            </a:r>
          </a:p>
        </p:txBody>
      </p:sp>
      <p:sp>
        <p:nvSpPr>
          <p:cNvPr id="9" name="TextBox 8"/>
          <p:cNvSpPr txBox="1"/>
          <p:nvPr/>
        </p:nvSpPr>
        <p:spPr>
          <a:xfrm>
            <a:off x="841247" y="2203704"/>
            <a:ext cx="4956048" cy="301752"/>
          </a:xfrm>
          <a:prstGeom prst="rect">
            <a:avLst/>
          </a:prstGeom>
          <a:noFill/>
        </p:spPr>
        <p:txBody>
          <a:bodyPr wrap="square" lIns="45720" rIns="45720" anchor="t">
            <a:spAutoFit/>
          </a:bodyPr>
          <a:lstStyle/>
          <a:p>
            <a:pPr>
              <a:spcAft>
                <a:spcPts val="500"/>
              </a:spcAft>
              <a:defRPr sz="1300" b="0">
                <a:solidFill>
                  <a:srgbClr val="2D3741"/>
                </a:solidFill>
                <a:latin typeface="Aptos"/>
              </a:defRPr>
            </a:pPr>
            <a:r>
              <a:rPr dirty="0"/>
              <a:t>A new three-day music </a:t>
            </a:r>
            <a:r>
              <a:rPr lang="en-GB" dirty="0"/>
              <a:t>festival </a:t>
            </a:r>
            <a:r>
              <a:rPr dirty="0"/>
              <a:t>in Swansea</a:t>
            </a:r>
          </a:p>
        </p:txBody>
      </p:sp>
      <p:sp>
        <p:nvSpPr>
          <p:cNvPr id="10" name="Rounded Rectangle 9"/>
          <p:cNvSpPr/>
          <p:nvPr/>
        </p:nvSpPr>
        <p:spPr>
          <a:xfrm>
            <a:off x="6309360" y="1645920"/>
            <a:ext cx="5303520" cy="96012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6309360" y="1691640"/>
            <a:ext cx="73152" cy="868680"/>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510528" y="1792224"/>
            <a:ext cx="4956048" cy="347472"/>
          </a:xfrm>
          <a:prstGeom prst="rect">
            <a:avLst/>
          </a:prstGeom>
          <a:noFill/>
        </p:spPr>
        <p:txBody>
          <a:bodyPr wrap="square" lIns="45720" rIns="45720" anchor="t">
            <a:spAutoFit/>
          </a:bodyPr>
          <a:lstStyle/>
          <a:p>
            <a:pPr>
              <a:spcAft>
                <a:spcPts val="500"/>
              </a:spcAft>
              <a:defRPr sz="1500" b="1">
                <a:solidFill>
                  <a:srgbClr val="162B44"/>
                </a:solidFill>
                <a:latin typeface="Aptos"/>
              </a:defRPr>
            </a:pPr>
            <a:r>
              <a:t>SCENARIO B</a:t>
            </a:r>
          </a:p>
        </p:txBody>
      </p:sp>
      <p:sp>
        <p:nvSpPr>
          <p:cNvPr id="13" name="TextBox 12"/>
          <p:cNvSpPr txBox="1"/>
          <p:nvPr/>
        </p:nvSpPr>
        <p:spPr>
          <a:xfrm>
            <a:off x="6510528" y="2203704"/>
            <a:ext cx="4956048" cy="301752"/>
          </a:xfrm>
          <a:prstGeom prst="rect">
            <a:avLst/>
          </a:prstGeom>
          <a:noFill/>
        </p:spPr>
        <p:txBody>
          <a:bodyPr wrap="square" lIns="45720" rIns="45720" anchor="t">
            <a:spAutoFit/>
          </a:bodyPr>
          <a:lstStyle/>
          <a:p>
            <a:pPr>
              <a:spcAft>
                <a:spcPts val="500"/>
              </a:spcAft>
              <a:defRPr sz="1300" b="0">
                <a:solidFill>
                  <a:srgbClr val="2D3741"/>
                </a:solidFill>
                <a:latin typeface="Aptos"/>
              </a:defRPr>
            </a:pPr>
            <a:r>
              <a:t>An international sporting championship in Wales</a:t>
            </a:r>
          </a:p>
        </p:txBody>
      </p:sp>
      <p:sp>
        <p:nvSpPr>
          <p:cNvPr id="14" name="Rounded Rectangle 13"/>
          <p:cNvSpPr/>
          <p:nvPr/>
        </p:nvSpPr>
        <p:spPr>
          <a:xfrm>
            <a:off x="640080" y="2880360"/>
            <a:ext cx="5303520" cy="96012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640080" y="2926080"/>
            <a:ext cx="73152" cy="868680"/>
          </a:xfrm>
          <a:prstGeom prst="rect">
            <a:avLst/>
          </a:prstGeom>
          <a:solidFill>
            <a:srgbClr val="D9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41247" y="3026664"/>
            <a:ext cx="4956048" cy="347472"/>
          </a:xfrm>
          <a:prstGeom prst="rect">
            <a:avLst/>
          </a:prstGeom>
          <a:noFill/>
        </p:spPr>
        <p:txBody>
          <a:bodyPr wrap="square" lIns="45720" rIns="45720" anchor="t">
            <a:spAutoFit/>
          </a:bodyPr>
          <a:lstStyle/>
          <a:p>
            <a:pPr>
              <a:spcAft>
                <a:spcPts val="500"/>
              </a:spcAft>
              <a:defRPr sz="1500" b="1">
                <a:solidFill>
                  <a:srgbClr val="162B44"/>
                </a:solidFill>
                <a:latin typeface="Aptos"/>
              </a:defRPr>
            </a:pPr>
            <a:r>
              <a:t>SCENARIO C</a:t>
            </a:r>
          </a:p>
        </p:txBody>
      </p:sp>
      <p:sp>
        <p:nvSpPr>
          <p:cNvPr id="17" name="TextBox 16"/>
          <p:cNvSpPr txBox="1"/>
          <p:nvPr/>
        </p:nvSpPr>
        <p:spPr>
          <a:xfrm>
            <a:off x="841247" y="3438144"/>
            <a:ext cx="4956048" cy="301752"/>
          </a:xfrm>
          <a:prstGeom prst="rect">
            <a:avLst/>
          </a:prstGeom>
          <a:noFill/>
        </p:spPr>
        <p:txBody>
          <a:bodyPr wrap="square" lIns="45720" rIns="45720" anchor="t">
            <a:spAutoFit/>
          </a:bodyPr>
          <a:lstStyle/>
          <a:p>
            <a:pPr>
              <a:spcAft>
                <a:spcPts val="500"/>
              </a:spcAft>
              <a:defRPr sz="1300" b="0">
                <a:solidFill>
                  <a:srgbClr val="2D3741"/>
                </a:solidFill>
                <a:latin typeface="Aptos"/>
              </a:defRPr>
            </a:pPr>
            <a:r>
              <a:t>A national tourism and hospitality conference</a:t>
            </a:r>
          </a:p>
        </p:txBody>
      </p:sp>
      <p:sp>
        <p:nvSpPr>
          <p:cNvPr id="18" name="Rounded Rectangle 17"/>
          <p:cNvSpPr/>
          <p:nvPr/>
        </p:nvSpPr>
        <p:spPr>
          <a:xfrm>
            <a:off x="6309360" y="2880360"/>
            <a:ext cx="5303520" cy="960120"/>
          </a:xfrm>
          <a:prstGeom prst="roundRect">
            <a:avLst/>
          </a:prstGeom>
          <a:solidFill>
            <a:srgbClr val="FFFFFF"/>
          </a:solidFill>
          <a:ln>
            <a:solidFill>
              <a:srgbClr val="DCE5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6309360" y="2926080"/>
            <a:ext cx="73152" cy="868680"/>
          </a:xfrm>
          <a:prstGeom prst="rect">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510528" y="3026664"/>
            <a:ext cx="4956048" cy="347472"/>
          </a:xfrm>
          <a:prstGeom prst="rect">
            <a:avLst/>
          </a:prstGeom>
          <a:noFill/>
        </p:spPr>
        <p:txBody>
          <a:bodyPr wrap="square" lIns="45720" rIns="45720" anchor="t">
            <a:spAutoFit/>
          </a:bodyPr>
          <a:lstStyle/>
          <a:p>
            <a:pPr>
              <a:spcAft>
                <a:spcPts val="500"/>
              </a:spcAft>
              <a:defRPr sz="1500" b="1">
                <a:solidFill>
                  <a:srgbClr val="162B44"/>
                </a:solidFill>
                <a:latin typeface="Aptos"/>
              </a:defRPr>
            </a:pPr>
            <a:r>
              <a:t>SCENARIO D</a:t>
            </a:r>
          </a:p>
        </p:txBody>
      </p:sp>
      <p:sp>
        <p:nvSpPr>
          <p:cNvPr id="21" name="TextBox 20"/>
          <p:cNvSpPr txBox="1"/>
          <p:nvPr/>
        </p:nvSpPr>
        <p:spPr>
          <a:xfrm>
            <a:off x="6510528" y="3438144"/>
            <a:ext cx="4956048" cy="301752"/>
          </a:xfrm>
          <a:prstGeom prst="rect">
            <a:avLst/>
          </a:prstGeom>
          <a:noFill/>
        </p:spPr>
        <p:txBody>
          <a:bodyPr wrap="square" lIns="45720" rIns="45720" anchor="t">
            <a:spAutoFit/>
          </a:bodyPr>
          <a:lstStyle/>
          <a:p>
            <a:pPr>
              <a:spcAft>
                <a:spcPts val="500"/>
              </a:spcAft>
              <a:defRPr sz="1300" b="0">
                <a:solidFill>
                  <a:srgbClr val="2D3741"/>
                </a:solidFill>
                <a:latin typeface="Aptos"/>
              </a:defRPr>
            </a:pPr>
            <a:r>
              <a:t>A community charity festival</a:t>
            </a:r>
          </a:p>
        </p:txBody>
      </p:sp>
      <p:sp>
        <p:nvSpPr>
          <p:cNvPr id="22" name="TextBox 21"/>
          <p:cNvSpPr txBox="1"/>
          <p:nvPr/>
        </p:nvSpPr>
        <p:spPr>
          <a:xfrm>
            <a:off x="612648" y="3924300"/>
            <a:ext cx="10789920" cy="365760"/>
          </a:xfrm>
          <a:prstGeom prst="rect">
            <a:avLst/>
          </a:prstGeom>
          <a:noFill/>
        </p:spPr>
        <p:txBody>
          <a:bodyPr wrap="square" lIns="45720" rIns="45720" anchor="t">
            <a:spAutoFit/>
          </a:bodyPr>
          <a:lstStyle/>
          <a:p>
            <a:pPr>
              <a:spcAft>
                <a:spcPts val="500"/>
              </a:spcAft>
              <a:defRPr sz="2000" b="1">
                <a:solidFill>
                  <a:srgbClr val="162B44"/>
                </a:solidFill>
                <a:latin typeface="Aptos"/>
              </a:defRPr>
            </a:pPr>
            <a:r>
              <a:t>Your consultancy task</a:t>
            </a:r>
          </a:p>
        </p:txBody>
      </p:sp>
      <p:sp>
        <p:nvSpPr>
          <p:cNvPr id="23" name="Oval 22"/>
          <p:cNvSpPr/>
          <p:nvPr/>
        </p:nvSpPr>
        <p:spPr>
          <a:xfrm>
            <a:off x="557784" y="4513326"/>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708660" y="4409694"/>
            <a:ext cx="10469880" cy="426720"/>
          </a:xfrm>
          <a:prstGeom prst="rect">
            <a:avLst/>
          </a:prstGeom>
          <a:noFill/>
        </p:spPr>
        <p:txBody>
          <a:bodyPr wrap="square" lIns="45720" rIns="45720" anchor="t">
            <a:spAutoFit/>
          </a:bodyPr>
          <a:lstStyle/>
          <a:p>
            <a:pPr>
              <a:spcAft>
                <a:spcPts val="500"/>
              </a:spcAft>
              <a:defRPr sz="1500" b="0">
                <a:solidFill>
                  <a:srgbClr val="2D3741"/>
                </a:solidFill>
                <a:latin typeface="Aptos"/>
              </a:defRPr>
            </a:pPr>
            <a:r>
              <a:rPr dirty="0"/>
              <a:t>What type and scale of event is it? Who would </a:t>
            </a:r>
            <a:r>
              <a:rPr dirty="0" err="1"/>
              <a:t>organise</a:t>
            </a:r>
            <a:r>
              <a:rPr dirty="0"/>
              <a:t> or fund it?</a:t>
            </a:r>
          </a:p>
        </p:txBody>
      </p:sp>
      <p:sp>
        <p:nvSpPr>
          <p:cNvPr id="25" name="Oval 24"/>
          <p:cNvSpPr/>
          <p:nvPr/>
        </p:nvSpPr>
        <p:spPr>
          <a:xfrm>
            <a:off x="557784" y="4897374"/>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76656" y="4767834"/>
            <a:ext cx="10469880" cy="426720"/>
          </a:xfrm>
          <a:prstGeom prst="rect">
            <a:avLst/>
          </a:prstGeom>
          <a:noFill/>
        </p:spPr>
        <p:txBody>
          <a:bodyPr wrap="square" lIns="45720" rIns="45720" anchor="t">
            <a:spAutoFit/>
          </a:bodyPr>
          <a:lstStyle/>
          <a:p>
            <a:pPr>
              <a:spcAft>
                <a:spcPts val="500"/>
              </a:spcAft>
              <a:defRPr sz="1500" b="0">
                <a:solidFill>
                  <a:srgbClr val="2D3741"/>
                </a:solidFill>
                <a:latin typeface="Aptos"/>
              </a:defRPr>
            </a:pPr>
            <a:r>
              <a:rPr dirty="0"/>
              <a:t>What are its main purposes and stakeholders? How would you measure success?</a:t>
            </a:r>
          </a:p>
        </p:txBody>
      </p:sp>
      <p:sp>
        <p:nvSpPr>
          <p:cNvPr id="27" name="Oval 26"/>
          <p:cNvSpPr/>
          <p:nvPr/>
        </p:nvSpPr>
        <p:spPr>
          <a:xfrm>
            <a:off x="521207" y="5359908"/>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713232" y="5256276"/>
            <a:ext cx="10469880" cy="426720"/>
          </a:xfrm>
          <a:prstGeom prst="rect">
            <a:avLst/>
          </a:prstGeom>
          <a:noFill/>
        </p:spPr>
        <p:txBody>
          <a:bodyPr wrap="square" lIns="45720" rIns="45720" anchor="t">
            <a:spAutoFit/>
          </a:bodyPr>
          <a:lstStyle/>
          <a:p>
            <a:pPr>
              <a:spcAft>
                <a:spcPts val="500"/>
              </a:spcAft>
              <a:defRPr sz="1500" b="0">
                <a:solidFill>
                  <a:srgbClr val="2D3741"/>
                </a:solidFill>
                <a:latin typeface="Aptos"/>
              </a:defRPr>
            </a:pPr>
            <a:r>
              <a:rPr dirty="0"/>
              <a:t>What jobs and skills would be needed to deliver it?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B9F40-1C25-9555-18B9-1BA22E6E576A}"/>
              </a:ext>
            </a:extLst>
          </p:cNvPr>
          <p:cNvSpPr>
            <a:spLocks noGrp="1"/>
          </p:cNvSpPr>
          <p:nvPr>
            <p:ph type="title"/>
          </p:nvPr>
        </p:nvSpPr>
        <p:spPr>
          <a:xfrm>
            <a:off x="117763" y="117004"/>
            <a:ext cx="10515600" cy="575723"/>
          </a:xfrm>
        </p:spPr>
        <p:txBody>
          <a:bodyPr>
            <a:normAutofit fontScale="90000"/>
          </a:bodyPr>
          <a:lstStyle/>
          <a:p>
            <a:r>
              <a:rPr lang="en-GB" dirty="0"/>
              <a:t>Event typology to Employability.</a:t>
            </a:r>
          </a:p>
        </p:txBody>
      </p:sp>
      <p:sp>
        <p:nvSpPr>
          <p:cNvPr id="3" name="Content Placeholder 2">
            <a:extLst>
              <a:ext uri="{FF2B5EF4-FFF2-40B4-BE49-F238E27FC236}">
                <a16:creationId xmlns:a16="http://schemas.microsoft.com/office/drawing/2014/main" id="{6F3C7857-0575-7B2D-83AF-0DD941E077E7}"/>
              </a:ext>
            </a:extLst>
          </p:cNvPr>
          <p:cNvSpPr>
            <a:spLocks noGrp="1"/>
          </p:cNvSpPr>
          <p:nvPr>
            <p:ph idx="1"/>
          </p:nvPr>
        </p:nvSpPr>
        <p:spPr>
          <a:xfrm>
            <a:off x="153858" y="855086"/>
            <a:ext cx="10515600" cy="5147827"/>
          </a:xfrm>
        </p:spPr>
        <p:txBody>
          <a:bodyPr>
            <a:normAutofit fontScale="25000" lnSpcReduction="20000"/>
          </a:bodyPr>
          <a:lstStyle/>
          <a:p>
            <a:pPr marL="0" indent="0">
              <a:buNone/>
            </a:pPr>
            <a:r>
              <a:rPr lang="en-GB" sz="8000" b="1" dirty="0"/>
              <a:t>Festivals</a:t>
            </a:r>
          </a:p>
          <a:p>
            <a:pPr>
              <a:lnSpc>
                <a:spcPct val="120000"/>
              </a:lnSpc>
            </a:pPr>
            <a:r>
              <a:rPr lang="en-GB" sz="5600" b="1" dirty="0"/>
              <a:t>Typical roles:</a:t>
            </a:r>
          </a:p>
          <a:p>
            <a:pPr lvl="0">
              <a:lnSpc>
                <a:spcPct val="120000"/>
              </a:lnSpc>
            </a:pPr>
            <a:r>
              <a:rPr lang="en-GB" sz="5600" dirty="0"/>
              <a:t>Festival or event manager</a:t>
            </a:r>
          </a:p>
          <a:p>
            <a:pPr lvl="0">
              <a:lnSpc>
                <a:spcPct val="120000"/>
              </a:lnSpc>
            </a:pPr>
            <a:r>
              <a:rPr lang="en-GB" sz="5600" dirty="0"/>
              <a:t>Artist and performer liaison</a:t>
            </a:r>
          </a:p>
          <a:p>
            <a:pPr lvl="0">
              <a:lnSpc>
                <a:spcPct val="120000"/>
              </a:lnSpc>
            </a:pPr>
            <a:r>
              <a:rPr lang="en-GB" sz="5600" dirty="0"/>
              <a:t>Stage and production manager</a:t>
            </a:r>
          </a:p>
          <a:p>
            <a:pPr lvl="0">
              <a:lnSpc>
                <a:spcPct val="120000"/>
              </a:lnSpc>
            </a:pPr>
            <a:r>
              <a:rPr lang="en-GB" sz="5600" dirty="0"/>
              <a:t>Marketing and social media coordinator</a:t>
            </a:r>
          </a:p>
          <a:p>
            <a:pPr lvl="0">
              <a:lnSpc>
                <a:spcPct val="120000"/>
              </a:lnSpc>
            </a:pPr>
            <a:r>
              <a:rPr lang="en-GB" sz="5600" dirty="0"/>
              <a:t>Stewarding and crowd management staff</a:t>
            </a:r>
          </a:p>
          <a:p>
            <a:pPr>
              <a:lnSpc>
                <a:spcPct val="120000"/>
              </a:lnSpc>
            </a:pPr>
            <a:r>
              <a:rPr lang="en-GB" sz="5600" b="1" dirty="0"/>
              <a:t>Key skills</a:t>
            </a:r>
          </a:p>
          <a:p>
            <a:pPr lvl="0">
              <a:lnSpc>
                <a:spcPct val="120000"/>
              </a:lnSpc>
            </a:pPr>
            <a:r>
              <a:rPr lang="en-GB" sz="5600" dirty="0"/>
              <a:t>Organisation and time management</a:t>
            </a:r>
          </a:p>
          <a:p>
            <a:pPr lvl="0">
              <a:lnSpc>
                <a:spcPct val="120000"/>
              </a:lnSpc>
            </a:pPr>
            <a:r>
              <a:rPr lang="en-GB" sz="5600" dirty="0"/>
              <a:t>Teamwork and communication</a:t>
            </a:r>
          </a:p>
          <a:p>
            <a:pPr lvl="0">
              <a:lnSpc>
                <a:spcPct val="120000"/>
              </a:lnSpc>
            </a:pPr>
            <a:r>
              <a:rPr lang="en-GB" sz="5600" dirty="0"/>
              <a:t>Problem-solving under pressure</a:t>
            </a:r>
          </a:p>
          <a:p>
            <a:pPr lvl="0">
              <a:lnSpc>
                <a:spcPct val="120000"/>
              </a:lnSpc>
            </a:pPr>
            <a:r>
              <a:rPr lang="en-GB" sz="5600" dirty="0"/>
              <a:t>Risk assessment and health and safety awareness</a:t>
            </a:r>
          </a:p>
          <a:p>
            <a:pPr lvl="0">
              <a:lnSpc>
                <a:spcPct val="120000"/>
              </a:lnSpc>
            </a:pPr>
            <a:r>
              <a:rPr lang="en-GB" sz="5600" dirty="0"/>
              <a:t>Creativity and adaptability</a:t>
            </a:r>
          </a:p>
          <a:p>
            <a:pPr>
              <a:lnSpc>
                <a:spcPct val="120000"/>
              </a:lnSpc>
            </a:pPr>
            <a:r>
              <a:rPr lang="en-GB" sz="5600" b="1" dirty="0"/>
              <a:t>Why?- </a:t>
            </a:r>
            <a:r>
              <a:rPr lang="en-GB" sz="5600" dirty="0"/>
              <a:t>Festivals involve multiple activities, performers, suppliers and large audiences, often operating to strict schedules in changing conditions.</a:t>
            </a:r>
          </a:p>
          <a:p>
            <a:endParaRPr lang="en-GB" dirty="0"/>
          </a:p>
        </p:txBody>
      </p:sp>
      <p:pic>
        <p:nvPicPr>
          <p:cNvPr id="5" name="Picture 4">
            <a:extLst>
              <a:ext uri="{FF2B5EF4-FFF2-40B4-BE49-F238E27FC236}">
                <a16:creationId xmlns:a16="http://schemas.microsoft.com/office/drawing/2014/main" id="{26A48484-6158-13C7-A763-BCCBB0D749D8}"/>
              </a:ext>
            </a:extLst>
          </p:cNvPr>
          <p:cNvPicPr>
            <a:picLocks noChangeAspect="1"/>
          </p:cNvPicPr>
          <p:nvPr/>
        </p:nvPicPr>
        <p:blipFill>
          <a:blip r:embed="rId2"/>
          <a:stretch>
            <a:fillRect/>
          </a:stretch>
        </p:blipFill>
        <p:spPr>
          <a:xfrm>
            <a:off x="6780343" y="1099127"/>
            <a:ext cx="4892348" cy="3708400"/>
          </a:xfrm>
          <a:prstGeom prst="rect">
            <a:avLst/>
          </a:prstGeom>
          <a:ln>
            <a:noFill/>
          </a:ln>
          <a:effectLst>
            <a:softEdge rad="112500"/>
          </a:effectLst>
        </p:spPr>
      </p:pic>
    </p:spTree>
    <p:extLst>
      <p:ext uri="{BB962C8B-B14F-4D97-AF65-F5344CB8AC3E}">
        <p14:creationId xmlns:p14="http://schemas.microsoft.com/office/powerpoint/2010/main" val="36336024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972800" cy="548640"/>
          </a:xfrm>
          <a:prstGeom prst="rect">
            <a:avLst/>
          </a:prstGeom>
          <a:noFill/>
        </p:spPr>
        <p:txBody>
          <a:bodyPr wrap="square" lIns="45720" rIns="45720" anchor="t">
            <a:spAutoFit/>
          </a:bodyPr>
          <a:lstStyle/>
          <a:p>
            <a:pPr>
              <a:spcAft>
                <a:spcPts val="500"/>
              </a:spcAft>
              <a:defRPr sz="2800" b="1">
                <a:solidFill>
                  <a:srgbClr val="162B44"/>
                </a:solidFill>
                <a:latin typeface="Aptos"/>
              </a:defRPr>
            </a:pPr>
            <a:r>
              <a:t>My events career passport</a:t>
            </a:r>
          </a:p>
        </p:txBody>
      </p:sp>
      <p:sp>
        <p:nvSpPr>
          <p:cNvPr id="3" name="Rectangle 2"/>
          <p:cNvSpPr/>
          <p:nvPr/>
        </p:nvSpPr>
        <p:spPr>
          <a:xfrm>
            <a:off x="612648" y="960120"/>
            <a:ext cx="822960" cy="54864"/>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21792" y="1078992"/>
            <a:ext cx="10881360" cy="384048"/>
          </a:xfrm>
          <a:prstGeom prst="rect">
            <a:avLst/>
          </a:prstGeom>
          <a:noFill/>
        </p:spPr>
        <p:txBody>
          <a:bodyPr wrap="square" lIns="45720" rIns="45720" anchor="t">
            <a:spAutoFit/>
          </a:bodyPr>
          <a:lstStyle/>
          <a:p>
            <a:pPr>
              <a:spcAft>
                <a:spcPts val="500"/>
              </a:spcAft>
              <a:defRPr sz="1300" b="0">
                <a:solidFill>
                  <a:srgbClr val="64717D"/>
                </a:solidFill>
                <a:latin typeface="Aptos"/>
              </a:defRPr>
            </a:pPr>
            <a:r>
              <a:t>Individual reflection • there are no right or wrong answers</a:t>
            </a:r>
          </a:p>
        </p:txBody>
      </p:sp>
      <p:sp>
        <p:nvSpPr>
          <p:cNvPr id="5" name="TextBox 4"/>
          <p:cNvSpPr txBox="1"/>
          <p:nvPr/>
        </p:nvSpPr>
        <p:spPr>
          <a:xfrm>
            <a:off x="11292840" y="6473952"/>
            <a:ext cx="365760" cy="182880"/>
          </a:xfrm>
          <a:prstGeom prst="rect">
            <a:avLst/>
          </a:prstGeom>
          <a:noFill/>
        </p:spPr>
        <p:txBody>
          <a:bodyPr wrap="square" lIns="45720" rIns="45720" anchor="t">
            <a:spAutoFit/>
          </a:bodyPr>
          <a:lstStyle/>
          <a:p>
            <a:pPr algn="r">
              <a:spcAft>
                <a:spcPts val="500"/>
              </a:spcAft>
              <a:defRPr sz="1000" b="0">
                <a:solidFill>
                  <a:srgbClr val="64717D"/>
                </a:solidFill>
                <a:latin typeface="Aptos"/>
              </a:defRPr>
            </a:pPr>
            <a:r>
              <a:t>10</a:t>
            </a:r>
          </a:p>
        </p:txBody>
      </p:sp>
      <p:sp>
        <p:nvSpPr>
          <p:cNvPr id="6" name="TextBox 5"/>
          <p:cNvSpPr txBox="1"/>
          <p:nvPr/>
        </p:nvSpPr>
        <p:spPr>
          <a:xfrm>
            <a:off x="731520" y="1645920"/>
            <a:ext cx="5212080" cy="365760"/>
          </a:xfrm>
          <a:prstGeom prst="rect">
            <a:avLst/>
          </a:prstGeom>
          <a:noFill/>
        </p:spPr>
        <p:txBody>
          <a:bodyPr wrap="square" lIns="45720" rIns="45720" anchor="t">
            <a:spAutoFit/>
          </a:bodyPr>
          <a:lstStyle/>
          <a:p>
            <a:pPr>
              <a:spcAft>
                <a:spcPts val="500"/>
              </a:spcAft>
              <a:defRPr sz="1800" b="1">
                <a:solidFill>
                  <a:srgbClr val="162B44"/>
                </a:solidFill>
                <a:latin typeface="Aptos"/>
              </a:defRPr>
            </a:pPr>
            <a:r>
              <a:t>1. Which events interest me?</a:t>
            </a:r>
          </a:p>
        </p:txBody>
      </p:sp>
      <p:sp>
        <p:nvSpPr>
          <p:cNvPr id="7" name="Oval 6"/>
          <p:cNvSpPr/>
          <p:nvPr/>
        </p:nvSpPr>
        <p:spPr>
          <a:xfrm>
            <a:off x="822960" y="2286000"/>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51560" y="2212848"/>
            <a:ext cx="4800600" cy="426720"/>
          </a:xfrm>
          <a:prstGeom prst="rect">
            <a:avLst/>
          </a:prstGeom>
          <a:noFill/>
        </p:spPr>
        <p:txBody>
          <a:bodyPr wrap="square" lIns="45720" rIns="45720" anchor="t">
            <a:spAutoFit/>
          </a:bodyPr>
          <a:lstStyle/>
          <a:p>
            <a:pPr>
              <a:spcAft>
                <a:spcPts val="500"/>
              </a:spcAft>
              <a:defRPr sz="1400" b="0">
                <a:solidFill>
                  <a:srgbClr val="2D3741"/>
                </a:solidFill>
                <a:latin typeface="Aptos"/>
              </a:defRPr>
            </a:pPr>
            <a:r>
              <a:t>Music / festivals • sport • culture / heritage</a:t>
            </a:r>
          </a:p>
        </p:txBody>
      </p:sp>
      <p:sp>
        <p:nvSpPr>
          <p:cNvPr id="9" name="Oval 8"/>
          <p:cNvSpPr/>
          <p:nvPr/>
        </p:nvSpPr>
        <p:spPr>
          <a:xfrm>
            <a:off x="822960" y="2758440"/>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51560" y="2685288"/>
            <a:ext cx="4800600" cy="426720"/>
          </a:xfrm>
          <a:prstGeom prst="rect">
            <a:avLst/>
          </a:prstGeom>
          <a:noFill/>
        </p:spPr>
        <p:txBody>
          <a:bodyPr wrap="square" lIns="45720" rIns="45720" anchor="t">
            <a:spAutoFit/>
          </a:bodyPr>
          <a:lstStyle/>
          <a:p>
            <a:pPr>
              <a:spcAft>
                <a:spcPts val="500"/>
              </a:spcAft>
              <a:defRPr sz="1400" b="0">
                <a:solidFill>
                  <a:srgbClr val="2D3741"/>
                </a:solidFill>
                <a:latin typeface="Aptos"/>
              </a:defRPr>
            </a:pPr>
            <a:r>
              <a:t>MICE • personal celebrations • charity / community</a:t>
            </a:r>
          </a:p>
        </p:txBody>
      </p:sp>
      <p:sp>
        <p:nvSpPr>
          <p:cNvPr id="11" name="Oval 10"/>
          <p:cNvSpPr/>
          <p:nvPr/>
        </p:nvSpPr>
        <p:spPr>
          <a:xfrm>
            <a:off x="822960" y="3230880"/>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51560" y="3157728"/>
            <a:ext cx="4800600" cy="426720"/>
          </a:xfrm>
          <a:prstGeom prst="rect">
            <a:avLst/>
          </a:prstGeom>
          <a:noFill/>
        </p:spPr>
        <p:txBody>
          <a:bodyPr wrap="square" lIns="45720" rIns="45720" anchor="t">
            <a:spAutoFit/>
          </a:bodyPr>
          <a:lstStyle/>
          <a:p>
            <a:pPr>
              <a:spcAft>
                <a:spcPts val="500"/>
              </a:spcAft>
              <a:defRPr sz="1400" b="0">
                <a:solidFill>
                  <a:srgbClr val="2D3741"/>
                </a:solidFill>
                <a:latin typeface="Aptos"/>
              </a:defRPr>
            </a:pPr>
            <a:r>
              <a:t>Major and mega events</a:t>
            </a:r>
          </a:p>
        </p:txBody>
      </p:sp>
      <p:sp>
        <p:nvSpPr>
          <p:cNvPr id="13" name="TextBox 12"/>
          <p:cNvSpPr txBox="1"/>
          <p:nvPr/>
        </p:nvSpPr>
        <p:spPr>
          <a:xfrm>
            <a:off x="6217920" y="1645920"/>
            <a:ext cx="5212080" cy="365760"/>
          </a:xfrm>
          <a:prstGeom prst="rect">
            <a:avLst/>
          </a:prstGeom>
          <a:noFill/>
        </p:spPr>
        <p:txBody>
          <a:bodyPr wrap="square" lIns="45720" rIns="45720" anchor="t">
            <a:spAutoFit/>
          </a:bodyPr>
          <a:lstStyle/>
          <a:p>
            <a:pPr>
              <a:spcAft>
                <a:spcPts val="500"/>
              </a:spcAft>
              <a:defRPr sz="1800" b="1">
                <a:solidFill>
                  <a:srgbClr val="162B44"/>
                </a:solidFill>
                <a:latin typeface="Aptos"/>
              </a:defRPr>
            </a:pPr>
            <a:r>
              <a:t>2. Which skills would I like to use?</a:t>
            </a:r>
          </a:p>
        </p:txBody>
      </p:sp>
      <p:sp>
        <p:nvSpPr>
          <p:cNvPr id="14" name="Oval 13"/>
          <p:cNvSpPr/>
          <p:nvPr/>
        </p:nvSpPr>
        <p:spPr>
          <a:xfrm>
            <a:off x="6309360" y="2286000"/>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537960" y="2212848"/>
            <a:ext cx="4800600" cy="426720"/>
          </a:xfrm>
          <a:prstGeom prst="rect">
            <a:avLst/>
          </a:prstGeom>
          <a:noFill/>
        </p:spPr>
        <p:txBody>
          <a:bodyPr wrap="square" lIns="45720" rIns="45720" anchor="t">
            <a:spAutoFit/>
          </a:bodyPr>
          <a:lstStyle/>
          <a:p>
            <a:pPr>
              <a:spcAft>
                <a:spcPts val="500"/>
              </a:spcAft>
              <a:defRPr sz="1400" b="0">
                <a:solidFill>
                  <a:srgbClr val="2D3741"/>
                </a:solidFill>
                <a:latin typeface="Aptos"/>
              </a:defRPr>
            </a:pPr>
            <a:r>
              <a:t>Creativity • communication • teamwork</a:t>
            </a:r>
          </a:p>
        </p:txBody>
      </p:sp>
      <p:sp>
        <p:nvSpPr>
          <p:cNvPr id="16" name="Oval 15"/>
          <p:cNvSpPr/>
          <p:nvPr/>
        </p:nvSpPr>
        <p:spPr>
          <a:xfrm>
            <a:off x="6309360" y="2758440"/>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6537960" y="2685288"/>
            <a:ext cx="4800600" cy="426720"/>
          </a:xfrm>
          <a:prstGeom prst="rect">
            <a:avLst/>
          </a:prstGeom>
          <a:noFill/>
        </p:spPr>
        <p:txBody>
          <a:bodyPr wrap="square" lIns="45720" rIns="45720" anchor="t">
            <a:spAutoFit/>
          </a:bodyPr>
          <a:lstStyle/>
          <a:p>
            <a:pPr>
              <a:spcAft>
                <a:spcPts val="500"/>
              </a:spcAft>
              <a:defRPr sz="1400" b="0">
                <a:solidFill>
                  <a:srgbClr val="2D3741"/>
                </a:solidFill>
                <a:latin typeface="Aptos"/>
              </a:defRPr>
            </a:pPr>
            <a:r>
              <a:t>Planning • marketing • technical production</a:t>
            </a:r>
          </a:p>
        </p:txBody>
      </p:sp>
      <p:sp>
        <p:nvSpPr>
          <p:cNvPr id="18" name="Oval 17"/>
          <p:cNvSpPr/>
          <p:nvPr/>
        </p:nvSpPr>
        <p:spPr>
          <a:xfrm>
            <a:off x="6309360" y="3230880"/>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6537960" y="3157728"/>
            <a:ext cx="4800600" cy="426720"/>
          </a:xfrm>
          <a:prstGeom prst="rect">
            <a:avLst/>
          </a:prstGeom>
          <a:noFill/>
        </p:spPr>
        <p:txBody>
          <a:bodyPr wrap="square" lIns="45720" rIns="45720" anchor="t">
            <a:spAutoFit/>
          </a:bodyPr>
          <a:lstStyle/>
          <a:p>
            <a:pPr>
              <a:spcAft>
                <a:spcPts val="500"/>
              </a:spcAft>
              <a:defRPr sz="1400" b="0">
                <a:solidFill>
                  <a:srgbClr val="2D3741"/>
                </a:solidFill>
                <a:latin typeface="Aptos"/>
              </a:defRPr>
            </a:pPr>
            <a:r>
              <a:t>Sustainability • problem-solving</a:t>
            </a:r>
          </a:p>
        </p:txBody>
      </p:sp>
      <p:sp>
        <p:nvSpPr>
          <p:cNvPr id="20" name="TextBox 19"/>
          <p:cNvSpPr txBox="1"/>
          <p:nvPr/>
        </p:nvSpPr>
        <p:spPr>
          <a:xfrm>
            <a:off x="731520" y="3977639"/>
            <a:ext cx="5212080" cy="365760"/>
          </a:xfrm>
          <a:prstGeom prst="rect">
            <a:avLst/>
          </a:prstGeom>
          <a:noFill/>
        </p:spPr>
        <p:txBody>
          <a:bodyPr wrap="square" lIns="45720" rIns="45720" anchor="t">
            <a:spAutoFit/>
          </a:bodyPr>
          <a:lstStyle/>
          <a:p>
            <a:pPr>
              <a:spcAft>
                <a:spcPts val="500"/>
              </a:spcAft>
              <a:defRPr sz="1800" b="1">
                <a:solidFill>
                  <a:srgbClr val="162B44"/>
                </a:solidFill>
                <a:latin typeface="Aptos"/>
              </a:defRPr>
            </a:pPr>
            <a:r>
              <a:t>3. What scale would I like to experience?</a:t>
            </a:r>
          </a:p>
        </p:txBody>
      </p:sp>
      <p:sp>
        <p:nvSpPr>
          <p:cNvPr id="21" name="TextBox 20"/>
          <p:cNvSpPr txBox="1"/>
          <p:nvPr/>
        </p:nvSpPr>
        <p:spPr>
          <a:xfrm>
            <a:off x="822960" y="4434840"/>
            <a:ext cx="4846320" cy="594360"/>
          </a:xfrm>
          <a:prstGeom prst="rect">
            <a:avLst/>
          </a:prstGeom>
          <a:noFill/>
        </p:spPr>
        <p:txBody>
          <a:bodyPr wrap="square" lIns="45720" rIns="45720" anchor="t">
            <a:spAutoFit/>
          </a:bodyPr>
          <a:lstStyle/>
          <a:p>
            <a:pPr>
              <a:spcAft>
                <a:spcPts val="500"/>
              </a:spcAft>
              <a:defRPr sz="1500" b="0">
                <a:solidFill>
                  <a:srgbClr val="2D3741"/>
                </a:solidFill>
                <a:latin typeface="Aptos"/>
              </a:defRPr>
            </a:pPr>
            <a:r>
              <a:t>Local • regional • national • international • different scales</a:t>
            </a:r>
          </a:p>
        </p:txBody>
      </p:sp>
      <p:sp>
        <p:nvSpPr>
          <p:cNvPr id="22" name="TextBox 21"/>
          <p:cNvSpPr txBox="1"/>
          <p:nvPr/>
        </p:nvSpPr>
        <p:spPr>
          <a:xfrm>
            <a:off x="6217920" y="3977639"/>
            <a:ext cx="5212080" cy="365760"/>
          </a:xfrm>
          <a:prstGeom prst="rect">
            <a:avLst/>
          </a:prstGeom>
          <a:noFill/>
        </p:spPr>
        <p:txBody>
          <a:bodyPr wrap="square" lIns="45720" rIns="45720" anchor="t">
            <a:spAutoFit/>
          </a:bodyPr>
          <a:lstStyle/>
          <a:p>
            <a:pPr>
              <a:spcAft>
                <a:spcPts val="500"/>
              </a:spcAft>
              <a:defRPr sz="1800" b="1">
                <a:solidFill>
                  <a:srgbClr val="162B44"/>
                </a:solidFill>
                <a:latin typeface="Aptos"/>
              </a:defRPr>
            </a:pPr>
            <a:r>
              <a:t>4. What career could I explore?</a:t>
            </a:r>
          </a:p>
        </p:txBody>
      </p:sp>
      <p:sp>
        <p:nvSpPr>
          <p:cNvPr id="23" name="TextBox 22"/>
          <p:cNvSpPr txBox="1"/>
          <p:nvPr/>
        </p:nvSpPr>
        <p:spPr>
          <a:xfrm>
            <a:off x="6309360" y="4434840"/>
            <a:ext cx="4937760" cy="822960"/>
          </a:xfrm>
          <a:prstGeom prst="rect">
            <a:avLst/>
          </a:prstGeom>
          <a:noFill/>
        </p:spPr>
        <p:txBody>
          <a:bodyPr wrap="square" lIns="45720" rIns="45720" anchor="t">
            <a:spAutoFit/>
          </a:bodyPr>
          <a:lstStyle/>
          <a:p>
            <a:pPr>
              <a:spcAft>
                <a:spcPts val="500"/>
              </a:spcAft>
              <a:defRPr sz="1400" b="0">
                <a:solidFill>
                  <a:srgbClr val="2D3741"/>
                </a:solidFill>
                <a:latin typeface="Aptos"/>
              </a:defRPr>
            </a:pPr>
            <a:r>
              <a:t>Event manager • festival / venue coordinator • marketing / PR • hospitality • MICE • sport / major events • charity events</a:t>
            </a:r>
          </a:p>
        </p:txBody>
      </p:sp>
      <p:sp>
        <p:nvSpPr>
          <p:cNvPr id="24" name="TextBox 23"/>
          <p:cNvSpPr txBox="1"/>
          <p:nvPr/>
        </p:nvSpPr>
        <p:spPr>
          <a:xfrm>
            <a:off x="822960" y="5715000"/>
            <a:ext cx="10607040" cy="411480"/>
          </a:xfrm>
          <a:prstGeom prst="rect">
            <a:avLst/>
          </a:prstGeom>
          <a:noFill/>
        </p:spPr>
        <p:txBody>
          <a:bodyPr wrap="square" lIns="45720" rIns="45720" anchor="t">
            <a:spAutoFit/>
          </a:bodyPr>
          <a:lstStyle/>
          <a:p>
            <a:pPr>
              <a:spcAft>
                <a:spcPts val="500"/>
              </a:spcAft>
              <a:defRPr sz="1700" b="1">
                <a:solidFill>
                  <a:srgbClr val="1C8484"/>
                </a:solidFill>
                <a:latin typeface="Aptos"/>
              </a:defRPr>
            </a:pPr>
            <a:r>
              <a:t>Finish the sentence: “I am interested in this area because… and I would like to learn…”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972800" cy="523220"/>
          </a:xfrm>
          <a:prstGeom prst="rect">
            <a:avLst/>
          </a:prstGeom>
          <a:noFill/>
        </p:spPr>
        <p:txBody>
          <a:bodyPr wrap="square" lIns="45720" rIns="45720" anchor="t">
            <a:spAutoFit/>
          </a:bodyPr>
          <a:lstStyle/>
          <a:p>
            <a:pPr>
              <a:spcAft>
                <a:spcPts val="500"/>
              </a:spcAft>
              <a:defRPr sz="2800" b="1">
                <a:solidFill>
                  <a:srgbClr val="162B44"/>
                </a:solidFill>
                <a:latin typeface="Aptos"/>
              </a:defRPr>
            </a:pPr>
            <a:r>
              <a:rPr lang="en-GB" dirty="0"/>
              <a:t>Q</a:t>
            </a:r>
            <a:r>
              <a:rPr dirty="0" err="1"/>
              <a:t>uick</a:t>
            </a:r>
            <a:r>
              <a:rPr dirty="0"/>
              <a:t> knowledge check</a:t>
            </a:r>
          </a:p>
        </p:txBody>
      </p:sp>
      <p:sp>
        <p:nvSpPr>
          <p:cNvPr id="3" name="Rectangle 2"/>
          <p:cNvSpPr/>
          <p:nvPr/>
        </p:nvSpPr>
        <p:spPr>
          <a:xfrm>
            <a:off x="612648" y="960120"/>
            <a:ext cx="822960" cy="54864"/>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21792" y="1078992"/>
            <a:ext cx="10881360" cy="384048"/>
          </a:xfrm>
          <a:prstGeom prst="rect">
            <a:avLst/>
          </a:prstGeom>
          <a:noFill/>
        </p:spPr>
        <p:txBody>
          <a:bodyPr wrap="square" lIns="45720" rIns="45720" anchor="t">
            <a:spAutoFit/>
          </a:bodyPr>
          <a:lstStyle/>
          <a:p>
            <a:pPr>
              <a:spcAft>
                <a:spcPts val="500"/>
              </a:spcAft>
              <a:defRPr sz="1300" b="0">
                <a:solidFill>
                  <a:srgbClr val="64717D"/>
                </a:solidFill>
                <a:latin typeface="Aptos"/>
              </a:defRPr>
            </a:pPr>
            <a:r>
              <a:t>Discuss your answers with a partner or use as an exit ticket.</a:t>
            </a:r>
          </a:p>
        </p:txBody>
      </p:sp>
      <p:sp>
        <p:nvSpPr>
          <p:cNvPr id="5" name="TextBox 4"/>
          <p:cNvSpPr txBox="1"/>
          <p:nvPr/>
        </p:nvSpPr>
        <p:spPr>
          <a:xfrm>
            <a:off x="11292840" y="6473952"/>
            <a:ext cx="365760" cy="182880"/>
          </a:xfrm>
          <a:prstGeom prst="rect">
            <a:avLst/>
          </a:prstGeom>
          <a:noFill/>
        </p:spPr>
        <p:txBody>
          <a:bodyPr wrap="square" lIns="45720" rIns="45720" anchor="t">
            <a:spAutoFit/>
          </a:bodyPr>
          <a:lstStyle/>
          <a:p>
            <a:pPr algn="r">
              <a:spcAft>
                <a:spcPts val="500"/>
              </a:spcAft>
              <a:defRPr sz="1000" b="0">
                <a:solidFill>
                  <a:srgbClr val="64717D"/>
                </a:solidFill>
                <a:latin typeface="Aptos"/>
              </a:defRPr>
            </a:pPr>
            <a:r>
              <a:t>11</a:t>
            </a:r>
          </a:p>
        </p:txBody>
      </p:sp>
      <p:sp>
        <p:nvSpPr>
          <p:cNvPr id="6" name="Oval 5"/>
          <p:cNvSpPr/>
          <p:nvPr/>
        </p:nvSpPr>
        <p:spPr>
          <a:xfrm>
            <a:off x="822960" y="1920240"/>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051560" y="1847088"/>
            <a:ext cx="10469880" cy="649224"/>
          </a:xfrm>
          <a:prstGeom prst="rect">
            <a:avLst/>
          </a:prstGeom>
          <a:noFill/>
        </p:spPr>
        <p:txBody>
          <a:bodyPr wrap="square" lIns="45720" rIns="45720" anchor="t">
            <a:spAutoFit/>
          </a:bodyPr>
          <a:lstStyle/>
          <a:p>
            <a:pPr>
              <a:spcAft>
                <a:spcPts val="500"/>
              </a:spcAft>
              <a:defRPr sz="1900" b="0">
                <a:solidFill>
                  <a:srgbClr val="2D3741"/>
                </a:solidFill>
                <a:latin typeface="Aptos"/>
              </a:defRPr>
            </a:pPr>
            <a:r>
              <a:t>1. What does MICE stand for?</a:t>
            </a:r>
          </a:p>
        </p:txBody>
      </p:sp>
      <p:sp>
        <p:nvSpPr>
          <p:cNvPr id="8" name="Oval 7"/>
          <p:cNvSpPr/>
          <p:nvPr/>
        </p:nvSpPr>
        <p:spPr>
          <a:xfrm>
            <a:off x="822960" y="2615184"/>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051560" y="2542032"/>
            <a:ext cx="10469880" cy="649224"/>
          </a:xfrm>
          <a:prstGeom prst="rect">
            <a:avLst/>
          </a:prstGeom>
          <a:noFill/>
        </p:spPr>
        <p:txBody>
          <a:bodyPr wrap="square" lIns="45720" rIns="45720" anchor="t">
            <a:spAutoFit/>
          </a:bodyPr>
          <a:lstStyle/>
          <a:p>
            <a:pPr>
              <a:spcAft>
                <a:spcPts val="500"/>
              </a:spcAft>
              <a:defRPr sz="1900" b="0">
                <a:solidFill>
                  <a:srgbClr val="2D3741"/>
                </a:solidFill>
                <a:latin typeface="Aptos"/>
              </a:defRPr>
            </a:pPr>
            <a:r>
              <a:t>2. Which sector may organise events to deliver public and community benefits?</a:t>
            </a:r>
          </a:p>
        </p:txBody>
      </p:sp>
      <p:sp>
        <p:nvSpPr>
          <p:cNvPr id="10" name="Oval 9"/>
          <p:cNvSpPr/>
          <p:nvPr/>
        </p:nvSpPr>
        <p:spPr>
          <a:xfrm>
            <a:off x="822960" y="3310128"/>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051560" y="3236976"/>
            <a:ext cx="10469880" cy="649224"/>
          </a:xfrm>
          <a:prstGeom prst="rect">
            <a:avLst/>
          </a:prstGeom>
          <a:noFill/>
        </p:spPr>
        <p:txBody>
          <a:bodyPr wrap="square" lIns="45720" rIns="45720" anchor="t">
            <a:spAutoFit/>
          </a:bodyPr>
          <a:lstStyle/>
          <a:p>
            <a:pPr>
              <a:spcAft>
                <a:spcPts val="500"/>
              </a:spcAft>
              <a:defRPr sz="1900" b="0">
                <a:solidFill>
                  <a:srgbClr val="2D3741"/>
                </a:solidFill>
                <a:latin typeface="Aptos"/>
              </a:defRPr>
            </a:pPr>
            <a:r>
              <a:t>3. What distinguishes a mega event from a small local event?</a:t>
            </a:r>
          </a:p>
        </p:txBody>
      </p:sp>
      <p:sp>
        <p:nvSpPr>
          <p:cNvPr id="12" name="Oval 11"/>
          <p:cNvSpPr/>
          <p:nvPr/>
        </p:nvSpPr>
        <p:spPr>
          <a:xfrm>
            <a:off x="822960" y="4005072"/>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1051560" y="3931920"/>
            <a:ext cx="10469880" cy="649224"/>
          </a:xfrm>
          <a:prstGeom prst="rect">
            <a:avLst/>
          </a:prstGeom>
          <a:noFill/>
        </p:spPr>
        <p:txBody>
          <a:bodyPr wrap="square" lIns="45720" rIns="45720" anchor="t">
            <a:spAutoFit/>
          </a:bodyPr>
          <a:lstStyle/>
          <a:p>
            <a:pPr>
              <a:spcAft>
                <a:spcPts val="500"/>
              </a:spcAft>
              <a:defRPr sz="1900" b="0">
                <a:solidFill>
                  <a:srgbClr val="2D3741"/>
                </a:solidFill>
                <a:latin typeface="Aptos"/>
              </a:defRPr>
            </a:pPr>
            <a:r>
              <a:t>4. Give one purpose of a not-for-profit event.</a:t>
            </a:r>
          </a:p>
        </p:txBody>
      </p:sp>
      <p:sp>
        <p:nvSpPr>
          <p:cNvPr id="14" name="Oval 13"/>
          <p:cNvSpPr/>
          <p:nvPr/>
        </p:nvSpPr>
        <p:spPr>
          <a:xfrm>
            <a:off x="822960" y="4700016"/>
            <a:ext cx="109728" cy="109728"/>
          </a:xfrm>
          <a:prstGeom prst="ellipse">
            <a:avLst/>
          </a:prstGeom>
          <a:solidFill>
            <a:srgbClr val="1C84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051560" y="4626864"/>
            <a:ext cx="10469880" cy="649224"/>
          </a:xfrm>
          <a:prstGeom prst="rect">
            <a:avLst/>
          </a:prstGeom>
          <a:noFill/>
        </p:spPr>
        <p:txBody>
          <a:bodyPr wrap="square" lIns="45720" rIns="45720" anchor="t">
            <a:spAutoFit/>
          </a:bodyPr>
          <a:lstStyle/>
          <a:p>
            <a:pPr>
              <a:spcAft>
                <a:spcPts val="500"/>
              </a:spcAft>
              <a:defRPr sz="1900" b="0">
                <a:solidFill>
                  <a:srgbClr val="2D3741"/>
                </a:solidFill>
                <a:latin typeface="Aptos"/>
              </a:defRPr>
            </a:pPr>
            <a:r>
              <a:t>5. Can an event belong to more than one typology?</a:t>
            </a:r>
          </a:p>
        </p:txBody>
      </p:sp>
      <p:sp>
        <p:nvSpPr>
          <p:cNvPr id="16" name="TextBox 15"/>
          <p:cNvSpPr txBox="1"/>
          <p:nvPr/>
        </p:nvSpPr>
        <p:spPr>
          <a:xfrm>
            <a:off x="822960" y="5577840"/>
            <a:ext cx="10515600" cy="457200"/>
          </a:xfrm>
          <a:prstGeom prst="rect">
            <a:avLst/>
          </a:prstGeom>
          <a:noFill/>
        </p:spPr>
        <p:txBody>
          <a:bodyPr wrap="square" lIns="45720" rIns="45720" anchor="t">
            <a:spAutoFit/>
          </a:bodyPr>
          <a:lstStyle/>
          <a:p>
            <a:pPr>
              <a:spcAft>
                <a:spcPts val="500"/>
              </a:spcAft>
              <a:defRPr sz="1600" b="1">
                <a:solidFill>
                  <a:srgbClr val="162B44"/>
                </a:solidFill>
                <a:latin typeface="Aptos"/>
              </a:defRPr>
            </a:pPr>
            <a:r>
              <a:rPr dirty="0"/>
              <a:t>Extension: name one event you would like to work at and explain why.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162B44"/>
        </a:solidFill>
        <a:effectLst/>
      </p:bgPr>
    </p:bg>
    <p:spTree>
      <p:nvGrpSpPr>
        <p:cNvPr id="1" name=""/>
        <p:cNvGrpSpPr/>
        <p:nvPr/>
      </p:nvGrpSpPr>
      <p:grpSpPr>
        <a:xfrm>
          <a:off x="0" y="0"/>
          <a:ext cx="0" cy="0"/>
          <a:chOff x="0" y="0"/>
          <a:chExt cx="0" cy="0"/>
        </a:xfrm>
      </p:grpSpPr>
      <p:sp>
        <p:nvSpPr>
          <p:cNvPr id="2" name="TextBox 1"/>
          <p:cNvSpPr txBox="1"/>
          <p:nvPr/>
        </p:nvSpPr>
        <p:spPr>
          <a:xfrm>
            <a:off x="685800" y="502920"/>
            <a:ext cx="10789920" cy="548640"/>
          </a:xfrm>
          <a:prstGeom prst="rect">
            <a:avLst/>
          </a:prstGeom>
          <a:noFill/>
        </p:spPr>
        <p:txBody>
          <a:bodyPr wrap="square" lIns="45720" rIns="45720" anchor="t">
            <a:spAutoFit/>
          </a:bodyPr>
          <a:lstStyle/>
          <a:p>
            <a:pPr>
              <a:spcAft>
                <a:spcPts val="500"/>
              </a:spcAft>
              <a:defRPr sz="3000" b="1">
                <a:solidFill>
                  <a:srgbClr val="FFFFFF"/>
                </a:solidFill>
                <a:latin typeface="Aptos"/>
              </a:defRPr>
            </a:pPr>
            <a:r>
              <a:rPr dirty="0">
                <a:solidFill>
                  <a:schemeClr val="bg2">
                    <a:lumMod val="25000"/>
                  </a:schemeClr>
                </a:solidFill>
              </a:rPr>
              <a:t>Key takeaways</a:t>
            </a:r>
          </a:p>
        </p:txBody>
      </p:sp>
      <p:sp>
        <p:nvSpPr>
          <p:cNvPr id="3" name="Rectangle 2"/>
          <p:cNvSpPr/>
          <p:nvPr/>
        </p:nvSpPr>
        <p:spPr>
          <a:xfrm>
            <a:off x="713232" y="1143000"/>
            <a:ext cx="822960" cy="54864"/>
          </a:xfrm>
          <a:prstGeom prst="rect">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868680" y="1783080"/>
            <a:ext cx="109728" cy="109728"/>
          </a:xfrm>
          <a:prstGeom prst="ellipse">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097280" y="1709928"/>
            <a:ext cx="10012680" cy="384721"/>
          </a:xfrm>
          <a:prstGeom prst="rect">
            <a:avLst/>
          </a:prstGeom>
          <a:noFill/>
        </p:spPr>
        <p:txBody>
          <a:bodyPr wrap="square" lIns="45720" rIns="45720" anchor="t">
            <a:spAutoFit/>
          </a:bodyPr>
          <a:lstStyle/>
          <a:p>
            <a:pPr>
              <a:spcAft>
                <a:spcPts val="500"/>
              </a:spcAft>
              <a:defRPr sz="1900" b="0">
                <a:solidFill>
                  <a:srgbClr val="FFFFFF"/>
                </a:solidFill>
                <a:latin typeface="Aptos"/>
              </a:defRPr>
            </a:pPr>
            <a:r>
              <a:rPr b="1" dirty="0">
                <a:solidFill>
                  <a:schemeClr val="bg2">
                    <a:lumMod val="25000"/>
                  </a:schemeClr>
                </a:solidFill>
              </a:rPr>
              <a:t>Events</a:t>
            </a:r>
            <a:r>
              <a:rPr dirty="0"/>
              <a:t> </a:t>
            </a:r>
            <a:r>
              <a:rPr b="1" dirty="0">
                <a:solidFill>
                  <a:schemeClr val="bg2">
                    <a:lumMod val="25000"/>
                  </a:schemeClr>
                </a:solidFill>
              </a:rPr>
              <a:t>can be classified by type, purpose and scale.</a:t>
            </a:r>
          </a:p>
        </p:txBody>
      </p:sp>
      <p:sp>
        <p:nvSpPr>
          <p:cNvPr id="6" name="Oval 5"/>
          <p:cNvSpPr/>
          <p:nvPr/>
        </p:nvSpPr>
        <p:spPr>
          <a:xfrm>
            <a:off x="868680" y="2468880"/>
            <a:ext cx="109728" cy="109728"/>
          </a:xfrm>
          <a:prstGeom prst="ellipse">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097280" y="2395728"/>
            <a:ext cx="10012680" cy="384721"/>
          </a:xfrm>
          <a:prstGeom prst="rect">
            <a:avLst/>
          </a:prstGeom>
          <a:noFill/>
        </p:spPr>
        <p:txBody>
          <a:bodyPr wrap="square" lIns="45720" rIns="45720" anchor="t">
            <a:spAutoFit/>
          </a:bodyPr>
          <a:lstStyle/>
          <a:p>
            <a:pPr>
              <a:spcAft>
                <a:spcPts val="500"/>
              </a:spcAft>
              <a:defRPr sz="1900" b="0">
                <a:solidFill>
                  <a:srgbClr val="FFFFFF"/>
                </a:solidFill>
                <a:latin typeface="Aptos"/>
              </a:defRPr>
            </a:pPr>
            <a:r>
              <a:rPr b="1" dirty="0">
                <a:solidFill>
                  <a:schemeClr val="bg2">
                    <a:lumMod val="25000"/>
                  </a:schemeClr>
                </a:solidFill>
              </a:rPr>
              <a:t>Event categories often overlap.</a:t>
            </a:r>
          </a:p>
        </p:txBody>
      </p:sp>
      <p:sp>
        <p:nvSpPr>
          <p:cNvPr id="8" name="Oval 7"/>
          <p:cNvSpPr/>
          <p:nvPr/>
        </p:nvSpPr>
        <p:spPr>
          <a:xfrm>
            <a:off x="868680" y="3154680"/>
            <a:ext cx="109728" cy="109728"/>
          </a:xfrm>
          <a:prstGeom prst="ellipse">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097280" y="3081528"/>
            <a:ext cx="10012680" cy="384721"/>
          </a:xfrm>
          <a:prstGeom prst="rect">
            <a:avLst/>
          </a:prstGeom>
          <a:noFill/>
        </p:spPr>
        <p:txBody>
          <a:bodyPr wrap="square" lIns="45720" rIns="45720" anchor="t">
            <a:spAutoFit/>
          </a:bodyPr>
          <a:lstStyle/>
          <a:p>
            <a:pPr>
              <a:spcAft>
                <a:spcPts val="500"/>
              </a:spcAft>
              <a:defRPr sz="1900" b="0">
                <a:solidFill>
                  <a:srgbClr val="FFFFFF"/>
                </a:solidFill>
                <a:latin typeface="Aptos"/>
              </a:defRPr>
            </a:pPr>
            <a:r>
              <a:rPr b="1" dirty="0">
                <a:solidFill>
                  <a:schemeClr val="bg2">
                    <a:lumMod val="25000"/>
                  </a:schemeClr>
                </a:solidFill>
              </a:rPr>
              <a:t>Public, commercial and not-for-profit </a:t>
            </a:r>
            <a:r>
              <a:rPr b="1" dirty="0" err="1">
                <a:solidFill>
                  <a:schemeClr val="bg2">
                    <a:lumMod val="25000"/>
                  </a:schemeClr>
                </a:solidFill>
              </a:rPr>
              <a:t>organisers</a:t>
            </a:r>
            <a:r>
              <a:rPr b="1" dirty="0">
                <a:solidFill>
                  <a:schemeClr val="bg2">
                    <a:lumMod val="25000"/>
                  </a:schemeClr>
                </a:solidFill>
              </a:rPr>
              <a:t> may have different priorities.</a:t>
            </a:r>
          </a:p>
        </p:txBody>
      </p:sp>
      <p:sp>
        <p:nvSpPr>
          <p:cNvPr id="10" name="Oval 9"/>
          <p:cNvSpPr/>
          <p:nvPr/>
        </p:nvSpPr>
        <p:spPr>
          <a:xfrm>
            <a:off x="868680" y="3840480"/>
            <a:ext cx="109728" cy="109728"/>
          </a:xfrm>
          <a:prstGeom prst="ellipse">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097280" y="3767328"/>
            <a:ext cx="10012680" cy="384721"/>
          </a:xfrm>
          <a:prstGeom prst="rect">
            <a:avLst/>
          </a:prstGeom>
          <a:noFill/>
        </p:spPr>
        <p:txBody>
          <a:bodyPr wrap="square" lIns="45720" rIns="45720" anchor="t">
            <a:spAutoFit/>
          </a:bodyPr>
          <a:lstStyle/>
          <a:p>
            <a:pPr>
              <a:spcAft>
                <a:spcPts val="500"/>
              </a:spcAft>
              <a:defRPr sz="1900" b="0">
                <a:solidFill>
                  <a:srgbClr val="FFFFFF"/>
                </a:solidFill>
                <a:latin typeface="Aptos"/>
              </a:defRPr>
            </a:pPr>
            <a:r>
              <a:rPr b="1" dirty="0">
                <a:solidFill>
                  <a:schemeClr val="bg2">
                    <a:lumMod val="25000"/>
                  </a:schemeClr>
                </a:solidFill>
              </a:rPr>
              <a:t>Success can mean profit, visitor spending, participation, awareness or social impact.</a:t>
            </a:r>
          </a:p>
        </p:txBody>
      </p:sp>
      <p:sp>
        <p:nvSpPr>
          <p:cNvPr id="12" name="Oval 11"/>
          <p:cNvSpPr/>
          <p:nvPr/>
        </p:nvSpPr>
        <p:spPr>
          <a:xfrm>
            <a:off x="868680" y="4526280"/>
            <a:ext cx="109728" cy="109728"/>
          </a:xfrm>
          <a:prstGeom prst="ellipse">
            <a:avLst/>
          </a:prstGeom>
          <a:solidFill>
            <a:srgbClr val="E8B1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1097280" y="4453128"/>
            <a:ext cx="10012680" cy="384721"/>
          </a:xfrm>
          <a:prstGeom prst="rect">
            <a:avLst/>
          </a:prstGeom>
          <a:noFill/>
        </p:spPr>
        <p:txBody>
          <a:bodyPr wrap="square" lIns="45720" rIns="45720" anchor="t">
            <a:spAutoFit/>
          </a:bodyPr>
          <a:lstStyle/>
          <a:p>
            <a:pPr>
              <a:spcAft>
                <a:spcPts val="500"/>
              </a:spcAft>
              <a:defRPr sz="1900" b="0">
                <a:solidFill>
                  <a:srgbClr val="FFFFFF"/>
                </a:solidFill>
                <a:latin typeface="Aptos"/>
              </a:defRPr>
            </a:pPr>
            <a:r>
              <a:rPr b="1" dirty="0">
                <a:solidFill>
                  <a:schemeClr val="bg2">
                    <a:lumMod val="25000"/>
                  </a:schemeClr>
                </a:solidFill>
              </a:rPr>
              <a:t>Career exploration starts with curiosity, skills and experience.</a:t>
            </a:r>
          </a:p>
        </p:txBody>
      </p:sp>
      <p:sp>
        <p:nvSpPr>
          <p:cNvPr id="14" name="TextBox 13"/>
          <p:cNvSpPr txBox="1"/>
          <p:nvPr/>
        </p:nvSpPr>
        <p:spPr>
          <a:xfrm>
            <a:off x="713232" y="5075367"/>
            <a:ext cx="10149840" cy="338554"/>
          </a:xfrm>
          <a:prstGeom prst="rect">
            <a:avLst/>
          </a:prstGeom>
          <a:noFill/>
        </p:spPr>
        <p:txBody>
          <a:bodyPr wrap="square" lIns="45720" rIns="45720" anchor="t">
            <a:spAutoFit/>
          </a:bodyPr>
          <a:lstStyle/>
          <a:p>
            <a:pPr>
              <a:spcAft>
                <a:spcPts val="500"/>
              </a:spcAft>
              <a:defRPr sz="1600" b="1">
                <a:solidFill>
                  <a:srgbClr val="B4E2DE"/>
                </a:solidFill>
                <a:latin typeface="Aptos"/>
              </a:defRPr>
            </a:pPr>
            <a:r>
              <a:rPr dirty="0">
                <a:solidFill>
                  <a:schemeClr val="bg2">
                    <a:lumMod val="25000"/>
                  </a:schemeClr>
                </a:solidFill>
              </a:rPr>
              <a:t>Next step: identify one event opportunity or placement that could help you explore your interests.</a:t>
            </a:r>
          </a:p>
        </p:txBody>
      </p:sp>
      <p:sp>
        <p:nvSpPr>
          <p:cNvPr id="15" name="TextBox 14"/>
          <p:cNvSpPr txBox="1"/>
          <p:nvPr/>
        </p:nvSpPr>
        <p:spPr>
          <a:xfrm>
            <a:off x="11292840" y="6473952"/>
            <a:ext cx="365760" cy="182880"/>
          </a:xfrm>
          <a:prstGeom prst="rect">
            <a:avLst/>
          </a:prstGeom>
          <a:noFill/>
        </p:spPr>
        <p:txBody>
          <a:bodyPr wrap="square" lIns="45720" rIns="45720" anchor="t">
            <a:spAutoFit/>
          </a:bodyPr>
          <a:lstStyle/>
          <a:p>
            <a:pPr algn="r">
              <a:spcAft>
                <a:spcPts val="500"/>
              </a:spcAft>
              <a:defRPr sz="1000" b="0">
                <a:solidFill>
                  <a:srgbClr val="CDD7DF"/>
                </a:solidFill>
                <a:latin typeface="Aptos"/>
              </a:defRPr>
            </a:pPr>
            <a:r>
              <a:t>12</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B1DD3A-C387-72F5-EF8C-DEDE73C77F2D}"/>
              </a:ext>
            </a:extLst>
          </p:cNvPr>
          <p:cNvPicPr>
            <a:picLocks noChangeAspect="1"/>
          </p:cNvPicPr>
          <p:nvPr/>
        </p:nvPicPr>
        <p:blipFill>
          <a:blip r:embed="rId2"/>
          <a:stretch>
            <a:fillRect/>
          </a:stretch>
        </p:blipFill>
        <p:spPr>
          <a:xfrm>
            <a:off x="2513" y="0"/>
            <a:ext cx="12186973" cy="6858000"/>
          </a:xfrm>
          <a:prstGeom prst="rect">
            <a:avLst/>
          </a:prstGeom>
        </p:spPr>
      </p:pic>
    </p:spTree>
    <p:extLst>
      <p:ext uri="{BB962C8B-B14F-4D97-AF65-F5344CB8AC3E}">
        <p14:creationId xmlns:p14="http://schemas.microsoft.com/office/powerpoint/2010/main" val="3974140408"/>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2131</Words>
  <Application>Microsoft Office PowerPoint</Application>
  <PresentationFormat>Widescreen</PresentationFormat>
  <Paragraphs>258</Paragraphs>
  <Slides>20</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20</vt:i4>
      </vt:variant>
    </vt:vector>
  </HeadingPairs>
  <TitlesOfParts>
    <vt:vector size="26" baseType="lpstr">
      <vt:lpstr>Arial</vt:lpstr>
      <vt:lpstr>Calibri</vt:lpstr>
      <vt:lpstr>Calibri Light</vt:lpstr>
      <vt:lpstr>Theme1</vt:lpstr>
      <vt:lpstr>Accessible 2</vt:lpstr>
      <vt:lpstr>Sub Title 1</vt:lpstr>
      <vt:lpstr>PowerPoint Presentation</vt:lpstr>
      <vt:lpstr>PowerPoint Presentation</vt:lpstr>
      <vt:lpstr>PowerPoint Presentation</vt:lpstr>
      <vt:lpstr>PowerPoint Presentation</vt:lpstr>
      <vt:lpstr>Visitor Typology</vt:lpstr>
      <vt:lpstr>PowerPoint Presentation</vt:lpstr>
      <vt:lpstr>Sports events</vt:lpstr>
      <vt:lpstr>PowerPoint Presentation</vt:lpstr>
      <vt:lpstr>PowerPoint Presentation</vt:lpstr>
      <vt:lpstr>PowerPoint Presentation</vt:lpstr>
      <vt:lpstr>PowerPoint Presentation</vt:lpstr>
      <vt:lpstr>PowerPoint Presentation</vt:lpstr>
      <vt:lpstr>PowerPoint Presentation</vt:lpstr>
      <vt:lpstr>Personal events</vt:lpstr>
      <vt:lpstr>PowerPoint Presentation</vt:lpstr>
      <vt:lpstr>Event typology to Employability.</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Deborah Jenkins</cp:lastModifiedBy>
  <cp:revision>2</cp:revision>
  <dcterms:created xsi:type="dcterms:W3CDTF">2013-01-27T09:14:16Z</dcterms:created>
  <dcterms:modified xsi:type="dcterms:W3CDTF">2026-10-16T08:58:23Z</dcterms:modified>
  <cp:category/>
</cp:coreProperties>
</file>