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64" r:id="rId4"/>
    <p:sldId id="258" r:id="rId5"/>
    <p:sldId id="266" r:id="rId6"/>
    <p:sldId id="260" r:id="rId7"/>
    <p:sldId id="261" r:id="rId8"/>
    <p:sldId id="262" r:id="rId9"/>
    <p:sldId id="267" r:id="rId10"/>
    <p:sldId id="263"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52" dt="2026-10-14T20:12:49.113"/>
    <p1510:client id="{1FDF73DA-E3B4-A982-F60F-112B20C9C1C9}" v="546" dt="2026-10-14T17:02:33.160"/>
    <p1510:client id="{3B84B864-B99F-BB50-995A-85E9180A9131}" v="1" dt="2026-10-15T12:45:56.555"/>
    <p1510:client id="{47C656F4-B9BB-4ADC-2275-F8CAC7F0091F}" v="1" dt="2026-10-15T15:02:35.016"/>
    <p1510:client id="{4B834B7D-A0BD-3EF8-92B1-B90711053426}" v="92" dt="2026-10-13T22:09:18.229"/>
    <p1510:client id="{4D9BEBAC-D107-1013-C21F-1C07B27FE650}" v="3" dt="2026-10-15T00:56:24.226"/>
    <p1510:client id="{63A92713-D100-109B-50C7-715E7DC25C31}" v="1" dt="2026-10-14T21:59:20.918"/>
    <p1510:client id="{707AC182-85AF-ADE4-EA52-389CD8B36037}" v="3" dt="2026-10-15T14:58:15.606"/>
    <p1510:client id="{AA98CDBF-C980-62A1-728C-3523F3795236}" v="25" dt="2026-10-15T21:51:18.705"/>
    <p1510:client id="{DA16CF06-C958-1519-FFCA-D3CD54AAAE42}" v="2064" dt="2026-10-14T19:02:00.957"/>
    <p1510:client id="{F379D677-665A-CC8B-72F1-5B1DFA44706B}" v="10" dt="2026-10-15T11:59:58.1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594716-F2D3-4DCB-AC69-BD6C68673CF9}" type="datetimeFigureOut">
              <a:rPr lang="en-GB" smtClean="0"/>
              <a:t>15/10/2026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72F9A3-E847-4EA7-AAE1-51A04D58D5A4}" type="slidenum">
              <a:rPr lang="en-GB" smtClean="0"/>
              <a:t>‹Nº›</a:t>
            </a:fld>
            <a:endParaRPr lang="en-GB"/>
          </a:p>
        </p:txBody>
      </p:sp>
    </p:spTree>
    <p:extLst>
      <p:ext uri="{BB962C8B-B14F-4D97-AF65-F5344CB8AC3E}">
        <p14:creationId xmlns:p14="http://schemas.microsoft.com/office/powerpoint/2010/main" val="4055787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572F9A3-E847-4EA7-AAE1-51A04D58D5A4}" type="slidenum">
              <a:rPr lang="en-GB" smtClean="0"/>
              <a:t>1</a:t>
            </a:fld>
            <a:endParaRPr lang="en-GB"/>
          </a:p>
        </p:txBody>
      </p:sp>
    </p:spTree>
    <p:extLst>
      <p:ext uri="{BB962C8B-B14F-4D97-AF65-F5344CB8AC3E}">
        <p14:creationId xmlns:p14="http://schemas.microsoft.com/office/powerpoint/2010/main" val="705643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Naod</a:t>
            </a:r>
          </a:p>
        </p:txBody>
      </p:sp>
      <p:sp>
        <p:nvSpPr>
          <p:cNvPr id="4" name="Slide Number Placeholder 3"/>
          <p:cNvSpPr>
            <a:spLocks noGrp="1"/>
          </p:cNvSpPr>
          <p:nvPr>
            <p:ph type="sldNum" sz="quarter" idx="5"/>
          </p:nvPr>
        </p:nvSpPr>
        <p:spPr/>
        <p:txBody>
          <a:bodyPr/>
          <a:lstStyle/>
          <a:p>
            <a:fld id="{5572F9A3-E847-4EA7-AAE1-51A04D58D5A4}" type="slidenum">
              <a:rPr lang="en-GB" smtClean="0"/>
              <a:t>3</a:t>
            </a:fld>
            <a:endParaRPr lang="en-GB"/>
          </a:p>
        </p:txBody>
      </p:sp>
    </p:spTree>
    <p:extLst>
      <p:ext uri="{BB962C8B-B14F-4D97-AF65-F5344CB8AC3E}">
        <p14:creationId xmlns:p14="http://schemas.microsoft.com/office/powerpoint/2010/main" val="4958524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Serena</a:t>
            </a:r>
          </a:p>
        </p:txBody>
      </p:sp>
      <p:sp>
        <p:nvSpPr>
          <p:cNvPr id="4" name="Slide Number Placeholder 3"/>
          <p:cNvSpPr>
            <a:spLocks noGrp="1"/>
          </p:cNvSpPr>
          <p:nvPr>
            <p:ph type="sldNum" sz="quarter" idx="5"/>
          </p:nvPr>
        </p:nvSpPr>
        <p:spPr/>
        <p:txBody>
          <a:bodyPr/>
          <a:lstStyle/>
          <a:p>
            <a:fld id="{5572F9A3-E847-4EA7-AAE1-51A04D58D5A4}" type="slidenum">
              <a:rPr lang="en-GB" smtClean="0"/>
              <a:t>4</a:t>
            </a:fld>
            <a:endParaRPr lang="en-GB"/>
          </a:p>
        </p:txBody>
      </p:sp>
    </p:spTree>
    <p:extLst>
      <p:ext uri="{BB962C8B-B14F-4D97-AF65-F5344CB8AC3E}">
        <p14:creationId xmlns:p14="http://schemas.microsoft.com/office/powerpoint/2010/main" val="465990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E4DF83-F3DE-ED56-0ED5-5DEECF9917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808477-96AF-E1C8-B9B1-FB634B1C98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2CE9BB-4C5B-2B0F-461B-5041BA412585}"/>
              </a:ext>
            </a:extLst>
          </p:cNvPr>
          <p:cNvSpPr>
            <a:spLocks noGrp="1"/>
          </p:cNvSpPr>
          <p:nvPr>
            <p:ph type="body" idx="1"/>
          </p:nvPr>
        </p:nvSpPr>
        <p:spPr/>
        <p:txBody>
          <a:bodyPr/>
          <a:lstStyle/>
          <a:p>
            <a:r>
              <a:rPr lang="en-GB"/>
              <a:t>Dylan</a:t>
            </a:r>
          </a:p>
        </p:txBody>
      </p:sp>
      <p:sp>
        <p:nvSpPr>
          <p:cNvPr id="4" name="Slide Number Placeholder 3">
            <a:extLst>
              <a:ext uri="{FF2B5EF4-FFF2-40B4-BE49-F238E27FC236}">
                <a16:creationId xmlns:a16="http://schemas.microsoft.com/office/drawing/2014/main" id="{17A6D1B2-C0FD-92E8-E6B2-7991CFC1A0C8}"/>
              </a:ext>
            </a:extLst>
          </p:cNvPr>
          <p:cNvSpPr>
            <a:spLocks noGrp="1"/>
          </p:cNvSpPr>
          <p:nvPr>
            <p:ph type="sldNum" sz="quarter" idx="5"/>
          </p:nvPr>
        </p:nvSpPr>
        <p:spPr/>
        <p:txBody>
          <a:bodyPr/>
          <a:lstStyle/>
          <a:p>
            <a:fld id="{5572F9A3-E847-4EA7-AAE1-51A04D58D5A4}" type="slidenum">
              <a:rPr lang="en-GB" smtClean="0"/>
              <a:t>5</a:t>
            </a:fld>
            <a:endParaRPr lang="en-GB"/>
          </a:p>
        </p:txBody>
      </p:sp>
    </p:spTree>
    <p:extLst>
      <p:ext uri="{BB962C8B-B14F-4D97-AF65-F5344CB8AC3E}">
        <p14:creationId xmlns:p14="http://schemas.microsoft.com/office/powerpoint/2010/main" val="42924491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Monica</a:t>
            </a:r>
          </a:p>
        </p:txBody>
      </p:sp>
      <p:sp>
        <p:nvSpPr>
          <p:cNvPr id="4" name="Slide Number Placeholder 3"/>
          <p:cNvSpPr>
            <a:spLocks noGrp="1"/>
          </p:cNvSpPr>
          <p:nvPr>
            <p:ph type="sldNum" sz="quarter" idx="5"/>
          </p:nvPr>
        </p:nvSpPr>
        <p:spPr/>
        <p:txBody>
          <a:bodyPr/>
          <a:lstStyle/>
          <a:p>
            <a:fld id="{5572F9A3-E847-4EA7-AAE1-51A04D58D5A4}" type="slidenum">
              <a:rPr lang="en-GB" smtClean="0"/>
              <a:t>6</a:t>
            </a:fld>
            <a:endParaRPr lang="en-GB"/>
          </a:p>
        </p:txBody>
      </p:sp>
    </p:spTree>
    <p:extLst>
      <p:ext uri="{BB962C8B-B14F-4D97-AF65-F5344CB8AC3E}">
        <p14:creationId xmlns:p14="http://schemas.microsoft.com/office/powerpoint/2010/main" val="14205381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Harry</a:t>
            </a:r>
          </a:p>
          <a:p>
            <a:endParaRPr lang="en-GB" dirty="0"/>
          </a:p>
          <a:p>
            <a:r>
              <a:rPr lang="en-GB"/>
              <a:t>For this project, we are starting with a responsive website because the same version can be tested on phones, tablets and computers without an app store release.</a:t>
            </a:r>
            <a:br>
              <a:rPr lang="en-GB" dirty="0">
                <a:cs typeface="+mn-lt"/>
              </a:rPr>
            </a:br>
            <a:r>
              <a:rPr lang="en-GB" dirty="0"/>
              <a:t> </a:t>
            </a:r>
            <a:br>
              <a:rPr lang="en-GB" dirty="0">
                <a:cs typeface="+mn-lt"/>
              </a:rPr>
            </a:br>
            <a:r>
              <a:rPr lang="en-GB" dirty="0"/>
              <a:t>We plan to use React with TypeScript. React would split the interface into reusable parts, including the journey form, route results, map and community reports. TypeScript would define information such as locations, route legs, lift status and accessibility preferences. Vite would provide the development and build setup.</a:t>
            </a:r>
            <a:br>
              <a:rPr lang="en-GB" dirty="0">
                <a:cs typeface="+mn-lt"/>
              </a:rPr>
            </a:br>
            <a:r>
              <a:rPr lang="en-GB" dirty="0"/>
              <a:t> </a:t>
            </a:r>
            <a:br>
              <a:rPr lang="en-GB" dirty="0">
                <a:cs typeface="+mn-lt"/>
              </a:rPr>
            </a:br>
            <a:r>
              <a:rPr lang="en-GB" dirty="0"/>
              <a:t>Leaflet and OpenStreetMap would provide the map. Users could pan and zoom, view stations and bus stops, and switch layers for lifts, ramps, gradients, crossings and reports. Address suggestions and browser location would set the journey points. The written itinerary would remain available so users would not have to understand the map alone.</a:t>
            </a:r>
            <a:br>
              <a:rPr lang="en-GB" dirty="0">
                <a:cs typeface="+mn-lt"/>
              </a:rPr>
            </a:br>
            <a:r>
              <a:rPr lang="en-GB" dirty="0"/>
              <a:t> </a:t>
            </a:r>
            <a:br>
              <a:rPr lang="en-GB" dirty="0">
                <a:cs typeface="+mn-lt"/>
              </a:rPr>
            </a:br>
            <a:r>
              <a:rPr lang="en-GB" dirty="0"/>
              <a:t>For London transport information, we would investigate the TfL Unified API for journey times, disruptions and step-free access. Lift information can change quickly, so the website should show its source and update time. Missing information would appear as unknown rather than accessible.</a:t>
            </a:r>
            <a:br>
              <a:rPr lang="en-GB" dirty="0">
                <a:cs typeface="+mn-lt"/>
              </a:rPr>
            </a:br>
            <a:r>
              <a:rPr lang="en-GB" dirty="0"/>
              <a:t> </a:t>
            </a:r>
            <a:br>
              <a:rPr lang="en-GB" dirty="0">
                <a:cs typeface="+mn-lt"/>
              </a:rPr>
            </a:br>
            <a:r>
              <a:rPr lang="en-GB" dirty="0"/>
              <a:t>We plan to work towards WCAG 2.2 AA. This includes keyboard navigation, visible focus, screen-reader announcements, large touch controls and sufficient colour contrast. Testing would cover the route filters, address search, issue reporting and layouts on different screen sizes.</a:t>
            </a:r>
            <a:br>
              <a:rPr lang="en-GB" dirty="0">
                <a:cs typeface="+mn-lt"/>
              </a:rPr>
            </a:br>
            <a:r>
              <a:rPr lang="en-GB" dirty="0"/>
              <a:t> </a:t>
            </a:r>
            <a:br>
              <a:rPr lang="en-GB" dirty="0">
                <a:cs typeface="+mn-lt"/>
              </a:rPr>
            </a:br>
            <a:r>
              <a:rPr lang="en-GB" dirty="0"/>
              <a:t>The early prototype would use prepared journeys for reliable testing and browser storage for preferences and community reports. Reports would begin as unverified. A full service would later need live routing, a secure database, user accounts and moderation. Real assistance requests, ticket purchases and taxi bookings would also require operator agreements and stronger privacy and security controls.</a:t>
            </a:r>
          </a:p>
        </p:txBody>
      </p:sp>
      <p:sp>
        <p:nvSpPr>
          <p:cNvPr id="4" name="Slide Number Placeholder 3"/>
          <p:cNvSpPr>
            <a:spLocks noGrp="1"/>
          </p:cNvSpPr>
          <p:nvPr>
            <p:ph type="sldNum" sz="quarter" idx="5"/>
          </p:nvPr>
        </p:nvSpPr>
        <p:spPr/>
        <p:txBody>
          <a:bodyPr/>
          <a:lstStyle/>
          <a:p>
            <a:fld id="{5572F9A3-E847-4EA7-AAE1-51A04D58D5A4}" type="slidenum">
              <a:rPr lang="en-GB" smtClean="0"/>
              <a:t>7</a:t>
            </a:fld>
            <a:endParaRPr lang="en-GB"/>
          </a:p>
        </p:txBody>
      </p:sp>
    </p:spTree>
    <p:extLst>
      <p:ext uri="{BB962C8B-B14F-4D97-AF65-F5344CB8AC3E}">
        <p14:creationId xmlns:p14="http://schemas.microsoft.com/office/powerpoint/2010/main" val="1365127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Jarrad</a:t>
            </a:r>
          </a:p>
          <a:p>
            <a:br>
              <a:rPr lang="en-GB" dirty="0">
                <a:cs typeface="+mn-lt"/>
              </a:rPr>
            </a:br>
            <a:r>
              <a:rPr lang="en-GB"/>
              <a:t>For the prototype, there are a variety of costs that must be factored in, however, the main three would be the cost of a domain name, web hosting, and the cost for the map / routing implementations. </a:t>
            </a:r>
          </a:p>
          <a:p>
            <a:endParaRPr lang="en-GB"/>
          </a:p>
          <a:p>
            <a:r>
              <a:rPr lang="en-GB" dirty="0"/>
              <a:t>The first factor is the cost of a domain name, and what domain registrar to use, as different registrars charge different amounts, and some may have set terms. For example, to purchase a .co.uk domain from </a:t>
            </a:r>
            <a:r>
              <a:rPr lang="en-GB" dirty="0" err="1"/>
              <a:t>Hostinger</a:t>
            </a:r>
            <a:r>
              <a:rPr lang="en-GB" dirty="0"/>
              <a:t> would cost simply 0.01GBP for the first year, then 10.99GBP for any remaining years, however there is a minimum of 3-year term for this. Alternatively, Cloudflare Registrar offers a .co.uk domain name for $5.30 per year, with no set term or scheduled price increases, which would make it a more suitable choice.</a:t>
            </a:r>
          </a:p>
          <a:p>
            <a:endParaRPr lang="en-GB"/>
          </a:p>
          <a:p>
            <a:r>
              <a:rPr lang="en-GB" dirty="0"/>
              <a:t>Web hosting is another factor, dependent on if a hosting service is used, or if the website were self-hosted. Various hosting services are available, such as </a:t>
            </a:r>
            <a:r>
              <a:rPr lang="en-GB" dirty="0" err="1"/>
              <a:t>Hostinger</a:t>
            </a:r>
            <a:r>
              <a:rPr lang="en-GB" dirty="0"/>
              <a:t> or </a:t>
            </a:r>
            <a:r>
              <a:rPr lang="en-GB" dirty="0" err="1"/>
              <a:t>NameCheap</a:t>
            </a:r>
            <a:r>
              <a:rPr lang="en-GB" dirty="0"/>
              <a:t>, with </a:t>
            </a:r>
            <a:r>
              <a:rPr lang="en-GB" dirty="0" err="1"/>
              <a:t>hostinger</a:t>
            </a:r>
            <a:r>
              <a:rPr lang="en-GB" dirty="0"/>
              <a:t> costing 30gbp annually for their cheapest plan, or closer to 55gbp for one of their higher plans. </a:t>
            </a:r>
            <a:r>
              <a:rPr lang="en-GB" dirty="0" err="1"/>
              <a:t>NameCheap</a:t>
            </a:r>
            <a:r>
              <a:rPr lang="en-GB" dirty="0"/>
              <a:t> also offers hosting at 45GBP annually at the cheapest. For the prototype, we can do a self-hosted solution to reduce costs.</a:t>
            </a:r>
          </a:p>
          <a:p>
            <a:br>
              <a:rPr lang="en-GB" dirty="0">
                <a:cs typeface="+mn-lt"/>
              </a:rPr>
            </a:br>
            <a:r>
              <a:rPr lang="en-GB" dirty="0"/>
              <a:t>The mapping and routing API may incur no costs, as OpenStreetMap based solutions can offer free services suitable to our needs. APIs such as Transport for London's </a:t>
            </a:r>
            <a:r>
              <a:rPr lang="en-GB" dirty="0" err="1"/>
              <a:t>Unifed</a:t>
            </a:r>
            <a:r>
              <a:rPr lang="en-GB"/>
              <a:t> API are also free for usage under an open data policy, so this should not cost us anything.</a:t>
            </a:r>
          </a:p>
        </p:txBody>
      </p:sp>
      <p:sp>
        <p:nvSpPr>
          <p:cNvPr id="4" name="Slide Number Placeholder 3"/>
          <p:cNvSpPr>
            <a:spLocks noGrp="1"/>
          </p:cNvSpPr>
          <p:nvPr>
            <p:ph type="sldNum" sz="quarter" idx="5"/>
          </p:nvPr>
        </p:nvSpPr>
        <p:spPr/>
        <p:txBody>
          <a:bodyPr/>
          <a:lstStyle/>
          <a:p>
            <a:fld id="{5572F9A3-E847-4EA7-AAE1-51A04D58D5A4}" type="slidenum">
              <a:rPr lang="en-GB" smtClean="0"/>
              <a:t>8</a:t>
            </a:fld>
            <a:endParaRPr lang="en-GB"/>
          </a:p>
        </p:txBody>
      </p:sp>
    </p:spTree>
    <p:extLst>
      <p:ext uri="{BB962C8B-B14F-4D97-AF65-F5344CB8AC3E}">
        <p14:creationId xmlns:p14="http://schemas.microsoft.com/office/powerpoint/2010/main" val="29160401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3E1636-CD4B-F5DC-3E9F-1193726DE6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D2BA34-E517-4B2C-C5CB-DCA0A910E9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75AEAA-EB41-506C-20CA-4A56E939D0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0283834-42AE-B508-3F0B-937D2A9EDDE1}"/>
              </a:ext>
            </a:extLst>
          </p:cNvPr>
          <p:cNvSpPr>
            <a:spLocks noGrp="1"/>
          </p:cNvSpPr>
          <p:nvPr>
            <p:ph type="sldNum" sz="quarter" idx="5"/>
          </p:nvPr>
        </p:nvSpPr>
        <p:spPr/>
        <p:txBody>
          <a:bodyPr/>
          <a:lstStyle/>
          <a:p>
            <a:fld id="{5572F9A3-E847-4EA7-AAE1-51A04D58D5A4}" type="slidenum">
              <a:rPr lang="en-GB" smtClean="0"/>
              <a:t>9</a:t>
            </a:fld>
            <a:endParaRPr lang="en-GB"/>
          </a:p>
        </p:txBody>
      </p:sp>
    </p:spTree>
    <p:extLst>
      <p:ext uri="{BB962C8B-B14F-4D97-AF65-F5344CB8AC3E}">
        <p14:creationId xmlns:p14="http://schemas.microsoft.com/office/powerpoint/2010/main" val="87278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rIns="45720"/>
          <a:lstStyle/>
          <a:p>
            <a:fld id="{1BBD5BD1-3EFF-4FDB-9E59-7793D0AF7586}" type="slidenum">
              <a:rPr lang="en-GB" smtClean="0"/>
              <a:t>‹Nº›</a:t>
            </a:fld>
            <a:endParaRPr lang="en-GB"/>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258529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‹Nº›</a:t>
            </a:fld>
            <a:endParaRPr lang="en-GB"/>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96920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2B09DAF-ACBC-4C42-8412-F9E1DE7D247A}"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‹Nº›</a:t>
            </a:fld>
            <a:endParaRPr lang="en-GB"/>
          </a:p>
        </p:txBody>
      </p:sp>
    </p:spTree>
    <p:extLst>
      <p:ext uri="{BB962C8B-B14F-4D97-AF65-F5344CB8AC3E}">
        <p14:creationId xmlns:p14="http://schemas.microsoft.com/office/powerpoint/2010/main" val="3837046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2B09DAF-ACBC-4C42-8412-F9E1DE7D247A}"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D5BD1-3EFF-4FDB-9E59-7793D0AF7586}" type="slidenum">
              <a:rPr lang="en-GB" smtClean="0"/>
              <a:t>‹Nº›</a:t>
            </a:fld>
            <a:endParaRPr lang="en-GB"/>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85625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2B09DAF-ACBC-4C42-8412-F9E1DE7D247A}" type="datetimeFigureOut">
              <a:rPr lang="en-GB" smtClean="0"/>
              <a:t>15/10/2026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BBD5BD1-3EFF-4FDB-9E59-7793D0AF7586}" type="slidenum">
              <a:rPr lang="en-GB" smtClean="0"/>
              <a:t>‹Nº›</a:t>
            </a:fld>
            <a:endParaRPr lang="en-GB"/>
          </a:p>
        </p:txBody>
      </p:sp>
    </p:spTree>
    <p:extLst>
      <p:ext uri="{BB962C8B-B14F-4D97-AF65-F5344CB8AC3E}">
        <p14:creationId xmlns:p14="http://schemas.microsoft.com/office/powerpoint/2010/main" val="694831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2B09DAF-ACBC-4C42-8412-F9E1DE7D247A}" type="datetimeFigureOut">
              <a:rPr lang="en-GB" smtClean="0"/>
              <a:t>15/10/2026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BD5BD1-3EFF-4FDB-9E59-7793D0AF7586}" type="slidenum">
              <a:rPr lang="en-GB" smtClean="0"/>
              <a:t>‹Nº›</a:t>
            </a:fld>
            <a:endParaRPr lang="en-GB"/>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04863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2B09DAF-ACBC-4C42-8412-F9E1DE7D247A}" type="datetimeFigureOut">
              <a:rPr lang="en-GB" smtClean="0"/>
              <a:t>15/10/2026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BD5BD1-3EFF-4FDB-9E59-7793D0AF7586}" type="slidenum">
              <a:rPr lang="en-GB" smtClean="0"/>
              <a:t>‹Nº›</a:t>
            </a:fld>
            <a:endParaRPr lang="en-GB"/>
          </a:p>
        </p:txBody>
      </p:sp>
    </p:spTree>
    <p:extLst>
      <p:ext uri="{BB962C8B-B14F-4D97-AF65-F5344CB8AC3E}">
        <p14:creationId xmlns:p14="http://schemas.microsoft.com/office/powerpoint/2010/main" val="320228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B09DAF-ACBC-4C42-8412-F9E1DE7D247A}"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D5BD1-3EFF-4FDB-9E59-7793D0AF7586}" type="slidenum">
              <a:rPr lang="en-GB" smtClean="0"/>
              <a:t>‹Nº›</a:t>
            </a:fld>
            <a:endParaRPr lang="en-GB"/>
          </a:p>
        </p:txBody>
      </p:sp>
    </p:spTree>
    <p:extLst>
      <p:ext uri="{BB962C8B-B14F-4D97-AF65-F5344CB8AC3E}">
        <p14:creationId xmlns:p14="http://schemas.microsoft.com/office/powerpoint/2010/main" val="1159548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B09DAF-ACBC-4C42-8412-F9E1DE7D247A}" type="datetimeFigureOut">
              <a:rPr lang="en-GB" smtClean="0"/>
              <a:t>15/10/2026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BD5BD1-3EFF-4FDB-9E59-7793D0AF7586}" type="slidenum">
              <a:rPr lang="en-GB" smtClean="0"/>
              <a:t>‹Nº›</a:t>
            </a:fld>
            <a:endParaRPr lang="en-GB"/>
          </a:p>
        </p:txBody>
      </p:sp>
    </p:spTree>
    <p:extLst>
      <p:ext uri="{BB962C8B-B14F-4D97-AF65-F5344CB8AC3E}">
        <p14:creationId xmlns:p14="http://schemas.microsoft.com/office/powerpoint/2010/main" val="3191396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‹Nº›</a:t>
            </a:fld>
            <a:endParaRPr lang="en-GB"/>
          </a:p>
        </p:txBody>
      </p:sp>
    </p:spTree>
    <p:extLst>
      <p:ext uri="{BB962C8B-B14F-4D97-AF65-F5344CB8AC3E}">
        <p14:creationId xmlns:p14="http://schemas.microsoft.com/office/powerpoint/2010/main" val="158793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2B09DAF-ACBC-4C42-8412-F9E1DE7D247A}"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BD5BD1-3EFF-4FDB-9E59-7793D0AF7586}" type="slidenum">
              <a:rPr lang="en-GB" smtClean="0"/>
              <a:t>‹Nº›</a:t>
            </a:fld>
            <a:endParaRPr lang="en-GB"/>
          </a:p>
        </p:txBody>
      </p:sp>
    </p:spTree>
    <p:extLst>
      <p:ext uri="{BB962C8B-B14F-4D97-AF65-F5344CB8AC3E}">
        <p14:creationId xmlns:p14="http://schemas.microsoft.com/office/powerpoint/2010/main" val="1624662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52B09DAF-ACBC-4C42-8412-F9E1DE7D247A}" type="datetimeFigureOut">
              <a:rPr lang="en-GB" smtClean="0"/>
              <a:t>15/10/2026</a:t>
            </a:fld>
            <a:endParaRPr lang="en-GB"/>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1BBD5BD1-3EFF-4FDB-9E59-7793D0AF7586}" type="slidenum">
              <a:rPr lang="en-GB" smtClean="0"/>
              <a:t>‹Nº›</a:t>
            </a:fld>
            <a:endParaRPr lang="en-GB"/>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8959015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1.jpeg"/><Relationship Id="rId7"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osr.statisticsauthority.gov.uk/publications/review-of-transport-accessibility-statistics/" TargetMode="External"/><Relationship Id="rId2" Type="http://schemas.openxmlformats.org/officeDocument/2006/relationships/hyperlink" Target="https://publications.parliament.uk/pa/cm5901/cmselect/cmtrans/770/report.html" TargetMode="External"/><Relationship Id="rId1" Type="http://schemas.openxmlformats.org/officeDocument/2006/relationships/slideLayout" Target="../slideLayouts/slideLayout2.xml"/><Relationship Id="rId4" Type="http://schemas.openxmlformats.org/officeDocument/2006/relationships/hyperlink" Target="https://splitmetrics.com/blog/google-play-apple-app-store-fee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EE38DD0-E7FE-B3FB-16F1-C0EA4A4DEFF0}"/>
              </a:ext>
            </a:extLst>
          </p:cNvPr>
          <p:cNvPicPr>
            <a:picLocks noChangeAspect="1"/>
          </p:cNvPicPr>
          <p:nvPr/>
        </p:nvPicPr>
        <p:blipFill>
          <a:blip r:embed="rId3"/>
          <a:stretch>
            <a:fillRect/>
          </a:stretch>
        </p:blipFill>
        <p:spPr>
          <a:xfrm>
            <a:off x="1055319" y="153637"/>
            <a:ext cx="7898783" cy="52658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506953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A402F-E76F-F0D2-1D56-5A369D7D60B1}"/>
              </a:ext>
            </a:extLst>
          </p:cNvPr>
          <p:cNvSpPr>
            <a:spLocks noGrp="1"/>
          </p:cNvSpPr>
          <p:nvPr>
            <p:ph type="title"/>
          </p:nvPr>
        </p:nvSpPr>
        <p:spPr/>
        <p:txBody>
          <a:bodyPr/>
          <a:lstStyle/>
          <a:p>
            <a:r>
              <a:rPr lang="en-GB"/>
              <a:t>Team Lions</a:t>
            </a:r>
          </a:p>
        </p:txBody>
      </p:sp>
      <p:sp>
        <p:nvSpPr>
          <p:cNvPr id="3" name="Content Placeholder 2">
            <a:extLst>
              <a:ext uri="{FF2B5EF4-FFF2-40B4-BE49-F238E27FC236}">
                <a16:creationId xmlns:a16="http://schemas.microsoft.com/office/drawing/2014/main" id="{660B0DBC-777F-AB2A-1A13-22E0CC108F92}"/>
              </a:ext>
            </a:extLst>
          </p:cNvPr>
          <p:cNvSpPr>
            <a:spLocks noGrp="1"/>
          </p:cNvSpPr>
          <p:nvPr>
            <p:ph idx="1"/>
          </p:nvPr>
        </p:nvSpPr>
        <p:spPr/>
        <p:txBody>
          <a:bodyPr/>
          <a:lstStyle/>
          <a:p>
            <a:r>
              <a:rPr lang="en-GB"/>
              <a:t>Team Leader - Naod Habtom (Applied Computing)</a:t>
            </a:r>
          </a:p>
          <a:p>
            <a:r>
              <a:rPr lang="en-GB"/>
              <a:t>Researcher – Serena Bunting (Animation &amp; VFX)</a:t>
            </a:r>
          </a:p>
          <a:p>
            <a:r>
              <a:rPr lang="en-GB"/>
              <a:t>Tester - Dylan Hocking (Software Development)</a:t>
            </a:r>
          </a:p>
          <a:p>
            <a:r>
              <a:rPr lang="en-GB"/>
              <a:t>Designer  Monica Winn Sanchez (Animation &amp; VFX)</a:t>
            </a:r>
          </a:p>
          <a:p>
            <a:r>
              <a:rPr lang="en-GB"/>
              <a:t>Developer - Harry </a:t>
            </a:r>
            <a:r>
              <a:rPr lang="en-GB" err="1"/>
              <a:t>Keinzley</a:t>
            </a:r>
            <a:r>
              <a:rPr lang="en-GB"/>
              <a:t> (Game Development)</a:t>
            </a:r>
          </a:p>
          <a:p>
            <a:r>
              <a:rPr lang="en-GB"/>
              <a:t>Developer - Jarrad Scott (Game Development)</a:t>
            </a:r>
          </a:p>
        </p:txBody>
      </p:sp>
    </p:spTree>
    <p:extLst>
      <p:ext uri="{BB962C8B-B14F-4D97-AF65-F5344CB8AC3E}">
        <p14:creationId xmlns:p14="http://schemas.microsoft.com/office/powerpoint/2010/main" val="787480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EF2EA-5E73-24E9-B14C-5DA107C2D185}"/>
              </a:ext>
            </a:extLst>
          </p:cNvPr>
          <p:cNvSpPr>
            <a:spLocks noGrp="1"/>
          </p:cNvSpPr>
          <p:nvPr>
            <p:ph type="title"/>
          </p:nvPr>
        </p:nvSpPr>
        <p:spPr/>
        <p:txBody>
          <a:bodyPr/>
          <a:lstStyle/>
          <a:p>
            <a:r>
              <a:rPr lang="en-GB"/>
              <a:t>1. Introduction</a:t>
            </a:r>
          </a:p>
        </p:txBody>
      </p:sp>
      <p:sp>
        <p:nvSpPr>
          <p:cNvPr id="3" name="Content Placeholder 2">
            <a:extLst>
              <a:ext uri="{FF2B5EF4-FFF2-40B4-BE49-F238E27FC236}">
                <a16:creationId xmlns:a16="http://schemas.microsoft.com/office/drawing/2014/main" id="{A101988C-B723-F57E-63C9-F0BC5C628A2D}"/>
              </a:ext>
            </a:extLst>
          </p:cNvPr>
          <p:cNvSpPr>
            <a:spLocks noGrp="1"/>
          </p:cNvSpPr>
          <p:nvPr>
            <p:ph idx="1"/>
          </p:nvPr>
        </p:nvSpPr>
        <p:spPr/>
        <p:txBody>
          <a:bodyPr>
            <a:normAutofit fontScale="85000" lnSpcReduction="20000"/>
          </a:bodyPr>
          <a:lstStyle/>
          <a:p>
            <a:r>
              <a:rPr lang="en-GB"/>
              <a:t>We believe that everyone deserves the freedom to travel independently, safely, and confidently. However, for many people with disabilities, using public transport can be challenging because of inaccessible routes, a lack of clear information, and physical barriers.</a:t>
            </a:r>
          </a:p>
          <a:p>
            <a:r>
              <a:rPr lang="en-GB"/>
              <a:t>Our project aims to address this problem by developing an application that helps users find routes that match their individual accessibility needs.</a:t>
            </a:r>
          </a:p>
          <a:p>
            <a:r>
              <a:rPr lang="en-GB"/>
              <a:t>As a team, we want to use technology to make transportation more inclusive and create a world where disability does not have to be a barrier to mobility.</a:t>
            </a:r>
          </a:p>
          <a:p>
            <a:r>
              <a:rPr lang="en-GB"/>
              <a:t>In this presentation, we will explain the problem, introduce our solution, demonstrate our application design, and share our technical approach and goals for this hackathon.</a:t>
            </a:r>
          </a:p>
        </p:txBody>
      </p:sp>
    </p:spTree>
    <p:extLst>
      <p:ext uri="{BB962C8B-B14F-4D97-AF65-F5344CB8AC3E}">
        <p14:creationId xmlns:p14="http://schemas.microsoft.com/office/powerpoint/2010/main" val="337526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A14F8-A5EE-24A1-5C75-4E45E4DC9B43}"/>
              </a:ext>
            </a:extLst>
          </p:cNvPr>
          <p:cNvSpPr>
            <a:spLocks noGrp="1"/>
          </p:cNvSpPr>
          <p:nvPr>
            <p:ph type="title"/>
          </p:nvPr>
        </p:nvSpPr>
        <p:spPr>
          <a:xfrm>
            <a:off x="2741906" y="399178"/>
            <a:ext cx="7958331" cy="1077229"/>
          </a:xfrm>
        </p:spPr>
        <p:txBody>
          <a:bodyPr/>
          <a:lstStyle/>
          <a:p>
            <a:r>
              <a:rPr lang="en-GB"/>
              <a:t>2. The Problem</a:t>
            </a:r>
          </a:p>
        </p:txBody>
      </p:sp>
      <p:sp>
        <p:nvSpPr>
          <p:cNvPr id="3" name="Content Placeholder 2">
            <a:extLst>
              <a:ext uri="{FF2B5EF4-FFF2-40B4-BE49-F238E27FC236}">
                <a16:creationId xmlns:a16="http://schemas.microsoft.com/office/drawing/2014/main" id="{80254771-B23B-F40C-3B07-06E7D481DBEE}"/>
              </a:ext>
            </a:extLst>
          </p:cNvPr>
          <p:cNvSpPr>
            <a:spLocks noGrp="1"/>
          </p:cNvSpPr>
          <p:nvPr>
            <p:ph idx="1"/>
          </p:nvPr>
        </p:nvSpPr>
        <p:spPr>
          <a:xfrm>
            <a:off x="961526" y="1085677"/>
            <a:ext cx="8381978" cy="5298803"/>
          </a:xfrm>
        </p:spPr>
        <p:txBody>
          <a:bodyPr>
            <a:normAutofit lnSpcReduction="10000"/>
          </a:bodyPr>
          <a:lstStyle/>
          <a:p>
            <a:pPr marL="0" indent="0">
              <a:buNone/>
            </a:pPr>
            <a:r>
              <a:rPr lang="en-GB" sz="1800">
                <a:cs typeface="Arial"/>
              </a:rPr>
              <a:t>There is a substantial gap in public accessibility for disabled people.</a:t>
            </a:r>
          </a:p>
          <a:p>
            <a:pPr marL="0" indent="0">
              <a:buNone/>
            </a:pPr>
            <a:endParaRPr lang="en-GB" sz="1800">
              <a:cs typeface="Arial"/>
            </a:endParaRPr>
          </a:p>
          <a:p>
            <a:pPr marL="344170" indent="-344170">
              <a:buFont typeface="Calibri" panose="05000000000000000000" pitchFamily="2" charset="2"/>
              <a:buChar char="-"/>
            </a:pPr>
            <a:r>
              <a:rPr lang="en-GB" sz="1800">
                <a:cs typeface="Arial"/>
              </a:rPr>
              <a:t>The UK Parliament's Transport Committee asked 825 disabled people whether they face barriers in access. 89% agreed that they face issues day-to-day.</a:t>
            </a:r>
            <a:r>
              <a:rPr lang="en-GB" sz="1400">
                <a:cs typeface="Arial"/>
              </a:rPr>
              <a:t> </a:t>
            </a:r>
            <a:r>
              <a:rPr lang="en-GB" sz="1800">
                <a:cs typeface="Arial"/>
              </a:rPr>
              <a:t>[1]</a:t>
            </a:r>
          </a:p>
          <a:p>
            <a:pPr marL="344170" indent="-344170">
              <a:buFont typeface="Calibri" panose="05000000000000000000" pitchFamily="2" charset="2"/>
              <a:buChar char="-"/>
            </a:pPr>
            <a:r>
              <a:rPr lang="en-GB" sz="1800">
                <a:cs typeface="Arial"/>
              </a:rPr>
              <a:t>Research from the Transport Committee also found that a lack of information provided was often a leading cause of problems. [2]</a:t>
            </a:r>
          </a:p>
          <a:p>
            <a:pPr marL="344170" indent="-344170">
              <a:buFont typeface="Calibri" panose="05000000000000000000" pitchFamily="2" charset="2"/>
              <a:buChar char="-"/>
            </a:pPr>
            <a:r>
              <a:rPr lang="en-GB" sz="1800">
                <a:cs typeface="Arial"/>
              </a:rPr>
              <a:t>Existing accessibility statistics refuse to capture the average experience;</a:t>
            </a:r>
          </a:p>
          <a:p>
            <a:pPr marL="795020" lvl="1" indent="-337820">
              <a:buFont typeface="Courier New" panose="05000000000000000000" pitchFamily="2" charset="2"/>
              <a:buChar char="o"/>
            </a:pPr>
            <a:r>
              <a:rPr lang="en-GB" sz="1600">
                <a:cs typeface="Arial"/>
              </a:rPr>
              <a:t>The Office for Statistics Regulation's review found that the transport statistics often measure individual, short segments of a journey, instead of the whole journey. [3]</a:t>
            </a:r>
          </a:p>
          <a:p>
            <a:pPr marL="344170" indent="-344170">
              <a:buFont typeface="Calibri" panose="05000000000000000000" pitchFamily="2" charset="2"/>
              <a:buChar char="-"/>
            </a:pPr>
            <a:r>
              <a:rPr lang="en-GB" sz="1600">
                <a:cs typeface="Arial"/>
              </a:rPr>
              <a:t>Within my section of the project, I want to dive further into how we can create accessibility. How can we, with our prototype, encourage these rights and needs to be met?</a:t>
            </a:r>
          </a:p>
        </p:txBody>
      </p:sp>
      <p:pic>
        <p:nvPicPr>
          <p:cNvPr id="4" name="Picture 3" descr="Disability Special Lineal color icon | Magnific (formerly Freepik)">
            <a:extLst>
              <a:ext uri="{FF2B5EF4-FFF2-40B4-BE49-F238E27FC236}">
                <a16:creationId xmlns:a16="http://schemas.microsoft.com/office/drawing/2014/main" id="{28DA7911-34A8-1D19-F107-10CFAAFDDD91}"/>
              </a:ext>
            </a:extLst>
          </p:cNvPr>
          <p:cNvPicPr>
            <a:picLocks noChangeAspect="1"/>
          </p:cNvPicPr>
          <p:nvPr/>
        </p:nvPicPr>
        <p:blipFill>
          <a:blip r:embed="rId3"/>
          <a:stretch>
            <a:fillRect/>
          </a:stretch>
        </p:blipFill>
        <p:spPr>
          <a:xfrm>
            <a:off x="9047356" y="1083527"/>
            <a:ext cx="2237679" cy="2237679"/>
          </a:xfrm>
          <a:prstGeom prst="rect">
            <a:avLst/>
          </a:prstGeom>
        </p:spPr>
      </p:pic>
    </p:spTree>
    <p:extLst>
      <p:ext uri="{BB962C8B-B14F-4D97-AF65-F5344CB8AC3E}">
        <p14:creationId xmlns:p14="http://schemas.microsoft.com/office/powerpoint/2010/main" val="1730745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C6050-28C4-B939-1F98-C127AB2E78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13A4F4-864F-A6AB-B417-031721BE8C2E}"/>
              </a:ext>
            </a:extLst>
          </p:cNvPr>
          <p:cNvSpPr>
            <a:spLocks noGrp="1"/>
          </p:cNvSpPr>
          <p:nvPr>
            <p:ph type="title"/>
          </p:nvPr>
        </p:nvSpPr>
        <p:spPr/>
        <p:txBody>
          <a:bodyPr/>
          <a:lstStyle/>
          <a:p>
            <a:r>
              <a:rPr lang="en-GB" sz="3600"/>
              <a:t>3. Our Solution</a:t>
            </a:r>
            <a:endParaRPr lang="en-GB"/>
          </a:p>
        </p:txBody>
      </p:sp>
      <p:sp>
        <p:nvSpPr>
          <p:cNvPr id="3" name="Content Placeholder 2">
            <a:extLst>
              <a:ext uri="{FF2B5EF4-FFF2-40B4-BE49-F238E27FC236}">
                <a16:creationId xmlns:a16="http://schemas.microsoft.com/office/drawing/2014/main" id="{40E870FA-EE97-DDE0-3C74-23CA33AF0FC2}"/>
              </a:ext>
            </a:extLst>
          </p:cNvPr>
          <p:cNvSpPr>
            <a:spLocks noGrp="1"/>
          </p:cNvSpPr>
          <p:nvPr>
            <p:ph idx="1"/>
          </p:nvPr>
        </p:nvSpPr>
        <p:spPr/>
        <p:txBody>
          <a:bodyPr>
            <a:normAutofit fontScale="92500" lnSpcReduction="10000"/>
          </a:bodyPr>
          <a:lstStyle/>
          <a:p>
            <a:pPr>
              <a:lnSpc>
                <a:spcPct val="110000"/>
              </a:lnSpc>
            </a:pPr>
            <a:r>
              <a:rPr lang="en-GB"/>
              <a:t>The plan is to make an Application, but we are prototyping it as a Website</a:t>
            </a:r>
          </a:p>
          <a:p>
            <a:pPr>
              <a:lnSpc>
                <a:spcPct val="110000"/>
              </a:lnSpc>
            </a:pPr>
            <a:r>
              <a:rPr lang="en-GB"/>
              <a:t>To make a Map that show the most accessible path to their destination for physically disabled people</a:t>
            </a:r>
          </a:p>
          <a:p>
            <a:pPr>
              <a:lnSpc>
                <a:spcPct val="110000"/>
              </a:lnSpc>
            </a:pPr>
            <a:r>
              <a:rPr lang="en-GB"/>
              <a:t>Showing any accessibility issues </a:t>
            </a:r>
          </a:p>
          <a:p>
            <a:pPr>
              <a:lnSpc>
                <a:spcPct val="110000"/>
              </a:lnSpc>
            </a:pPr>
            <a:r>
              <a:rPr lang="en-GB"/>
              <a:t>Automate extra help like wheelchairs, ramps or an assistant</a:t>
            </a:r>
          </a:p>
          <a:p>
            <a:pPr>
              <a:lnSpc>
                <a:spcPct val="110000"/>
              </a:lnSpc>
            </a:pPr>
            <a:r>
              <a:rPr lang="en-GB"/>
              <a:t>Report issues</a:t>
            </a:r>
          </a:p>
          <a:p>
            <a:pPr>
              <a:lnSpc>
                <a:spcPct val="110000"/>
              </a:lnSpc>
            </a:pPr>
            <a:r>
              <a:rPr lang="en-GB"/>
              <a:t>Book Tickets for Trains or Buses</a:t>
            </a:r>
          </a:p>
          <a:p>
            <a:pPr>
              <a:lnSpc>
                <a:spcPct val="110000"/>
              </a:lnSpc>
            </a:pPr>
            <a:r>
              <a:rPr lang="en-GB"/>
              <a:t>Order Taxi</a:t>
            </a:r>
          </a:p>
          <a:p>
            <a:endParaRPr lang="en-GB"/>
          </a:p>
        </p:txBody>
      </p:sp>
    </p:spTree>
    <p:extLst>
      <p:ext uri="{BB962C8B-B14F-4D97-AF65-F5344CB8AC3E}">
        <p14:creationId xmlns:p14="http://schemas.microsoft.com/office/powerpoint/2010/main" val="3824802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pic>
        <p:nvPicPr>
          <p:cNvPr id="255" name="Picture 254">
            <a:extLst>
              <a:ext uri="{FF2B5EF4-FFF2-40B4-BE49-F238E27FC236}">
                <a16:creationId xmlns:a16="http://schemas.microsoft.com/office/drawing/2014/main" id="{28EFE003-9D09-41C6-96F7-08F412E93E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56" name="Picture 255">
            <a:extLst>
              <a:ext uri="{FF2B5EF4-FFF2-40B4-BE49-F238E27FC236}">
                <a16:creationId xmlns:a16="http://schemas.microsoft.com/office/drawing/2014/main" id="{6C1CA64A-BFC0-4049-8FD1-6EB8DD837F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57" name="Rectangle 256">
            <a:extLst>
              <a:ext uri="{FF2B5EF4-FFF2-40B4-BE49-F238E27FC236}">
                <a16:creationId xmlns:a16="http://schemas.microsoft.com/office/drawing/2014/main" id="{8813CE82-4287-411D-B8F5-A58090D4B4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8" name="Rectangle 257">
            <a:extLst>
              <a:ext uri="{FF2B5EF4-FFF2-40B4-BE49-F238E27FC236}">
                <a16:creationId xmlns:a16="http://schemas.microsoft.com/office/drawing/2014/main" id="{C5805B62-836B-4F13-A8A3-9A7A777F1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9" name="Rectangle 258">
            <a:extLst>
              <a:ext uri="{FF2B5EF4-FFF2-40B4-BE49-F238E27FC236}">
                <a16:creationId xmlns:a16="http://schemas.microsoft.com/office/drawing/2014/main" id="{F30ECDC5-1E4A-46CE-BE82-F6E27CC2C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0" name="Rectangle 259">
            <a:extLst>
              <a:ext uri="{FF2B5EF4-FFF2-40B4-BE49-F238E27FC236}">
                <a16:creationId xmlns:a16="http://schemas.microsoft.com/office/drawing/2014/main" id="{18D50559-9A72-4280-9D04-45F7A5598F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1" name="TextBox 260">
            <a:extLst>
              <a:ext uri="{FF2B5EF4-FFF2-40B4-BE49-F238E27FC236}">
                <a16:creationId xmlns:a16="http://schemas.microsoft.com/office/drawing/2014/main" id="{4E1EB040-7C69-463D-B15C-3AB2F5599A8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262" name="Rectangle 261">
            <a:extLst>
              <a:ext uri="{FF2B5EF4-FFF2-40B4-BE49-F238E27FC236}">
                <a16:creationId xmlns:a16="http://schemas.microsoft.com/office/drawing/2014/main" id="{C5E448A1-B451-4011-8679-362663945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3" name="Picture 262">
            <a:extLst>
              <a:ext uri="{FF2B5EF4-FFF2-40B4-BE49-F238E27FC236}">
                <a16:creationId xmlns:a16="http://schemas.microsoft.com/office/drawing/2014/main" id="{EC79A7F0-84F4-4573-A826-7FFE90EC8B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64" name="Picture 263">
            <a:extLst>
              <a:ext uri="{FF2B5EF4-FFF2-40B4-BE49-F238E27FC236}">
                <a16:creationId xmlns:a16="http://schemas.microsoft.com/office/drawing/2014/main" id="{05967154-B8C4-4E0F-8912-47269F440E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65" name="Rectangle 264">
            <a:extLst>
              <a:ext uri="{FF2B5EF4-FFF2-40B4-BE49-F238E27FC236}">
                <a16:creationId xmlns:a16="http://schemas.microsoft.com/office/drawing/2014/main" id="{1A529AB9-1A78-4121-AE3E-2E42DA1EC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 name="Rectangle 265">
            <a:extLst>
              <a:ext uri="{FF2B5EF4-FFF2-40B4-BE49-F238E27FC236}">
                <a16:creationId xmlns:a16="http://schemas.microsoft.com/office/drawing/2014/main" id="{28F5C491-BE48-45D7-986E-D6B7930D82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7" name="Rectangle 266">
            <a:extLst>
              <a:ext uri="{FF2B5EF4-FFF2-40B4-BE49-F238E27FC236}">
                <a16:creationId xmlns:a16="http://schemas.microsoft.com/office/drawing/2014/main" id="{F0EA5102-6D8C-4E4F-A08B-59F6C105F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596868-4893-D738-7365-5960F14B30F8}"/>
              </a:ext>
            </a:extLst>
          </p:cNvPr>
          <p:cNvSpPr>
            <a:spLocks noGrp="1"/>
          </p:cNvSpPr>
          <p:nvPr>
            <p:ph type="title"/>
          </p:nvPr>
        </p:nvSpPr>
        <p:spPr>
          <a:xfrm>
            <a:off x="1453194" y="1033784"/>
            <a:ext cx="3969504" cy="1065856"/>
          </a:xfrm>
        </p:spPr>
        <p:txBody>
          <a:bodyPr vert="horz" lIns="91440" tIns="45720" rIns="91440" bIns="45720" rtlCol="0">
            <a:normAutofit fontScale="90000"/>
          </a:bodyPr>
          <a:lstStyle/>
          <a:p>
            <a:r>
              <a:rPr lang="en-US" sz="3100"/>
              <a:t>4. </a:t>
            </a:r>
            <a:r>
              <a:rPr lang="en-US" sz="3100" b="1"/>
              <a:t>Application Design</a:t>
            </a:r>
            <a:r>
              <a:rPr lang="en-US" sz="3100"/>
              <a:t> - ACCESSRIDE</a:t>
            </a:r>
          </a:p>
        </p:txBody>
      </p:sp>
      <p:sp>
        <p:nvSpPr>
          <p:cNvPr id="4" name="Text Placeholder 3">
            <a:extLst>
              <a:ext uri="{FF2B5EF4-FFF2-40B4-BE49-F238E27FC236}">
                <a16:creationId xmlns:a16="http://schemas.microsoft.com/office/drawing/2014/main" id="{293790EB-3680-3C31-79D2-7EA8007C5DB9}"/>
              </a:ext>
            </a:extLst>
          </p:cNvPr>
          <p:cNvSpPr>
            <a:spLocks noGrp="1"/>
          </p:cNvSpPr>
          <p:nvPr>
            <p:ph type="body" sz="half" idx="2"/>
          </p:nvPr>
        </p:nvSpPr>
        <p:spPr>
          <a:xfrm>
            <a:off x="5560244" y="644352"/>
            <a:ext cx="5286861" cy="1944304"/>
          </a:xfrm>
        </p:spPr>
        <p:txBody>
          <a:bodyPr vert="horz" lIns="91440" tIns="45720" rIns="91440" bIns="45720" rtlCol="0" anchor="ctr">
            <a:normAutofit fontScale="92500" lnSpcReduction="20000"/>
          </a:bodyPr>
          <a:lstStyle/>
          <a:p>
            <a:pPr marL="342900" indent="-342900">
              <a:buFont typeface="Wingdings" panose="05000000000000000000" pitchFamily="2" charset="2"/>
              <a:buChar char="§"/>
            </a:pPr>
            <a:r>
              <a:rPr lang="en-US"/>
              <a:t>Wheelchair-friendly routes</a:t>
            </a:r>
          </a:p>
          <a:p>
            <a:pPr marL="342900" indent="-342900">
              <a:buFont typeface="Wingdings" panose="05000000000000000000" pitchFamily="2" charset="2"/>
              <a:buChar char="§"/>
            </a:pPr>
            <a:r>
              <a:rPr lang="en-US"/>
              <a:t>Step-free access</a:t>
            </a:r>
          </a:p>
          <a:p>
            <a:pPr marL="342900" indent="-342900">
              <a:buFont typeface="Wingdings" panose="05000000000000000000" pitchFamily="2" charset="2"/>
              <a:buChar char="§"/>
            </a:pPr>
            <a:r>
              <a:rPr lang="en-US" dirty="0">
                <a:cs typeface="Arial"/>
              </a:rPr>
              <a:t>Working station </a:t>
            </a:r>
            <a:r>
              <a:rPr lang="en-US">
                <a:cs typeface="Arial"/>
              </a:rPr>
              <a:t>lifts</a:t>
            </a:r>
            <a:endParaRPr lang="en-US" dirty="0">
              <a:cs typeface="Arial"/>
            </a:endParaRPr>
          </a:p>
          <a:p>
            <a:pPr marL="342900" indent="-342900">
              <a:buFont typeface="Wingdings" panose="05000000000000000000" pitchFamily="2" charset="2"/>
              <a:buChar char="§"/>
            </a:pPr>
            <a:r>
              <a:rPr lang="en-US"/>
              <a:t>Alternative routes and incident reporting</a:t>
            </a:r>
          </a:p>
        </p:txBody>
      </p:sp>
      <p:pic>
        <p:nvPicPr>
          <p:cNvPr id="5" name="Picture Placeholder 4">
            <a:extLst>
              <a:ext uri="{FF2B5EF4-FFF2-40B4-BE49-F238E27FC236}">
                <a16:creationId xmlns:a16="http://schemas.microsoft.com/office/drawing/2014/main" id="{F01B1C76-35C5-5C91-83ED-3DD062626F12}"/>
              </a:ext>
            </a:extLst>
          </p:cNvPr>
          <p:cNvPicPr>
            <a:picLocks noGrp="1" noChangeAspect="1"/>
          </p:cNvPicPr>
          <p:nvPr>
            <p:ph type="pic" idx="1"/>
          </p:nvPr>
        </p:nvPicPr>
        <p:blipFill>
          <a:blip r:embed="rId6"/>
          <a:srcRect l="4063" r="6998" b="4"/>
          <a:stretch>
            <a:fillRect/>
          </a:stretch>
        </p:blipFill>
        <p:spPr>
          <a:xfrm>
            <a:off x="1145209" y="2965953"/>
            <a:ext cx="2127471" cy="3275882"/>
          </a:xfrm>
          <a:prstGeom prst="rect">
            <a:avLst/>
          </a:prstGeom>
          <a:solidFill>
            <a:prstClr val="white">
              <a:alpha val="10000"/>
            </a:prstClr>
          </a:solidFill>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F2361092-CBA1-6B70-BFC3-0319288D0D14}"/>
              </a:ext>
            </a:extLst>
          </p:cNvPr>
          <p:cNvPicPr>
            <a:picLocks noChangeAspect="1"/>
          </p:cNvPicPr>
          <p:nvPr/>
        </p:nvPicPr>
        <p:blipFill>
          <a:blip r:embed="rId7"/>
          <a:stretch>
            <a:fillRect/>
          </a:stretch>
        </p:blipFill>
        <p:spPr>
          <a:xfrm>
            <a:off x="8893545" y="2950699"/>
            <a:ext cx="2339751" cy="3262250"/>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pic>
        <p:nvPicPr>
          <p:cNvPr id="6" name="Picture 5">
            <a:extLst>
              <a:ext uri="{FF2B5EF4-FFF2-40B4-BE49-F238E27FC236}">
                <a16:creationId xmlns:a16="http://schemas.microsoft.com/office/drawing/2014/main" id="{4F355C7A-CBBF-4EF8-B440-A5C7E013CC67}"/>
              </a:ext>
            </a:extLst>
          </p:cNvPr>
          <p:cNvPicPr>
            <a:picLocks noChangeAspect="1"/>
          </p:cNvPicPr>
          <p:nvPr/>
        </p:nvPicPr>
        <p:blipFill>
          <a:blip r:embed="rId8"/>
          <a:srcRect l="3187" r="8248" b="4"/>
          <a:stretch>
            <a:fillRect/>
          </a:stretch>
        </p:blipFill>
        <p:spPr>
          <a:xfrm>
            <a:off x="4607557" y="2960596"/>
            <a:ext cx="2284450" cy="3262249"/>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68" name="Rectangle 267">
            <a:extLst>
              <a:ext uri="{FF2B5EF4-FFF2-40B4-BE49-F238E27FC236}">
                <a16:creationId xmlns:a16="http://schemas.microsoft.com/office/drawing/2014/main" id="{591C5393-DDF8-4E35-B53E-FFE8D55EB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91A8A07-3E1E-3755-A90E-F714916F6031}"/>
              </a:ext>
            </a:extLst>
          </p:cNvPr>
          <p:cNvSpPr txBox="1"/>
          <p:nvPr/>
        </p:nvSpPr>
        <p:spPr>
          <a:xfrm>
            <a:off x="3262697" y="2963985"/>
            <a:ext cx="1844722"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Arial"/>
              </a:rPr>
              <a:t>1.Home </a:t>
            </a:r>
            <a:endParaRPr lang="en-US" sz="2000">
              <a:cs typeface="Arial"/>
            </a:endParaRPr>
          </a:p>
          <a:p>
            <a:r>
              <a:rPr lang="en-US" sz="2000" b="1">
                <a:cs typeface="Arial"/>
              </a:rPr>
              <a:t>Page</a:t>
            </a:r>
            <a:endParaRPr lang="en-US" sz="2000">
              <a:cs typeface="Arial"/>
            </a:endParaRPr>
          </a:p>
          <a:p>
            <a:r>
              <a:rPr lang="en-US" sz="1900">
                <a:cs typeface="Arial"/>
              </a:rPr>
              <a:t>Simple </a:t>
            </a:r>
            <a:endParaRPr lang="en-US"/>
          </a:p>
          <a:p>
            <a:r>
              <a:rPr lang="en-US" sz="1900">
                <a:cs typeface="Arial"/>
              </a:rPr>
              <a:t>and </a:t>
            </a:r>
            <a:endParaRPr lang="en-US">
              <a:cs typeface="Arial"/>
            </a:endParaRPr>
          </a:p>
          <a:p>
            <a:r>
              <a:rPr lang="en-US" sz="1900">
                <a:cs typeface="Arial"/>
              </a:rPr>
              <a:t>accessible</a:t>
            </a:r>
            <a:endParaRPr lang="en-US">
              <a:cs typeface="Arial"/>
            </a:endParaRPr>
          </a:p>
          <a:p>
            <a:r>
              <a:rPr lang="en-US" sz="1900">
                <a:cs typeface="Arial"/>
              </a:rPr>
              <a:t>interface.</a:t>
            </a:r>
          </a:p>
        </p:txBody>
      </p:sp>
      <p:sp>
        <p:nvSpPr>
          <p:cNvPr id="11" name="TextBox 10">
            <a:extLst>
              <a:ext uri="{FF2B5EF4-FFF2-40B4-BE49-F238E27FC236}">
                <a16:creationId xmlns:a16="http://schemas.microsoft.com/office/drawing/2014/main" id="{77C31B93-5479-0930-BAA2-CFF9F1026F9F}"/>
              </a:ext>
            </a:extLst>
          </p:cNvPr>
          <p:cNvSpPr txBox="1"/>
          <p:nvPr/>
        </p:nvSpPr>
        <p:spPr>
          <a:xfrm>
            <a:off x="6895604" y="2958462"/>
            <a:ext cx="1742365" cy="16198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cs typeface="Arial"/>
              </a:rPr>
              <a:t>2. Journey</a:t>
            </a:r>
          </a:p>
          <a:p>
            <a:r>
              <a:rPr lang="en-US" sz="2000" b="1">
                <a:cs typeface="Arial"/>
              </a:rPr>
              <a:t>Planner</a:t>
            </a:r>
          </a:p>
          <a:p>
            <a:r>
              <a:rPr lang="en-US" sz="1900" err="1">
                <a:cs typeface="Arial"/>
              </a:rPr>
              <a:t>Personalised</a:t>
            </a:r>
            <a:endParaRPr lang="en-US" sz="1900">
              <a:cs typeface="Arial"/>
            </a:endParaRPr>
          </a:p>
          <a:p>
            <a:r>
              <a:rPr lang="en-US" sz="1900">
                <a:cs typeface="Arial"/>
              </a:rPr>
              <a:t>accessibility</a:t>
            </a:r>
          </a:p>
          <a:p>
            <a:r>
              <a:rPr lang="en-US" sz="1900">
                <a:cs typeface="Arial"/>
              </a:rPr>
              <a:t>preferences.</a:t>
            </a:r>
          </a:p>
        </p:txBody>
      </p:sp>
      <p:sp>
        <p:nvSpPr>
          <p:cNvPr id="13" name="TextBox 12">
            <a:extLst>
              <a:ext uri="{FF2B5EF4-FFF2-40B4-BE49-F238E27FC236}">
                <a16:creationId xmlns:a16="http://schemas.microsoft.com/office/drawing/2014/main" id="{979DDC43-3054-3240-2C0A-9DB7006F89FC}"/>
              </a:ext>
            </a:extLst>
          </p:cNvPr>
          <p:cNvSpPr txBox="1"/>
          <p:nvPr/>
        </p:nvSpPr>
        <p:spPr>
          <a:xfrm>
            <a:off x="6929834" y="4597212"/>
            <a:ext cx="1958454"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2000" b="1">
                <a:cs typeface="Arial"/>
              </a:rPr>
              <a:t>3. Route </a:t>
            </a:r>
            <a:endParaRPr lang="en-US"/>
          </a:p>
          <a:p>
            <a:pPr algn="r"/>
            <a:r>
              <a:rPr lang="en-US" sz="2000" b="1">
                <a:cs typeface="Arial"/>
              </a:rPr>
              <a:t>Results</a:t>
            </a:r>
          </a:p>
          <a:p>
            <a:pPr algn="r"/>
            <a:r>
              <a:rPr lang="en-US" sz="1900">
                <a:cs typeface="Arial"/>
              </a:rPr>
              <a:t>Accessible</a:t>
            </a:r>
          </a:p>
          <a:p>
            <a:pPr algn="r"/>
            <a:r>
              <a:rPr lang="en-US" sz="1900">
                <a:cs typeface="Arial"/>
              </a:rPr>
              <a:t>routes and live</a:t>
            </a:r>
          </a:p>
          <a:p>
            <a:pPr algn="r"/>
            <a:r>
              <a:rPr lang="en-US" sz="1900">
                <a:cs typeface="Arial"/>
              </a:rPr>
              <a:t>service alerts.</a:t>
            </a:r>
          </a:p>
        </p:txBody>
      </p:sp>
    </p:spTree>
    <p:extLst>
      <p:ext uri="{BB962C8B-B14F-4D97-AF65-F5344CB8AC3E}">
        <p14:creationId xmlns:p14="http://schemas.microsoft.com/office/powerpoint/2010/main" val="685842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26083-333D-C178-4B6D-575F214DE82F}"/>
              </a:ext>
            </a:extLst>
          </p:cNvPr>
          <p:cNvSpPr>
            <a:spLocks noGrp="1"/>
          </p:cNvSpPr>
          <p:nvPr>
            <p:ph type="title"/>
          </p:nvPr>
        </p:nvSpPr>
        <p:spPr/>
        <p:txBody>
          <a:bodyPr/>
          <a:lstStyle/>
          <a:p>
            <a:r>
              <a:rPr lang="en-GB"/>
              <a:t>5. Technology</a:t>
            </a:r>
          </a:p>
        </p:txBody>
      </p:sp>
      <p:pic>
        <p:nvPicPr>
          <p:cNvPr id="4" name="Content Placeholder 3">
            <a:extLst>
              <a:ext uri="{FF2B5EF4-FFF2-40B4-BE49-F238E27FC236}">
                <a16:creationId xmlns:a16="http://schemas.microsoft.com/office/drawing/2014/main" id="{00BE50F8-7808-206F-8827-366DEEA35185}"/>
              </a:ext>
            </a:extLst>
          </p:cNvPr>
          <p:cNvPicPr>
            <a:picLocks noGrp="1" noChangeAspect="1"/>
          </p:cNvPicPr>
          <p:nvPr>
            <p:ph idx="1"/>
          </p:nvPr>
        </p:nvPicPr>
        <p:blipFill>
          <a:blip r:embed="rId3"/>
          <a:stretch>
            <a:fillRect/>
          </a:stretch>
        </p:blipFill>
        <p:spPr>
          <a:xfrm>
            <a:off x="3206904" y="2052116"/>
            <a:ext cx="6929929" cy="3997828"/>
          </a:xfrm>
          <a:prstGeom prst="rect">
            <a:avLst/>
          </a:prstGeom>
        </p:spPr>
      </p:pic>
    </p:spTree>
    <p:extLst>
      <p:ext uri="{BB962C8B-B14F-4D97-AF65-F5344CB8AC3E}">
        <p14:creationId xmlns:p14="http://schemas.microsoft.com/office/powerpoint/2010/main" val="252202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0BE91-48C1-A99D-5F7C-7F67626FC121}"/>
              </a:ext>
            </a:extLst>
          </p:cNvPr>
          <p:cNvSpPr>
            <a:spLocks noGrp="1"/>
          </p:cNvSpPr>
          <p:nvPr>
            <p:ph type="title"/>
          </p:nvPr>
        </p:nvSpPr>
        <p:spPr/>
        <p:txBody>
          <a:bodyPr/>
          <a:lstStyle/>
          <a:p>
            <a:r>
              <a:rPr lang="en-GB"/>
              <a:t>6. Costs</a:t>
            </a:r>
          </a:p>
        </p:txBody>
      </p:sp>
      <p:sp>
        <p:nvSpPr>
          <p:cNvPr id="3" name="Content Placeholder 2">
            <a:extLst>
              <a:ext uri="{FF2B5EF4-FFF2-40B4-BE49-F238E27FC236}">
                <a16:creationId xmlns:a16="http://schemas.microsoft.com/office/drawing/2014/main" id="{E03FD1CA-155C-7F5D-5481-2D3E6C3DA8AE}"/>
              </a:ext>
            </a:extLst>
          </p:cNvPr>
          <p:cNvSpPr>
            <a:spLocks noGrp="1"/>
          </p:cNvSpPr>
          <p:nvPr>
            <p:ph idx="1"/>
          </p:nvPr>
        </p:nvSpPr>
        <p:spPr>
          <a:xfrm>
            <a:off x="1073038" y="1457383"/>
            <a:ext cx="9868807" cy="4713364"/>
          </a:xfrm>
        </p:spPr>
        <p:txBody>
          <a:bodyPr>
            <a:normAutofit lnSpcReduction="10000"/>
          </a:bodyPr>
          <a:lstStyle/>
          <a:p>
            <a:pPr marL="0" indent="0">
              <a:buNone/>
            </a:pPr>
            <a:r>
              <a:rPr lang="en-GB" sz="1800">
                <a:cs typeface="Arial" panose="020B0604020202020204"/>
              </a:rPr>
              <a:t>There are a variety of potential costs that may arise from this prototype's development including but not limited to:</a:t>
            </a:r>
            <a:endParaRPr lang="en-US" sz="1800">
              <a:cs typeface="Arial"/>
            </a:endParaRPr>
          </a:p>
          <a:p>
            <a:pPr marL="344170" indent="-344170"/>
            <a:r>
              <a:rPr lang="en-GB" sz="1800">
                <a:cs typeface="Arial" panose="020B0604020202020204"/>
              </a:rPr>
              <a:t>Domain Name – roughly around £5 to £10 annually.</a:t>
            </a:r>
          </a:p>
          <a:p>
            <a:pPr marL="344170" indent="-344170"/>
            <a:r>
              <a:rPr lang="en-GB" sz="1800">
                <a:cs typeface="Arial" panose="020B0604020202020204"/>
              </a:rPr>
              <a:t>Web Hosting – ranging from £30 to £55 for a hosting provider annually.</a:t>
            </a:r>
          </a:p>
          <a:p>
            <a:pPr marL="344170" indent="-344170"/>
            <a:r>
              <a:rPr lang="en-GB" sz="1800" dirty="0">
                <a:cs typeface="Arial" panose="020B0604020202020204"/>
              </a:rPr>
              <a:t>Mapping / Routing API – free utilising </a:t>
            </a:r>
            <a:r>
              <a:rPr lang="en-GB" sz="1800">
                <a:cs typeface="Arial" panose="020B0604020202020204"/>
              </a:rPr>
              <a:t>OpenStreetMap solution.</a:t>
            </a:r>
          </a:p>
          <a:p>
            <a:pPr marL="0" indent="0">
              <a:buNone/>
            </a:pPr>
            <a:r>
              <a:rPr lang="en-GB" sz="1800">
                <a:cs typeface="Arial" panose="020B0604020202020204"/>
              </a:rPr>
              <a:t>Contacting the local services and the council for funding may also help lower the cost, as we can rely on them for notifications of changes within public transport, as they already have GPS tracking for local services. We can utilise </a:t>
            </a:r>
            <a:r>
              <a:rPr lang="en-GB" sz="1800">
                <a:solidFill>
                  <a:srgbClr val="FFFFFF"/>
                </a:solidFill>
              </a:rPr>
              <a:t>GTFS, </a:t>
            </a:r>
            <a:r>
              <a:rPr lang="en-GB" sz="1800">
                <a:solidFill>
                  <a:srgbClr val="FFFFFF"/>
                </a:solidFill>
                <a:ea typeface="+mn-lt"/>
                <a:cs typeface="+mn-lt"/>
              </a:rPr>
              <a:t>an open data standard that allows companies to publish their schedule to do this— It is free.</a:t>
            </a:r>
            <a:endParaRPr lang="en-GB"/>
          </a:p>
          <a:p>
            <a:pPr marL="0" indent="0">
              <a:buNone/>
            </a:pPr>
            <a:r>
              <a:rPr lang="en-GB" sz="1800">
                <a:ea typeface="+mn-lt"/>
                <a:cs typeface="+mn-lt"/>
              </a:rPr>
              <a:t>As an app, our program becomes a little more costly, with the Google Play Store costing £25 for a one-time purchase, and Apple Store charging £99 annually. [4]</a:t>
            </a:r>
          </a:p>
          <a:p>
            <a:pPr marL="0" indent="0">
              <a:buNone/>
            </a:pPr>
            <a:endParaRPr lang="en-GB" sz="1800">
              <a:ea typeface="+mn-lt"/>
              <a:cs typeface="+mn-lt"/>
            </a:endParaRPr>
          </a:p>
        </p:txBody>
      </p:sp>
    </p:spTree>
    <p:extLst>
      <p:ext uri="{BB962C8B-B14F-4D97-AF65-F5344CB8AC3E}">
        <p14:creationId xmlns:p14="http://schemas.microsoft.com/office/powerpoint/2010/main" val="1108626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3479AB-EA87-421A-6978-71EFA32977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9FB46F-CE1F-9FAF-2FD5-B780E4FE7A5F}"/>
              </a:ext>
            </a:extLst>
          </p:cNvPr>
          <p:cNvSpPr>
            <a:spLocks noGrp="1"/>
          </p:cNvSpPr>
          <p:nvPr>
            <p:ph type="title"/>
          </p:nvPr>
        </p:nvSpPr>
        <p:spPr>
          <a:xfrm>
            <a:off x="2769784" y="352715"/>
            <a:ext cx="7958331" cy="1077229"/>
          </a:xfrm>
        </p:spPr>
        <p:txBody>
          <a:bodyPr/>
          <a:lstStyle/>
          <a:p>
            <a:r>
              <a:rPr lang="en-GB"/>
              <a:t>7. Ethics</a:t>
            </a:r>
          </a:p>
        </p:txBody>
      </p:sp>
      <p:sp>
        <p:nvSpPr>
          <p:cNvPr id="3" name="Content Placeholder 2">
            <a:extLst>
              <a:ext uri="{FF2B5EF4-FFF2-40B4-BE49-F238E27FC236}">
                <a16:creationId xmlns:a16="http://schemas.microsoft.com/office/drawing/2014/main" id="{2B8A3D2D-8DB5-3C29-C79C-9B05CE636224}"/>
              </a:ext>
            </a:extLst>
          </p:cNvPr>
          <p:cNvSpPr>
            <a:spLocks noGrp="1"/>
          </p:cNvSpPr>
          <p:nvPr>
            <p:ph idx="1"/>
          </p:nvPr>
        </p:nvSpPr>
        <p:spPr>
          <a:xfrm>
            <a:off x="1091623" y="1085677"/>
            <a:ext cx="9636491" cy="5521828"/>
          </a:xfrm>
        </p:spPr>
        <p:txBody>
          <a:bodyPr>
            <a:normAutofit fontScale="85000" lnSpcReduction="20000"/>
          </a:bodyPr>
          <a:lstStyle/>
          <a:p>
            <a:pPr marL="0" indent="0">
              <a:buNone/>
            </a:pPr>
            <a:r>
              <a:rPr lang="en-GB" sz="1800">
                <a:cs typeface="Arial" panose="020B0604020202020204"/>
              </a:rPr>
              <a:t>Participation within our website should be voluntary, without pressure. We want every user to understand that their feedback within our application </a:t>
            </a:r>
            <a:r>
              <a:rPr lang="en-GB" sz="1800" i="1">
                <a:cs typeface="Arial" panose="020B0604020202020204"/>
              </a:rPr>
              <a:t>will</a:t>
            </a:r>
            <a:r>
              <a:rPr lang="en-GB" sz="1800">
                <a:cs typeface="Arial" panose="020B0604020202020204"/>
              </a:rPr>
              <a:t> be used. We need informed consent.</a:t>
            </a:r>
          </a:p>
          <a:p>
            <a:pPr marL="0" indent="0">
              <a:buNone/>
            </a:pPr>
            <a:r>
              <a:rPr lang="en-GB" sz="1800">
                <a:cs typeface="Arial" panose="020B0604020202020204"/>
              </a:rPr>
              <a:t>We also want to exclude any pay-walls and only have </a:t>
            </a:r>
            <a:r>
              <a:rPr lang="en-GB" sz="1800" i="1">
                <a:cs typeface="Arial" panose="020B0604020202020204"/>
              </a:rPr>
              <a:t>considerate </a:t>
            </a:r>
            <a:r>
              <a:rPr lang="en-GB" sz="1800">
                <a:cs typeface="Arial" panose="020B0604020202020204"/>
              </a:rPr>
              <a:t>advertising if we have any. This means no pop-ups or obstructive advertisements. </a:t>
            </a:r>
          </a:p>
          <a:p>
            <a:pPr marL="0" indent="0">
              <a:buNone/>
            </a:pPr>
            <a:r>
              <a:rPr lang="en-GB" sz="1800">
                <a:cs typeface="Arial" panose="020B0604020202020204"/>
              </a:rPr>
              <a:t>Every disabled person has different needs and requirements that our application must meet. We cannot assume that every person that is using our product will be the same, and we must include as many accessibility needs as we can to assure that all are accounted for.</a:t>
            </a:r>
          </a:p>
          <a:p>
            <a:pPr marL="0" indent="0">
              <a:buNone/>
            </a:pPr>
            <a:endParaRPr lang="en-GB" sz="1800">
              <a:cs typeface="Arial" panose="020B0604020202020204"/>
            </a:endParaRPr>
          </a:p>
          <a:p>
            <a:pPr marL="0" indent="0">
              <a:buNone/>
            </a:pPr>
            <a:r>
              <a:rPr lang="en-GB" sz="1800">
                <a:cs typeface="Arial" panose="020B0604020202020204"/>
              </a:rPr>
              <a:t>We will avoid gathering sensitive personal details or diagnosis. Our application will be anonymous, so that anyone can feel safe to provide user feedback.</a:t>
            </a:r>
          </a:p>
          <a:p>
            <a:pPr marL="0" indent="0">
              <a:buNone/>
            </a:pPr>
            <a:endParaRPr lang="en-GB" sz="1800">
              <a:cs typeface="Arial" panose="020B0604020202020204"/>
            </a:endParaRPr>
          </a:p>
          <a:p>
            <a:pPr marL="0" indent="0">
              <a:buNone/>
            </a:pPr>
            <a:r>
              <a:rPr lang="en-GB" sz="1800">
                <a:cs typeface="Arial" panose="020B0604020202020204"/>
              </a:rPr>
              <a:t>Incorrect details could cause serious difficulties. We need to verify information, display when it was last checked, and make any uncertainty clear within our site so that no issues occur. This may be helped by providing a segment in our project where users can report changes to their destination or route.</a:t>
            </a:r>
          </a:p>
          <a:p>
            <a:pPr marL="0" indent="0">
              <a:buNone/>
            </a:pPr>
            <a:r>
              <a:rPr lang="en-GB" sz="1800">
                <a:cs typeface="Arial" panose="020B0604020202020204"/>
              </a:rPr>
              <a:t>As our researcher, I would also like to contact activist organisations for disability rights. This will help to assure that we are on the right track, and that our website could potentially assist those who wish to use it.</a:t>
            </a:r>
          </a:p>
          <a:p>
            <a:pPr marL="0" indent="0">
              <a:buNone/>
            </a:pPr>
            <a:endParaRPr lang="en-GB" sz="1800">
              <a:cs typeface="Arial" panose="020B0604020202020204"/>
            </a:endParaRPr>
          </a:p>
        </p:txBody>
      </p:sp>
    </p:spTree>
    <p:extLst>
      <p:ext uri="{BB962C8B-B14F-4D97-AF65-F5344CB8AC3E}">
        <p14:creationId xmlns:p14="http://schemas.microsoft.com/office/powerpoint/2010/main" val="2253368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F8089-C1B0-8BF6-73F9-B6A5959658EC}"/>
              </a:ext>
            </a:extLst>
          </p:cNvPr>
          <p:cNvSpPr>
            <a:spLocks noGrp="1"/>
          </p:cNvSpPr>
          <p:nvPr>
            <p:ph type="title"/>
          </p:nvPr>
        </p:nvSpPr>
        <p:spPr/>
        <p:txBody>
          <a:bodyPr/>
          <a:lstStyle/>
          <a:p>
            <a:r>
              <a:rPr lang="en-GB"/>
              <a:t>Reference</a:t>
            </a:r>
          </a:p>
        </p:txBody>
      </p:sp>
      <p:sp>
        <p:nvSpPr>
          <p:cNvPr id="3" name="Content Placeholder 2">
            <a:extLst>
              <a:ext uri="{FF2B5EF4-FFF2-40B4-BE49-F238E27FC236}">
                <a16:creationId xmlns:a16="http://schemas.microsoft.com/office/drawing/2014/main" id="{A0B13438-F64F-A9A8-9316-62DAFBDB85A3}"/>
              </a:ext>
            </a:extLst>
          </p:cNvPr>
          <p:cNvSpPr>
            <a:spLocks noGrp="1"/>
          </p:cNvSpPr>
          <p:nvPr>
            <p:ph idx="1"/>
          </p:nvPr>
        </p:nvSpPr>
        <p:spPr>
          <a:xfrm>
            <a:off x="952234" y="2767651"/>
            <a:ext cx="10296272" cy="2715439"/>
          </a:xfrm>
        </p:spPr>
        <p:txBody>
          <a:bodyPr>
            <a:normAutofit fontScale="92500" lnSpcReduction="20000"/>
          </a:bodyPr>
          <a:lstStyle/>
          <a:p>
            <a:pPr marL="0" indent="0">
              <a:buNone/>
            </a:pPr>
            <a:r>
              <a:rPr lang="en-GB" sz="1600">
                <a:latin typeface="Calibri"/>
                <a:ea typeface="Calibri"/>
                <a:cs typeface="Calibri"/>
              </a:rPr>
              <a:t>[1] “Access Denied: Rights Versus Reality in Disabled People’s Access to Transport,” </a:t>
            </a:r>
            <a:r>
              <a:rPr lang="en-GB" sz="1600" i="1">
                <a:latin typeface="Calibri"/>
                <a:ea typeface="Calibri"/>
                <a:cs typeface="Calibri"/>
              </a:rPr>
              <a:t>Parliament.uk</a:t>
            </a:r>
            <a:r>
              <a:rPr lang="en-GB" sz="1600">
                <a:latin typeface="Calibri"/>
                <a:ea typeface="Calibri"/>
                <a:cs typeface="Calibri"/>
              </a:rPr>
              <a:t>, 2024. </a:t>
            </a:r>
            <a:r>
              <a:rPr lang="en-GB" sz="1600" dirty="0">
                <a:latin typeface="Calibri"/>
                <a:ea typeface="Calibri"/>
                <a:cs typeface="Calibri"/>
                <a:hlinkClick r:id="rId2"/>
              </a:rPr>
              <a:t>https://publications.parliament.uk/pa/cm5901/cmselect/cmtrans/770/report.html</a:t>
            </a:r>
            <a:r>
              <a:rPr lang="en-GB" sz="1600" dirty="0">
                <a:latin typeface="Calibri"/>
                <a:ea typeface="Calibri"/>
                <a:cs typeface="Calibri"/>
              </a:rPr>
              <a:t>.</a:t>
            </a:r>
            <a:endParaRPr lang="en-GB" sz="1600" dirty="0">
              <a:cs typeface="Arial" panose="020B0604020202020204"/>
            </a:endParaRPr>
          </a:p>
          <a:p>
            <a:pPr marL="344170" indent="-344170">
              <a:buNone/>
            </a:pPr>
            <a:r>
              <a:rPr lang="en-GB" sz="1600">
                <a:latin typeface="Calibri"/>
                <a:ea typeface="Calibri"/>
                <a:cs typeface="Calibri"/>
              </a:rPr>
              <a:t>[2] “Access Denied: Rights Versus Reality in Disabled People’s Access to Transport,” </a:t>
            </a:r>
            <a:r>
              <a:rPr lang="en-GB" sz="1600" i="1">
                <a:latin typeface="Calibri"/>
                <a:ea typeface="Calibri"/>
                <a:cs typeface="Calibri"/>
              </a:rPr>
              <a:t>Parliament.uk</a:t>
            </a:r>
            <a:r>
              <a:rPr lang="en-GB" sz="1600">
                <a:latin typeface="Calibri"/>
                <a:ea typeface="Calibri"/>
                <a:cs typeface="Calibri"/>
              </a:rPr>
              <a:t>, 2024. </a:t>
            </a:r>
            <a:r>
              <a:rPr lang="en-GB" sz="1600" dirty="0">
                <a:latin typeface="Calibri"/>
                <a:ea typeface="Calibri"/>
                <a:cs typeface="Calibri"/>
                <a:hlinkClick r:id="rId2"/>
              </a:rPr>
              <a:t>https://publications.parliament.uk/pa/cm5901/cmselect/cmtrans/770/report.html</a:t>
            </a:r>
            <a:r>
              <a:rPr lang="en-GB" sz="1600" dirty="0">
                <a:latin typeface="Calibri"/>
                <a:ea typeface="Calibri"/>
                <a:cs typeface="Calibri"/>
              </a:rPr>
              <a:t>.</a:t>
            </a:r>
            <a:endParaRPr lang="en-GB" sz="1600" dirty="0">
              <a:solidFill>
                <a:srgbClr val="000000"/>
              </a:solidFill>
              <a:latin typeface="Calibri"/>
              <a:ea typeface="Calibri"/>
              <a:cs typeface="Calibri"/>
            </a:endParaRPr>
          </a:p>
          <a:p>
            <a:pPr marL="0" indent="0">
              <a:buNone/>
            </a:pPr>
            <a:r>
              <a:rPr lang="en-GB" sz="1600">
                <a:latin typeface="Calibri"/>
                <a:ea typeface="Calibri"/>
                <a:cs typeface="Calibri"/>
              </a:rPr>
              <a:t>[3]“Review of Transport Accessibility Statistics - Office for Statistics Regulation,” </a:t>
            </a:r>
            <a:r>
              <a:rPr lang="en-GB" sz="1600" i="1">
                <a:latin typeface="Calibri"/>
                <a:ea typeface="Calibri"/>
                <a:cs typeface="Calibri"/>
              </a:rPr>
              <a:t>Office for Statistics Regulation</a:t>
            </a:r>
            <a:r>
              <a:rPr lang="en-GB" sz="1600">
                <a:latin typeface="Calibri"/>
                <a:ea typeface="Calibri"/>
                <a:cs typeface="Calibri"/>
              </a:rPr>
              <a:t>, Feb. 10, 2022. </a:t>
            </a:r>
            <a:r>
              <a:rPr lang="en-GB" sz="1600" dirty="0">
                <a:latin typeface="Calibri"/>
                <a:ea typeface="Calibri"/>
                <a:cs typeface="Calibri"/>
                <a:hlinkClick r:id="rId3"/>
              </a:rPr>
              <a:t>https://osr.statisticsauthority.gov.uk/publications/review-of-transport-accessibility-statistics/</a:t>
            </a:r>
            <a:r>
              <a:rPr lang="en-GB" sz="1600" dirty="0">
                <a:latin typeface="Calibri"/>
                <a:ea typeface="Calibri"/>
                <a:cs typeface="Calibri"/>
              </a:rPr>
              <a:t>.</a:t>
            </a:r>
            <a:endParaRPr lang="en-GB" dirty="0">
              <a:cs typeface="Arial"/>
            </a:endParaRPr>
          </a:p>
          <a:p>
            <a:pPr marL="344170" indent="-344170">
              <a:buNone/>
            </a:pPr>
            <a:r>
              <a:rPr lang="en-GB" sz="1600" dirty="0">
                <a:latin typeface="Calibri"/>
                <a:ea typeface="Calibri"/>
                <a:cs typeface="Calibri"/>
              </a:rPr>
              <a:t>[4] G. </a:t>
            </a:r>
            <a:r>
              <a:rPr lang="en-GB" sz="1600" dirty="0" err="1">
                <a:latin typeface="Calibri"/>
                <a:ea typeface="Calibri"/>
                <a:cs typeface="Calibri"/>
              </a:rPr>
              <a:t>Kuriata</a:t>
            </a:r>
            <a:r>
              <a:rPr lang="en-GB" sz="1600" dirty="0">
                <a:latin typeface="Calibri"/>
                <a:ea typeface="Calibri"/>
                <a:cs typeface="Calibri"/>
              </a:rPr>
              <a:t>, “Google Play and App Store Fees: List of Costs That App Owners Pay In 2025,” </a:t>
            </a:r>
            <a:r>
              <a:rPr lang="en-GB" sz="1600" i="1" dirty="0" err="1">
                <a:latin typeface="Calibri"/>
                <a:ea typeface="Calibri"/>
                <a:cs typeface="Calibri"/>
              </a:rPr>
              <a:t>SplitMetrics</a:t>
            </a:r>
            <a:r>
              <a:rPr lang="en-GB" sz="1600" dirty="0">
                <a:latin typeface="Calibri"/>
                <a:ea typeface="Calibri"/>
                <a:cs typeface="Calibri"/>
              </a:rPr>
              <a:t>, Aug. 08, 2025. </a:t>
            </a:r>
            <a:r>
              <a:rPr lang="en-GB" sz="1600" dirty="0">
                <a:latin typeface="Calibri"/>
                <a:ea typeface="Calibri"/>
                <a:cs typeface="Calibri"/>
                <a:hlinkClick r:id="rId4"/>
              </a:rPr>
              <a:t>https://splitmetrics.com/blog/google-play-apple-app-store-fees/</a:t>
            </a:r>
            <a:r>
              <a:rPr lang="en-GB" sz="1600" dirty="0">
                <a:latin typeface="Calibri"/>
                <a:ea typeface="Calibri"/>
                <a:cs typeface="Calibri"/>
              </a:rPr>
              <a:t>.</a:t>
            </a:r>
            <a:endParaRPr lang="en-GB" dirty="0">
              <a:cs typeface="Arial" panose="020B0604020202020204"/>
            </a:endParaRPr>
          </a:p>
          <a:p>
            <a:pPr marL="0" indent="0">
              <a:buNone/>
            </a:pPr>
            <a:endParaRPr lang="en-GB" sz="1600">
              <a:latin typeface="Calibri"/>
              <a:ea typeface="Calibri"/>
              <a:cs typeface="Calibri"/>
            </a:endParaRPr>
          </a:p>
          <a:p>
            <a:pPr marL="344170" indent="-344170">
              <a:buNone/>
            </a:pPr>
            <a:endParaRPr lang="en-GB" sz="1600">
              <a:latin typeface="Calibri"/>
              <a:ea typeface="Calibri"/>
              <a:cs typeface="Calibri"/>
            </a:endParaRPr>
          </a:p>
          <a:p>
            <a:pPr marL="0" indent="0">
              <a:buNone/>
            </a:pPr>
            <a:endParaRPr lang="en-GB" sz="1600">
              <a:latin typeface="Calibri"/>
              <a:ea typeface="Calibri"/>
              <a:cs typeface="Calibri"/>
            </a:endParaRPr>
          </a:p>
          <a:p>
            <a:pPr marL="0" indent="0">
              <a:buNone/>
            </a:pPr>
            <a:endParaRPr lang="en-GB" sz="1600">
              <a:latin typeface="Calibri"/>
              <a:ea typeface="Calibri"/>
              <a:cs typeface="Calibri"/>
            </a:endParaRPr>
          </a:p>
          <a:p>
            <a:pPr marL="344170" indent="-344170"/>
            <a:endParaRPr lang="en-GB">
              <a:cs typeface="Arial"/>
            </a:endParaRPr>
          </a:p>
        </p:txBody>
      </p:sp>
    </p:spTree>
    <p:extLst>
      <p:ext uri="{BB962C8B-B14F-4D97-AF65-F5344CB8AC3E}">
        <p14:creationId xmlns:p14="http://schemas.microsoft.com/office/powerpoint/2010/main" val="1005595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BC125-9965-DAD1-A9A8-C73FEB9C10F7}"/>
              </a:ext>
            </a:extLst>
          </p:cNvPr>
          <p:cNvSpPr>
            <a:spLocks noGrp="1"/>
          </p:cNvSpPr>
          <p:nvPr>
            <p:ph type="ctrTitle"/>
          </p:nvPr>
        </p:nvSpPr>
        <p:spPr/>
        <p:txBody>
          <a:bodyPr/>
          <a:lstStyle/>
          <a:p>
            <a:r>
              <a:rPr lang="en-GB"/>
              <a:t>Questions</a:t>
            </a:r>
          </a:p>
        </p:txBody>
      </p:sp>
    </p:spTree>
    <p:extLst>
      <p:ext uri="{BB962C8B-B14F-4D97-AF65-F5344CB8AC3E}">
        <p14:creationId xmlns:p14="http://schemas.microsoft.com/office/powerpoint/2010/main" val="17279060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TM16401375[[fn=Madison]]</Template>
  <Application>Microsoft Office PowerPoint</Application>
  <PresentationFormat>Panorámica</PresentationFormat>
  <Slides>11</Slides>
  <Notes>8</Notes>
  <HiddenSlides>0</HiddenSlides>
  <ScaleCrop>false</ScaleCrop>
  <HeadingPairs>
    <vt:vector size="4" baseType="variant">
      <vt:variant>
        <vt:lpstr>Tema</vt:lpstr>
      </vt:variant>
      <vt:variant>
        <vt:i4>1</vt:i4>
      </vt:variant>
      <vt:variant>
        <vt:lpstr>Títulos de diapositiva</vt:lpstr>
      </vt:variant>
      <vt:variant>
        <vt:i4>11</vt:i4>
      </vt:variant>
    </vt:vector>
  </HeadingPairs>
  <TitlesOfParts>
    <vt:vector size="12" baseType="lpstr">
      <vt:lpstr>Madison</vt:lpstr>
      <vt:lpstr>Presentación de PowerPoint</vt:lpstr>
      <vt:lpstr>Team Lions</vt:lpstr>
      <vt:lpstr>1. Introduction</vt:lpstr>
      <vt:lpstr>2. The Problem</vt:lpstr>
      <vt:lpstr>3. Our Solution</vt:lpstr>
      <vt:lpstr>4. Application Design - ACCESSRIDE</vt:lpstr>
      <vt:lpstr>5. Technology</vt:lpstr>
      <vt:lpstr>6. Costs</vt:lpstr>
      <vt:lpstr>7. Ethics</vt:lpstr>
      <vt:lpstr>Reference</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Dylan Hocking (2312757)</dc:creator>
  <cp:revision>87</cp:revision>
  <dcterms:created xsi:type="dcterms:W3CDTF">2026-10-09T11:23:22Z</dcterms:created>
  <dcterms:modified xsi:type="dcterms:W3CDTF">2026-10-15T21:52:09Z</dcterms:modified>
</cp:coreProperties>
</file>