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0597" autoAdjust="0"/>
  </p:normalViewPr>
  <p:slideViewPr>
    <p:cSldViewPr snapToGrid="0" snapToObjects="1">
      <p:cViewPr>
        <p:scale>
          <a:sx n="53" d="100"/>
          <a:sy n="53" d="100"/>
        </p:scale>
        <p:origin x="115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autoTitleDeleted val="1"/>
    <c:plotArea>
      <c:layout/>
      <c:barChart>
        <c:barDir val="col"/>
        <c:grouping val="clustered"/>
        <c:varyColors val="0"/>
        <c:ser>
          <c:idx val="0"/>
          <c:order val="0"/>
          <c:tx>
            <c:strRef>
              <c:f>Sheet1!$B$1</c:f>
              <c:strCache>
                <c:ptCount val="1"/>
                <c:pt idx="0">
                  <c:v>Online share (%)</c:v>
                </c:pt>
              </c:strCache>
            </c:strRef>
          </c:tx>
          <c:spPr>
            <a:solidFill>
              <a:srgbClr val="3F7D57"/>
            </a:solidFill>
            <a:effectLst/>
          </c:spPr>
          <c:invertIfNegative val="0"/>
          <c:dPt>
            <c:idx val="0"/>
            <c:invertIfNegative val="0"/>
            <c:bubble3D val="0"/>
            <c:extLst>
              <c:ext xmlns:c16="http://schemas.microsoft.com/office/drawing/2014/chart" uri="{C3380CC4-5D6E-409C-BE32-E72D297353CC}">
                <c16:uniqueId val="{00000001-DC29-498D-BEDF-C0E1D6FF9A6A}"/>
              </c:ext>
            </c:extLst>
          </c:dPt>
          <c:dPt>
            <c:idx val="1"/>
            <c:invertIfNegative val="0"/>
            <c:bubble3D val="0"/>
            <c:spPr>
              <a:solidFill>
                <a:srgbClr val="16505F"/>
              </a:solidFill>
              <a:effectLst/>
            </c:spPr>
            <c:extLst>
              <c:ext xmlns:c16="http://schemas.microsoft.com/office/drawing/2014/chart" uri="{C3380CC4-5D6E-409C-BE32-E72D297353CC}">
                <c16:uniqueId val="{00000003-DC29-498D-BEDF-C0E1D6FF9A6A}"/>
              </c:ext>
            </c:extLst>
          </c:dPt>
          <c:dLbls>
            <c:numFmt formatCode="0.0&quot;%&quot;" sourceLinked="0"/>
            <c:spPr>
              <a:noFill/>
              <a:ln>
                <a:noFill/>
              </a:ln>
              <a:effectLst/>
            </c:spPr>
            <c:txPr>
              <a:bodyPr/>
              <a:lstStyle/>
              <a:p>
                <a:pPr>
                  <a:defRPr sz="1200" b="0" i="0" u="none" strike="noStrike">
                    <a:solidFill>
                      <a:srgbClr val="273338"/>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Sheet1!$A$2:$A$3</c:f>
              <c:strCache>
                <c:ptCount val="2"/>
                <c:pt idx="0">
                  <c:v>2019</c:v>
                </c:pt>
                <c:pt idx="1">
                  <c:v>2025</c:v>
                </c:pt>
              </c:strCache>
            </c:strRef>
          </c:cat>
          <c:val>
            <c:numRef>
              <c:f>Sheet1!$B$2:$B$3</c:f>
              <c:numCache>
                <c:formatCode>General</c:formatCode>
                <c:ptCount val="2"/>
                <c:pt idx="0">
                  <c:v>19.2</c:v>
                </c:pt>
                <c:pt idx="1">
                  <c:v>28.3</c:v>
                </c:pt>
              </c:numCache>
            </c:numRef>
          </c:val>
          <c:extLst>
            <c:ext xmlns:c16="http://schemas.microsoft.com/office/drawing/2014/chart" uri="{C3380CC4-5D6E-409C-BE32-E72D297353CC}">
              <c16:uniqueId val="{00000004-DC29-498D-BEDF-C0E1D6FF9A6A}"/>
            </c:ext>
          </c:extLst>
        </c:ser>
        <c:dLbls>
          <c:showLegendKey val="0"/>
          <c:showVal val="1"/>
          <c:showCatName val="0"/>
          <c:showSerName val="0"/>
          <c:showPercent val="0"/>
          <c:showBubbleSize val="0"/>
        </c:dLbls>
        <c:gapWidth val="6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273338"/>
                </a:solidFill>
                <a:latin typeface="Arial"/>
              </a:defRPr>
            </a:pPr>
            <a:endParaRPr lang="en-US"/>
          </a:p>
        </c:txPr>
        <c:crossAx val="2094734552"/>
        <c:crosses val="autoZero"/>
        <c:auto val="1"/>
        <c:lblAlgn val="ctr"/>
        <c:lblOffset val="100"/>
        <c:noMultiLvlLbl val="1"/>
      </c:catAx>
      <c:valAx>
        <c:axId val="2094734552"/>
        <c:scaling>
          <c:orientation val="minMax"/>
          <c:max val="35"/>
          <c:min val="0"/>
        </c:scaling>
        <c:delete val="1"/>
        <c:axPos val="l"/>
        <c:numFmt formatCode="General" sourceLinked="0"/>
        <c:majorTickMark val="out"/>
        <c:minorTickMark val="none"/>
        <c:tickLblPos val="nextTo"/>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0935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My name is </a:t>
            </a:r>
            <a:r>
              <a:rPr lang="en-US" dirty="0" err="1"/>
              <a:t>Laurentiu</a:t>
            </a:r>
            <a:r>
              <a:rPr lang="en-US" dirty="0"/>
              <a:t>-Sebastian </a:t>
            </a:r>
            <a:r>
              <a:rPr lang="en-US" dirty="0" err="1"/>
              <a:t>Ene</a:t>
            </a:r>
            <a:r>
              <a:rPr lang="en-US" dirty="0"/>
              <a:t> and I have been engaged as a business consultant by Green Haven Florists. Over the next ten minutes I will investigate why the shop’s in-store sales have fallen and diagnose the root causes. To do this systematically I will apply three </a:t>
            </a:r>
            <a:r>
              <a:rPr lang="en-US" dirty="0" err="1"/>
              <a:t>recognised</a:t>
            </a:r>
            <a:r>
              <a:rPr lang="en-US" dirty="0"/>
              <a:t> tools. First, the 5W2H model, a simple questioning framework that defines the nature and scope of a problem. Second, PESTEL analysis, which scans the external macro-environment across six factors. And third, the Ishikawa or fishbone diagram, which groups the possible root causes of an effect. I will then bring these together into a set of key findings. Each tool is supported by academic sources shown on screen.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Let's set the scene. Green Haven Florists is a small independent flower shop in Norwich, set up by partners Liam and Priya Patel in 2016. The business soon became known for its custom floral designs, sustainable packaging and its community connections. It caters to a wide customer base – walk-in shoppers, corporate clients and weddings – and its USP has always been a personal touch and an ethos of sustainability and local sourcing that really resonates with environmentally conscious consumers. It is important to remember that sustainable position as it will be relevant in the following section when considering opportunities in the external environment.</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On to the problem itself. The headline issue is stark – the sales in stores are down thirty per cent over the past year and the slight increase in online orders can't compensate for that. This is motivated by several things. The high street has been hit by a decline in footfall, as other stores have closed and online trading has become the norm, with the ONS predicting that online retail will account for around nineteen per cent of retail in the UK by 2019 and around twenty-eight per cent by 2025. Meanwhile, expenses are increasing: the imported flowers, like orchids and tulips, are now very costly, and the sustainable materials used in Green Haven are costly to maintain. It has an outdated website and poor navigation, and it has minimal digital marketing. Lastly, two new competitors (Instagram-led boutique and national chain) have increased the pressure. The Centre for Retail Research estimates there will be over 13,000 UK shop closures in 2024, the vast majority of which will be independents like Green Haven.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In order to precisely define the problem, I used the 5W2H model, a questioning technique in quality management introduced by Tague. What is happening is a 30 per cent drop in in-store sales and a drop in footfall, reading down the table. The shift to online shopping, increase in costs, need for an updated digital presence and new competition are all part of WHY. WHERE is important, it is the physical in-store channel of the Norwich shop, not the business as a whole. HOW </a:t>
            </a:r>
            <a:r>
              <a:rPr lang="en-US" dirty="0" smtClean="0"/>
              <a:t>- </a:t>
            </a:r>
            <a:r>
              <a:rPr lang="en-US" dirty="0"/>
              <a:t>gradually over the last year. WHO includes the owners, the three groups of customers of the shop and the two new competitors. HOW - customers are shifting to online retailers that provide discounts and same day delivery, and costs are squeezing margins. AND HOW MUCH </a:t>
            </a:r>
            <a:r>
              <a:rPr lang="en-US" dirty="0" smtClean="0"/>
              <a:t>- </a:t>
            </a:r>
            <a:r>
              <a:rPr lang="en-US" dirty="0"/>
              <a:t>a thirty per cent drop, in a year of over thirteen thousand store closures in the UK. What is important about 5W2H here is that it has identified the problem as a drop in sales at the store, channel-wise, which further refines the subsequent steps.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Now that I have defined the problem, I want to broaden the scope to the external environment with PESTEL. PESTEL is based on Aguilar's environmental scanning theory and is an acronym that represents six forces outside the firm's control that have a strong influence on the firm's strategy: Political, Economic, Social, Technological, Environmental and Legal. It is good to be critical about the tool before using it. The advantages are that it is a simple, comprehensive and low cost scan, it helps with proactive planning and it reveals opportunities and threats. However, it has real limitations: it is descriptive, not predictive; it doesn't weight or rank the factors; it can over-simplify the degree to which they are interrelated; and it's a snapshot that becomes out-of-date quickly, as </a:t>
            </a:r>
            <a:r>
              <a:rPr lang="en-US" dirty="0" err="1"/>
              <a:t>Yüksel</a:t>
            </a:r>
            <a:r>
              <a:rPr lang="en-US" dirty="0"/>
              <a:t> points out. So I consider it more of a framework to begin with, rather than an answer - and on the next two slides I apply each factor to Green Haven.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Let's look at the factors in PESTEL one by one for Green Haven, on this slide and the next. POLITICAL: post-Brexit import checks create cost and friction for sourcing imported flowers and the government's policy of increasing employer National Insurance from 13.8 to 15 per cent and reducing small-business rates relief from seventy-five to forty per cent puts pressure on small retailers. ECONOMIC: the cost of living squeeze cuts discretionary spending on non-essentials such as flowers, and soaring prices for imported flowers, plus a higher national minimum wage of twelve pounds twenty-one an hour, drive up Green Haven's costs. SOCIAL is a bit of a double-edged sword: consumers are seeking more online convenience and same-day delivery, which is bad news for a traditional florist, but they're also interested in sustainability and local sourcing, which is good news for Green Haven.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Continuing with PESTEL. The importance of TECHNOLOGICAL in this case is made clear by the data from ONS, which reveals that online now accounts for around a quarter of retail in the UK, with a figure of approximately two-thirds of retail in 2019. This is where Instagram marketing and same day delivery sites are taking advantage, while Green Haven's site isn't as up-to-date or easy to use as it could be. ENVIRONMENTAL is a double-edged sword: Green Haven's biodegradable packaging and locally-grown flowers are a benefit, while the carbon footprint of imported flowers is an increasing liability and concern. LEGAL: employment law such as the minimum wage, and packaging and plastic regulations, add compliance costs, and moving further into online trading brings consumer-protection and GDPR data-protection obligations. Overall, PESTEL indicates a tough cost and technology, while a favorable social and environmental trends aligned with Green Haven.</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third tool I use is the Ishikawa or fishbone diagram, which is a cause and effect method where the possible causes of a problem are organized into categories on the spine of the diagram that leads to the problem. Like PESTEL, I'd like to be critical about it. Its advantages are that it focuses the root cause analysis on one single effect, it's visual and as </a:t>
            </a:r>
            <a:r>
              <a:rPr lang="en-US" dirty="0" err="1"/>
              <a:t>Ilie</a:t>
            </a:r>
            <a:r>
              <a:rPr lang="en-US" dirty="0"/>
              <a:t> &amp; </a:t>
            </a:r>
            <a:r>
              <a:rPr lang="en-US" dirty="0" err="1"/>
              <a:t>Ciocoiu</a:t>
            </a:r>
            <a:r>
              <a:rPr lang="en-US" dirty="0"/>
              <a:t> state it enables team brainstorming, and it helps differentiate between the symptoms and the causes. Its limitations are also significant: it displays only potential causes, no statistical evidence is provided and there is no weighting or prioritizing of the causes, and it can become cluttered and subjective. The obvious answer is to apply it to a mapping of the causes and validate the most significant ones with data. Now on the next slide I use it to explain the drop in in-store sales at Green Haven.</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Let's use the fishbone diagram for our defined effect, the reduction in in-store sales at Green Haven (represented at the top of the diagram). I have categorized the causes into 6 groups. On the upside: Marketing and Digital </a:t>
            </a:r>
            <a:r>
              <a:rPr lang="en-US" dirty="0" smtClean="0"/>
              <a:t>— </a:t>
            </a:r>
            <a:r>
              <a:rPr lang="en-US" dirty="0"/>
              <a:t>the website is outdated and social media is weak; Competition </a:t>
            </a:r>
            <a:r>
              <a:rPr lang="en-US" dirty="0" smtClean="0"/>
              <a:t>— </a:t>
            </a:r>
            <a:r>
              <a:rPr lang="en-US" dirty="0"/>
              <a:t>the new boutique and national chain with same day online delivery; Cost and Economic </a:t>
            </a:r>
            <a:r>
              <a:rPr lang="en-US" dirty="0" smtClean="0"/>
              <a:t>— </a:t>
            </a:r>
            <a:r>
              <a:rPr lang="en-US" dirty="0"/>
              <a:t>imported-bloom prices, wages and overheads are all on the rise. Below the spine: Location and Footfall </a:t>
            </a:r>
            <a:r>
              <a:rPr lang="en-US" dirty="0" smtClean="0"/>
              <a:t>— </a:t>
            </a:r>
            <a:r>
              <a:rPr lang="en-US" dirty="0"/>
              <a:t>general high-street decline and nearby closures; Customer </a:t>
            </a:r>
            <a:r>
              <a:rPr lang="en-US" dirty="0" err="1"/>
              <a:t>Behaviour</a:t>
            </a:r>
            <a:r>
              <a:rPr lang="en-US" dirty="0"/>
              <a:t> — move to online and flexible delivery and subscriptions; and Product and Service — limited delivery and lack of e-commerce and loyalty scheme. Looking at the diagram from left to right, the causes fall under three major themes: lack of digital and ecommerce offering, cost pressures and increasing competition. That's what indicates the priorities in the key findings.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To sum up the main results. First, this is a channel specific issue, as in store sales have fallen 30% year on year over the last 12 months, due to the structural shift to online, which is now about 28% of UK retail, and due to reduced local footfall. Secondly, the 5W2H model made it clear what was being tackled: a decline in store performance over the past year, which concerns the owners and all three customer groups, and is in-store and in Norwich. Third, PESTEL revealed an environment that is demanding on cost and technology, but truly </a:t>
            </a:r>
            <a:r>
              <a:rPr lang="en-US" dirty="0" err="1"/>
              <a:t>favourable</a:t>
            </a:r>
            <a:r>
              <a:rPr lang="en-US" dirty="0"/>
              <a:t> on social and environmental trends of sustainability and local sourcing – which aligns with Green Haven's identity. Fourth, the fishbone identified the root causes as: lack of digital presence and e-commerce, cost pressure and increased competition. Lastly, the following priorities are obvious: Web updating and digital marketing, delivery and subscription, and sustainability as a differentiator. Thank you, I am happy to take any questions.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1097280" y="1234440"/>
            <a:ext cx="9994392" cy="4389120"/>
          </a:xfrm>
          <a:prstGeom prst="roundRect">
            <a:avLst>
              <a:gd name="adj" fmla="val 2917"/>
            </a:avLst>
          </a:prstGeom>
          <a:solidFill>
            <a:srgbClr val="FFFFFF">
              <a:alpha val="82000"/>
            </a:srgbClr>
          </a:solidFill>
          <a:ln w="12700">
            <a:solidFill>
              <a:srgbClr val="CBDDD5"/>
            </a:solidFill>
            <a:prstDash val="solid"/>
          </a:ln>
        </p:spPr>
      </p:sp>
      <p:sp>
        <p:nvSpPr>
          <p:cNvPr id="3" name="Shape 1"/>
          <p:cNvSpPr/>
          <p:nvPr/>
        </p:nvSpPr>
        <p:spPr>
          <a:xfrm>
            <a:off x="5486400" y="1481328"/>
            <a:ext cx="1216152" cy="914400"/>
          </a:xfrm>
          <a:prstGeom prst="roundRect">
            <a:avLst>
              <a:gd name="adj" fmla="val 16000"/>
            </a:avLst>
          </a:prstGeom>
          <a:solidFill>
            <a:srgbClr val="3F7D57"/>
          </a:solidFill>
          <a:ln/>
        </p:spPr>
      </p:sp>
      <p:pic>
        <p:nvPicPr>
          <p:cNvPr id="4" name="Image 0" descr="assets/ic_leaf.png"/>
          <p:cNvPicPr>
            <a:picLocks noChangeAspect="1"/>
          </p:cNvPicPr>
          <p:nvPr/>
        </p:nvPicPr>
        <p:blipFill>
          <a:blip r:embed="rId4"/>
          <a:stretch>
            <a:fillRect/>
          </a:stretch>
        </p:blipFill>
        <p:spPr>
          <a:xfrm>
            <a:off x="5797296" y="1673352"/>
            <a:ext cx="594360" cy="530352"/>
          </a:xfrm>
          <a:prstGeom prst="rect">
            <a:avLst/>
          </a:prstGeom>
        </p:spPr>
      </p:pic>
      <p:sp>
        <p:nvSpPr>
          <p:cNvPr id="5" name="Text 2"/>
          <p:cNvSpPr txBox="1"/>
          <p:nvPr/>
        </p:nvSpPr>
        <p:spPr>
          <a:xfrm>
            <a:off x="1371600" y="2697480"/>
            <a:ext cx="9445752" cy="548640"/>
          </a:xfrm>
          <a:prstGeom prst="rect">
            <a:avLst/>
          </a:prstGeom>
          <a:noFill/>
          <a:ln/>
        </p:spPr>
        <p:txBody>
          <a:bodyPr wrap="square" lIns="0" tIns="0" rIns="0" bIns="0" rtlCol="0" anchor="ctr"/>
          <a:lstStyle/>
          <a:p>
            <a:pPr marL="0" indent="0" algn="ctr">
              <a:buNone/>
            </a:pPr>
            <a:r>
              <a:rPr lang="en-US" sz="3000" b="1" dirty="0">
                <a:solidFill>
                  <a:srgbClr val="16505F"/>
                </a:solidFill>
                <a:latin typeface="Arial" pitchFamily="34" charset="0"/>
                <a:ea typeface="Arial" pitchFamily="34" charset="-122"/>
                <a:cs typeface="Arial" pitchFamily="34" charset="-120"/>
              </a:rPr>
              <a:t>Problem Solving and Decision Making</a:t>
            </a:r>
            <a:endParaRPr lang="en-US" sz="3000" dirty="0"/>
          </a:p>
        </p:txBody>
      </p:sp>
      <p:sp>
        <p:nvSpPr>
          <p:cNvPr id="6" name="Text 3"/>
          <p:cNvSpPr txBox="1"/>
          <p:nvPr/>
        </p:nvSpPr>
        <p:spPr>
          <a:xfrm>
            <a:off x="1371600" y="3310128"/>
            <a:ext cx="9445752" cy="365760"/>
          </a:xfrm>
          <a:prstGeom prst="rect">
            <a:avLst/>
          </a:prstGeom>
          <a:noFill/>
          <a:ln/>
        </p:spPr>
        <p:txBody>
          <a:bodyPr wrap="square" lIns="0" tIns="0" rIns="0" bIns="0" rtlCol="0" anchor="ctr"/>
          <a:lstStyle/>
          <a:p>
            <a:pPr marL="0" indent="0" algn="ctr">
              <a:buNone/>
            </a:pPr>
            <a:r>
              <a:rPr lang="en-US" sz="1600" dirty="0">
                <a:solidFill>
                  <a:srgbClr val="2F5F42"/>
                </a:solidFill>
                <a:latin typeface="Arial" pitchFamily="34" charset="0"/>
                <a:ea typeface="Arial" pitchFamily="34" charset="-122"/>
                <a:cs typeface="Arial" pitchFamily="34" charset="-120"/>
              </a:rPr>
              <a:t>Component 1: Individual Presentation</a:t>
            </a:r>
            <a:endParaRPr lang="en-US" sz="1600" dirty="0"/>
          </a:p>
        </p:txBody>
      </p:sp>
      <p:sp>
        <p:nvSpPr>
          <p:cNvPr id="7" name="Text 4"/>
          <p:cNvSpPr txBox="1"/>
          <p:nvPr/>
        </p:nvSpPr>
        <p:spPr>
          <a:xfrm>
            <a:off x="1371600" y="3675888"/>
            <a:ext cx="9445752" cy="365760"/>
          </a:xfrm>
          <a:prstGeom prst="rect">
            <a:avLst/>
          </a:prstGeom>
          <a:noFill/>
          <a:ln/>
        </p:spPr>
        <p:txBody>
          <a:bodyPr wrap="square" lIns="0" tIns="0" rIns="0" bIns="0" rtlCol="0" anchor="ctr"/>
          <a:lstStyle/>
          <a:p>
            <a:pPr marL="0" indent="0" algn="ctr">
              <a:buNone/>
            </a:pPr>
            <a:r>
              <a:rPr lang="en-US" sz="1500" i="1" dirty="0">
                <a:solidFill>
                  <a:srgbClr val="566169"/>
                </a:solidFill>
                <a:latin typeface="Arial" pitchFamily="34" charset="0"/>
                <a:ea typeface="Arial" pitchFamily="34" charset="-122"/>
                <a:cs typeface="Arial" pitchFamily="34" charset="-120"/>
              </a:rPr>
              <a:t>Case Study — Green Haven Florists</a:t>
            </a:r>
            <a:endParaRPr lang="en-US" sz="1500" dirty="0"/>
          </a:p>
        </p:txBody>
      </p:sp>
      <p:sp>
        <p:nvSpPr>
          <p:cNvPr id="8" name="Text 5"/>
          <p:cNvSpPr txBox="1"/>
          <p:nvPr/>
        </p:nvSpPr>
        <p:spPr>
          <a:xfrm>
            <a:off x="1371600" y="4224528"/>
            <a:ext cx="9445752" cy="822960"/>
          </a:xfrm>
          <a:prstGeom prst="rect">
            <a:avLst/>
          </a:prstGeom>
          <a:noFill/>
          <a:ln/>
        </p:spPr>
        <p:txBody>
          <a:bodyPr wrap="square" lIns="0" tIns="0" rIns="0" bIns="0" rtlCol="0" anchor="t"/>
          <a:lstStyle/>
          <a:p>
            <a:pPr marL="0" indent="0" algn="ctr">
              <a:lnSpc>
                <a:spcPct val="130000"/>
              </a:lnSpc>
              <a:buNone/>
            </a:pPr>
            <a:r>
              <a:rPr lang="en-US" sz="1350" b="1" dirty="0">
                <a:solidFill>
                  <a:srgbClr val="16505F"/>
                </a:solidFill>
                <a:latin typeface="Arial" pitchFamily="34" charset="0"/>
                <a:ea typeface="Arial" pitchFamily="34" charset="-122"/>
                <a:cs typeface="Arial" pitchFamily="34" charset="-120"/>
              </a:rPr>
              <a:t>Module code:  </a:t>
            </a:r>
            <a:r>
              <a:rPr lang="en-US" sz="1350" dirty="0">
                <a:solidFill>
                  <a:srgbClr val="273338"/>
                </a:solidFill>
                <a:latin typeface="Arial" pitchFamily="34" charset="0"/>
                <a:ea typeface="Arial" pitchFamily="34" charset="-122"/>
                <a:cs typeface="Arial" pitchFamily="34" charset="-120"/>
              </a:rPr>
              <a:t>LCLM4004   </a:t>
            </a:r>
            <a:r>
              <a:rPr lang="en-US" sz="1350" b="1" dirty="0">
                <a:solidFill>
                  <a:srgbClr val="16505F"/>
                </a:solidFill>
                <a:latin typeface="Arial" pitchFamily="34" charset="0"/>
                <a:ea typeface="Arial" pitchFamily="34" charset="-122"/>
                <a:cs typeface="Arial" pitchFamily="34" charset="-120"/>
              </a:rPr>
              <a:t>Student name:  </a:t>
            </a:r>
            <a:r>
              <a:rPr lang="en-US" sz="1350" dirty="0">
                <a:solidFill>
                  <a:srgbClr val="273338"/>
                </a:solidFill>
                <a:latin typeface="Arial" pitchFamily="34" charset="0"/>
                <a:ea typeface="Arial" pitchFamily="34" charset="-122"/>
                <a:cs typeface="Arial" pitchFamily="34" charset="-120"/>
              </a:rPr>
              <a:t>Laurentiu-Sebastian Ene   </a:t>
            </a:r>
            <a:r>
              <a:rPr lang="en-US" sz="1350" b="1" dirty="0">
                <a:solidFill>
                  <a:srgbClr val="16505F"/>
                </a:solidFill>
                <a:latin typeface="Arial" pitchFamily="34" charset="0"/>
                <a:ea typeface="Arial" pitchFamily="34" charset="-122"/>
                <a:cs typeface="Arial" pitchFamily="34" charset="-120"/>
              </a:rPr>
              <a:t>Student ID:  </a:t>
            </a:r>
            <a:r>
              <a:rPr lang="en-US" sz="1350" dirty="0">
                <a:solidFill>
                  <a:srgbClr val="273338"/>
                </a:solidFill>
                <a:latin typeface="Arial" pitchFamily="34" charset="0"/>
                <a:ea typeface="Arial" pitchFamily="34" charset="-122"/>
                <a:cs typeface="Arial" pitchFamily="34" charset="-120"/>
              </a:rPr>
              <a:t>2512499   </a:t>
            </a:r>
            <a:r>
              <a:rPr lang="en-US" sz="1350" b="1" dirty="0">
                <a:solidFill>
                  <a:srgbClr val="16505F"/>
                </a:solidFill>
                <a:latin typeface="Arial" pitchFamily="34" charset="0"/>
                <a:ea typeface="Arial" pitchFamily="34" charset="-122"/>
                <a:cs typeface="Arial" pitchFamily="34" charset="-120"/>
              </a:rPr>
              <a:t>Lecturer:  </a:t>
            </a:r>
            <a:r>
              <a:rPr lang="en-US" sz="1350" dirty="0">
                <a:solidFill>
                  <a:srgbClr val="273338"/>
                </a:solidFill>
                <a:latin typeface="Arial" pitchFamily="34" charset="0"/>
                <a:ea typeface="Arial" pitchFamily="34" charset="-122"/>
                <a:cs typeface="Arial" pitchFamily="34" charset="-120"/>
              </a:rPr>
              <a:t>Annamarie Dufficy / Anita Nan   </a:t>
            </a:r>
            <a:endParaRPr lang="en-US" sz="13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info.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info.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Overview</a:t>
            </a:r>
            <a:endParaRPr lang="en-US" sz="2600" dirty="0"/>
          </a:p>
        </p:txBody>
      </p:sp>
      <p:sp>
        <p:nvSpPr>
          <p:cNvPr id="6" name="Shape 2"/>
          <p:cNvSpPr/>
          <p:nvPr/>
        </p:nvSpPr>
        <p:spPr>
          <a:xfrm>
            <a:off x="685800" y="1417320"/>
            <a:ext cx="10835640" cy="676656"/>
          </a:xfrm>
          <a:prstGeom prst="roundRect">
            <a:avLst>
              <a:gd name="adj" fmla="val 12162"/>
            </a:avLst>
          </a:prstGeom>
          <a:solidFill>
            <a:srgbClr val="EAF2EF"/>
          </a:solidFill>
          <a:ln/>
        </p:spPr>
      </p:sp>
      <p:sp>
        <p:nvSpPr>
          <p:cNvPr id="7" name="Shape 3"/>
          <p:cNvSpPr/>
          <p:nvPr/>
        </p:nvSpPr>
        <p:spPr>
          <a:xfrm>
            <a:off x="841248" y="1536192"/>
            <a:ext cx="438912" cy="438912"/>
          </a:xfrm>
          <a:prstGeom prst="roundRect">
            <a:avLst>
              <a:gd name="adj" fmla="val 18750"/>
            </a:avLst>
          </a:prstGeom>
          <a:solidFill>
            <a:srgbClr val="3F7D57"/>
          </a:solidFill>
          <a:ln/>
        </p:spPr>
      </p:sp>
      <p:pic>
        <p:nvPicPr>
          <p:cNvPr id="8" name="Image 2" descr="assets/ic_store.png"/>
          <p:cNvPicPr>
            <a:picLocks noChangeAspect="1"/>
          </p:cNvPicPr>
          <p:nvPr/>
        </p:nvPicPr>
        <p:blipFill>
          <a:blip r:embed="rId5"/>
          <a:stretch>
            <a:fillRect/>
          </a:stretch>
        </p:blipFill>
        <p:spPr>
          <a:xfrm>
            <a:off x="914400" y="1609344"/>
            <a:ext cx="292608" cy="292608"/>
          </a:xfrm>
          <a:prstGeom prst="rect">
            <a:avLst/>
          </a:prstGeom>
        </p:spPr>
      </p:pic>
      <p:sp>
        <p:nvSpPr>
          <p:cNvPr id="9" name="Text 4"/>
          <p:cNvSpPr txBox="1"/>
          <p:nvPr/>
        </p:nvSpPr>
        <p:spPr>
          <a:xfrm>
            <a:off x="1417320" y="1417320"/>
            <a:ext cx="365760" cy="676656"/>
          </a:xfrm>
          <a:prstGeom prst="rect">
            <a:avLst/>
          </a:prstGeom>
          <a:noFill/>
          <a:ln/>
        </p:spPr>
        <p:txBody>
          <a:bodyPr wrap="square" lIns="0" tIns="0" rIns="0" bIns="0" rtlCol="0" anchor="ctr"/>
          <a:lstStyle/>
          <a:p>
            <a:pPr marL="0" indent="0">
              <a:buNone/>
            </a:pPr>
            <a:r>
              <a:rPr lang="en-US" sz="1800" b="1" dirty="0">
                <a:solidFill>
                  <a:srgbClr val="3F7D57"/>
                </a:solidFill>
                <a:latin typeface="Arial" pitchFamily="34" charset="0"/>
                <a:ea typeface="Arial" pitchFamily="34" charset="-122"/>
                <a:cs typeface="Arial" pitchFamily="34" charset="-120"/>
              </a:rPr>
              <a:t>1</a:t>
            </a:r>
            <a:endParaRPr lang="en-US" sz="1800" dirty="0"/>
          </a:p>
        </p:txBody>
      </p:sp>
      <p:sp>
        <p:nvSpPr>
          <p:cNvPr id="10" name="Text 5"/>
          <p:cNvSpPr txBox="1"/>
          <p:nvPr/>
        </p:nvSpPr>
        <p:spPr>
          <a:xfrm>
            <a:off x="1874520" y="1417320"/>
            <a:ext cx="9509760" cy="676656"/>
          </a:xfrm>
          <a:prstGeom prst="rect">
            <a:avLst/>
          </a:prstGeom>
          <a:noFill/>
          <a:ln/>
        </p:spPr>
        <p:txBody>
          <a:bodyPr wrap="square" lIns="0" tIns="0" rIns="0" bIns="0" rtlCol="0" anchor="ctr"/>
          <a:lstStyle/>
          <a:p>
            <a:pPr marL="0" indent="0">
              <a:lnSpc>
                <a:spcPct val="102000"/>
              </a:lnSpc>
              <a:buNone/>
            </a:pPr>
            <a:r>
              <a:rPr lang="en-US" sz="1450" b="1" dirty="0">
                <a:solidFill>
                  <a:srgbClr val="16505F"/>
                </a:solidFill>
                <a:latin typeface="Arial" pitchFamily="34" charset="0"/>
                <a:ea typeface="Arial" pitchFamily="34" charset="-122"/>
                <a:cs typeface="Arial" pitchFamily="34" charset="-120"/>
              </a:rPr>
              <a:t>Introduction and Company Background</a:t>
            </a:r>
            <a:endParaRPr lang="en-US" sz="1450" dirty="0"/>
          </a:p>
          <a:p>
            <a:pPr marL="0" indent="0">
              <a:lnSpc>
                <a:spcPct val="102000"/>
              </a:lnSpc>
              <a:buNone/>
            </a:pPr>
            <a:r>
              <a:rPr lang="en-US" sz="1150" dirty="0">
                <a:solidFill>
                  <a:srgbClr val="566169"/>
                </a:solidFill>
                <a:latin typeface="Arial" pitchFamily="34" charset="0"/>
                <a:ea typeface="Arial" pitchFamily="34" charset="-122"/>
                <a:cs typeface="Arial" pitchFamily="34" charset="-120"/>
              </a:rPr>
              <a:t>Purpose, key concepts and the Green Haven context</a:t>
            </a:r>
            <a:endParaRPr lang="en-US" sz="1450" dirty="0"/>
          </a:p>
        </p:txBody>
      </p:sp>
      <p:sp>
        <p:nvSpPr>
          <p:cNvPr id="11" name="Shape 6"/>
          <p:cNvSpPr/>
          <p:nvPr/>
        </p:nvSpPr>
        <p:spPr>
          <a:xfrm>
            <a:off x="685800" y="2203704"/>
            <a:ext cx="10835640" cy="676656"/>
          </a:xfrm>
          <a:prstGeom prst="roundRect">
            <a:avLst>
              <a:gd name="adj" fmla="val 12162"/>
            </a:avLst>
          </a:prstGeom>
          <a:solidFill>
            <a:srgbClr val="F3F8F5"/>
          </a:solidFill>
          <a:ln/>
        </p:spPr>
      </p:sp>
      <p:sp>
        <p:nvSpPr>
          <p:cNvPr id="12" name="Shape 7"/>
          <p:cNvSpPr/>
          <p:nvPr/>
        </p:nvSpPr>
        <p:spPr>
          <a:xfrm>
            <a:off x="841248" y="2322576"/>
            <a:ext cx="438912" cy="438912"/>
          </a:xfrm>
          <a:prstGeom prst="roundRect">
            <a:avLst>
              <a:gd name="adj" fmla="val 18750"/>
            </a:avLst>
          </a:prstGeom>
          <a:solidFill>
            <a:srgbClr val="3F7D57"/>
          </a:solidFill>
          <a:ln/>
        </p:spPr>
      </p:sp>
      <p:pic>
        <p:nvPicPr>
          <p:cNvPr id="13" name="Image 3" descr="assets/ic_warn.png"/>
          <p:cNvPicPr>
            <a:picLocks noChangeAspect="1"/>
          </p:cNvPicPr>
          <p:nvPr/>
        </p:nvPicPr>
        <p:blipFill>
          <a:blip r:embed="rId6"/>
          <a:stretch>
            <a:fillRect/>
          </a:stretch>
        </p:blipFill>
        <p:spPr>
          <a:xfrm>
            <a:off x="914400" y="2395728"/>
            <a:ext cx="292608" cy="292608"/>
          </a:xfrm>
          <a:prstGeom prst="rect">
            <a:avLst/>
          </a:prstGeom>
        </p:spPr>
      </p:pic>
      <p:sp>
        <p:nvSpPr>
          <p:cNvPr id="14" name="Text 8"/>
          <p:cNvSpPr txBox="1"/>
          <p:nvPr/>
        </p:nvSpPr>
        <p:spPr>
          <a:xfrm>
            <a:off x="1417320" y="2203704"/>
            <a:ext cx="365760" cy="676656"/>
          </a:xfrm>
          <a:prstGeom prst="rect">
            <a:avLst/>
          </a:prstGeom>
          <a:noFill/>
          <a:ln/>
        </p:spPr>
        <p:txBody>
          <a:bodyPr wrap="square" lIns="0" tIns="0" rIns="0" bIns="0" rtlCol="0" anchor="ctr"/>
          <a:lstStyle/>
          <a:p>
            <a:pPr marL="0" indent="0">
              <a:buNone/>
            </a:pPr>
            <a:r>
              <a:rPr lang="en-US" sz="1800" b="1" dirty="0">
                <a:solidFill>
                  <a:srgbClr val="3F7D57"/>
                </a:solidFill>
                <a:latin typeface="Arial" pitchFamily="34" charset="0"/>
                <a:ea typeface="Arial" pitchFamily="34" charset="-122"/>
                <a:cs typeface="Arial" pitchFamily="34" charset="-120"/>
              </a:rPr>
              <a:t>2</a:t>
            </a:r>
            <a:endParaRPr lang="en-US" sz="1800" dirty="0"/>
          </a:p>
        </p:txBody>
      </p:sp>
      <p:sp>
        <p:nvSpPr>
          <p:cNvPr id="15" name="Text 9"/>
          <p:cNvSpPr txBox="1"/>
          <p:nvPr/>
        </p:nvSpPr>
        <p:spPr>
          <a:xfrm>
            <a:off x="1874520" y="2203704"/>
            <a:ext cx="9509760" cy="676656"/>
          </a:xfrm>
          <a:prstGeom prst="rect">
            <a:avLst/>
          </a:prstGeom>
          <a:noFill/>
          <a:ln/>
        </p:spPr>
        <p:txBody>
          <a:bodyPr wrap="square" lIns="0" tIns="0" rIns="0" bIns="0" rtlCol="0" anchor="ctr"/>
          <a:lstStyle/>
          <a:p>
            <a:pPr marL="0" indent="0">
              <a:lnSpc>
                <a:spcPct val="102000"/>
              </a:lnSpc>
              <a:buNone/>
            </a:pPr>
            <a:r>
              <a:rPr lang="en-US" sz="1450" b="1" dirty="0">
                <a:solidFill>
                  <a:srgbClr val="16505F"/>
                </a:solidFill>
                <a:latin typeface="Arial" pitchFamily="34" charset="0"/>
                <a:ea typeface="Arial" pitchFamily="34" charset="-122"/>
                <a:cs typeface="Arial" pitchFamily="34" charset="-120"/>
              </a:rPr>
              <a:t>Problem: Nature and Scope</a:t>
            </a:r>
            <a:endParaRPr lang="en-US" sz="1450" dirty="0"/>
          </a:p>
          <a:p>
            <a:pPr marL="0" indent="0">
              <a:lnSpc>
                <a:spcPct val="102000"/>
              </a:lnSpc>
              <a:buNone/>
            </a:pPr>
            <a:r>
              <a:rPr lang="en-US" sz="1150" dirty="0">
                <a:solidFill>
                  <a:srgbClr val="566169"/>
                </a:solidFill>
                <a:latin typeface="Arial" pitchFamily="34" charset="0"/>
                <a:ea typeface="Arial" pitchFamily="34" charset="-122"/>
                <a:cs typeface="Arial" pitchFamily="34" charset="-120"/>
              </a:rPr>
              <a:t>The decline in in-store sales and its drivers</a:t>
            </a:r>
            <a:endParaRPr lang="en-US" sz="1450" dirty="0"/>
          </a:p>
        </p:txBody>
      </p:sp>
      <p:sp>
        <p:nvSpPr>
          <p:cNvPr id="16" name="Shape 10"/>
          <p:cNvSpPr/>
          <p:nvPr/>
        </p:nvSpPr>
        <p:spPr>
          <a:xfrm>
            <a:off x="685800" y="2990088"/>
            <a:ext cx="10835640" cy="676656"/>
          </a:xfrm>
          <a:prstGeom prst="roundRect">
            <a:avLst>
              <a:gd name="adj" fmla="val 12162"/>
            </a:avLst>
          </a:prstGeom>
          <a:solidFill>
            <a:srgbClr val="EAF2EF"/>
          </a:solidFill>
          <a:ln/>
        </p:spPr>
      </p:sp>
      <p:sp>
        <p:nvSpPr>
          <p:cNvPr id="17" name="Shape 11"/>
          <p:cNvSpPr/>
          <p:nvPr/>
        </p:nvSpPr>
        <p:spPr>
          <a:xfrm>
            <a:off x="841248" y="3108960"/>
            <a:ext cx="438912" cy="438912"/>
          </a:xfrm>
          <a:prstGeom prst="roundRect">
            <a:avLst>
              <a:gd name="adj" fmla="val 18750"/>
            </a:avLst>
          </a:prstGeom>
          <a:solidFill>
            <a:srgbClr val="3F7D57"/>
          </a:solidFill>
          <a:ln/>
        </p:spPr>
      </p:sp>
      <p:pic>
        <p:nvPicPr>
          <p:cNvPr id="18" name="Image 4" descr="assets/ic_q.png"/>
          <p:cNvPicPr>
            <a:picLocks noChangeAspect="1"/>
          </p:cNvPicPr>
          <p:nvPr/>
        </p:nvPicPr>
        <p:blipFill>
          <a:blip r:embed="rId7"/>
          <a:stretch>
            <a:fillRect/>
          </a:stretch>
        </p:blipFill>
        <p:spPr>
          <a:xfrm>
            <a:off x="914400" y="3182112"/>
            <a:ext cx="292608" cy="292608"/>
          </a:xfrm>
          <a:prstGeom prst="rect">
            <a:avLst/>
          </a:prstGeom>
        </p:spPr>
      </p:pic>
      <p:sp>
        <p:nvSpPr>
          <p:cNvPr id="19" name="Text 12"/>
          <p:cNvSpPr txBox="1"/>
          <p:nvPr/>
        </p:nvSpPr>
        <p:spPr>
          <a:xfrm>
            <a:off x="1417320" y="2990088"/>
            <a:ext cx="365760" cy="676656"/>
          </a:xfrm>
          <a:prstGeom prst="rect">
            <a:avLst/>
          </a:prstGeom>
          <a:noFill/>
          <a:ln/>
        </p:spPr>
        <p:txBody>
          <a:bodyPr wrap="square" lIns="0" tIns="0" rIns="0" bIns="0" rtlCol="0" anchor="ctr"/>
          <a:lstStyle/>
          <a:p>
            <a:pPr marL="0" indent="0">
              <a:buNone/>
            </a:pPr>
            <a:r>
              <a:rPr lang="en-US" sz="1800" b="1" dirty="0">
                <a:solidFill>
                  <a:srgbClr val="3F7D57"/>
                </a:solidFill>
                <a:latin typeface="Arial" pitchFamily="34" charset="0"/>
                <a:ea typeface="Arial" pitchFamily="34" charset="-122"/>
                <a:cs typeface="Arial" pitchFamily="34" charset="-120"/>
              </a:rPr>
              <a:t>3</a:t>
            </a:r>
            <a:endParaRPr lang="en-US" sz="1800" dirty="0"/>
          </a:p>
        </p:txBody>
      </p:sp>
      <p:sp>
        <p:nvSpPr>
          <p:cNvPr id="20" name="Text 13"/>
          <p:cNvSpPr txBox="1"/>
          <p:nvPr/>
        </p:nvSpPr>
        <p:spPr>
          <a:xfrm>
            <a:off x="1874520" y="2990088"/>
            <a:ext cx="9509760" cy="676656"/>
          </a:xfrm>
          <a:prstGeom prst="rect">
            <a:avLst/>
          </a:prstGeom>
          <a:noFill/>
          <a:ln/>
        </p:spPr>
        <p:txBody>
          <a:bodyPr wrap="square" lIns="0" tIns="0" rIns="0" bIns="0" rtlCol="0" anchor="ctr"/>
          <a:lstStyle/>
          <a:p>
            <a:pPr marL="0" indent="0">
              <a:lnSpc>
                <a:spcPct val="102000"/>
              </a:lnSpc>
              <a:buNone/>
            </a:pPr>
            <a:r>
              <a:rPr lang="en-US" sz="1450" b="1" dirty="0">
                <a:solidFill>
                  <a:srgbClr val="16505F"/>
                </a:solidFill>
                <a:latin typeface="Arial" pitchFamily="34" charset="0"/>
                <a:ea typeface="Arial" pitchFamily="34" charset="-122"/>
                <a:cs typeface="Arial" pitchFamily="34" charset="-120"/>
              </a:rPr>
              <a:t>5W2H Analysis</a:t>
            </a:r>
            <a:endParaRPr lang="en-US" sz="1450" dirty="0"/>
          </a:p>
          <a:p>
            <a:pPr marL="0" indent="0">
              <a:lnSpc>
                <a:spcPct val="102000"/>
              </a:lnSpc>
              <a:buNone/>
            </a:pPr>
            <a:r>
              <a:rPr lang="en-US" sz="1150" dirty="0">
                <a:solidFill>
                  <a:srgbClr val="566169"/>
                </a:solidFill>
                <a:latin typeface="Arial" pitchFamily="34" charset="0"/>
                <a:ea typeface="Arial" pitchFamily="34" charset="-122"/>
                <a:cs typeface="Arial" pitchFamily="34" charset="-120"/>
              </a:rPr>
              <a:t>Defining the problem systematically</a:t>
            </a:r>
            <a:endParaRPr lang="en-US" sz="1450" dirty="0"/>
          </a:p>
        </p:txBody>
      </p:sp>
      <p:sp>
        <p:nvSpPr>
          <p:cNvPr id="21" name="Shape 14"/>
          <p:cNvSpPr/>
          <p:nvPr/>
        </p:nvSpPr>
        <p:spPr>
          <a:xfrm>
            <a:off x="685800" y="3776472"/>
            <a:ext cx="10835640" cy="676656"/>
          </a:xfrm>
          <a:prstGeom prst="roundRect">
            <a:avLst>
              <a:gd name="adj" fmla="val 12162"/>
            </a:avLst>
          </a:prstGeom>
          <a:solidFill>
            <a:srgbClr val="F3F8F5"/>
          </a:solidFill>
          <a:ln/>
        </p:spPr>
      </p:sp>
      <p:sp>
        <p:nvSpPr>
          <p:cNvPr id="22" name="Shape 15"/>
          <p:cNvSpPr/>
          <p:nvPr/>
        </p:nvSpPr>
        <p:spPr>
          <a:xfrm>
            <a:off x="841248" y="3895344"/>
            <a:ext cx="438912" cy="438912"/>
          </a:xfrm>
          <a:prstGeom prst="roundRect">
            <a:avLst>
              <a:gd name="adj" fmla="val 18750"/>
            </a:avLst>
          </a:prstGeom>
          <a:solidFill>
            <a:srgbClr val="3F7D57"/>
          </a:solidFill>
          <a:ln/>
        </p:spPr>
      </p:sp>
      <p:pic>
        <p:nvPicPr>
          <p:cNvPr id="23" name="Image 5" descr="assets/ic_globe.png"/>
          <p:cNvPicPr>
            <a:picLocks noChangeAspect="1"/>
          </p:cNvPicPr>
          <p:nvPr/>
        </p:nvPicPr>
        <p:blipFill>
          <a:blip r:embed="rId8"/>
          <a:stretch>
            <a:fillRect/>
          </a:stretch>
        </p:blipFill>
        <p:spPr>
          <a:xfrm>
            <a:off x="914400" y="3968496"/>
            <a:ext cx="292608" cy="292608"/>
          </a:xfrm>
          <a:prstGeom prst="rect">
            <a:avLst/>
          </a:prstGeom>
        </p:spPr>
      </p:pic>
      <p:sp>
        <p:nvSpPr>
          <p:cNvPr id="24" name="Text 16"/>
          <p:cNvSpPr txBox="1"/>
          <p:nvPr/>
        </p:nvSpPr>
        <p:spPr>
          <a:xfrm>
            <a:off x="1417320" y="3776472"/>
            <a:ext cx="365760" cy="676656"/>
          </a:xfrm>
          <a:prstGeom prst="rect">
            <a:avLst/>
          </a:prstGeom>
          <a:noFill/>
          <a:ln/>
        </p:spPr>
        <p:txBody>
          <a:bodyPr wrap="square" lIns="0" tIns="0" rIns="0" bIns="0" rtlCol="0" anchor="ctr"/>
          <a:lstStyle/>
          <a:p>
            <a:pPr marL="0" indent="0">
              <a:buNone/>
            </a:pPr>
            <a:r>
              <a:rPr lang="en-US" sz="1800" b="1" dirty="0">
                <a:solidFill>
                  <a:srgbClr val="3F7D57"/>
                </a:solidFill>
                <a:latin typeface="Arial" pitchFamily="34" charset="0"/>
                <a:ea typeface="Arial" pitchFamily="34" charset="-122"/>
                <a:cs typeface="Arial" pitchFamily="34" charset="-120"/>
              </a:rPr>
              <a:t>4</a:t>
            </a:r>
            <a:endParaRPr lang="en-US" sz="1800" dirty="0"/>
          </a:p>
        </p:txBody>
      </p:sp>
      <p:sp>
        <p:nvSpPr>
          <p:cNvPr id="25" name="Text 17"/>
          <p:cNvSpPr txBox="1"/>
          <p:nvPr/>
        </p:nvSpPr>
        <p:spPr>
          <a:xfrm>
            <a:off x="1874520" y="3776472"/>
            <a:ext cx="9509760" cy="676656"/>
          </a:xfrm>
          <a:prstGeom prst="rect">
            <a:avLst/>
          </a:prstGeom>
          <a:noFill/>
          <a:ln/>
        </p:spPr>
        <p:txBody>
          <a:bodyPr wrap="square" lIns="0" tIns="0" rIns="0" bIns="0" rtlCol="0" anchor="ctr"/>
          <a:lstStyle/>
          <a:p>
            <a:pPr marL="0" indent="0">
              <a:lnSpc>
                <a:spcPct val="102000"/>
              </a:lnSpc>
              <a:buNone/>
            </a:pPr>
            <a:r>
              <a:rPr lang="en-US" sz="1450" b="1" dirty="0">
                <a:solidFill>
                  <a:srgbClr val="16505F"/>
                </a:solidFill>
                <a:latin typeface="Arial" pitchFamily="34" charset="0"/>
                <a:ea typeface="Arial" pitchFamily="34" charset="-122"/>
                <a:cs typeface="Arial" pitchFamily="34" charset="-120"/>
              </a:rPr>
              <a:t>PESTEL Analysis</a:t>
            </a:r>
            <a:endParaRPr lang="en-US" sz="1450" dirty="0"/>
          </a:p>
          <a:p>
            <a:pPr marL="0" indent="0">
              <a:lnSpc>
                <a:spcPct val="102000"/>
              </a:lnSpc>
              <a:buNone/>
            </a:pPr>
            <a:r>
              <a:rPr lang="en-US" sz="1150" dirty="0">
                <a:solidFill>
                  <a:srgbClr val="566169"/>
                </a:solidFill>
                <a:latin typeface="Arial" pitchFamily="34" charset="0"/>
                <a:ea typeface="Arial" pitchFamily="34" charset="-122"/>
                <a:cs typeface="Arial" pitchFamily="34" charset="-120"/>
              </a:rPr>
              <a:t>External macro-environmental forces</a:t>
            </a:r>
            <a:endParaRPr lang="en-US" sz="1450" dirty="0"/>
          </a:p>
        </p:txBody>
      </p:sp>
      <p:sp>
        <p:nvSpPr>
          <p:cNvPr id="26" name="Shape 18"/>
          <p:cNvSpPr/>
          <p:nvPr/>
        </p:nvSpPr>
        <p:spPr>
          <a:xfrm>
            <a:off x="685800" y="4562856"/>
            <a:ext cx="10835640" cy="676656"/>
          </a:xfrm>
          <a:prstGeom prst="roundRect">
            <a:avLst>
              <a:gd name="adj" fmla="val 12162"/>
            </a:avLst>
          </a:prstGeom>
          <a:solidFill>
            <a:srgbClr val="EAF2EF"/>
          </a:solidFill>
          <a:ln/>
        </p:spPr>
      </p:sp>
      <p:sp>
        <p:nvSpPr>
          <p:cNvPr id="27" name="Shape 19"/>
          <p:cNvSpPr/>
          <p:nvPr/>
        </p:nvSpPr>
        <p:spPr>
          <a:xfrm>
            <a:off x="841248" y="4681728"/>
            <a:ext cx="438912" cy="438912"/>
          </a:xfrm>
          <a:prstGeom prst="roundRect">
            <a:avLst>
              <a:gd name="adj" fmla="val 18750"/>
            </a:avLst>
          </a:prstGeom>
          <a:solidFill>
            <a:srgbClr val="3F7D57"/>
          </a:solidFill>
          <a:ln/>
        </p:spPr>
      </p:sp>
      <p:pic>
        <p:nvPicPr>
          <p:cNvPr id="28" name="Image 6" descr="assets/ic_diagram.png"/>
          <p:cNvPicPr>
            <a:picLocks noChangeAspect="1"/>
          </p:cNvPicPr>
          <p:nvPr/>
        </p:nvPicPr>
        <p:blipFill>
          <a:blip r:embed="rId9"/>
          <a:stretch>
            <a:fillRect/>
          </a:stretch>
        </p:blipFill>
        <p:spPr>
          <a:xfrm>
            <a:off x="914400" y="4754880"/>
            <a:ext cx="292608" cy="292608"/>
          </a:xfrm>
          <a:prstGeom prst="rect">
            <a:avLst/>
          </a:prstGeom>
        </p:spPr>
      </p:pic>
      <p:sp>
        <p:nvSpPr>
          <p:cNvPr id="29" name="Text 20"/>
          <p:cNvSpPr txBox="1"/>
          <p:nvPr/>
        </p:nvSpPr>
        <p:spPr>
          <a:xfrm>
            <a:off x="1417320" y="4562856"/>
            <a:ext cx="365760" cy="676656"/>
          </a:xfrm>
          <a:prstGeom prst="rect">
            <a:avLst/>
          </a:prstGeom>
          <a:noFill/>
          <a:ln/>
        </p:spPr>
        <p:txBody>
          <a:bodyPr wrap="square" lIns="0" tIns="0" rIns="0" bIns="0" rtlCol="0" anchor="ctr"/>
          <a:lstStyle/>
          <a:p>
            <a:pPr marL="0" indent="0">
              <a:buNone/>
            </a:pPr>
            <a:r>
              <a:rPr lang="en-US" sz="1800" b="1" dirty="0">
                <a:solidFill>
                  <a:srgbClr val="3F7D57"/>
                </a:solidFill>
                <a:latin typeface="Arial" pitchFamily="34" charset="0"/>
                <a:ea typeface="Arial" pitchFamily="34" charset="-122"/>
                <a:cs typeface="Arial" pitchFamily="34" charset="-120"/>
              </a:rPr>
              <a:t>5</a:t>
            </a:r>
            <a:endParaRPr lang="en-US" sz="1800" dirty="0"/>
          </a:p>
        </p:txBody>
      </p:sp>
      <p:sp>
        <p:nvSpPr>
          <p:cNvPr id="30" name="Text 21"/>
          <p:cNvSpPr txBox="1"/>
          <p:nvPr/>
        </p:nvSpPr>
        <p:spPr>
          <a:xfrm>
            <a:off x="1874520" y="4562856"/>
            <a:ext cx="9509760" cy="676656"/>
          </a:xfrm>
          <a:prstGeom prst="rect">
            <a:avLst/>
          </a:prstGeom>
          <a:noFill/>
          <a:ln/>
        </p:spPr>
        <p:txBody>
          <a:bodyPr wrap="square" lIns="0" tIns="0" rIns="0" bIns="0" rtlCol="0" anchor="ctr"/>
          <a:lstStyle/>
          <a:p>
            <a:pPr marL="0" indent="0">
              <a:lnSpc>
                <a:spcPct val="102000"/>
              </a:lnSpc>
              <a:buNone/>
            </a:pPr>
            <a:r>
              <a:rPr lang="en-US" sz="1450" b="1" dirty="0">
                <a:solidFill>
                  <a:srgbClr val="16505F"/>
                </a:solidFill>
                <a:latin typeface="Arial" pitchFamily="34" charset="0"/>
                <a:ea typeface="Arial" pitchFamily="34" charset="-122"/>
                <a:cs typeface="Arial" pitchFamily="34" charset="-120"/>
              </a:rPr>
              <a:t>Cause-and-Effect (Fishbone) Analysis</a:t>
            </a:r>
            <a:endParaRPr lang="en-US" sz="1450" dirty="0"/>
          </a:p>
          <a:p>
            <a:pPr marL="0" indent="0">
              <a:lnSpc>
                <a:spcPct val="102000"/>
              </a:lnSpc>
              <a:buNone/>
            </a:pPr>
            <a:r>
              <a:rPr lang="en-US" sz="1150" dirty="0">
                <a:solidFill>
                  <a:srgbClr val="566169"/>
                </a:solidFill>
                <a:latin typeface="Arial" pitchFamily="34" charset="0"/>
                <a:ea typeface="Arial" pitchFamily="34" charset="-122"/>
                <a:cs typeface="Arial" pitchFamily="34" charset="-120"/>
              </a:rPr>
              <a:t>Root causes of the decline</a:t>
            </a:r>
            <a:endParaRPr lang="en-US" sz="1450" dirty="0"/>
          </a:p>
        </p:txBody>
      </p:sp>
      <p:sp>
        <p:nvSpPr>
          <p:cNvPr id="31" name="Shape 22"/>
          <p:cNvSpPr/>
          <p:nvPr/>
        </p:nvSpPr>
        <p:spPr>
          <a:xfrm>
            <a:off x="685800" y="5349240"/>
            <a:ext cx="10835640" cy="676656"/>
          </a:xfrm>
          <a:prstGeom prst="roundRect">
            <a:avLst>
              <a:gd name="adj" fmla="val 12162"/>
            </a:avLst>
          </a:prstGeom>
          <a:solidFill>
            <a:srgbClr val="F3F8F5"/>
          </a:solidFill>
          <a:ln/>
        </p:spPr>
      </p:sp>
      <p:sp>
        <p:nvSpPr>
          <p:cNvPr id="32" name="Shape 23"/>
          <p:cNvSpPr/>
          <p:nvPr/>
        </p:nvSpPr>
        <p:spPr>
          <a:xfrm>
            <a:off x="841248" y="5468112"/>
            <a:ext cx="438912" cy="438912"/>
          </a:xfrm>
          <a:prstGeom prst="roundRect">
            <a:avLst>
              <a:gd name="adj" fmla="val 18750"/>
            </a:avLst>
          </a:prstGeom>
          <a:solidFill>
            <a:srgbClr val="3F7D57"/>
          </a:solidFill>
          <a:ln/>
        </p:spPr>
      </p:sp>
      <p:pic>
        <p:nvPicPr>
          <p:cNvPr id="33" name="Image 7" descr="assets/ic_key.png"/>
          <p:cNvPicPr>
            <a:picLocks noChangeAspect="1"/>
          </p:cNvPicPr>
          <p:nvPr/>
        </p:nvPicPr>
        <p:blipFill>
          <a:blip r:embed="rId10"/>
          <a:stretch>
            <a:fillRect/>
          </a:stretch>
        </p:blipFill>
        <p:spPr>
          <a:xfrm>
            <a:off x="914400" y="5541264"/>
            <a:ext cx="292608" cy="292608"/>
          </a:xfrm>
          <a:prstGeom prst="rect">
            <a:avLst/>
          </a:prstGeom>
        </p:spPr>
      </p:pic>
      <p:sp>
        <p:nvSpPr>
          <p:cNvPr id="34" name="Text 24"/>
          <p:cNvSpPr txBox="1"/>
          <p:nvPr/>
        </p:nvSpPr>
        <p:spPr>
          <a:xfrm>
            <a:off x="1417320" y="5349240"/>
            <a:ext cx="365760" cy="676656"/>
          </a:xfrm>
          <a:prstGeom prst="rect">
            <a:avLst/>
          </a:prstGeom>
          <a:noFill/>
          <a:ln/>
        </p:spPr>
        <p:txBody>
          <a:bodyPr wrap="square" lIns="0" tIns="0" rIns="0" bIns="0" rtlCol="0" anchor="ctr"/>
          <a:lstStyle/>
          <a:p>
            <a:pPr marL="0" indent="0">
              <a:buNone/>
            </a:pPr>
            <a:r>
              <a:rPr lang="en-US" sz="1800" b="1" dirty="0">
                <a:solidFill>
                  <a:srgbClr val="3F7D57"/>
                </a:solidFill>
                <a:latin typeface="Arial" pitchFamily="34" charset="0"/>
                <a:ea typeface="Arial" pitchFamily="34" charset="-122"/>
                <a:cs typeface="Arial" pitchFamily="34" charset="-120"/>
              </a:rPr>
              <a:t>6</a:t>
            </a:r>
            <a:endParaRPr lang="en-US" sz="1800" dirty="0"/>
          </a:p>
        </p:txBody>
      </p:sp>
      <p:sp>
        <p:nvSpPr>
          <p:cNvPr id="35" name="Text 25"/>
          <p:cNvSpPr txBox="1"/>
          <p:nvPr/>
        </p:nvSpPr>
        <p:spPr>
          <a:xfrm>
            <a:off x="1874520" y="5349240"/>
            <a:ext cx="9509760" cy="676656"/>
          </a:xfrm>
          <a:prstGeom prst="rect">
            <a:avLst/>
          </a:prstGeom>
          <a:noFill/>
          <a:ln/>
        </p:spPr>
        <p:txBody>
          <a:bodyPr wrap="square" lIns="0" tIns="0" rIns="0" bIns="0" rtlCol="0" anchor="ctr"/>
          <a:lstStyle/>
          <a:p>
            <a:pPr marL="0" indent="0">
              <a:lnSpc>
                <a:spcPct val="102000"/>
              </a:lnSpc>
              <a:buNone/>
            </a:pPr>
            <a:r>
              <a:rPr lang="en-US" sz="1450" b="1" dirty="0">
                <a:solidFill>
                  <a:srgbClr val="16505F"/>
                </a:solidFill>
                <a:latin typeface="Arial" pitchFamily="34" charset="0"/>
                <a:ea typeface="Arial" pitchFamily="34" charset="-122"/>
                <a:cs typeface="Arial" pitchFamily="34" charset="-120"/>
              </a:rPr>
              <a:t>Key Findings and References</a:t>
            </a:r>
            <a:endParaRPr lang="en-US" sz="1450" dirty="0"/>
          </a:p>
          <a:p>
            <a:pPr marL="0" indent="0">
              <a:lnSpc>
                <a:spcPct val="102000"/>
              </a:lnSpc>
              <a:buNone/>
            </a:pPr>
            <a:r>
              <a:rPr lang="en-US" sz="1150" dirty="0">
                <a:solidFill>
                  <a:srgbClr val="566169"/>
                </a:solidFill>
                <a:latin typeface="Arial" pitchFamily="34" charset="0"/>
                <a:ea typeface="Arial" pitchFamily="34" charset="-122"/>
                <a:cs typeface="Arial" pitchFamily="34" charset="-120"/>
              </a:rPr>
              <a:t>Summary and Harvard sources</a:t>
            </a:r>
            <a:endParaRPr lang="en-US" sz="1450" dirty="0"/>
          </a:p>
        </p:txBody>
      </p:sp>
      <p:sp>
        <p:nvSpPr>
          <p:cNvPr id="36" name="Text 26"/>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2</a:t>
            </a:r>
            <a:endParaRPr lang="en-US" sz="8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info.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info.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Introduction</a:t>
            </a:r>
            <a:endParaRPr lang="en-US" sz="2600" dirty="0"/>
          </a:p>
        </p:txBody>
      </p:sp>
      <p:sp>
        <p:nvSpPr>
          <p:cNvPr id="6" name="Text 2"/>
          <p:cNvSpPr txBox="1"/>
          <p:nvPr/>
        </p:nvSpPr>
        <p:spPr>
          <a:xfrm>
            <a:off x="685800" y="1371600"/>
            <a:ext cx="10835640" cy="822960"/>
          </a:xfrm>
          <a:prstGeom prst="rect">
            <a:avLst/>
          </a:prstGeom>
          <a:noFill/>
          <a:ln/>
        </p:spPr>
        <p:txBody>
          <a:bodyPr wrap="square" lIns="0" tIns="0" rIns="0" bIns="0" rtlCol="0" anchor="ctr"/>
          <a:lstStyle/>
          <a:p>
            <a:pPr marL="0" indent="0">
              <a:lnSpc>
                <a:spcPct val="115000"/>
              </a:lnSpc>
              <a:buNone/>
            </a:pPr>
            <a:r>
              <a:rPr lang="en-US" sz="1450" dirty="0">
                <a:solidFill>
                  <a:srgbClr val="273338"/>
                </a:solidFill>
                <a:latin typeface="Arial" pitchFamily="34" charset="0"/>
                <a:ea typeface="Arial" pitchFamily="34" charset="-122"/>
                <a:cs typeface="Arial" pitchFamily="34" charset="-120"/>
              </a:rPr>
              <a:t>This presentation examines the problems associated with the decrease in in-store sales at Green Haven Florists, a business consulting firm hired to diagnose the problems through the use of three structured problem-solving tools.</a:t>
            </a:r>
            <a:endParaRPr lang="en-US" sz="1450" dirty="0"/>
          </a:p>
        </p:txBody>
      </p:sp>
      <p:sp>
        <p:nvSpPr>
          <p:cNvPr id="7" name="Text 3"/>
          <p:cNvSpPr txBox="1"/>
          <p:nvPr/>
        </p:nvSpPr>
        <p:spPr>
          <a:xfrm>
            <a:off x="685800" y="2286000"/>
            <a:ext cx="10835640" cy="320040"/>
          </a:xfrm>
          <a:prstGeom prst="rect">
            <a:avLst/>
          </a:prstGeom>
          <a:noFill/>
          <a:ln/>
        </p:spPr>
        <p:txBody>
          <a:bodyPr wrap="square" lIns="0" tIns="0" rIns="0" bIns="0" rtlCol="0" anchor="ctr"/>
          <a:lstStyle/>
          <a:p>
            <a:pPr marL="0" indent="0">
              <a:buNone/>
            </a:pPr>
            <a:r>
              <a:rPr lang="en-US" sz="1400" b="1" dirty="0">
                <a:solidFill>
                  <a:srgbClr val="2F5F42"/>
                </a:solidFill>
                <a:latin typeface="Arial" pitchFamily="34" charset="0"/>
                <a:ea typeface="Arial" pitchFamily="34" charset="-122"/>
                <a:cs typeface="Arial" pitchFamily="34" charset="-120"/>
              </a:rPr>
              <a:t>Analytical tools applied</a:t>
            </a:r>
            <a:endParaRPr lang="en-US" sz="1400" dirty="0"/>
          </a:p>
        </p:txBody>
      </p:sp>
      <p:sp>
        <p:nvSpPr>
          <p:cNvPr id="8" name="Shape 4"/>
          <p:cNvSpPr/>
          <p:nvPr/>
        </p:nvSpPr>
        <p:spPr>
          <a:xfrm>
            <a:off x="685800" y="2697480"/>
            <a:ext cx="10835640" cy="1005840"/>
          </a:xfrm>
          <a:prstGeom prst="roundRect">
            <a:avLst>
              <a:gd name="adj" fmla="val 9091"/>
            </a:avLst>
          </a:prstGeom>
          <a:solidFill>
            <a:srgbClr val="EAF2EF"/>
          </a:solidFill>
          <a:ln w="12700">
            <a:solidFill>
              <a:srgbClr val="CBDDD5"/>
            </a:solidFill>
            <a:prstDash val="solid"/>
          </a:ln>
        </p:spPr>
      </p:sp>
      <p:sp>
        <p:nvSpPr>
          <p:cNvPr id="9" name="Shape 5"/>
          <p:cNvSpPr/>
          <p:nvPr/>
        </p:nvSpPr>
        <p:spPr>
          <a:xfrm>
            <a:off x="868680" y="2898648"/>
            <a:ext cx="2377440" cy="603504"/>
          </a:xfrm>
          <a:prstGeom prst="roundRect">
            <a:avLst>
              <a:gd name="adj" fmla="val 13636"/>
            </a:avLst>
          </a:prstGeom>
          <a:solidFill>
            <a:srgbClr val="16505F"/>
          </a:solidFill>
          <a:ln/>
        </p:spPr>
      </p:sp>
      <p:sp>
        <p:nvSpPr>
          <p:cNvPr id="10" name="Text 6"/>
          <p:cNvSpPr txBox="1"/>
          <p:nvPr/>
        </p:nvSpPr>
        <p:spPr>
          <a:xfrm>
            <a:off x="868680" y="2898648"/>
            <a:ext cx="2377440" cy="603504"/>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5W2H Model</a:t>
            </a:r>
            <a:endParaRPr lang="en-US" sz="1400" dirty="0"/>
          </a:p>
        </p:txBody>
      </p:sp>
      <p:sp>
        <p:nvSpPr>
          <p:cNvPr id="11" name="Text 7"/>
          <p:cNvSpPr txBox="1"/>
          <p:nvPr/>
        </p:nvSpPr>
        <p:spPr>
          <a:xfrm>
            <a:off x="3429000" y="2697480"/>
            <a:ext cx="7909560" cy="1005840"/>
          </a:xfrm>
          <a:prstGeom prst="rect">
            <a:avLst/>
          </a:prstGeom>
          <a:noFill/>
          <a:ln/>
        </p:spPr>
        <p:txBody>
          <a:bodyPr wrap="square" lIns="50800" tIns="50800" rIns="50800" bIns="50800" rtlCol="0" anchor="ctr"/>
          <a:lstStyle/>
          <a:p>
            <a:pPr marL="0" indent="0">
              <a:lnSpc>
                <a:spcPct val="110000"/>
              </a:lnSpc>
              <a:buNone/>
            </a:pPr>
            <a:r>
              <a:rPr lang="en-US" sz="1300" dirty="0">
                <a:solidFill>
                  <a:srgbClr val="273338"/>
                </a:solidFill>
                <a:latin typeface="Arial" pitchFamily="34" charset="0"/>
                <a:ea typeface="Arial" pitchFamily="34" charset="-122"/>
                <a:cs typeface="Arial" pitchFamily="34" charset="-120"/>
              </a:rPr>
              <a:t>The nature and scope of a problem is defined by a questioning framework: What, Why, Where, When, Who, How and How much (Tague, 2005).</a:t>
            </a:r>
            <a:endParaRPr lang="en-US" sz="1300" dirty="0"/>
          </a:p>
        </p:txBody>
      </p:sp>
      <p:sp>
        <p:nvSpPr>
          <p:cNvPr id="12" name="Shape 8"/>
          <p:cNvSpPr/>
          <p:nvPr/>
        </p:nvSpPr>
        <p:spPr>
          <a:xfrm>
            <a:off x="685800" y="3840480"/>
            <a:ext cx="10835640" cy="1005840"/>
          </a:xfrm>
          <a:prstGeom prst="roundRect">
            <a:avLst>
              <a:gd name="adj" fmla="val 9091"/>
            </a:avLst>
          </a:prstGeom>
          <a:solidFill>
            <a:srgbClr val="EAF2EF"/>
          </a:solidFill>
          <a:ln w="12700">
            <a:solidFill>
              <a:srgbClr val="CBDDD5"/>
            </a:solidFill>
            <a:prstDash val="solid"/>
          </a:ln>
        </p:spPr>
      </p:sp>
      <p:sp>
        <p:nvSpPr>
          <p:cNvPr id="13" name="Shape 9"/>
          <p:cNvSpPr/>
          <p:nvPr/>
        </p:nvSpPr>
        <p:spPr>
          <a:xfrm>
            <a:off x="868680" y="4041648"/>
            <a:ext cx="2377440" cy="603504"/>
          </a:xfrm>
          <a:prstGeom prst="roundRect">
            <a:avLst>
              <a:gd name="adj" fmla="val 13636"/>
            </a:avLst>
          </a:prstGeom>
          <a:solidFill>
            <a:srgbClr val="16505F"/>
          </a:solidFill>
          <a:ln/>
        </p:spPr>
      </p:sp>
      <p:sp>
        <p:nvSpPr>
          <p:cNvPr id="14" name="Text 10"/>
          <p:cNvSpPr txBox="1"/>
          <p:nvPr/>
        </p:nvSpPr>
        <p:spPr>
          <a:xfrm>
            <a:off x="868680" y="4041648"/>
            <a:ext cx="2377440" cy="603504"/>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PESTEL Analysis</a:t>
            </a:r>
            <a:endParaRPr lang="en-US" sz="1400" dirty="0"/>
          </a:p>
        </p:txBody>
      </p:sp>
      <p:sp>
        <p:nvSpPr>
          <p:cNvPr id="15" name="Text 11"/>
          <p:cNvSpPr txBox="1"/>
          <p:nvPr/>
        </p:nvSpPr>
        <p:spPr>
          <a:xfrm>
            <a:off x="3429000" y="3840480"/>
            <a:ext cx="7909560" cy="1005840"/>
          </a:xfrm>
          <a:prstGeom prst="rect">
            <a:avLst/>
          </a:prstGeom>
          <a:noFill/>
          <a:ln/>
        </p:spPr>
        <p:txBody>
          <a:bodyPr wrap="square" lIns="50800" tIns="50800" rIns="50800" bIns="50800" rtlCol="0" anchor="ctr"/>
          <a:lstStyle/>
          <a:p>
            <a:pPr marL="0" indent="0">
              <a:lnSpc>
                <a:spcPct val="110000"/>
              </a:lnSpc>
              <a:buNone/>
            </a:pPr>
            <a:r>
              <a:rPr lang="en-US" sz="1300" dirty="0">
                <a:solidFill>
                  <a:srgbClr val="273338"/>
                </a:solidFill>
                <a:latin typeface="Arial" pitchFamily="34" charset="0"/>
                <a:ea typeface="Arial" pitchFamily="34" charset="-122"/>
                <a:cs typeface="Arial" pitchFamily="34" charset="-120"/>
              </a:rPr>
              <a:t>A macro-environmental scanning tool that includes Political, Economic, Social, Technological, Environmental and Legal factors (Aguilar, 1967; Whittington et al., 2019).</a:t>
            </a:r>
            <a:endParaRPr lang="en-US" sz="1300" dirty="0"/>
          </a:p>
        </p:txBody>
      </p:sp>
      <p:sp>
        <p:nvSpPr>
          <p:cNvPr id="16" name="Shape 12"/>
          <p:cNvSpPr/>
          <p:nvPr/>
        </p:nvSpPr>
        <p:spPr>
          <a:xfrm>
            <a:off x="685800" y="4983480"/>
            <a:ext cx="10835640" cy="1005840"/>
          </a:xfrm>
          <a:prstGeom prst="roundRect">
            <a:avLst>
              <a:gd name="adj" fmla="val 9091"/>
            </a:avLst>
          </a:prstGeom>
          <a:solidFill>
            <a:srgbClr val="EAF2EF"/>
          </a:solidFill>
          <a:ln w="12700">
            <a:solidFill>
              <a:srgbClr val="CBDDD5"/>
            </a:solidFill>
            <a:prstDash val="solid"/>
          </a:ln>
        </p:spPr>
      </p:sp>
      <p:sp>
        <p:nvSpPr>
          <p:cNvPr id="17" name="Shape 13"/>
          <p:cNvSpPr/>
          <p:nvPr/>
        </p:nvSpPr>
        <p:spPr>
          <a:xfrm>
            <a:off x="868680" y="5184648"/>
            <a:ext cx="2377440" cy="603504"/>
          </a:xfrm>
          <a:prstGeom prst="roundRect">
            <a:avLst>
              <a:gd name="adj" fmla="val 13636"/>
            </a:avLst>
          </a:prstGeom>
          <a:solidFill>
            <a:srgbClr val="16505F"/>
          </a:solidFill>
          <a:ln/>
        </p:spPr>
      </p:sp>
      <p:sp>
        <p:nvSpPr>
          <p:cNvPr id="18" name="Text 14"/>
          <p:cNvSpPr txBox="1"/>
          <p:nvPr/>
        </p:nvSpPr>
        <p:spPr>
          <a:xfrm>
            <a:off x="868680" y="5184648"/>
            <a:ext cx="2377440" cy="603504"/>
          </a:xfrm>
          <a:prstGeom prst="rect">
            <a:avLst/>
          </a:prstGeom>
          <a:noFill/>
          <a:ln/>
        </p:spPr>
        <p:txBody>
          <a:bodyPr wrap="square" lIns="0" tIns="0" rIns="0" bIns="0" rtlCol="0" anchor="ctr"/>
          <a:lstStyle/>
          <a:p>
            <a:pPr marL="0" indent="0" algn="ctr">
              <a:buNone/>
            </a:pPr>
            <a:r>
              <a:rPr lang="en-US" sz="1400" b="1" dirty="0">
                <a:solidFill>
                  <a:srgbClr val="FFFFFF"/>
                </a:solidFill>
                <a:latin typeface="Arial" pitchFamily="34" charset="0"/>
                <a:ea typeface="Arial" pitchFamily="34" charset="-122"/>
                <a:cs typeface="Arial" pitchFamily="34" charset="-120"/>
              </a:rPr>
              <a:t>Fishbone Diagram</a:t>
            </a:r>
            <a:endParaRPr lang="en-US" sz="1400" dirty="0"/>
          </a:p>
        </p:txBody>
      </p:sp>
      <p:sp>
        <p:nvSpPr>
          <p:cNvPr id="19" name="Text 15"/>
          <p:cNvSpPr txBox="1"/>
          <p:nvPr/>
        </p:nvSpPr>
        <p:spPr>
          <a:xfrm>
            <a:off x="3429000" y="4983480"/>
            <a:ext cx="7909560" cy="1005840"/>
          </a:xfrm>
          <a:prstGeom prst="rect">
            <a:avLst/>
          </a:prstGeom>
          <a:noFill/>
          <a:ln/>
        </p:spPr>
        <p:txBody>
          <a:bodyPr wrap="square" lIns="50800" tIns="50800" rIns="50800" bIns="50800" rtlCol="0" anchor="ctr"/>
          <a:lstStyle/>
          <a:p>
            <a:pPr marL="0" indent="0">
              <a:lnSpc>
                <a:spcPct val="110000"/>
              </a:lnSpc>
              <a:buNone/>
            </a:pPr>
            <a:r>
              <a:rPr lang="en-US" sz="1300" dirty="0">
                <a:solidFill>
                  <a:srgbClr val="273338"/>
                </a:solidFill>
                <a:latin typeface="Arial" pitchFamily="34" charset="0"/>
                <a:ea typeface="Arial" pitchFamily="34" charset="-122"/>
                <a:cs typeface="Arial" pitchFamily="34" charset="-120"/>
              </a:rPr>
              <a:t>A cause-and-effect diagram (also called an Ishikawa diagram) that categorizes the root causes that lead to a problem (Ishikawa, 1985).</a:t>
            </a:r>
            <a:endParaRPr lang="en-US" sz="1300" dirty="0"/>
          </a:p>
        </p:txBody>
      </p:sp>
      <p:sp>
        <p:nvSpPr>
          <p:cNvPr id="20" name="Text 16"/>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Sources: Aguilar (1967); Ishikawa (1985); Tague (2005); Whittington et al. (2019).</a:t>
            </a:r>
            <a:endParaRPr lang="en-US" sz="850" dirty="0"/>
          </a:p>
        </p:txBody>
      </p:sp>
      <p:sp>
        <p:nvSpPr>
          <p:cNvPr id="21" name="Text 17"/>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3</a:t>
            </a:r>
            <a:endParaRPr lang="en-US" sz="8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store.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store.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441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Company Background</a:t>
            </a:r>
            <a:endParaRPr lang="en-US" sz="2600" dirty="0"/>
          </a:p>
        </p:txBody>
      </p:sp>
      <p:sp>
        <p:nvSpPr>
          <p:cNvPr id="6" name="Text 2"/>
          <p:cNvSpPr txBox="1"/>
          <p:nvPr/>
        </p:nvSpPr>
        <p:spPr>
          <a:xfrm>
            <a:off x="685800" y="1371600"/>
            <a:ext cx="6766560" cy="457200"/>
          </a:xfrm>
          <a:prstGeom prst="rect">
            <a:avLst/>
          </a:prstGeom>
          <a:noFill/>
          <a:ln/>
        </p:spPr>
        <p:txBody>
          <a:bodyPr wrap="square" lIns="0" tIns="0" rIns="0" bIns="0" rtlCol="0" anchor="ctr"/>
          <a:lstStyle/>
          <a:p>
            <a:pPr marL="0" indent="0">
              <a:buNone/>
            </a:pPr>
            <a:r>
              <a:rPr lang="en-US" sz="2000" b="1" dirty="0">
                <a:solidFill>
                  <a:srgbClr val="16505F"/>
                </a:solidFill>
                <a:latin typeface="Arial" pitchFamily="34" charset="0"/>
                <a:ea typeface="Arial" pitchFamily="34" charset="-122"/>
                <a:cs typeface="Arial" pitchFamily="34" charset="-120"/>
              </a:rPr>
              <a:t>Green Haven Florists</a:t>
            </a:r>
            <a:endParaRPr lang="en-US" sz="2000" dirty="0"/>
          </a:p>
        </p:txBody>
      </p:sp>
      <p:sp>
        <p:nvSpPr>
          <p:cNvPr id="7" name="Text 3"/>
          <p:cNvSpPr txBox="1"/>
          <p:nvPr/>
        </p:nvSpPr>
        <p:spPr>
          <a:xfrm>
            <a:off x="685800" y="1810512"/>
            <a:ext cx="6766560" cy="365760"/>
          </a:xfrm>
          <a:prstGeom prst="rect">
            <a:avLst/>
          </a:prstGeom>
          <a:noFill/>
          <a:ln/>
        </p:spPr>
        <p:txBody>
          <a:bodyPr wrap="square" lIns="0" tIns="0" rIns="0" bIns="0" rtlCol="0" anchor="ctr"/>
          <a:lstStyle/>
          <a:p>
            <a:pPr marL="0" indent="0">
              <a:buNone/>
            </a:pPr>
            <a:r>
              <a:rPr lang="en-US" sz="1350" i="1" dirty="0">
                <a:solidFill>
                  <a:srgbClr val="566169"/>
                </a:solidFill>
                <a:latin typeface="Arial" pitchFamily="34" charset="0"/>
                <a:ea typeface="Arial" pitchFamily="34" charset="-122"/>
                <a:cs typeface="Arial" pitchFamily="34" charset="-120"/>
              </a:rPr>
              <a:t>A small, independent flower shop on a Norwich high street.</a:t>
            </a:r>
            <a:endParaRPr lang="en-US" sz="1350" dirty="0"/>
          </a:p>
        </p:txBody>
      </p:sp>
      <p:sp>
        <p:nvSpPr>
          <p:cNvPr id="8" name="Text 4"/>
          <p:cNvSpPr txBox="1"/>
          <p:nvPr/>
        </p:nvSpPr>
        <p:spPr>
          <a:xfrm>
            <a:off x="777240" y="2372360"/>
            <a:ext cx="6720840" cy="3566160"/>
          </a:xfrm>
          <a:prstGeom prst="rect">
            <a:avLst/>
          </a:prstGeom>
          <a:noFill/>
          <a:ln/>
        </p:spPr>
        <p:txBody>
          <a:bodyPr wrap="square" lIns="0" tIns="0" rIns="0" bIns="0" rtlCol="0" anchor="t"/>
          <a:lstStyle/>
          <a:p>
            <a:pPr marL="177800" indent="-177800">
              <a:lnSpc>
                <a:spcPct val="150000"/>
              </a:lnSpc>
              <a:spcAft>
                <a:spcPts val="1100"/>
              </a:spcAft>
              <a:buSzPct val="100000"/>
              <a:buChar char="•"/>
            </a:pPr>
            <a:r>
              <a:rPr lang="en-US" sz="1350" dirty="0">
                <a:solidFill>
                  <a:srgbClr val="273338"/>
                </a:solidFill>
                <a:latin typeface="Arial" pitchFamily="34" charset="0"/>
                <a:ea typeface="Arial" pitchFamily="34" charset="-122"/>
                <a:cs typeface="Arial" pitchFamily="34" charset="-120"/>
              </a:rPr>
              <a:t>Liam and Priya Patel are the founders of the company, which was established in 2016.</a:t>
            </a:r>
          </a:p>
          <a:p>
            <a:pPr marL="177800" indent="-177800">
              <a:lnSpc>
                <a:spcPct val="150000"/>
              </a:lnSpc>
              <a:spcAft>
                <a:spcPts val="1100"/>
              </a:spcAft>
              <a:buSzPct val="100000"/>
              <a:buChar char="•"/>
            </a:pPr>
            <a:r>
              <a:rPr lang="en-US" sz="1350" dirty="0">
                <a:solidFill>
                  <a:srgbClr val="273338"/>
                </a:solidFill>
                <a:latin typeface="Arial" pitchFamily="34" charset="0"/>
                <a:ea typeface="Arial" pitchFamily="34" charset="-122"/>
                <a:cs typeface="Arial" pitchFamily="34" charset="-120"/>
              </a:rPr>
              <a:t>Established a reputation on custom made floral designs and environmentally friendly packaging.</a:t>
            </a:r>
          </a:p>
          <a:p>
            <a:pPr marL="177800" indent="-177800">
              <a:lnSpc>
                <a:spcPct val="150000"/>
              </a:lnSpc>
              <a:spcAft>
                <a:spcPts val="1100"/>
              </a:spcAft>
              <a:buSzPct val="100000"/>
              <a:buChar char="•"/>
            </a:pPr>
            <a:r>
              <a:rPr lang="en-US" sz="1350" dirty="0">
                <a:solidFill>
                  <a:srgbClr val="273338"/>
                </a:solidFill>
                <a:latin typeface="Arial" pitchFamily="34" charset="0"/>
                <a:ea typeface="Arial" pitchFamily="34" charset="-122"/>
                <a:cs typeface="Arial" pitchFamily="34" charset="-120"/>
              </a:rPr>
              <a:t>Very well connected with the community and has an ethos of sustainability and locally sourced resources.</a:t>
            </a:r>
          </a:p>
          <a:p>
            <a:pPr marL="177800" indent="-177800">
              <a:lnSpc>
                <a:spcPct val="150000"/>
              </a:lnSpc>
              <a:spcAft>
                <a:spcPts val="1100"/>
              </a:spcAft>
              <a:buSzPct val="100000"/>
              <a:buChar char="•"/>
            </a:pPr>
            <a:r>
              <a:rPr lang="en-US" sz="1350" dirty="0">
                <a:solidFill>
                  <a:srgbClr val="273338"/>
                </a:solidFill>
                <a:latin typeface="Arial" pitchFamily="34" charset="0"/>
                <a:ea typeface="Arial" pitchFamily="34" charset="-122"/>
                <a:cs typeface="Arial" pitchFamily="34" charset="-120"/>
              </a:rPr>
              <a:t>Walk-in customers and corporate customers/weddings.</a:t>
            </a:r>
          </a:p>
          <a:p>
            <a:pPr marL="177800" indent="-177800">
              <a:lnSpc>
                <a:spcPct val="150000"/>
              </a:lnSpc>
              <a:spcAft>
                <a:spcPts val="1100"/>
              </a:spcAft>
              <a:buSzPct val="100000"/>
              <a:buChar char="•"/>
            </a:pPr>
            <a:r>
              <a:rPr lang="en-US" sz="1350" dirty="0">
                <a:solidFill>
                  <a:srgbClr val="273338"/>
                </a:solidFill>
                <a:latin typeface="Arial" pitchFamily="34" charset="0"/>
                <a:ea typeface="Arial" pitchFamily="34" charset="-122"/>
                <a:cs typeface="Arial" pitchFamily="34" charset="-120"/>
              </a:rPr>
              <a:t>Personal touch, that resonates with eco-conscious consumers giving a competitive edge.</a:t>
            </a:r>
            <a:endParaRPr lang="en-US" sz="1350" dirty="0"/>
          </a:p>
        </p:txBody>
      </p:sp>
      <p:sp>
        <p:nvSpPr>
          <p:cNvPr id="9" name="Shape 5"/>
          <p:cNvSpPr/>
          <p:nvPr/>
        </p:nvSpPr>
        <p:spPr>
          <a:xfrm>
            <a:off x="7818120" y="1417320"/>
            <a:ext cx="3703320" cy="4480560"/>
          </a:xfrm>
          <a:prstGeom prst="roundRect">
            <a:avLst>
              <a:gd name="adj" fmla="val 2963"/>
            </a:avLst>
          </a:prstGeom>
          <a:solidFill>
            <a:srgbClr val="EAF2EF"/>
          </a:solidFill>
          <a:ln w="12700">
            <a:solidFill>
              <a:srgbClr val="CBDDD5"/>
            </a:solidFill>
            <a:prstDash val="solid"/>
          </a:ln>
        </p:spPr>
      </p:sp>
      <p:pic>
        <p:nvPicPr>
          <p:cNvPr id="10" name="Image 2" descr="assets/ic_leaf_g.png"/>
          <p:cNvPicPr>
            <a:picLocks noChangeAspect="1"/>
          </p:cNvPicPr>
          <p:nvPr/>
        </p:nvPicPr>
        <p:blipFill>
          <a:blip r:embed="rId5"/>
          <a:stretch>
            <a:fillRect/>
          </a:stretch>
        </p:blipFill>
        <p:spPr>
          <a:xfrm>
            <a:off x="9372600" y="1783080"/>
            <a:ext cx="640080" cy="640080"/>
          </a:xfrm>
          <a:prstGeom prst="rect">
            <a:avLst/>
          </a:prstGeom>
        </p:spPr>
      </p:pic>
      <p:sp>
        <p:nvSpPr>
          <p:cNvPr id="11" name="Text 6"/>
          <p:cNvSpPr txBox="1"/>
          <p:nvPr/>
        </p:nvSpPr>
        <p:spPr>
          <a:xfrm>
            <a:off x="7818120" y="2514600"/>
            <a:ext cx="3703320" cy="320040"/>
          </a:xfrm>
          <a:prstGeom prst="rect">
            <a:avLst/>
          </a:prstGeom>
          <a:noFill/>
          <a:ln/>
        </p:spPr>
        <p:txBody>
          <a:bodyPr wrap="square" lIns="0" tIns="0" rIns="0" bIns="0" rtlCol="0" anchor="ctr"/>
          <a:lstStyle/>
          <a:p>
            <a:pPr marL="0" indent="0" algn="ctr">
              <a:buNone/>
            </a:pPr>
            <a:r>
              <a:rPr lang="en-US" sz="1300" b="1" dirty="0">
                <a:solidFill>
                  <a:srgbClr val="2F5F42"/>
                </a:solidFill>
                <a:latin typeface="Arial" pitchFamily="34" charset="0"/>
                <a:ea typeface="Arial" pitchFamily="34" charset="-122"/>
                <a:cs typeface="Arial" pitchFamily="34" charset="-120"/>
              </a:rPr>
              <a:t>At a glance</a:t>
            </a:r>
            <a:endParaRPr lang="en-US" sz="1300" dirty="0"/>
          </a:p>
        </p:txBody>
      </p:sp>
      <p:sp>
        <p:nvSpPr>
          <p:cNvPr id="12" name="Text 7"/>
          <p:cNvSpPr txBox="1"/>
          <p:nvPr/>
        </p:nvSpPr>
        <p:spPr>
          <a:xfrm>
            <a:off x="8046720" y="2926080"/>
            <a:ext cx="1371600" cy="502920"/>
          </a:xfrm>
          <a:prstGeom prst="rect">
            <a:avLst/>
          </a:prstGeom>
          <a:noFill/>
          <a:ln/>
        </p:spPr>
        <p:txBody>
          <a:bodyPr wrap="square" lIns="0" tIns="0" rIns="0" bIns="0" rtlCol="0" anchor="ctr"/>
          <a:lstStyle/>
          <a:p>
            <a:pPr marL="0" indent="0">
              <a:buNone/>
            </a:pPr>
            <a:r>
              <a:rPr lang="en-US" sz="1150" b="1" dirty="0">
                <a:solidFill>
                  <a:srgbClr val="16505F"/>
                </a:solidFill>
                <a:latin typeface="Arial" pitchFamily="34" charset="0"/>
                <a:ea typeface="Arial" pitchFamily="34" charset="-122"/>
                <a:cs typeface="Arial" pitchFamily="34" charset="-120"/>
              </a:rPr>
              <a:t>Established</a:t>
            </a:r>
            <a:endParaRPr lang="en-US" sz="1150" dirty="0"/>
          </a:p>
        </p:txBody>
      </p:sp>
      <p:sp>
        <p:nvSpPr>
          <p:cNvPr id="13" name="Text 8"/>
          <p:cNvSpPr txBox="1"/>
          <p:nvPr/>
        </p:nvSpPr>
        <p:spPr>
          <a:xfrm>
            <a:off x="9418320" y="2926080"/>
            <a:ext cx="1920240" cy="502920"/>
          </a:xfrm>
          <a:prstGeom prst="rect">
            <a:avLst/>
          </a:prstGeom>
          <a:noFill/>
          <a:ln/>
        </p:spPr>
        <p:txBody>
          <a:bodyPr wrap="square" lIns="0" tIns="0" rIns="0" bIns="0" rtlCol="0" anchor="ctr"/>
          <a:lstStyle/>
          <a:p>
            <a:pPr marL="0" indent="0" algn="r">
              <a:buNone/>
            </a:pPr>
            <a:r>
              <a:rPr lang="en-US" sz="1150" dirty="0">
                <a:solidFill>
                  <a:srgbClr val="273338"/>
                </a:solidFill>
                <a:latin typeface="Arial" pitchFamily="34" charset="0"/>
                <a:ea typeface="Arial" pitchFamily="34" charset="-122"/>
                <a:cs typeface="Arial" pitchFamily="34" charset="-120"/>
              </a:rPr>
              <a:t>2016</a:t>
            </a:r>
            <a:endParaRPr lang="en-US" sz="1150" dirty="0"/>
          </a:p>
        </p:txBody>
      </p:sp>
      <p:sp>
        <p:nvSpPr>
          <p:cNvPr id="14" name="Shape 9"/>
          <p:cNvSpPr/>
          <p:nvPr/>
        </p:nvSpPr>
        <p:spPr>
          <a:xfrm>
            <a:off x="8046720" y="3438144"/>
            <a:ext cx="3291840" cy="0"/>
          </a:xfrm>
          <a:prstGeom prst="line">
            <a:avLst/>
          </a:prstGeom>
          <a:noFill/>
          <a:ln w="9525">
            <a:solidFill>
              <a:srgbClr val="CBDDD5"/>
            </a:solidFill>
            <a:prstDash val="solid"/>
          </a:ln>
        </p:spPr>
      </p:sp>
      <p:sp>
        <p:nvSpPr>
          <p:cNvPr id="15" name="Text 10"/>
          <p:cNvSpPr txBox="1"/>
          <p:nvPr/>
        </p:nvSpPr>
        <p:spPr>
          <a:xfrm>
            <a:off x="8046720" y="3493008"/>
            <a:ext cx="1371600" cy="502920"/>
          </a:xfrm>
          <a:prstGeom prst="rect">
            <a:avLst/>
          </a:prstGeom>
          <a:noFill/>
          <a:ln/>
        </p:spPr>
        <p:txBody>
          <a:bodyPr wrap="square" lIns="0" tIns="0" rIns="0" bIns="0" rtlCol="0" anchor="ctr"/>
          <a:lstStyle/>
          <a:p>
            <a:pPr marL="0" indent="0">
              <a:buNone/>
            </a:pPr>
            <a:r>
              <a:rPr lang="en-US" sz="1150" b="1" dirty="0">
                <a:solidFill>
                  <a:srgbClr val="16505F"/>
                </a:solidFill>
                <a:latin typeface="Arial" pitchFamily="34" charset="0"/>
                <a:ea typeface="Arial" pitchFamily="34" charset="-122"/>
                <a:cs typeface="Arial" pitchFamily="34" charset="-120"/>
              </a:rPr>
              <a:t>Location</a:t>
            </a:r>
            <a:endParaRPr lang="en-US" sz="1150" dirty="0"/>
          </a:p>
        </p:txBody>
      </p:sp>
      <p:sp>
        <p:nvSpPr>
          <p:cNvPr id="16" name="Text 11"/>
          <p:cNvSpPr txBox="1"/>
          <p:nvPr/>
        </p:nvSpPr>
        <p:spPr>
          <a:xfrm>
            <a:off x="9418320" y="3493008"/>
            <a:ext cx="1920240" cy="502920"/>
          </a:xfrm>
          <a:prstGeom prst="rect">
            <a:avLst/>
          </a:prstGeom>
          <a:noFill/>
          <a:ln/>
        </p:spPr>
        <p:txBody>
          <a:bodyPr wrap="square" lIns="0" tIns="0" rIns="0" bIns="0" rtlCol="0" anchor="ctr"/>
          <a:lstStyle/>
          <a:p>
            <a:pPr marL="0" indent="0" algn="r">
              <a:buNone/>
            </a:pPr>
            <a:r>
              <a:rPr lang="en-US" sz="1150" dirty="0">
                <a:solidFill>
                  <a:srgbClr val="273338"/>
                </a:solidFill>
                <a:latin typeface="Arial" pitchFamily="34" charset="0"/>
                <a:ea typeface="Arial" pitchFamily="34" charset="-122"/>
                <a:cs typeface="Arial" pitchFamily="34" charset="-120"/>
              </a:rPr>
              <a:t>Norwich, UK</a:t>
            </a:r>
            <a:endParaRPr lang="en-US" sz="1150" dirty="0"/>
          </a:p>
        </p:txBody>
      </p:sp>
      <p:sp>
        <p:nvSpPr>
          <p:cNvPr id="17" name="Shape 12"/>
          <p:cNvSpPr/>
          <p:nvPr/>
        </p:nvSpPr>
        <p:spPr>
          <a:xfrm>
            <a:off x="8046720" y="4005072"/>
            <a:ext cx="3291840" cy="0"/>
          </a:xfrm>
          <a:prstGeom prst="line">
            <a:avLst/>
          </a:prstGeom>
          <a:noFill/>
          <a:ln w="9525">
            <a:solidFill>
              <a:srgbClr val="CBDDD5"/>
            </a:solidFill>
            <a:prstDash val="solid"/>
          </a:ln>
        </p:spPr>
      </p:sp>
      <p:sp>
        <p:nvSpPr>
          <p:cNvPr id="18" name="Text 13"/>
          <p:cNvSpPr txBox="1"/>
          <p:nvPr/>
        </p:nvSpPr>
        <p:spPr>
          <a:xfrm>
            <a:off x="8046720" y="4059936"/>
            <a:ext cx="1371600" cy="502920"/>
          </a:xfrm>
          <a:prstGeom prst="rect">
            <a:avLst/>
          </a:prstGeom>
          <a:noFill/>
          <a:ln/>
        </p:spPr>
        <p:txBody>
          <a:bodyPr wrap="square" lIns="0" tIns="0" rIns="0" bIns="0" rtlCol="0" anchor="ctr"/>
          <a:lstStyle/>
          <a:p>
            <a:pPr marL="0" indent="0">
              <a:buNone/>
            </a:pPr>
            <a:r>
              <a:rPr lang="en-US" sz="1150" b="1" dirty="0">
                <a:solidFill>
                  <a:srgbClr val="16505F"/>
                </a:solidFill>
                <a:latin typeface="Arial" pitchFamily="34" charset="0"/>
                <a:ea typeface="Arial" pitchFamily="34" charset="-122"/>
                <a:cs typeface="Arial" pitchFamily="34" charset="-120"/>
              </a:rPr>
              <a:t>Owners</a:t>
            </a:r>
            <a:endParaRPr lang="en-US" sz="1150" dirty="0"/>
          </a:p>
        </p:txBody>
      </p:sp>
      <p:sp>
        <p:nvSpPr>
          <p:cNvPr id="19" name="Text 14"/>
          <p:cNvSpPr txBox="1"/>
          <p:nvPr/>
        </p:nvSpPr>
        <p:spPr>
          <a:xfrm>
            <a:off x="9418320" y="4059936"/>
            <a:ext cx="1920240" cy="502920"/>
          </a:xfrm>
          <a:prstGeom prst="rect">
            <a:avLst/>
          </a:prstGeom>
          <a:noFill/>
          <a:ln/>
        </p:spPr>
        <p:txBody>
          <a:bodyPr wrap="square" lIns="0" tIns="0" rIns="0" bIns="0" rtlCol="0" anchor="ctr"/>
          <a:lstStyle/>
          <a:p>
            <a:pPr marL="0" indent="0" algn="r">
              <a:buNone/>
            </a:pPr>
            <a:r>
              <a:rPr lang="en-US" sz="1150" dirty="0">
                <a:solidFill>
                  <a:srgbClr val="273338"/>
                </a:solidFill>
                <a:latin typeface="Arial" pitchFamily="34" charset="0"/>
                <a:ea typeface="Arial" pitchFamily="34" charset="-122"/>
                <a:cs typeface="Arial" pitchFamily="34" charset="-120"/>
              </a:rPr>
              <a:t>Liam &amp; Priya Patel</a:t>
            </a:r>
            <a:endParaRPr lang="en-US" sz="1150" dirty="0"/>
          </a:p>
        </p:txBody>
      </p:sp>
      <p:sp>
        <p:nvSpPr>
          <p:cNvPr id="20" name="Shape 15"/>
          <p:cNvSpPr/>
          <p:nvPr/>
        </p:nvSpPr>
        <p:spPr>
          <a:xfrm>
            <a:off x="8046720" y="4572000"/>
            <a:ext cx="3291840" cy="0"/>
          </a:xfrm>
          <a:prstGeom prst="line">
            <a:avLst/>
          </a:prstGeom>
          <a:noFill/>
          <a:ln w="9525">
            <a:solidFill>
              <a:srgbClr val="CBDDD5"/>
            </a:solidFill>
            <a:prstDash val="solid"/>
          </a:ln>
        </p:spPr>
      </p:sp>
      <p:sp>
        <p:nvSpPr>
          <p:cNvPr id="21" name="Text 16"/>
          <p:cNvSpPr txBox="1"/>
          <p:nvPr/>
        </p:nvSpPr>
        <p:spPr>
          <a:xfrm>
            <a:off x="8046720" y="4626864"/>
            <a:ext cx="1371600" cy="502920"/>
          </a:xfrm>
          <a:prstGeom prst="rect">
            <a:avLst/>
          </a:prstGeom>
          <a:noFill/>
          <a:ln/>
        </p:spPr>
        <p:txBody>
          <a:bodyPr wrap="square" lIns="0" tIns="0" rIns="0" bIns="0" rtlCol="0" anchor="ctr"/>
          <a:lstStyle/>
          <a:p>
            <a:pPr marL="0" indent="0">
              <a:buNone/>
            </a:pPr>
            <a:r>
              <a:rPr lang="en-US" sz="1150" b="1" dirty="0">
                <a:solidFill>
                  <a:srgbClr val="16505F"/>
                </a:solidFill>
                <a:latin typeface="Arial" pitchFamily="34" charset="0"/>
                <a:ea typeface="Arial" pitchFamily="34" charset="-122"/>
                <a:cs typeface="Arial" pitchFamily="34" charset="-120"/>
              </a:rPr>
              <a:t>Positioning</a:t>
            </a:r>
            <a:endParaRPr lang="en-US" sz="1150" dirty="0"/>
          </a:p>
        </p:txBody>
      </p:sp>
      <p:sp>
        <p:nvSpPr>
          <p:cNvPr id="22" name="Text 17"/>
          <p:cNvSpPr txBox="1"/>
          <p:nvPr/>
        </p:nvSpPr>
        <p:spPr>
          <a:xfrm>
            <a:off x="9418320" y="4626864"/>
            <a:ext cx="1920240" cy="502920"/>
          </a:xfrm>
          <a:prstGeom prst="rect">
            <a:avLst/>
          </a:prstGeom>
          <a:noFill/>
          <a:ln/>
        </p:spPr>
        <p:txBody>
          <a:bodyPr wrap="square" lIns="0" tIns="0" rIns="0" bIns="0" rtlCol="0" anchor="ctr"/>
          <a:lstStyle/>
          <a:p>
            <a:pPr marL="0" indent="0" algn="r">
              <a:buNone/>
            </a:pPr>
            <a:r>
              <a:rPr lang="en-US" sz="1150" dirty="0">
                <a:solidFill>
                  <a:srgbClr val="273338"/>
                </a:solidFill>
                <a:latin typeface="Arial" pitchFamily="34" charset="0"/>
                <a:ea typeface="Arial" pitchFamily="34" charset="-122"/>
                <a:cs typeface="Arial" pitchFamily="34" charset="-120"/>
              </a:rPr>
              <a:t>Bespoke, sustainable, local</a:t>
            </a:r>
            <a:endParaRPr lang="en-US" sz="1150" dirty="0"/>
          </a:p>
        </p:txBody>
      </p:sp>
      <p:sp>
        <p:nvSpPr>
          <p:cNvPr id="23" name="Shape 18"/>
          <p:cNvSpPr/>
          <p:nvPr/>
        </p:nvSpPr>
        <p:spPr>
          <a:xfrm>
            <a:off x="8046720" y="5138928"/>
            <a:ext cx="3291840" cy="0"/>
          </a:xfrm>
          <a:prstGeom prst="line">
            <a:avLst/>
          </a:prstGeom>
          <a:noFill/>
          <a:ln w="9525">
            <a:solidFill>
              <a:srgbClr val="CBDDD5"/>
            </a:solidFill>
            <a:prstDash val="solid"/>
          </a:ln>
        </p:spPr>
      </p:sp>
      <p:sp>
        <p:nvSpPr>
          <p:cNvPr id="24" name="Text 19"/>
          <p:cNvSpPr txBox="1"/>
          <p:nvPr/>
        </p:nvSpPr>
        <p:spPr>
          <a:xfrm>
            <a:off x="8046720" y="5193792"/>
            <a:ext cx="1371600" cy="502920"/>
          </a:xfrm>
          <a:prstGeom prst="rect">
            <a:avLst/>
          </a:prstGeom>
          <a:noFill/>
          <a:ln/>
        </p:spPr>
        <p:txBody>
          <a:bodyPr wrap="square" lIns="0" tIns="0" rIns="0" bIns="0" rtlCol="0" anchor="ctr"/>
          <a:lstStyle/>
          <a:p>
            <a:pPr marL="0" indent="0">
              <a:buNone/>
            </a:pPr>
            <a:r>
              <a:rPr lang="en-US" sz="1150" b="1" dirty="0">
                <a:solidFill>
                  <a:srgbClr val="16505F"/>
                </a:solidFill>
                <a:latin typeface="Arial" pitchFamily="34" charset="0"/>
                <a:ea typeface="Arial" pitchFamily="34" charset="-122"/>
                <a:cs typeface="Arial" pitchFamily="34" charset="-120"/>
              </a:rPr>
              <a:t>Customers</a:t>
            </a:r>
            <a:endParaRPr lang="en-US" sz="1150" dirty="0"/>
          </a:p>
        </p:txBody>
      </p:sp>
      <p:sp>
        <p:nvSpPr>
          <p:cNvPr id="25" name="Text 20"/>
          <p:cNvSpPr txBox="1"/>
          <p:nvPr/>
        </p:nvSpPr>
        <p:spPr>
          <a:xfrm>
            <a:off x="9418320" y="5193792"/>
            <a:ext cx="1920240" cy="502920"/>
          </a:xfrm>
          <a:prstGeom prst="rect">
            <a:avLst/>
          </a:prstGeom>
          <a:noFill/>
          <a:ln/>
        </p:spPr>
        <p:txBody>
          <a:bodyPr wrap="square" lIns="0" tIns="0" rIns="0" bIns="0" rtlCol="0" anchor="ctr"/>
          <a:lstStyle/>
          <a:p>
            <a:pPr marL="0" indent="0" algn="r">
              <a:buNone/>
            </a:pPr>
            <a:r>
              <a:rPr lang="en-US" sz="1150" dirty="0">
                <a:solidFill>
                  <a:srgbClr val="273338"/>
                </a:solidFill>
                <a:latin typeface="Arial" pitchFamily="34" charset="0"/>
                <a:ea typeface="Arial" pitchFamily="34" charset="-122"/>
                <a:cs typeface="Arial" pitchFamily="34" charset="-120"/>
              </a:rPr>
              <a:t>Retail, corporate, weddings</a:t>
            </a:r>
            <a:endParaRPr lang="en-US" sz="1150" dirty="0"/>
          </a:p>
        </p:txBody>
      </p:sp>
      <p:sp>
        <p:nvSpPr>
          <p:cNvPr id="26" name="Text 21"/>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 Green Haven Florists case study (UWTSD, 2026).</a:t>
            </a:r>
            <a:endParaRPr lang="en-US" sz="850" dirty="0"/>
          </a:p>
        </p:txBody>
      </p:sp>
      <p:sp>
        <p:nvSpPr>
          <p:cNvPr id="27" name="Text 22"/>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4</a:t>
            </a:r>
            <a:endParaRPr lang="en-US" sz="8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warn.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warn.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Problem: Nature and Scope</a:t>
            </a:r>
            <a:endParaRPr lang="en-US" sz="2600" dirty="0"/>
          </a:p>
        </p:txBody>
      </p:sp>
      <p:sp>
        <p:nvSpPr>
          <p:cNvPr id="6" name="Text 2"/>
          <p:cNvSpPr txBox="1"/>
          <p:nvPr/>
        </p:nvSpPr>
        <p:spPr>
          <a:xfrm>
            <a:off x="777240" y="1417320"/>
            <a:ext cx="6400800" cy="4572000"/>
          </a:xfrm>
          <a:prstGeom prst="rect">
            <a:avLst/>
          </a:prstGeom>
          <a:noFill/>
          <a:ln/>
        </p:spPr>
        <p:txBody>
          <a:bodyPr wrap="square" lIns="0" tIns="0" rIns="0" bIns="0" rtlCol="0" anchor="t"/>
          <a:lstStyle/>
          <a:p>
            <a:pPr marL="177800" indent="-177800">
              <a:lnSpc>
                <a:spcPct val="150000"/>
              </a:lnSpc>
              <a:spcAft>
                <a:spcPts val="1000"/>
              </a:spcAft>
              <a:buSzPct val="100000"/>
              <a:buChar char="•"/>
            </a:pPr>
            <a:r>
              <a:rPr lang="en-US" sz="1300" dirty="0">
                <a:solidFill>
                  <a:srgbClr val="273338"/>
                </a:solidFill>
                <a:latin typeface="Arial" pitchFamily="34" charset="0"/>
                <a:ea typeface="Arial" pitchFamily="34" charset="-122"/>
                <a:cs typeface="Arial" pitchFamily="34" charset="-120"/>
              </a:rPr>
              <a:t>Over the past year, sales have dropped 30% in-store and despite a marginal increase in online orders, it hasn't made up for it.</a:t>
            </a:r>
          </a:p>
          <a:p>
            <a:pPr marL="177800" indent="-177800">
              <a:lnSpc>
                <a:spcPct val="150000"/>
              </a:lnSpc>
              <a:spcAft>
                <a:spcPts val="1000"/>
              </a:spcAft>
              <a:buSzPct val="100000"/>
              <a:buChar char="•"/>
            </a:pPr>
            <a:r>
              <a:rPr lang="en-US" sz="1300" dirty="0">
                <a:solidFill>
                  <a:srgbClr val="273338"/>
                </a:solidFill>
                <a:latin typeface="Arial" pitchFamily="34" charset="0"/>
                <a:ea typeface="Arial" pitchFamily="34" charset="-122"/>
                <a:cs typeface="Arial" pitchFamily="34" charset="-120"/>
              </a:rPr>
              <a:t>The number of people going to shops on the high street has dropped due to the closure of other shops and online shopping.</a:t>
            </a:r>
          </a:p>
          <a:p>
            <a:pPr marL="177800" indent="-177800">
              <a:lnSpc>
                <a:spcPct val="150000"/>
              </a:lnSpc>
              <a:spcAft>
                <a:spcPts val="1000"/>
              </a:spcAft>
              <a:buSzPct val="100000"/>
              <a:buChar char="•"/>
            </a:pPr>
            <a:r>
              <a:rPr lang="en-US" sz="1300" dirty="0">
                <a:solidFill>
                  <a:srgbClr val="273338"/>
                </a:solidFill>
                <a:latin typeface="Arial" pitchFamily="34" charset="0"/>
                <a:ea typeface="Arial" pitchFamily="34" charset="-122"/>
                <a:cs typeface="Arial" pitchFamily="34" charset="-120"/>
              </a:rPr>
              <a:t>Increasing expenses: The prices of imported flowers (such as orchids and tulips) have skyrocketed and sustainable materials are costlier to maintain.</a:t>
            </a:r>
          </a:p>
          <a:p>
            <a:pPr marL="177800" indent="-177800">
              <a:lnSpc>
                <a:spcPct val="150000"/>
              </a:lnSpc>
              <a:spcAft>
                <a:spcPts val="1000"/>
              </a:spcAft>
              <a:buSzPct val="100000"/>
              <a:buChar char="•"/>
            </a:pPr>
            <a:r>
              <a:rPr lang="en-US" sz="1300" dirty="0">
                <a:solidFill>
                  <a:srgbClr val="273338"/>
                </a:solidFill>
                <a:latin typeface="Arial" pitchFamily="34" charset="0"/>
                <a:ea typeface="Arial" pitchFamily="34" charset="-122"/>
                <a:cs typeface="Arial" pitchFamily="34" charset="-120"/>
              </a:rPr>
              <a:t>Outdated and difficult to navigate website along with limited digital marketing, makes the online channel weak.</a:t>
            </a:r>
          </a:p>
          <a:p>
            <a:pPr marL="177800" indent="-177800">
              <a:lnSpc>
                <a:spcPct val="150000"/>
              </a:lnSpc>
              <a:spcAft>
                <a:spcPts val="1000"/>
              </a:spcAft>
              <a:buSzPct val="100000"/>
              <a:buChar char="•"/>
            </a:pPr>
            <a:r>
              <a:rPr lang="en-US" sz="1300" dirty="0">
                <a:solidFill>
                  <a:srgbClr val="273338"/>
                </a:solidFill>
                <a:latin typeface="Arial" pitchFamily="34" charset="0"/>
                <a:ea typeface="Arial" pitchFamily="34" charset="-122"/>
                <a:cs typeface="Arial" pitchFamily="34" charset="-120"/>
              </a:rPr>
              <a:t>Pressure comes from two new competitors: a popular Instagram-inspired boutique and a national chain that's offering to sell at a discount.</a:t>
            </a:r>
            <a:endParaRPr lang="en-US" sz="1300" dirty="0"/>
          </a:p>
        </p:txBody>
      </p:sp>
      <p:sp>
        <p:nvSpPr>
          <p:cNvPr id="7" name="Shape 3"/>
          <p:cNvSpPr/>
          <p:nvPr/>
        </p:nvSpPr>
        <p:spPr>
          <a:xfrm>
            <a:off x="7498080" y="1417320"/>
            <a:ext cx="4023360" cy="1371600"/>
          </a:xfrm>
          <a:prstGeom prst="roundRect">
            <a:avLst>
              <a:gd name="adj" fmla="val 8000"/>
            </a:avLst>
          </a:prstGeom>
          <a:solidFill>
            <a:srgbClr val="16505F"/>
          </a:solidFill>
          <a:ln/>
        </p:spPr>
      </p:sp>
      <p:sp>
        <p:nvSpPr>
          <p:cNvPr id="8" name="Text 4"/>
          <p:cNvSpPr txBox="1"/>
          <p:nvPr/>
        </p:nvSpPr>
        <p:spPr>
          <a:xfrm>
            <a:off x="7498080" y="1481328"/>
            <a:ext cx="4023360" cy="1280160"/>
          </a:xfrm>
          <a:prstGeom prst="rect">
            <a:avLst/>
          </a:prstGeom>
          <a:noFill/>
          <a:ln/>
        </p:spPr>
        <p:txBody>
          <a:bodyPr wrap="square" lIns="0" tIns="0" rIns="0" bIns="0" rtlCol="0" anchor="ctr"/>
          <a:lstStyle/>
          <a:p>
            <a:pPr marL="0" indent="0" algn="ctr">
              <a:lnSpc>
                <a:spcPct val="95000"/>
              </a:lnSpc>
              <a:buNone/>
            </a:pPr>
            <a:r>
              <a:rPr lang="en-US" sz="3400" b="1" dirty="0">
                <a:solidFill>
                  <a:srgbClr val="FFFFFF"/>
                </a:solidFill>
                <a:latin typeface="Arial" pitchFamily="34" charset="0"/>
                <a:ea typeface="Arial" pitchFamily="34" charset="-122"/>
                <a:cs typeface="Arial" pitchFamily="34" charset="-120"/>
              </a:rPr>
              <a:t>▼ 30%
</a:t>
            </a:r>
            <a:endParaRPr lang="en-US" sz="3400" dirty="0"/>
          </a:p>
          <a:p>
            <a:pPr marL="0" indent="0" algn="ctr">
              <a:lnSpc>
                <a:spcPct val="95000"/>
              </a:lnSpc>
              <a:buNone/>
            </a:pPr>
            <a:r>
              <a:rPr lang="en-US" sz="1250" dirty="0">
                <a:solidFill>
                  <a:srgbClr val="CFE3DB"/>
                </a:solidFill>
                <a:latin typeface="Arial" pitchFamily="34" charset="0"/>
                <a:ea typeface="Arial" pitchFamily="34" charset="-122"/>
                <a:cs typeface="Arial" pitchFamily="34" charset="-120"/>
              </a:rPr>
              <a:t>in-store sales in 12 months</a:t>
            </a:r>
            <a:endParaRPr lang="en-US" sz="3400" dirty="0"/>
          </a:p>
        </p:txBody>
      </p:sp>
      <p:sp>
        <p:nvSpPr>
          <p:cNvPr id="9" name="Text 5"/>
          <p:cNvSpPr txBox="1"/>
          <p:nvPr/>
        </p:nvSpPr>
        <p:spPr>
          <a:xfrm>
            <a:off x="7498080" y="2926080"/>
            <a:ext cx="4023360" cy="274320"/>
          </a:xfrm>
          <a:prstGeom prst="rect">
            <a:avLst/>
          </a:prstGeom>
          <a:noFill/>
          <a:ln/>
        </p:spPr>
        <p:txBody>
          <a:bodyPr wrap="square" lIns="0" tIns="0" rIns="0" bIns="0" rtlCol="0" anchor="ctr"/>
          <a:lstStyle/>
          <a:p>
            <a:pPr marL="0" indent="0" algn="ctr">
              <a:buNone/>
            </a:pPr>
            <a:r>
              <a:rPr lang="en-US" sz="1150" b="1" dirty="0">
                <a:solidFill>
                  <a:srgbClr val="2F5F42"/>
                </a:solidFill>
                <a:latin typeface="Arial" pitchFamily="34" charset="0"/>
                <a:ea typeface="Arial" pitchFamily="34" charset="-122"/>
                <a:cs typeface="Arial" pitchFamily="34" charset="-120"/>
              </a:rPr>
              <a:t>The structural shift to online retail (UK)</a:t>
            </a:r>
            <a:endParaRPr lang="en-US" sz="1150" dirty="0"/>
          </a:p>
        </p:txBody>
      </p:sp>
      <p:graphicFrame>
        <p:nvGraphicFramePr>
          <p:cNvPr id="10" name="Chart 0"/>
          <p:cNvGraphicFramePr/>
          <p:nvPr/>
        </p:nvGraphicFramePr>
        <p:xfrm>
          <a:off x="7498080" y="3200400"/>
          <a:ext cx="4023360" cy="2880360"/>
        </p:xfrm>
        <a:graphic>
          <a:graphicData uri="http://schemas.openxmlformats.org/drawingml/2006/chart">
            <c:chart xmlns:c="http://schemas.openxmlformats.org/drawingml/2006/chart" xmlns:r="http://schemas.openxmlformats.org/officeDocument/2006/relationships" r:id="rId5"/>
          </a:graphicData>
        </a:graphic>
      </p:graphicFrame>
      <p:sp>
        <p:nvSpPr>
          <p:cNvPr id="11" name="Text 6"/>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Sources: Green Haven case study (UWTSD, 2026); ONS (2026) — online = 28.3% of UK retail vs 19.2% in 2019; Centre for Retail Research (2025).</a:t>
            </a:r>
            <a:endParaRPr lang="en-US" sz="850" dirty="0"/>
          </a:p>
        </p:txBody>
      </p:sp>
      <p:sp>
        <p:nvSpPr>
          <p:cNvPr id="12" name="Text 7"/>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5</a:t>
            </a:r>
            <a:endParaRPr lang="en-US" sz="8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q.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q.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5W2H Model — Defining the Problem</a:t>
            </a:r>
            <a:endParaRPr lang="en-US" sz="2600" dirty="0"/>
          </a:p>
        </p:txBody>
      </p:sp>
      <p:graphicFrame>
        <p:nvGraphicFramePr>
          <p:cNvPr id="7" name="Table 0"/>
          <p:cNvGraphicFramePr>
            <a:graphicFrameLocks noGrp="1"/>
          </p:cNvGraphicFramePr>
          <p:nvPr>
            <p:extLst>
              <p:ext uri="{D42A27DB-BD31-4B8C-83A1-F6EECF244321}">
                <p14:modId xmlns:p14="http://schemas.microsoft.com/office/powerpoint/2010/main" val="51405330"/>
              </p:ext>
            </p:extLst>
          </p:nvPr>
        </p:nvGraphicFramePr>
        <p:xfrm>
          <a:off x="685800" y="1417320"/>
          <a:ext cx="10835640" cy="4325112"/>
        </p:xfrm>
        <a:graphic>
          <a:graphicData uri="http://schemas.openxmlformats.org/drawingml/2006/table">
            <a:tbl>
              <a:tblPr/>
              <a:tblGrid>
                <a:gridCol w="1920240">
                  <a:extLst>
                    <a:ext uri="{9D8B030D-6E8A-4147-A177-3AD203B41FA5}">
                      <a16:colId xmlns:a16="http://schemas.microsoft.com/office/drawing/2014/main" val="20000"/>
                    </a:ext>
                  </a:extLst>
                </a:gridCol>
                <a:gridCol w="8915400">
                  <a:extLst>
                    <a:ext uri="{9D8B030D-6E8A-4147-A177-3AD203B41FA5}">
                      <a16:colId xmlns:a16="http://schemas.microsoft.com/office/drawing/2014/main" val="20001"/>
                    </a:ext>
                  </a:extLst>
                </a:gridCol>
              </a:tblGrid>
              <a:tr h="365760">
                <a:tc>
                  <a:txBody>
                    <a:bodyPr/>
                    <a:lstStyle/>
                    <a:p>
                      <a:pPr marL="0" indent="0" algn="ctr">
                        <a:buNone/>
                      </a:pPr>
                      <a:r>
                        <a:rPr lang="en-US" sz="1200" b="1" dirty="0">
                          <a:solidFill>
                            <a:srgbClr val="FFFFFF"/>
                          </a:solidFill>
                          <a:latin typeface="Arial" pitchFamily="34" charset="0"/>
                          <a:ea typeface="Arial" pitchFamily="34" charset="-122"/>
                          <a:cs typeface="Arial" pitchFamily="34" charset="-120"/>
                        </a:rPr>
                        <a:t>Question</a:t>
                      </a:r>
                      <a:endParaRPr lang="en-US" sz="12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16505F"/>
                    </a:solidFill>
                  </a:tcPr>
                </a:tc>
                <a:tc>
                  <a:txBody>
                    <a:bodyPr/>
                    <a:lstStyle/>
                    <a:p>
                      <a:pPr marL="0" indent="0" algn="ctr">
                        <a:buNone/>
                      </a:pPr>
                      <a:r>
                        <a:rPr lang="en-US" sz="1200" b="1" dirty="0">
                          <a:solidFill>
                            <a:srgbClr val="FFFFFF"/>
                          </a:solidFill>
                          <a:latin typeface="Arial" pitchFamily="34" charset="0"/>
                          <a:ea typeface="Arial" pitchFamily="34" charset="-122"/>
                          <a:cs typeface="Arial" pitchFamily="34" charset="-120"/>
                        </a:rPr>
                        <a:t>Application to Green Haven Florists</a:t>
                      </a:r>
                      <a:endParaRPr lang="en-US" sz="12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16505F"/>
                    </a:solidFill>
                  </a:tcPr>
                </a:tc>
                <a:extLst>
                  <a:ext uri="{0D108BD9-81ED-4DB2-BD59-A6C34878D82A}">
                    <a16:rowId xmlns:a16="http://schemas.microsoft.com/office/drawing/2014/main" val="10000"/>
                  </a:ext>
                </a:extLst>
              </a:tr>
              <a:tr h="566928">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What</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In-store sales were down 30% and high street traffic was down.</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extLst>
                  <a:ext uri="{0D108BD9-81ED-4DB2-BD59-A6C34878D82A}">
                    <a16:rowId xmlns:a16="http://schemas.microsoft.com/office/drawing/2014/main" val="10001"/>
                  </a:ext>
                </a:extLst>
              </a:tr>
              <a:tr h="566928">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Why</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F3F8F5"/>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The move to online shopping, cost increases, an outdated online presence and new competition..</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F3F8F5"/>
                    </a:solidFill>
                  </a:tcPr>
                </a:tc>
                <a:extLst>
                  <a:ext uri="{0D108BD9-81ED-4DB2-BD59-A6C34878D82A}">
                    <a16:rowId xmlns:a16="http://schemas.microsoft.com/office/drawing/2014/main" val="10002"/>
                  </a:ext>
                </a:extLst>
              </a:tr>
              <a:tr h="566928">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Where</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The in-store (physical) channel in the Norwich high-street store.</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extLst>
                  <a:ext uri="{0D108BD9-81ED-4DB2-BD59-A6C34878D82A}">
                    <a16:rowId xmlns:a16="http://schemas.microsoft.com/office/drawing/2014/main" val="10003"/>
                  </a:ext>
                </a:extLst>
              </a:tr>
              <a:tr h="502920">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When</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F3F8F5"/>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Progressively over the past 12 months.</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F3F8F5"/>
                    </a:solidFill>
                  </a:tcPr>
                </a:tc>
                <a:extLst>
                  <a:ext uri="{0D108BD9-81ED-4DB2-BD59-A6C34878D82A}">
                    <a16:rowId xmlns:a16="http://schemas.microsoft.com/office/drawing/2014/main" val="10004"/>
                  </a:ext>
                </a:extLst>
              </a:tr>
              <a:tr h="621792">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Who</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Owners Liam and Priya Patel, walk-ins, corporate and wedding guests, and two new competitors.</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extLst>
                  <a:ext uri="{0D108BD9-81ED-4DB2-BD59-A6C34878D82A}">
                    <a16:rowId xmlns:a16="http://schemas.microsoft.com/office/drawing/2014/main" val="10005"/>
                  </a:ext>
                </a:extLst>
              </a:tr>
              <a:tr h="566928">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How</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F3F8F5"/>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Customers switch to internet retailers that provide same day delivery and discounts, and costs take up margins.</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F3F8F5"/>
                    </a:solidFill>
                  </a:tcPr>
                </a:tc>
                <a:extLst>
                  <a:ext uri="{0D108BD9-81ED-4DB2-BD59-A6C34878D82A}">
                    <a16:rowId xmlns:a16="http://schemas.microsoft.com/office/drawing/2014/main" val="10006"/>
                  </a:ext>
                </a:extLst>
              </a:tr>
              <a:tr h="566928">
                <a:tc>
                  <a:txBody>
                    <a:bodyPr/>
                    <a:lstStyle/>
                    <a:p>
                      <a:pPr marL="0" indent="0" algn="ctr">
                        <a:buNone/>
                      </a:pPr>
                      <a:r>
                        <a:rPr lang="en-US" sz="1300" b="1" dirty="0">
                          <a:solidFill>
                            <a:srgbClr val="2F5F42"/>
                          </a:solidFill>
                          <a:latin typeface="Arial" pitchFamily="34" charset="0"/>
                          <a:ea typeface="Arial" pitchFamily="34" charset="-122"/>
                          <a:cs typeface="Arial" pitchFamily="34" charset="-120"/>
                        </a:rPr>
                        <a:t>How much</a:t>
                      </a:r>
                      <a:endParaRPr lang="en-US" sz="130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tc>
                  <a:txBody>
                    <a:bodyPr/>
                    <a:lstStyle/>
                    <a:p>
                      <a:pPr marL="0" indent="0">
                        <a:buNone/>
                      </a:pPr>
                      <a:r>
                        <a:rPr lang="en-US" sz="1250" dirty="0">
                          <a:solidFill>
                            <a:srgbClr val="273338"/>
                          </a:solidFill>
                          <a:latin typeface="Arial" pitchFamily="34" charset="0"/>
                          <a:ea typeface="Arial" pitchFamily="34" charset="-122"/>
                          <a:cs typeface="Arial" pitchFamily="34" charset="-120"/>
                        </a:rPr>
                        <a:t>A 30% drop in in-store sales, in a year that saw 13,479 UK store closures.</a:t>
                      </a:r>
                      <a:endParaRPr lang="en-US" sz="1250" dirty="0">
                        <a:latin typeface="Arial" charset="0"/>
                        <a:ea typeface="Arial" charset="0"/>
                        <a:cs typeface="Arial" charset="0"/>
                      </a:endParaRPr>
                    </a:p>
                  </a:txBody>
                  <a:tcPr marL="63500" marR="63500" marT="63500" marB="63500" anchor="ctr">
                    <a:lnL w="12700" cap="flat" cmpd="sng" algn="ctr">
                      <a:solidFill>
                        <a:srgbClr val="CBDDD5"/>
                      </a:solidFill>
                      <a:prstDash val="solid"/>
                      <a:round/>
                      <a:headEnd type="none" w="med" len="med"/>
                      <a:tailEnd type="none" w="med" len="med"/>
                    </a:lnL>
                    <a:lnR w="12700" cap="flat" cmpd="sng" algn="ctr">
                      <a:solidFill>
                        <a:srgbClr val="CBDDD5"/>
                      </a:solidFill>
                      <a:prstDash val="solid"/>
                      <a:round/>
                      <a:headEnd type="none" w="med" len="med"/>
                      <a:tailEnd type="none" w="med" len="med"/>
                    </a:lnR>
                    <a:lnT w="12700" cap="flat" cmpd="sng" algn="ctr">
                      <a:solidFill>
                        <a:srgbClr val="CBDDD5"/>
                      </a:solidFill>
                      <a:prstDash val="solid"/>
                      <a:round/>
                      <a:headEnd type="none" w="med" len="med"/>
                      <a:tailEnd type="none" w="med" len="med"/>
                    </a:lnT>
                    <a:lnB w="12700" cap="flat" cmpd="sng" algn="ctr">
                      <a:solidFill>
                        <a:srgbClr val="CBDDD5"/>
                      </a:solidFill>
                      <a:prstDash val="solid"/>
                      <a:round/>
                      <a:headEnd type="none" w="med" len="med"/>
                      <a:tailEnd type="none" w="med" len="med"/>
                    </a:lnB>
                    <a:solidFill>
                      <a:srgbClr val="EEF4F1"/>
                    </a:solidFill>
                  </a:tcPr>
                </a:tc>
                <a:extLst>
                  <a:ext uri="{0D108BD9-81ED-4DB2-BD59-A6C34878D82A}">
                    <a16:rowId xmlns:a16="http://schemas.microsoft.com/office/drawing/2014/main" val="10007"/>
                  </a:ext>
                </a:extLst>
              </a:tr>
            </a:tbl>
          </a:graphicData>
        </a:graphic>
      </p:graphicFrame>
      <p:sp>
        <p:nvSpPr>
          <p:cNvPr id="6" name="Text 2"/>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Framework: Tague (2005). Data: Green Haven case study (UWTSD, 2026); Centre for Retail Research (2025).</a:t>
            </a:r>
            <a:endParaRPr lang="en-US" sz="850" dirty="0"/>
          </a:p>
        </p:txBody>
      </p:sp>
      <p:sp>
        <p:nvSpPr>
          <p:cNvPr id="8" name="Text 3"/>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6</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globe.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globe.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PESTEL — Explanation, Benefits and Limitations</a:t>
            </a:r>
            <a:endParaRPr lang="en-US" sz="2600" dirty="0"/>
          </a:p>
        </p:txBody>
      </p:sp>
      <p:sp>
        <p:nvSpPr>
          <p:cNvPr id="6" name="Text 2"/>
          <p:cNvSpPr txBox="1"/>
          <p:nvPr/>
        </p:nvSpPr>
        <p:spPr>
          <a:xfrm>
            <a:off x="685800" y="1417320"/>
            <a:ext cx="10835640" cy="777240"/>
          </a:xfrm>
          <a:prstGeom prst="rect">
            <a:avLst/>
          </a:prstGeom>
          <a:noFill/>
          <a:ln/>
        </p:spPr>
        <p:txBody>
          <a:bodyPr wrap="square" lIns="0" tIns="0" rIns="0" bIns="0" rtlCol="0" anchor="ctr"/>
          <a:lstStyle/>
          <a:p>
            <a:pPr marL="0" indent="0">
              <a:lnSpc>
                <a:spcPct val="150000"/>
              </a:lnSpc>
              <a:buNone/>
            </a:pPr>
            <a:r>
              <a:rPr lang="en-US" sz="1350" b="1" dirty="0">
                <a:solidFill>
                  <a:srgbClr val="16505F"/>
                </a:solidFill>
                <a:latin typeface="Arial" pitchFamily="34" charset="0"/>
                <a:ea typeface="Arial" pitchFamily="34" charset="-122"/>
                <a:cs typeface="Arial" pitchFamily="34" charset="-120"/>
              </a:rPr>
              <a:t>What it is:  </a:t>
            </a:r>
            <a:r>
              <a:rPr lang="en-US" sz="1350" dirty="0">
                <a:solidFill>
                  <a:srgbClr val="273338"/>
                </a:solidFill>
                <a:latin typeface="Arial" pitchFamily="34" charset="0"/>
                <a:ea typeface="Arial" pitchFamily="34" charset="-122"/>
                <a:cs typeface="Arial" pitchFamily="34" charset="-120"/>
              </a:rPr>
              <a:t>PESTEL is an acronym that represents the six forces of the external macro-environment which affect a firm's strategy but are not within their control: Political, Economic, Social, Technological, Environmental and Legal (Aguilar, 1967; Whittington et al., 2019).</a:t>
            </a:r>
            <a:endParaRPr lang="en-US" sz="1350" dirty="0"/>
          </a:p>
        </p:txBody>
      </p:sp>
      <p:sp>
        <p:nvSpPr>
          <p:cNvPr id="7" name="Shape 3"/>
          <p:cNvSpPr/>
          <p:nvPr/>
        </p:nvSpPr>
        <p:spPr>
          <a:xfrm>
            <a:off x="685800" y="2423160"/>
            <a:ext cx="5303520" cy="3566160"/>
          </a:xfrm>
          <a:prstGeom prst="roundRect">
            <a:avLst>
              <a:gd name="adj" fmla="val 3077"/>
            </a:avLst>
          </a:prstGeom>
          <a:solidFill>
            <a:srgbClr val="EAF2EF"/>
          </a:solidFill>
          <a:ln w="12700">
            <a:solidFill>
              <a:srgbClr val="CBDDD5"/>
            </a:solidFill>
            <a:prstDash val="solid"/>
          </a:ln>
        </p:spPr>
      </p:sp>
      <p:sp>
        <p:nvSpPr>
          <p:cNvPr id="8" name="Text 4"/>
          <p:cNvSpPr txBox="1"/>
          <p:nvPr/>
        </p:nvSpPr>
        <p:spPr>
          <a:xfrm>
            <a:off x="914400" y="2606040"/>
            <a:ext cx="4846320" cy="365760"/>
          </a:xfrm>
          <a:prstGeom prst="rect">
            <a:avLst/>
          </a:prstGeom>
          <a:noFill/>
          <a:ln/>
        </p:spPr>
        <p:txBody>
          <a:bodyPr wrap="square" lIns="0" tIns="0" rIns="0" bIns="0" rtlCol="0" anchor="ctr"/>
          <a:lstStyle/>
          <a:p>
            <a:pPr marL="0" indent="0">
              <a:buNone/>
            </a:pPr>
            <a:r>
              <a:rPr lang="en-US" sz="1600" b="1" dirty="0">
                <a:solidFill>
                  <a:srgbClr val="2F5F42"/>
                </a:solidFill>
                <a:latin typeface="Arial" pitchFamily="34" charset="0"/>
                <a:ea typeface="Arial" pitchFamily="34" charset="-122"/>
                <a:cs typeface="Arial" pitchFamily="34" charset="-120"/>
              </a:rPr>
              <a:t>Benefits</a:t>
            </a:r>
            <a:endParaRPr lang="en-US" sz="1600" dirty="0"/>
          </a:p>
        </p:txBody>
      </p:sp>
      <p:sp>
        <p:nvSpPr>
          <p:cNvPr id="9" name="Text 5"/>
          <p:cNvSpPr txBox="1"/>
          <p:nvPr/>
        </p:nvSpPr>
        <p:spPr>
          <a:xfrm>
            <a:off x="960120" y="3063240"/>
            <a:ext cx="4800600" cy="2788920"/>
          </a:xfrm>
          <a:prstGeom prst="rect">
            <a:avLst/>
          </a:prstGeom>
          <a:noFill/>
          <a:ln/>
        </p:spPr>
        <p:txBody>
          <a:bodyPr wrap="square" lIns="0" tIns="0" rIns="0" bIns="0" rtlCol="0" anchor="t"/>
          <a:lstStyle/>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Offers a basic and straightforward overview of the external environment.</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Promotes proactive, forward looking strategic planning.</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Identifies opportunities and threats a firm can react to.</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Easily communicated to stakeholders and low cost.</a:t>
            </a:r>
            <a:endParaRPr lang="en-US" sz="1250" dirty="0"/>
          </a:p>
        </p:txBody>
      </p:sp>
      <p:sp>
        <p:nvSpPr>
          <p:cNvPr id="10" name="Shape 6"/>
          <p:cNvSpPr/>
          <p:nvPr/>
        </p:nvSpPr>
        <p:spPr>
          <a:xfrm>
            <a:off x="6217920" y="2423160"/>
            <a:ext cx="5303520" cy="3566160"/>
          </a:xfrm>
          <a:prstGeom prst="roundRect">
            <a:avLst>
              <a:gd name="adj" fmla="val 3077"/>
            </a:avLst>
          </a:prstGeom>
          <a:solidFill>
            <a:srgbClr val="F3F8F5"/>
          </a:solidFill>
          <a:ln w="12700">
            <a:solidFill>
              <a:srgbClr val="CBDDD5"/>
            </a:solidFill>
            <a:prstDash val="solid"/>
          </a:ln>
        </p:spPr>
      </p:sp>
      <p:sp>
        <p:nvSpPr>
          <p:cNvPr id="11" name="Text 7"/>
          <p:cNvSpPr txBox="1"/>
          <p:nvPr/>
        </p:nvSpPr>
        <p:spPr>
          <a:xfrm>
            <a:off x="6446520" y="2606040"/>
            <a:ext cx="4846320" cy="365760"/>
          </a:xfrm>
          <a:prstGeom prst="rect">
            <a:avLst/>
          </a:prstGeom>
          <a:noFill/>
          <a:ln/>
        </p:spPr>
        <p:txBody>
          <a:bodyPr wrap="square" lIns="0" tIns="0" rIns="0" bIns="0" rtlCol="0" anchor="ctr"/>
          <a:lstStyle/>
          <a:p>
            <a:pPr marL="0" indent="0">
              <a:buNone/>
            </a:pPr>
            <a:r>
              <a:rPr lang="en-US" sz="1600" b="1" dirty="0">
                <a:solidFill>
                  <a:srgbClr val="16505F"/>
                </a:solidFill>
                <a:latin typeface="Arial" pitchFamily="34" charset="0"/>
                <a:ea typeface="Arial" pitchFamily="34" charset="-122"/>
                <a:cs typeface="Arial" pitchFamily="34" charset="-120"/>
              </a:rPr>
              <a:t>Limitations</a:t>
            </a:r>
            <a:endParaRPr lang="en-US" sz="1600" dirty="0"/>
          </a:p>
        </p:txBody>
      </p:sp>
      <p:sp>
        <p:nvSpPr>
          <p:cNvPr id="12" name="Text 8"/>
          <p:cNvSpPr txBox="1"/>
          <p:nvPr/>
        </p:nvSpPr>
        <p:spPr>
          <a:xfrm>
            <a:off x="6492240" y="3063240"/>
            <a:ext cx="4800600" cy="2788920"/>
          </a:xfrm>
          <a:prstGeom prst="rect">
            <a:avLst/>
          </a:prstGeom>
          <a:noFill/>
          <a:ln/>
        </p:spPr>
        <p:txBody>
          <a:bodyPr wrap="square" lIns="0" tIns="0" rIns="0" bIns="0" rtlCol="0" anchor="t"/>
          <a:lstStyle/>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Descriptive not predictive - not ranking importance.</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May over-simplify complex, interrelated issues (</a:t>
            </a:r>
            <a:r>
              <a:rPr lang="en-US" sz="1250" dirty="0" err="1">
                <a:solidFill>
                  <a:srgbClr val="273338"/>
                </a:solidFill>
                <a:latin typeface="Arial" pitchFamily="34" charset="0"/>
                <a:ea typeface="Arial" pitchFamily="34" charset="-122"/>
                <a:cs typeface="Arial" pitchFamily="34" charset="-120"/>
              </a:rPr>
              <a:t>Yüksel</a:t>
            </a:r>
            <a:r>
              <a:rPr lang="en-US" sz="1250" dirty="0">
                <a:solidFill>
                  <a:srgbClr val="273338"/>
                </a:solidFill>
                <a:latin typeface="Arial" pitchFamily="34" charset="0"/>
                <a:ea typeface="Arial" pitchFamily="34" charset="-122"/>
                <a:cs typeface="Arial" pitchFamily="34" charset="-120"/>
              </a:rPr>
              <a:t>, 2012).</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A snapshot that is not dynamic, and therefore becomes out-of-date rapidly and must be updated frequently.</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Trusts the accuracy and impartiality of data collected.</a:t>
            </a:r>
            <a:endParaRPr lang="en-US" sz="1250" dirty="0"/>
          </a:p>
        </p:txBody>
      </p:sp>
      <p:sp>
        <p:nvSpPr>
          <p:cNvPr id="13" name="Text 9"/>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Sources: Aguilar (1967); Yüksel (2012); Whittington et al. (2019).</a:t>
            </a:r>
            <a:endParaRPr lang="en-US" sz="850" dirty="0"/>
          </a:p>
        </p:txBody>
      </p:sp>
      <p:sp>
        <p:nvSpPr>
          <p:cNvPr id="14" name="Text 10"/>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7</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globe.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globe.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PESTEL Applied to Green Haven (1 of 2)</a:t>
            </a:r>
            <a:endParaRPr lang="en-US" sz="2600" dirty="0"/>
          </a:p>
        </p:txBody>
      </p:sp>
      <p:sp>
        <p:nvSpPr>
          <p:cNvPr id="6" name="Shape 2"/>
          <p:cNvSpPr/>
          <p:nvPr/>
        </p:nvSpPr>
        <p:spPr>
          <a:xfrm>
            <a:off x="685800" y="1417320"/>
            <a:ext cx="3520440" cy="4526280"/>
          </a:xfrm>
          <a:prstGeom prst="roundRect">
            <a:avLst>
              <a:gd name="adj" fmla="val 2597"/>
            </a:avLst>
          </a:prstGeom>
          <a:solidFill>
            <a:srgbClr val="EAF2EF"/>
          </a:solidFill>
          <a:ln w="12700">
            <a:solidFill>
              <a:srgbClr val="CBDDD5"/>
            </a:solidFill>
            <a:prstDash val="solid"/>
          </a:ln>
        </p:spPr>
      </p:sp>
      <p:sp>
        <p:nvSpPr>
          <p:cNvPr id="7" name="Shape 3"/>
          <p:cNvSpPr/>
          <p:nvPr/>
        </p:nvSpPr>
        <p:spPr>
          <a:xfrm>
            <a:off x="850392" y="1581912"/>
            <a:ext cx="566928" cy="566928"/>
          </a:xfrm>
          <a:prstGeom prst="roundRect">
            <a:avLst>
              <a:gd name="adj" fmla="val 16129"/>
            </a:avLst>
          </a:prstGeom>
          <a:solidFill>
            <a:srgbClr val="3F7D57"/>
          </a:solidFill>
          <a:ln/>
        </p:spPr>
      </p:sp>
      <p:sp>
        <p:nvSpPr>
          <p:cNvPr id="8" name="Text 4"/>
          <p:cNvSpPr txBox="1"/>
          <p:nvPr/>
        </p:nvSpPr>
        <p:spPr>
          <a:xfrm>
            <a:off x="850392" y="1581912"/>
            <a:ext cx="566928" cy="566928"/>
          </a:xfrm>
          <a:prstGeom prst="rect">
            <a:avLst/>
          </a:prstGeom>
          <a:noFill/>
          <a:ln/>
        </p:spPr>
        <p:txBody>
          <a:bodyPr wrap="square" lIns="0" tIns="0" rIns="0" bIns="0" rtlCol="0" anchor="ctr"/>
          <a:lstStyle/>
          <a:p>
            <a:pPr marL="0" indent="0" algn="ctr">
              <a:buNone/>
            </a:pPr>
            <a:r>
              <a:rPr lang="en-US" sz="2600" b="1" dirty="0">
                <a:solidFill>
                  <a:srgbClr val="FFFFFF"/>
                </a:solidFill>
                <a:latin typeface="Arial" pitchFamily="34" charset="0"/>
                <a:ea typeface="Arial" pitchFamily="34" charset="-122"/>
                <a:cs typeface="Arial" pitchFamily="34" charset="-120"/>
              </a:rPr>
              <a:t>P</a:t>
            </a:r>
            <a:endParaRPr lang="en-US" sz="2600" dirty="0"/>
          </a:p>
        </p:txBody>
      </p:sp>
      <p:sp>
        <p:nvSpPr>
          <p:cNvPr id="9" name="Text 5"/>
          <p:cNvSpPr txBox="1"/>
          <p:nvPr/>
        </p:nvSpPr>
        <p:spPr>
          <a:xfrm>
            <a:off x="1554480" y="1600200"/>
            <a:ext cx="2514600" cy="548640"/>
          </a:xfrm>
          <a:prstGeom prst="rect">
            <a:avLst/>
          </a:prstGeom>
          <a:noFill/>
          <a:ln/>
        </p:spPr>
        <p:txBody>
          <a:bodyPr wrap="square" lIns="0" tIns="0" rIns="0" bIns="0" rtlCol="0" anchor="ctr"/>
          <a:lstStyle/>
          <a:p>
            <a:pPr marL="0" indent="0">
              <a:buNone/>
            </a:pPr>
            <a:r>
              <a:rPr lang="en-US" sz="1500" b="1" dirty="0">
                <a:solidFill>
                  <a:srgbClr val="16505F"/>
                </a:solidFill>
                <a:latin typeface="Arial" pitchFamily="34" charset="0"/>
                <a:ea typeface="Arial" pitchFamily="34" charset="-122"/>
                <a:cs typeface="Arial" pitchFamily="34" charset="-120"/>
              </a:rPr>
              <a:t>Political</a:t>
            </a:r>
            <a:endParaRPr lang="en-US" sz="1500" dirty="0"/>
          </a:p>
        </p:txBody>
      </p:sp>
      <p:sp>
        <p:nvSpPr>
          <p:cNvPr id="10" name="Text 6"/>
          <p:cNvSpPr txBox="1"/>
          <p:nvPr/>
        </p:nvSpPr>
        <p:spPr>
          <a:xfrm>
            <a:off x="886968" y="2258568"/>
            <a:ext cx="3108960" cy="3566160"/>
          </a:xfrm>
          <a:prstGeom prst="rect">
            <a:avLst/>
          </a:prstGeom>
          <a:noFill/>
          <a:ln/>
        </p:spPr>
        <p:txBody>
          <a:bodyPr wrap="square" lIns="0" tIns="0" rIns="0" bIns="0" rtlCol="0" anchor="t"/>
          <a:lstStyle/>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After Brexit there are import checks, which create friction and cost for sourcing imported flowers.</a:t>
            </a:r>
          </a:p>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Autumn Budget 2024 measures — higher employer National Insurance (13.8%→15%) and a cut in business-rates relief (75%→40%) — squeeze small retailers (HM Treasury, 2024).</a:t>
            </a:r>
            <a:endParaRPr lang="en-US" sz="1180" dirty="0"/>
          </a:p>
        </p:txBody>
      </p:sp>
      <p:sp>
        <p:nvSpPr>
          <p:cNvPr id="11" name="Shape 7"/>
          <p:cNvSpPr/>
          <p:nvPr/>
        </p:nvSpPr>
        <p:spPr>
          <a:xfrm>
            <a:off x="4334256" y="1417320"/>
            <a:ext cx="3520440" cy="4526280"/>
          </a:xfrm>
          <a:prstGeom prst="roundRect">
            <a:avLst>
              <a:gd name="adj" fmla="val 2597"/>
            </a:avLst>
          </a:prstGeom>
          <a:solidFill>
            <a:srgbClr val="EAF2EF"/>
          </a:solidFill>
          <a:ln w="12700">
            <a:solidFill>
              <a:srgbClr val="CBDDD5"/>
            </a:solidFill>
            <a:prstDash val="solid"/>
          </a:ln>
        </p:spPr>
      </p:sp>
      <p:sp>
        <p:nvSpPr>
          <p:cNvPr id="12" name="Shape 8"/>
          <p:cNvSpPr/>
          <p:nvPr/>
        </p:nvSpPr>
        <p:spPr>
          <a:xfrm>
            <a:off x="4498848" y="1581912"/>
            <a:ext cx="566928" cy="566928"/>
          </a:xfrm>
          <a:prstGeom prst="roundRect">
            <a:avLst>
              <a:gd name="adj" fmla="val 16129"/>
            </a:avLst>
          </a:prstGeom>
          <a:solidFill>
            <a:srgbClr val="3F7D57"/>
          </a:solidFill>
          <a:ln/>
        </p:spPr>
      </p:sp>
      <p:sp>
        <p:nvSpPr>
          <p:cNvPr id="13" name="Text 9"/>
          <p:cNvSpPr txBox="1"/>
          <p:nvPr/>
        </p:nvSpPr>
        <p:spPr>
          <a:xfrm>
            <a:off x="4498848" y="1581912"/>
            <a:ext cx="566928" cy="566928"/>
          </a:xfrm>
          <a:prstGeom prst="rect">
            <a:avLst/>
          </a:prstGeom>
          <a:noFill/>
          <a:ln/>
        </p:spPr>
        <p:txBody>
          <a:bodyPr wrap="square" lIns="0" tIns="0" rIns="0" bIns="0" rtlCol="0" anchor="ctr"/>
          <a:lstStyle/>
          <a:p>
            <a:pPr marL="0" indent="0" algn="ctr">
              <a:buNone/>
            </a:pPr>
            <a:r>
              <a:rPr lang="en-US" sz="2600" b="1" dirty="0">
                <a:solidFill>
                  <a:srgbClr val="FFFFFF"/>
                </a:solidFill>
                <a:latin typeface="Arial" pitchFamily="34" charset="0"/>
                <a:ea typeface="Arial" pitchFamily="34" charset="-122"/>
                <a:cs typeface="Arial" pitchFamily="34" charset="-120"/>
              </a:rPr>
              <a:t>E</a:t>
            </a:r>
            <a:endParaRPr lang="en-US" sz="2600" dirty="0"/>
          </a:p>
        </p:txBody>
      </p:sp>
      <p:sp>
        <p:nvSpPr>
          <p:cNvPr id="14" name="Text 10"/>
          <p:cNvSpPr txBox="1"/>
          <p:nvPr/>
        </p:nvSpPr>
        <p:spPr>
          <a:xfrm>
            <a:off x="5202936" y="1600200"/>
            <a:ext cx="2514600" cy="548640"/>
          </a:xfrm>
          <a:prstGeom prst="rect">
            <a:avLst/>
          </a:prstGeom>
          <a:noFill/>
          <a:ln/>
        </p:spPr>
        <p:txBody>
          <a:bodyPr wrap="square" lIns="0" tIns="0" rIns="0" bIns="0" rtlCol="0" anchor="ctr"/>
          <a:lstStyle/>
          <a:p>
            <a:pPr marL="0" indent="0">
              <a:buNone/>
            </a:pPr>
            <a:r>
              <a:rPr lang="en-US" sz="1500" b="1" dirty="0">
                <a:solidFill>
                  <a:srgbClr val="16505F"/>
                </a:solidFill>
                <a:latin typeface="Arial" pitchFamily="34" charset="0"/>
                <a:ea typeface="Arial" pitchFamily="34" charset="-122"/>
                <a:cs typeface="Arial" pitchFamily="34" charset="-120"/>
              </a:rPr>
              <a:t>Economic</a:t>
            </a:r>
            <a:endParaRPr lang="en-US" sz="1500" dirty="0"/>
          </a:p>
        </p:txBody>
      </p:sp>
      <p:sp>
        <p:nvSpPr>
          <p:cNvPr id="15" name="Text 11"/>
          <p:cNvSpPr txBox="1"/>
          <p:nvPr/>
        </p:nvSpPr>
        <p:spPr>
          <a:xfrm>
            <a:off x="4535424" y="2258568"/>
            <a:ext cx="3108960" cy="3566160"/>
          </a:xfrm>
          <a:prstGeom prst="rect">
            <a:avLst/>
          </a:prstGeom>
          <a:noFill/>
          <a:ln/>
        </p:spPr>
        <p:txBody>
          <a:bodyPr wrap="square" lIns="0" tIns="0" rIns="0" bIns="0" rtlCol="0" anchor="t"/>
          <a:lstStyle/>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High cost of living cuts into buying flowers.</a:t>
            </a:r>
          </a:p>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Operating costs are increased by inflation on imported blooms and a National Minimum Wage of £12.21/</a:t>
            </a:r>
            <a:r>
              <a:rPr lang="en-US" sz="1180" dirty="0" err="1">
                <a:solidFill>
                  <a:srgbClr val="273338"/>
                </a:solidFill>
                <a:latin typeface="Arial" pitchFamily="34" charset="0"/>
                <a:ea typeface="Arial" pitchFamily="34" charset="-122"/>
                <a:cs typeface="Arial" pitchFamily="34" charset="-120"/>
              </a:rPr>
              <a:t>hr</a:t>
            </a:r>
            <a:r>
              <a:rPr lang="en-US" sz="1180" dirty="0">
                <a:solidFill>
                  <a:srgbClr val="273338"/>
                </a:solidFill>
                <a:latin typeface="Arial" pitchFamily="34" charset="0"/>
                <a:ea typeface="Arial" pitchFamily="34" charset="-122"/>
                <a:cs typeface="Arial" pitchFamily="34" charset="-120"/>
              </a:rPr>
              <a:t> that comes into effect in April 2025 (HM Treasury, 2024).</a:t>
            </a:r>
            <a:endParaRPr lang="en-US" sz="1180" dirty="0"/>
          </a:p>
        </p:txBody>
      </p:sp>
      <p:sp>
        <p:nvSpPr>
          <p:cNvPr id="16" name="Shape 12"/>
          <p:cNvSpPr/>
          <p:nvPr/>
        </p:nvSpPr>
        <p:spPr>
          <a:xfrm>
            <a:off x="7982712" y="1417320"/>
            <a:ext cx="3520440" cy="4526280"/>
          </a:xfrm>
          <a:prstGeom prst="roundRect">
            <a:avLst>
              <a:gd name="adj" fmla="val 2597"/>
            </a:avLst>
          </a:prstGeom>
          <a:solidFill>
            <a:srgbClr val="EAF2EF"/>
          </a:solidFill>
          <a:ln w="12700">
            <a:solidFill>
              <a:srgbClr val="CBDDD5"/>
            </a:solidFill>
            <a:prstDash val="solid"/>
          </a:ln>
        </p:spPr>
      </p:sp>
      <p:sp>
        <p:nvSpPr>
          <p:cNvPr id="17" name="Shape 13"/>
          <p:cNvSpPr/>
          <p:nvPr/>
        </p:nvSpPr>
        <p:spPr>
          <a:xfrm>
            <a:off x="8147304" y="1581912"/>
            <a:ext cx="566928" cy="566928"/>
          </a:xfrm>
          <a:prstGeom prst="roundRect">
            <a:avLst>
              <a:gd name="adj" fmla="val 16129"/>
            </a:avLst>
          </a:prstGeom>
          <a:solidFill>
            <a:srgbClr val="3F7D57"/>
          </a:solidFill>
          <a:ln/>
        </p:spPr>
      </p:sp>
      <p:sp>
        <p:nvSpPr>
          <p:cNvPr id="18" name="Text 14"/>
          <p:cNvSpPr txBox="1"/>
          <p:nvPr/>
        </p:nvSpPr>
        <p:spPr>
          <a:xfrm>
            <a:off x="8147304" y="1581912"/>
            <a:ext cx="566928" cy="566928"/>
          </a:xfrm>
          <a:prstGeom prst="rect">
            <a:avLst/>
          </a:prstGeom>
          <a:noFill/>
          <a:ln/>
        </p:spPr>
        <p:txBody>
          <a:bodyPr wrap="square" lIns="0" tIns="0" rIns="0" bIns="0" rtlCol="0" anchor="ctr"/>
          <a:lstStyle/>
          <a:p>
            <a:pPr marL="0" indent="0" algn="ctr">
              <a:buNone/>
            </a:pPr>
            <a:r>
              <a:rPr lang="en-US" sz="2600" b="1" dirty="0">
                <a:solidFill>
                  <a:srgbClr val="FFFFFF"/>
                </a:solidFill>
                <a:latin typeface="Arial" pitchFamily="34" charset="0"/>
                <a:ea typeface="Arial" pitchFamily="34" charset="-122"/>
                <a:cs typeface="Arial" pitchFamily="34" charset="-120"/>
              </a:rPr>
              <a:t>S</a:t>
            </a:r>
            <a:endParaRPr lang="en-US" sz="2600" dirty="0"/>
          </a:p>
        </p:txBody>
      </p:sp>
      <p:sp>
        <p:nvSpPr>
          <p:cNvPr id="19" name="Text 15"/>
          <p:cNvSpPr txBox="1"/>
          <p:nvPr/>
        </p:nvSpPr>
        <p:spPr>
          <a:xfrm>
            <a:off x="8851392" y="1600200"/>
            <a:ext cx="2514600" cy="548640"/>
          </a:xfrm>
          <a:prstGeom prst="rect">
            <a:avLst/>
          </a:prstGeom>
          <a:noFill/>
          <a:ln/>
        </p:spPr>
        <p:txBody>
          <a:bodyPr wrap="square" lIns="0" tIns="0" rIns="0" bIns="0" rtlCol="0" anchor="ctr"/>
          <a:lstStyle/>
          <a:p>
            <a:pPr marL="0" indent="0">
              <a:buNone/>
            </a:pPr>
            <a:r>
              <a:rPr lang="en-US" sz="1500" b="1" dirty="0">
                <a:solidFill>
                  <a:srgbClr val="16505F"/>
                </a:solidFill>
                <a:latin typeface="Arial" pitchFamily="34" charset="0"/>
                <a:ea typeface="Arial" pitchFamily="34" charset="-122"/>
                <a:cs typeface="Arial" pitchFamily="34" charset="-120"/>
              </a:rPr>
              <a:t>Social</a:t>
            </a:r>
            <a:endParaRPr lang="en-US" sz="1500" dirty="0"/>
          </a:p>
        </p:txBody>
      </p:sp>
      <p:sp>
        <p:nvSpPr>
          <p:cNvPr id="20" name="Text 16"/>
          <p:cNvSpPr txBox="1"/>
          <p:nvPr/>
        </p:nvSpPr>
        <p:spPr>
          <a:xfrm>
            <a:off x="8183880" y="2258568"/>
            <a:ext cx="3108960" cy="3566160"/>
          </a:xfrm>
          <a:prstGeom prst="rect">
            <a:avLst/>
          </a:prstGeom>
          <a:noFill/>
          <a:ln/>
        </p:spPr>
        <p:txBody>
          <a:bodyPr wrap="square" lIns="0" tIns="0" rIns="0" bIns="0" rtlCol="0" anchor="t"/>
          <a:lstStyle/>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The consumer is more and more attracted to online convenience and same day delivery.</a:t>
            </a:r>
          </a:p>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A growing demand for sustainability and local sourcing, which aligns with Green Haven's values.</a:t>
            </a:r>
            <a:endParaRPr lang="en-US" sz="1180" dirty="0"/>
          </a:p>
        </p:txBody>
      </p:sp>
      <p:sp>
        <p:nvSpPr>
          <p:cNvPr id="21" name="Text 17"/>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Sources: HM Treasury (2024); Green Haven Florists case study (UWTSD, 2026).</a:t>
            </a:r>
            <a:endParaRPr lang="en-US" sz="850" dirty="0"/>
          </a:p>
        </p:txBody>
      </p:sp>
      <p:sp>
        <p:nvSpPr>
          <p:cNvPr id="22" name="Text 18"/>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8</a:t>
            </a:r>
            <a:endParaRPr lang="en-US" sz="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globe.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globe.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PESTEL Applied to Green Haven (2 of 2)</a:t>
            </a:r>
            <a:endParaRPr lang="en-US" sz="2600" dirty="0"/>
          </a:p>
        </p:txBody>
      </p:sp>
      <p:sp>
        <p:nvSpPr>
          <p:cNvPr id="6" name="Shape 2"/>
          <p:cNvSpPr/>
          <p:nvPr/>
        </p:nvSpPr>
        <p:spPr>
          <a:xfrm>
            <a:off x="685800" y="1417320"/>
            <a:ext cx="3520440" cy="4526280"/>
          </a:xfrm>
          <a:prstGeom prst="roundRect">
            <a:avLst>
              <a:gd name="adj" fmla="val 2597"/>
            </a:avLst>
          </a:prstGeom>
          <a:solidFill>
            <a:srgbClr val="EAF2EF"/>
          </a:solidFill>
          <a:ln w="12700">
            <a:solidFill>
              <a:srgbClr val="CBDDD5"/>
            </a:solidFill>
            <a:prstDash val="solid"/>
          </a:ln>
        </p:spPr>
      </p:sp>
      <p:sp>
        <p:nvSpPr>
          <p:cNvPr id="7" name="Shape 3"/>
          <p:cNvSpPr/>
          <p:nvPr/>
        </p:nvSpPr>
        <p:spPr>
          <a:xfrm>
            <a:off x="850392" y="1581912"/>
            <a:ext cx="566928" cy="566928"/>
          </a:xfrm>
          <a:prstGeom prst="roundRect">
            <a:avLst>
              <a:gd name="adj" fmla="val 16129"/>
            </a:avLst>
          </a:prstGeom>
          <a:solidFill>
            <a:srgbClr val="3F7D57"/>
          </a:solidFill>
          <a:ln/>
        </p:spPr>
      </p:sp>
      <p:sp>
        <p:nvSpPr>
          <p:cNvPr id="8" name="Text 4"/>
          <p:cNvSpPr txBox="1"/>
          <p:nvPr/>
        </p:nvSpPr>
        <p:spPr>
          <a:xfrm>
            <a:off x="850392" y="1581912"/>
            <a:ext cx="566928" cy="566928"/>
          </a:xfrm>
          <a:prstGeom prst="rect">
            <a:avLst/>
          </a:prstGeom>
          <a:noFill/>
          <a:ln/>
        </p:spPr>
        <p:txBody>
          <a:bodyPr wrap="square" lIns="0" tIns="0" rIns="0" bIns="0" rtlCol="0" anchor="ctr"/>
          <a:lstStyle/>
          <a:p>
            <a:pPr marL="0" indent="0" algn="ctr">
              <a:buNone/>
            </a:pPr>
            <a:r>
              <a:rPr lang="en-US" sz="2600" b="1" dirty="0">
                <a:solidFill>
                  <a:srgbClr val="FFFFFF"/>
                </a:solidFill>
                <a:latin typeface="Arial" pitchFamily="34" charset="0"/>
                <a:ea typeface="Arial" pitchFamily="34" charset="-122"/>
                <a:cs typeface="Arial" pitchFamily="34" charset="-120"/>
              </a:rPr>
              <a:t>T</a:t>
            </a:r>
            <a:endParaRPr lang="en-US" sz="2600" dirty="0"/>
          </a:p>
        </p:txBody>
      </p:sp>
      <p:sp>
        <p:nvSpPr>
          <p:cNvPr id="9" name="Text 5"/>
          <p:cNvSpPr txBox="1"/>
          <p:nvPr/>
        </p:nvSpPr>
        <p:spPr>
          <a:xfrm>
            <a:off x="1554480" y="1600200"/>
            <a:ext cx="2514600" cy="548640"/>
          </a:xfrm>
          <a:prstGeom prst="rect">
            <a:avLst/>
          </a:prstGeom>
          <a:noFill/>
          <a:ln/>
        </p:spPr>
        <p:txBody>
          <a:bodyPr wrap="square" lIns="0" tIns="0" rIns="0" bIns="0" rtlCol="0" anchor="ctr"/>
          <a:lstStyle/>
          <a:p>
            <a:pPr marL="0" indent="0">
              <a:buNone/>
            </a:pPr>
            <a:r>
              <a:rPr lang="en-US" sz="1500" b="1" dirty="0">
                <a:solidFill>
                  <a:srgbClr val="16505F"/>
                </a:solidFill>
                <a:latin typeface="Arial" pitchFamily="34" charset="0"/>
                <a:ea typeface="Arial" pitchFamily="34" charset="-122"/>
                <a:cs typeface="Arial" pitchFamily="34" charset="-120"/>
              </a:rPr>
              <a:t>Technological</a:t>
            </a:r>
            <a:endParaRPr lang="en-US" sz="1500" dirty="0"/>
          </a:p>
        </p:txBody>
      </p:sp>
      <p:sp>
        <p:nvSpPr>
          <p:cNvPr id="10" name="Text 6"/>
          <p:cNvSpPr txBox="1"/>
          <p:nvPr/>
        </p:nvSpPr>
        <p:spPr>
          <a:xfrm>
            <a:off x="886968" y="2258568"/>
            <a:ext cx="3108960" cy="3566160"/>
          </a:xfrm>
          <a:prstGeom prst="rect">
            <a:avLst/>
          </a:prstGeom>
          <a:noFill/>
          <a:ln/>
        </p:spPr>
        <p:txBody>
          <a:bodyPr wrap="square" lIns="0" tIns="0" rIns="0" bIns="0" rtlCol="0" anchor="t"/>
          <a:lstStyle/>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Online is now ~28% of UK retail vs ~19% in 2019 (ONS, 2026).</a:t>
            </a:r>
          </a:p>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Competitors are leveraging Instagram and same day delivery platforms, and Green Haven's website is not updated.</a:t>
            </a:r>
            <a:endParaRPr lang="en-US" sz="1180" dirty="0"/>
          </a:p>
        </p:txBody>
      </p:sp>
      <p:sp>
        <p:nvSpPr>
          <p:cNvPr id="11" name="Shape 7"/>
          <p:cNvSpPr/>
          <p:nvPr/>
        </p:nvSpPr>
        <p:spPr>
          <a:xfrm>
            <a:off x="4334256" y="1417320"/>
            <a:ext cx="3520440" cy="4526280"/>
          </a:xfrm>
          <a:prstGeom prst="roundRect">
            <a:avLst>
              <a:gd name="adj" fmla="val 2597"/>
            </a:avLst>
          </a:prstGeom>
          <a:solidFill>
            <a:srgbClr val="EAF2EF"/>
          </a:solidFill>
          <a:ln w="12700">
            <a:solidFill>
              <a:srgbClr val="CBDDD5"/>
            </a:solidFill>
            <a:prstDash val="solid"/>
          </a:ln>
        </p:spPr>
      </p:sp>
      <p:sp>
        <p:nvSpPr>
          <p:cNvPr id="12" name="Shape 8"/>
          <p:cNvSpPr/>
          <p:nvPr/>
        </p:nvSpPr>
        <p:spPr>
          <a:xfrm>
            <a:off x="4498848" y="1581912"/>
            <a:ext cx="566928" cy="566928"/>
          </a:xfrm>
          <a:prstGeom prst="roundRect">
            <a:avLst>
              <a:gd name="adj" fmla="val 16129"/>
            </a:avLst>
          </a:prstGeom>
          <a:solidFill>
            <a:srgbClr val="3F7D57"/>
          </a:solidFill>
          <a:ln/>
        </p:spPr>
      </p:sp>
      <p:sp>
        <p:nvSpPr>
          <p:cNvPr id="13" name="Text 9"/>
          <p:cNvSpPr txBox="1"/>
          <p:nvPr/>
        </p:nvSpPr>
        <p:spPr>
          <a:xfrm>
            <a:off x="4498848" y="1581912"/>
            <a:ext cx="566928" cy="566928"/>
          </a:xfrm>
          <a:prstGeom prst="rect">
            <a:avLst/>
          </a:prstGeom>
          <a:noFill/>
          <a:ln/>
        </p:spPr>
        <p:txBody>
          <a:bodyPr wrap="square" lIns="0" tIns="0" rIns="0" bIns="0" rtlCol="0" anchor="ctr"/>
          <a:lstStyle/>
          <a:p>
            <a:pPr marL="0" indent="0" algn="ctr">
              <a:buNone/>
            </a:pPr>
            <a:r>
              <a:rPr lang="en-US" sz="2600" b="1" dirty="0">
                <a:solidFill>
                  <a:srgbClr val="FFFFFF"/>
                </a:solidFill>
                <a:latin typeface="Arial" pitchFamily="34" charset="0"/>
                <a:ea typeface="Arial" pitchFamily="34" charset="-122"/>
                <a:cs typeface="Arial" pitchFamily="34" charset="-120"/>
              </a:rPr>
              <a:t>E</a:t>
            </a:r>
            <a:endParaRPr lang="en-US" sz="2600" dirty="0"/>
          </a:p>
        </p:txBody>
      </p:sp>
      <p:sp>
        <p:nvSpPr>
          <p:cNvPr id="14" name="Text 10"/>
          <p:cNvSpPr txBox="1"/>
          <p:nvPr/>
        </p:nvSpPr>
        <p:spPr>
          <a:xfrm>
            <a:off x="5202936" y="1600200"/>
            <a:ext cx="2514600" cy="548640"/>
          </a:xfrm>
          <a:prstGeom prst="rect">
            <a:avLst/>
          </a:prstGeom>
          <a:noFill/>
          <a:ln/>
        </p:spPr>
        <p:txBody>
          <a:bodyPr wrap="square" lIns="0" tIns="0" rIns="0" bIns="0" rtlCol="0" anchor="ctr"/>
          <a:lstStyle/>
          <a:p>
            <a:pPr marL="0" indent="0">
              <a:buNone/>
            </a:pPr>
            <a:r>
              <a:rPr lang="en-US" sz="1500" b="1" dirty="0">
                <a:solidFill>
                  <a:srgbClr val="16505F"/>
                </a:solidFill>
                <a:latin typeface="Arial" pitchFamily="34" charset="0"/>
                <a:ea typeface="Arial" pitchFamily="34" charset="-122"/>
                <a:cs typeface="Arial" pitchFamily="34" charset="-120"/>
              </a:rPr>
              <a:t>Environmental</a:t>
            </a:r>
            <a:endParaRPr lang="en-US" sz="1500" dirty="0"/>
          </a:p>
        </p:txBody>
      </p:sp>
      <p:sp>
        <p:nvSpPr>
          <p:cNvPr id="15" name="Text 11"/>
          <p:cNvSpPr txBox="1"/>
          <p:nvPr/>
        </p:nvSpPr>
        <p:spPr>
          <a:xfrm>
            <a:off x="4535424" y="2258568"/>
            <a:ext cx="3108960" cy="3566160"/>
          </a:xfrm>
          <a:prstGeom prst="rect">
            <a:avLst/>
          </a:prstGeom>
          <a:noFill/>
          <a:ln/>
        </p:spPr>
        <p:txBody>
          <a:bodyPr wrap="square" lIns="0" tIns="0" rIns="0" bIns="0" rtlCol="0" anchor="t"/>
          <a:lstStyle/>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As sustainability standards increase, so do the benefits of biodegradable packaging and locally grown flowers.</a:t>
            </a:r>
          </a:p>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Carbon footprint of imported flowers is a growing concern in terms of reputation and cost.</a:t>
            </a:r>
            <a:endParaRPr lang="en-US" sz="1180" dirty="0"/>
          </a:p>
        </p:txBody>
      </p:sp>
      <p:sp>
        <p:nvSpPr>
          <p:cNvPr id="16" name="Shape 12"/>
          <p:cNvSpPr/>
          <p:nvPr/>
        </p:nvSpPr>
        <p:spPr>
          <a:xfrm>
            <a:off x="7982712" y="1417320"/>
            <a:ext cx="3520440" cy="4526280"/>
          </a:xfrm>
          <a:prstGeom prst="roundRect">
            <a:avLst>
              <a:gd name="adj" fmla="val 2597"/>
            </a:avLst>
          </a:prstGeom>
          <a:solidFill>
            <a:srgbClr val="EAF2EF"/>
          </a:solidFill>
          <a:ln w="12700">
            <a:solidFill>
              <a:srgbClr val="CBDDD5"/>
            </a:solidFill>
            <a:prstDash val="solid"/>
          </a:ln>
        </p:spPr>
      </p:sp>
      <p:sp>
        <p:nvSpPr>
          <p:cNvPr id="17" name="Shape 13"/>
          <p:cNvSpPr/>
          <p:nvPr/>
        </p:nvSpPr>
        <p:spPr>
          <a:xfrm>
            <a:off x="8147304" y="1581912"/>
            <a:ext cx="566928" cy="566928"/>
          </a:xfrm>
          <a:prstGeom prst="roundRect">
            <a:avLst>
              <a:gd name="adj" fmla="val 16129"/>
            </a:avLst>
          </a:prstGeom>
          <a:solidFill>
            <a:srgbClr val="3F7D57"/>
          </a:solidFill>
          <a:ln/>
        </p:spPr>
      </p:sp>
      <p:sp>
        <p:nvSpPr>
          <p:cNvPr id="18" name="Text 14"/>
          <p:cNvSpPr txBox="1"/>
          <p:nvPr/>
        </p:nvSpPr>
        <p:spPr>
          <a:xfrm>
            <a:off x="8147304" y="1581912"/>
            <a:ext cx="566928" cy="566928"/>
          </a:xfrm>
          <a:prstGeom prst="rect">
            <a:avLst/>
          </a:prstGeom>
          <a:noFill/>
          <a:ln/>
        </p:spPr>
        <p:txBody>
          <a:bodyPr wrap="square" lIns="0" tIns="0" rIns="0" bIns="0" rtlCol="0" anchor="ctr"/>
          <a:lstStyle/>
          <a:p>
            <a:pPr marL="0" indent="0" algn="ctr">
              <a:buNone/>
            </a:pPr>
            <a:r>
              <a:rPr lang="en-US" sz="2600" b="1" dirty="0">
                <a:solidFill>
                  <a:srgbClr val="FFFFFF"/>
                </a:solidFill>
                <a:latin typeface="Arial" pitchFamily="34" charset="0"/>
                <a:ea typeface="Arial" pitchFamily="34" charset="-122"/>
                <a:cs typeface="Arial" pitchFamily="34" charset="-120"/>
              </a:rPr>
              <a:t>L</a:t>
            </a:r>
            <a:endParaRPr lang="en-US" sz="2600" dirty="0"/>
          </a:p>
        </p:txBody>
      </p:sp>
      <p:sp>
        <p:nvSpPr>
          <p:cNvPr id="19" name="Text 15"/>
          <p:cNvSpPr txBox="1"/>
          <p:nvPr/>
        </p:nvSpPr>
        <p:spPr>
          <a:xfrm>
            <a:off x="8851392" y="1600200"/>
            <a:ext cx="2514600" cy="548640"/>
          </a:xfrm>
          <a:prstGeom prst="rect">
            <a:avLst/>
          </a:prstGeom>
          <a:noFill/>
          <a:ln/>
        </p:spPr>
        <p:txBody>
          <a:bodyPr wrap="square" lIns="0" tIns="0" rIns="0" bIns="0" rtlCol="0" anchor="ctr"/>
          <a:lstStyle/>
          <a:p>
            <a:pPr marL="0" indent="0">
              <a:buNone/>
            </a:pPr>
            <a:r>
              <a:rPr lang="en-US" sz="1500" b="1" dirty="0">
                <a:solidFill>
                  <a:srgbClr val="16505F"/>
                </a:solidFill>
                <a:latin typeface="Arial" pitchFamily="34" charset="0"/>
                <a:ea typeface="Arial" pitchFamily="34" charset="-122"/>
                <a:cs typeface="Arial" pitchFamily="34" charset="-120"/>
              </a:rPr>
              <a:t>Legal</a:t>
            </a:r>
            <a:endParaRPr lang="en-US" sz="1500" dirty="0"/>
          </a:p>
        </p:txBody>
      </p:sp>
      <p:sp>
        <p:nvSpPr>
          <p:cNvPr id="20" name="Text 16"/>
          <p:cNvSpPr txBox="1"/>
          <p:nvPr/>
        </p:nvSpPr>
        <p:spPr>
          <a:xfrm>
            <a:off x="8183880" y="2258568"/>
            <a:ext cx="3108960" cy="3566160"/>
          </a:xfrm>
          <a:prstGeom prst="rect">
            <a:avLst/>
          </a:prstGeom>
          <a:noFill/>
          <a:ln/>
        </p:spPr>
        <p:txBody>
          <a:bodyPr wrap="square" lIns="0" tIns="0" rIns="0" bIns="0" rtlCol="0" anchor="t"/>
          <a:lstStyle/>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Plants health (phytosanitary) and plastic packaging regulations increase compliance costs for imported blooms and wrapping.</a:t>
            </a:r>
          </a:p>
          <a:p>
            <a:pPr marL="177800" indent="-177800">
              <a:lnSpc>
                <a:spcPct val="150000"/>
              </a:lnSpc>
              <a:spcAft>
                <a:spcPts val="600"/>
              </a:spcAft>
              <a:buSzPct val="100000"/>
              <a:buChar char="•"/>
            </a:pPr>
            <a:r>
              <a:rPr lang="en-US" sz="1180" dirty="0">
                <a:solidFill>
                  <a:srgbClr val="273338"/>
                </a:solidFill>
                <a:latin typeface="Arial" pitchFamily="34" charset="0"/>
                <a:ea typeface="Arial" pitchFamily="34" charset="-122"/>
                <a:cs typeface="Arial" pitchFamily="34" charset="-120"/>
              </a:rPr>
              <a:t>Consumer-protection and data-protection (GDPR) obligations apply to online trading.</a:t>
            </a:r>
            <a:endParaRPr lang="en-US" sz="1180" dirty="0"/>
          </a:p>
        </p:txBody>
      </p:sp>
      <p:sp>
        <p:nvSpPr>
          <p:cNvPr id="21" name="Text 17"/>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Sources: ONS (2026); Green Haven case study (UWTSD, 2026).</a:t>
            </a:r>
            <a:endParaRPr lang="en-US" sz="850" dirty="0"/>
          </a:p>
        </p:txBody>
      </p:sp>
      <p:sp>
        <p:nvSpPr>
          <p:cNvPr id="22" name="Text 18"/>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9</a:t>
            </a:r>
            <a:endParaRPr lang="en-US" sz="8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diagram.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diagram.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Cause-and-Effect (Fishbone) — Explanation</a:t>
            </a:r>
            <a:endParaRPr lang="en-US" sz="2600" dirty="0"/>
          </a:p>
        </p:txBody>
      </p:sp>
      <p:sp>
        <p:nvSpPr>
          <p:cNvPr id="6" name="Text 2"/>
          <p:cNvSpPr txBox="1"/>
          <p:nvPr/>
        </p:nvSpPr>
        <p:spPr>
          <a:xfrm>
            <a:off x="685800" y="1417320"/>
            <a:ext cx="10835640" cy="777240"/>
          </a:xfrm>
          <a:prstGeom prst="rect">
            <a:avLst/>
          </a:prstGeom>
          <a:noFill/>
          <a:ln/>
        </p:spPr>
        <p:txBody>
          <a:bodyPr wrap="square" lIns="0" tIns="0" rIns="0" bIns="0" rtlCol="0" anchor="ctr"/>
          <a:lstStyle/>
          <a:p>
            <a:pPr marL="0" indent="0">
              <a:lnSpc>
                <a:spcPct val="150000"/>
              </a:lnSpc>
              <a:buNone/>
            </a:pPr>
            <a:r>
              <a:rPr lang="en-US" sz="1350" b="1" dirty="0">
                <a:solidFill>
                  <a:srgbClr val="16505F"/>
                </a:solidFill>
                <a:latin typeface="Arial" pitchFamily="34" charset="0"/>
                <a:ea typeface="Arial" pitchFamily="34" charset="-122"/>
                <a:cs typeface="Arial" pitchFamily="34" charset="-120"/>
              </a:rPr>
              <a:t>What it is:  </a:t>
            </a:r>
            <a:r>
              <a:rPr lang="en-US" sz="1350" dirty="0">
                <a:solidFill>
                  <a:srgbClr val="273338"/>
                </a:solidFill>
                <a:latin typeface="Arial" pitchFamily="34" charset="0"/>
                <a:ea typeface="Arial" pitchFamily="34" charset="-122"/>
                <a:cs typeface="Arial" pitchFamily="34" charset="-120"/>
              </a:rPr>
              <a:t>The Ishikawa (fishbone) diagram is a cause and effect diagram that sorts out potential causes of a problem into categories along a main “spine” that connects to the effect (Ishikawa, 1985).</a:t>
            </a:r>
            <a:endParaRPr lang="en-US" sz="1350" dirty="0"/>
          </a:p>
        </p:txBody>
      </p:sp>
      <p:sp>
        <p:nvSpPr>
          <p:cNvPr id="7" name="Shape 3"/>
          <p:cNvSpPr/>
          <p:nvPr/>
        </p:nvSpPr>
        <p:spPr>
          <a:xfrm>
            <a:off x="685800" y="2423160"/>
            <a:ext cx="5303520" cy="3566160"/>
          </a:xfrm>
          <a:prstGeom prst="roundRect">
            <a:avLst>
              <a:gd name="adj" fmla="val 3077"/>
            </a:avLst>
          </a:prstGeom>
          <a:solidFill>
            <a:srgbClr val="EAF2EF"/>
          </a:solidFill>
          <a:ln w="12700">
            <a:solidFill>
              <a:srgbClr val="CBDDD5"/>
            </a:solidFill>
            <a:prstDash val="solid"/>
          </a:ln>
        </p:spPr>
      </p:sp>
      <p:sp>
        <p:nvSpPr>
          <p:cNvPr id="8" name="Text 4"/>
          <p:cNvSpPr txBox="1"/>
          <p:nvPr/>
        </p:nvSpPr>
        <p:spPr>
          <a:xfrm>
            <a:off x="914400" y="2606040"/>
            <a:ext cx="4846320" cy="365760"/>
          </a:xfrm>
          <a:prstGeom prst="rect">
            <a:avLst/>
          </a:prstGeom>
          <a:noFill/>
          <a:ln/>
        </p:spPr>
        <p:txBody>
          <a:bodyPr wrap="square" lIns="0" tIns="0" rIns="0" bIns="0" rtlCol="0" anchor="ctr"/>
          <a:lstStyle/>
          <a:p>
            <a:pPr marL="0" indent="0">
              <a:buNone/>
            </a:pPr>
            <a:r>
              <a:rPr lang="en-US" sz="1600" b="1" dirty="0">
                <a:solidFill>
                  <a:srgbClr val="2F5F42"/>
                </a:solidFill>
                <a:latin typeface="Arial" pitchFamily="34" charset="0"/>
                <a:ea typeface="Arial" pitchFamily="34" charset="-122"/>
                <a:cs typeface="Arial" pitchFamily="34" charset="-120"/>
              </a:rPr>
              <a:t>Benefits</a:t>
            </a:r>
            <a:endParaRPr lang="en-US" sz="1600" dirty="0"/>
          </a:p>
        </p:txBody>
      </p:sp>
      <p:sp>
        <p:nvSpPr>
          <p:cNvPr id="9" name="Text 5"/>
          <p:cNvSpPr txBox="1"/>
          <p:nvPr/>
        </p:nvSpPr>
        <p:spPr>
          <a:xfrm>
            <a:off x="960120" y="3063240"/>
            <a:ext cx="4800600" cy="2788920"/>
          </a:xfrm>
          <a:prstGeom prst="rect">
            <a:avLst/>
          </a:prstGeom>
          <a:noFill/>
          <a:ln/>
        </p:spPr>
        <p:txBody>
          <a:bodyPr wrap="square" lIns="0" tIns="0" rIns="0" bIns="0" rtlCol="0" anchor="t"/>
          <a:lstStyle/>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Structures a root cause analysis with one well-defined effect.</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Visual and intuitive — helps in brainstorming within the team (</a:t>
            </a:r>
            <a:r>
              <a:rPr lang="en-US" sz="1250" dirty="0" err="1">
                <a:solidFill>
                  <a:srgbClr val="273338"/>
                </a:solidFill>
                <a:latin typeface="Arial" pitchFamily="34" charset="0"/>
                <a:ea typeface="Arial" pitchFamily="34" charset="-122"/>
                <a:cs typeface="Arial" pitchFamily="34" charset="-120"/>
              </a:rPr>
              <a:t>Ilie</a:t>
            </a:r>
            <a:r>
              <a:rPr lang="en-US" sz="1250" dirty="0">
                <a:solidFill>
                  <a:srgbClr val="273338"/>
                </a:solidFill>
                <a:latin typeface="Arial" pitchFamily="34" charset="0"/>
                <a:ea typeface="Arial" pitchFamily="34" charset="-122"/>
                <a:cs typeface="Arial" pitchFamily="34" charset="-120"/>
              </a:rPr>
              <a:t> &amp; </a:t>
            </a:r>
            <a:r>
              <a:rPr lang="en-US" sz="1250" dirty="0" err="1">
                <a:solidFill>
                  <a:srgbClr val="273338"/>
                </a:solidFill>
                <a:latin typeface="Arial" pitchFamily="34" charset="0"/>
                <a:ea typeface="Arial" pitchFamily="34" charset="-122"/>
                <a:cs typeface="Arial" pitchFamily="34" charset="-120"/>
              </a:rPr>
              <a:t>Ciocoiu</a:t>
            </a:r>
            <a:r>
              <a:rPr lang="en-US" sz="1250" dirty="0">
                <a:solidFill>
                  <a:srgbClr val="273338"/>
                </a:solidFill>
                <a:latin typeface="Arial" pitchFamily="34" charset="0"/>
                <a:ea typeface="Arial" pitchFamily="34" charset="-122"/>
                <a:cs typeface="Arial" pitchFamily="34" charset="-120"/>
              </a:rPr>
              <a:t>, 2010).</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Identifies signs and symptoms and relates them to the cause.</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Categorizes a variety of causes.</a:t>
            </a:r>
            <a:endParaRPr lang="en-US" sz="1250" dirty="0"/>
          </a:p>
        </p:txBody>
      </p:sp>
      <p:sp>
        <p:nvSpPr>
          <p:cNvPr id="10" name="Shape 6"/>
          <p:cNvSpPr/>
          <p:nvPr/>
        </p:nvSpPr>
        <p:spPr>
          <a:xfrm>
            <a:off x="6217920" y="2423160"/>
            <a:ext cx="5303520" cy="3566160"/>
          </a:xfrm>
          <a:prstGeom prst="roundRect">
            <a:avLst>
              <a:gd name="adj" fmla="val 3077"/>
            </a:avLst>
          </a:prstGeom>
          <a:solidFill>
            <a:srgbClr val="F3F8F5"/>
          </a:solidFill>
          <a:ln w="12700">
            <a:solidFill>
              <a:srgbClr val="CBDDD5"/>
            </a:solidFill>
            <a:prstDash val="solid"/>
          </a:ln>
        </p:spPr>
      </p:sp>
      <p:sp>
        <p:nvSpPr>
          <p:cNvPr id="11" name="Text 7"/>
          <p:cNvSpPr txBox="1"/>
          <p:nvPr/>
        </p:nvSpPr>
        <p:spPr>
          <a:xfrm>
            <a:off x="6446520" y="2606040"/>
            <a:ext cx="4846320" cy="365760"/>
          </a:xfrm>
          <a:prstGeom prst="rect">
            <a:avLst/>
          </a:prstGeom>
          <a:noFill/>
          <a:ln/>
        </p:spPr>
        <p:txBody>
          <a:bodyPr wrap="square" lIns="0" tIns="0" rIns="0" bIns="0" rtlCol="0" anchor="ctr"/>
          <a:lstStyle/>
          <a:p>
            <a:pPr marL="0" indent="0">
              <a:buNone/>
            </a:pPr>
            <a:r>
              <a:rPr lang="en-US" sz="1600" b="1" dirty="0">
                <a:solidFill>
                  <a:srgbClr val="16505F"/>
                </a:solidFill>
                <a:latin typeface="Arial" pitchFamily="34" charset="0"/>
                <a:ea typeface="Arial" pitchFamily="34" charset="-122"/>
                <a:cs typeface="Arial" pitchFamily="34" charset="-120"/>
              </a:rPr>
              <a:t>Limitations</a:t>
            </a:r>
            <a:endParaRPr lang="en-US" sz="1600" dirty="0"/>
          </a:p>
        </p:txBody>
      </p:sp>
      <p:sp>
        <p:nvSpPr>
          <p:cNvPr id="12" name="Text 8"/>
          <p:cNvSpPr txBox="1"/>
          <p:nvPr/>
        </p:nvSpPr>
        <p:spPr>
          <a:xfrm>
            <a:off x="6492240" y="3063240"/>
            <a:ext cx="4800600" cy="2788920"/>
          </a:xfrm>
          <a:prstGeom prst="rect">
            <a:avLst/>
          </a:prstGeom>
          <a:noFill/>
          <a:ln/>
        </p:spPr>
        <p:txBody>
          <a:bodyPr wrap="square" lIns="0" tIns="0" rIns="0" bIns="0" rtlCol="0" anchor="t"/>
          <a:lstStyle/>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Displays possible (not proven) causes, no statistical evidence.</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Does not give importance/priorities to causes (</a:t>
            </a:r>
            <a:r>
              <a:rPr lang="en-US" sz="1250" dirty="0" err="1">
                <a:solidFill>
                  <a:srgbClr val="273338"/>
                </a:solidFill>
                <a:latin typeface="Arial" pitchFamily="34" charset="0"/>
                <a:ea typeface="Arial" pitchFamily="34" charset="-122"/>
                <a:cs typeface="Arial" pitchFamily="34" charset="-120"/>
              </a:rPr>
              <a:t>Ilie</a:t>
            </a:r>
            <a:r>
              <a:rPr lang="en-US" sz="1250" dirty="0">
                <a:solidFill>
                  <a:srgbClr val="273338"/>
                </a:solidFill>
                <a:latin typeface="Arial" pitchFamily="34" charset="0"/>
                <a:ea typeface="Arial" pitchFamily="34" charset="-122"/>
                <a:cs typeface="Arial" pitchFamily="34" charset="-120"/>
              </a:rPr>
              <a:t> &amp; </a:t>
            </a:r>
            <a:r>
              <a:rPr lang="en-US" sz="1250" dirty="0" err="1">
                <a:solidFill>
                  <a:srgbClr val="273338"/>
                </a:solidFill>
                <a:latin typeface="Arial" pitchFamily="34" charset="0"/>
                <a:ea typeface="Arial" pitchFamily="34" charset="-122"/>
                <a:cs typeface="Arial" pitchFamily="34" charset="-120"/>
              </a:rPr>
              <a:t>Ciocoiu</a:t>
            </a:r>
            <a:r>
              <a:rPr lang="en-US" sz="1250" dirty="0">
                <a:solidFill>
                  <a:srgbClr val="273338"/>
                </a:solidFill>
                <a:latin typeface="Arial" pitchFamily="34" charset="0"/>
                <a:ea typeface="Arial" pitchFamily="34" charset="-122"/>
                <a:cs typeface="Arial" pitchFamily="34" charset="-120"/>
              </a:rPr>
              <a:t>, 2010).</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May fill with complicated issues and personal opinion.</a:t>
            </a:r>
          </a:p>
          <a:p>
            <a:pPr marL="177800" indent="-177800">
              <a:lnSpc>
                <a:spcPct val="150000"/>
              </a:lnSpc>
              <a:spcAft>
                <a:spcPts val="1200"/>
              </a:spcAft>
              <a:buSzPct val="100000"/>
              <a:buChar char="•"/>
            </a:pPr>
            <a:r>
              <a:rPr lang="en-US" sz="1250" dirty="0">
                <a:solidFill>
                  <a:srgbClr val="273338"/>
                </a:solidFill>
                <a:latin typeface="Arial" pitchFamily="34" charset="0"/>
                <a:ea typeface="Arial" pitchFamily="34" charset="-122"/>
                <a:cs typeface="Arial" pitchFamily="34" charset="-120"/>
              </a:rPr>
              <a:t>Should be used in conjunction with data to verify the actual cause.</a:t>
            </a:r>
            <a:endParaRPr lang="en-US" sz="1250" dirty="0"/>
          </a:p>
        </p:txBody>
      </p:sp>
      <p:sp>
        <p:nvSpPr>
          <p:cNvPr id="13" name="Text 9"/>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Sources: Ishikawa (1985); Ilie &amp; Ciocoiu (2010).</a:t>
            </a:r>
            <a:endParaRPr lang="en-US" sz="850" dirty="0"/>
          </a:p>
        </p:txBody>
      </p:sp>
      <p:sp>
        <p:nvSpPr>
          <p:cNvPr id="14" name="Text 10"/>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10</a:t>
            </a:r>
            <a:endParaRPr lang="en-US" sz="8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diagram.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diagram.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Fishbone Diagram — Decline in In-Store Sales</a:t>
            </a:r>
            <a:endParaRPr lang="en-US" sz="2600" dirty="0"/>
          </a:p>
        </p:txBody>
      </p:sp>
      <p:sp>
        <p:nvSpPr>
          <p:cNvPr id="6" name="Shape 2"/>
          <p:cNvSpPr/>
          <p:nvPr/>
        </p:nvSpPr>
        <p:spPr>
          <a:xfrm>
            <a:off x="777240" y="3703320"/>
            <a:ext cx="8686800" cy="0"/>
          </a:xfrm>
          <a:prstGeom prst="line">
            <a:avLst/>
          </a:prstGeom>
          <a:noFill/>
          <a:ln w="31750">
            <a:solidFill>
              <a:srgbClr val="16505F"/>
            </a:solidFill>
            <a:prstDash val="solid"/>
          </a:ln>
        </p:spPr>
      </p:sp>
      <p:sp>
        <p:nvSpPr>
          <p:cNvPr id="7" name="Shape 3"/>
          <p:cNvSpPr/>
          <p:nvPr/>
        </p:nvSpPr>
        <p:spPr>
          <a:xfrm>
            <a:off x="9464040" y="3063240"/>
            <a:ext cx="2331720" cy="1280160"/>
          </a:xfrm>
          <a:prstGeom prst="roundRect">
            <a:avLst>
              <a:gd name="adj" fmla="val 7143"/>
            </a:avLst>
          </a:prstGeom>
          <a:solidFill>
            <a:srgbClr val="16505F"/>
          </a:solidFill>
          <a:ln/>
        </p:spPr>
      </p:sp>
      <p:sp>
        <p:nvSpPr>
          <p:cNvPr id="8" name="Text 4"/>
          <p:cNvSpPr txBox="1"/>
          <p:nvPr/>
        </p:nvSpPr>
        <p:spPr>
          <a:xfrm>
            <a:off x="9509760" y="3063240"/>
            <a:ext cx="2240280" cy="1280160"/>
          </a:xfrm>
          <a:prstGeom prst="rect">
            <a:avLst/>
          </a:prstGeom>
          <a:noFill/>
          <a:ln/>
        </p:spPr>
        <p:txBody>
          <a:bodyPr wrap="square" lIns="25400" tIns="25400" rIns="25400" bIns="25400" rtlCol="0" anchor="ctr"/>
          <a:lstStyle/>
          <a:p>
            <a:pPr marL="0" indent="0" algn="ctr">
              <a:lnSpc>
                <a:spcPct val="95000"/>
              </a:lnSpc>
              <a:buNone/>
            </a:pPr>
            <a:r>
              <a:rPr lang="en-US" sz="1150" b="1" dirty="0">
                <a:solidFill>
                  <a:srgbClr val="FFFFFF"/>
                </a:solidFill>
                <a:latin typeface="Arial" pitchFamily="34" charset="0"/>
                <a:ea typeface="Arial" pitchFamily="34" charset="-122"/>
                <a:cs typeface="Arial" pitchFamily="34" charset="-120"/>
              </a:rPr>
              <a:t>Decline in in-store sales</a:t>
            </a:r>
            <a:endParaRPr lang="en-US" sz="1150" dirty="0"/>
          </a:p>
          <a:p>
            <a:pPr marL="0" indent="0" algn="ctr">
              <a:lnSpc>
                <a:spcPct val="95000"/>
              </a:lnSpc>
              <a:buNone/>
            </a:pPr>
            <a:r>
              <a:rPr lang="en-US" sz="1150" b="1" dirty="0">
                <a:solidFill>
                  <a:srgbClr val="FFFFFF"/>
                </a:solidFill>
                <a:latin typeface="Arial" pitchFamily="34" charset="0"/>
                <a:ea typeface="Arial" pitchFamily="34" charset="-122"/>
                <a:cs typeface="Arial" pitchFamily="34" charset="-120"/>
              </a:rPr>
              <a:t>Green Haven Florists</a:t>
            </a:r>
            <a:endParaRPr lang="en-US" sz="1150" dirty="0"/>
          </a:p>
        </p:txBody>
      </p:sp>
      <p:sp>
        <p:nvSpPr>
          <p:cNvPr id="9" name="Shape 5"/>
          <p:cNvSpPr/>
          <p:nvPr/>
        </p:nvSpPr>
        <p:spPr>
          <a:xfrm>
            <a:off x="1178560" y="1742437"/>
            <a:ext cx="1417320" cy="1965960"/>
          </a:xfrm>
          <a:prstGeom prst="line">
            <a:avLst/>
          </a:prstGeom>
          <a:noFill/>
          <a:ln w="22225">
            <a:solidFill>
              <a:srgbClr val="5B8A9E"/>
            </a:solidFill>
            <a:prstDash val="solid"/>
          </a:ln>
        </p:spPr>
      </p:sp>
      <p:sp>
        <p:nvSpPr>
          <p:cNvPr id="10" name="Shape 6"/>
          <p:cNvSpPr/>
          <p:nvPr/>
        </p:nvSpPr>
        <p:spPr>
          <a:xfrm>
            <a:off x="502920" y="1527048"/>
            <a:ext cx="1828800" cy="420624"/>
          </a:xfrm>
          <a:prstGeom prst="roundRect">
            <a:avLst>
              <a:gd name="adj" fmla="val 17391"/>
            </a:avLst>
          </a:prstGeom>
          <a:solidFill>
            <a:srgbClr val="3F7D57"/>
          </a:solidFill>
          <a:ln/>
        </p:spPr>
      </p:sp>
      <p:sp>
        <p:nvSpPr>
          <p:cNvPr id="11" name="Text 7"/>
          <p:cNvSpPr txBox="1"/>
          <p:nvPr/>
        </p:nvSpPr>
        <p:spPr>
          <a:xfrm>
            <a:off x="502920" y="1527048"/>
            <a:ext cx="1828800" cy="42062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Marketing &amp; Digital</a:t>
            </a:r>
            <a:endParaRPr lang="en-US" sz="1100" dirty="0"/>
          </a:p>
        </p:txBody>
      </p:sp>
      <p:sp>
        <p:nvSpPr>
          <p:cNvPr id="12" name="Text 8"/>
          <p:cNvSpPr txBox="1"/>
          <p:nvPr/>
        </p:nvSpPr>
        <p:spPr>
          <a:xfrm>
            <a:off x="365760" y="740664"/>
            <a:ext cx="2331720" cy="749808"/>
          </a:xfrm>
          <a:prstGeom prst="rect">
            <a:avLst/>
          </a:prstGeom>
          <a:noFill/>
          <a:ln/>
        </p:spPr>
        <p:txBody>
          <a:bodyPr wrap="square" lIns="0" tIns="0" rIns="0" bIns="0" rtlCol="0" anchor="b"/>
          <a:lstStyle/>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Outdated website</a:t>
            </a:r>
            <a:endParaRPr lang="en-US" sz="900" dirty="0"/>
          </a:p>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Weak social media</a:t>
            </a:r>
            <a:endParaRPr lang="en-US" sz="900" dirty="0"/>
          </a:p>
        </p:txBody>
      </p:sp>
      <p:sp>
        <p:nvSpPr>
          <p:cNvPr id="13" name="Shape 9"/>
          <p:cNvSpPr/>
          <p:nvPr/>
        </p:nvSpPr>
        <p:spPr>
          <a:xfrm>
            <a:off x="3469640" y="1737360"/>
            <a:ext cx="1417320" cy="1965960"/>
          </a:xfrm>
          <a:prstGeom prst="line">
            <a:avLst/>
          </a:prstGeom>
          <a:noFill/>
          <a:ln w="22225">
            <a:solidFill>
              <a:srgbClr val="5B8A9E"/>
            </a:solidFill>
            <a:prstDash val="solid"/>
          </a:ln>
        </p:spPr>
      </p:sp>
      <p:sp>
        <p:nvSpPr>
          <p:cNvPr id="14" name="Shape 10"/>
          <p:cNvSpPr/>
          <p:nvPr/>
        </p:nvSpPr>
        <p:spPr>
          <a:xfrm>
            <a:off x="2926080" y="1527048"/>
            <a:ext cx="1828800" cy="420624"/>
          </a:xfrm>
          <a:prstGeom prst="roundRect">
            <a:avLst>
              <a:gd name="adj" fmla="val 17391"/>
            </a:avLst>
          </a:prstGeom>
          <a:solidFill>
            <a:srgbClr val="3F7D57"/>
          </a:solidFill>
          <a:ln/>
        </p:spPr>
      </p:sp>
      <p:sp>
        <p:nvSpPr>
          <p:cNvPr id="15" name="Text 11"/>
          <p:cNvSpPr txBox="1"/>
          <p:nvPr/>
        </p:nvSpPr>
        <p:spPr>
          <a:xfrm>
            <a:off x="2926080" y="1527048"/>
            <a:ext cx="1828800" cy="42062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Competition</a:t>
            </a:r>
            <a:endParaRPr lang="en-US" sz="1100" dirty="0"/>
          </a:p>
        </p:txBody>
      </p:sp>
      <p:sp>
        <p:nvSpPr>
          <p:cNvPr id="16" name="Text 12"/>
          <p:cNvSpPr txBox="1"/>
          <p:nvPr/>
        </p:nvSpPr>
        <p:spPr>
          <a:xfrm>
            <a:off x="2788920" y="740664"/>
            <a:ext cx="2331720" cy="749808"/>
          </a:xfrm>
          <a:prstGeom prst="rect">
            <a:avLst/>
          </a:prstGeom>
          <a:noFill/>
          <a:ln/>
        </p:spPr>
        <p:txBody>
          <a:bodyPr wrap="square" lIns="0" tIns="0" rIns="0" bIns="0" rtlCol="0" anchor="b"/>
          <a:lstStyle/>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New boutique &amp; chain</a:t>
            </a:r>
            <a:endParaRPr lang="en-US" sz="900" dirty="0"/>
          </a:p>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Same-day online rivals</a:t>
            </a:r>
            <a:endParaRPr lang="en-US" sz="900" dirty="0"/>
          </a:p>
        </p:txBody>
      </p:sp>
      <p:sp>
        <p:nvSpPr>
          <p:cNvPr id="17" name="Shape 13"/>
          <p:cNvSpPr/>
          <p:nvPr/>
        </p:nvSpPr>
        <p:spPr>
          <a:xfrm>
            <a:off x="5989320" y="1742437"/>
            <a:ext cx="1417320" cy="1965960"/>
          </a:xfrm>
          <a:prstGeom prst="line">
            <a:avLst/>
          </a:prstGeom>
          <a:noFill/>
          <a:ln w="22225">
            <a:solidFill>
              <a:srgbClr val="5B8A9E"/>
            </a:solidFill>
            <a:prstDash val="solid"/>
          </a:ln>
        </p:spPr>
      </p:sp>
      <p:sp>
        <p:nvSpPr>
          <p:cNvPr id="18" name="Shape 14"/>
          <p:cNvSpPr/>
          <p:nvPr/>
        </p:nvSpPr>
        <p:spPr>
          <a:xfrm>
            <a:off x="5349240" y="1527048"/>
            <a:ext cx="1828800" cy="420624"/>
          </a:xfrm>
          <a:prstGeom prst="roundRect">
            <a:avLst>
              <a:gd name="adj" fmla="val 17391"/>
            </a:avLst>
          </a:prstGeom>
          <a:solidFill>
            <a:srgbClr val="3F7D57"/>
          </a:solidFill>
          <a:ln/>
        </p:spPr>
      </p:sp>
      <p:sp>
        <p:nvSpPr>
          <p:cNvPr id="19" name="Text 15"/>
          <p:cNvSpPr txBox="1"/>
          <p:nvPr/>
        </p:nvSpPr>
        <p:spPr>
          <a:xfrm>
            <a:off x="5349240" y="1527048"/>
            <a:ext cx="1828800" cy="42062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Cost &amp; Economic</a:t>
            </a:r>
            <a:endParaRPr lang="en-US" sz="1100" dirty="0"/>
          </a:p>
        </p:txBody>
      </p:sp>
      <p:sp>
        <p:nvSpPr>
          <p:cNvPr id="20" name="Text 16"/>
          <p:cNvSpPr txBox="1"/>
          <p:nvPr/>
        </p:nvSpPr>
        <p:spPr>
          <a:xfrm>
            <a:off x="5212080" y="740664"/>
            <a:ext cx="2331720" cy="749808"/>
          </a:xfrm>
          <a:prstGeom prst="rect">
            <a:avLst/>
          </a:prstGeom>
          <a:noFill/>
          <a:ln/>
        </p:spPr>
        <p:txBody>
          <a:bodyPr wrap="square" lIns="0" tIns="0" rIns="0" bIns="0" rtlCol="0" anchor="b"/>
          <a:lstStyle/>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Imported bloom prices</a:t>
            </a:r>
            <a:endParaRPr lang="en-US" sz="900" dirty="0"/>
          </a:p>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Rising wages &amp; overheads</a:t>
            </a:r>
            <a:endParaRPr lang="en-US" sz="900" dirty="0"/>
          </a:p>
        </p:txBody>
      </p:sp>
      <p:sp>
        <p:nvSpPr>
          <p:cNvPr id="21" name="Shape 17"/>
          <p:cNvSpPr/>
          <p:nvPr/>
        </p:nvSpPr>
        <p:spPr>
          <a:xfrm flipH="1" flipV="1">
            <a:off x="2052320" y="3716531"/>
            <a:ext cx="995680" cy="1739389"/>
          </a:xfrm>
          <a:prstGeom prst="line">
            <a:avLst/>
          </a:prstGeom>
          <a:noFill/>
          <a:ln w="22225">
            <a:solidFill>
              <a:srgbClr val="5B8A9E"/>
            </a:solidFill>
            <a:prstDash val="solid"/>
          </a:ln>
        </p:spPr>
      </p:sp>
      <p:sp>
        <p:nvSpPr>
          <p:cNvPr id="22" name="Shape 18"/>
          <p:cNvSpPr/>
          <p:nvPr/>
        </p:nvSpPr>
        <p:spPr>
          <a:xfrm>
            <a:off x="1894840" y="5464045"/>
            <a:ext cx="1828800" cy="420624"/>
          </a:xfrm>
          <a:prstGeom prst="roundRect">
            <a:avLst>
              <a:gd name="adj" fmla="val 17391"/>
            </a:avLst>
          </a:prstGeom>
          <a:solidFill>
            <a:srgbClr val="3F7D57"/>
          </a:solidFill>
          <a:ln/>
        </p:spPr>
      </p:sp>
      <p:sp>
        <p:nvSpPr>
          <p:cNvPr id="23" name="Text 19"/>
          <p:cNvSpPr txBox="1"/>
          <p:nvPr/>
        </p:nvSpPr>
        <p:spPr>
          <a:xfrm>
            <a:off x="1831340" y="5468111"/>
            <a:ext cx="1828800" cy="42062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Location &amp; Footfall</a:t>
            </a:r>
            <a:endParaRPr lang="en-US" sz="1100" dirty="0"/>
          </a:p>
        </p:txBody>
      </p:sp>
      <p:sp>
        <p:nvSpPr>
          <p:cNvPr id="24" name="Text 20"/>
          <p:cNvSpPr txBox="1"/>
          <p:nvPr/>
        </p:nvSpPr>
        <p:spPr>
          <a:xfrm>
            <a:off x="1894840" y="5934456"/>
            <a:ext cx="2331720" cy="749808"/>
          </a:xfrm>
          <a:prstGeom prst="rect">
            <a:avLst/>
          </a:prstGeom>
          <a:noFill/>
          <a:ln/>
        </p:spPr>
        <p:txBody>
          <a:bodyPr wrap="square" lIns="0" tIns="0" rIns="0" bIns="0" rtlCol="0" anchor="t"/>
          <a:lstStyle/>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High-street decline</a:t>
            </a:r>
            <a:endParaRPr lang="en-US" sz="900" dirty="0"/>
          </a:p>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Nearby closures</a:t>
            </a:r>
            <a:endParaRPr lang="en-US" sz="900" dirty="0"/>
          </a:p>
        </p:txBody>
      </p:sp>
      <p:sp>
        <p:nvSpPr>
          <p:cNvPr id="25" name="Shape 21"/>
          <p:cNvSpPr/>
          <p:nvPr/>
        </p:nvSpPr>
        <p:spPr>
          <a:xfrm flipH="1" flipV="1">
            <a:off x="4362450" y="3724142"/>
            <a:ext cx="986790" cy="1743968"/>
          </a:xfrm>
          <a:prstGeom prst="line">
            <a:avLst/>
          </a:prstGeom>
          <a:noFill/>
          <a:ln w="22225">
            <a:solidFill>
              <a:srgbClr val="5B8A9E"/>
            </a:solidFill>
            <a:prstDash val="solid"/>
          </a:ln>
        </p:spPr>
      </p:sp>
      <p:sp>
        <p:nvSpPr>
          <p:cNvPr id="26" name="Shape 22"/>
          <p:cNvSpPr/>
          <p:nvPr/>
        </p:nvSpPr>
        <p:spPr>
          <a:xfrm>
            <a:off x="4496435" y="5458968"/>
            <a:ext cx="1828800" cy="420624"/>
          </a:xfrm>
          <a:prstGeom prst="roundRect">
            <a:avLst>
              <a:gd name="adj" fmla="val 17391"/>
            </a:avLst>
          </a:prstGeom>
          <a:solidFill>
            <a:srgbClr val="3F7D57"/>
          </a:solidFill>
          <a:ln/>
        </p:spPr>
      </p:sp>
      <p:sp>
        <p:nvSpPr>
          <p:cNvPr id="27" name="Text 23"/>
          <p:cNvSpPr txBox="1"/>
          <p:nvPr/>
        </p:nvSpPr>
        <p:spPr>
          <a:xfrm>
            <a:off x="4511040" y="5455920"/>
            <a:ext cx="1799590" cy="423672"/>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Customer Behaviour</a:t>
            </a:r>
            <a:endParaRPr lang="en-US" sz="1100" dirty="0"/>
          </a:p>
        </p:txBody>
      </p:sp>
      <p:sp>
        <p:nvSpPr>
          <p:cNvPr id="28" name="Text 24"/>
          <p:cNvSpPr txBox="1"/>
          <p:nvPr/>
        </p:nvSpPr>
        <p:spPr>
          <a:xfrm>
            <a:off x="4538980" y="5934456"/>
            <a:ext cx="2331720" cy="749808"/>
          </a:xfrm>
          <a:prstGeom prst="rect">
            <a:avLst/>
          </a:prstGeom>
          <a:noFill/>
          <a:ln/>
        </p:spPr>
        <p:txBody>
          <a:bodyPr wrap="square" lIns="0" tIns="0" rIns="0" bIns="0" rtlCol="0" anchor="t"/>
          <a:lstStyle/>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Shift to online</a:t>
            </a:r>
            <a:endParaRPr lang="en-US" sz="900" dirty="0"/>
          </a:p>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Wants delivery options</a:t>
            </a:r>
            <a:endParaRPr lang="en-US" sz="900" dirty="0"/>
          </a:p>
        </p:txBody>
      </p:sp>
      <p:sp>
        <p:nvSpPr>
          <p:cNvPr id="29" name="Shape 25"/>
          <p:cNvSpPr/>
          <p:nvPr/>
        </p:nvSpPr>
        <p:spPr>
          <a:xfrm flipH="1" flipV="1">
            <a:off x="6921500" y="3724142"/>
            <a:ext cx="1033780" cy="1747017"/>
          </a:xfrm>
          <a:prstGeom prst="line">
            <a:avLst/>
          </a:prstGeom>
          <a:noFill/>
          <a:ln w="22225">
            <a:solidFill>
              <a:srgbClr val="5B8A9E"/>
            </a:solidFill>
            <a:prstDash val="solid"/>
          </a:ln>
        </p:spPr>
      </p:sp>
      <p:sp>
        <p:nvSpPr>
          <p:cNvPr id="30" name="Shape 26"/>
          <p:cNvSpPr/>
          <p:nvPr/>
        </p:nvSpPr>
        <p:spPr>
          <a:xfrm>
            <a:off x="6972300" y="5471159"/>
            <a:ext cx="1828800" cy="420624"/>
          </a:xfrm>
          <a:prstGeom prst="roundRect">
            <a:avLst>
              <a:gd name="adj" fmla="val 17391"/>
            </a:avLst>
          </a:prstGeom>
          <a:solidFill>
            <a:srgbClr val="3F7D57"/>
          </a:solidFill>
          <a:ln/>
        </p:spPr>
      </p:sp>
      <p:sp>
        <p:nvSpPr>
          <p:cNvPr id="31" name="Text 27"/>
          <p:cNvSpPr txBox="1"/>
          <p:nvPr/>
        </p:nvSpPr>
        <p:spPr>
          <a:xfrm>
            <a:off x="6985000" y="5468111"/>
            <a:ext cx="1828800" cy="420624"/>
          </a:xfrm>
          <a:prstGeom prst="rect">
            <a:avLst/>
          </a:prstGeom>
          <a:noFill/>
          <a:ln/>
        </p:spPr>
        <p:txBody>
          <a:bodyPr wrap="square" lIns="0" tIns="0" rIns="0" bIns="0" rtlCol="0" anchor="ctr"/>
          <a:lstStyle/>
          <a:p>
            <a:pPr marL="0" indent="0" algn="ctr">
              <a:buNone/>
            </a:pPr>
            <a:r>
              <a:rPr lang="en-US" sz="1100" b="1" dirty="0">
                <a:solidFill>
                  <a:srgbClr val="FFFFFF"/>
                </a:solidFill>
                <a:latin typeface="Arial" pitchFamily="34" charset="0"/>
                <a:ea typeface="Arial" pitchFamily="34" charset="-122"/>
                <a:cs typeface="Arial" pitchFamily="34" charset="-120"/>
              </a:rPr>
              <a:t>Product &amp; Service</a:t>
            </a:r>
            <a:endParaRPr lang="en-US" sz="1100" dirty="0"/>
          </a:p>
        </p:txBody>
      </p:sp>
      <p:sp>
        <p:nvSpPr>
          <p:cNvPr id="32" name="Text 28"/>
          <p:cNvSpPr txBox="1"/>
          <p:nvPr/>
        </p:nvSpPr>
        <p:spPr>
          <a:xfrm>
            <a:off x="6985000" y="5958840"/>
            <a:ext cx="2331720" cy="749808"/>
          </a:xfrm>
          <a:prstGeom prst="rect">
            <a:avLst/>
          </a:prstGeom>
          <a:noFill/>
          <a:ln/>
        </p:spPr>
        <p:txBody>
          <a:bodyPr wrap="square" lIns="0" tIns="0" rIns="0" bIns="0" rtlCol="0" anchor="t"/>
          <a:lstStyle/>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Limited delivery</a:t>
            </a:r>
            <a:endParaRPr lang="en-US" sz="900" dirty="0"/>
          </a:p>
          <a:p>
            <a:pPr marL="177800" indent="-177800">
              <a:lnSpc>
                <a:spcPct val="95000"/>
              </a:lnSpc>
              <a:spcAft>
                <a:spcPts val="100"/>
              </a:spcAft>
              <a:buSzPct val="100000"/>
              <a:buChar char="•"/>
            </a:pPr>
            <a:r>
              <a:rPr lang="en-US" sz="900" dirty="0">
                <a:solidFill>
                  <a:srgbClr val="273338"/>
                </a:solidFill>
                <a:latin typeface="Arial" pitchFamily="34" charset="0"/>
                <a:ea typeface="Arial" pitchFamily="34" charset="-122"/>
                <a:cs typeface="Arial" pitchFamily="34" charset="-120"/>
              </a:rPr>
              <a:t>No e-commerce / loyalty</a:t>
            </a:r>
            <a:endParaRPr lang="en-US" sz="900" dirty="0"/>
          </a:p>
        </p:txBody>
      </p:sp>
      <p:sp>
        <p:nvSpPr>
          <p:cNvPr id="33" name="Text 29"/>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Framework: Ishikawa (1985). Applied to the Green Haven case study (UWTSD, 2026).</a:t>
            </a:r>
            <a:endParaRPr lang="en-US" sz="850" dirty="0"/>
          </a:p>
        </p:txBody>
      </p:sp>
      <p:sp>
        <p:nvSpPr>
          <p:cNvPr id="34" name="Text 30"/>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11</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key.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key.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Key Findings</a:t>
            </a:r>
            <a:endParaRPr lang="en-US" sz="2600" dirty="0"/>
          </a:p>
        </p:txBody>
      </p:sp>
      <p:sp>
        <p:nvSpPr>
          <p:cNvPr id="6" name="Text 2"/>
          <p:cNvSpPr txBox="1"/>
          <p:nvPr/>
        </p:nvSpPr>
        <p:spPr>
          <a:xfrm>
            <a:off x="777240" y="1463040"/>
            <a:ext cx="10698480" cy="4754880"/>
          </a:xfrm>
          <a:prstGeom prst="rect">
            <a:avLst/>
          </a:prstGeom>
          <a:noFill/>
          <a:ln/>
        </p:spPr>
        <p:txBody>
          <a:bodyPr wrap="square" lIns="0" tIns="0" rIns="0" bIns="0" rtlCol="0" anchor="t"/>
          <a:lstStyle/>
          <a:p>
            <a:pPr marL="177800" indent="-177800">
              <a:lnSpc>
                <a:spcPct val="150000"/>
              </a:lnSpc>
              <a:spcAft>
                <a:spcPts val="1400"/>
              </a:spcAft>
              <a:buSzPct val="100000"/>
              <a:buChar char="•"/>
            </a:pPr>
            <a:r>
              <a:rPr lang="en-US" sz="1400" dirty="0">
                <a:solidFill>
                  <a:srgbClr val="273338"/>
                </a:solidFill>
                <a:latin typeface="Arial" pitchFamily="34" charset="0"/>
                <a:ea typeface="Arial" pitchFamily="34" charset="-122"/>
                <a:cs typeface="Arial" pitchFamily="34" charset="-120"/>
              </a:rPr>
              <a:t>The issue is channel specific with in-store sales falling by 30% over 12 months as a result of the structural shift to online (now ~28% of UK retail; ONS, 2026) and reduced local footfall.</a:t>
            </a:r>
          </a:p>
          <a:p>
            <a:pPr marL="177800" indent="-177800">
              <a:lnSpc>
                <a:spcPct val="150000"/>
              </a:lnSpc>
              <a:spcAft>
                <a:spcPts val="1400"/>
              </a:spcAft>
              <a:buSzPct val="100000"/>
              <a:buChar char="•"/>
            </a:pPr>
            <a:r>
              <a:rPr lang="en-US" sz="1400" dirty="0">
                <a:solidFill>
                  <a:srgbClr val="273338"/>
                </a:solidFill>
                <a:latin typeface="Arial" pitchFamily="34" charset="0"/>
                <a:ea typeface="Arial" pitchFamily="34" charset="-122"/>
                <a:cs typeface="Arial" pitchFamily="34" charset="-120"/>
              </a:rPr>
              <a:t>5W2H helped to clarify the scope, which was an in-store, Norwich based decline over the past year across all three customer groups and owners.</a:t>
            </a:r>
          </a:p>
          <a:p>
            <a:pPr marL="177800" indent="-177800">
              <a:lnSpc>
                <a:spcPct val="150000"/>
              </a:lnSpc>
              <a:spcAft>
                <a:spcPts val="1400"/>
              </a:spcAft>
              <a:buSzPct val="100000"/>
              <a:buChar char="•"/>
            </a:pPr>
            <a:r>
              <a:rPr lang="en-US" sz="1400" dirty="0">
                <a:solidFill>
                  <a:srgbClr val="273338"/>
                </a:solidFill>
                <a:latin typeface="Arial" pitchFamily="34" charset="0"/>
                <a:ea typeface="Arial" pitchFamily="34" charset="-122"/>
                <a:cs typeface="Arial" pitchFamily="34" charset="-120"/>
              </a:rPr>
              <a:t>PESTEL indicates that the external environment is tough with respect to cost and technology, but the social and environmental trends (sustainability, local sourcing) are good for Green Haven's image.</a:t>
            </a:r>
          </a:p>
          <a:p>
            <a:pPr marL="177800" indent="-177800">
              <a:lnSpc>
                <a:spcPct val="150000"/>
              </a:lnSpc>
              <a:spcAft>
                <a:spcPts val="1400"/>
              </a:spcAft>
              <a:buSzPct val="100000"/>
              <a:buChar char="•"/>
            </a:pPr>
            <a:r>
              <a:rPr lang="en-US" sz="1400" dirty="0">
                <a:solidFill>
                  <a:srgbClr val="273338"/>
                </a:solidFill>
                <a:latin typeface="Arial" pitchFamily="34" charset="0"/>
                <a:ea typeface="Arial" pitchFamily="34" charset="-122"/>
                <a:cs typeface="Arial" pitchFamily="34" charset="-120"/>
              </a:rPr>
              <a:t>The Fishbone diagram identifies the root causes that fall into three categories: weak digital/e-commerce presence, cost pressure and increased competition.</a:t>
            </a:r>
          </a:p>
          <a:p>
            <a:pPr marL="177800" indent="-177800">
              <a:lnSpc>
                <a:spcPct val="150000"/>
              </a:lnSpc>
              <a:spcAft>
                <a:spcPts val="1400"/>
              </a:spcAft>
              <a:buSzPct val="100000"/>
              <a:buChar char="•"/>
            </a:pPr>
            <a:r>
              <a:rPr lang="en-US" sz="1400" dirty="0">
                <a:solidFill>
                  <a:srgbClr val="273338"/>
                </a:solidFill>
                <a:latin typeface="Arial" pitchFamily="34" charset="0"/>
                <a:ea typeface="Arial" pitchFamily="34" charset="-122"/>
                <a:cs typeface="Arial" pitchFamily="34" charset="-120"/>
              </a:rPr>
              <a:t>Priority actions: Update the website and digital marketing, add delivery and subscription services, and use sustainability as a selling point.</a:t>
            </a:r>
            <a:endParaRPr lang="en-US" sz="1400" dirty="0"/>
          </a:p>
        </p:txBody>
      </p:sp>
      <p:sp>
        <p:nvSpPr>
          <p:cNvPr id="7" name="Text 3"/>
          <p:cNvSpPr txBox="1"/>
          <p:nvPr/>
        </p:nvSpPr>
        <p:spPr>
          <a:xfrm>
            <a:off x="548640" y="6455664"/>
            <a:ext cx="11064240" cy="292608"/>
          </a:xfrm>
          <a:prstGeom prst="rect">
            <a:avLst/>
          </a:prstGeom>
          <a:noFill/>
          <a:ln/>
        </p:spPr>
        <p:txBody>
          <a:bodyPr wrap="square" lIns="0" tIns="0" rIns="0" bIns="0" rtlCol="0" anchor="ctr"/>
          <a:lstStyle/>
          <a:p>
            <a:pPr marL="0" indent="0" algn="l">
              <a:buNone/>
            </a:pPr>
            <a:r>
              <a:rPr lang="en-US" sz="850" i="1" dirty="0">
                <a:solidFill>
                  <a:srgbClr val="566169"/>
                </a:solidFill>
                <a:latin typeface="Arial" pitchFamily="34" charset="0"/>
                <a:ea typeface="Arial" pitchFamily="34" charset="-122"/>
                <a:cs typeface="Arial" pitchFamily="34" charset="-120"/>
              </a:rPr>
              <a:t>Synthesis of the 5W2H, PESTEL and Fishbone analyses — Key data: ONS (2026); Centre for Retail Research (2025); HM Treasury (2024).</a:t>
            </a:r>
            <a:endParaRPr lang="en-US" sz="850" dirty="0"/>
          </a:p>
        </p:txBody>
      </p:sp>
      <p:sp>
        <p:nvSpPr>
          <p:cNvPr id="8" name="Text 4"/>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12</a:t>
            </a:r>
            <a:endParaRPr lang="en-US" sz="8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assets/ic_book.png"/>
          <p:cNvPicPr>
            <a:picLocks noChangeAspect="1"/>
          </p:cNvPicPr>
          <p:nvPr/>
        </p:nvPicPr>
        <p:blipFill>
          <a:blip r:embed="rId4"/>
          <a:stretch>
            <a:fillRect/>
          </a:stretch>
        </p:blipFill>
        <p:spPr>
          <a:xfrm>
            <a:off x="548640" y="384048"/>
            <a:ext cx="603504" cy="603504"/>
          </a:xfrm>
          <a:prstGeom prst="rect">
            <a:avLst/>
          </a:prstGeom>
        </p:spPr>
      </p:pic>
      <p:sp>
        <p:nvSpPr>
          <p:cNvPr id="3" name="Shape 0"/>
          <p:cNvSpPr/>
          <p:nvPr/>
        </p:nvSpPr>
        <p:spPr>
          <a:xfrm>
            <a:off x="502920" y="338328"/>
            <a:ext cx="694944" cy="694944"/>
          </a:xfrm>
          <a:prstGeom prst="roundRect">
            <a:avLst>
              <a:gd name="adj" fmla="val 15789"/>
            </a:avLst>
          </a:prstGeom>
          <a:solidFill>
            <a:srgbClr val="3F7D57"/>
          </a:solidFill>
          <a:ln/>
        </p:spPr>
      </p:sp>
      <p:pic>
        <p:nvPicPr>
          <p:cNvPr id="4" name="Image 1" descr="assets/ic_book.png"/>
          <p:cNvPicPr>
            <a:picLocks noChangeAspect="1"/>
          </p:cNvPicPr>
          <p:nvPr/>
        </p:nvPicPr>
        <p:blipFill>
          <a:blip r:embed="rId4"/>
          <a:stretch>
            <a:fillRect/>
          </a:stretch>
        </p:blipFill>
        <p:spPr>
          <a:xfrm>
            <a:off x="603504" y="438912"/>
            <a:ext cx="493776" cy="493776"/>
          </a:xfrm>
          <a:prstGeom prst="rect">
            <a:avLst/>
          </a:prstGeom>
        </p:spPr>
      </p:pic>
      <p:sp>
        <p:nvSpPr>
          <p:cNvPr id="5" name="Text 1"/>
          <p:cNvSpPr txBox="1"/>
          <p:nvPr/>
        </p:nvSpPr>
        <p:spPr>
          <a:xfrm>
            <a:off x="1371600" y="365760"/>
            <a:ext cx="10241280" cy="731520"/>
          </a:xfrm>
          <a:prstGeom prst="rect">
            <a:avLst/>
          </a:prstGeom>
          <a:noFill/>
          <a:ln/>
        </p:spPr>
        <p:txBody>
          <a:bodyPr wrap="square" lIns="0" tIns="0" rIns="0" bIns="0" rtlCol="0" anchor="ctr"/>
          <a:lstStyle/>
          <a:p>
            <a:pPr marL="0" indent="0" algn="l">
              <a:buNone/>
            </a:pPr>
            <a:r>
              <a:rPr lang="en-US" sz="2600" b="1" dirty="0">
                <a:solidFill>
                  <a:srgbClr val="16505F"/>
                </a:solidFill>
                <a:latin typeface="Arial" pitchFamily="34" charset="0"/>
                <a:ea typeface="Arial" pitchFamily="34" charset="-122"/>
                <a:cs typeface="Arial" pitchFamily="34" charset="-120"/>
              </a:rPr>
              <a:t>References</a:t>
            </a:r>
            <a:endParaRPr lang="en-US" sz="2600" dirty="0"/>
          </a:p>
        </p:txBody>
      </p:sp>
      <p:sp>
        <p:nvSpPr>
          <p:cNvPr id="6" name="Text 2"/>
          <p:cNvSpPr txBox="1"/>
          <p:nvPr/>
        </p:nvSpPr>
        <p:spPr>
          <a:xfrm>
            <a:off x="777240" y="1417320"/>
            <a:ext cx="10744200" cy="4846320"/>
          </a:xfrm>
          <a:prstGeom prst="rect">
            <a:avLst/>
          </a:prstGeom>
          <a:noFill/>
          <a:ln/>
        </p:spPr>
        <p:txBody>
          <a:bodyPr wrap="square" lIns="0" tIns="0" rIns="0" bIns="0" rtlCol="0" anchor="t"/>
          <a:lstStyle/>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Aguilar, F.J. (1967) Scanning the Business Environment. New York: Macmillan.</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Centre for Retail Research (2025) The Crisis in Retailing: Closures and Job Losses. Available at: https://www.retailresearch.org/retail-crisis.html (Accessed: 27 August 2026).</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HM Treasury (2024) Autumn Budget 2024. London: HM Treasury. Available at: https://www.gov.uk (Accessed: 27 August 2026).</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Ilie, G. and Ciocoiu, C.N. (2010) ‘Application of Fishbone Diagram to Determine the Risk of an Event with Multiple Causes’, Management Research and Practice, 2(1), pp. 1–20.</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Ishikawa, K. (1985) What Is Total Quality Control? The Japanese Way. Englewood Cliffs, NJ: Prentice Hall.</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Office for National Statistics (2026) Retail Sales, Great Britain: December 2025. Newport: ONS. Available at: https://www.ons.gov.uk (Accessed: 27 August 2026).</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Tague, N.R. (2005) The Quality Toolbox. 2nd edn. Milwaukee, WI: ASQ Quality Press.</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University of Wales Trinity Saint David (2026) LCLM4004 Problem Solving and Decision Making: Green Haven Florists Case Study. Cardiff: University of Wales Trinity Saint David.</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Whittington, R., Regnér, P., Angwin, D., Johnson, G. and Scholes, K. (2019) Exploring Strategy: Text and Cases. 12th edn. Harlow: Pearson.</a:t>
            </a:r>
            <a:endParaRPr lang="en-US" sz="1250" dirty="0"/>
          </a:p>
          <a:p>
            <a:pPr marL="203200" indent="-203200">
              <a:spcAft>
                <a:spcPts val="1000"/>
              </a:spcAft>
              <a:buSzPct val="100000"/>
              <a:buChar char="•"/>
            </a:pPr>
            <a:r>
              <a:rPr lang="en-US" sz="1250" dirty="0">
                <a:solidFill>
                  <a:srgbClr val="273338"/>
                </a:solidFill>
                <a:latin typeface="Arial" pitchFamily="34" charset="0"/>
                <a:ea typeface="Arial" pitchFamily="34" charset="-122"/>
                <a:cs typeface="Arial" pitchFamily="34" charset="-120"/>
              </a:rPr>
              <a:t>Yüksel, I. (2012) ‘Developing a Multi-Criteria Decision Making Model for PESTEL Analysis’, International Journal of Business and Management, 7(24), pp. 52–66.</a:t>
            </a:r>
            <a:endParaRPr lang="en-US" sz="1250" dirty="0"/>
          </a:p>
        </p:txBody>
      </p:sp>
      <p:sp>
        <p:nvSpPr>
          <p:cNvPr id="7" name="Text 3"/>
          <p:cNvSpPr txBox="1"/>
          <p:nvPr/>
        </p:nvSpPr>
        <p:spPr>
          <a:xfrm>
            <a:off x="777240" y="6263640"/>
            <a:ext cx="10744200" cy="274320"/>
          </a:xfrm>
          <a:prstGeom prst="rect">
            <a:avLst/>
          </a:prstGeom>
          <a:noFill/>
          <a:ln/>
        </p:spPr>
        <p:txBody>
          <a:bodyPr wrap="square" lIns="0" tIns="0" rIns="0" bIns="0" rtlCol="0" anchor="ctr"/>
          <a:lstStyle/>
          <a:p>
            <a:pPr marL="0" indent="0">
              <a:buNone/>
            </a:pPr>
            <a:r>
              <a:rPr lang="en-US" sz="950" i="1" dirty="0">
                <a:solidFill>
                  <a:srgbClr val="566169"/>
                </a:solidFill>
                <a:latin typeface="Arial" pitchFamily="34" charset="0"/>
                <a:ea typeface="Arial" pitchFamily="34" charset="-122"/>
                <a:cs typeface="Arial" pitchFamily="34" charset="-120"/>
              </a:rPr>
              <a:t>Harvard referencing style. In-text citations appear on each analytical slide.</a:t>
            </a:r>
            <a:endParaRPr lang="en-US" sz="950" dirty="0"/>
          </a:p>
        </p:txBody>
      </p:sp>
      <p:sp>
        <p:nvSpPr>
          <p:cNvPr id="8" name="Text 4"/>
          <p:cNvSpPr txBox="1"/>
          <p:nvPr/>
        </p:nvSpPr>
        <p:spPr>
          <a:xfrm>
            <a:off x="11475720" y="6455664"/>
            <a:ext cx="457200" cy="292608"/>
          </a:xfrm>
          <a:prstGeom prst="rect">
            <a:avLst/>
          </a:prstGeom>
          <a:noFill/>
          <a:ln/>
        </p:spPr>
        <p:txBody>
          <a:bodyPr wrap="square" lIns="0" tIns="0" rIns="0" bIns="0" rtlCol="0" anchor="ctr"/>
          <a:lstStyle/>
          <a:p>
            <a:pPr marL="0" indent="0" algn="r">
              <a:buNone/>
            </a:pPr>
            <a:r>
              <a:rPr lang="en-US" sz="850" dirty="0">
                <a:solidFill>
                  <a:srgbClr val="566169"/>
                </a:solidFill>
                <a:latin typeface="Arial" pitchFamily="34" charset="0"/>
                <a:ea typeface="Arial" pitchFamily="34" charset="-122"/>
                <a:cs typeface="Arial" pitchFamily="34" charset="-120"/>
              </a:rPr>
              <a:t>13</a:t>
            </a:r>
            <a:endParaRPr lang="en-US" sz="8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3200400" y="2286000"/>
            <a:ext cx="5788152" cy="2286000"/>
          </a:xfrm>
          <a:prstGeom prst="roundRect">
            <a:avLst>
              <a:gd name="adj" fmla="val 6400"/>
            </a:avLst>
          </a:prstGeom>
          <a:solidFill>
            <a:srgbClr val="FFFFFF">
              <a:alpha val="85000"/>
            </a:srgbClr>
          </a:solidFill>
          <a:ln w="12700">
            <a:solidFill>
              <a:srgbClr val="CBDDD5"/>
            </a:solidFill>
            <a:prstDash val="solid"/>
          </a:ln>
        </p:spPr>
      </p:sp>
      <p:sp>
        <p:nvSpPr>
          <p:cNvPr id="3" name="Shape 1"/>
          <p:cNvSpPr/>
          <p:nvPr/>
        </p:nvSpPr>
        <p:spPr>
          <a:xfrm>
            <a:off x="5541264" y="2514600"/>
            <a:ext cx="1097280" cy="868680"/>
          </a:xfrm>
          <a:prstGeom prst="roundRect">
            <a:avLst>
              <a:gd name="adj" fmla="val 14737"/>
            </a:avLst>
          </a:prstGeom>
          <a:solidFill>
            <a:srgbClr val="3F7D57"/>
          </a:solidFill>
          <a:ln/>
        </p:spPr>
      </p:sp>
      <p:pic>
        <p:nvPicPr>
          <p:cNvPr id="4" name="Image 0" descr="assets/ic_q.png"/>
          <p:cNvPicPr>
            <a:picLocks noChangeAspect="1"/>
          </p:cNvPicPr>
          <p:nvPr/>
        </p:nvPicPr>
        <p:blipFill>
          <a:blip r:embed="rId4"/>
          <a:stretch>
            <a:fillRect/>
          </a:stretch>
        </p:blipFill>
        <p:spPr>
          <a:xfrm>
            <a:off x="5852160" y="2679192"/>
            <a:ext cx="475488" cy="475488"/>
          </a:xfrm>
          <a:prstGeom prst="rect">
            <a:avLst/>
          </a:prstGeom>
        </p:spPr>
      </p:pic>
      <p:sp>
        <p:nvSpPr>
          <p:cNvPr id="5" name="Text 2"/>
          <p:cNvSpPr txBox="1"/>
          <p:nvPr/>
        </p:nvSpPr>
        <p:spPr>
          <a:xfrm>
            <a:off x="3200400" y="3520440"/>
            <a:ext cx="5788152" cy="640080"/>
          </a:xfrm>
          <a:prstGeom prst="rect">
            <a:avLst/>
          </a:prstGeom>
          <a:noFill/>
          <a:ln/>
        </p:spPr>
        <p:txBody>
          <a:bodyPr wrap="square" lIns="0" tIns="0" rIns="0" bIns="0" rtlCol="0" anchor="ctr"/>
          <a:lstStyle/>
          <a:p>
            <a:pPr marL="0" indent="0" algn="ctr">
              <a:buNone/>
            </a:pPr>
            <a:r>
              <a:rPr lang="en-US" sz="3200" b="1" dirty="0">
                <a:solidFill>
                  <a:srgbClr val="16505F"/>
                </a:solidFill>
                <a:latin typeface="Arial" pitchFamily="34" charset="0"/>
                <a:ea typeface="Arial" pitchFamily="34" charset="-122"/>
                <a:cs typeface="Arial" pitchFamily="34" charset="-120"/>
              </a:rPr>
              <a:t>Questions</a:t>
            </a:r>
            <a:endParaRPr lang="en-US" sz="3200" dirty="0"/>
          </a:p>
        </p:txBody>
      </p:sp>
      <p:sp>
        <p:nvSpPr>
          <p:cNvPr id="6" name="Text 3"/>
          <p:cNvSpPr txBox="1"/>
          <p:nvPr/>
        </p:nvSpPr>
        <p:spPr>
          <a:xfrm>
            <a:off x="3200400" y="4114800"/>
            <a:ext cx="5788152" cy="365760"/>
          </a:xfrm>
          <a:prstGeom prst="rect">
            <a:avLst/>
          </a:prstGeom>
          <a:noFill/>
          <a:ln/>
        </p:spPr>
        <p:txBody>
          <a:bodyPr wrap="square" lIns="0" tIns="0" rIns="0" bIns="0" rtlCol="0" anchor="ctr"/>
          <a:lstStyle/>
          <a:p>
            <a:pPr marL="0" indent="0" algn="ctr">
              <a:buNone/>
            </a:pPr>
            <a:r>
              <a:rPr lang="en-US" sz="1500" i="1" dirty="0">
                <a:solidFill>
                  <a:srgbClr val="566169"/>
                </a:solidFill>
                <a:latin typeface="Arial" pitchFamily="34" charset="0"/>
                <a:ea typeface="Arial" pitchFamily="34" charset="-122"/>
                <a:cs typeface="Arial" pitchFamily="34" charset="-120"/>
              </a:rPr>
              <a:t>Thank you for your attention</a:t>
            </a:r>
            <a:endParaRPr lang="en-US" sz="15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3547</Words>
  <PresentationFormat>Widescreen</PresentationFormat>
  <Paragraphs>214</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2026-08-28T18:27:06Z</dcterms:created>
  <dcterms:modified xsi:type="dcterms:W3CDTF">2026-08-28T20:31:52Z</dcterms:modified>
</cp:coreProperties>
</file>