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66" r:id="rId3"/>
    <p:sldId id="257" r:id="rId4"/>
    <p:sldId id="258" r:id="rId5"/>
    <p:sldId id="259" r:id="rId6"/>
    <p:sldId id="261" r:id="rId7"/>
    <p:sldId id="264" r:id="rId8"/>
    <p:sldId id="265" r:id="rId9"/>
    <p:sldId id="262" r:id="rId10"/>
    <p:sldId id="263" r:id="rId11"/>
    <p:sldId id="268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DA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4" autoAdjust="0"/>
    <p:restoredTop sz="94660"/>
  </p:normalViewPr>
  <p:slideViewPr>
    <p:cSldViewPr snapToGrid="0">
      <p:cViewPr varScale="1">
        <p:scale>
          <a:sx n="83" d="100"/>
          <a:sy n="83" d="100"/>
        </p:scale>
        <p:origin x="37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0653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111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274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284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393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780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933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533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0206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925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3885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F37E721-D6C4-4F74-A26D-722D3BA98BA9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151D17F-A2DD-48A7-9B61-33808D0B38A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19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9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37DDA1E-5EC0-4271-9C7F-7D0A8B82FCED}"/>
              </a:ext>
            </a:extLst>
          </p:cNvPr>
          <p:cNvSpPr txBox="1">
            <a:spLocks noGrp="1"/>
          </p:cNvSpPr>
          <p:nvPr>
            <p:ph type="ctrTitle" idx="4294967295"/>
          </p:nvPr>
        </p:nvSpPr>
        <p:spPr>
          <a:xfrm>
            <a:off x="6718239" y="1869368"/>
            <a:ext cx="6264275" cy="1068387"/>
          </a:xfr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anchorCtr="0">
            <a:normAutofit/>
          </a:bodyPr>
          <a:lstStyle/>
          <a:p>
            <a:pPr lvl="0" algn="l"/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itchFamily="18"/>
              </a:rPr>
              <a:t>Data Centre Virtualisation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15BA10-EC82-44A4-9CFF-1B01F61ABFE6}"/>
              </a:ext>
            </a:extLst>
          </p:cNvPr>
          <p:cNvSpPr txBox="1">
            <a:spLocks/>
          </p:cNvSpPr>
          <p:nvPr/>
        </p:nvSpPr>
        <p:spPr>
          <a:xfrm>
            <a:off x="6783274" y="2931981"/>
            <a:ext cx="6265115" cy="595293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itchFamily="18"/>
              </a:rPr>
              <a:t>Storage Area Network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02FF1D-1F1E-4D51-8A83-92123B40D533}"/>
              </a:ext>
            </a:extLst>
          </p:cNvPr>
          <p:cNvSpPr txBox="1"/>
          <p:nvPr/>
        </p:nvSpPr>
        <p:spPr>
          <a:xfrm>
            <a:off x="6849154" y="3587971"/>
            <a:ext cx="2985073" cy="58477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algn="l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Amasis MT Pro" pitchFamily="18"/>
              </a:rPr>
              <a:t>Anghel Sandra-Stefania</a:t>
            </a:r>
          </a:p>
          <a:p>
            <a:pPr algn="l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Amasis MT Pro" pitchFamily="18"/>
              </a:rPr>
              <a:t>10.12.2021</a:t>
            </a:r>
          </a:p>
        </p:txBody>
      </p:sp>
    </p:spTree>
    <p:extLst>
      <p:ext uri="{BB962C8B-B14F-4D97-AF65-F5344CB8AC3E}">
        <p14:creationId xmlns:p14="http://schemas.microsoft.com/office/powerpoint/2010/main" val="19989286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4196C7-6ECD-4099-A1F2-714E756EA030}"/>
              </a:ext>
            </a:extLst>
          </p:cNvPr>
          <p:cNvSpPr/>
          <p:nvPr/>
        </p:nvSpPr>
        <p:spPr>
          <a:xfrm flipV="1">
            <a:off x="815160" y="882658"/>
            <a:ext cx="1920951" cy="53005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</a:t>
            </a:r>
            <a:endParaRPr lang="en-GB" b="1" dirty="0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  <a:latin typeface="Amasis MT Pro" panose="020405040500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00AD5A-C79B-418E-B049-169FDF6CD513}"/>
              </a:ext>
            </a:extLst>
          </p:cNvPr>
          <p:cNvSpPr txBox="1"/>
          <p:nvPr/>
        </p:nvSpPr>
        <p:spPr>
          <a:xfrm>
            <a:off x="713998" y="513326"/>
            <a:ext cx="2123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Amasis MT Pro" panose="020B0604020202020204" pitchFamily="18" charset="0"/>
              </a:rPr>
              <a:t>Table of Contents</a:t>
            </a:r>
            <a:endParaRPr lang="en-GB" b="1" dirty="0">
              <a:latin typeface="Amasis MT Pro" panose="020B060402020202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8936C-B629-44C5-8635-476D7B17FB84}"/>
              </a:ext>
            </a:extLst>
          </p:cNvPr>
          <p:cNvSpPr txBox="1"/>
          <p:nvPr/>
        </p:nvSpPr>
        <p:spPr>
          <a:xfrm>
            <a:off x="3256892" y="1494727"/>
            <a:ext cx="1136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asis MT Pro" panose="02040504050005020304" pitchFamily="18" charset="0"/>
              </a:rPr>
              <a:t>Overview</a:t>
            </a:r>
            <a:endParaRPr lang="en-GB" dirty="0">
              <a:latin typeface="Amasis MT Pro" panose="020405040500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8FE4A6-C7BB-4DE4-9B07-C2D4365E6A76}"/>
              </a:ext>
            </a:extLst>
          </p:cNvPr>
          <p:cNvSpPr txBox="1"/>
          <p:nvPr/>
        </p:nvSpPr>
        <p:spPr>
          <a:xfrm>
            <a:off x="3256892" y="2215129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asis MT Pro" panose="02040504050005020304" pitchFamily="18" charset="0"/>
              </a:rPr>
              <a:t>Usage</a:t>
            </a:r>
            <a:endParaRPr lang="en-GB" dirty="0">
              <a:latin typeface="Amasis MT Pro" panose="020405040500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E88C2EC-1EFB-4477-A294-19E76130ACCD}"/>
              </a:ext>
            </a:extLst>
          </p:cNvPr>
          <p:cNvSpPr txBox="1"/>
          <p:nvPr/>
        </p:nvSpPr>
        <p:spPr>
          <a:xfrm>
            <a:off x="3248654" y="2876083"/>
            <a:ext cx="3400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asis MT Pro" panose="02040504050005020304" pitchFamily="18" charset="0"/>
              </a:rPr>
              <a:t>Components &amp; Interconnectivity</a:t>
            </a:r>
            <a:endParaRPr lang="en-GB" dirty="0">
              <a:latin typeface="Amasis MT Pro" panose="020405040500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F4850F6-3A97-40AF-8194-9757EA243502}"/>
              </a:ext>
            </a:extLst>
          </p:cNvPr>
          <p:cNvSpPr txBox="1"/>
          <p:nvPr/>
        </p:nvSpPr>
        <p:spPr>
          <a:xfrm>
            <a:off x="3232178" y="3564489"/>
            <a:ext cx="3752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asis MT Pro" panose="02040504050005020304" pitchFamily="18" charset="0"/>
              </a:rPr>
              <a:t>Management &amp; Monitoring software</a:t>
            </a:r>
            <a:endParaRPr lang="en-GB" dirty="0">
              <a:latin typeface="Amasis MT Pro" panose="020405040500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1D2DBAB-FC40-4C85-B1C0-9E01B4EA71F9}"/>
              </a:ext>
            </a:extLst>
          </p:cNvPr>
          <p:cNvSpPr txBox="1"/>
          <p:nvPr/>
        </p:nvSpPr>
        <p:spPr>
          <a:xfrm>
            <a:off x="3278393" y="4306933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asis MT Pro" panose="02040504050005020304" pitchFamily="18" charset="0"/>
              </a:rPr>
              <a:t>Scalability</a:t>
            </a:r>
            <a:endParaRPr lang="en-GB" dirty="0">
              <a:latin typeface="Amasis MT Pro" panose="020405040500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9885146-A0AA-498B-B02C-969FAEA299B3}"/>
              </a:ext>
            </a:extLst>
          </p:cNvPr>
          <p:cNvSpPr txBox="1"/>
          <p:nvPr/>
        </p:nvSpPr>
        <p:spPr>
          <a:xfrm>
            <a:off x="3278393" y="5001324"/>
            <a:ext cx="986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asis MT Pro" panose="02040504050005020304" pitchFamily="18" charset="0"/>
              </a:rPr>
              <a:t>Benefits</a:t>
            </a:r>
            <a:endParaRPr lang="en-GB" dirty="0">
              <a:latin typeface="Amasis MT Pro" panose="02040504050005020304" pitchFamily="18" charset="0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D732B9B-869C-426E-831E-0C5C945C8F04}"/>
              </a:ext>
            </a:extLst>
          </p:cNvPr>
          <p:cNvCxnSpPr>
            <a:cxnSpLocks/>
          </p:cNvCxnSpPr>
          <p:nvPr/>
        </p:nvCxnSpPr>
        <p:spPr>
          <a:xfrm flipH="1">
            <a:off x="2516721" y="1251990"/>
            <a:ext cx="24419" cy="503290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38F948B-2F81-4285-9D87-F53532399210}"/>
              </a:ext>
            </a:extLst>
          </p:cNvPr>
          <p:cNvCxnSpPr/>
          <p:nvPr/>
        </p:nvCxnSpPr>
        <p:spPr>
          <a:xfrm>
            <a:off x="2541139" y="1251990"/>
            <a:ext cx="578394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6B53D56-563D-4E52-8D01-38BBF0FDABC3}"/>
              </a:ext>
            </a:extLst>
          </p:cNvPr>
          <p:cNvCxnSpPr>
            <a:cxnSpLocks/>
          </p:cNvCxnSpPr>
          <p:nvPr/>
        </p:nvCxnSpPr>
        <p:spPr>
          <a:xfrm>
            <a:off x="2516721" y="6284896"/>
            <a:ext cx="478866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A494F1D-1371-4311-8B42-A0765B0328F0}"/>
              </a:ext>
            </a:extLst>
          </p:cNvPr>
          <p:cNvCxnSpPr>
            <a:cxnSpLocks/>
          </p:cNvCxnSpPr>
          <p:nvPr/>
        </p:nvCxnSpPr>
        <p:spPr>
          <a:xfrm>
            <a:off x="2541139" y="1970447"/>
            <a:ext cx="577668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6095F42-AA4E-4FDE-A6D5-2D174AA660C4}"/>
              </a:ext>
            </a:extLst>
          </p:cNvPr>
          <p:cNvCxnSpPr>
            <a:cxnSpLocks/>
          </p:cNvCxnSpPr>
          <p:nvPr/>
        </p:nvCxnSpPr>
        <p:spPr>
          <a:xfrm>
            <a:off x="2533882" y="2688904"/>
            <a:ext cx="578394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7131160-2A6B-4758-BD94-974C6C6556DC}"/>
              </a:ext>
            </a:extLst>
          </p:cNvPr>
          <p:cNvCxnSpPr>
            <a:cxnSpLocks/>
          </p:cNvCxnSpPr>
          <p:nvPr/>
        </p:nvCxnSpPr>
        <p:spPr>
          <a:xfrm>
            <a:off x="2541139" y="3410990"/>
            <a:ext cx="577668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DDC839A-4DB9-48AD-A470-9F9333201B04}"/>
              </a:ext>
            </a:extLst>
          </p:cNvPr>
          <p:cNvCxnSpPr>
            <a:cxnSpLocks/>
          </p:cNvCxnSpPr>
          <p:nvPr/>
        </p:nvCxnSpPr>
        <p:spPr>
          <a:xfrm>
            <a:off x="2533882" y="4147590"/>
            <a:ext cx="578394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99B094A-9039-4979-B57E-FBBAA59893EA}"/>
              </a:ext>
            </a:extLst>
          </p:cNvPr>
          <p:cNvCxnSpPr>
            <a:cxnSpLocks/>
          </p:cNvCxnSpPr>
          <p:nvPr/>
        </p:nvCxnSpPr>
        <p:spPr>
          <a:xfrm>
            <a:off x="2533882" y="4851533"/>
            <a:ext cx="578394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5F0DBB04-CE72-4DBC-AF6B-016600704020}"/>
              </a:ext>
            </a:extLst>
          </p:cNvPr>
          <p:cNvCxnSpPr>
            <a:cxnSpLocks/>
          </p:cNvCxnSpPr>
          <p:nvPr/>
        </p:nvCxnSpPr>
        <p:spPr>
          <a:xfrm>
            <a:off x="8325083" y="1244733"/>
            <a:ext cx="0" cy="46337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5" name="Rectangle 44">
            <a:extLst>
              <a:ext uri="{FF2B5EF4-FFF2-40B4-BE49-F238E27FC236}">
                <a16:creationId xmlns:a16="http://schemas.microsoft.com/office/drawing/2014/main" id="{E427A338-3098-436E-9036-70946B1338AB}"/>
              </a:ext>
            </a:extLst>
          </p:cNvPr>
          <p:cNvSpPr/>
          <p:nvPr/>
        </p:nvSpPr>
        <p:spPr>
          <a:xfrm>
            <a:off x="7257223" y="5775828"/>
            <a:ext cx="15563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SAN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E497C505-CC23-4D65-9D76-05061234BD68}"/>
              </a:ext>
            </a:extLst>
          </p:cNvPr>
          <p:cNvSpPr/>
          <p:nvPr/>
        </p:nvSpPr>
        <p:spPr>
          <a:xfrm>
            <a:off x="2829125" y="1619199"/>
            <a:ext cx="120151" cy="107606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C54DA7DF-4BE8-4BFF-8497-C2F480CBD687}"/>
              </a:ext>
            </a:extLst>
          </p:cNvPr>
          <p:cNvSpPr/>
          <p:nvPr/>
        </p:nvSpPr>
        <p:spPr>
          <a:xfrm>
            <a:off x="2817871" y="2337655"/>
            <a:ext cx="120151" cy="107606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AAA2E01F-A99F-4FBE-B461-793DBA5AEB3A}"/>
              </a:ext>
            </a:extLst>
          </p:cNvPr>
          <p:cNvSpPr/>
          <p:nvPr/>
        </p:nvSpPr>
        <p:spPr>
          <a:xfrm>
            <a:off x="2845838" y="3031621"/>
            <a:ext cx="120151" cy="107606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B73D0747-72B1-4233-B8FE-BBE1C3E1AC05}"/>
              </a:ext>
            </a:extLst>
          </p:cNvPr>
          <p:cNvSpPr/>
          <p:nvPr/>
        </p:nvSpPr>
        <p:spPr>
          <a:xfrm>
            <a:off x="2833091" y="3696163"/>
            <a:ext cx="120151" cy="107606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A74E6513-A20D-4E2C-BF4B-E92253A6C99A}"/>
              </a:ext>
            </a:extLst>
          </p:cNvPr>
          <p:cNvSpPr/>
          <p:nvPr/>
        </p:nvSpPr>
        <p:spPr>
          <a:xfrm>
            <a:off x="2845838" y="4438674"/>
            <a:ext cx="120151" cy="107606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BC12D436-2D44-4C63-A511-B9ADC1D9462C}"/>
              </a:ext>
            </a:extLst>
          </p:cNvPr>
          <p:cNvSpPr/>
          <p:nvPr/>
        </p:nvSpPr>
        <p:spPr>
          <a:xfrm>
            <a:off x="2845858" y="5152460"/>
            <a:ext cx="120151" cy="107606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03CB6D5F-BBEC-4261-ADB6-1569DA894463}"/>
              </a:ext>
            </a:extLst>
          </p:cNvPr>
          <p:cNvCxnSpPr>
            <a:cxnSpLocks/>
          </p:cNvCxnSpPr>
          <p:nvPr/>
        </p:nvCxnSpPr>
        <p:spPr>
          <a:xfrm>
            <a:off x="2516721" y="5607048"/>
            <a:ext cx="580836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A4264032-DA59-418C-9EAC-ECEC75DE1DBB}"/>
              </a:ext>
            </a:extLst>
          </p:cNvPr>
          <p:cNvSpPr txBox="1"/>
          <p:nvPr/>
        </p:nvSpPr>
        <p:spPr>
          <a:xfrm>
            <a:off x="3278393" y="5727329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asis MT Pro" panose="02040504050005020304" pitchFamily="18" charset="0"/>
              </a:rPr>
              <a:t>SAN vs NAS</a:t>
            </a:r>
            <a:endParaRPr lang="en-GB" dirty="0">
              <a:latin typeface="Amasis MT Pro" panose="02040504050005020304" pitchFamily="18" charset="0"/>
            </a:endParaRP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A977F6D8-F3FD-46F0-86DD-16D6B3821C37}"/>
              </a:ext>
            </a:extLst>
          </p:cNvPr>
          <p:cNvSpPr/>
          <p:nvPr/>
        </p:nvSpPr>
        <p:spPr>
          <a:xfrm>
            <a:off x="2845858" y="5878465"/>
            <a:ext cx="120151" cy="107606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046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117B86BC-A181-4524-943F-940959891E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094" y="1287442"/>
            <a:ext cx="3723599" cy="2154368"/>
          </a:xfrm>
          <a:prstGeom prst="rect">
            <a:avLst/>
          </a:prstGeom>
          <a:ln>
            <a:noFill/>
          </a:ln>
          <a:effectLst>
            <a:outerShdw blurRad="381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12B00E-6CEE-4020-A9C5-16FC65772F9D}"/>
              </a:ext>
            </a:extLst>
          </p:cNvPr>
          <p:cNvSpPr txBox="1"/>
          <p:nvPr/>
        </p:nvSpPr>
        <p:spPr>
          <a:xfrm>
            <a:off x="1179871" y="1663619"/>
            <a:ext cx="5907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A </a:t>
            </a:r>
            <a:r>
              <a:rPr lang="en-GB" dirty="0">
                <a:solidFill>
                  <a:schemeClr val="accent2"/>
                </a:solidFill>
                <a:latin typeface="Bahnschrift Light Condensed" panose="020B0502040204020203" pitchFamily="34" charset="0"/>
              </a:rPr>
              <a:t>Storage Area Network </a:t>
            </a:r>
            <a:r>
              <a:rPr lang="en-GB" dirty="0">
                <a:latin typeface="Bahnschrift Light Condensed" panose="020B0502040204020203" pitchFamily="34" charset="0"/>
              </a:rPr>
              <a:t>(SAN) is a specialized, </a:t>
            </a:r>
          </a:p>
          <a:p>
            <a:r>
              <a:rPr lang="en-GB" dirty="0">
                <a:latin typeface="Bahnschrift Light Condensed" panose="020B0502040204020203" pitchFamily="34" charset="0"/>
              </a:rPr>
              <a:t>high-speed network that provides “block-level” network access to storage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8A1713-166E-4AB0-9679-6EF33BE4D1E7}"/>
              </a:ext>
            </a:extLst>
          </p:cNvPr>
          <p:cNvSpPr txBox="1"/>
          <p:nvPr/>
        </p:nvSpPr>
        <p:spPr>
          <a:xfrm>
            <a:off x="5179632" y="3987958"/>
            <a:ext cx="45961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SAN is commonly based on </a:t>
            </a:r>
            <a:r>
              <a:rPr lang="en-GB" b="1" dirty="0">
                <a:solidFill>
                  <a:schemeClr val="accent2"/>
                </a:solidFill>
                <a:latin typeface="Bahnschrift Light Condensed" panose="020B0502040204020203" pitchFamily="34" charset="0"/>
              </a:rPr>
              <a:t>Fibre Channel </a:t>
            </a:r>
            <a:r>
              <a:rPr lang="en-GB" dirty="0">
                <a:latin typeface="Bahnschrift Light Condensed" panose="020B0502040204020203" pitchFamily="34" charset="0"/>
              </a:rPr>
              <a:t>(FC) technology </a:t>
            </a:r>
          </a:p>
          <a:p>
            <a:r>
              <a:rPr lang="en-GB" dirty="0">
                <a:latin typeface="Bahnschrift Light Condensed" panose="020B0502040204020203" pitchFamily="34" charset="0"/>
              </a:rPr>
              <a:t>that utilizes the </a:t>
            </a:r>
            <a:r>
              <a:rPr lang="en-GB" b="1" u="sng" dirty="0">
                <a:solidFill>
                  <a:schemeClr val="accent2"/>
                </a:solidFill>
                <a:latin typeface="Bahnschrift Light Condensed" panose="020B0502040204020203" pitchFamily="34" charset="0"/>
              </a:rPr>
              <a:t>Fibre Channel Protocol </a:t>
            </a:r>
            <a:r>
              <a:rPr lang="en-GB" dirty="0">
                <a:latin typeface="Bahnschrift Light Condensed" panose="020B0502040204020203" pitchFamily="34" charset="0"/>
              </a:rPr>
              <a:t>(FCP)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9AF022EC-9CEC-423B-AB13-154128D45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4469" y="3488202"/>
            <a:ext cx="3078103" cy="1915601"/>
          </a:xfrm>
          <a:prstGeom prst="rect">
            <a:avLst/>
          </a:prstGeom>
          <a:ln>
            <a:noFill/>
          </a:ln>
          <a:effectLst>
            <a:outerShdw blurRad="381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9E40BB-C41E-4628-A50F-473AE1B90738}"/>
              </a:ext>
            </a:extLst>
          </p:cNvPr>
          <p:cNvSpPr txBox="1"/>
          <p:nvPr/>
        </p:nvSpPr>
        <p:spPr>
          <a:xfrm>
            <a:off x="5250423" y="4743076"/>
            <a:ext cx="5492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Bahnschrift Light Condensed" panose="020B0502040204020203" pitchFamily="34" charset="0"/>
              </a:rPr>
              <a:t>high-speed data transfer protocol that provides </a:t>
            </a:r>
          </a:p>
          <a:p>
            <a:r>
              <a:rPr lang="en-GB" sz="1600" dirty="0">
                <a:latin typeface="Bahnschrift Light Condensed" panose="020B0502040204020203" pitchFamily="34" charset="0"/>
              </a:rPr>
              <a:t>	in-order, lossless delivery of raw block data</a:t>
            </a:r>
            <a:endParaRPr lang="en-GB" sz="1600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E910D82-767F-46E7-A0AD-93FE07D99D0E}"/>
              </a:ext>
            </a:extLst>
          </p:cNvPr>
          <p:cNvCxnSpPr>
            <a:cxnSpLocks/>
          </p:cNvCxnSpPr>
          <p:nvPr/>
        </p:nvCxnSpPr>
        <p:spPr>
          <a:xfrm flipH="1">
            <a:off x="6878646" y="4554297"/>
            <a:ext cx="259571" cy="2536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DA96453D-4929-4D38-AB38-681533C0093E}"/>
              </a:ext>
            </a:extLst>
          </p:cNvPr>
          <p:cNvSpPr/>
          <p:nvPr/>
        </p:nvSpPr>
        <p:spPr>
          <a:xfrm>
            <a:off x="0" y="430653"/>
            <a:ext cx="2513125" cy="359860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 </a:t>
            </a:r>
            <a:r>
              <a:rPr lang="en-GB" b="1" dirty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latin typeface="Amasis MT Pro" panose="02040504050005020304" pitchFamily="18" charset="0"/>
              </a:rPr>
              <a:t>OVERVIEW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61A6D7-CA4B-483A-B557-31FA93FFF678}"/>
              </a:ext>
            </a:extLst>
          </p:cNvPr>
          <p:cNvSpPr txBox="1"/>
          <p:nvPr/>
        </p:nvSpPr>
        <p:spPr>
          <a:xfrm>
            <a:off x="6892464" y="2036212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[1]</a:t>
            </a:r>
            <a:endParaRPr lang="en-GB" sz="11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50E73B-88C2-4B06-B7EE-626B32757000}"/>
              </a:ext>
            </a:extLst>
          </p:cNvPr>
          <p:cNvSpPr txBox="1"/>
          <p:nvPr/>
        </p:nvSpPr>
        <p:spPr>
          <a:xfrm>
            <a:off x="11106004" y="3226592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[1]</a:t>
            </a:r>
            <a:endParaRPr lang="en-GB" sz="11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12A3B1-B6AA-488B-B9AC-5B0A1ACD9309}"/>
              </a:ext>
            </a:extLst>
          </p:cNvPr>
          <p:cNvSpPr txBox="1"/>
          <p:nvPr/>
        </p:nvSpPr>
        <p:spPr>
          <a:xfrm>
            <a:off x="5052572" y="5177632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[2]</a:t>
            </a:r>
            <a:endParaRPr lang="en-GB" sz="1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C215C8-A5D4-4C22-97CB-D989156231F9}"/>
              </a:ext>
            </a:extLst>
          </p:cNvPr>
          <p:cNvSpPr txBox="1"/>
          <p:nvPr/>
        </p:nvSpPr>
        <p:spPr>
          <a:xfrm>
            <a:off x="5222651" y="5177632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[3]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891962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221AF8-D4E3-4310-A258-60EF0075D3D9}"/>
              </a:ext>
            </a:extLst>
          </p:cNvPr>
          <p:cNvSpPr/>
          <p:nvPr/>
        </p:nvSpPr>
        <p:spPr>
          <a:xfrm>
            <a:off x="0" y="430653"/>
            <a:ext cx="2861187" cy="359860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 </a:t>
            </a:r>
            <a:r>
              <a:rPr lang="en-GB" b="1" dirty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latin typeface="Amasis MT Pro" panose="02040504050005020304" pitchFamily="18" charset="0"/>
              </a:rPr>
              <a:t>How SAN is used?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18F0CC-4876-40DD-8D0A-3B6F2B9D04A8}"/>
              </a:ext>
            </a:extLst>
          </p:cNvPr>
          <p:cNvSpPr txBox="1"/>
          <p:nvPr/>
        </p:nvSpPr>
        <p:spPr>
          <a:xfrm>
            <a:off x="2943777" y="2283050"/>
            <a:ext cx="3347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Increase demand of data loading </a:t>
            </a:r>
          </a:p>
        </p:txBody>
      </p:sp>
      <p:pic>
        <p:nvPicPr>
          <p:cNvPr id="8" name="Graphic 7" descr="Signal with solid fill">
            <a:extLst>
              <a:ext uri="{FF2B5EF4-FFF2-40B4-BE49-F238E27FC236}">
                <a16:creationId xmlns:a16="http://schemas.microsoft.com/office/drawing/2014/main" id="{B592C30E-A4A8-4BF9-B9ED-74941CA436B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41638" y="2252079"/>
            <a:ext cx="438027" cy="4380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DC77CE5-D000-4945-A070-3C04EBFCE2CF}"/>
              </a:ext>
            </a:extLst>
          </p:cNvPr>
          <p:cNvSpPr txBox="1"/>
          <p:nvPr/>
        </p:nvSpPr>
        <p:spPr>
          <a:xfrm>
            <a:off x="961595" y="1451242"/>
            <a:ext cx="777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3C3C3C"/>
                </a:solidFill>
                <a:effectLst/>
                <a:latin typeface="OpenSansRegular"/>
              </a:rPr>
              <a:t> </a:t>
            </a:r>
            <a:r>
              <a:rPr lang="en-GB" b="0" i="0" dirty="0">
                <a:solidFill>
                  <a:srgbClr val="3C3C3C"/>
                </a:solidFill>
                <a:effectLst/>
                <a:latin typeface="Bahnschrift Light Condensed" panose="020B0502040204020203" pitchFamily="34" charset="0"/>
              </a:rPr>
              <a:t>SAN offers an elegant solution for </a:t>
            </a:r>
            <a:r>
              <a:rPr lang="en-GB" b="1" i="1" dirty="0">
                <a:solidFill>
                  <a:srgbClr val="3C3C3C"/>
                </a:solidFill>
                <a:effectLst/>
                <a:latin typeface="Bahnschrift Light Condensed" panose="020B0502040204020203" pitchFamily="34" charset="0"/>
              </a:rPr>
              <a:t>centrally managing storage space capacity and server network </a:t>
            </a:r>
            <a:endParaRPr lang="en-GB" i="1" dirty="0">
              <a:latin typeface="Bahnschrift Light Condensed" panose="020B0502040204020203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DC44C0-A0F8-4794-AE99-ECBBA947D0D3}"/>
              </a:ext>
            </a:extLst>
          </p:cNvPr>
          <p:cNvSpPr txBox="1"/>
          <p:nvPr/>
        </p:nvSpPr>
        <p:spPr>
          <a:xfrm>
            <a:off x="2960492" y="2942794"/>
            <a:ext cx="2786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High-speed of data transfer</a:t>
            </a:r>
          </a:p>
        </p:txBody>
      </p:sp>
      <p:pic>
        <p:nvPicPr>
          <p:cNvPr id="14" name="Graphic 13" descr="Fast Forward with solid fill">
            <a:extLst>
              <a:ext uri="{FF2B5EF4-FFF2-40B4-BE49-F238E27FC236}">
                <a16:creationId xmlns:a16="http://schemas.microsoft.com/office/drawing/2014/main" id="{02101485-F7A9-4150-BD4D-204DA6BB151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541639" y="2918705"/>
            <a:ext cx="443927" cy="443927"/>
          </a:xfrm>
          <a:prstGeom prst="rect">
            <a:avLst/>
          </a:prstGeom>
        </p:spPr>
      </p:pic>
      <p:pic>
        <p:nvPicPr>
          <p:cNvPr id="16" name="Graphic 15" descr="Database with solid fill">
            <a:extLst>
              <a:ext uri="{FF2B5EF4-FFF2-40B4-BE49-F238E27FC236}">
                <a16:creationId xmlns:a16="http://schemas.microsoft.com/office/drawing/2014/main" id="{68A85562-0403-48F2-8BD0-516131B2086E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518040" y="4187068"/>
            <a:ext cx="473423" cy="47342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B848175-8282-456D-B561-9E4D47BFC1F0}"/>
              </a:ext>
            </a:extLst>
          </p:cNvPr>
          <p:cNvSpPr txBox="1"/>
          <p:nvPr/>
        </p:nvSpPr>
        <p:spPr>
          <a:xfrm>
            <a:off x="2948693" y="4276050"/>
            <a:ext cx="2588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Store all storage devices  </a:t>
            </a:r>
          </a:p>
        </p:txBody>
      </p:sp>
      <p:pic>
        <p:nvPicPr>
          <p:cNvPr id="19" name="Graphic 18" descr="Explosion with solid fill">
            <a:extLst>
              <a:ext uri="{FF2B5EF4-FFF2-40B4-BE49-F238E27FC236}">
                <a16:creationId xmlns:a16="http://schemas.microsoft.com/office/drawing/2014/main" id="{699BF1F7-9D39-420C-9DB7-3B0DD7905356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571136" y="4872866"/>
            <a:ext cx="412955" cy="41295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2177073-EC6E-41BB-A6F4-211E6A86F513}"/>
              </a:ext>
            </a:extLst>
          </p:cNvPr>
          <p:cNvSpPr txBox="1"/>
          <p:nvPr/>
        </p:nvSpPr>
        <p:spPr>
          <a:xfrm>
            <a:off x="2989006" y="4959391"/>
            <a:ext cx="2898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Backup and disaster recovery</a:t>
            </a:r>
          </a:p>
        </p:txBody>
      </p:sp>
      <p:sp>
        <p:nvSpPr>
          <p:cNvPr id="22" name="Right Triangle 27">
            <a:extLst>
              <a:ext uri="{FF2B5EF4-FFF2-40B4-BE49-F238E27FC236}">
                <a16:creationId xmlns:a16="http://schemas.microsoft.com/office/drawing/2014/main" id="{601EEC1C-08AF-4841-9EC9-DB2D7C659537}"/>
              </a:ext>
            </a:extLst>
          </p:cNvPr>
          <p:cNvSpPr/>
          <p:nvPr/>
        </p:nvSpPr>
        <p:spPr>
          <a:xfrm rot="16200004">
            <a:off x="6693307" y="1359308"/>
            <a:ext cx="6857999" cy="413938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pattFill prst="ltUpDiag">
            <a:fgClr>
              <a:schemeClr val="accent1"/>
            </a:fgClr>
            <a:bgClr>
              <a:schemeClr val="bg1"/>
            </a:bgClr>
          </a:patt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24" name="Graphic 23" descr="Key with solid fill">
            <a:extLst>
              <a:ext uri="{FF2B5EF4-FFF2-40B4-BE49-F238E27FC236}">
                <a16:creationId xmlns:a16="http://schemas.microsoft.com/office/drawing/2014/main" id="{D8CC542A-A354-4123-B4AC-2E8265E39A8C}"/>
              </a:ext>
            </a:extLst>
          </p:cNvPr>
          <p:cNvPicPr>
            <a:picLocks noChangeAspect="1"/>
          </p:cNvPicPr>
          <p:nvPr/>
        </p:nvPicPr>
        <p:blipFill>
          <a:blip r:embed="rId10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559338" y="3496843"/>
            <a:ext cx="497021" cy="49702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DB19A97-AEEC-40AB-A08F-5CA014F8D04C}"/>
              </a:ext>
            </a:extLst>
          </p:cNvPr>
          <p:cNvSpPr txBox="1"/>
          <p:nvPr/>
        </p:nvSpPr>
        <p:spPr>
          <a:xfrm>
            <a:off x="3025384" y="3532730"/>
            <a:ext cx="3347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Data encryption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48B71A5-1A51-4047-B410-9983EF7CFF8C}"/>
              </a:ext>
            </a:extLst>
          </p:cNvPr>
          <p:cNvSpPr txBox="1"/>
          <p:nvPr/>
        </p:nvSpPr>
        <p:spPr>
          <a:xfrm>
            <a:off x="8571210" y="1505103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[4]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02575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F174D9-414D-49EB-BE5B-4FBCE2D5BC85}"/>
              </a:ext>
            </a:extLst>
          </p:cNvPr>
          <p:cNvSpPr/>
          <p:nvPr/>
        </p:nvSpPr>
        <p:spPr>
          <a:xfrm>
            <a:off x="-1" y="430653"/>
            <a:ext cx="4229837" cy="359860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 </a:t>
            </a:r>
            <a:r>
              <a:rPr lang="en-GB" b="1" dirty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latin typeface="Amasis MT Pro" panose="02040504050005020304" pitchFamily="18" charset="0"/>
              </a:rPr>
              <a:t>Components &amp; Interconnectivity</a:t>
            </a:r>
          </a:p>
        </p:txBody>
      </p:sp>
      <p:pic>
        <p:nvPicPr>
          <p:cNvPr id="3" name="Picture 2" descr="Chart, diagram&#10;&#10;Description automatically generated">
            <a:extLst>
              <a:ext uri="{FF2B5EF4-FFF2-40B4-BE49-F238E27FC236}">
                <a16:creationId xmlns:a16="http://schemas.microsoft.com/office/drawing/2014/main" id="{C1590E86-E586-4F20-B920-06401DC8F6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653" y="1476384"/>
            <a:ext cx="4189217" cy="3844833"/>
          </a:xfrm>
          <a:prstGeom prst="rect">
            <a:avLst/>
          </a:prstGeom>
          <a:ln>
            <a:noFill/>
          </a:ln>
          <a:effectLst>
            <a:outerShdw blurRad="381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2F6910-EACA-40B1-9E2A-DC2D5C178071}"/>
              </a:ext>
            </a:extLst>
          </p:cNvPr>
          <p:cNvSpPr txBox="1"/>
          <p:nvPr/>
        </p:nvSpPr>
        <p:spPr>
          <a:xfrm>
            <a:off x="961596" y="2395138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SAN contains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Bahnschrift Light Condensed" panose="020B0502040204020203" pitchFamily="34" charset="0"/>
              </a:rPr>
              <a:t>3 layers</a:t>
            </a:r>
            <a:endParaRPr lang="en-GB" dirty="0">
              <a:latin typeface="Bahnschrift Light Condensed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55A7EF-0498-4435-AAE2-F2334D433357}"/>
              </a:ext>
            </a:extLst>
          </p:cNvPr>
          <p:cNvSpPr txBox="1"/>
          <p:nvPr/>
        </p:nvSpPr>
        <p:spPr>
          <a:xfrm>
            <a:off x="2011680" y="2861188"/>
            <a:ext cx="1513556" cy="12825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Bahnschrift Light Condensed" panose="020B0502040204020203" pitchFamily="34" charset="0"/>
              </a:rPr>
              <a:t>Host layer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Bahnschrift Light Condensed" panose="020B0502040204020203" pitchFamily="34" charset="0"/>
              </a:rPr>
              <a:t>Fabric layer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Bahnschrift Light Condensed" panose="020B0502040204020203" pitchFamily="34" charset="0"/>
              </a:rPr>
              <a:t>Storage layer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0F839FF-1BE4-42CE-9666-91A871BDBA80}"/>
              </a:ext>
            </a:extLst>
          </p:cNvPr>
          <p:cNvCxnSpPr>
            <a:cxnSpLocks/>
          </p:cNvCxnSpPr>
          <p:nvPr/>
        </p:nvCxnSpPr>
        <p:spPr>
          <a:xfrm flipV="1">
            <a:off x="3262343" y="2336145"/>
            <a:ext cx="855407" cy="7492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0D1635C-8CC7-49BC-ACD4-F5A94CF3072E}"/>
              </a:ext>
            </a:extLst>
          </p:cNvPr>
          <p:cNvCxnSpPr>
            <a:cxnSpLocks/>
            <a:endCxn id="3" idx="1"/>
          </p:cNvCxnSpPr>
          <p:nvPr/>
        </p:nvCxnSpPr>
        <p:spPr>
          <a:xfrm flipV="1">
            <a:off x="3386229" y="3398801"/>
            <a:ext cx="810424" cy="129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6D1E708-BA1B-48C7-9776-356FF86CDEE0}"/>
              </a:ext>
            </a:extLst>
          </p:cNvPr>
          <p:cNvCxnSpPr>
            <a:cxnSpLocks/>
          </p:cNvCxnSpPr>
          <p:nvPr/>
        </p:nvCxnSpPr>
        <p:spPr>
          <a:xfrm>
            <a:off x="3445223" y="3999763"/>
            <a:ext cx="678426" cy="5309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ight Brace 19">
            <a:extLst>
              <a:ext uri="{FF2B5EF4-FFF2-40B4-BE49-F238E27FC236}">
                <a16:creationId xmlns:a16="http://schemas.microsoft.com/office/drawing/2014/main" id="{529F71B2-8A00-43BF-B57D-B321427D1D4C}"/>
              </a:ext>
            </a:extLst>
          </p:cNvPr>
          <p:cNvSpPr/>
          <p:nvPr/>
        </p:nvSpPr>
        <p:spPr>
          <a:xfrm>
            <a:off x="8412480" y="1510235"/>
            <a:ext cx="165182" cy="125656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ight Brace 20">
            <a:extLst>
              <a:ext uri="{FF2B5EF4-FFF2-40B4-BE49-F238E27FC236}">
                <a16:creationId xmlns:a16="http://schemas.microsoft.com/office/drawing/2014/main" id="{7FFD75D8-98C7-4331-8575-383943862F0F}"/>
              </a:ext>
            </a:extLst>
          </p:cNvPr>
          <p:cNvSpPr/>
          <p:nvPr/>
        </p:nvSpPr>
        <p:spPr>
          <a:xfrm>
            <a:off x="8423295" y="2824808"/>
            <a:ext cx="165182" cy="89178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ight Brace 21">
            <a:extLst>
              <a:ext uri="{FF2B5EF4-FFF2-40B4-BE49-F238E27FC236}">
                <a16:creationId xmlns:a16="http://schemas.microsoft.com/office/drawing/2014/main" id="{1386ECED-02F3-4335-B3CB-2FA6CB3F6158}"/>
              </a:ext>
            </a:extLst>
          </p:cNvPr>
          <p:cNvSpPr/>
          <p:nvPr/>
        </p:nvSpPr>
        <p:spPr>
          <a:xfrm>
            <a:off x="8452792" y="3916188"/>
            <a:ext cx="165182" cy="125656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Left Brace 22">
            <a:extLst>
              <a:ext uri="{FF2B5EF4-FFF2-40B4-BE49-F238E27FC236}">
                <a16:creationId xmlns:a16="http://schemas.microsoft.com/office/drawing/2014/main" id="{6CEF2C1E-7E1E-4155-8591-5F6ABD3DD2AF}"/>
              </a:ext>
            </a:extLst>
          </p:cNvPr>
          <p:cNvSpPr/>
          <p:nvPr/>
        </p:nvSpPr>
        <p:spPr>
          <a:xfrm>
            <a:off x="8559963" y="1811103"/>
            <a:ext cx="141585" cy="65482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Left Brace 23">
            <a:extLst>
              <a:ext uri="{FF2B5EF4-FFF2-40B4-BE49-F238E27FC236}">
                <a16:creationId xmlns:a16="http://schemas.microsoft.com/office/drawing/2014/main" id="{E4690792-1339-4D7F-9B2C-BCFC914CA599}"/>
              </a:ext>
            </a:extLst>
          </p:cNvPr>
          <p:cNvSpPr/>
          <p:nvPr/>
        </p:nvSpPr>
        <p:spPr>
          <a:xfrm>
            <a:off x="8576678" y="2824808"/>
            <a:ext cx="141585" cy="88490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Left Brace 24">
            <a:extLst>
              <a:ext uri="{FF2B5EF4-FFF2-40B4-BE49-F238E27FC236}">
                <a16:creationId xmlns:a16="http://schemas.microsoft.com/office/drawing/2014/main" id="{E31FD420-7863-430D-92D0-1F8C72F9A193}"/>
              </a:ext>
            </a:extLst>
          </p:cNvPr>
          <p:cNvSpPr/>
          <p:nvPr/>
        </p:nvSpPr>
        <p:spPr>
          <a:xfrm>
            <a:off x="8588827" y="4201337"/>
            <a:ext cx="134068" cy="689499"/>
          </a:xfrm>
          <a:prstGeom prst="leftBrace">
            <a:avLst>
              <a:gd name="adj1" fmla="val 8333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A9E058C-CBD1-4788-A459-AB6CEA830A33}"/>
              </a:ext>
            </a:extLst>
          </p:cNvPr>
          <p:cNvSpPr txBox="1"/>
          <p:nvPr/>
        </p:nvSpPr>
        <p:spPr>
          <a:xfrm>
            <a:off x="8636655" y="1799303"/>
            <a:ext cx="20072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hosts (servers) </a:t>
            </a:r>
          </a:p>
          <a:p>
            <a:r>
              <a:rPr lang="en-GB" dirty="0">
                <a:latin typeface="Bahnschrift Light Condensed" panose="020B0502040204020203" pitchFamily="34" charset="0"/>
              </a:rPr>
              <a:t>host bus adapters (HBA)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F08A112-CE7F-44FB-9EA3-527739B6EC24}"/>
              </a:ext>
            </a:extLst>
          </p:cNvPr>
          <p:cNvSpPr txBox="1"/>
          <p:nvPr/>
        </p:nvSpPr>
        <p:spPr>
          <a:xfrm>
            <a:off x="8628652" y="2772697"/>
            <a:ext cx="30187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cables (</a:t>
            </a:r>
            <a:r>
              <a:rPr lang="en-GB" sz="1400" dirty="0">
                <a:latin typeface="Bahnschrift Light Condensed" panose="020B0502040204020203" pitchFamily="34" charset="0"/>
              </a:rPr>
              <a:t>optical fiber / copper-based</a:t>
            </a:r>
            <a:r>
              <a:rPr lang="en-GB" dirty="0">
                <a:latin typeface="Bahnschrift Light Condensed" panose="020B0502040204020203" pitchFamily="34" charset="0"/>
              </a:rPr>
              <a:t>) </a:t>
            </a:r>
          </a:p>
          <a:p>
            <a:r>
              <a:rPr lang="en-GB" dirty="0">
                <a:latin typeface="Bahnschrift Light Condensed" panose="020B0502040204020203" pitchFamily="34" charset="0"/>
              </a:rPr>
              <a:t>network devices (</a:t>
            </a:r>
            <a:r>
              <a:rPr lang="en-GB" sz="1400" dirty="0">
                <a:latin typeface="Bahnschrift Light Condensed" panose="020B0502040204020203" pitchFamily="34" charset="0"/>
              </a:rPr>
              <a:t>switches, hubs, routers,</a:t>
            </a:r>
          </a:p>
          <a:p>
            <a:r>
              <a:rPr lang="en-GB" sz="1400" dirty="0">
                <a:latin typeface="Bahnschrift Light Condensed" panose="020B0502040204020203" pitchFamily="34" charset="0"/>
              </a:rPr>
              <a:t>gateways</a:t>
            </a:r>
            <a:r>
              <a:rPr lang="en-GB" dirty="0">
                <a:latin typeface="Bahnschrift Light Condensed" panose="020B0502040204020203" pitchFamily="34" charset="0"/>
              </a:rPr>
              <a:t>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362BB42-38B9-4639-8762-1E2ACFE69F5E}"/>
              </a:ext>
            </a:extLst>
          </p:cNvPr>
          <p:cNvSpPr txBox="1"/>
          <p:nvPr/>
        </p:nvSpPr>
        <p:spPr>
          <a:xfrm>
            <a:off x="8634276" y="4223886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Bahnschrift Light Condensed" panose="020B0502040204020203" pitchFamily="34" charset="0"/>
              </a:rPr>
              <a:t>storage devices (</a:t>
            </a:r>
            <a:r>
              <a:rPr lang="en-GB" sz="1400" dirty="0">
                <a:latin typeface="Bahnschrift Light Condensed" panose="020B0502040204020203" pitchFamily="34" charset="0"/>
              </a:rPr>
              <a:t>HDDs, SSDs</a:t>
            </a:r>
            <a:r>
              <a:rPr lang="en-GB" dirty="0">
                <a:latin typeface="Bahnschrift Light Condensed" panose="020B0502040204020203" pitchFamily="34" charset="0"/>
              </a:rPr>
              <a:t>) </a:t>
            </a:r>
          </a:p>
          <a:p>
            <a:r>
              <a:rPr lang="en-GB" dirty="0">
                <a:latin typeface="Bahnschrift Light Condensed" panose="020B0502040204020203" pitchFamily="34" charset="0"/>
              </a:rPr>
              <a:t>organized in RAID groups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A43B1798-61FE-49DC-B5EC-9C8178AAEBF6}"/>
              </a:ext>
            </a:extLst>
          </p:cNvPr>
          <p:cNvCxnSpPr>
            <a:cxnSpLocks/>
          </p:cNvCxnSpPr>
          <p:nvPr/>
        </p:nvCxnSpPr>
        <p:spPr>
          <a:xfrm flipH="1">
            <a:off x="7562973" y="2831690"/>
            <a:ext cx="289068" cy="82591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4816E7FA-5765-4968-8815-96800E0DCDE0}"/>
              </a:ext>
            </a:extLst>
          </p:cNvPr>
          <p:cNvSpPr txBox="1"/>
          <p:nvPr/>
        </p:nvSpPr>
        <p:spPr>
          <a:xfrm>
            <a:off x="7616068" y="2589817"/>
            <a:ext cx="8790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B050"/>
                </a:solidFill>
              </a:rPr>
              <a:t>pathways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E5C7B0D-119B-4A64-A26D-5DF7ED7FDFA0}"/>
              </a:ext>
            </a:extLst>
          </p:cNvPr>
          <p:cNvSpPr txBox="1"/>
          <p:nvPr/>
        </p:nvSpPr>
        <p:spPr>
          <a:xfrm>
            <a:off x="8164340" y="5321217"/>
            <a:ext cx="7280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[4] [5] [6]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46468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90C57D1-C03C-4466-8759-021B8FA2A12A}"/>
              </a:ext>
            </a:extLst>
          </p:cNvPr>
          <p:cNvSpPr/>
          <p:nvPr/>
        </p:nvSpPr>
        <p:spPr>
          <a:xfrm>
            <a:off x="0" y="430653"/>
            <a:ext cx="4684088" cy="359860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 </a:t>
            </a:r>
            <a:r>
              <a:rPr lang="en-GB" b="1" dirty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latin typeface="Amasis MT Pro" panose="02040504050005020304" pitchFamily="18" charset="0"/>
              </a:rPr>
              <a:t>Management &amp; Monitoring software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1DA8CB0-2446-451D-A205-BB7D61EB52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632689"/>
              </p:ext>
            </p:extLst>
          </p:nvPr>
        </p:nvGraphicFramePr>
        <p:xfrm>
          <a:off x="1067784" y="1398092"/>
          <a:ext cx="10023003" cy="501023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64231">
                  <a:extLst>
                    <a:ext uri="{9D8B030D-6E8A-4147-A177-3AD203B41FA5}">
                      <a16:colId xmlns:a16="http://schemas.microsoft.com/office/drawing/2014/main" val="773911659"/>
                    </a:ext>
                  </a:extLst>
                </a:gridCol>
                <a:gridCol w="1513088">
                  <a:extLst>
                    <a:ext uri="{9D8B030D-6E8A-4147-A177-3AD203B41FA5}">
                      <a16:colId xmlns:a16="http://schemas.microsoft.com/office/drawing/2014/main" val="3479023940"/>
                    </a:ext>
                  </a:extLst>
                </a:gridCol>
                <a:gridCol w="3032270">
                  <a:extLst>
                    <a:ext uri="{9D8B030D-6E8A-4147-A177-3AD203B41FA5}">
                      <a16:colId xmlns:a16="http://schemas.microsoft.com/office/drawing/2014/main" val="2995648384"/>
                    </a:ext>
                  </a:extLst>
                </a:gridCol>
                <a:gridCol w="2613414">
                  <a:extLst>
                    <a:ext uri="{9D8B030D-6E8A-4147-A177-3AD203B41FA5}">
                      <a16:colId xmlns:a16="http://schemas.microsoft.com/office/drawing/2014/main" val="380164048"/>
                    </a:ext>
                  </a:extLst>
                </a:gridCol>
              </a:tblGrid>
              <a:tr h="73255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Software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Supported platform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Pricing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Features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92336572"/>
                  </a:ext>
                </a:extLst>
              </a:tr>
              <a:tr h="106680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endParaRPr lang="en-GB" sz="1200" dirty="0">
                        <a:latin typeface="Bahnschrift Light Condensed" panose="020B0502040204020203" pitchFamily="34" charset="0"/>
                      </a:endParaRP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SolarWinds Storage Resource Monitor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Windows Server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Free trial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Subscription (starts at) £1304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Perpetual (starts at) £2389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Capacity planning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Performance monitoring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Infrastructure monitoring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Reporting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008161672"/>
                  </a:ext>
                </a:extLst>
              </a:tr>
              <a:tr h="7325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200" dirty="0">
                        <a:latin typeface="Bahnschrift Light Condensed" panose="020B0502040204020203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200" dirty="0">
                        <a:latin typeface="Bahnschrift Light Condensed" panose="020B0502040204020203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Nagios XI</a:t>
                      </a:r>
                    </a:p>
                  </a:txBody>
                  <a:tcPr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Linux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Free trial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Licence: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Standard Edition ($1995)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Enterprise Edition ($3495)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Capacity planning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Performance monitoring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Infrastructure monitoring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Reporting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Customizability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100269710"/>
                  </a:ext>
                </a:extLst>
              </a:tr>
              <a:tr h="126440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200" dirty="0">
                        <a:latin typeface="Bahnschrift Light Condensed" panose="020B0502040204020203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200" dirty="0">
                        <a:latin typeface="Bahnschrift Light Condensed" panose="020B0502040204020203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200" dirty="0">
                        <a:latin typeface="Bahnschrift Light Condensed" panose="020B0502040204020203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PowerAdmin Storage Monitor</a:t>
                      </a:r>
                    </a:p>
                  </a:txBody>
                  <a:tcPr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Windows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Free trial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Licence: 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Lite $4 - $49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Pro $19 - $199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Ultra $25 - $250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Tx/>
                        <a:buChar char="-"/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Corporate Ultra – request price 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*disk usage reporter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Resource monitoring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Server maintenance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200" dirty="0">
                          <a:latin typeface="Bahnschrift Light Condensed" panose="020B0502040204020203" pitchFamily="34" charset="0"/>
                        </a:rPr>
                        <a:t>Alerts and reporting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200" dirty="0">
                        <a:latin typeface="Bahnschrift Light Condensed" panose="020B0502040204020203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200" dirty="0">
                        <a:latin typeface="Bahnschrift Light Condensed" panose="020B0502040204020203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62797758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379FFA9-7959-4CCB-ABB7-952BF8ED5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260" y="5117968"/>
            <a:ext cx="1224209" cy="3625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CEF0495-6BBB-4AE8-88C8-3B0E792A15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081" y="3504462"/>
            <a:ext cx="1227241" cy="3419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BB96485-E265-4324-A71D-FB6BCADFAE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787" y="2209943"/>
            <a:ext cx="1478526" cy="4059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F03CD88-2B2E-42DA-A206-DFE669D453E7}"/>
              </a:ext>
            </a:extLst>
          </p:cNvPr>
          <p:cNvSpPr txBox="1"/>
          <p:nvPr/>
        </p:nvSpPr>
        <p:spPr>
          <a:xfrm>
            <a:off x="1101213" y="2929392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[7]</a:t>
            </a:r>
            <a:endParaRPr lang="en-GB" sz="1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4592B8-C882-4894-BF87-67CBBA2A59EA}"/>
              </a:ext>
            </a:extLst>
          </p:cNvPr>
          <p:cNvSpPr txBox="1"/>
          <p:nvPr/>
        </p:nvSpPr>
        <p:spPr>
          <a:xfrm>
            <a:off x="1091587" y="4119713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[8]</a:t>
            </a:r>
            <a:endParaRPr lang="en-GB" sz="11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DD56AA-14B3-45E3-A663-0AD04A177A4B}"/>
              </a:ext>
            </a:extLst>
          </p:cNvPr>
          <p:cNvSpPr txBox="1"/>
          <p:nvPr/>
        </p:nvSpPr>
        <p:spPr>
          <a:xfrm>
            <a:off x="1051535" y="5813608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[9]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264525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ED60741-FAF9-495C-B669-7F64342D8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21" y="690524"/>
            <a:ext cx="6683724" cy="447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D1E73365-0D7B-4EF7-A8BE-981054892F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723" y="2536723"/>
            <a:ext cx="6578960" cy="411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64D5DA-D498-46D3-8818-3821C6F12291}"/>
              </a:ext>
            </a:extLst>
          </p:cNvPr>
          <p:cNvSpPr txBox="1"/>
          <p:nvPr/>
        </p:nvSpPr>
        <p:spPr>
          <a:xfrm>
            <a:off x="796414" y="289068"/>
            <a:ext cx="33492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Nagios XI – Capacity Planning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92ECFE-43C6-48A3-AFC7-DE5912881813}"/>
              </a:ext>
            </a:extLst>
          </p:cNvPr>
          <p:cNvSpPr txBox="1"/>
          <p:nvPr/>
        </p:nvSpPr>
        <p:spPr>
          <a:xfrm>
            <a:off x="7161817" y="1839614"/>
            <a:ext cx="49436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SolarWinds Storage Resource Monitor</a:t>
            </a:r>
          </a:p>
          <a:p>
            <a:r>
              <a:rPr lang="en-GB" sz="1600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– Capacity Planning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E78D70-553A-400B-A2EF-9957230719EA}"/>
              </a:ext>
            </a:extLst>
          </p:cNvPr>
          <p:cNvSpPr txBox="1"/>
          <p:nvPr/>
        </p:nvSpPr>
        <p:spPr>
          <a:xfrm>
            <a:off x="5115565" y="5143464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[8]</a:t>
            </a:r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2ED8DD-DFAC-463C-B42F-0D519BFC1B55}"/>
              </a:ext>
            </a:extLst>
          </p:cNvPr>
          <p:cNvSpPr txBox="1"/>
          <p:nvPr/>
        </p:nvSpPr>
        <p:spPr>
          <a:xfrm>
            <a:off x="11765318" y="6596390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[7]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83180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E2C7C3-C4EC-4C05-A0BF-F5438FE24BA1}"/>
              </a:ext>
            </a:extLst>
          </p:cNvPr>
          <p:cNvSpPr txBox="1"/>
          <p:nvPr/>
        </p:nvSpPr>
        <p:spPr>
          <a:xfrm>
            <a:off x="1109079" y="460149"/>
            <a:ext cx="32482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PowerAdmin Storage Monitor</a:t>
            </a:r>
          </a:p>
          <a:p>
            <a:r>
              <a:rPr lang="en-GB" sz="1600" b="1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– Disk Space monitoring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9C1A2F7-D133-4600-839B-C4530BAF49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598" y="1280745"/>
            <a:ext cx="6762750" cy="463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ight Triangle 27">
            <a:extLst>
              <a:ext uri="{FF2B5EF4-FFF2-40B4-BE49-F238E27FC236}">
                <a16:creationId xmlns:a16="http://schemas.microsoft.com/office/drawing/2014/main" id="{869824AE-8036-4C02-9FCD-595AEAF2122E}"/>
              </a:ext>
            </a:extLst>
          </p:cNvPr>
          <p:cNvSpPr/>
          <p:nvPr/>
        </p:nvSpPr>
        <p:spPr>
          <a:xfrm rot="16200004">
            <a:off x="6693307" y="1359308"/>
            <a:ext cx="6857999" cy="413938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pattFill prst="ltUpDiag">
            <a:fgClr>
              <a:schemeClr val="accent1"/>
            </a:fgClr>
            <a:bgClr>
              <a:schemeClr val="bg1"/>
            </a:bgClr>
          </a:patt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0FE08D-F571-4602-9D42-97DB93680538}"/>
              </a:ext>
            </a:extLst>
          </p:cNvPr>
          <p:cNvSpPr txBox="1"/>
          <p:nvPr/>
        </p:nvSpPr>
        <p:spPr>
          <a:xfrm>
            <a:off x="7882533" y="5657810"/>
            <a:ext cx="340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[9]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875772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A11DCA0-3E21-4FAC-B556-FD70FA6FBDA8}"/>
              </a:ext>
            </a:extLst>
          </p:cNvPr>
          <p:cNvSpPr/>
          <p:nvPr/>
        </p:nvSpPr>
        <p:spPr>
          <a:xfrm>
            <a:off x="0" y="430653"/>
            <a:ext cx="2011680" cy="359860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 </a:t>
            </a:r>
            <a:r>
              <a:rPr lang="en-GB" b="1" dirty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latin typeface="Amasis MT Pro" panose="02040504050005020304" pitchFamily="18" charset="0"/>
              </a:rPr>
              <a:t>Scalability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F727FEC-0C37-426A-8647-C24CC4B72902}"/>
              </a:ext>
            </a:extLst>
          </p:cNvPr>
          <p:cNvCxnSpPr>
            <a:cxnSpLocks/>
          </p:cNvCxnSpPr>
          <p:nvPr/>
        </p:nvCxnSpPr>
        <p:spPr>
          <a:xfrm flipV="1">
            <a:off x="2126595" y="1544862"/>
            <a:ext cx="0" cy="4151871"/>
          </a:xfrm>
          <a:prstGeom prst="straightConnector1">
            <a:avLst/>
          </a:prstGeom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2F81647-E2EE-42FD-A76A-9765D9E47016}"/>
              </a:ext>
            </a:extLst>
          </p:cNvPr>
          <p:cNvCxnSpPr>
            <a:cxnSpLocks/>
          </p:cNvCxnSpPr>
          <p:nvPr/>
        </p:nvCxnSpPr>
        <p:spPr>
          <a:xfrm>
            <a:off x="2126595" y="5696733"/>
            <a:ext cx="714220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BA190367-DF57-4EDA-9E7D-DB37DF58233E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1498143" y="5499013"/>
            <a:ext cx="1256902" cy="3598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F6E6050-E557-46D5-9B1A-5FAC536D06C0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1336586" y="3973115"/>
            <a:ext cx="1587736" cy="4545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33C73A7-01B1-495E-86FE-87253FAB5156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1120762" y="2354026"/>
            <a:ext cx="2011666" cy="57595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02D664E-143A-4ED3-9B8D-6C754C2AB4C4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3569960" y="5499013"/>
            <a:ext cx="1256902" cy="3598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E9B6191-52D0-4260-8F89-C10E2AE501C6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3569960" y="5319083"/>
            <a:ext cx="1256902" cy="3598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576BB1-4A4E-4D58-9FE1-69A04DF20C1E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5864198" y="5499013"/>
            <a:ext cx="1256902" cy="3598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29D264A-DA39-4A53-B2CC-469627C68390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5864198" y="5313475"/>
            <a:ext cx="1256902" cy="35986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21B20FE-2DA1-4497-B5A7-F3F6BB40B58C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5864198" y="5110147"/>
            <a:ext cx="1256902" cy="35986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6E15781-D863-4B1B-8FEE-0C9ACCA904F2}"/>
              </a:ext>
            </a:extLst>
          </p:cNvPr>
          <p:cNvSpPr txBox="1"/>
          <p:nvPr/>
        </p:nvSpPr>
        <p:spPr>
          <a:xfrm>
            <a:off x="492310" y="1184392"/>
            <a:ext cx="20116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masis MT Pro" panose="02040504050005020304" pitchFamily="18" charset="0"/>
              </a:rPr>
              <a:t>  Scale-Up</a:t>
            </a:r>
          </a:p>
          <a:p>
            <a:r>
              <a:rPr lang="en-US" sz="1400" dirty="0">
                <a:latin typeface="Amasis MT Pro" panose="02040504050005020304" pitchFamily="18" charset="0"/>
              </a:rPr>
              <a:t>“</a:t>
            </a:r>
            <a:r>
              <a:rPr lang="en-US" sz="1400" b="1" dirty="0">
                <a:latin typeface="Amasis MT Pro" panose="02040504050005020304" pitchFamily="18" charset="0"/>
              </a:rPr>
              <a:t>vertical</a:t>
            </a:r>
            <a:r>
              <a:rPr lang="en-US" sz="1400" dirty="0">
                <a:latin typeface="Amasis MT Pro" panose="02040504050005020304" pitchFamily="18" charset="0"/>
              </a:rPr>
              <a:t> scaling</a:t>
            </a:r>
            <a:r>
              <a:rPr lang="en-US" sz="1400" dirty="0"/>
              <a:t>”</a:t>
            </a:r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59F5CCD-0AB5-4E99-AE95-73CF11E421D0}"/>
              </a:ext>
            </a:extLst>
          </p:cNvPr>
          <p:cNvSpPr txBox="1"/>
          <p:nvPr/>
        </p:nvSpPr>
        <p:spPr>
          <a:xfrm>
            <a:off x="8114871" y="5714524"/>
            <a:ext cx="20116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masis MT Pro" panose="02040504050005020304" pitchFamily="18" charset="0"/>
              </a:rPr>
              <a:t>  Scale-Out</a:t>
            </a:r>
          </a:p>
          <a:p>
            <a:r>
              <a:rPr lang="en-US" sz="1400" dirty="0">
                <a:latin typeface="Amasis MT Pro" panose="02040504050005020304" pitchFamily="18" charset="0"/>
              </a:rPr>
              <a:t>“</a:t>
            </a:r>
            <a:r>
              <a:rPr lang="en-US" sz="1400" b="1" dirty="0">
                <a:latin typeface="Amasis MT Pro" panose="02040504050005020304" pitchFamily="18" charset="0"/>
              </a:rPr>
              <a:t>horizontal</a:t>
            </a:r>
            <a:r>
              <a:rPr lang="en-US" sz="1400" dirty="0">
                <a:latin typeface="Amasis MT Pro" panose="02040504050005020304" pitchFamily="18" charset="0"/>
              </a:rPr>
              <a:t> scaling</a:t>
            </a:r>
            <a:r>
              <a:rPr lang="en-US" sz="1400" dirty="0"/>
              <a:t>”</a:t>
            </a:r>
            <a:endParaRPr lang="en-GB" sz="1400" dirty="0"/>
          </a:p>
        </p:txBody>
      </p:sp>
      <p:sp>
        <p:nvSpPr>
          <p:cNvPr id="23" name="Right Brace 22">
            <a:extLst>
              <a:ext uri="{FF2B5EF4-FFF2-40B4-BE49-F238E27FC236}">
                <a16:creationId xmlns:a16="http://schemas.microsoft.com/office/drawing/2014/main" id="{1C6B546A-5517-407B-8EDC-319C5EDBD20D}"/>
              </a:ext>
            </a:extLst>
          </p:cNvPr>
          <p:cNvSpPr/>
          <p:nvPr/>
        </p:nvSpPr>
        <p:spPr>
          <a:xfrm>
            <a:off x="3027439" y="2055610"/>
            <a:ext cx="503851" cy="237208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ight Brace 24">
            <a:extLst>
              <a:ext uri="{FF2B5EF4-FFF2-40B4-BE49-F238E27FC236}">
                <a16:creationId xmlns:a16="http://schemas.microsoft.com/office/drawing/2014/main" id="{47E7AED7-7147-42D4-B4D9-6AB0D2E48CD4}"/>
              </a:ext>
            </a:extLst>
          </p:cNvPr>
          <p:cNvSpPr/>
          <p:nvPr/>
        </p:nvSpPr>
        <p:spPr>
          <a:xfrm rot="16200000">
            <a:off x="5282826" y="3009712"/>
            <a:ext cx="503851" cy="35477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85B6A61-6455-4962-B147-7AFE87319436}"/>
              </a:ext>
            </a:extLst>
          </p:cNvPr>
          <p:cNvSpPr txBox="1"/>
          <p:nvPr/>
        </p:nvSpPr>
        <p:spPr>
          <a:xfrm>
            <a:off x="3569960" y="3056986"/>
            <a:ext cx="1658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masis MT Pro" panose="02040504050005020304" pitchFamily="18" charset="0"/>
              </a:rPr>
              <a:t>Add compute </a:t>
            </a:r>
          </a:p>
          <a:p>
            <a:r>
              <a:rPr lang="en-US" sz="1400" dirty="0">
                <a:latin typeface="Amasis MT Pro" panose="02040504050005020304" pitchFamily="18" charset="0"/>
              </a:rPr>
              <a:t>power (CPU, RAM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5EDF42E-EDD7-4780-9AB5-53931FE6BD1D}"/>
              </a:ext>
            </a:extLst>
          </p:cNvPr>
          <p:cNvSpPr txBox="1"/>
          <p:nvPr/>
        </p:nvSpPr>
        <p:spPr>
          <a:xfrm>
            <a:off x="4751047" y="4206089"/>
            <a:ext cx="16911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masis MT Pro" panose="02040504050005020304" pitchFamily="18" charset="0"/>
              </a:rPr>
              <a:t>Add new hardware </a:t>
            </a:r>
            <a:endParaRPr lang="en-GB" sz="1400" dirty="0">
              <a:latin typeface="Amasis MT Pro" panose="02040504050005020304" pitchFamily="18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0B770B6-2DBF-410B-AFE8-34E8A2475C28}"/>
              </a:ext>
            </a:extLst>
          </p:cNvPr>
          <p:cNvSpPr txBox="1"/>
          <p:nvPr/>
        </p:nvSpPr>
        <p:spPr>
          <a:xfrm>
            <a:off x="1526791" y="5822245"/>
            <a:ext cx="20116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masis MT Pro" panose="02040504050005020304" pitchFamily="18" charset="0"/>
              </a:rPr>
              <a:t>  storage disk</a:t>
            </a:r>
          </a:p>
        </p:txBody>
      </p:sp>
      <p:graphicFrame>
        <p:nvGraphicFramePr>
          <p:cNvPr id="30" name="Table 30">
            <a:extLst>
              <a:ext uri="{FF2B5EF4-FFF2-40B4-BE49-F238E27FC236}">
                <a16:creationId xmlns:a16="http://schemas.microsoft.com/office/drawing/2014/main" id="{506E30BF-48EF-41B1-933C-A57FC9F8F6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9114750"/>
              </p:ext>
            </p:extLst>
          </p:nvPr>
        </p:nvGraphicFramePr>
        <p:xfrm>
          <a:off x="5768502" y="585895"/>
          <a:ext cx="5835922" cy="259899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00400">
                  <a:extLst>
                    <a:ext uri="{9D8B030D-6E8A-4147-A177-3AD203B41FA5}">
                      <a16:colId xmlns:a16="http://schemas.microsoft.com/office/drawing/2014/main" val="1578625066"/>
                    </a:ext>
                  </a:extLst>
                </a:gridCol>
                <a:gridCol w="2635522">
                  <a:extLst>
                    <a:ext uri="{9D8B030D-6E8A-4147-A177-3AD203B41FA5}">
                      <a16:colId xmlns:a16="http://schemas.microsoft.com/office/drawing/2014/main" val="11183704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b="0" u="sng" dirty="0">
                          <a:latin typeface="Amasis MT Pro" panose="02040504050005020304" pitchFamily="18" charset="0"/>
                        </a:rPr>
                        <a:t>Scale-Up</a:t>
                      </a:r>
                      <a:endParaRPr lang="en-GB" sz="1200" b="0" u="sng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en-US" sz="1200" b="0" u="sng" kern="1200" dirty="0">
                          <a:solidFill>
                            <a:schemeClr val="tx1"/>
                          </a:solidFill>
                          <a:latin typeface="Amasis MT Pro" panose="02040504050005020304" pitchFamily="18" charset="0"/>
                          <a:ea typeface="+mn-ea"/>
                          <a:cs typeface="+mn-cs"/>
                        </a:rPr>
                        <a:t>Scale-Out</a:t>
                      </a:r>
                      <a:endParaRPr lang="en-GB" sz="1200" b="0" u="sng" kern="1200" dirty="0">
                        <a:solidFill>
                          <a:schemeClr val="tx1"/>
                        </a:solidFill>
                        <a:latin typeface="Amasis MT Pro" panose="020405040500050203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6278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Cost effective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       Better hardware </a:t>
                      </a:r>
                      <a:endParaRPr lang="en-GB" sz="12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0480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Maximize existing hardware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       No downtime</a:t>
                      </a:r>
                      <a:endParaRPr lang="en-GB" sz="12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1659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Lower energy consumption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       No old hardware limitations</a:t>
                      </a:r>
                      <a:endParaRPr lang="en-GB" sz="12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7915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Downtime while adding compute 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       More expensive </a:t>
                      </a:r>
                      <a:endParaRPr lang="en-GB" sz="12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467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Nears the physical limitations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        More difficult to maintained</a:t>
                      </a:r>
                      <a:endParaRPr lang="en-GB" sz="12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346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200" b="0" dirty="0">
                          <a:latin typeface="Amasis MT Pro" panose="02040504050005020304" pitchFamily="18" charset="0"/>
                        </a:rPr>
                        <a:t>       Critical in case of disaster recovery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4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6971111"/>
                  </a:ext>
                </a:extLst>
              </a:tr>
            </a:tbl>
          </a:graphicData>
        </a:graphic>
      </p:graphicFrame>
      <p:pic>
        <p:nvPicPr>
          <p:cNvPr id="34" name="Graphic 33" descr="Badge Follow with solid fill">
            <a:extLst>
              <a:ext uri="{FF2B5EF4-FFF2-40B4-BE49-F238E27FC236}">
                <a16:creationId xmlns:a16="http://schemas.microsoft.com/office/drawing/2014/main" id="{B8CC7D5E-E433-430A-8C7D-4D44D471F21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23087" y="1080079"/>
            <a:ext cx="162374" cy="162374"/>
          </a:xfrm>
          <a:prstGeom prst="rect">
            <a:avLst/>
          </a:prstGeom>
        </p:spPr>
      </p:pic>
      <p:pic>
        <p:nvPicPr>
          <p:cNvPr id="35" name="Graphic 34" descr="Badge Follow with solid fill">
            <a:extLst>
              <a:ext uri="{FF2B5EF4-FFF2-40B4-BE49-F238E27FC236}">
                <a16:creationId xmlns:a16="http://schemas.microsoft.com/office/drawing/2014/main" id="{7B700ED5-E85D-411D-A4B5-D8CD43CC417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12187" y="1437384"/>
            <a:ext cx="173274" cy="173274"/>
          </a:xfrm>
          <a:prstGeom prst="rect">
            <a:avLst/>
          </a:prstGeom>
        </p:spPr>
      </p:pic>
      <p:pic>
        <p:nvPicPr>
          <p:cNvPr id="36" name="Graphic 35" descr="Badge Follow with solid fill">
            <a:extLst>
              <a:ext uri="{FF2B5EF4-FFF2-40B4-BE49-F238E27FC236}">
                <a16:creationId xmlns:a16="http://schemas.microsoft.com/office/drawing/2014/main" id="{1CD84726-1C27-43DE-9752-EB2175D5E5C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12187" y="1832875"/>
            <a:ext cx="162374" cy="162374"/>
          </a:xfrm>
          <a:prstGeom prst="rect">
            <a:avLst/>
          </a:prstGeom>
        </p:spPr>
      </p:pic>
      <p:pic>
        <p:nvPicPr>
          <p:cNvPr id="38" name="Graphic 37" descr="Badge Unfollow with solid fill">
            <a:extLst>
              <a:ext uri="{FF2B5EF4-FFF2-40B4-BE49-F238E27FC236}">
                <a16:creationId xmlns:a16="http://schemas.microsoft.com/office/drawing/2014/main" id="{70759C4D-6A52-4E58-AD07-4086B79233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16207" y="2192706"/>
            <a:ext cx="158354" cy="158354"/>
          </a:xfrm>
          <a:prstGeom prst="rect">
            <a:avLst/>
          </a:prstGeom>
        </p:spPr>
      </p:pic>
      <p:pic>
        <p:nvPicPr>
          <p:cNvPr id="39" name="Graphic 38" descr="Badge Unfollow with solid fill">
            <a:extLst>
              <a:ext uri="{FF2B5EF4-FFF2-40B4-BE49-F238E27FC236}">
                <a16:creationId xmlns:a16="http://schemas.microsoft.com/office/drawing/2014/main" id="{CF81935B-9693-49B3-8C51-77A5ECA5F9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12187" y="2586106"/>
            <a:ext cx="151474" cy="151474"/>
          </a:xfrm>
          <a:prstGeom prst="rect">
            <a:avLst/>
          </a:prstGeom>
        </p:spPr>
      </p:pic>
      <p:pic>
        <p:nvPicPr>
          <p:cNvPr id="40" name="Graphic 39" descr="Badge Unfollow with solid fill">
            <a:extLst>
              <a:ext uri="{FF2B5EF4-FFF2-40B4-BE49-F238E27FC236}">
                <a16:creationId xmlns:a16="http://schemas.microsoft.com/office/drawing/2014/main" id="{75167628-6192-4248-9F27-1D50B38AEB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23087" y="2915388"/>
            <a:ext cx="151474" cy="151474"/>
          </a:xfrm>
          <a:prstGeom prst="rect">
            <a:avLst/>
          </a:prstGeom>
        </p:spPr>
      </p:pic>
      <p:pic>
        <p:nvPicPr>
          <p:cNvPr id="41" name="Graphic 40" descr="Badge Follow with solid fill">
            <a:extLst>
              <a:ext uri="{FF2B5EF4-FFF2-40B4-BE49-F238E27FC236}">
                <a16:creationId xmlns:a16="http://schemas.microsoft.com/office/drawing/2014/main" id="{E076144E-21EB-4CA8-8C70-D4DC689BC19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03059" y="1080079"/>
            <a:ext cx="162374" cy="162374"/>
          </a:xfrm>
          <a:prstGeom prst="rect">
            <a:avLst/>
          </a:prstGeom>
        </p:spPr>
      </p:pic>
      <p:pic>
        <p:nvPicPr>
          <p:cNvPr id="42" name="Graphic 41" descr="Badge Follow with solid fill">
            <a:extLst>
              <a:ext uri="{FF2B5EF4-FFF2-40B4-BE49-F238E27FC236}">
                <a16:creationId xmlns:a16="http://schemas.microsoft.com/office/drawing/2014/main" id="{32CC1443-1CA8-4A11-B0EE-17E79375625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91625" y="1437384"/>
            <a:ext cx="162374" cy="162374"/>
          </a:xfrm>
          <a:prstGeom prst="rect">
            <a:avLst/>
          </a:prstGeom>
        </p:spPr>
      </p:pic>
      <p:pic>
        <p:nvPicPr>
          <p:cNvPr id="43" name="Graphic 42" descr="Badge Follow with solid fill">
            <a:extLst>
              <a:ext uri="{FF2B5EF4-FFF2-40B4-BE49-F238E27FC236}">
                <a16:creationId xmlns:a16="http://schemas.microsoft.com/office/drawing/2014/main" id="{AE8B3CB3-0705-48CA-8CF4-C443394CDDE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87605" y="1777822"/>
            <a:ext cx="162374" cy="162374"/>
          </a:xfrm>
          <a:prstGeom prst="rect">
            <a:avLst/>
          </a:prstGeom>
        </p:spPr>
      </p:pic>
      <p:pic>
        <p:nvPicPr>
          <p:cNvPr id="44" name="Graphic 43" descr="Badge Unfollow with solid fill">
            <a:extLst>
              <a:ext uri="{FF2B5EF4-FFF2-40B4-BE49-F238E27FC236}">
                <a16:creationId xmlns:a16="http://schemas.microsoft.com/office/drawing/2014/main" id="{24D76112-9480-4F26-AF3D-BE18CF2DA6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91625" y="2172334"/>
            <a:ext cx="158354" cy="158354"/>
          </a:xfrm>
          <a:prstGeom prst="rect">
            <a:avLst/>
          </a:prstGeom>
        </p:spPr>
      </p:pic>
      <p:pic>
        <p:nvPicPr>
          <p:cNvPr id="45" name="Graphic 44" descr="Badge Unfollow with solid fill">
            <a:extLst>
              <a:ext uri="{FF2B5EF4-FFF2-40B4-BE49-F238E27FC236}">
                <a16:creationId xmlns:a16="http://schemas.microsoft.com/office/drawing/2014/main" id="{859A2A72-6674-4E5F-A09A-3CE5CDFB92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91625" y="2562826"/>
            <a:ext cx="158354" cy="158354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E6854FDE-22CA-463C-B5A8-F9C2BCE5F722}"/>
              </a:ext>
            </a:extLst>
          </p:cNvPr>
          <p:cNvCxnSpPr/>
          <p:nvPr/>
        </p:nvCxnSpPr>
        <p:spPr>
          <a:xfrm>
            <a:off x="8968902" y="953311"/>
            <a:ext cx="0" cy="2103675"/>
          </a:xfrm>
          <a:prstGeom prst="line">
            <a:avLst/>
          </a:prstGeom>
          <a:ln>
            <a:gradFill>
              <a:gsLst>
                <a:gs pos="0">
                  <a:schemeClr val="tx1"/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7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A9E8EF8B-8587-4B03-BB4F-3623658F6B55}"/>
              </a:ext>
            </a:extLst>
          </p:cNvPr>
          <p:cNvSpPr txBox="1"/>
          <p:nvPr/>
        </p:nvSpPr>
        <p:spPr>
          <a:xfrm>
            <a:off x="8954483" y="2956977"/>
            <a:ext cx="41870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[10]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41281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1039E7-AD53-4284-82DB-03C1FE34C3D2}"/>
              </a:ext>
            </a:extLst>
          </p:cNvPr>
          <p:cNvSpPr/>
          <p:nvPr/>
        </p:nvSpPr>
        <p:spPr>
          <a:xfrm>
            <a:off x="0" y="430653"/>
            <a:ext cx="1805203" cy="359860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 </a:t>
            </a:r>
            <a:r>
              <a:rPr lang="en-GB" b="1" dirty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latin typeface="Amasis MT Pro" panose="02040504050005020304" pitchFamily="18" charset="0"/>
              </a:rPr>
              <a:t>Benefits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95B93F-FC6C-4E6C-B070-3B0EE952D406}"/>
              </a:ext>
            </a:extLst>
          </p:cNvPr>
          <p:cNvSpPr txBox="1"/>
          <p:nvPr/>
        </p:nvSpPr>
        <p:spPr>
          <a:xfrm>
            <a:off x="2367450" y="1671452"/>
            <a:ext cx="4459939" cy="3886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masis MT Pro" panose="02040504050005020304" pitchFamily="18" charset="0"/>
              </a:rPr>
              <a:t>Infrastructure simplification</a:t>
            </a: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latin typeface="Amasis MT Pro" panose="02040504050005020304" pitchFamily="18" charset="0"/>
              </a:rPr>
              <a:t>Consolidation</a:t>
            </a: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latin typeface="Amasis MT Pro" panose="02040504050005020304" pitchFamily="18" charset="0"/>
              </a:rPr>
              <a:t>Automation</a:t>
            </a: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latin typeface="Amasis MT Pro" panose="02040504050005020304" pitchFamily="18" charset="0"/>
              </a:rPr>
              <a:t>Virtualization</a:t>
            </a: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latin typeface="Amasis MT Pro" panose="02040504050005020304" pitchFamily="18" charset="0"/>
              </a:rPr>
              <a:t>Integration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masis MT Pro" panose="02040504050005020304" pitchFamily="18" charset="0"/>
              </a:rPr>
              <a:t>Information lifecycle management (ILM)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masis MT Pro" panose="02040504050005020304" pitchFamily="18" charset="0"/>
              </a:rPr>
              <a:t>Business continuity </a:t>
            </a:r>
          </a:p>
        </p:txBody>
      </p:sp>
      <p:sp>
        <p:nvSpPr>
          <p:cNvPr id="4" name="Right Triangle 27">
            <a:extLst>
              <a:ext uri="{FF2B5EF4-FFF2-40B4-BE49-F238E27FC236}">
                <a16:creationId xmlns:a16="http://schemas.microsoft.com/office/drawing/2014/main" id="{F17688AF-3490-4F24-B49B-51A68E554AF2}"/>
              </a:ext>
            </a:extLst>
          </p:cNvPr>
          <p:cNvSpPr/>
          <p:nvPr/>
        </p:nvSpPr>
        <p:spPr>
          <a:xfrm rot="16200004">
            <a:off x="6693307" y="1359308"/>
            <a:ext cx="6857999" cy="413938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pattFill prst="ltUpDiag">
            <a:fgClr>
              <a:schemeClr val="accent1"/>
            </a:fgClr>
            <a:bgClr>
              <a:schemeClr val="bg1"/>
            </a:bgClr>
          </a:patt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B1B707-FBA9-4578-A9FF-4602156F10F4}"/>
              </a:ext>
            </a:extLst>
          </p:cNvPr>
          <p:cNvSpPr txBox="1"/>
          <p:nvPr/>
        </p:nvSpPr>
        <p:spPr>
          <a:xfrm>
            <a:off x="989814" y="1128568"/>
            <a:ext cx="48275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masis MT Pro" panose="02040504050005020304" pitchFamily="18" charset="0"/>
              </a:rPr>
              <a:t>SAN benefits can be organized in 3 categories          : </a:t>
            </a:r>
            <a:endParaRPr lang="en-GB" sz="1600" dirty="0">
              <a:latin typeface="Amasis MT Pro" panose="020405040500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E805E9-77E0-4C13-BBBC-016E7AD3466C}"/>
              </a:ext>
            </a:extLst>
          </p:cNvPr>
          <p:cNvSpPr txBox="1"/>
          <p:nvPr/>
        </p:nvSpPr>
        <p:spPr>
          <a:xfrm>
            <a:off x="4985056" y="1176872"/>
            <a:ext cx="65114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 [5] [11]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035354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6A62DD-05FD-490E-BE5E-63D371D954A6}"/>
              </a:ext>
            </a:extLst>
          </p:cNvPr>
          <p:cNvSpPr/>
          <p:nvPr/>
        </p:nvSpPr>
        <p:spPr>
          <a:xfrm>
            <a:off x="0" y="430653"/>
            <a:ext cx="2305455" cy="359860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 </a:t>
            </a:r>
            <a:r>
              <a:rPr lang="en-GB" b="1" dirty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latin typeface="Amasis MT Pro" panose="02040504050005020304" pitchFamily="18" charset="0"/>
              </a:rPr>
              <a:t>SAN vs NAS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85D6F14E-6295-4EF0-9A03-3F965E9BE1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92787"/>
              </p:ext>
            </p:extLst>
          </p:nvPr>
        </p:nvGraphicFramePr>
        <p:xfrm>
          <a:off x="825770" y="1319958"/>
          <a:ext cx="10604230" cy="402812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125793">
                  <a:extLst>
                    <a:ext uri="{9D8B030D-6E8A-4147-A177-3AD203B41FA5}">
                      <a16:colId xmlns:a16="http://schemas.microsoft.com/office/drawing/2014/main" val="517681"/>
                    </a:ext>
                  </a:extLst>
                </a:gridCol>
                <a:gridCol w="3358999">
                  <a:extLst>
                    <a:ext uri="{9D8B030D-6E8A-4147-A177-3AD203B41FA5}">
                      <a16:colId xmlns:a16="http://schemas.microsoft.com/office/drawing/2014/main" val="2286419932"/>
                    </a:ext>
                  </a:extLst>
                </a:gridCol>
                <a:gridCol w="5119438">
                  <a:extLst>
                    <a:ext uri="{9D8B030D-6E8A-4147-A177-3AD203B41FA5}">
                      <a16:colId xmlns:a16="http://schemas.microsoft.com/office/drawing/2014/main" val="16998996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sz="1600" b="1" dirty="0">
                          <a:latin typeface="Amasis MT Pro" panose="02040504050005020304" pitchFamily="18" charset="0"/>
                        </a:rPr>
                        <a:t>Metric</a:t>
                      </a:r>
                      <a:endParaRPr lang="en-GB" sz="1600" b="1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sz="1600" b="1" dirty="0">
                          <a:latin typeface="Amasis MT Pro" panose="02040504050005020304" pitchFamily="18" charset="0"/>
                        </a:rPr>
                        <a:t>Storage Area Network (SAN)</a:t>
                      </a:r>
                      <a:endParaRPr lang="en-GB" sz="1600" b="1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sz="1600" b="1" dirty="0">
                          <a:latin typeface="Amasis MT Pro" panose="02040504050005020304" pitchFamily="18" charset="0"/>
                        </a:rPr>
                        <a:t>Network Attached Storage (NAS)</a:t>
                      </a:r>
                      <a:endParaRPr lang="en-GB" sz="1600" b="1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8475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Target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Professional &amp; enterprise environments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Home &amp; medium sized businesses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3851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Cost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More expensive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Less expensive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1848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Data access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Acts like a local hard drive (blocks)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Acts like a network-attached drive (file)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3218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Speed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2GB/s to 128 GB/s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100MB/s to 1GB/s 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3560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Virtualization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yes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no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426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Architecture changes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yes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b="0" dirty="0">
                          <a:latin typeface="Amasis MT Pro" panose="02040504050005020304" pitchFamily="18" charset="0"/>
                        </a:rPr>
                        <a:t>no</a:t>
                      </a:r>
                      <a:endParaRPr lang="en-GB" sz="1600" b="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460815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4D90EA1-134E-4C6F-90ED-DE67524F7990}"/>
              </a:ext>
            </a:extLst>
          </p:cNvPr>
          <p:cNvSpPr txBox="1"/>
          <p:nvPr/>
        </p:nvSpPr>
        <p:spPr>
          <a:xfrm>
            <a:off x="11156878" y="5348084"/>
            <a:ext cx="41870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[12]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69207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C2C0B02-23D4-417C-A483-E1969D344082}"/>
              </a:ext>
            </a:extLst>
          </p:cNvPr>
          <p:cNvSpPr/>
          <p:nvPr/>
        </p:nvSpPr>
        <p:spPr>
          <a:xfrm flipV="1">
            <a:off x="815160" y="882657"/>
            <a:ext cx="1266559" cy="53005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</a:t>
            </a:r>
            <a:endParaRPr lang="en-GB" b="1" dirty="0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  <a:latin typeface="Amasis MT Pro" panose="020405040500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8A4FD6-B9AF-4674-B9CC-89604EAD6DBF}"/>
              </a:ext>
            </a:extLst>
          </p:cNvPr>
          <p:cNvSpPr txBox="1"/>
          <p:nvPr/>
        </p:nvSpPr>
        <p:spPr>
          <a:xfrm>
            <a:off x="713998" y="513326"/>
            <a:ext cx="1519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Amasis MT Pro" panose="020B0604020202020204" pitchFamily="18" charset="0"/>
              </a:rPr>
              <a:t>Conclusions</a:t>
            </a:r>
            <a:endParaRPr lang="en-GB" b="1" dirty="0">
              <a:latin typeface="Amasis MT Pro" panose="020B060402020202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B594A3-24A1-4094-B764-C5FA7E042A5C}"/>
              </a:ext>
            </a:extLst>
          </p:cNvPr>
          <p:cNvSpPr txBox="1"/>
          <p:nvPr/>
        </p:nvSpPr>
        <p:spPr>
          <a:xfrm>
            <a:off x="1828800" y="1614791"/>
            <a:ext cx="2255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Key areas covered: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3478DE-65F0-4438-83F0-A6BB88053EB5}"/>
              </a:ext>
            </a:extLst>
          </p:cNvPr>
          <p:cNvSpPr txBox="1"/>
          <p:nvPr/>
        </p:nvSpPr>
        <p:spPr>
          <a:xfrm>
            <a:off x="2383349" y="2090808"/>
            <a:ext cx="7425302" cy="27830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dirty="0"/>
              <a:t>Overview of SAN and how it works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dirty="0"/>
              <a:t>SAN components and interconnectivity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dirty="0"/>
              <a:t>Comparison between several storage management and monitoring software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dirty="0"/>
              <a:t>SAN scalability and benefits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dirty="0"/>
              <a:t>Comparison between SAN and NAS </a:t>
            </a:r>
            <a:endParaRPr lang="en-US" dirty="0"/>
          </a:p>
        </p:txBody>
      </p:sp>
      <p:sp>
        <p:nvSpPr>
          <p:cNvPr id="6" name="Right Triangle 27">
            <a:extLst>
              <a:ext uri="{FF2B5EF4-FFF2-40B4-BE49-F238E27FC236}">
                <a16:creationId xmlns:a16="http://schemas.microsoft.com/office/drawing/2014/main" id="{253522CC-9984-485E-8547-011251F36D06}"/>
              </a:ext>
            </a:extLst>
          </p:cNvPr>
          <p:cNvSpPr/>
          <p:nvPr/>
        </p:nvSpPr>
        <p:spPr>
          <a:xfrm rot="16200004">
            <a:off x="7161937" y="1827938"/>
            <a:ext cx="6857999" cy="320211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pattFill prst="ltUpDiag">
            <a:fgClr>
              <a:schemeClr val="accent1"/>
            </a:fgClr>
            <a:bgClr>
              <a:schemeClr val="bg1"/>
            </a:bgClr>
          </a:patt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8462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BD7BB02-77B9-43CD-93F5-45133B957FDB}"/>
              </a:ext>
            </a:extLst>
          </p:cNvPr>
          <p:cNvSpPr/>
          <p:nvPr/>
        </p:nvSpPr>
        <p:spPr>
          <a:xfrm flipV="1">
            <a:off x="815160" y="882657"/>
            <a:ext cx="1266559" cy="53005"/>
          </a:xfrm>
          <a:prstGeom prst="rect">
            <a:avLst/>
          </a:prstGeom>
          <a:solidFill>
            <a:srgbClr val="9BDAF3"/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atin typeface="Amasis MT Pro" panose="02040504050005020304" pitchFamily="18" charset="0"/>
              </a:rPr>
              <a:t>     </a:t>
            </a:r>
            <a:endParaRPr lang="en-GB" b="1" dirty="0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  <a:latin typeface="Amasis MT Pro" panose="020405040500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EBA63F-AD3D-4A77-B72F-161911004F38}"/>
              </a:ext>
            </a:extLst>
          </p:cNvPr>
          <p:cNvSpPr txBox="1"/>
          <p:nvPr/>
        </p:nvSpPr>
        <p:spPr>
          <a:xfrm>
            <a:off x="713998" y="513326"/>
            <a:ext cx="1374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Amasis MT Pro" panose="020B0604020202020204" pitchFamily="18" charset="0"/>
              </a:rPr>
              <a:t>References</a:t>
            </a:r>
            <a:endParaRPr lang="en-GB" b="1" dirty="0">
              <a:latin typeface="Amasis MT Pro" panose="020B060402020202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111443-C17C-4D2A-9EBF-6430D454241E}"/>
              </a:ext>
            </a:extLst>
          </p:cNvPr>
          <p:cNvSpPr txBox="1"/>
          <p:nvPr/>
        </p:nvSpPr>
        <p:spPr>
          <a:xfrm>
            <a:off x="1015729" y="1141234"/>
            <a:ext cx="10695980" cy="5225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[1] SNIA, “What Is a Storage Area Network (SAN).” https://www.snia.org/education/storage_networking_primer/san/what_san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[2] SNIA, “What is Fibre Channel.” https://www.snia.org/education/what-is-fibre-channel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[3] L. Kevin Wallace Training, “Intro to Storage Area Network SAN Technologies,” 2015. https://www.youtube.com/watch?v=4RsLUTJ_Qtk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[4] S. J. Bigelow, “What is a SAN? Ultimate storage area network guide,” 2020. https://searchstorage.techtarget.com/definition/storage-area-network-SAN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[5] J. T. Ibarra Pall Beck, Hector Hugo, Introduction to Storage Area Network. Business Machines Corporation, 2017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[6] I. VMware, SAN Conceptual and Design Basics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[7] L. SolarWinds Worldwide, “Official Website.” https://www.solarwinds.com/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[8] L. Nagios Enterprises, “Official Website.” https://www.nagios.com/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[9] L. Power Admin, “Official Website.” https://www.poweradmin.com/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[10] “Types of SAN Technology,” 2002. https://www.informit.com/articles/article.aspx?p=25001&amp;seqNum=6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[11] Huawei, “Using SAN - Information lifecycle management and Business continuity,” 2021.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https://forum.huawei.com/enterprise/en/using-san-information-lifecycle-management-and-business-continuity/thread/771907-891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[12] A. Bednarz, “What is a SAN and how does it differ from NAS?,” 2018.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masis MT Pro" panose="02040504050005020304" pitchFamily="18" charset="0"/>
              </a:rPr>
              <a:t> https://www.networkworld.com/article/3256312/what-is-a-san-and-how-does-it-differ-from-nas.html</a:t>
            </a:r>
          </a:p>
        </p:txBody>
      </p:sp>
    </p:spTree>
    <p:extLst>
      <p:ext uri="{BB962C8B-B14F-4D97-AF65-F5344CB8AC3E}">
        <p14:creationId xmlns:p14="http://schemas.microsoft.com/office/powerpoint/2010/main" val="1467690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515</TotalTime>
  <Words>903</Words>
  <Application>Microsoft Office PowerPoint</Application>
  <PresentationFormat>Widescreen</PresentationFormat>
  <Paragraphs>181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Amasis MT Pro</vt:lpstr>
      <vt:lpstr>Amasis MT Pro Black</vt:lpstr>
      <vt:lpstr>Bahnschrift Light Condensed</vt:lpstr>
      <vt:lpstr>Calibri</vt:lpstr>
      <vt:lpstr>Courier New</vt:lpstr>
      <vt:lpstr>OpenSansRegular</vt:lpstr>
      <vt:lpstr>Tw Cen MT</vt:lpstr>
      <vt:lpstr>Tw Cen MT Condensed</vt:lpstr>
      <vt:lpstr>Wingdings</vt:lpstr>
      <vt:lpstr>Wingdings 3</vt:lpstr>
      <vt:lpstr>Integral</vt:lpstr>
      <vt:lpstr>Data Centre Virtualisation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Centre Virtualisation</dc:title>
  <dc:creator>Sandra Stefania Anghel (1815743)</dc:creator>
  <cp:lastModifiedBy>Sandra Stefania Anghel (1815743)</cp:lastModifiedBy>
  <cp:revision>31</cp:revision>
  <dcterms:created xsi:type="dcterms:W3CDTF">2021-11-29T18:45:45Z</dcterms:created>
  <dcterms:modified xsi:type="dcterms:W3CDTF">2021-12-08T18:50:08Z</dcterms:modified>
</cp:coreProperties>
</file>