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5124113" cy="106886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40" d="100"/>
          <a:sy n="40" d="100"/>
        </p:scale>
        <p:origin x="1292" y="10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F8F1"/>
        </a:solidFill>
        <a:effectLst/>
      </p:bgPr>
    </p:bg>
    <p:spTree>
      <p:nvGrpSpPr>
        <p:cNvPr id="1" name=""/>
        <p:cNvGrpSpPr/>
        <p:nvPr/>
      </p:nvGrpSpPr>
      <p:grpSpPr>
        <a:xfrm>
          <a:off x="0" y="0"/>
          <a:ext cx="0" cy="0"/>
          <a:chOff x="0" y="0"/>
          <a:chExt cx="0" cy="0"/>
        </a:xfrm>
      </p:grpSpPr>
      <p:sp>
        <p:nvSpPr>
          <p:cNvPr id="2" name="Rectangle 1"/>
          <p:cNvSpPr/>
          <p:nvPr/>
        </p:nvSpPr>
        <p:spPr>
          <a:xfrm>
            <a:off x="0" y="0"/>
            <a:ext cx="15124176" cy="1938528"/>
          </a:xfrm>
          <a:prstGeom prst="rect">
            <a:avLst/>
          </a:prstGeom>
          <a:solidFill>
            <a:schemeClr val="accent2">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2382012" y="328694"/>
            <a:ext cx="10332720" cy="153888"/>
          </a:xfrm>
          <a:prstGeom prst="rect">
            <a:avLst/>
          </a:prstGeom>
          <a:noFill/>
        </p:spPr>
        <p:txBody>
          <a:bodyPr wrap="square" lIns="0" tIns="0" rIns="0" bIns="0" anchor="t">
            <a:spAutoFit/>
          </a:bodyPr>
          <a:lstStyle/>
          <a:p>
            <a:pPr algn="ctr">
              <a:spcAft>
                <a:spcPts val="0"/>
              </a:spcAft>
            </a:pPr>
            <a:r>
              <a:rPr sz="1000" b="1" i="0" dirty="0">
                <a:solidFill>
                  <a:srgbClr val="E8B04C"/>
                </a:solidFill>
                <a:latin typeface="Aptos"/>
              </a:rPr>
              <a:t>PUBLIC HEALTH &amp; SOCIAL CARE  |  RESEARCH PROPOSAL</a:t>
            </a:r>
          </a:p>
        </p:txBody>
      </p:sp>
      <p:sp>
        <p:nvSpPr>
          <p:cNvPr id="5" name="TextBox 4"/>
          <p:cNvSpPr txBox="1"/>
          <p:nvPr/>
        </p:nvSpPr>
        <p:spPr>
          <a:xfrm>
            <a:off x="749808" y="585216"/>
            <a:ext cx="13624560" cy="749808"/>
          </a:xfrm>
          <a:prstGeom prst="rect">
            <a:avLst/>
          </a:prstGeom>
          <a:noFill/>
        </p:spPr>
        <p:txBody>
          <a:bodyPr wrap="square" lIns="0" tIns="0" rIns="0" bIns="0" anchor="t">
            <a:spAutoFit/>
          </a:bodyPr>
          <a:lstStyle/>
          <a:p>
            <a:pPr algn="ctr">
              <a:spcAft>
                <a:spcPts val="0"/>
              </a:spcAft>
            </a:pPr>
            <a:r>
              <a:rPr sz="2400" b="1" i="0" dirty="0">
                <a:solidFill>
                  <a:srgbClr val="FFFFFF"/>
                </a:solidFill>
                <a:latin typeface="Aptos"/>
              </a:rPr>
              <a:t>The Effectiveness of Social Prescribing in Reducing Loneliness
and Improving Mental Wellbeing Among Older Adults in the UK</a:t>
            </a:r>
          </a:p>
        </p:txBody>
      </p:sp>
      <p:sp>
        <p:nvSpPr>
          <p:cNvPr id="6" name="TextBox 5"/>
          <p:cNvSpPr txBox="1"/>
          <p:nvPr/>
        </p:nvSpPr>
        <p:spPr>
          <a:xfrm>
            <a:off x="768096" y="1517904"/>
            <a:ext cx="13533120" cy="138499"/>
          </a:xfrm>
          <a:prstGeom prst="rect">
            <a:avLst/>
          </a:prstGeom>
          <a:noFill/>
        </p:spPr>
        <p:txBody>
          <a:bodyPr wrap="square" lIns="0" tIns="0" rIns="0" bIns="0" anchor="t">
            <a:spAutoFit/>
          </a:bodyPr>
          <a:lstStyle/>
          <a:p>
            <a:pPr algn="ctr">
              <a:spcAft>
                <a:spcPts val="0"/>
              </a:spcAft>
            </a:pPr>
            <a:r>
              <a:rPr sz="900" b="0" i="0" dirty="0">
                <a:solidFill>
                  <a:srgbClr val="DAE6EC"/>
                </a:solidFill>
                <a:latin typeface="Aptos"/>
              </a:rPr>
              <a:t>Student </a:t>
            </a:r>
            <a:r>
              <a:rPr lang="en-US" sz="900" b="0" i="0" dirty="0">
                <a:solidFill>
                  <a:srgbClr val="DAE6EC"/>
                </a:solidFill>
                <a:latin typeface="Aptos"/>
              </a:rPr>
              <a:t>N</a:t>
            </a:r>
            <a:r>
              <a:rPr sz="900" b="0" i="0" dirty="0">
                <a:solidFill>
                  <a:srgbClr val="DAE6EC"/>
                </a:solidFill>
                <a:latin typeface="Aptos"/>
              </a:rPr>
              <a:t>ame: </a:t>
            </a:r>
            <a:r>
              <a:rPr lang="en-US" sz="900" b="0" i="0" dirty="0">
                <a:solidFill>
                  <a:srgbClr val="DAE6EC"/>
                </a:solidFill>
                <a:latin typeface="Aptos"/>
              </a:rPr>
              <a:t>                                                                  </a:t>
            </a:r>
            <a:r>
              <a:rPr lang="en-GB" sz="900" b="0" i="0" dirty="0">
                <a:solidFill>
                  <a:srgbClr val="DAE6EC"/>
                </a:solidFill>
                <a:latin typeface="Aptos"/>
              </a:rPr>
              <a:t>ID</a:t>
            </a:r>
            <a:r>
              <a:rPr sz="900" b="0" i="0" dirty="0">
                <a:solidFill>
                  <a:srgbClr val="DAE6EC"/>
                </a:solidFill>
                <a:latin typeface="Aptos"/>
              </a:rPr>
              <a:t>:</a:t>
            </a:r>
          </a:p>
        </p:txBody>
      </p:sp>
      <p:sp>
        <p:nvSpPr>
          <p:cNvPr id="7" name="Rounded Rectangle 6"/>
          <p:cNvSpPr/>
          <p:nvPr/>
        </p:nvSpPr>
        <p:spPr>
          <a:xfrm>
            <a:off x="438912" y="2176272"/>
            <a:ext cx="4617720" cy="1392571"/>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 name="Rounded Rectangle 7"/>
          <p:cNvSpPr/>
          <p:nvPr/>
        </p:nvSpPr>
        <p:spPr>
          <a:xfrm>
            <a:off x="5230368" y="2176273"/>
            <a:ext cx="4709160" cy="1444752"/>
          </a:xfrm>
          <a:prstGeom prst="roundRect">
            <a:avLst/>
          </a:prstGeom>
          <a:solidFill>
            <a:schemeClr val="accent2">
              <a:lumMod val="60000"/>
              <a:lumOff val="4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ounded Rectangle 8"/>
          <p:cNvSpPr/>
          <p:nvPr/>
        </p:nvSpPr>
        <p:spPr>
          <a:xfrm>
            <a:off x="10113264" y="2176273"/>
            <a:ext cx="4572000" cy="1444751"/>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658368" y="2359152"/>
            <a:ext cx="4160520" cy="256032"/>
          </a:xfrm>
          <a:prstGeom prst="rect">
            <a:avLst/>
          </a:prstGeom>
          <a:noFill/>
        </p:spPr>
        <p:txBody>
          <a:bodyPr wrap="square" lIns="0" tIns="0" rIns="0" bIns="0" anchor="t">
            <a:spAutoFit/>
          </a:bodyPr>
          <a:lstStyle/>
          <a:p>
            <a:pPr algn="l">
              <a:spcAft>
                <a:spcPts val="0"/>
              </a:spcAft>
            </a:pPr>
            <a:r>
              <a:rPr sz="1200" b="1" i="0">
                <a:solidFill>
                  <a:srgbClr val="14807E"/>
                </a:solidFill>
                <a:latin typeface="Aptos"/>
              </a:rPr>
              <a:t>01  |  WHY THIS MATTERS</a:t>
            </a:r>
          </a:p>
        </p:txBody>
      </p:sp>
      <p:sp>
        <p:nvSpPr>
          <p:cNvPr id="11" name="TextBox 10"/>
          <p:cNvSpPr txBox="1"/>
          <p:nvPr/>
        </p:nvSpPr>
        <p:spPr>
          <a:xfrm>
            <a:off x="658368" y="2554742"/>
            <a:ext cx="4160520" cy="775597"/>
          </a:xfrm>
          <a:prstGeom prst="rect">
            <a:avLst/>
          </a:prstGeom>
          <a:noFill/>
        </p:spPr>
        <p:txBody>
          <a:bodyPr wrap="square" lIns="18288" tIns="18288" rIns="18288" bIns="18288" anchor="t">
            <a:spAutoFit/>
          </a:bodyPr>
          <a:lstStyle/>
          <a:p>
            <a:pPr algn="just">
              <a:spcAft>
                <a:spcPts val="0"/>
              </a:spcAft>
            </a:pPr>
            <a:r>
              <a:rPr lang="en-GB" sz="800" b="0" i="0" dirty="0">
                <a:solidFill>
                  <a:srgbClr val="233542"/>
                </a:solidFill>
                <a:latin typeface="Aptos"/>
              </a:rPr>
              <a:t>Being lonely can have a negative impact on emotional health, self-assurance and the sense of belonging to community. Bereavement, retirement, reduced mobility, long-term conditions or social networks may be an issue for older people. Social prescribing links a person with a non-clinical community service, such as lunch clubs, walking groups, creative groups and befriending, via the link worker. Accessibility and choice will shape its promise, as will the quality of local services (Reinhardt, Vidovic and Hammerton, 2021).</a:t>
            </a:r>
            <a:endParaRPr sz="800" b="0" i="0" dirty="0">
              <a:solidFill>
                <a:srgbClr val="233542"/>
              </a:solidFill>
              <a:latin typeface="Aptos"/>
            </a:endParaRPr>
          </a:p>
        </p:txBody>
      </p:sp>
      <p:sp>
        <p:nvSpPr>
          <p:cNvPr id="12" name="TextBox 11"/>
          <p:cNvSpPr txBox="1"/>
          <p:nvPr/>
        </p:nvSpPr>
        <p:spPr>
          <a:xfrm>
            <a:off x="5449824" y="2359152"/>
            <a:ext cx="4251960" cy="256032"/>
          </a:xfrm>
          <a:prstGeom prst="rect">
            <a:avLst/>
          </a:prstGeom>
          <a:noFill/>
        </p:spPr>
        <p:txBody>
          <a:bodyPr wrap="square" lIns="0" tIns="0" rIns="0" bIns="0" anchor="t">
            <a:spAutoFit/>
          </a:bodyPr>
          <a:lstStyle/>
          <a:p>
            <a:pPr algn="l">
              <a:spcAft>
                <a:spcPts val="0"/>
              </a:spcAft>
            </a:pPr>
            <a:r>
              <a:rPr sz="1200" b="1" i="0">
                <a:solidFill>
                  <a:srgbClr val="14807E"/>
                </a:solidFill>
                <a:latin typeface="Aptos"/>
              </a:rPr>
              <a:t>02  |  PREVALENCE SNAPSHOT</a:t>
            </a:r>
          </a:p>
        </p:txBody>
      </p:sp>
      <p:sp>
        <p:nvSpPr>
          <p:cNvPr id="13" name="Rounded Rectangle 12"/>
          <p:cNvSpPr/>
          <p:nvPr/>
        </p:nvSpPr>
        <p:spPr>
          <a:xfrm>
            <a:off x="5468112" y="2724912"/>
            <a:ext cx="1938528" cy="629376"/>
          </a:xfrm>
          <a:prstGeom prst="roundRect">
            <a:avLst/>
          </a:prstGeom>
          <a:solidFill>
            <a:schemeClr val="accent2">
              <a:lumMod val="75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5577840" y="2779776"/>
            <a:ext cx="1719072" cy="411480"/>
          </a:xfrm>
          <a:prstGeom prst="rect">
            <a:avLst/>
          </a:prstGeom>
          <a:noFill/>
        </p:spPr>
        <p:txBody>
          <a:bodyPr wrap="square" lIns="0" tIns="0" rIns="0" bIns="0" anchor="t">
            <a:spAutoFit/>
          </a:bodyPr>
          <a:lstStyle/>
          <a:p>
            <a:pPr algn="ctr">
              <a:spcAft>
                <a:spcPts val="0"/>
              </a:spcAft>
            </a:pPr>
            <a:r>
              <a:rPr sz="2500" b="1" i="0">
                <a:solidFill>
                  <a:srgbClr val="FFFFFF"/>
                </a:solidFill>
                <a:latin typeface="Aptos"/>
              </a:rPr>
              <a:t>15%</a:t>
            </a:r>
          </a:p>
        </p:txBody>
      </p:sp>
      <p:sp>
        <p:nvSpPr>
          <p:cNvPr id="15" name="TextBox 14"/>
          <p:cNvSpPr txBox="1"/>
          <p:nvPr/>
        </p:nvSpPr>
        <p:spPr>
          <a:xfrm>
            <a:off x="5577840" y="3113531"/>
            <a:ext cx="1719072" cy="246888"/>
          </a:xfrm>
          <a:prstGeom prst="rect">
            <a:avLst/>
          </a:prstGeom>
          <a:noFill/>
        </p:spPr>
        <p:txBody>
          <a:bodyPr wrap="square" lIns="0" tIns="0" rIns="0" bIns="0" anchor="t">
            <a:spAutoFit/>
          </a:bodyPr>
          <a:lstStyle/>
          <a:p>
            <a:pPr algn="ctr">
              <a:spcAft>
                <a:spcPts val="0"/>
              </a:spcAft>
            </a:pPr>
            <a:r>
              <a:rPr sz="1000" b="0" i="0">
                <a:solidFill>
                  <a:srgbClr val="FFFFFF"/>
                </a:solidFill>
                <a:latin typeface="Aptos"/>
              </a:rPr>
              <a:t>aged 65–74</a:t>
            </a:r>
          </a:p>
        </p:txBody>
      </p:sp>
      <p:sp>
        <p:nvSpPr>
          <p:cNvPr id="16" name="Rounded Rectangle 15"/>
          <p:cNvSpPr/>
          <p:nvPr/>
        </p:nvSpPr>
        <p:spPr>
          <a:xfrm>
            <a:off x="7571231" y="2724912"/>
            <a:ext cx="1938528" cy="629376"/>
          </a:xfrm>
          <a:prstGeom prst="roundRect">
            <a:avLst/>
          </a:prstGeom>
          <a:solidFill>
            <a:schemeClr val="accent2">
              <a:lumMod val="20000"/>
              <a:lumOff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7680960" y="2779776"/>
            <a:ext cx="1719072" cy="384721"/>
          </a:xfrm>
          <a:prstGeom prst="rect">
            <a:avLst/>
          </a:prstGeom>
          <a:noFill/>
        </p:spPr>
        <p:txBody>
          <a:bodyPr wrap="square" lIns="0" tIns="0" rIns="0" bIns="0" anchor="t">
            <a:spAutoFit/>
          </a:bodyPr>
          <a:lstStyle/>
          <a:p>
            <a:pPr algn="ctr">
              <a:spcAft>
                <a:spcPts val="0"/>
              </a:spcAft>
            </a:pPr>
            <a:r>
              <a:rPr sz="2500" b="1" i="0">
                <a:latin typeface="Aptos"/>
              </a:rPr>
              <a:t>18%</a:t>
            </a:r>
          </a:p>
        </p:txBody>
      </p:sp>
      <p:sp>
        <p:nvSpPr>
          <p:cNvPr id="18" name="TextBox 17"/>
          <p:cNvSpPr txBox="1"/>
          <p:nvPr/>
        </p:nvSpPr>
        <p:spPr>
          <a:xfrm>
            <a:off x="7680960" y="3200400"/>
            <a:ext cx="1719072" cy="153888"/>
          </a:xfrm>
          <a:prstGeom prst="rect">
            <a:avLst/>
          </a:prstGeom>
          <a:noFill/>
        </p:spPr>
        <p:txBody>
          <a:bodyPr wrap="square" lIns="0" tIns="0" rIns="0" bIns="0" anchor="t">
            <a:spAutoFit/>
          </a:bodyPr>
          <a:lstStyle/>
          <a:p>
            <a:pPr algn="ctr">
              <a:spcAft>
                <a:spcPts val="0"/>
              </a:spcAft>
            </a:pPr>
            <a:r>
              <a:rPr sz="1000" b="0" i="0">
                <a:latin typeface="Aptos"/>
              </a:rPr>
              <a:t>aged 75+</a:t>
            </a:r>
          </a:p>
        </p:txBody>
      </p:sp>
      <p:sp>
        <p:nvSpPr>
          <p:cNvPr id="19" name="TextBox 18"/>
          <p:cNvSpPr txBox="1"/>
          <p:nvPr/>
        </p:nvSpPr>
        <p:spPr>
          <a:xfrm>
            <a:off x="5481796" y="3418299"/>
            <a:ext cx="4160520" cy="178382"/>
          </a:xfrm>
          <a:prstGeom prst="rect">
            <a:avLst/>
          </a:prstGeom>
          <a:noFill/>
        </p:spPr>
        <p:txBody>
          <a:bodyPr wrap="square" lIns="18288" tIns="18288" rIns="18288" bIns="18288" anchor="t">
            <a:spAutoFit/>
          </a:bodyPr>
          <a:lstStyle/>
          <a:p>
            <a:pPr algn="l">
              <a:spcAft>
                <a:spcPts val="0"/>
              </a:spcAft>
            </a:pPr>
            <a:r>
              <a:rPr sz="919" b="0" i="0" dirty="0">
                <a:solidFill>
                  <a:srgbClr val="233542"/>
                </a:solidFill>
                <a:latin typeface="Aptos"/>
              </a:rPr>
              <a:t>felt </a:t>
            </a:r>
            <a:r>
              <a:rPr lang="en-GB" sz="919" b="0" i="0" dirty="0">
                <a:solidFill>
                  <a:srgbClr val="233542"/>
                </a:solidFill>
                <a:latin typeface="Aptos"/>
              </a:rPr>
              <a:t>alone</a:t>
            </a:r>
            <a:r>
              <a:rPr sz="919" b="0" i="0" dirty="0">
                <a:solidFill>
                  <a:srgbClr val="233542"/>
                </a:solidFill>
                <a:latin typeface="Aptos"/>
              </a:rPr>
              <a:t> at least some of the time in </a:t>
            </a:r>
            <a:r>
              <a:rPr lang="en-GB" sz="919" b="0" i="0" dirty="0">
                <a:solidFill>
                  <a:srgbClr val="233542"/>
                </a:solidFill>
                <a:latin typeface="Aptos"/>
              </a:rPr>
              <a:t>UK</a:t>
            </a:r>
            <a:r>
              <a:rPr sz="919" b="0" i="0" dirty="0">
                <a:solidFill>
                  <a:srgbClr val="233542"/>
                </a:solidFill>
                <a:latin typeface="Aptos"/>
              </a:rPr>
              <a:t> in 2024 (NHS England Digital, 2025).</a:t>
            </a:r>
          </a:p>
        </p:txBody>
      </p:sp>
      <p:sp>
        <p:nvSpPr>
          <p:cNvPr id="20" name="TextBox 19"/>
          <p:cNvSpPr txBox="1"/>
          <p:nvPr/>
        </p:nvSpPr>
        <p:spPr>
          <a:xfrm>
            <a:off x="10332720" y="2359152"/>
            <a:ext cx="4133087" cy="256032"/>
          </a:xfrm>
          <a:prstGeom prst="rect">
            <a:avLst/>
          </a:prstGeom>
          <a:noFill/>
        </p:spPr>
        <p:txBody>
          <a:bodyPr wrap="square" lIns="0" tIns="0" rIns="0" bIns="0" anchor="t">
            <a:spAutoFit/>
          </a:bodyPr>
          <a:lstStyle/>
          <a:p>
            <a:pPr algn="l">
              <a:spcAft>
                <a:spcPts val="0"/>
              </a:spcAft>
            </a:pPr>
            <a:r>
              <a:rPr sz="1200" b="1" i="0">
                <a:solidFill>
                  <a:srgbClr val="14807E"/>
                </a:solidFill>
                <a:latin typeface="Aptos"/>
              </a:rPr>
              <a:t>03  |  RATIONALE &amp; EVIDENCE GAP</a:t>
            </a:r>
          </a:p>
        </p:txBody>
      </p:sp>
      <p:sp>
        <p:nvSpPr>
          <p:cNvPr id="21" name="TextBox 20"/>
          <p:cNvSpPr txBox="1"/>
          <p:nvPr/>
        </p:nvSpPr>
        <p:spPr>
          <a:xfrm>
            <a:off x="10277856" y="2538068"/>
            <a:ext cx="4096512" cy="775597"/>
          </a:xfrm>
          <a:prstGeom prst="rect">
            <a:avLst/>
          </a:prstGeom>
          <a:noFill/>
        </p:spPr>
        <p:txBody>
          <a:bodyPr wrap="square" lIns="18288" tIns="18288" rIns="18288" bIns="18288" anchor="t">
            <a:spAutoFit/>
          </a:bodyPr>
          <a:lstStyle/>
          <a:p>
            <a:pPr algn="l">
              <a:spcAft>
                <a:spcPts val="0"/>
              </a:spcAft>
            </a:pPr>
            <a:r>
              <a:rPr lang="en-GB" sz="800" b="0" i="0" dirty="0">
                <a:solidFill>
                  <a:srgbClr val="233542"/>
                </a:solidFill>
                <a:latin typeface="Aptos"/>
              </a:rPr>
              <a:t>Studies have varying measures and designs, but reviews report encouraging improvements in connection and wellbeing. A review that integrates perspectives from the UK can help to draw conclusions about what works, for whom and under what conditions in the context of older adults. This is important as it puts the evidence for person-centred practice into practice, but doesn't overestimate impact or rely on the assumption that referral is enough for participation (</a:t>
            </a:r>
            <a:r>
              <a:rPr lang="en-GB" sz="800" b="0" i="0" dirty="0" err="1">
                <a:solidFill>
                  <a:srgbClr val="233542"/>
                </a:solidFill>
                <a:latin typeface="Aptos"/>
              </a:rPr>
              <a:t>Rapo</a:t>
            </a:r>
            <a:r>
              <a:rPr lang="en-GB" sz="800" b="0" i="0" dirty="0">
                <a:solidFill>
                  <a:srgbClr val="233542"/>
                </a:solidFill>
                <a:latin typeface="Aptos"/>
              </a:rPr>
              <a:t> et al., 2023; </a:t>
            </a:r>
            <a:r>
              <a:rPr lang="en-GB" sz="800" b="0" i="0" dirty="0" err="1">
                <a:solidFill>
                  <a:srgbClr val="233542"/>
                </a:solidFill>
                <a:latin typeface="Aptos"/>
              </a:rPr>
              <a:t>Staras</a:t>
            </a:r>
            <a:r>
              <a:rPr lang="en-GB" sz="800" b="0" i="0" dirty="0">
                <a:solidFill>
                  <a:srgbClr val="233542"/>
                </a:solidFill>
                <a:latin typeface="Aptos"/>
              </a:rPr>
              <a:t> et al., 2024).</a:t>
            </a:r>
            <a:endParaRPr sz="800" b="0" i="0" dirty="0">
              <a:solidFill>
                <a:srgbClr val="233542"/>
              </a:solidFill>
              <a:latin typeface="Aptos"/>
            </a:endParaRPr>
          </a:p>
        </p:txBody>
      </p:sp>
      <p:sp>
        <p:nvSpPr>
          <p:cNvPr id="22" name="Rounded Rectangle 21"/>
          <p:cNvSpPr/>
          <p:nvPr/>
        </p:nvSpPr>
        <p:spPr>
          <a:xfrm>
            <a:off x="438912" y="3785618"/>
            <a:ext cx="4617720" cy="194767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3" name="Rounded Rectangle 22"/>
          <p:cNvSpPr/>
          <p:nvPr/>
        </p:nvSpPr>
        <p:spPr>
          <a:xfrm>
            <a:off x="5230368" y="3758329"/>
            <a:ext cx="4709160" cy="1974959"/>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ounded Rectangle 23"/>
          <p:cNvSpPr/>
          <p:nvPr/>
        </p:nvSpPr>
        <p:spPr>
          <a:xfrm>
            <a:off x="10113264" y="3785618"/>
            <a:ext cx="4572000" cy="1999394"/>
          </a:xfrm>
          <a:prstGeom prst="roundRect">
            <a:avLst/>
          </a:prstGeom>
          <a:solidFill>
            <a:srgbClr val="EDF4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694881" y="3935083"/>
            <a:ext cx="4160520" cy="256032"/>
          </a:xfrm>
          <a:prstGeom prst="rect">
            <a:avLst/>
          </a:prstGeom>
          <a:noFill/>
        </p:spPr>
        <p:txBody>
          <a:bodyPr wrap="square" lIns="0" tIns="0" rIns="0" bIns="0" anchor="t">
            <a:spAutoFit/>
          </a:bodyPr>
          <a:lstStyle/>
          <a:p>
            <a:pPr algn="l">
              <a:spcAft>
                <a:spcPts val="0"/>
              </a:spcAft>
            </a:pPr>
            <a:r>
              <a:rPr sz="1200" b="1" i="0" dirty="0">
                <a:solidFill>
                  <a:srgbClr val="14807E"/>
                </a:solidFill>
                <a:latin typeface="Aptos"/>
              </a:rPr>
              <a:t>04  |  RESEARCH QUESTION</a:t>
            </a:r>
          </a:p>
        </p:txBody>
      </p:sp>
      <p:sp>
        <p:nvSpPr>
          <p:cNvPr id="26" name="TextBox 25"/>
          <p:cNvSpPr txBox="1"/>
          <p:nvPr/>
        </p:nvSpPr>
        <p:spPr>
          <a:xfrm>
            <a:off x="658368" y="4296912"/>
            <a:ext cx="4160520" cy="683264"/>
          </a:xfrm>
          <a:prstGeom prst="rect">
            <a:avLst/>
          </a:prstGeom>
          <a:noFill/>
        </p:spPr>
        <p:txBody>
          <a:bodyPr wrap="square" lIns="18288" tIns="18288" rIns="18288" bIns="18288" anchor="t">
            <a:spAutoFit/>
          </a:bodyPr>
          <a:lstStyle/>
          <a:p>
            <a:pPr algn="l">
              <a:spcAft>
                <a:spcPts val="0"/>
              </a:spcAft>
            </a:pPr>
            <a:r>
              <a:rPr lang="en-GB" sz="1400" b="1" i="0" dirty="0">
                <a:solidFill>
                  <a:srgbClr val="122A40"/>
                </a:solidFill>
                <a:latin typeface="Aptos"/>
              </a:rPr>
              <a:t>What impact does social prescribing have on loneliness and mental wellbeing of adults aged 65+ in the UK?</a:t>
            </a:r>
            <a:endParaRPr sz="1400" b="1" i="0" dirty="0">
              <a:solidFill>
                <a:srgbClr val="122A40"/>
              </a:solidFill>
              <a:latin typeface="Aptos"/>
            </a:endParaRPr>
          </a:p>
        </p:txBody>
      </p:sp>
      <p:sp>
        <p:nvSpPr>
          <p:cNvPr id="27" name="TextBox 26"/>
          <p:cNvSpPr txBox="1"/>
          <p:nvPr/>
        </p:nvSpPr>
        <p:spPr>
          <a:xfrm>
            <a:off x="658368" y="4969764"/>
            <a:ext cx="4160520" cy="228600"/>
          </a:xfrm>
          <a:prstGeom prst="rect">
            <a:avLst/>
          </a:prstGeom>
          <a:noFill/>
        </p:spPr>
        <p:txBody>
          <a:bodyPr wrap="square" lIns="0" tIns="0" rIns="0" bIns="0" anchor="t">
            <a:spAutoFit/>
          </a:bodyPr>
          <a:lstStyle/>
          <a:p>
            <a:pPr algn="l">
              <a:spcAft>
                <a:spcPts val="0"/>
              </a:spcAft>
            </a:pPr>
            <a:r>
              <a:rPr sz="1050" b="1" i="0">
                <a:solidFill>
                  <a:srgbClr val="D5715B"/>
                </a:solidFill>
                <a:latin typeface="Aptos"/>
              </a:rPr>
              <a:t>AIM</a:t>
            </a:r>
          </a:p>
        </p:txBody>
      </p:sp>
      <p:sp>
        <p:nvSpPr>
          <p:cNvPr id="28" name="TextBox 27"/>
          <p:cNvSpPr txBox="1"/>
          <p:nvPr/>
        </p:nvSpPr>
        <p:spPr>
          <a:xfrm>
            <a:off x="658368" y="5196950"/>
            <a:ext cx="4160520" cy="357021"/>
          </a:xfrm>
          <a:prstGeom prst="rect">
            <a:avLst/>
          </a:prstGeom>
          <a:noFill/>
        </p:spPr>
        <p:txBody>
          <a:bodyPr wrap="square" lIns="18288" tIns="18288" rIns="18288" bIns="18288" anchor="t">
            <a:spAutoFit/>
          </a:bodyPr>
          <a:lstStyle/>
          <a:p>
            <a:pPr algn="l">
              <a:spcAft>
                <a:spcPts val="0"/>
              </a:spcAft>
            </a:pPr>
            <a:r>
              <a:rPr lang="en-GB" sz="1040" b="0" i="0" dirty="0">
                <a:solidFill>
                  <a:srgbClr val="233542"/>
                </a:solidFill>
                <a:latin typeface="Aptos"/>
              </a:rPr>
              <a:t>To critically synthesise recent secondary evidence around outcomes, implementation and barriers to participation.</a:t>
            </a:r>
            <a:endParaRPr sz="1040" b="0" i="0" dirty="0">
              <a:solidFill>
                <a:srgbClr val="233542"/>
              </a:solidFill>
              <a:latin typeface="Aptos"/>
            </a:endParaRPr>
          </a:p>
        </p:txBody>
      </p:sp>
      <p:sp>
        <p:nvSpPr>
          <p:cNvPr id="29" name="TextBox 28"/>
          <p:cNvSpPr txBox="1"/>
          <p:nvPr/>
        </p:nvSpPr>
        <p:spPr>
          <a:xfrm>
            <a:off x="5481796" y="3969838"/>
            <a:ext cx="4251960" cy="256032"/>
          </a:xfrm>
          <a:prstGeom prst="rect">
            <a:avLst/>
          </a:prstGeom>
          <a:noFill/>
        </p:spPr>
        <p:txBody>
          <a:bodyPr wrap="square" lIns="0" tIns="0" rIns="0" bIns="0" anchor="t">
            <a:spAutoFit/>
          </a:bodyPr>
          <a:lstStyle/>
          <a:p>
            <a:pPr algn="l">
              <a:spcAft>
                <a:spcPts val="0"/>
              </a:spcAft>
            </a:pPr>
            <a:r>
              <a:rPr sz="1200" b="1" i="0" dirty="0">
                <a:solidFill>
                  <a:srgbClr val="14807E"/>
                </a:solidFill>
                <a:latin typeface="Aptos"/>
              </a:rPr>
              <a:t>05  |  OBJECTIVES</a:t>
            </a:r>
          </a:p>
        </p:txBody>
      </p:sp>
      <p:sp>
        <p:nvSpPr>
          <p:cNvPr id="30" name="TextBox 29"/>
          <p:cNvSpPr txBox="1"/>
          <p:nvPr/>
        </p:nvSpPr>
        <p:spPr>
          <a:xfrm>
            <a:off x="5358384" y="4298856"/>
            <a:ext cx="4160520" cy="1249060"/>
          </a:xfrm>
          <a:prstGeom prst="rect">
            <a:avLst/>
          </a:prstGeom>
          <a:noFill/>
        </p:spPr>
        <p:txBody>
          <a:bodyPr wrap="square" lIns="18288" tIns="18288" rIns="18288" bIns="18288">
            <a:spAutoFit/>
          </a:bodyPr>
          <a:lstStyle/>
          <a:p>
            <a:pPr marL="228600" indent="-228600">
              <a:spcAft>
                <a:spcPts val="400"/>
              </a:spcAft>
              <a:buAutoNum type="arabicPeriod"/>
              <a:defRPr sz="1030">
                <a:solidFill>
                  <a:srgbClr val="233542"/>
                </a:solidFill>
                <a:latin typeface="Aptos"/>
              </a:defRPr>
            </a:pPr>
            <a:r>
              <a:rPr lang="en-GB" dirty="0"/>
              <a:t>Review reported changes in loneliness, social connection and mental wellbeing.</a:t>
            </a:r>
          </a:p>
          <a:p>
            <a:pPr marL="228600" indent="-228600">
              <a:spcAft>
                <a:spcPts val="400"/>
              </a:spcAft>
              <a:buAutoNum type="arabicPeriod"/>
              <a:defRPr sz="1030">
                <a:solidFill>
                  <a:srgbClr val="233542"/>
                </a:solidFill>
                <a:latin typeface="Aptos"/>
              </a:defRPr>
            </a:pPr>
            <a:r>
              <a:rPr lang="en-GB" dirty="0"/>
              <a:t>Determine programme characteristics that relate to increased engagement, such as the use of link-workers, person-centred matching.</a:t>
            </a:r>
          </a:p>
          <a:p>
            <a:pPr marL="228600" indent="-228600">
              <a:spcAft>
                <a:spcPts val="400"/>
              </a:spcAft>
              <a:buAutoNum type="arabicPeriod"/>
              <a:defRPr sz="1030">
                <a:solidFill>
                  <a:srgbClr val="233542"/>
                </a:solidFill>
                <a:latin typeface="Aptos"/>
              </a:defRPr>
            </a:pPr>
            <a:r>
              <a:rPr lang="en-GB" dirty="0"/>
              <a:t>Assess the quality of evidence, barriers to accessing evidence and implications for practice in UK health and social care.</a:t>
            </a:r>
            <a:endParaRPr dirty="0"/>
          </a:p>
        </p:txBody>
      </p:sp>
      <p:sp>
        <p:nvSpPr>
          <p:cNvPr id="31" name="TextBox 30"/>
          <p:cNvSpPr txBox="1"/>
          <p:nvPr/>
        </p:nvSpPr>
        <p:spPr>
          <a:xfrm>
            <a:off x="10287000" y="4005073"/>
            <a:ext cx="4114800" cy="256032"/>
          </a:xfrm>
          <a:prstGeom prst="rect">
            <a:avLst/>
          </a:prstGeom>
          <a:noFill/>
        </p:spPr>
        <p:txBody>
          <a:bodyPr wrap="square" lIns="0" tIns="0" rIns="0" bIns="0" anchor="t">
            <a:spAutoFit/>
          </a:bodyPr>
          <a:lstStyle/>
          <a:p>
            <a:pPr algn="l">
              <a:spcAft>
                <a:spcPts val="0"/>
              </a:spcAft>
            </a:pPr>
            <a:r>
              <a:rPr sz="1200" b="1" i="0">
                <a:solidFill>
                  <a:srgbClr val="14807E"/>
                </a:solidFill>
                <a:latin typeface="Aptos"/>
              </a:rPr>
              <a:t>06  |  SECONDARY METHOD</a:t>
            </a:r>
          </a:p>
        </p:txBody>
      </p:sp>
      <p:sp>
        <p:nvSpPr>
          <p:cNvPr id="32" name="Rounded Rectangle 31"/>
          <p:cNvSpPr/>
          <p:nvPr/>
        </p:nvSpPr>
        <p:spPr>
          <a:xfrm>
            <a:off x="10296144" y="4320580"/>
            <a:ext cx="1344168" cy="649184"/>
          </a:xfrm>
          <a:prstGeom prst="roundRect">
            <a:avLst/>
          </a:prstGeom>
          <a:solidFill>
            <a:srgbClr val="FFFFFF"/>
          </a:solidFill>
          <a:ln w="12700">
            <a:solidFill>
              <a:srgbClr val="C7D8D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10332720" y="4439310"/>
            <a:ext cx="1188720" cy="201168"/>
          </a:xfrm>
          <a:prstGeom prst="rect">
            <a:avLst/>
          </a:prstGeom>
          <a:noFill/>
        </p:spPr>
        <p:txBody>
          <a:bodyPr wrap="square" lIns="0" tIns="0" rIns="0" bIns="0" anchor="t">
            <a:spAutoFit/>
          </a:bodyPr>
          <a:lstStyle/>
          <a:p>
            <a:pPr algn="ctr">
              <a:spcAft>
                <a:spcPts val="0"/>
              </a:spcAft>
            </a:pPr>
            <a:r>
              <a:rPr sz="869" b="1" i="0">
                <a:solidFill>
                  <a:srgbClr val="14807E"/>
                </a:solidFill>
                <a:latin typeface="Aptos"/>
              </a:rPr>
              <a:t>SEARCH</a:t>
            </a:r>
          </a:p>
        </p:txBody>
      </p:sp>
      <p:sp>
        <p:nvSpPr>
          <p:cNvPr id="34" name="TextBox 33"/>
          <p:cNvSpPr txBox="1"/>
          <p:nvPr/>
        </p:nvSpPr>
        <p:spPr>
          <a:xfrm>
            <a:off x="10387584" y="4595191"/>
            <a:ext cx="1170432" cy="249299"/>
          </a:xfrm>
          <a:prstGeom prst="rect">
            <a:avLst/>
          </a:prstGeom>
          <a:noFill/>
        </p:spPr>
        <p:txBody>
          <a:bodyPr wrap="square" lIns="9144" tIns="9144" rIns="9144" bIns="9144" anchor="t">
            <a:spAutoFit/>
          </a:bodyPr>
          <a:lstStyle/>
          <a:p>
            <a:pPr algn="ctr">
              <a:spcAft>
                <a:spcPts val="0"/>
              </a:spcAft>
            </a:pPr>
            <a:r>
              <a:rPr sz="750" b="0" i="0" dirty="0">
                <a:solidFill>
                  <a:srgbClr val="233542"/>
                </a:solidFill>
                <a:latin typeface="Aptos"/>
              </a:rPr>
              <a:t>Peer-reviewed databases
</a:t>
            </a:r>
            <a:r>
              <a:rPr lang="en-GB" sz="750" b="0" i="0" dirty="0">
                <a:solidFill>
                  <a:srgbClr val="233542"/>
                </a:solidFill>
                <a:latin typeface="Aptos"/>
              </a:rPr>
              <a:t>&amp;</a:t>
            </a:r>
            <a:r>
              <a:rPr sz="750" b="0" i="0" dirty="0">
                <a:solidFill>
                  <a:srgbClr val="233542"/>
                </a:solidFill>
                <a:latin typeface="Aptos"/>
              </a:rPr>
              <a:t> UK literature</a:t>
            </a:r>
          </a:p>
        </p:txBody>
      </p:sp>
      <p:sp>
        <p:nvSpPr>
          <p:cNvPr id="35" name="TextBox 34"/>
          <p:cNvSpPr txBox="1"/>
          <p:nvPr/>
        </p:nvSpPr>
        <p:spPr>
          <a:xfrm>
            <a:off x="11603736" y="5120640"/>
            <a:ext cx="164592" cy="182880"/>
          </a:xfrm>
          <a:prstGeom prst="rect">
            <a:avLst/>
          </a:prstGeom>
          <a:noFill/>
        </p:spPr>
        <p:txBody>
          <a:bodyPr wrap="square" lIns="0" tIns="0" rIns="0" bIns="0" anchor="t">
            <a:spAutoFit/>
          </a:bodyPr>
          <a:lstStyle/>
          <a:p>
            <a:pPr algn="ctr">
              <a:spcAft>
                <a:spcPts val="0"/>
              </a:spcAft>
            </a:pPr>
            <a:r>
              <a:rPr sz="1800" b="1" i="0">
                <a:solidFill>
                  <a:srgbClr val="E8B04C"/>
                </a:solidFill>
                <a:latin typeface="Aptos"/>
              </a:rPr>
              <a:t>›</a:t>
            </a:r>
          </a:p>
        </p:txBody>
      </p:sp>
      <p:sp>
        <p:nvSpPr>
          <p:cNvPr id="36" name="Rounded Rectangle 35"/>
          <p:cNvSpPr/>
          <p:nvPr/>
        </p:nvSpPr>
        <p:spPr>
          <a:xfrm>
            <a:off x="11795760" y="4301486"/>
            <a:ext cx="1289304" cy="685664"/>
          </a:xfrm>
          <a:prstGeom prst="roundRect">
            <a:avLst/>
          </a:prstGeom>
          <a:solidFill>
            <a:srgbClr val="FFFFFF"/>
          </a:solidFill>
          <a:ln w="12700">
            <a:solidFill>
              <a:srgbClr val="C7D8D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11841480" y="4417792"/>
            <a:ext cx="1188720" cy="201168"/>
          </a:xfrm>
          <a:prstGeom prst="rect">
            <a:avLst/>
          </a:prstGeom>
          <a:noFill/>
        </p:spPr>
        <p:txBody>
          <a:bodyPr wrap="square" lIns="0" tIns="0" rIns="0" bIns="0" anchor="t">
            <a:spAutoFit/>
          </a:bodyPr>
          <a:lstStyle/>
          <a:p>
            <a:pPr algn="ctr">
              <a:spcAft>
                <a:spcPts val="0"/>
              </a:spcAft>
            </a:pPr>
            <a:r>
              <a:rPr sz="869" b="1" i="0">
                <a:solidFill>
                  <a:srgbClr val="14807E"/>
                </a:solidFill>
                <a:latin typeface="Aptos"/>
              </a:rPr>
              <a:t>SCREEN</a:t>
            </a:r>
          </a:p>
        </p:txBody>
      </p:sp>
      <p:sp>
        <p:nvSpPr>
          <p:cNvPr id="38" name="TextBox 37"/>
          <p:cNvSpPr txBox="1"/>
          <p:nvPr/>
        </p:nvSpPr>
        <p:spPr>
          <a:xfrm>
            <a:off x="11887200" y="4595191"/>
            <a:ext cx="1170432" cy="249299"/>
          </a:xfrm>
          <a:prstGeom prst="rect">
            <a:avLst/>
          </a:prstGeom>
          <a:noFill/>
        </p:spPr>
        <p:txBody>
          <a:bodyPr wrap="square" lIns="9144" tIns="9144" rIns="9144" bIns="9144" anchor="t">
            <a:spAutoFit/>
          </a:bodyPr>
          <a:lstStyle/>
          <a:p>
            <a:pPr algn="ctr">
              <a:spcAft>
                <a:spcPts val="0"/>
              </a:spcAft>
            </a:pPr>
            <a:r>
              <a:rPr sz="750" b="0" i="0" dirty="0">
                <a:solidFill>
                  <a:srgbClr val="233542"/>
                </a:solidFill>
                <a:latin typeface="Aptos"/>
              </a:rPr>
              <a:t>Eligibility criteria
</a:t>
            </a:r>
            <a:r>
              <a:rPr lang="en-GB" sz="750" b="0" i="0" dirty="0">
                <a:solidFill>
                  <a:srgbClr val="233542"/>
                </a:solidFill>
                <a:latin typeface="Aptos"/>
              </a:rPr>
              <a:t>&amp;</a:t>
            </a:r>
            <a:r>
              <a:rPr sz="750" b="0" i="0" dirty="0">
                <a:solidFill>
                  <a:srgbClr val="233542"/>
                </a:solidFill>
                <a:latin typeface="Aptos"/>
              </a:rPr>
              <a:t> quality appraisal</a:t>
            </a:r>
          </a:p>
        </p:txBody>
      </p:sp>
      <p:sp>
        <p:nvSpPr>
          <p:cNvPr id="39" name="TextBox 38"/>
          <p:cNvSpPr txBox="1"/>
          <p:nvPr/>
        </p:nvSpPr>
        <p:spPr>
          <a:xfrm>
            <a:off x="13048488" y="5120640"/>
            <a:ext cx="164592" cy="182880"/>
          </a:xfrm>
          <a:prstGeom prst="rect">
            <a:avLst/>
          </a:prstGeom>
          <a:noFill/>
        </p:spPr>
        <p:txBody>
          <a:bodyPr wrap="square" lIns="0" tIns="0" rIns="0" bIns="0" anchor="t">
            <a:spAutoFit/>
          </a:bodyPr>
          <a:lstStyle/>
          <a:p>
            <a:pPr algn="ctr">
              <a:spcAft>
                <a:spcPts val="0"/>
              </a:spcAft>
            </a:pPr>
            <a:r>
              <a:rPr sz="1800" b="1" i="0">
                <a:solidFill>
                  <a:srgbClr val="E8B04C"/>
                </a:solidFill>
                <a:latin typeface="Aptos"/>
              </a:rPr>
              <a:t>›</a:t>
            </a:r>
          </a:p>
        </p:txBody>
      </p:sp>
      <p:sp>
        <p:nvSpPr>
          <p:cNvPr id="40" name="Rounded Rectangle 39"/>
          <p:cNvSpPr/>
          <p:nvPr/>
        </p:nvSpPr>
        <p:spPr>
          <a:xfrm>
            <a:off x="13203936" y="4263450"/>
            <a:ext cx="1353312" cy="723700"/>
          </a:xfrm>
          <a:prstGeom prst="roundRect">
            <a:avLst/>
          </a:prstGeom>
          <a:solidFill>
            <a:srgbClr val="FFFFFF"/>
          </a:solidFill>
          <a:ln w="12700">
            <a:solidFill>
              <a:srgbClr val="C7D8D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13249656" y="4421346"/>
            <a:ext cx="1188720" cy="201168"/>
          </a:xfrm>
          <a:prstGeom prst="rect">
            <a:avLst/>
          </a:prstGeom>
          <a:noFill/>
        </p:spPr>
        <p:txBody>
          <a:bodyPr wrap="square" lIns="0" tIns="0" rIns="0" bIns="0" anchor="t">
            <a:spAutoFit/>
          </a:bodyPr>
          <a:lstStyle/>
          <a:p>
            <a:pPr algn="ctr">
              <a:spcAft>
                <a:spcPts val="0"/>
              </a:spcAft>
            </a:pPr>
            <a:r>
              <a:rPr sz="869" b="1" i="0">
                <a:solidFill>
                  <a:srgbClr val="14807E"/>
                </a:solidFill>
                <a:latin typeface="Aptos"/>
              </a:rPr>
              <a:t>SYNTHESISE</a:t>
            </a:r>
          </a:p>
        </p:txBody>
      </p:sp>
      <p:sp>
        <p:nvSpPr>
          <p:cNvPr id="42" name="TextBox 41"/>
          <p:cNvSpPr txBox="1"/>
          <p:nvPr/>
        </p:nvSpPr>
        <p:spPr>
          <a:xfrm>
            <a:off x="13267944" y="4539894"/>
            <a:ext cx="1170432" cy="249299"/>
          </a:xfrm>
          <a:prstGeom prst="rect">
            <a:avLst/>
          </a:prstGeom>
          <a:noFill/>
        </p:spPr>
        <p:txBody>
          <a:bodyPr wrap="square" lIns="9144" tIns="9144" rIns="9144" bIns="9144" anchor="t">
            <a:spAutoFit/>
          </a:bodyPr>
          <a:lstStyle/>
          <a:p>
            <a:pPr algn="ctr">
              <a:spcAft>
                <a:spcPts val="0"/>
              </a:spcAft>
            </a:pPr>
            <a:r>
              <a:rPr sz="750" b="0" i="0" dirty="0">
                <a:solidFill>
                  <a:srgbClr val="233542"/>
                </a:solidFill>
                <a:latin typeface="Aptos"/>
              </a:rPr>
              <a:t>Thematic comparison
</a:t>
            </a:r>
            <a:r>
              <a:rPr lang="en-GB" sz="750" b="0" i="0" dirty="0">
                <a:solidFill>
                  <a:srgbClr val="233542"/>
                </a:solidFill>
                <a:latin typeface="Aptos"/>
              </a:rPr>
              <a:t>between </a:t>
            </a:r>
            <a:r>
              <a:rPr sz="750" b="0" i="0" dirty="0">
                <a:solidFill>
                  <a:srgbClr val="233542"/>
                </a:solidFill>
                <a:latin typeface="Aptos"/>
              </a:rPr>
              <a:t>outcomes </a:t>
            </a:r>
            <a:r>
              <a:rPr lang="en-GB" sz="750" b="0" i="0" dirty="0">
                <a:solidFill>
                  <a:srgbClr val="233542"/>
                </a:solidFill>
                <a:latin typeface="Aptos"/>
              </a:rPr>
              <a:t>&amp;</a:t>
            </a:r>
            <a:r>
              <a:rPr sz="750" b="0" i="0" dirty="0">
                <a:solidFill>
                  <a:srgbClr val="233542"/>
                </a:solidFill>
                <a:latin typeface="Aptos"/>
              </a:rPr>
              <a:t> gaps</a:t>
            </a:r>
          </a:p>
        </p:txBody>
      </p:sp>
      <p:sp>
        <p:nvSpPr>
          <p:cNvPr id="43" name="TextBox 42"/>
          <p:cNvSpPr txBox="1"/>
          <p:nvPr/>
        </p:nvSpPr>
        <p:spPr>
          <a:xfrm>
            <a:off x="10296144" y="5170100"/>
            <a:ext cx="4069080" cy="313932"/>
          </a:xfrm>
          <a:prstGeom prst="rect">
            <a:avLst/>
          </a:prstGeom>
          <a:noFill/>
        </p:spPr>
        <p:txBody>
          <a:bodyPr wrap="square" lIns="18288" tIns="18288" rIns="18288" bIns="18288" anchor="t">
            <a:spAutoFit/>
          </a:bodyPr>
          <a:lstStyle/>
          <a:p>
            <a:pPr algn="l">
              <a:spcAft>
                <a:spcPts val="0"/>
              </a:spcAft>
            </a:pPr>
            <a:r>
              <a:rPr lang="en-GB" sz="900" b="0" i="0" dirty="0">
                <a:solidFill>
                  <a:srgbClr val="233542"/>
                </a:solidFill>
                <a:latin typeface="Aptos"/>
              </a:rPr>
              <a:t>Methodology: systematic search and narrative synthesis of the most relevant evidence in the last 10 years.</a:t>
            </a:r>
            <a:endParaRPr sz="900" b="0" i="0" dirty="0">
              <a:solidFill>
                <a:srgbClr val="233542"/>
              </a:solidFill>
              <a:latin typeface="Aptos"/>
            </a:endParaRPr>
          </a:p>
        </p:txBody>
      </p:sp>
      <p:sp>
        <p:nvSpPr>
          <p:cNvPr id="44" name="Rounded Rectangle 43"/>
          <p:cNvSpPr/>
          <p:nvPr/>
        </p:nvSpPr>
        <p:spPr>
          <a:xfrm>
            <a:off x="4462272" y="6016603"/>
            <a:ext cx="7059168" cy="1108258"/>
          </a:xfrm>
          <a:prstGeom prst="roundRect">
            <a:avLst/>
          </a:prstGeom>
          <a:solidFill>
            <a:schemeClr val="accent2">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Rounded Rectangle 44"/>
          <p:cNvSpPr/>
          <p:nvPr/>
        </p:nvSpPr>
        <p:spPr>
          <a:xfrm>
            <a:off x="4462272" y="7522771"/>
            <a:ext cx="7022592" cy="79328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4682219" y="6178231"/>
            <a:ext cx="6583680" cy="256032"/>
          </a:xfrm>
          <a:prstGeom prst="rect">
            <a:avLst/>
          </a:prstGeom>
          <a:noFill/>
        </p:spPr>
        <p:txBody>
          <a:bodyPr wrap="square" lIns="0" tIns="0" rIns="0" bIns="0" anchor="t">
            <a:spAutoFit/>
          </a:bodyPr>
          <a:lstStyle/>
          <a:p>
            <a:pPr algn="l">
              <a:spcAft>
                <a:spcPts val="0"/>
              </a:spcAft>
            </a:pPr>
            <a:r>
              <a:rPr sz="1200" b="1" i="0">
                <a:solidFill>
                  <a:srgbClr val="E8B04C"/>
                </a:solidFill>
                <a:latin typeface="Aptos"/>
              </a:rPr>
              <a:t>07  |  EXPECTED RESEARCH IMPACT</a:t>
            </a:r>
          </a:p>
        </p:txBody>
      </p:sp>
      <p:sp>
        <p:nvSpPr>
          <p:cNvPr id="47" name="TextBox 46"/>
          <p:cNvSpPr txBox="1"/>
          <p:nvPr/>
        </p:nvSpPr>
        <p:spPr>
          <a:xfrm>
            <a:off x="4626862" y="6490126"/>
            <a:ext cx="6547104" cy="406265"/>
          </a:xfrm>
          <a:prstGeom prst="rect">
            <a:avLst/>
          </a:prstGeom>
          <a:noFill/>
        </p:spPr>
        <p:txBody>
          <a:bodyPr wrap="square" lIns="18288" tIns="18288" rIns="18288" bIns="18288" anchor="t">
            <a:spAutoFit/>
          </a:bodyPr>
          <a:lstStyle/>
          <a:p>
            <a:pPr algn="l">
              <a:spcAft>
                <a:spcPts val="0"/>
              </a:spcAft>
            </a:pPr>
            <a:r>
              <a:rPr lang="en-GB" sz="800" b="0" i="0" dirty="0">
                <a:solidFill>
                  <a:srgbClr val="FFFFFF"/>
                </a:solidFill>
                <a:latin typeface="Aptos"/>
              </a:rPr>
              <a:t>It may facilitate a connection between workers and practitioners and meaningful and accessible activities for older adults, identify barriers and challenges (such as transport, costs, disability, and digital barriers), and provide information for commissioners on outcomes to measure. It could also pinpoint areas for improved assessment. Recommendations will be results, not evidence that all social prescribing models are the same.</a:t>
            </a:r>
            <a:endParaRPr sz="800" b="0" i="0" dirty="0">
              <a:solidFill>
                <a:srgbClr val="FFFFFF"/>
              </a:solidFill>
              <a:latin typeface="Aptos"/>
            </a:endParaRPr>
          </a:p>
        </p:txBody>
      </p:sp>
      <p:sp>
        <p:nvSpPr>
          <p:cNvPr id="48" name="TextBox 47"/>
          <p:cNvSpPr txBox="1"/>
          <p:nvPr/>
        </p:nvSpPr>
        <p:spPr>
          <a:xfrm>
            <a:off x="4620766" y="7598498"/>
            <a:ext cx="6547104" cy="256032"/>
          </a:xfrm>
          <a:prstGeom prst="rect">
            <a:avLst/>
          </a:prstGeom>
          <a:noFill/>
        </p:spPr>
        <p:txBody>
          <a:bodyPr wrap="square" lIns="0" tIns="0" rIns="0" bIns="0" anchor="t">
            <a:spAutoFit/>
          </a:bodyPr>
          <a:lstStyle/>
          <a:p>
            <a:pPr algn="l">
              <a:spcAft>
                <a:spcPts val="0"/>
              </a:spcAft>
            </a:pPr>
            <a:r>
              <a:rPr sz="1200" b="1" i="0">
                <a:solidFill>
                  <a:srgbClr val="14807E"/>
                </a:solidFill>
                <a:latin typeface="Aptos"/>
              </a:rPr>
              <a:t>08  |  CRITICAL LENS</a:t>
            </a:r>
          </a:p>
        </p:txBody>
      </p:sp>
      <p:sp>
        <p:nvSpPr>
          <p:cNvPr id="49" name="TextBox 48"/>
          <p:cNvSpPr txBox="1"/>
          <p:nvPr/>
        </p:nvSpPr>
        <p:spPr>
          <a:xfrm>
            <a:off x="4542013" y="7857076"/>
            <a:ext cx="6492240" cy="406265"/>
          </a:xfrm>
          <a:prstGeom prst="rect">
            <a:avLst/>
          </a:prstGeom>
          <a:noFill/>
        </p:spPr>
        <p:txBody>
          <a:bodyPr wrap="square" lIns="18288" tIns="18288" rIns="18288" bIns="18288" anchor="t">
            <a:spAutoFit/>
          </a:bodyPr>
          <a:lstStyle/>
          <a:p>
            <a:pPr algn="l">
              <a:spcAft>
                <a:spcPts val="0"/>
              </a:spcAft>
            </a:pPr>
            <a:r>
              <a:rPr lang="en-GB" sz="800" b="0" i="0" dirty="0">
                <a:solidFill>
                  <a:srgbClr val="233542"/>
                </a:solidFill>
                <a:latin typeface="Aptos"/>
              </a:rPr>
              <a:t>Any positive results need to be interpreted with caution, as the findings are drawn from small samples, may be self-selected, limited comparison groups and inconsistent outcome measures. Comparisons of strengths and weaknesses will be made, and benefits will be assessed for the period beyond initial referral (Reinhardt, Vidovic and Hammerton, 2021; Rapo et al., 2023).</a:t>
            </a:r>
            <a:endParaRPr sz="800" b="0" i="0" dirty="0">
              <a:solidFill>
                <a:srgbClr val="233542"/>
              </a:solidFill>
              <a:latin typeface="Aptos"/>
            </a:endParaRPr>
          </a:p>
        </p:txBody>
      </p:sp>
      <p:sp>
        <p:nvSpPr>
          <p:cNvPr id="50" name="Rounded Rectangle 49"/>
          <p:cNvSpPr/>
          <p:nvPr/>
        </p:nvSpPr>
        <p:spPr>
          <a:xfrm>
            <a:off x="4462271" y="8512365"/>
            <a:ext cx="7022593" cy="1934861"/>
          </a:xfrm>
          <a:prstGeom prst="roundRect">
            <a:avLst/>
          </a:prstGeom>
          <a:solidFill>
            <a:srgbClr val="E8EF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1" name="TextBox 50"/>
          <p:cNvSpPr txBox="1"/>
          <p:nvPr/>
        </p:nvSpPr>
        <p:spPr>
          <a:xfrm>
            <a:off x="4620766" y="8678728"/>
            <a:ext cx="1425593" cy="169277"/>
          </a:xfrm>
          <a:prstGeom prst="rect">
            <a:avLst/>
          </a:prstGeom>
          <a:noFill/>
        </p:spPr>
        <p:txBody>
          <a:bodyPr wrap="square" lIns="0" tIns="0" rIns="0" bIns="0" anchor="t">
            <a:spAutoFit/>
          </a:bodyPr>
          <a:lstStyle/>
          <a:p>
            <a:pPr algn="l">
              <a:spcAft>
                <a:spcPts val="0"/>
              </a:spcAft>
            </a:pPr>
            <a:r>
              <a:rPr lang="en-GB" sz="1100" b="1" dirty="0">
                <a:solidFill>
                  <a:srgbClr val="122A40"/>
                </a:solidFill>
                <a:latin typeface="Aptos"/>
              </a:rPr>
              <a:t>R</a:t>
            </a:r>
            <a:r>
              <a:rPr sz="1100" b="1" i="0" dirty="0" err="1">
                <a:solidFill>
                  <a:srgbClr val="122A40"/>
                </a:solidFill>
                <a:latin typeface="Aptos"/>
              </a:rPr>
              <a:t>EFERENCES</a:t>
            </a:r>
            <a:r>
              <a:rPr sz="1100" b="1" i="0" dirty="0">
                <a:solidFill>
                  <a:srgbClr val="122A40"/>
                </a:solidFill>
                <a:latin typeface="Aptos"/>
              </a:rPr>
              <a:t> </a:t>
            </a:r>
          </a:p>
        </p:txBody>
      </p:sp>
      <p:sp>
        <p:nvSpPr>
          <p:cNvPr id="52" name="TextBox 51"/>
          <p:cNvSpPr txBox="1"/>
          <p:nvPr/>
        </p:nvSpPr>
        <p:spPr>
          <a:xfrm>
            <a:off x="4567427" y="8949114"/>
            <a:ext cx="6812280" cy="1403461"/>
          </a:xfrm>
          <a:prstGeom prst="rect">
            <a:avLst/>
          </a:prstGeom>
          <a:noFill/>
        </p:spPr>
        <p:txBody>
          <a:bodyPr wrap="square" lIns="9144" tIns="9144" rIns="9144" bIns="9144">
            <a:spAutoFit/>
          </a:bodyPr>
          <a:lstStyle/>
          <a:p>
            <a:pPr>
              <a:spcAft>
                <a:spcPts val="400"/>
              </a:spcAft>
              <a:defRPr sz="790">
                <a:solidFill>
                  <a:srgbClr val="233542"/>
                </a:solidFill>
                <a:latin typeface="Aptos"/>
              </a:defRPr>
            </a:pPr>
            <a:r>
              <a:rPr sz="800" dirty="0"/>
              <a:t>National Health Service England Digital (2025) ‘Loneliness and wellbeing: Health Survey for England 2024’. Available at: https://digital.nhs.uk/data-and-information/publications/statistical/health-survey-for-england/2024/loneliness-and-wellbeing (Accessed: 1</a:t>
            </a:r>
            <a:r>
              <a:rPr lang="en-US" sz="800" dirty="0"/>
              <a:t>2</a:t>
            </a:r>
            <a:r>
              <a:rPr sz="800" dirty="0"/>
              <a:t> October 2026).</a:t>
            </a:r>
          </a:p>
          <a:p>
            <a:pPr>
              <a:spcAft>
                <a:spcPts val="400"/>
              </a:spcAft>
              <a:defRPr sz="790">
                <a:solidFill>
                  <a:srgbClr val="233542"/>
                </a:solidFill>
                <a:latin typeface="Aptos"/>
              </a:defRPr>
            </a:pPr>
            <a:r>
              <a:rPr sz="800" dirty="0" err="1"/>
              <a:t>Rapo</a:t>
            </a:r>
            <a:r>
              <a:rPr sz="800" dirty="0"/>
              <a:t>, E. et al. (2023) ‘Critical components of social prescribing </a:t>
            </a:r>
            <a:r>
              <a:rPr sz="800" dirty="0" err="1"/>
              <a:t>programmes</a:t>
            </a:r>
            <a:r>
              <a:rPr sz="800" dirty="0"/>
              <a:t> with a focus on older adults: a systematic review’, Scandinavian Journal of Primary Health Care. Available at: https://pmc.ncbi.nlm.nih.gov/articles/PMC10478612/ (Accessed: 1</a:t>
            </a:r>
            <a:r>
              <a:rPr lang="en-US" sz="800" dirty="0"/>
              <a:t>2</a:t>
            </a:r>
            <a:r>
              <a:rPr sz="800" dirty="0"/>
              <a:t> October 2026).</a:t>
            </a:r>
            <a:endParaRPr lang="en-GB" sz="800" dirty="0"/>
          </a:p>
          <a:p>
            <a:pPr>
              <a:spcAft>
                <a:spcPts val="400"/>
              </a:spcAft>
              <a:defRPr sz="790">
                <a:solidFill>
                  <a:srgbClr val="233542"/>
                </a:solidFill>
                <a:latin typeface="Aptos"/>
              </a:defRPr>
            </a:pPr>
            <a:r>
              <a:rPr lang="en-GB" sz="800" dirty="0"/>
              <a:t>Reinhardt, G.Y., </a:t>
            </a:r>
            <a:r>
              <a:rPr lang="en-GB" sz="800" dirty="0" err="1"/>
              <a:t>Vidovic</a:t>
            </a:r>
            <a:r>
              <a:rPr lang="en-GB" sz="800" dirty="0"/>
              <a:t>, D. and </a:t>
            </a:r>
            <a:r>
              <a:rPr lang="en-GB" sz="800" dirty="0" err="1"/>
              <a:t>Hammerton</a:t>
            </a:r>
            <a:r>
              <a:rPr lang="en-GB" sz="800" dirty="0"/>
              <a:t>, C. (2021) ‘Understanding loneliness: a systematic review of the impact of social prescribing initiatives on loneliness’, Perspectives in Public Health, 141(4), pp. 204–213. Available at: https://pmc.ncbi.nlm.nih.gov/articles/PMC8295963/ (Accessed: 12 October 2026).</a:t>
            </a:r>
          </a:p>
          <a:p>
            <a:pPr>
              <a:spcAft>
                <a:spcPts val="400"/>
              </a:spcAft>
              <a:defRPr sz="790">
                <a:solidFill>
                  <a:srgbClr val="233542"/>
                </a:solidFill>
                <a:latin typeface="Aptos"/>
              </a:defRPr>
            </a:pPr>
            <a:r>
              <a:rPr lang="en-GB" sz="800" dirty="0" err="1"/>
              <a:t>Staras</a:t>
            </a:r>
            <a:r>
              <a:rPr lang="en-GB" sz="800" dirty="0"/>
              <a:t>, C. et al. (2024) ‘An evaluation of the role of social identity processes for enhancing health outcomes within UK-based social prescribing initiatives designed to increase social connection and reduce loneliness: a systematic review’, Journal of Community &amp; Applied Social Psychology, 34(5), e2878. Available at: https://doi.org/10.1002/casp.2878 (Accessed: 14 October 2026).</a:t>
            </a:r>
            <a:endParaRPr sz="800" dirty="0"/>
          </a:p>
        </p:txBody>
      </p:sp>
      <p:pic>
        <p:nvPicPr>
          <p:cNvPr id="56" name="Picture 55">
            <a:extLst>
              <a:ext uri="{FF2B5EF4-FFF2-40B4-BE49-F238E27FC236}">
                <a16:creationId xmlns:a16="http://schemas.microsoft.com/office/drawing/2014/main" id="{4DDC5AF1-0A04-02AA-70E1-8E1DD3B602EB}"/>
              </a:ext>
            </a:extLst>
          </p:cNvPr>
          <p:cNvPicPr>
            <a:picLocks noChangeAspect="1"/>
          </p:cNvPicPr>
          <p:nvPr/>
        </p:nvPicPr>
        <p:blipFill>
          <a:blip r:embed="rId2"/>
          <a:stretch>
            <a:fillRect/>
          </a:stretch>
        </p:blipFill>
        <p:spPr>
          <a:xfrm>
            <a:off x="245512" y="5864164"/>
            <a:ext cx="3916176" cy="4596573"/>
          </a:xfrm>
          <a:prstGeom prst="rect">
            <a:avLst/>
          </a:prstGeom>
        </p:spPr>
      </p:pic>
      <p:pic>
        <p:nvPicPr>
          <p:cNvPr id="57" name="Picture 56">
            <a:extLst>
              <a:ext uri="{FF2B5EF4-FFF2-40B4-BE49-F238E27FC236}">
                <a16:creationId xmlns:a16="http://schemas.microsoft.com/office/drawing/2014/main" id="{9E245B9B-B4B3-ADAF-2DFE-8A83B71B6293}"/>
              </a:ext>
            </a:extLst>
          </p:cNvPr>
          <p:cNvPicPr>
            <a:picLocks noChangeAspect="1"/>
          </p:cNvPicPr>
          <p:nvPr/>
        </p:nvPicPr>
        <p:blipFill>
          <a:blip r:embed="rId3"/>
          <a:stretch>
            <a:fillRect/>
          </a:stretch>
        </p:blipFill>
        <p:spPr>
          <a:xfrm>
            <a:off x="11822024" y="6221307"/>
            <a:ext cx="3084896" cy="4138637"/>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TotalTime>
  <Words>804</Words>
  <Application>Microsoft Office PowerPoint</Application>
  <PresentationFormat>Custom</PresentationFormat>
  <Paragraphs>40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Arial</vt:lpstr>
      <vt:lpstr>Calibri</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creator/>
  <cp:keywords/>
  <cp:revision>4</cp:revision>
  <dcterms:created xsi:type="dcterms:W3CDTF">2013-01-27T09:14:16Z</dcterms:created>
  <dcterms:modified xsi:type="dcterms:W3CDTF">2026-10-16T20:40:33Z</dcterms:modified>
  <cp:category/>
</cp:coreProperties>
</file>