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xls" ContentType="application/vnd.ms-exce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theme/themeOverride1.xml" ContentType="application/vnd.openxmlformats-officedocument.themeOverr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8"/>
  </p:notesMasterIdLst>
  <p:handoutMasterIdLst>
    <p:handoutMasterId r:id="rId19"/>
  </p:handoutMasterIdLst>
  <p:sldIdLst>
    <p:sldId id="256" r:id="rId2"/>
    <p:sldId id="258" r:id="rId3"/>
    <p:sldId id="288" r:id="rId4"/>
    <p:sldId id="261" r:id="rId5"/>
    <p:sldId id="287" r:id="rId6"/>
    <p:sldId id="289" r:id="rId7"/>
    <p:sldId id="294" r:id="rId8"/>
    <p:sldId id="296" r:id="rId9"/>
    <p:sldId id="274" r:id="rId10"/>
    <p:sldId id="277" r:id="rId11"/>
    <p:sldId id="284" r:id="rId12"/>
    <p:sldId id="279" r:id="rId13"/>
    <p:sldId id="298" r:id="rId14"/>
    <p:sldId id="285" r:id="rId15"/>
    <p:sldId id="297" r:id="rId16"/>
    <p:sldId id="291" r:id="rId17"/>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0" d="100"/>
          <a:sy n="70" d="100"/>
        </p:scale>
        <p:origin x="-138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7.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22531"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22532"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22533"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133456A4-92F2-4A4D-9DB0-2205D39EB2C8}"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9219"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25604" name="Rectangle 4"/>
          <p:cNvSpPr>
            <a:spLocks noRo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p:spPr>
      </p:sp>
      <p:sp>
        <p:nvSpPr>
          <p:cNvPr id="9221"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9222"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9223"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7B0E77F4-EFA3-4755-934A-FD03FB92B505}"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4" name="Rectangle 3"/>
          <p:cNvSpPr/>
          <p:nvPr/>
        </p:nvSpPr>
        <p:spPr bwMode="white">
          <a:xfrm>
            <a:off x="0" y="5970588"/>
            <a:ext cx="9144000" cy="887412"/>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5" name="Rectangle 4"/>
          <p:cNvSpPr/>
          <p:nvPr/>
        </p:nvSpPr>
        <p:spPr>
          <a:xfrm>
            <a:off x="-9525" y="6053138"/>
            <a:ext cx="2249488" cy="712787"/>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a:off x="2359025" y="6043613"/>
            <a:ext cx="6784975" cy="714375"/>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lang="en-US" smtClean="0"/>
              <a:t>Click to edit Master title style</a:t>
            </a:r>
            <a:endParaRPr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7" name="Date Placeholder 27"/>
          <p:cNvSpPr>
            <a:spLocks noGrp="1"/>
          </p:cNvSpPr>
          <p:nvPr>
            <p:ph type="dt" sz="half" idx="10"/>
          </p:nvPr>
        </p:nvSpPr>
        <p:spPr>
          <a:xfrm>
            <a:off x="76200" y="6069013"/>
            <a:ext cx="2057400" cy="685800"/>
          </a:xfrm>
        </p:spPr>
        <p:txBody>
          <a:bodyPr>
            <a:noAutofit/>
          </a:bodyPr>
          <a:lstStyle>
            <a:lvl1pPr algn="ctr">
              <a:defRPr sz="2000">
                <a:solidFill>
                  <a:srgbClr val="FFFFFF"/>
                </a:solidFill>
              </a:defRPr>
            </a:lvl1pPr>
          </a:lstStyle>
          <a:p>
            <a:pPr>
              <a:defRPr/>
            </a:pPr>
            <a:endParaRPr lang="en-GB"/>
          </a:p>
        </p:txBody>
      </p:sp>
      <p:sp>
        <p:nvSpPr>
          <p:cNvPr id="10" name="Footer Placeholder 16"/>
          <p:cNvSpPr>
            <a:spLocks noGrp="1"/>
          </p:cNvSpPr>
          <p:nvPr>
            <p:ph type="ftr" sz="quarter" idx="11"/>
          </p:nvPr>
        </p:nvSpPr>
        <p:spPr>
          <a:xfrm>
            <a:off x="2085975" y="236538"/>
            <a:ext cx="5867400" cy="365125"/>
          </a:xfrm>
        </p:spPr>
        <p:txBody>
          <a:bodyPr/>
          <a:lstStyle>
            <a:lvl1pPr algn="r">
              <a:defRPr>
                <a:solidFill>
                  <a:schemeClr val="tx2"/>
                </a:solidFill>
              </a:defRPr>
            </a:lvl1pPr>
          </a:lstStyle>
          <a:p>
            <a:pPr>
              <a:defRPr/>
            </a:pPr>
            <a:endParaRPr lang="en-GB"/>
          </a:p>
        </p:txBody>
      </p:sp>
      <p:sp>
        <p:nvSpPr>
          <p:cNvPr id="11"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6419CA76-532F-4D9D-BE5E-F1C0D18E9CBE}"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lang="en-US" smtClean="0"/>
              <a:t>Click to edit Master title style</a:t>
            </a:r>
            <a:endParaRPr lang="en-US"/>
          </a:p>
        </p:txBody>
      </p:sp>
      <p:sp>
        <p:nvSpPr>
          <p:cNvPr id="8" name="Content Placeholder 7"/>
          <p:cNvSpPr>
            <a:spLocks noGrp="1"/>
          </p:cNvSpPr>
          <p:nvPr>
            <p:ph sz="quarter" idx="1"/>
          </p:nvPr>
        </p:nvSpPr>
        <p:spPr>
          <a:xfrm>
            <a:off x="612648" y="1600200"/>
            <a:ext cx="8153400" cy="4495800"/>
          </a:xfrm>
        </p:spPr>
        <p:txBody>
          <a:bodyPr/>
          <a:lstStyle>
            <a:lvl1pPr>
              <a:buClr>
                <a:schemeClr val="accent2">
                  <a:lumMod val="75000"/>
                </a:schemeClr>
              </a:buClr>
              <a:buSzPct val="75000"/>
              <a:defRPr/>
            </a:lvl1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66DB7B82-2539-4BEE-9DC0-8207FCDF2AEA}"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5" name="Rectangle 4"/>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3" name="Text Placeholder 2"/>
          <p:cNvSpPr>
            <a:spLocks noGrp="1"/>
          </p:cNvSpPr>
          <p:nvPr>
            <p:ph type="body" idx="1"/>
          </p:nvPr>
        </p:nvSpPr>
        <p:spPr>
          <a:xfrm>
            <a:off x="1371600" y="2743200"/>
            <a:ext cx="7123113" cy="1673225"/>
          </a:xfrm>
        </p:spPr>
        <p:txBody>
          <a:bodyPr/>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lang="en-US" smtClean="0"/>
              <a:t>Click to edit Master title style</a:t>
            </a:r>
            <a:endParaRPr lang="en-US"/>
          </a:p>
        </p:txBody>
      </p:sp>
      <p:sp>
        <p:nvSpPr>
          <p:cNvPr id="7" name="Date Placeholder 11"/>
          <p:cNvSpPr>
            <a:spLocks noGrp="1"/>
          </p:cNvSpPr>
          <p:nvPr>
            <p:ph type="dt" sz="half" idx="10"/>
          </p:nvPr>
        </p:nvSpPr>
        <p:spPr/>
        <p:txBody>
          <a:bodyPr/>
          <a:lstStyle>
            <a:lvl1pPr>
              <a:defRPr/>
            </a:lvl1pPr>
          </a:lstStyle>
          <a:p>
            <a:pPr>
              <a:defRPr/>
            </a:pPr>
            <a:endParaRPr lang="en-GB"/>
          </a:p>
        </p:txBody>
      </p:sp>
      <p:sp>
        <p:nvSpPr>
          <p:cNvPr id="8" name="Slide Number Placeholder 12"/>
          <p:cNvSpPr>
            <a:spLocks noGrp="1"/>
          </p:cNvSpPr>
          <p:nvPr>
            <p:ph type="sldNum" sz="quarter" idx="11"/>
          </p:nvPr>
        </p:nvSpPr>
        <p:spPr>
          <a:xfrm>
            <a:off x="0" y="1752600"/>
            <a:ext cx="1295400" cy="701675"/>
          </a:xfrm>
        </p:spPr>
        <p:txBody>
          <a:bodyPr>
            <a:noAutofit/>
          </a:bodyPr>
          <a:lstStyle>
            <a:lvl1pPr>
              <a:defRPr sz="2400">
                <a:solidFill>
                  <a:srgbClr val="FFFFFF"/>
                </a:solidFill>
              </a:defRPr>
            </a:lvl1pPr>
          </a:lstStyle>
          <a:p>
            <a:pPr>
              <a:defRPr/>
            </a:pPr>
            <a:fld id="{ADF99492-5552-46FB-AB66-D34F15BC16A1}" type="slidenum">
              <a:rPr lang="en-GB"/>
              <a:pPr>
                <a:defRPr/>
              </a:pPr>
              <a:t>‹#›</a:t>
            </a:fld>
            <a:endParaRPr lang="en-GB"/>
          </a:p>
        </p:txBody>
      </p:sp>
      <p:sp>
        <p:nvSpPr>
          <p:cNvPr id="9" name="Footer Placeholder 13"/>
          <p:cNvSpPr>
            <a:spLocks noGrp="1"/>
          </p:cNvSpPr>
          <p:nvPr>
            <p:ph type="ftr" sz="quarter" idx="12"/>
          </p:nvPr>
        </p:nvSpPr>
        <p:spPr/>
        <p:txBody>
          <a:bodyPr/>
          <a:lstStyle>
            <a:lvl1pPr>
              <a:defRPr/>
            </a:lvl1p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
          </p:nvPr>
        </p:nvSpPr>
        <p:spPr>
          <a:xfrm>
            <a:off x="609600" y="1589567"/>
            <a:ext cx="38862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2"/>
          </p:nvPr>
        </p:nvSpPr>
        <p:spPr>
          <a:xfrm>
            <a:off x="4844901" y="1589567"/>
            <a:ext cx="38862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7"/>
          <p:cNvSpPr>
            <a:spLocks noGrp="1"/>
          </p:cNvSpPr>
          <p:nvPr>
            <p:ph type="dt" sz="half" idx="10"/>
          </p:nvPr>
        </p:nvSpPr>
        <p:spPr/>
        <p:txBody>
          <a:bodyPr rtlCol="0"/>
          <a:lstStyle>
            <a:lvl1pPr>
              <a:defRPr/>
            </a:lvl1pPr>
          </a:lstStyle>
          <a:p>
            <a:pPr>
              <a:defRPr/>
            </a:pPr>
            <a:endParaRPr lang="en-GB"/>
          </a:p>
        </p:txBody>
      </p:sp>
      <p:sp>
        <p:nvSpPr>
          <p:cNvPr id="6" name="Slide Number Placeholder 9"/>
          <p:cNvSpPr>
            <a:spLocks noGrp="1"/>
          </p:cNvSpPr>
          <p:nvPr>
            <p:ph type="sldNum" sz="quarter" idx="11"/>
          </p:nvPr>
        </p:nvSpPr>
        <p:spPr/>
        <p:txBody>
          <a:bodyPr rtlCol="0"/>
          <a:lstStyle>
            <a:lvl1pPr>
              <a:defRPr/>
            </a:lvl1pPr>
          </a:lstStyle>
          <a:p>
            <a:pPr>
              <a:defRPr/>
            </a:pPr>
            <a:fld id="{ADB71228-8846-4EA7-8CA6-B75F6EC54C37}" type="slidenum">
              <a:rPr lang="en-GB"/>
              <a:pPr>
                <a:defRPr/>
              </a:pPr>
              <a:t>‹#›</a:t>
            </a:fld>
            <a:endParaRPr lang="en-GB"/>
          </a:p>
        </p:txBody>
      </p:sp>
      <p:sp>
        <p:nvSpPr>
          <p:cNvPr id="7" name="Footer Placeholder 11"/>
          <p:cNvSpPr>
            <a:spLocks noGrp="1"/>
          </p:cNvSpPr>
          <p:nvPr>
            <p:ph type="ftr" sz="quarter" idx="12"/>
          </p:nvPr>
        </p:nvSpPr>
        <p:spPr/>
        <p:txBody>
          <a:bodyPr rtlCol="0"/>
          <a:lstStyle>
            <a:lvl1pPr>
              <a:defRPr/>
            </a:lvl1pPr>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lstStyle>
            <a:lvl1pPr>
              <a:defRPr/>
            </a:lvl1pPr>
          </a:lstStyle>
          <a:p>
            <a:r>
              <a:rPr lang="en-US" smtClean="0"/>
              <a:t>Click to edit Master title style</a:t>
            </a:r>
            <a:endParaRPr lang="en-US"/>
          </a:p>
        </p:txBody>
      </p:sp>
      <p:sp>
        <p:nvSpPr>
          <p:cNvPr id="11" name="Content Placeholder 10"/>
          <p:cNvSpPr>
            <a:spLocks noGrp="1"/>
          </p:cNvSpPr>
          <p:nvPr>
            <p:ph sz="quarter" idx="2"/>
          </p:nvPr>
        </p:nvSpPr>
        <p:spPr>
          <a:xfrm>
            <a:off x="609600" y="2438400"/>
            <a:ext cx="3886200" cy="3581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2"/>
          <p:cNvSpPr>
            <a:spLocks noGrp="1"/>
          </p:cNvSpPr>
          <p:nvPr>
            <p:ph sz="quarter" idx="4"/>
          </p:nvPr>
        </p:nvSpPr>
        <p:spPr>
          <a:xfrm>
            <a:off x="4800600" y="2438400"/>
            <a:ext cx="3886200" cy="3581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a:r>
              <a:rPr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a:r>
              <a:rPr lang="en-US" smtClean="0"/>
              <a:t>Click to edit Master text styles</a:t>
            </a:r>
          </a:p>
        </p:txBody>
      </p:sp>
      <p:sp>
        <p:nvSpPr>
          <p:cNvPr id="7" name="Date Placeholder 9"/>
          <p:cNvSpPr>
            <a:spLocks noGrp="1"/>
          </p:cNvSpPr>
          <p:nvPr>
            <p:ph type="dt" sz="half" idx="10"/>
          </p:nvPr>
        </p:nvSpPr>
        <p:spPr/>
        <p:txBody>
          <a:bodyPr rtlCol="0"/>
          <a:lstStyle>
            <a:lvl1pPr>
              <a:defRPr/>
            </a:lvl1pPr>
          </a:lstStyle>
          <a:p>
            <a:pPr>
              <a:defRPr/>
            </a:pPr>
            <a:endParaRPr lang="en-GB"/>
          </a:p>
        </p:txBody>
      </p:sp>
      <p:sp>
        <p:nvSpPr>
          <p:cNvPr id="8" name="Slide Number Placeholder 11"/>
          <p:cNvSpPr>
            <a:spLocks noGrp="1"/>
          </p:cNvSpPr>
          <p:nvPr>
            <p:ph type="sldNum" sz="quarter" idx="11"/>
          </p:nvPr>
        </p:nvSpPr>
        <p:spPr/>
        <p:txBody>
          <a:bodyPr rtlCol="0"/>
          <a:lstStyle>
            <a:lvl1pPr>
              <a:defRPr/>
            </a:lvl1pPr>
          </a:lstStyle>
          <a:p>
            <a:pPr>
              <a:defRPr/>
            </a:pPr>
            <a:fld id="{8E25F5B0-B1DB-457C-9426-AAE61A16C719}" type="slidenum">
              <a:rPr lang="en-GB"/>
              <a:pPr>
                <a:defRPr/>
              </a:pPr>
              <a:t>‹#›</a:t>
            </a:fld>
            <a:endParaRPr lang="en-GB"/>
          </a:p>
        </p:txBody>
      </p:sp>
      <p:sp>
        <p:nvSpPr>
          <p:cNvPr id="9" name="Footer Placeholder 13"/>
          <p:cNvSpPr>
            <a:spLocks noGrp="1"/>
          </p:cNvSpPr>
          <p:nvPr>
            <p:ph type="ftr" sz="quarter" idx="12"/>
          </p:nvPr>
        </p:nvSpPr>
        <p:spPr/>
        <p:txBody>
          <a:bodyPr rtlCol="0"/>
          <a:lstStyle>
            <a:lvl1pPr>
              <a:defRPr/>
            </a:lvl1p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13"/>
          <p:cNvSpPr>
            <a:spLocks noGrp="1"/>
          </p:cNvSpPr>
          <p:nvPr>
            <p:ph type="dt" sz="half" idx="10"/>
          </p:nvPr>
        </p:nvSpPr>
        <p:spPr/>
        <p:txBody>
          <a:bodyPr/>
          <a:lstStyle>
            <a:lvl1pPr>
              <a:defRPr/>
            </a:lvl1pPr>
          </a:lstStyle>
          <a:p>
            <a:pPr>
              <a:defRPr/>
            </a:pPr>
            <a:endParaRPr lang="en-GB"/>
          </a:p>
        </p:txBody>
      </p:sp>
      <p:sp>
        <p:nvSpPr>
          <p:cNvPr id="4" name="Footer Placeholder 2"/>
          <p:cNvSpPr>
            <a:spLocks noGrp="1"/>
          </p:cNvSpPr>
          <p:nvPr>
            <p:ph type="ftr" sz="quarter" idx="11"/>
          </p:nvPr>
        </p:nvSpPr>
        <p:spPr/>
        <p:txBody>
          <a:bodyPr/>
          <a:lstStyle>
            <a:lvl1pPr>
              <a:defRPr/>
            </a:lvl1pPr>
          </a:lstStyle>
          <a:p>
            <a:pPr>
              <a:defRPr/>
            </a:pPr>
            <a:endParaRPr lang="en-GB"/>
          </a:p>
        </p:txBody>
      </p:sp>
      <p:sp>
        <p:nvSpPr>
          <p:cNvPr id="5" name="Slide Number Placeholder 22"/>
          <p:cNvSpPr>
            <a:spLocks noGrp="1"/>
          </p:cNvSpPr>
          <p:nvPr>
            <p:ph type="sldNum" sz="quarter" idx="12"/>
          </p:nvPr>
        </p:nvSpPr>
        <p:spPr/>
        <p:txBody>
          <a:bodyPr/>
          <a:lstStyle>
            <a:lvl1pPr>
              <a:defRPr/>
            </a:lvl1pPr>
          </a:lstStyle>
          <a:p>
            <a:pPr>
              <a:defRPr/>
            </a:pPr>
            <a:fld id="{CDC542D0-C2E6-4B45-B374-E12025FDA822}"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62FCD135-0BFF-445A-8960-6A6D638DCEE9}"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lstStyle>
            <a:lvl1pPr algn="l">
              <a:buNone/>
              <a:defRPr sz="4400" b="0"/>
            </a:lvl1pPr>
          </a:lstStyle>
          <a:p>
            <a:r>
              <a:rPr lang="en-US" smtClean="0"/>
              <a:t>Click to edit Master title style</a:t>
            </a:r>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924CD675-2864-4A7B-9C42-58EEB803BCFD}"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bwMode="white">
          <a:xfrm>
            <a:off x="-9525" y="4572000"/>
            <a:ext cx="9144000" cy="887413"/>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a:off x="-9525" y="4664075"/>
            <a:ext cx="1463675" cy="712788"/>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Rectangle 6"/>
          <p:cNvSpPr/>
          <p:nvPr/>
        </p:nvSpPr>
        <p:spPr>
          <a:xfrm>
            <a:off x="1544638" y="4654550"/>
            <a:ext cx="7599362" cy="712788"/>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Rectangle 7"/>
          <p:cNvSpPr/>
          <p:nvPr/>
        </p:nvSpPr>
        <p:spPr bwMode="white">
          <a:xfrm>
            <a:off x="1447800" y="0"/>
            <a:ext cx="100013" cy="6867525"/>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a:r>
              <a:rPr lang="en-US" smtClean="0"/>
              <a:t>Click to edit Master text styles</a:t>
            </a:r>
          </a:p>
        </p:txBody>
      </p:sp>
      <p:sp>
        <p:nvSpPr>
          <p:cNvPr id="2" name="Title 1"/>
          <p:cNvSpPr>
            <a:spLocks noGrp="1"/>
          </p:cNvSpPr>
          <p:nvPr>
            <p:ph type="title"/>
          </p:nvPr>
        </p:nvSpPr>
        <p:spPr>
          <a:xfrm>
            <a:off x="1600200" y="4648200"/>
            <a:ext cx="7315200" cy="685800"/>
          </a:xfrm>
        </p:spPr>
        <p:txBody>
          <a:bodyPr/>
          <a:lstStyle>
            <a:lvl1pPr algn="l">
              <a:buNone/>
              <a:defRPr sz="2800" b="0">
                <a:solidFill>
                  <a:srgbClr val="FFFFFF"/>
                </a:solidFill>
              </a:defRPr>
            </a:lvl1pPr>
          </a:lstStyle>
          <a:p>
            <a:r>
              <a:rPr lang="en-US" smtClean="0"/>
              <a:t>Click to edit Master title style</a:t>
            </a:r>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normAutofit/>
          </a:bodyPr>
          <a:lstStyle>
            <a:lvl1pPr marL="0" indent="0">
              <a:buNone/>
              <a:defRPr sz="3200"/>
            </a:lvl1pPr>
          </a:lstStyle>
          <a:p>
            <a:pPr lvl="0"/>
            <a:r>
              <a:rPr lang="en-US" noProof="0" smtClean="0"/>
              <a:t>Click icon to add picture</a:t>
            </a:r>
            <a:endParaRPr lang="en-US" noProof="0" dirty="0"/>
          </a:p>
        </p:txBody>
      </p:sp>
      <p:sp>
        <p:nvSpPr>
          <p:cNvPr id="9" name="Date Placeholder 11"/>
          <p:cNvSpPr>
            <a:spLocks noGrp="1"/>
          </p:cNvSpPr>
          <p:nvPr>
            <p:ph type="dt" sz="half" idx="10"/>
          </p:nvPr>
        </p:nvSpPr>
        <p:spPr>
          <a:xfrm>
            <a:off x="6248400" y="6248400"/>
            <a:ext cx="2667000" cy="365125"/>
          </a:xfrm>
        </p:spPr>
        <p:txBody>
          <a:bodyPr rtlCol="0"/>
          <a:lstStyle>
            <a:lvl1pPr>
              <a:defRPr/>
            </a:lvl1pPr>
          </a:lstStyle>
          <a:p>
            <a:pPr>
              <a:defRPr/>
            </a:pPr>
            <a:endParaRPr lang="en-GB"/>
          </a:p>
        </p:txBody>
      </p:sp>
      <p:sp>
        <p:nvSpPr>
          <p:cNvPr id="10" name="Slide Number Placeholder 12"/>
          <p:cNvSpPr>
            <a:spLocks noGrp="1"/>
          </p:cNvSpPr>
          <p:nvPr>
            <p:ph type="sldNum" sz="quarter" idx="11"/>
          </p:nvPr>
        </p:nvSpPr>
        <p:spPr>
          <a:xfrm>
            <a:off x="0" y="4667250"/>
            <a:ext cx="1447800" cy="663575"/>
          </a:xfrm>
        </p:spPr>
        <p:txBody>
          <a:bodyPr rtlCol="0"/>
          <a:lstStyle>
            <a:lvl1pPr>
              <a:defRPr sz="2800"/>
            </a:lvl1pPr>
          </a:lstStyle>
          <a:p>
            <a:pPr>
              <a:defRPr/>
            </a:pPr>
            <a:fld id="{C3760DF4-52B6-43A7-950F-0BD746FFDF07}" type="slidenum">
              <a:rPr lang="en-GB"/>
              <a:pPr>
                <a:defRPr/>
              </a:pPr>
              <a:t>‹#›</a:t>
            </a:fld>
            <a:endParaRPr lang="en-GB"/>
          </a:p>
        </p:txBody>
      </p:sp>
      <p:sp>
        <p:nvSpPr>
          <p:cNvPr id="11" name="Footer Placeholder 13"/>
          <p:cNvSpPr>
            <a:spLocks noGrp="1"/>
          </p:cNvSpPr>
          <p:nvPr>
            <p:ph type="ftr" sz="quarter" idx="12"/>
          </p:nvPr>
        </p:nvSpPr>
        <p:spPr>
          <a:xfrm>
            <a:off x="1600200" y="6248400"/>
            <a:ext cx="4572000" cy="365125"/>
          </a:xfrm>
        </p:spPr>
        <p:txBody>
          <a:bodyPr rtlCol="0"/>
          <a:lstStyle>
            <a:lvl1pPr>
              <a:defRPr/>
            </a:lvl1p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3CBB05E7-FA06-4C4F-B874-2B72740FC4B7}"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bwMode="white">
          <a:xfrm>
            <a:off x="6096000" y="0"/>
            <a:ext cx="320675"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5" name="Rectangle 4"/>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Rectangle 5"/>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Vertical Title 1"/>
          <p:cNvSpPr>
            <a:spLocks noGrp="1"/>
          </p:cNvSpPr>
          <p:nvPr>
            <p:ph type="title" orient="vert"/>
          </p:nvPr>
        </p:nvSpPr>
        <p:spPr>
          <a:xfrm>
            <a:off x="6553200" y="609600"/>
            <a:ext cx="2057400" cy="55165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a:xfrm>
            <a:off x="6553200" y="6248400"/>
            <a:ext cx="2209800" cy="365125"/>
          </a:xfrm>
        </p:spPr>
        <p:txBody>
          <a:bodyPr/>
          <a:lstStyle>
            <a:lvl1pPr>
              <a:defRPr/>
            </a:lvl1pPr>
          </a:lstStyle>
          <a:p>
            <a:pPr>
              <a:defRPr/>
            </a:pPr>
            <a:endParaRPr lang="en-GB"/>
          </a:p>
        </p:txBody>
      </p:sp>
      <p:sp>
        <p:nvSpPr>
          <p:cNvPr id="8" name="Footer Placeholder 4"/>
          <p:cNvSpPr>
            <a:spLocks noGrp="1"/>
          </p:cNvSpPr>
          <p:nvPr>
            <p:ph type="ftr" sz="quarter" idx="11"/>
          </p:nvPr>
        </p:nvSpPr>
        <p:spPr>
          <a:xfrm>
            <a:off x="457200" y="6248400"/>
            <a:ext cx="5573713" cy="365125"/>
          </a:xfrm>
        </p:spPr>
        <p:txBody>
          <a:bodyPr/>
          <a:lstStyle>
            <a:lvl1pPr>
              <a:defRPr/>
            </a:lvl1pPr>
          </a:lstStyle>
          <a:p>
            <a:pPr>
              <a:defRPr/>
            </a:pPr>
            <a:endParaRPr lang="en-GB"/>
          </a:p>
        </p:txBody>
      </p:sp>
      <p:sp>
        <p:nvSpPr>
          <p:cNvPr id="9" name="Slide Number Placeholder 5"/>
          <p:cNvSpPr>
            <a:spLocks noGrp="1"/>
          </p:cNvSpPr>
          <p:nvPr>
            <p:ph type="sldNum" sz="quarter" idx="12"/>
          </p:nvPr>
        </p:nvSpPr>
        <p:spPr>
          <a:xfrm rot="5400000">
            <a:off x="5989638" y="144462"/>
            <a:ext cx="533400" cy="244475"/>
          </a:xfrm>
        </p:spPr>
        <p:txBody>
          <a:bodyPr/>
          <a:lstStyle>
            <a:lvl1pPr>
              <a:defRPr/>
            </a:lvl1pPr>
          </a:lstStyle>
          <a:p>
            <a:pPr>
              <a:defRPr/>
            </a:pPr>
            <a:fld id="{BE31DB81-2B04-4348-9A18-4ADF40897111}" type="slidenum">
              <a:rPr lang="en-GB"/>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Title Placeholder 21"/>
          <p:cNvSpPr>
            <a:spLocks noGrp="1"/>
          </p:cNvSpPr>
          <p:nvPr>
            <p:ph type="title"/>
          </p:nvPr>
        </p:nvSpPr>
        <p:spPr bwMode="auto">
          <a:xfrm>
            <a:off x="609600" y="228600"/>
            <a:ext cx="8153400" cy="990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4099" name="Text Placeholder 12"/>
          <p:cNvSpPr>
            <a:spLocks noGrp="1"/>
          </p:cNvSpPr>
          <p:nvPr>
            <p:ph type="body" idx="1"/>
          </p:nvPr>
        </p:nvSpPr>
        <p:spPr bwMode="auto">
          <a:xfrm>
            <a:off x="612775" y="1600200"/>
            <a:ext cx="81534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latin typeface="Arial" charset="0"/>
              </a:defRPr>
            </a:lvl1pPr>
          </a:lstStyle>
          <a:p>
            <a:pPr>
              <a:defRPr/>
            </a:pPr>
            <a:endParaRPr lang="en-GB"/>
          </a:p>
        </p:txBody>
      </p:sp>
      <p:sp>
        <p:nvSpPr>
          <p:cNvPr id="3" name="Footer Placeholder 2"/>
          <p:cNvSpPr>
            <a:spLocks noGrp="1"/>
          </p:cNvSpPr>
          <p:nvPr>
            <p:ph type="ftr" sz="quarter" idx="3"/>
          </p:nvPr>
        </p:nvSpPr>
        <p:spPr>
          <a:xfrm>
            <a:off x="609600" y="6248400"/>
            <a:ext cx="5421313" cy="365125"/>
          </a:xfrm>
          <a:prstGeom prst="rect">
            <a:avLst/>
          </a:prstGeom>
        </p:spPr>
        <p:txBody>
          <a:bodyPr vert="horz" anchor="ctr"/>
          <a:lstStyle>
            <a:lvl1pPr algn="r" eaLnBrk="1" latinLnBrk="0" hangingPunct="1">
              <a:defRPr kumimoji="0" sz="1400">
                <a:solidFill>
                  <a:schemeClr val="tx2"/>
                </a:solidFill>
                <a:latin typeface="Arial" charset="0"/>
              </a:defRPr>
            </a:lvl1pPr>
          </a:lstStyle>
          <a:p>
            <a:pPr>
              <a:defRPr/>
            </a:pPr>
            <a:endParaRPr lang="en-GB"/>
          </a:p>
        </p:txBody>
      </p:sp>
      <p:sp>
        <p:nvSpPr>
          <p:cNvPr id="7" name="Rectangle 6"/>
          <p:cNvSpPr/>
          <p:nvPr/>
        </p:nvSpPr>
        <p:spPr bwMode="white">
          <a:xfrm>
            <a:off x="0" y="1235075"/>
            <a:ext cx="9144000" cy="31908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Rectangle 7"/>
          <p:cNvSpPr/>
          <p:nvPr/>
        </p:nvSpPr>
        <p:spPr>
          <a:xfrm>
            <a:off x="0" y="1279525"/>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9" name="Rectangle 8"/>
          <p:cNvSpPr/>
          <p:nvPr/>
        </p:nvSpPr>
        <p:spPr>
          <a:xfrm>
            <a:off x="590550" y="1279525"/>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23" name="Slide Number Placeholder 22"/>
          <p:cNvSpPr>
            <a:spLocks noGrp="1"/>
          </p:cNvSpPr>
          <p:nvPr>
            <p:ph type="sldNum" sz="quarter" idx="4"/>
          </p:nvPr>
        </p:nvSpPr>
        <p:spPr>
          <a:xfrm>
            <a:off x="0" y="1271588"/>
            <a:ext cx="533400" cy="244475"/>
          </a:xfrm>
          <a:prstGeom prst="rect">
            <a:avLst/>
          </a:prstGeom>
        </p:spPr>
        <p:txBody>
          <a:bodyPr vert="horz" anchor="ctr" anchorCtr="0">
            <a:normAutofit/>
          </a:bodyPr>
          <a:lstStyle>
            <a:lvl1pPr algn="ctr" eaLnBrk="1" latinLnBrk="0" hangingPunct="1">
              <a:defRPr kumimoji="0" sz="1400" b="1">
                <a:solidFill>
                  <a:srgbClr val="FFFFFF"/>
                </a:solidFill>
                <a:latin typeface="Arial" charset="0"/>
              </a:defRPr>
            </a:lvl1pPr>
          </a:lstStyle>
          <a:p>
            <a:pPr>
              <a:defRPr/>
            </a:pPr>
            <a:fld id="{C6892933-924F-4C96-94CC-0B4510E5EBB7}"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4145" r:id="rId1"/>
    <p:sldLayoutId id="2147484141" r:id="rId2"/>
    <p:sldLayoutId id="2147484146" r:id="rId3"/>
    <p:sldLayoutId id="2147484147" r:id="rId4"/>
    <p:sldLayoutId id="2147484148" r:id="rId5"/>
    <p:sldLayoutId id="2147484142" r:id="rId6"/>
    <p:sldLayoutId id="2147484149" r:id="rId7"/>
    <p:sldLayoutId id="2147484143" r:id="rId8"/>
    <p:sldLayoutId id="2147484150" r:id="rId9"/>
    <p:sldLayoutId id="2147484144" r:id="rId10"/>
    <p:sldLayoutId id="2147484151" r:id="rId11"/>
  </p:sldLayoutIdLst>
  <p:txStyles>
    <p:titleStyle>
      <a:lvl1pPr algn="l" rtl="0" eaLnBrk="0" fontAlgn="base" hangingPunct="0">
        <a:spcBef>
          <a:spcPct val="0"/>
        </a:spcBef>
        <a:spcAft>
          <a:spcPct val="0"/>
        </a:spcAft>
        <a:defRPr sz="4400" kern="12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w Cen MT" pitchFamily="34" charset="0"/>
        </a:defRPr>
      </a:lvl2pPr>
      <a:lvl3pPr algn="l" rtl="0" eaLnBrk="0" fontAlgn="base" hangingPunct="0">
        <a:spcBef>
          <a:spcPct val="0"/>
        </a:spcBef>
        <a:spcAft>
          <a:spcPct val="0"/>
        </a:spcAft>
        <a:defRPr sz="4400">
          <a:solidFill>
            <a:schemeClr val="tx2"/>
          </a:solidFill>
          <a:latin typeface="Tw Cen MT" pitchFamily="34" charset="0"/>
        </a:defRPr>
      </a:lvl3pPr>
      <a:lvl4pPr algn="l" rtl="0" eaLnBrk="0" fontAlgn="base" hangingPunct="0">
        <a:spcBef>
          <a:spcPct val="0"/>
        </a:spcBef>
        <a:spcAft>
          <a:spcPct val="0"/>
        </a:spcAft>
        <a:defRPr sz="4400">
          <a:solidFill>
            <a:schemeClr val="tx2"/>
          </a:solidFill>
          <a:latin typeface="Tw Cen MT" pitchFamily="34" charset="0"/>
        </a:defRPr>
      </a:lvl4pPr>
      <a:lvl5pPr algn="l" rtl="0" eaLnBrk="0" fontAlgn="base" hangingPunct="0">
        <a:spcBef>
          <a:spcPct val="0"/>
        </a:spcBef>
        <a:spcAft>
          <a:spcPct val="0"/>
        </a:spcAft>
        <a:defRPr sz="4400">
          <a:solidFill>
            <a:schemeClr val="tx2"/>
          </a:solidFill>
          <a:latin typeface="Tw Cen MT" pitchFamily="34" charset="0"/>
        </a:defRPr>
      </a:lvl5pPr>
      <a:lvl6pPr marL="457200" algn="l" rtl="0" fontAlgn="base">
        <a:spcBef>
          <a:spcPct val="0"/>
        </a:spcBef>
        <a:spcAft>
          <a:spcPct val="0"/>
        </a:spcAft>
        <a:defRPr sz="4400">
          <a:solidFill>
            <a:schemeClr val="tx2"/>
          </a:solidFill>
          <a:latin typeface="Tw Cen MT" pitchFamily="34" charset="0"/>
        </a:defRPr>
      </a:lvl6pPr>
      <a:lvl7pPr marL="914400" algn="l" rtl="0" fontAlgn="base">
        <a:spcBef>
          <a:spcPct val="0"/>
        </a:spcBef>
        <a:spcAft>
          <a:spcPct val="0"/>
        </a:spcAft>
        <a:defRPr sz="4400">
          <a:solidFill>
            <a:schemeClr val="tx2"/>
          </a:solidFill>
          <a:latin typeface="Tw Cen MT" pitchFamily="34" charset="0"/>
        </a:defRPr>
      </a:lvl7pPr>
      <a:lvl8pPr marL="1371600" algn="l" rtl="0" fontAlgn="base">
        <a:spcBef>
          <a:spcPct val="0"/>
        </a:spcBef>
        <a:spcAft>
          <a:spcPct val="0"/>
        </a:spcAft>
        <a:defRPr sz="4400">
          <a:solidFill>
            <a:schemeClr val="tx2"/>
          </a:solidFill>
          <a:latin typeface="Tw Cen MT" pitchFamily="34" charset="0"/>
        </a:defRPr>
      </a:lvl8pPr>
      <a:lvl9pPr marL="1828800" algn="l" rtl="0" fontAlgn="base">
        <a:spcBef>
          <a:spcPct val="0"/>
        </a:spcBef>
        <a:spcAft>
          <a:spcPct val="0"/>
        </a:spcAft>
        <a:defRPr sz="4400">
          <a:solidFill>
            <a:schemeClr val="tx2"/>
          </a:solidFill>
          <a:latin typeface="Tw Cen MT" pitchFamily="34" charset="0"/>
        </a:defRPr>
      </a:lvl9pPr>
    </p:titleStyle>
    <p:bodyStyle>
      <a:lvl1pPr marL="319088" indent="-319088" algn="l" rtl="0" eaLnBrk="0" fontAlgn="base" hangingPunct="0">
        <a:spcBef>
          <a:spcPts val="700"/>
        </a:spcBef>
        <a:spcAft>
          <a:spcPct val="0"/>
        </a:spcAft>
        <a:buClr>
          <a:schemeClr val="accent2"/>
        </a:buClr>
        <a:buSzPct val="60000"/>
        <a:buFont typeface="Wingdings" pitchFamily="2" charset="2"/>
        <a:buChar char=""/>
        <a:defRPr sz="2900" kern="1200">
          <a:solidFill>
            <a:schemeClr val="tx1"/>
          </a:solidFill>
          <a:latin typeface="+mn-lt"/>
          <a:ea typeface="+mn-ea"/>
          <a:cs typeface="+mn-cs"/>
        </a:defRPr>
      </a:lvl1pPr>
      <a:lvl2pPr marL="639763" indent="-273050" algn="l" rtl="0" eaLnBrk="0" fontAlgn="base" hangingPunct="0">
        <a:spcBef>
          <a:spcPts val="550"/>
        </a:spcBef>
        <a:spcAft>
          <a:spcPct val="0"/>
        </a:spcAft>
        <a:buClr>
          <a:schemeClr val="accent1"/>
        </a:buClr>
        <a:buSzPct val="70000"/>
        <a:buFont typeface="Wingdings 2" pitchFamily="18" charset="2"/>
        <a:buChar char=""/>
        <a:defRPr sz="2600" kern="1200">
          <a:solidFill>
            <a:schemeClr val="tx1"/>
          </a:solidFill>
          <a:latin typeface="+mn-lt"/>
          <a:ea typeface="+mn-ea"/>
          <a:cs typeface="+mn-cs"/>
        </a:defRPr>
      </a:lvl2pPr>
      <a:lvl3pPr marL="914400" indent="-228600" algn="l" rtl="0" eaLnBrk="0" fontAlgn="base" hangingPunct="0">
        <a:spcBef>
          <a:spcPts val="500"/>
        </a:spcBef>
        <a:spcAft>
          <a:spcPct val="0"/>
        </a:spcAft>
        <a:buClr>
          <a:schemeClr val="accent2"/>
        </a:buClr>
        <a:buSzPct val="75000"/>
        <a:buFont typeface="Wingdings" pitchFamily="2" charset="2"/>
        <a:buChar char=""/>
        <a:defRPr sz="2300" kern="1200">
          <a:solidFill>
            <a:schemeClr val="tx1"/>
          </a:solidFill>
          <a:latin typeface="+mn-lt"/>
          <a:ea typeface="+mn-ea"/>
          <a:cs typeface="+mn-cs"/>
        </a:defRPr>
      </a:lvl3pPr>
      <a:lvl4pPr marL="1371600" indent="-228600" algn="l" rtl="0" eaLnBrk="0" fontAlgn="base" hangingPunct="0">
        <a:spcBef>
          <a:spcPts val="400"/>
        </a:spcBef>
        <a:spcAft>
          <a:spcPct val="0"/>
        </a:spcAft>
        <a:buClr>
          <a:srgbClr val="A5AB81"/>
        </a:buClr>
        <a:buSzPct val="75000"/>
        <a:buFont typeface="Wingdings" pitchFamily="2" charset="2"/>
        <a:buChar char=""/>
        <a:defRPr sz="2000" kern="1200">
          <a:solidFill>
            <a:schemeClr val="tx1"/>
          </a:solidFill>
          <a:latin typeface="+mn-lt"/>
          <a:ea typeface="+mn-ea"/>
          <a:cs typeface="+mn-cs"/>
        </a:defRPr>
      </a:lvl4pPr>
      <a:lvl5pPr marL="1828800" indent="-228600" algn="l" rtl="0" eaLnBrk="0" fontAlgn="base" hangingPunct="0">
        <a:spcBef>
          <a:spcPts val="400"/>
        </a:spcBef>
        <a:spcAft>
          <a:spcPct val="0"/>
        </a:spcAft>
        <a:buClr>
          <a:srgbClr val="D8B25C"/>
        </a:buClr>
        <a:buSzPct val="65000"/>
        <a:buFont typeface="Wingdings" pitchFamily="2" charset="2"/>
        <a:buChar char=""/>
        <a:defRPr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oleObject" Target="../embeddings/Microsoft_Office_Excel_97-2003_Worksheet1.xls"/><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Microsoft_Office_Excel_97-2003_Worksheet2.xls"/><Relationship Id="rId2" Type="http://schemas.openxmlformats.org/officeDocument/2006/relationships/slideLayout" Target="../slideLayouts/slideLayout2.xml"/><Relationship Id="rId1" Type="http://schemas.openxmlformats.org/officeDocument/2006/relationships/vmlDrawing" Target="../drawings/vmlDrawing2.vml"/></Relationships>
</file>

<file path=ppt/slides/_rels/slide13.xml.rels><?xml version="1.0" encoding="UTF-8" standalone="yes"?>
<Relationships xmlns="http://schemas.openxmlformats.org/package/2006/relationships"><Relationship Id="rId3" Type="http://schemas.openxmlformats.org/officeDocument/2006/relationships/oleObject" Target="../embeddings/Microsoft_Office_Excel_97-2003_Worksheet3.xls"/><Relationship Id="rId2" Type="http://schemas.openxmlformats.org/officeDocument/2006/relationships/slideLayout" Target="../slideLayouts/slideLayout2.xml"/><Relationship Id="rId1" Type="http://schemas.openxmlformats.org/officeDocument/2006/relationships/vmlDrawing" Target="../drawings/vmlDrawing3.v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428750" y="1500188"/>
            <a:ext cx="6477000" cy="2471737"/>
          </a:xfrm>
        </p:spPr>
        <p:txBody>
          <a:bodyPr>
            <a:normAutofit fontScale="90000"/>
          </a:bodyPr>
          <a:lstStyle/>
          <a:p>
            <a:pPr eaLnBrk="1" fontAlgn="auto" hangingPunct="1">
              <a:spcAft>
                <a:spcPts val="0"/>
              </a:spcAft>
              <a:defRPr/>
            </a:pPr>
            <a:r>
              <a:rPr lang="en-GB" dirty="0" smtClean="0"/>
              <a:t>the financial plan for  Businesses 1: </a:t>
            </a:r>
            <a:br>
              <a:rPr lang="en-GB" dirty="0" smtClean="0"/>
            </a:br>
            <a:r>
              <a:rPr lang="en-GB" dirty="0" smtClean="0"/>
              <a:t>the </a:t>
            </a:r>
            <a:r>
              <a:rPr lang="en-GB" dirty="0" err="1" smtClean="0"/>
              <a:t>Cashflow</a:t>
            </a:r>
            <a:r>
              <a:rPr lang="en-GB" dirty="0" smtClean="0"/>
              <a:t> forecast or statement.</a:t>
            </a:r>
            <a:endParaRPr lang="en-GB" b="1" dirty="0">
              <a:effectLst>
                <a:outerShdw blurRad="38100" dist="38100" dir="2700000" algn="tl">
                  <a:srgbClr val="C0C0C0"/>
                </a:outerShdw>
              </a:effectLst>
            </a:endParaRPr>
          </a:p>
        </p:txBody>
      </p:sp>
      <p:sp>
        <p:nvSpPr>
          <p:cNvPr id="12291" name="Rectangle 3"/>
          <p:cNvSpPr>
            <a:spLocks noGrp="1" noChangeArrowheads="1"/>
          </p:cNvSpPr>
          <p:nvPr>
            <p:ph type="subTitle" idx="1"/>
          </p:nvPr>
        </p:nvSpPr>
        <p:spPr>
          <a:xfrm>
            <a:off x="2362200" y="6049963"/>
            <a:ext cx="6705600" cy="685800"/>
          </a:xfrm>
        </p:spPr>
        <p:txBody>
          <a:bodyPr/>
          <a:lstStyle/>
          <a:p>
            <a:pPr eaLnBrk="1" hangingPunct="1"/>
            <a:r>
              <a:rPr lang="en-GB" smtClean="0"/>
              <a:t>Owen Lewis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12775" y="228600"/>
            <a:ext cx="8153400" cy="990600"/>
          </a:xfrm>
        </p:spPr>
        <p:txBody>
          <a:bodyPr/>
          <a:lstStyle/>
          <a:p>
            <a:pPr eaLnBrk="1" hangingPunct="1"/>
            <a:r>
              <a:rPr lang="en-GB" b="1" smtClean="0"/>
              <a:t>Financial Statements</a:t>
            </a:r>
          </a:p>
        </p:txBody>
      </p:sp>
      <p:sp>
        <p:nvSpPr>
          <p:cNvPr id="16388" name="Rectangle 3"/>
          <p:cNvSpPr>
            <a:spLocks noGrp="1" noChangeArrowheads="1"/>
          </p:cNvSpPr>
          <p:nvPr>
            <p:ph sz="quarter" idx="1"/>
          </p:nvPr>
        </p:nvSpPr>
        <p:spPr>
          <a:xfrm>
            <a:off x="612775" y="1428750"/>
            <a:ext cx="8153400" cy="5143500"/>
          </a:xfrm>
        </p:spPr>
        <p:txBody>
          <a:bodyPr/>
          <a:lstStyle/>
          <a:p>
            <a:pPr eaLnBrk="1" hangingPunct="1">
              <a:lnSpc>
                <a:spcPct val="90000"/>
              </a:lnSpc>
              <a:buFontTx/>
              <a:buNone/>
              <a:defRPr/>
            </a:pPr>
            <a:r>
              <a:rPr lang="en-GB" sz="2400" dirty="0" smtClean="0"/>
              <a:t>There are three basic financial statements:</a:t>
            </a:r>
          </a:p>
          <a:p>
            <a:pPr marL="457200" indent="-457200" eaLnBrk="1" hangingPunct="1">
              <a:lnSpc>
                <a:spcPct val="90000"/>
              </a:lnSpc>
              <a:buFont typeface="+mj-lt"/>
              <a:buAutoNum type="arabicPeriod"/>
              <a:defRPr/>
            </a:pPr>
            <a:r>
              <a:rPr lang="en-GB" sz="2400" dirty="0" smtClean="0"/>
              <a:t>The </a:t>
            </a:r>
            <a:r>
              <a:rPr lang="en-GB" sz="2400" b="1" dirty="0" smtClean="0"/>
              <a:t>Cash Flow Forecast (or Statement)</a:t>
            </a:r>
            <a:r>
              <a:rPr lang="en-GB" sz="2400" dirty="0" smtClean="0"/>
              <a:t> summarises expected (or actual) cash receipts into the business, and payments made from the business.</a:t>
            </a:r>
          </a:p>
          <a:p>
            <a:pPr marL="457200" indent="-457200" eaLnBrk="1" hangingPunct="1">
              <a:lnSpc>
                <a:spcPct val="90000"/>
              </a:lnSpc>
              <a:buFont typeface="+mj-lt"/>
              <a:buAutoNum type="arabicPeriod"/>
              <a:defRPr/>
            </a:pPr>
            <a:endParaRPr lang="en-GB" sz="2400" b="1" dirty="0" smtClean="0"/>
          </a:p>
          <a:p>
            <a:pPr marL="457200" indent="-457200" eaLnBrk="1" hangingPunct="1">
              <a:lnSpc>
                <a:spcPct val="90000"/>
              </a:lnSpc>
              <a:buFont typeface="+mj-lt"/>
              <a:buAutoNum type="arabicPeriod"/>
              <a:defRPr/>
            </a:pPr>
            <a:r>
              <a:rPr lang="en-GB" sz="2400" b="1" dirty="0" smtClean="0"/>
              <a:t>Profit &amp; Loss account</a:t>
            </a:r>
            <a:r>
              <a:rPr lang="en-GB" sz="2400" dirty="0" smtClean="0"/>
              <a:t> (P&amp;L) shows how a business performed over a specific period and shows the total revenue (sales/income made, whether received or not) and total expenditure (expenditure/expenses incurred, whether paid or not) over that period.</a:t>
            </a:r>
          </a:p>
          <a:p>
            <a:pPr marL="457200" indent="-457200" eaLnBrk="1" hangingPunct="1">
              <a:lnSpc>
                <a:spcPct val="90000"/>
              </a:lnSpc>
              <a:buFont typeface="+mj-lt"/>
              <a:buAutoNum type="arabicPeriod"/>
              <a:defRPr/>
            </a:pPr>
            <a:endParaRPr lang="en-GB" sz="2400" dirty="0" smtClean="0"/>
          </a:p>
          <a:p>
            <a:pPr marL="457200" indent="-457200" eaLnBrk="1" hangingPunct="1">
              <a:lnSpc>
                <a:spcPct val="90000"/>
              </a:lnSpc>
              <a:buFont typeface="+mj-lt"/>
              <a:buAutoNum type="arabicPeriod"/>
              <a:defRPr/>
            </a:pPr>
            <a:r>
              <a:rPr lang="en-GB" sz="2400" dirty="0" smtClean="0"/>
              <a:t>The </a:t>
            </a:r>
            <a:r>
              <a:rPr lang="en-GB" sz="2400" b="1" dirty="0" smtClean="0"/>
              <a:t>Balance Sheet</a:t>
            </a:r>
            <a:r>
              <a:rPr lang="en-GB" sz="2400" dirty="0" smtClean="0"/>
              <a:t> is a statement at a given point in time. It provides a snapshot summary of what a business owns or is owed (assets) and what it owes (liabilities).</a:t>
            </a:r>
          </a:p>
          <a:p>
            <a:pPr eaLnBrk="1" hangingPunct="1">
              <a:lnSpc>
                <a:spcPct val="90000"/>
              </a:lnSpc>
              <a:buFontTx/>
              <a:buNone/>
              <a:defRPr/>
            </a:pPr>
            <a:endParaRPr lang="en-GB" sz="24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12775" y="228600"/>
            <a:ext cx="8153400" cy="990600"/>
          </a:xfrm>
        </p:spPr>
        <p:txBody>
          <a:bodyPr/>
          <a:lstStyle/>
          <a:p>
            <a:pPr eaLnBrk="1" hangingPunct="1"/>
            <a:r>
              <a:rPr lang="en-US" b="1" smtClean="0"/>
              <a:t>1 </a:t>
            </a:r>
            <a:r>
              <a:rPr lang="en-GB" b="1" smtClean="0"/>
              <a:t>Cashflow</a:t>
            </a:r>
            <a:r>
              <a:rPr lang="en-US" b="1" smtClean="0"/>
              <a:t> forecast</a:t>
            </a:r>
            <a:endParaRPr lang="en-GB" smtClean="0"/>
          </a:p>
        </p:txBody>
      </p:sp>
      <p:sp>
        <p:nvSpPr>
          <p:cNvPr id="17411" name="Content Placeholder 2"/>
          <p:cNvSpPr>
            <a:spLocks noGrp="1"/>
          </p:cNvSpPr>
          <p:nvPr>
            <p:ph sz="quarter" idx="1"/>
          </p:nvPr>
        </p:nvSpPr>
        <p:spPr>
          <a:xfrm>
            <a:off x="612775" y="1600200"/>
            <a:ext cx="8153400" cy="4829175"/>
          </a:xfrm>
        </p:spPr>
        <p:txBody>
          <a:bodyPr/>
          <a:lstStyle/>
          <a:p>
            <a:pPr eaLnBrk="1" hangingPunct="1">
              <a:defRPr/>
            </a:pPr>
            <a:r>
              <a:rPr lang="en-US" dirty="0" err="1" smtClean="0"/>
              <a:t>Cashflow</a:t>
            </a:r>
            <a:r>
              <a:rPr lang="en-US" dirty="0" smtClean="0"/>
              <a:t> is the measure of your ability to pay your bills on a regular basis. </a:t>
            </a:r>
          </a:p>
          <a:p>
            <a:pPr eaLnBrk="1" hangingPunct="1">
              <a:defRPr/>
            </a:pPr>
            <a:endParaRPr lang="en-US" dirty="0" smtClean="0"/>
          </a:p>
          <a:p>
            <a:pPr eaLnBrk="1" hangingPunct="1">
              <a:defRPr/>
            </a:pPr>
            <a:r>
              <a:rPr lang="en-US" dirty="0" smtClean="0"/>
              <a:t>It depends on the </a:t>
            </a:r>
            <a:r>
              <a:rPr lang="en-US" b="1" dirty="0" smtClean="0"/>
              <a:t>timing</a:t>
            </a:r>
            <a:r>
              <a:rPr lang="en-US" dirty="0" smtClean="0"/>
              <a:t> and </a:t>
            </a:r>
            <a:r>
              <a:rPr lang="en-US" b="1" dirty="0" smtClean="0"/>
              <a:t>amounts</a:t>
            </a:r>
            <a:r>
              <a:rPr lang="en-US" dirty="0" smtClean="0"/>
              <a:t> of money flowing into and out of the business each week and month. </a:t>
            </a:r>
          </a:p>
          <a:p>
            <a:pPr eaLnBrk="1" hangingPunct="1">
              <a:defRPr/>
            </a:pPr>
            <a:endParaRPr lang="en-US" dirty="0" smtClean="0"/>
          </a:p>
          <a:p>
            <a:pPr eaLnBrk="1" hangingPunct="1">
              <a:defRPr/>
            </a:pPr>
            <a:r>
              <a:rPr lang="en-US" dirty="0" smtClean="0"/>
              <a:t>Good </a:t>
            </a:r>
            <a:r>
              <a:rPr lang="en-US" dirty="0" err="1" smtClean="0"/>
              <a:t>cashflow</a:t>
            </a:r>
            <a:r>
              <a:rPr lang="en-US" dirty="0" smtClean="0"/>
              <a:t> means that the pattern of income and spending in a business allows it to have cash available to pay bills on time.</a:t>
            </a:r>
          </a:p>
          <a:p>
            <a:pPr eaLnBrk="1" hangingPunct="1">
              <a:defRPr/>
            </a:pPr>
            <a:endParaRPr lang="en-GB"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12775" y="228600"/>
            <a:ext cx="8153400" cy="990600"/>
          </a:xfrm>
        </p:spPr>
        <p:txBody>
          <a:bodyPr/>
          <a:lstStyle/>
          <a:p>
            <a:pPr eaLnBrk="1" hangingPunct="1"/>
            <a:r>
              <a:rPr lang="en-GB" b="1" smtClean="0"/>
              <a:t>The Cash Flow Forecast</a:t>
            </a:r>
          </a:p>
        </p:txBody>
      </p:sp>
      <p:sp>
        <p:nvSpPr>
          <p:cNvPr id="18435" name="Rectangle 3"/>
          <p:cNvSpPr>
            <a:spLocks noGrp="1" noChangeArrowheads="1"/>
          </p:cNvSpPr>
          <p:nvPr>
            <p:ph sz="quarter" idx="1"/>
          </p:nvPr>
        </p:nvSpPr>
        <p:spPr>
          <a:xfrm>
            <a:off x="357188" y="1600200"/>
            <a:ext cx="8408987" cy="5257800"/>
          </a:xfrm>
        </p:spPr>
        <p:txBody>
          <a:bodyPr/>
          <a:lstStyle/>
          <a:p>
            <a:pPr eaLnBrk="1" hangingPunct="1">
              <a:lnSpc>
                <a:spcPct val="90000"/>
              </a:lnSpc>
              <a:defRPr/>
            </a:pPr>
            <a:r>
              <a:rPr lang="en-GB" sz="2800" dirty="0" smtClean="0"/>
              <a:t>The </a:t>
            </a:r>
            <a:r>
              <a:rPr lang="en-GB" sz="2800" b="1" u="sng" dirty="0" smtClean="0"/>
              <a:t>cash flow </a:t>
            </a:r>
            <a:r>
              <a:rPr lang="en-GB" sz="2800" dirty="0" smtClean="0"/>
              <a:t>forecast shows all cash receipts [+£] and cash payments [-£] expected by the business.</a:t>
            </a:r>
          </a:p>
          <a:p>
            <a:pPr eaLnBrk="1" hangingPunct="1">
              <a:lnSpc>
                <a:spcPct val="90000"/>
              </a:lnSpc>
              <a:defRPr/>
            </a:pPr>
            <a:endParaRPr lang="en-GB" sz="2800" dirty="0" smtClean="0"/>
          </a:p>
          <a:p>
            <a:pPr eaLnBrk="1" hangingPunct="1">
              <a:lnSpc>
                <a:spcPct val="90000"/>
              </a:lnSpc>
              <a:defRPr/>
            </a:pPr>
            <a:r>
              <a:rPr lang="en-GB" sz="2800" dirty="0" smtClean="0"/>
              <a:t>Usually cover a period of one year (first year forecast).</a:t>
            </a:r>
          </a:p>
          <a:p>
            <a:pPr eaLnBrk="1" hangingPunct="1">
              <a:lnSpc>
                <a:spcPct val="90000"/>
              </a:lnSpc>
              <a:defRPr/>
            </a:pPr>
            <a:endParaRPr lang="en-GB" sz="2800" dirty="0" smtClean="0"/>
          </a:p>
          <a:p>
            <a:pPr eaLnBrk="1" hangingPunct="1">
              <a:lnSpc>
                <a:spcPct val="90000"/>
              </a:lnSpc>
              <a:defRPr/>
            </a:pPr>
            <a:r>
              <a:rPr lang="en-GB" sz="2800" dirty="0" smtClean="0"/>
              <a:t>Probably the first financial statement produced by a start up business.</a:t>
            </a:r>
          </a:p>
          <a:p>
            <a:pPr eaLnBrk="1" hangingPunct="1">
              <a:lnSpc>
                <a:spcPct val="90000"/>
              </a:lnSpc>
              <a:defRPr/>
            </a:pPr>
            <a:endParaRPr lang="en-GB" sz="2800" dirty="0" smtClean="0"/>
          </a:p>
          <a:p>
            <a:pPr eaLnBrk="1" hangingPunct="1">
              <a:lnSpc>
                <a:spcPct val="90000"/>
              </a:lnSpc>
              <a:defRPr/>
            </a:pPr>
            <a:r>
              <a:rPr lang="en-GB" sz="2800" dirty="0" smtClean="0"/>
              <a:t>It should highlight for the entrepreneur just how much cash will be needed to get the business off the ground.</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612775" y="228600"/>
            <a:ext cx="8153400" cy="990600"/>
          </a:xfrm>
        </p:spPr>
        <p:txBody>
          <a:bodyPr/>
          <a:lstStyle/>
          <a:p>
            <a:pPr eaLnBrk="1" hangingPunct="1"/>
            <a:r>
              <a:rPr lang="en-US" smtClean="0"/>
              <a:t>Importance of cash</a:t>
            </a:r>
          </a:p>
        </p:txBody>
      </p:sp>
      <p:sp>
        <p:nvSpPr>
          <p:cNvPr id="19459" name="Content Placeholder 2"/>
          <p:cNvSpPr>
            <a:spLocks noGrp="1"/>
          </p:cNvSpPr>
          <p:nvPr>
            <p:ph sz="quarter" idx="1"/>
          </p:nvPr>
        </p:nvSpPr>
        <p:spPr>
          <a:xfrm>
            <a:off x="612775" y="1600200"/>
            <a:ext cx="8153400" cy="5114925"/>
          </a:xfrm>
        </p:spPr>
        <p:txBody>
          <a:bodyPr/>
          <a:lstStyle/>
          <a:p>
            <a:pPr eaLnBrk="1" hangingPunct="1">
              <a:defRPr/>
            </a:pPr>
            <a:r>
              <a:rPr lang="en-US" sz="2600" dirty="0" smtClean="0"/>
              <a:t>One of the most useful bits of advice that established entrepreneurs give to people starting their own business is this: ‘cash is king’.</a:t>
            </a:r>
          </a:p>
          <a:p>
            <a:pPr lvl="4" eaLnBrk="1" hangingPunct="1">
              <a:buFont typeface="Wingdings" pitchFamily="2" charset="2"/>
              <a:buNone/>
              <a:defRPr/>
            </a:pPr>
            <a:r>
              <a:rPr lang="en-US" sz="2600" dirty="0" smtClean="0"/>
              <a:t>	</a:t>
            </a:r>
            <a:r>
              <a:rPr lang="en-US" sz="2600" dirty="0" err="1" smtClean="0"/>
              <a:t>Bytestart</a:t>
            </a:r>
            <a:r>
              <a:rPr lang="en-US" sz="2600" dirty="0" smtClean="0"/>
              <a:t>: the small business portal (2008)</a:t>
            </a:r>
          </a:p>
          <a:p>
            <a:pPr eaLnBrk="1" hangingPunct="1">
              <a:defRPr/>
            </a:pPr>
            <a:endParaRPr lang="en-US" sz="2600" dirty="0" smtClean="0"/>
          </a:p>
          <a:p>
            <a:pPr eaLnBrk="1" hangingPunct="1">
              <a:defRPr/>
            </a:pPr>
            <a:r>
              <a:rPr lang="en-US" sz="2600" dirty="0" smtClean="0"/>
              <a:t>‘Cash is the oxygen that enables a business to survive and prosper and is the primary indicator of business health. While a business can survive for a short time without sales or profits, without cash it will die. For this reason the inflow and outflow of cash need careful monitoring and management.’</a:t>
            </a:r>
          </a:p>
          <a:p>
            <a:pPr eaLnBrk="1" hangingPunct="1">
              <a:buFont typeface="Wingdings" pitchFamily="2" charset="2"/>
              <a:buNone/>
              <a:defRPr/>
            </a:pPr>
            <a:r>
              <a:rPr lang="en-US" sz="2600" dirty="0" smtClean="0"/>
              <a:t>			Business Link (2008)</a:t>
            </a:r>
            <a:endParaRPr lang="en-GB" sz="2600"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612775" y="228600"/>
            <a:ext cx="8153400" cy="990600"/>
          </a:xfrm>
        </p:spPr>
        <p:txBody>
          <a:bodyPr/>
          <a:lstStyle/>
          <a:p>
            <a:pPr eaLnBrk="1" hangingPunct="1"/>
            <a:r>
              <a:rPr lang="en-US" sz="4000" b="1" smtClean="0"/>
              <a:t>Difference between cash and profit</a:t>
            </a:r>
            <a:endParaRPr lang="en-GB" smtClean="0"/>
          </a:p>
        </p:txBody>
      </p:sp>
      <p:sp>
        <p:nvSpPr>
          <p:cNvPr id="20483" name="Content Placeholder 2"/>
          <p:cNvSpPr>
            <a:spLocks noGrp="1"/>
          </p:cNvSpPr>
          <p:nvPr>
            <p:ph sz="quarter" idx="1"/>
          </p:nvPr>
        </p:nvSpPr>
        <p:spPr>
          <a:xfrm>
            <a:off x="612775" y="1357313"/>
            <a:ext cx="8153400" cy="4738687"/>
          </a:xfrm>
        </p:spPr>
        <p:txBody>
          <a:bodyPr/>
          <a:lstStyle/>
          <a:p>
            <a:pPr eaLnBrk="1" hangingPunct="1">
              <a:defRPr/>
            </a:pPr>
            <a:r>
              <a:rPr lang="en-US" sz="2400" dirty="0" smtClean="0"/>
              <a:t>It is important not to confuse cash balances with profit. </a:t>
            </a:r>
          </a:p>
          <a:p>
            <a:pPr eaLnBrk="1" hangingPunct="1">
              <a:defRPr/>
            </a:pPr>
            <a:r>
              <a:rPr lang="en-US" sz="2400" dirty="0" smtClean="0"/>
              <a:t>Profit is the difference between the total amount your business earns ( whether received or not ) and all of its costs ( whether paid or not ), usually assessed over a year or other trading period. </a:t>
            </a:r>
          </a:p>
          <a:p>
            <a:pPr eaLnBrk="1" hangingPunct="1">
              <a:defRPr/>
            </a:pPr>
            <a:r>
              <a:rPr lang="en-US" sz="2400" dirty="0" smtClean="0"/>
              <a:t>You may be able to forecast a good profit for the year, yet still face times when you are strapped for cash. </a:t>
            </a:r>
          </a:p>
          <a:p>
            <a:pPr eaLnBrk="1" hangingPunct="1">
              <a:defRPr/>
            </a:pPr>
            <a:r>
              <a:rPr lang="en-US" sz="2400" dirty="0" smtClean="0"/>
              <a:t>To make a profit, most businesses have to produce and deliver goods or services to their customers </a:t>
            </a:r>
            <a:r>
              <a:rPr lang="en-US" sz="2400" b="1" dirty="0" smtClean="0"/>
              <a:t>before</a:t>
            </a:r>
            <a:r>
              <a:rPr lang="en-US" sz="2400" dirty="0" smtClean="0"/>
              <a:t> being paid. </a:t>
            </a:r>
          </a:p>
          <a:p>
            <a:pPr eaLnBrk="1" hangingPunct="1">
              <a:defRPr/>
            </a:pPr>
            <a:r>
              <a:rPr lang="en-US" sz="2400" dirty="0" smtClean="0"/>
              <a:t>No matter how profitable the contract, if you don't have enough money to pay your staff and suppliers before receiving payment from your customers, you'll be unable to deliver your side of the bargain or receive any profit.</a:t>
            </a:r>
          </a:p>
          <a:p>
            <a:pPr eaLnBrk="1" hangingPunct="1">
              <a:defRPr/>
            </a:pPr>
            <a:endParaRPr lang="en-US" sz="2400" dirty="0" smtClean="0"/>
          </a:p>
          <a:p>
            <a:pPr eaLnBrk="1" hangingPunct="1">
              <a:defRPr/>
            </a:pPr>
            <a:endParaRPr lang="en-GB" sz="2400" dirty="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12775" y="228600"/>
            <a:ext cx="8153400" cy="990600"/>
          </a:xfrm>
        </p:spPr>
        <p:txBody>
          <a:bodyPr/>
          <a:lstStyle/>
          <a:p>
            <a:r>
              <a:rPr lang="en-GB" smtClean="0"/>
              <a:t>Timing of cashflow </a:t>
            </a:r>
            <a:r>
              <a:rPr lang="en-GB" sz="1600" smtClean="0"/>
              <a:t>(Biz Ed, 2008)</a:t>
            </a:r>
          </a:p>
        </p:txBody>
      </p:sp>
      <p:sp>
        <p:nvSpPr>
          <p:cNvPr id="3" name="Content Placeholder 2"/>
          <p:cNvSpPr>
            <a:spLocks noGrp="1"/>
          </p:cNvSpPr>
          <p:nvPr>
            <p:ph sz="quarter" idx="1"/>
          </p:nvPr>
        </p:nvSpPr>
        <p:spPr>
          <a:xfrm>
            <a:off x="214313" y="1600200"/>
            <a:ext cx="8715375" cy="4495800"/>
          </a:xfrm>
        </p:spPr>
        <p:txBody>
          <a:bodyPr/>
          <a:lstStyle/>
          <a:p>
            <a:pPr>
              <a:defRPr/>
            </a:pPr>
            <a:r>
              <a:rPr lang="en-GB" dirty="0" smtClean="0"/>
              <a:t>A landowner in SW England has converted land to produce wine for a sparkling red. The costs included:</a:t>
            </a:r>
          </a:p>
          <a:p>
            <a:pPr lvl="1">
              <a:defRPr/>
            </a:pPr>
            <a:r>
              <a:rPr lang="en-GB" dirty="0" smtClean="0"/>
              <a:t>Each vine was £3, &amp; there are 4,000 planted, </a:t>
            </a:r>
          </a:p>
          <a:p>
            <a:pPr lvl="1">
              <a:defRPr/>
            </a:pPr>
            <a:r>
              <a:rPr lang="en-GB" dirty="0" smtClean="0"/>
              <a:t>Fencing to protect the vines against badgers &amp; rabbits</a:t>
            </a:r>
          </a:p>
          <a:p>
            <a:pPr lvl="1">
              <a:defRPr/>
            </a:pPr>
            <a:r>
              <a:rPr lang="en-GB" dirty="0" smtClean="0"/>
              <a:t>Costs incurred in maintaining the vines in the years it takes for them to become established and yield fruit. </a:t>
            </a:r>
          </a:p>
          <a:p>
            <a:pPr>
              <a:defRPr/>
            </a:pPr>
            <a:r>
              <a:rPr lang="en-GB" dirty="0" smtClean="0"/>
              <a:t>He does not expect to sell any wine (&amp; therefore receive any income) for at least 7 years. In that time, therefore, he must ensure he has the funds to be able to meet the costs incurred. </a:t>
            </a:r>
            <a:endParaRPr lang="en-US" i="1" dirty="0" smtClean="0"/>
          </a:p>
          <a:p>
            <a:pPr>
              <a:defRPr/>
            </a:pP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612775" y="228600"/>
            <a:ext cx="8153400" cy="990600"/>
          </a:xfrm>
        </p:spPr>
        <p:txBody>
          <a:bodyPr/>
          <a:lstStyle/>
          <a:p>
            <a:r>
              <a:rPr lang="en-GB" b="1" smtClean="0"/>
              <a:t>Preparing a cash flow forecast</a:t>
            </a:r>
            <a:endParaRPr lang="en-GB" smtClean="0"/>
          </a:p>
        </p:txBody>
      </p:sp>
      <p:sp>
        <p:nvSpPr>
          <p:cNvPr id="3" name="Content Placeholder 2"/>
          <p:cNvSpPr>
            <a:spLocks noGrp="1"/>
          </p:cNvSpPr>
          <p:nvPr>
            <p:ph sz="quarter" idx="1"/>
          </p:nvPr>
        </p:nvSpPr>
        <p:spPr>
          <a:xfrm>
            <a:off x="214313" y="1500188"/>
            <a:ext cx="8715375" cy="5357812"/>
          </a:xfrm>
        </p:spPr>
        <p:txBody>
          <a:bodyPr/>
          <a:lstStyle/>
          <a:p>
            <a:pPr>
              <a:defRPr/>
            </a:pPr>
            <a:r>
              <a:rPr lang="en-GB" dirty="0" smtClean="0"/>
              <a:t>The cash flow forecast essentially has three parts to it:</a:t>
            </a:r>
            <a:endParaRPr lang="en-US" dirty="0" smtClean="0"/>
          </a:p>
          <a:p>
            <a:pPr marL="881063" lvl="1" indent="-514350">
              <a:buClr>
                <a:schemeClr val="accent1">
                  <a:lumMod val="75000"/>
                </a:schemeClr>
              </a:buClr>
              <a:buFont typeface="+mj-lt"/>
              <a:buAutoNum type="arabicPeriod"/>
              <a:defRPr/>
            </a:pPr>
            <a:r>
              <a:rPr lang="en-GB" dirty="0" smtClean="0"/>
              <a:t>Projected revenue (cash coming in)</a:t>
            </a:r>
            <a:endParaRPr lang="en-US" dirty="0" smtClean="0"/>
          </a:p>
          <a:p>
            <a:pPr marL="881063" lvl="1" indent="-514350">
              <a:buClr>
                <a:schemeClr val="accent1">
                  <a:lumMod val="75000"/>
                </a:schemeClr>
              </a:buClr>
              <a:buFont typeface="+mj-lt"/>
              <a:buAutoNum type="arabicPeriod"/>
              <a:defRPr/>
            </a:pPr>
            <a:r>
              <a:rPr lang="en-GB" dirty="0" smtClean="0"/>
              <a:t>Projected expenses (cash going out)</a:t>
            </a:r>
            <a:endParaRPr lang="en-US" dirty="0" smtClean="0"/>
          </a:p>
          <a:p>
            <a:pPr marL="881063" lvl="1" indent="-514350">
              <a:buClr>
                <a:schemeClr val="accent1">
                  <a:lumMod val="75000"/>
                </a:schemeClr>
              </a:buClr>
              <a:buFont typeface="+mj-lt"/>
              <a:buAutoNum type="arabicPeriod"/>
              <a:defRPr/>
            </a:pPr>
            <a:r>
              <a:rPr lang="en-GB" dirty="0" smtClean="0"/>
              <a:t>Balance (the difference between the first two)</a:t>
            </a:r>
            <a:endParaRPr lang="en-US" dirty="0" smtClean="0"/>
          </a:p>
          <a:p>
            <a:pPr>
              <a:defRPr/>
            </a:pPr>
            <a:r>
              <a:rPr lang="en-GB" dirty="0" smtClean="0"/>
              <a:t>When planning your business, you will need to draw up figures for each of these items, so think about: </a:t>
            </a:r>
          </a:p>
          <a:p>
            <a:pPr lvl="1">
              <a:defRPr/>
            </a:pPr>
            <a:r>
              <a:rPr lang="en-GB" dirty="0" smtClean="0"/>
              <a:t>how many items you think you will sell &amp; </a:t>
            </a:r>
            <a:r>
              <a:rPr lang="en-GB" b="1" dirty="0" smtClean="0"/>
              <a:t>when,</a:t>
            </a:r>
            <a:r>
              <a:rPr lang="en-GB" dirty="0" smtClean="0"/>
              <a:t> and </a:t>
            </a:r>
          </a:p>
          <a:p>
            <a:pPr lvl="1">
              <a:defRPr/>
            </a:pPr>
            <a:r>
              <a:rPr lang="en-GB" dirty="0" smtClean="0"/>
              <a:t>what your expenses will be &amp; </a:t>
            </a:r>
            <a:r>
              <a:rPr lang="en-GB" b="1" dirty="0" smtClean="0"/>
              <a:t>when</a:t>
            </a:r>
            <a:r>
              <a:rPr lang="en-GB" dirty="0" smtClean="0"/>
              <a:t> they must be paid.</a:t>
            </a:r>
            <a:endParaRPr lang="en-US" dirty="0" smtClean="0"/>
          </a:p>
          <a:p>
            <a:pPr>
              <a:defRPr/>
            </a:pPr>
            <a:r>
              <a:rPr lang="en-GB" dirty="0" smtClean="0"/>
              <a:t>Remember the cash flow shows </a:t>
            </a:r>
            <a:r>
              <a:rPr lang="en-GB" b="1" dirty="0" smtClean="0"/>
              <a:t>when the cash is actually paid or received</a:t>
            </a:r>
            <a:r>
              <a:rPr lang="en-GB" dirty="0" smtClean="0"/>
              <a:t> - this is not necessarily at the same time as the sale or purchase is made.</a:t>
            </a:r>
            <a:endParaRPr lang="en-US" dirty="0" smtClean="0"/>
          </a:p>
          <a:p>
            <a:pPr>
              <a:defRPr/>
            </a:pP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3" name="Rectangle 5"/>
          <p:cNvSpPr>
            <a:spLocks noGrp="1" noChangeArrowheads="1"/>
          </p:cNvSpPr>
          <p:nvPr>
            <p:ph type="title"/>
          </p:nvPr>
        </p:nvSpPr>
        <p:spPr>
          <a:xfrm>
            <a:off x="357188" y="0"/>
            <a:ext cx="8786812" cy="1143000"/>
          </a:xfrm>
        </p:spPr>
        <p:txBody>
          <a:bodyPr>
            <a:normAutofit fontScale="90000"/>
          </a:bodyPr>
          <a:lstStyle/>
          <a:p>
            <a:pPr eaLnBrk="1" fontAlgn="auto" hangingPunct="1">
              <a:spcAft>
                <a:spcPts val="0"/>
              </a:spcAft>
              <a:defRPr/>
            </a:pPr>
            <a:r>
              <a:rPr lang="en-GB" sz="4000" b="1" dirty="0"/>
              <a:t>Typical student cash flow </a:t>
            </a:r>
            <a:r>
              <a:rPr lang="en-GB" sz="4000" b="1" dirty="0" smtClean="0"/>
              <a:t>forecast (extract)</a:t>
            </a:r>
            <a:endParaRPr lang="en-GB" sz="4000" b="1" dirty="0"/>
          </a:p>
        </p:txBody>
      </p:sp>
      <p:sp>
        <p:nvSpPr>
          <p:cNvPr id="1028" name="Footer Placeholder 4"/>
          <p:cNvSpPr>
            <a:spLocks noGrp="1"/>
          </p:cNvSpPr>
          <p:nvPr>
            <p:ph type="ftr" sz="quarter" idx="11"/>
          </p:nvPr>
        </p:nvSpPr>
        <p:spPr bwMode="auto">
          <a:xfrm>
            <a:off x="571500" y="6492875"/>
            <a:ext cx="5421313" cy="365125"/>
          </a:xfrm>
          <a:noFill/>
          <a:ln>
            <a:miter lim="800000"/>
            <a:headEnd/>
            <a:tailEnd/>
          </a:ln>
        </p:spPr>
        <p:txBody>
          <a:bodyPr wrap="square" lIns="91440" tIns="45720" rIns="91440" bIns="45720" numCol="1" anchorCtr="0" compatLnSpc="1">
            <a:prstTxWarp prst="textNoShape">
              <a:avLst/>
            </a:prstTxWarp>
          </a:bodyPr>
          <a:lstStyle/>
          <a:p>
            <a:r>
              <a:rPr lang="en-GB" smtClean="0"/>
              <a:t>Source: Gill Fearn, Nottingham &amp; Trent University, HEA, 2008</a:t>
            </a:r>
          </a:p>
        </p:txBody>
      </p:sp>
      <p:graphicFrame>
        <p:nvGraphicFramePr>
          <p:cNvPr id="1026" name="Object 4"/>
          <p:cNvGraphicFramePr>
            <a:graphicFrameLocks noChangeAspect="1"/>
          </p:cNvGraphicFramePr>
          <p:nvPr>
            <p:ph sz="quarter" idx="1"/>
          </p:nvPr>
        </p:nvGraphicFramePr>
        <p:xfrm>
          <a:off x="447675" y="1622425"/>
          <a:ext cx="8248650" cy="4933950"/>
        </p:xfrm>
        <a:graphic>
          <a:graphicData uri="http://schemas.openxmlformats.org/presentationml/2006/ole">
            <p:oleObj spid="_x0000_s1026" name="Worksheet" r:id="rId3" imgW="4076700" imgH="2438400" progId="Excel.Sheet.8">
              <p:embed/>
            </p:oleObj>
          </a:graphicData>
        </a:graphic>
      </p:graphicFrame>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12775" y="228600"/>
            <a:ext cx="8153400" cy="990600"/>
          </a:xfrm>
        </p:spPr>
        <p:txBody>
          <a:bodyPr/>
          <a:lstStyle/>
          <a:p>
            <a:pPr eaLnBrk="1" hangingPunct="1"/>
            <a:r>
              <a:rPr lang="en-GB" b="1" smtClean="0"/>
              <a:t>Example: DVD entrepreneur</a:t>
            </a:r>
          </a:p>
        </p:txBody>
      </p:sp>
      <p:sp>
        <p:nvSpPr>
          <p:cNvPr id="21507" name="Rectangle 3"/>
          <p:cNvSpPr>
            <a:spLocks noGrp="1" noChangeArrowheads="1"/>
          </p:cNvSpPr>
          <p:nvPr>
            <p:ph sz="quarter" idx="1"/>
          </p:nvPr>
        </p:nvSpPr>
        <p:spPr>
          <a:xfrm>
            <a:off x="612775" y="1600200"/>
            <a:ext cx="8153400" cy="4495800"/>
          </a:xfrm>
        </p:spPr>
        <p:txBody>
          <a:bodyPr/>
          <a:lstStyle/>
          <a:p>
            <a:pPr>
              <a:defRPr/>
            </a:pPr>
            <a:r>
              <a:rPr lang="en-US" sz="2800" dirty="0" smtClean="0"/>
              <a:t>The DVD entrepreneur plays in a band that has written and recorded some songs.  The band recently played at the Student Union and a friend of the band recorded the gig on digital video.</a:t>
            </a:r>
          </a:p>
          <a:p>
            <a:pPr eaLnBrk="1" hangingPunct="1">
              <a:lnSpc>
                <a:spcPct val="90000"/>
              </a:lnSpc>
              <a:defRPr/>
            </a:pPr>
            <a:r>
              <a:rPr lang="en-GB" sz="2800" dirty="0" smtClean="0"/>
              <a:t>The entrepreneur thought that there was a potential market for a DVD containing the recorded songs and the ‘live’ performance.</a:t>
            </a:r>
          </a:p>
          <a:p>
            <a:pPr eaLnBrk="1" hangingPunct="1">
              <a:lnSpc>
                <a:spcPct val="90000"/>
              </a:lnSpc>
              <a:defRPr/>
            </a:pPr>
            <a:r>
              <a:rPr lang="en-GB" sz="2800" dirty="0" smtClean="0"/>
              <a:t>After buying a DVD recorder and software for £135, and some blank DVDs, the entrepreneur set about tapping into the market.</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12775" y="228600"/>
            <a:ext cx="8153400" cy="990600"/>
          </a:xfrm>
        </p:spPr>
        <p:txBody>
          <a:bodyPr/>
          <a:lstStyle/>
          <a:p>
            <a:pPr eaLnBrk="1" hangingPunct="1"/>
            <a:r>
              <a:rPr lang="en-GB" b="1" smtClean="0"/>
              <a:t>Example: DVD entrepreneur</a:t>
            </a:r>
          </a:p>
        </p:txBody>
      </p:sp>
      <p:sp>
        <p:nvSpPr>
          <p:cNvPr id="22531" name="Rectangle 3"/>
          <p:cNvSpPr>
            <a:spLocks noGrp="1" noChangeArrowheads="1"/>
          </p:cNvSpPr>
          <p:nvPr>
            <p:ph sz="quarter" idx="1"/>
          </p:nvPr>
        </p:nvSpPr>
        <p:spPr>
          <a:xfrm>
            <a:off x="612775" y="1600200"/>
            <a:ext cx="8153400" cy="4495800"/>
          </a:xfrm>
        </p:spPr>
        <p:txBody>
          <a:bodyPr/>
          <a:lstStyle/>
          <a:p>
            <a:pPr eaLnBrk="1" hangingPunct="1">
              <a:lnSpc>
                <a:spcPct val="90000"/>
              </a:lnSpc>
              <a:defRPr/>
            </a:pPr>
            <a:r>
              <a:rPr lang="en-GB" dirty="0" smtClean="0"/>
              <a:t>The blank DVDs cost £1 each to buy, but can only be bought in batches of 50.</a:t>
            </a:r>
          </a:p>
          <a:p>
            <a:pPr eaLnBrk="1" hangingPunct="1">
              <a:lnSpc>
                <a:spcPct val="90000"/>
              </a:lnSpc>
              <a:defRPr/>
            </a:pPr>
            <a:r>
              <a:rPr lang="en-GB" dirty="0" smtClean="0"/>
              <a:t>The DVD entrepreneur will sell them mainly to fellow students for £4 each.</a:t>
            </a:r>
          </a:p>
          <a:p>
            <a:pPr eaLnBrk="1" hangingPunct="1">
              <a:lnSpc>
                <a:spcPct val="90000"/>
              </a:lnSpc>
              <a:defRPr/>
            </a:pPr>
            <a:r>
              <a:rPr lang="en-GB" dirty="0" smtClean="0"/>
              <a:t>In month 2 to boost sales the DVD entrepreneur will have some posters and flyers printed for a total cost of £40.</a:t>
            </a:r>
          </a:p>
          <a:p>
            <a:pPr eaLnBrk="1" hangingPunct="1">
              <a:lnSpc>
                <a:spcPct val="90000"/>
              </a:lnSpc>
              <a:defRPr/>
            </a:pPr>
            <a:r>
              <a:rPr lang="en-GB" dirty="0" smtClean="0"/>
              <a:t>The results are shown on the example Cash Flow Forecast.</a:t>
            </a:r>
          </a:p>
          <a:p>
            <a:pPr eaLnBrk="1" hangingPunct="1">
              <a:lnSpc>
                <a:spcPct val="90000"/>
              </a:lnSpc>
              <a:defRPr/>
            </a:pPr>
            <a:endParaRPr lang="en-GB" dirty="0" smtClean="0"/>
          </a:p>
          <a:p>
            <a:pPr eaLnBrk="1" hangingPunct="1">
              <a:lnSpc>
                <a:spcPct val="90000"/>
              </a:lnSpc>
              <a:buFontTx/>
              <a:buNone/>
              <a:defRPr/>
            </a:pPr>
            <a:endParaRPr lang="en-GB"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861" name="Rectangle 4021"/>
          <p:cNvSpPr>
            <a:spLocks noGrp="1" noChangeArrowheads="1"/>
          </p:cNvSpPr>
          <p:nvPr>
            <p:ph type="title"/>
          </p:nvPr>
        </p:nvSpPr>
        <p:spPr>
          <a:xfrm>
            <a:off x="457200" y="274638"/>
            <a:ext cx="8229600" cy="417512"/>
          </a:xfrm>
        </p:spPr>
        <p:txBody>
          <a:bodyPr>
            <a:normAutofit fontScale="90000"/>
          </a:bodyPr>
          <a:lstStyle/>
          <a:p>
            <a:pPr eaLnBrk="1" fontAlgn="auto" hangingPunct="1">
              <a:spcAft>
                <a:spcPts val="0"/>
              </a:spcAft>
              <a:defRPr/>
            </a:pPr>
            <a:r>
              <a:rPr lang="en-GB" sz="3200" b="1" dirty="0">
                <a:effectLst>
                  <a:outerShdw blurRad="38100" dist="38100" dir="2700000" algn="tl">
                    <a:srgbClr val="C0C0C0"/>
                  </a:outerShdw>
                </a:effectLst>
              </a:rPr>
              <a:t>DVD Entrepreneur – Cash flow </a:t>
            </a:r>
            <a:r>
              <a:rPr lang="en-GB" sz="3200" b="1" dirty="0" smtClean="0">
                <a:effectLst>
                  <a:outerShdw blurRad="38100" dist="38100" dir="2700000" algn="tl">
                    <a:srgbClr val="C0C0C0"/>
                  </a:outerShdw>
                </a:effectLst>
              </a:rPr>
              <a:t>forecast</a:t>
            </a:r>
            <a:endParaRPr lang="en-GB" sz="3200" b="1" dirty="0">
              <a:effectLst>
                <a:outerShdw blurRad="38100" dist="38100" dir="2700000" algn="tl">
                  <a:srgbClr val="C0C0C0"/>
                </a:outerShdw>
              </a:effectLst>
            </a:endParaRPr>
          </a:p>
        </p:txBody>
      </p:sp>
      <p:graphicFrame>
        <p:nvGraphicFramePr>
          <p:cNvPr id="2050" name="Object 4027"/>
          <p:cNvGraphicFramePr>
            <a:graphicFrameLocks noChangeAspect="1"/>
          </p:cNvGraphicFramePr>
          <p:nvPr>
            <p:ph sz="quarter" idx="1"/>
          </p:nvPr>
        </p:nvGraphicFramePr>
        <p:xfrm>
          <a:off x="423863" y="1597025"/>
          <a:ext cx="8105775" cy="5254625"/>
        </p:xfrm>
        <a:graphic>
          <a:graphicData uri="http://schemas.openxmlformats.org/presentationml/2006/ole">
            <p:oleObj spid="_x0000_s2050" name="Worksheet" r:id="rId3" imgW="10125151" imgH="6562649" progId="Excel.Sheet.8">
              <p:embed/>
            </p:oleObj>
          </a:graphicData>
        </a:graphic>
      </p:graphicFrame>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861" name="Rectangle 4021"/>
          <p:cNvSpPr>
            <a:spLocks noGrp="1" noChangeArrowheads="1"/>
          </p:cNvSpPr>
          <p:nvPr>
            <p:ph type="title"/>
          </p:nvPr>
        </p:nvSpPr>
        <p:spPr>
          <a:xfrm>
            <a:off x="457200" y="274638"/>
            <a:ext cx="8229600" cy="417512"/>
          </a:xfrm>
        </p:spPr>
        <p:txBody>
          <a:bodyPr>
            <a:normAutofit fontScale="90000"/>
          </a:bodyPr>
          <a:lstStyle/>
          <a:p>
            <a:pPr eaLnBrk="1" fontAlgn="auto" hangingPunct="1">
              <a:spcAft>
                <a:spcPts val="0"/>
              </a:spcAft>
              <a:defRPr/>
            </a:pPr>
            <a:r>
              <a:rPr lang="en-GB" sz="3200" b="1" dirty="0">
                <a:effectLst>
                  <a:outerShdw blurRad="38100" dist="38100" dir="2700000" algn="tl">
                    <a:srgbClr val="C0C0C0"/>
                  </a:outerShdw>
                </a:effectLst>
              </a:rPr>
              <a:t>DVD Entrepreneur – Cash flow </a:t>
            </a:r>
            <a:r>
              <a:rPr lang="en-GB" sz="3200" b="1" dirty="0" smtClean="0">
                <a:effectLst>
                  <a:outerShdw blurRad="38100" dist="38100" dir="2700000" algn="tl">
                    <a:srgbClr val="C0C0C0"/>
                  </a:outerShdw>
                </a:effectLst>
              </a:rPr>
              <a:t>forecast</a:t>
            </a:r>
            <a:endParaRPr lang="en-GB" sz="3200" b="1" dirty="0">
              <a:effectLst>
                <a:outerShdw blurRad="38100" dist="38100" dir="2700000" algn="tl">
                  <a:srgbClr val="C0C0C0"/>
                </a:outerShdw>
              </a:effectLst>
            </a:endParaRPr>
          </a:p>
        </p:txBody>
      </p:sp>
      <p:graphicFrame>
        <p:nvGraphicFramePr>
          <p:cNvPr id="3074" name="Object 4027"/>
          <p:cNvGraphicFramePr>
            <a:graphicFrameLocks noChangeAspect="1"/>
          </p:cNvGraphicFramePr>
          <p:nvPr>
            <p:ph sz="quarter" idx="1"/>
          </p:nvPr>
        </p:nvGraphicFramePr>
        <p:xfrm>
          <a:off x="517525" y="1377950"/>
          <a:ext cx="7932738" cy="5500688"/>
        </p:xfrm>
        <a:graphic>
          <a:graphicData uri="http://schemas.openxmlformats.org/presentationml/2006/ole">
            <p:oleObj spid="_x0000_s3074" name="Worksheet" r:id="rId3" imgW="10439400" imgH="7239000" progId="Excel.Sheet.8">
              <p:embed/>
            </p:oleObj>
          </a:graphicData>
        </a:graphic>
      </p:graphicFrame>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612775" y="228600"/>
            <a:ext cx="8153400" cy="990600"/>
          </a:xfrm>
        </p:spPr>
        <p:txBody>
          <a:bodyPr/>
          <a:lstStyle/>
          <a:p>
            <a:pPr eaLnBrk="1" hangingPunct="1"/>
            <a:r>
              <a:rPr lang="en-GB" b="1" smtClean="0"/>
              <a:t>Example: DVD entrepreneur</a:t>
            </a:r>
          </a:p>
        </p:txBody>
      </p:sp>
      <p:sp>
        <p:nvSpPr>
          <p:cNvPr id="23555" name="Rectangle 3"/>
          <p:cNvSpPr>
            <a:spLocks noGrp="1" noChangeArrowheads="1"/>
          </p:cNvSpPr>
          <p:nvPr>
            <p:ph sz="quarter" idx="1"/>
          </p:nvPr>
        </p:nvSpPr>
        <p:spPr>
          <a:xfrm>
            <a:off x="612775" y="1600200"/>
            <a:ext cx="8153400" cy="4900613"/>
          </a:xfrm>
        </p:spPr>
        <p:txBody>
          <a:bodyPr/>
          <a:lstStyle/>
          <a:p>
            <a:pPr eaLnBrk="1" hangingPunct="1">
              <a:defRPr/>
            </a:pPr>
            <a:r>
              <a:rPr lang="en-GB" dirty="0" smtClean="0"/>
              <a:t>In this example of the DVD entrepreneur, what was the maximum cash the entrepreneur needed in the bank to operate, and when?</a:t>
            </a:r>
          </a:p>
          <a:p>
            <a:pPr lvl="1" eaLnBrk="1" hangingPunct="1">
              <a:defRPr/>
            </a:pPr>
            <a:r>
              <a:rPr lang="en-GB" dirty="0" smtClean="0"/>
              <a:t>Month 4, -£225</a:t>
            </a:r>
          </a:p>
          <a:p>
            <a:pPr eaLnBrk="1" hangingPunct="1">
              <a:defRPr/>
            </a:pPr>
            <a:endParaRPr lang="en-GB" dirty="0" smtClean="0"/>
          </a:p>
          <a:p>
            <a:pPr eaLnBrk="1" hangingPunct="1">
              <a:defRPr/>
            </a:pPr>
            <a:r>
              <a:rPr lang="en-GB" dirty="0" smtClean="0"/>
              <a:t>With hindsight, could the entrepreneur have operated with less cash?</a:t>
            </a:r>
          </a:p>
          <a:p>
            <a:pPr lvl="1" eaLnBrk="1" hangingPunct="1">
              <a:defRPr/>
            </a:pPr>
            <a:r>
              <a:rPr lang="en-GB" dirty="0" smtClean="0"/>
              <a:t>Bought CDs on credit to delay cash payment?</a:t>
            </a:r>
          </a:p>
          <a:p>
            <a:pPr lvl="1" eaLnBrk="1" hangingPunct="1">
              <a:defRPr/>
            </a:pPr>
            <a:r>
              <a:rPr lang="en-GB" dirty="0" smtClean="0"/>
              <a:t>Rented or leased (or borrowed) equipment?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par>
                                <p:cTn id="11" presetID="1" presetClass="entr" presetSubtype="0" fill="hold" grpId="1" nodeType="withEffect">
                                  <p:stCondLst>
                                    <p:cond delay="0"/>
                                  </p:stCondLst>
                                  <p:childTnLst>
                                    <p:set>
                                      <p:cBhvr>
                                        <p:cTn id="12"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2" nodeType="clickEffect">
                                  <p:stCondLst>
                                    <p:cond delay="0"/>
                                  </p:stCondLst>
                                  <p:childTnLst>
                                    <p:set>
                                      <p:cBhvr>
                                        <p:cTn id="16"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2" nodeType="clickEffect">
                                  <p:stCondLst>
                                    <p:cond delay="0"/>
                                  </p:stCondLst>
                                  <p:childTnLst>
                                    <p:set>
                                      <p:cBhvr>
                                        <p:cTn id="20"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2" nodeType="clickEffect">
                                  <p:stCondLst>
                                    <p:cond delay="0"/>
                                  </p:stCondLst>
                                  <p:childTnLst>
                                    <p:set>
                                      <p:cBhvr>
                                        <p:cTn id="24"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2" nodeType="clickEffect">
                                  <p:stCondLst>
                                    <p:cond delay="0"/>
                                  </p:stCondLst>
                                  <p:childTnLst>
                                    <p:set>
                                      <p:cBhvr>
                                        <p:cTn id="28"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P spid="23555" grpId="1" build="p"/>
      <p:bldP spid="23555" grpId="2"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285750" y="228600"/>
            <a:ext cx="8858250" cy="990600"/>
          </a:xfrm>
        </p:spPr>
        <p:txBody>
          <a:bodyPr/>
          <a:lstStyle/>
          <a:p>
            <a:r>
              <a:rPr lang="en-GB" smtClean="0"/>
              <a:t>How do we solve a cash flow problem?</a:t>
            </a:r>
          </a:p>
        </p:txBody>
      </p:sp>
      <p:sp>
        <p:nvSpPr>
          <p:cNvPr id="3" name="Content Placeholder 2"/>
          <p:cNvSpPr>
            <a:spLocks noGrp="1"/>
          </p:cNvSpPr>
          <p:nvPr>
            <p:ph sz="quarter" idx="1"/>
          </p:nvPr>
        </p:nvSpPr>
        <p:spPr>
          <a:xfrm>
            <a:off x="357188" y="1600200"/>
            <a:ext cx="8572500" cy="971550"/>
          </a:xfrm>
        </p:spPr>
        <p:txBody>
          <a:bodyPr/>
          <a:lstStyle/>
          <a:p>
            <a:pPr>
              <a:defRPr/>
            </a:pPr>
            <a:r>
              <a:rPr lang="en-GB" dirty="0" smtClean="0"/>
              <a:t>Sources of funds to help improve cash flow in both the long &amp; short term include:</a:t>
            </a:r>
            <a:endParaRPr lang="en-US" dirty="0" smtClean="0"/>
          </a:p>
          <a:p>
            <a:pPr>
              <a:defRPr/>
            </a:pPr>
            <a:endParaRPr lang="en-US" dirty="0" smtClean="0"/>
          </a:p>
          <a:p>
            <a:pPr>
              <a:defRPr/>
            </a:pPr>
            <a:endParaRPr lang="en-GB" dirty="0"/>
          </a:p>
        </p:txBody>
      </p:sp>
      <p:sp>
        <p:nvSpPr>
          <p:cNvPr id="4" name="TextBox 3"/>
          <p:cNvSpPr txBox="1"/>
          <p:nvPr/>
        </p:nvSpPr>
        <p:spPr>
          <a:xfrm>
            <a:off x="500063" y="3000375"/>
            <a:ext cx="4000500" cy="3108325"/>
          </a:xfrm>
          <a:prstGeom prst="rect">
            <a:avLst/>
          </a:prstGeom>
          <a:noFill/>
        </p:spPr>
        <p:txBody>
          <a:bodyPr>
            <a:spAutoFit/>
          </a:bodyPr>
          <a:lstStyle/>
          <a:p>
            <a:pPr>
              <a:buClr>
                <a:schemeClr val="accent1">
                  <a:lumMod val="75000"/>
                </a:schemeClr>
              </a:buClr>
              <a:buFont typeface="Wingdings" pitchFamily="2" charset="2"/>
              <a:buChar char="q"/>
              <a:defRPr/>
            </a:pPr>
            <a:r>
              <a:rPr lang="en-GB" sz="2800" b="1" dirty="0">
                <a:latin typeface="+mn-lt"/>
              </a:rPr>
              <a:t>Owner's Capital</a:t>
            </a:r>
            <a:endParaRPr lang="en-US" sz="2800" dirty="0">
              <a:latin typeface="+mn-lt"/>
            </a:endParaRPr>
          </a:p>
          <a:p>
            <a:pPr>
              <a:buClr>
                <a:schemeClr val="accent1">
                  <a:lumMod val="75000"/>
                </a:schemeClr>
              </a:buClr>
              <a:buFont typeface="Wingdings" pitchFamily="2" charset="2"/>
              <a:buChar char="q"/>
              <a:defRPr/>
            </a:pPr>
            <a:r>
              <a:rPr lang="en-GB" sz="2800" b="1" dirty="0">
                <a:latin typeface="+mn-lt"/>
              </a:rPr>
              <a:t>Shareholders' Capital</a:t>
            </a:r>
            <a:endParaRPr lang="en-US" sz="2800" dirty="0">
              <a:latin typeface="+mn-lt"/>
            </a:endParaRPr>
          </a:p>
          <a:p>
            <a:pPr>
              <a:buClr>
                <a:schemeClr val="accent1">
                  <a:lumMod val="75000"/>
                </a:schemeClr>
              </a:buClr>
              <a:buFont typeface="Wingdings" pitchFamily="2" charset="2"/>
              <a:buChar char="q"/>
              <a:defRPr/>
            </a:pPr>
            <a:r>
              <a:rPr lang="en-GB" sz="2800" b="1" dirty="0">
                <a:latin typeface="+mn-lt"/>
              </a:rPr>
              <a:t>Retained Profit</a:t>
            </a:r>
            <a:endParaRPr lang="en-US" sz="2800" dirty="0">
              <a:latin typeface="+mn-lt"/>
            </a:endParaRPr>
          </a:p>
          <a:p>
            <a:pPr>
              <a:buClr>
                <a:schemeClr val="accent1">
                  <a:lumMod val="75000"/>
                </a:schemeClr>
              </a:buClr>
              <a:buFont typeface="Wingdings" pitchFamily="2" charset="2"/>
              <a:buChar char="q"/>
              <a:defRPr/>
            </a:pPr>
            <a:r>
              <a:rPr lang="en-GB" sz="2800" b="1" dirty="0">
                <a:latin typeface="+mn-lt"/>
              </a:rPr>
              <a:t>Overdraft</a:t>
            </a:r>
            <a:r>
              <a:rPr lang="en-GB" sz="2800" dirty="0">
                <a:latin typeface="+mn-lt"/>
              </a:rPr>
              <a:t> </a:t>
            </a:r>
            <a:endParaRPr lang="en-US" sz="2800" dirty="0">
              <a:latin typeface="+mn-lt"/>
            </a:endParaRPr>
          </a:p>
          <a:p>
            <a:pPr>
              <a:buClr>
                <a:schemeClr val="accent1">
                  <a:lumMod val="75000"/>
                </a:schemeClr>
              </a:buClr>
              <a:buFont typeface="Wingdings" pitchFamily="2" charset="2"/>
              <a:buChar char="q"/>
              <a:defRPr/>
            </a:pPr>
            <a:r>
              <a:rPr lang="en-GB" sz="2800" b="1" dirty="0">
                <a:latin typeface="+mn-lt"/>
              </a:rPr>
              <a:t>Bank Loan</a:t>
            </a:r>
            <a:endParaRPr lang="en-US" sz="2800" dirty="0">
              <a:latin typeface="+mn-lt"/>
            </a:endParaRPr>
          </a:p>
          <a:p>
            <a:pPr>
              <a:buClr>
                <a:schemeClr val="accent1">
                  <a:lumMod val="75000"/>
                </a:schemeClr>
              </a:buClr>
              <a:buFont typeface="Wingdings" pitchFamily="2" charset="2"/>
              <a:buChar char="q"/>
              <a:defRPr/>
            </a:pPr>
            <a:r>
              <a:rPr lang="en-GB" sz="2800" b="1" dirty="0">
                <a:latin typeface="+mn-lt"/>
              </a:rPr>
              <a:t>Leasing</a:t>
            </a:r>
          </a:p>
          <a:p>
            <a:pPr>
              <a:buClr>
                <a:schemeClr val="accent1">
                  <a:lumMod val="75000"/>
                </a:schemeClr>
              </a:buClr>
              <a:buFont typeface="Wingdings" pitchFamily="2" charset="2"/>
              <a:buChar char="q"/>
              <a:defRPr/>
            </a:pPr>
            <a:r>
              <a:rPr lang="en-GB" sz="2800" b="1" dirty="0">
                <a:latin typeface="+mn-lt"/>
              </a:rPr>
              <a:t>Venture Capitalists</a:t>
            </a:r>
            <a:endParaRPr lang="en-GB" sz="2800" dirty="0">
              <a:latin typeface="+mn-lt"/>
            </a:endParaRPr>
          </a:p>
        </p:txBody>
      </p:sp>
      <p:sp>
        <p:nvSpPr>
          <p:cNvPr id="5" name="TextBox 4"/>
          <p:cNvSpPr txBox="1"/>
          <p:nvPr/>
        </p:nvSpPr>
        <p:spPr>
          <a:xfrm>
            <a:off x="4500563" y="2714625"/>
            <a:ext cx="4357687" cy="3970338"/>
          </a:xfrm>
          <a:prstGeom prst="rect">
            <a:avLst/>
          </a:prstGeom>
          <a:noFill/>
        </p:spPr>
        <p:txBody>
          <a:bodyPr>
            <a:spAutoFit/>
          </a:bodyPr>
          <a:lstStyle/>
          <a:p>
            <a:pPr>
              <a:buClr>
                <a:schemeClr val="accent1">
                  <a:lumMod val="75000"/>
                </a:schemeClr>
              </a:buClr>
              <a:buFont typeface="Wingdings" pitchFamily="2" charset="2"/>
              <a:buChar char="q"/>
              <a:defRPr/>
            </a:pPr>
            <a:r>
              <a:rPr lang="en-GB" sz="2800" b="1" dirty="0">
                <a:latin typeface="+mn-lt"/>
              </a:rPr>
              <a:t>Hire Purchase</a:t>
            </a:r>
            <a:endParaRPr lang="en-US" sz="2800" dirty="0">
              <a:latin typeface="+mn-lt"/>
            </a:endParaRPr>
          </a:p>
          <a:p>
            <a:pPr>
              <a:buClr>
                <a:schemeClr val="accent1">
                  <a:lumMod val="75000"/>
                </a:schemeClr>
              </a:buClr>
              <a:buFont typeface="Wingdings" pitchFamily="2" charset="2"/>
              <a:buChar char="q"/>
              <a:defRPr/>
            </a:pPr>
            <a:r>
              <a:rPr lang="en-GB" sz="2800" b="1" dirty="0">
                <a:latin typeface="+mn-lt"/>
              </a:rPr>
              <a:t>Buying on Credit</a:t>
            </a:r>
            <a:endParaRPr lang="en-US" sz="2800" dirty="0">
              <a:latin typeface="+mn-lt"/>
            </a:endParaRPr>
          </a:p>
          <a:p>
            <a:pPr>
              <a:buClr>
                <a:schemeClr val="accent1">
                  <a:lumMod val="75000"/>
                </a:schemeClr>
              </a:buClr>
              <a:buFont typeface="Wingdings" pitchFamily="2" charset="2"/>
              <a:buChar char="q"/>
              <a:defRPr/>
            </a:pPr>
            <a:r>
              <a:rPr lang="en-GB" sz="2800" b="1" dirty="0">
                <a:latin typeface="+mn-lt"/>
              </a:rPr>
              <a:t>Selling surplus Assets</a:t>
            </a:r>
            <a:endParaRPr lang="en-US" sz="2800" dirty="0">
              <a:latin typeface="+mn-lt"/>
            </a:endParaRPr>
          </a:p>
          <a:p>
            <a:pPr>
              <a:buClr>
                <a:schemeClr val="accent1">
                  <a:lumMod val="75000"/>
                </a:schemeClr>
              </a:buClr>
              <a:buFont typeface="Wingdings" pitchFamily="2" charset="2"/>
              <a:buChar char="q"/>
              <a:defRPr/>
            </a:pPr>
            <a:r>
              <a:rPr lang="en-GB" sz="2800" b="1" dirty="0">
                <a:latin typeface="+mn-lt"/>
              </a:rPr>
              <a:t>Debtors</a:t>
            </a:r>
            <a:endParaRPr lang="en-US" sz="2800" dirty="0">
              <a:latin typeface="+mn-lt"/>
            </a:endParaRPr>
          </a:p>
          <a:p>
            <a:pPr>
              <a:buClr>
                <a:schemeClr val="accent1">
                  <a:lumMod val="75000"/>
                </a:schemeClr>
              </a:buClr>
              <a:buFont typeface="Wingdings" pitchFamily="2" charset="2"/>
              <a:buChar char="q"/>
              <a:defRPr/>
            </a:pPr>
            <a:r>
              <a:rPr lang="en-GB" sz="2800" b="1" dirty="0">
                <a:latin typeface="+mn-lt"/>
              </a:rPr>
              <a:t>Factoring</a:t>
            </a:r>
          </a:p>
          <a:p>
            <a:pPr>
              <a:buClr>
                <a:schemeClr val="accent1">
                  <a:lumMod val="75000"/>
                </a:schemeClr>
              </a:buClr>
              <a:buFont typeface="Wingdings" pitchFamily="2" charset="2"/>
              <a:buChar char="q"/>
              <a:defRPr/>
            </a:pPr>
            <a:r>
              <a:rPr lang="en-GB" sz="2800" b="1" dirty="0">
                <a:latin typeface="+mn-lt"/>
              </a:rPr>
              <a:t>Grants</a:t>
            </a:r>
          </a:p>
          <a:p>
            <a:pPr>
              <a:buClr>
                <a:schemeClr val="accent1">
                  <a:lumMod val="75000"/>
                </a:schemeClr>
              </a:buClr>
              <a:buFont typeface="Wingdings" pitchFamily="2" charset="2"/>
              <a:buChar char="q"/>
              <a:defRPr/>
            </a:pPr>
            <a:r>
              <a:rPr lang="en-US" sz="2800" b="1" dirty="0">
                <a:latin typeface="+mn-lt"/>
              </a:rPr>
              <a:t>Invoice Discounting</a:t>
            </a:r>
          </a:p>
          <a:p>
            <a:pPr>
              <a:buClr>
                <a:schemeClr val="accent1">
                  <a:lumMod val="75000"/>
                </a:schemeClr>
              </a:buClr>
              <a:buFont typeface="Wingdings" pitchFamily="2" charset="2"/>
              <a:buChar char="q"/>
              <a:defRPr/>
            </a:pPr>
            <a:r>
              <a:rPr lang="en-US" sz="2800" b="1" dirty="0">
                <a:latin typeface="+mn-lt"/>
              </a:rPr>
              <a:t>Friends/Family/Sponsors</a:t>
            </a:r>
          </a:p>
          <a:p>
            <a:pPr>
              <a:buClr>
                <a:schemeClr val="accent1">
                  <a:lumMod val="75000"/>
                </a:schemeClr>
              </a:buClr>
              <a:buFont typeface="Wingdings" pitchFamily="2" charset="2"/>
              <a:buChar char="q"/>
              <a:defRPr/>
            </a:pPr>
            <a:r>
              <a:rPr lang="en-US" sz="2800" b="1" dirty="0">
                <a:latin typeface="+mn-lt"/>
              </a:rPr>
              <a:t>Business Angels</a:t>
            </a:r>
          </a:p>
        </p:txBody>
      </p:sp>
      <p:sp>
        <p:nvSpPr>
          <p:cNvPr id="23558" name="TextBox 5"/>
          <p:cNvSpPr txBox="1">
            <a:spLocks noChangeArrowheads="1"/>
          </p:cNvSpPr>
          <p:nvPr/>
        </p:nvSpPr>
        <p:spPr bwMode="auto">
          <a:xfrm>
            <a:off x="571500" y="6143625"/>
            <a:ext cx="4500563" cy="369888"/>
          </a:xfrm>
          <a:prstGeom prst="rect">
            <a:avLst/>
          </a:prstGeom>
          <a:noFill/>
          <a:ln w="9525">
            <a:noFill/>
            <a:miter lim="800000"/>
            <a:headEnd/>
            <a:tailEnd/>
          </a:ln>
        </p:spPr>
        <p:txBody>
          <a:bodyPr>
            <a:spAutoFit/>
          </a:bodyPr>
          <a:lstStyle/>
          <a:p>
            <a:r>
              <a:rPr lang="en-GB"/>
              <a:t>(Biz Ed, 2008)</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12775" y="228600"/>
            <a:ext cx="8153400" cy="990600"/>
          </a:xfrm>
        </p:spPr>
        <p:txBody>
          <a:bodyPr/>
          <a:lstStyle/>
          <a:p>
            <a:pPr eaLnBrk="1" hangingPunct="1"/>
            <a:r>
              <a:rPr lang="en-US" smtClean="0"/>
              <a:t>References</a:t>
            </a:r>
          </a:p>
        </p:txBody>
      </p:sp>
      <p:sp>
        <p:nvSpPr>
          <p:cNvPr id="33795" name="Content Placeholder 2"/>
          <p:cNvSpPr>
            <a:spLocks noGrp="1"/>
          </p:cNvSpPr>
          <p:nvPr>
            <p:ph sz="quarter" idx="1"/>
          </p:nvPr>
        </p:nvSpPr>
        <p:spPr>
          <a:xfrm>
            <a:off x="612775" y="1600200"/>
            <a:ext cx="8153400" cy="5257800"/>
          </a:xfrm>
        </p:spPr>
        <p:txBody>
          <a:bodyPr/>
          <a:lstStyle/>
          <a:p>
            <a:pPr eaLnBrk="1" hangingPunct="1">
              <a:defRPr/>
            </a:pPr>
            <a:r>
              <a:rPr lang="en-GB" sz="2200" dirty="0" smtClean="0"/>
              <a:t>Biz Ed (2008) (online). Available at </a:t>
            </a:r>
            <a:r>
              <a:rPr lang="en-GB" sz="2200" u="sng" dirty="0" smtClean="0"/>
              <a:t>http://www.bized.co.uk/learn/business/accounting/cashflow/trail/cashflow.htm.</a:t>
            </a:r>
            <a:r>
              <a:rPr lang="en-US" sz="2200" dirty="0" smtClean="0"/>
              <a:t> Accessed 4th April 2008</a:t>
            </a:r>
            <a:endParaRPr lang="en-GB" sz="2200" u="sng" dirty="0" smtClean="0"/>
          </a:p>
          <a:p>
            <a:pPr eaLnBrk="1" hangingPunct="1">
              <a:defRPr/>
            </a:pPr>
            <a:r>
              <a:rPr lang="en-GB" sz="2200" dirty="0" smtClean="0"/>
              <a:t>Business Link (2008) (online). Available at </a:t>
            </a:r>
            <a:r>
              <a:rPr lang="en-GB" sz="2200" u="sng" dirty="0" smtClean="0"/>
              <a:t>http://www.businesslink.gov.uk/Home /Finance and grants /Cash flow /Financial and management accounts: the basics.  </a:t>
            </a:r>
            <a:r>
              <a:rPr lang="en-GB" sz="2200" dirty="0" smtClean="0"/>
              <a:t>Accessed 15</a:t>
            </a:r>
            <a:r>
              <a:rPr lang="en-GB" sz="2200" baseline="30000" dirty="0" smtClean="0"/>
              <a:t>th</a:t>
            </a:r>
            <a:r>
              <a:rPr lang="en-GB" sz="2200" dirty="0" smtClean="0"/>
              <a:t> March 2008</a:t>
            </a:r>
          </a:p>
          <a:p>
            <a:pPr eaLnBrk="1" hangingPunct="1">
              <a:defRPr/>
            </a:pPr>
            <a:r>
              <a:rPr lang="en-US" sz="2200" dirty="0" err="1" smtClean="0"/>
              <a:t>Bytestart</a:t>
            </a:r>
            <a:r>
              <a:rPr lang="en-US" sz="2200" dirty="0" smtClean="0"/>
              <a:t>: the small business portal (2008) </a:t>
            </a:r>
            <a:r>
              <a:rPr lang="en-GB" sz="2200" dirty="0" smtClean="0"/>
              <a:t>(online). Available at </a:t>
            </a:r>
            <a:r>
              <a:rPr lang="en-US" sz="2200" u="sng" dirty="0" smtClean="0"/>
              <a:t>http://www.bytestart.co.uk/content/businessplans/30_1/why-you-need-a-cash-flow-.shtml.</a:t>
            </a:r>
            <a:r>
              <a:rPr lang="en-US" sz="2200" dirty="0" smtClean="0"/>
              <a:t> Accessed 4th April 2008</a:t>
            </a:r>
            <a:endParaRPr lang="en-GB" sz="2200" u="sng" dirty="0" smtClean="0"/>
          </a:p>
          <a:p>
            <a:pPr eaLnBrk="1" hangingPunct="1">
              <a:defRPr/>
            </a:pPr>
            <a:r>
              <a:rPr lang="en-GB" sz="2200" dirty="0" smtClean="0"/>
              <a:t>Higher Education Academy (HEA) (2008) (online). Available at </a:t>
            </a:r>
            <a:r>
              <a:rPr lang="en-GB" sz="2200" u="sng" dirty="0" smtClean="0"/>
              <a:t>http://www.heacademy.ac.uk/assets/York/documents/ourwork/tla/employability_enterprise/entrepreneurial%20_matrix/c6_finance_for_start_up_business.pdf</a:t>
            </a:r>
            <a:r>
              <a:rPr lang="en-GB" sz="2200" dirty="0" smtClean="0"/>
              <a:t>. Accessed 15</a:t>
            </a:r>
            <a:r>
              <a:rPr lang="en-GB" sz="2200" baseline="30000" dirty="0" smtClean="0"/>
              <a:t>th</a:t>
            </a:r>
            <a:r>
              <a:rPr lang="en-GB" sz="2200" dirty="0" smtClean="0"/>
              <a:t> March 2008</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themeOverride>
</file>

<file path=docProps/app.xml><?xml version="1.0" encoding="utf-8"?>
<Properties xmlns="http://schemas.openxmlformats.org/officeDocument/2006/extended-properties" xmlns:vt="http://schemas.openxmlformats.org/officeDocument/2006/docPropsVTypes">
  <Template>Median</Template>
  <TotalTime>1786</TotalTime>
  <Words>1074</Words>
  <Application>Microsoft Office PowerPoint</Application>
  <PresentationFormat>On-screen Show (4:3)</PresentationFormat>
  <Paragraphs>94</Paragraphs>
  <Slides>16</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16</vt:i4>
      </vt:variant>
    </vt:vector>
  </HeadingPairs>
  <TitlesOfParts>
    <vt:vector size="22" baseType="lpstr">
      <vt:lpstr>Arial</vt:lpstr>
      <vt:lpstr>Tw Cen MT</vt:lpstr>
      <vt:lpstr>Wingdings</vt:lpstr>
      <vt:lpstr>Wingdings 2</vt:lpstr>
      <vt:lpstr>Median</vt:lpstr>
      <vt:lpstr>Microsoft Office Excel 97-2003 Worksheet</vt:lpstr>
      <vt:lpstr>the financial plan for  Businesses 1:  the Cashflow forecast or statement.</vt:lpstr>
      <vt:lpstr>Financial Statements</vt:lpstr>
      <vt:lpstr>1 Cashflow forecast</vt:lpstr>
      <vt:lpstr>The Cash Flow Forecast</vt:lpstr>
      <vt:lpstr>Importance of cash</vt:lpstr>
      <vt:lpstr>Difference between cash and profit</vt:lpstr>
      <vt:lpstr>Timing of cashflow (Biz Ed, 2008)</vt:lpstr>
      <vt:lpstr>Preparing a cash flow forecast</vt:lpstr>
      <vt:lpstr>Typical student cash flow forecast (extract)</vt:lpstr>
      <vt:lpstr>Example: DVD entrepreneur</vt:lpstr>
      <vt:lpstr>Example: DVD entrepreneur</vt:lpstr>
      <vt:lpstr>DVD Entrepreneur – Cash flow forecast</vt:lpstr>
      <vt:lpstr>DVD Entrepreneur – Cash flow forecast</vt:lpstr>
      <vt:lpstr>Example: DVD entrepreneur</vt:lpstr>
      <vt:lpstr>How do we solve a cash flow problem?</vt:lpstr>
      <vt:lpstr>References</vt:lpstr>
    </vt:vector>
  </TitlesOfParts>
  <Company>Leeds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Finance for Start-Up Businesses</dc:title>
  <dc:creator>Alison R Price</dc:creator>
  <cp:lastModifiedBy>Administrator</cp:lastModifiedBy>
  <cp:revision>41</cp:revision>
  <dcterms:created xsi:type="dcterms:W3CDTF">2004-05-06T11:27:08Z</dcterms:created>
  <dcterms:modified xsi:type="dcterms:W3CDTF">2017-07-26T12:10:42Z</dcterms:modified>
</cp:coreProperties>
</file>