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4932"/>
  </p:normalViewPr>
  <p:slideViewPr>
    <p:cSldViewPr snapToGrid="0">
      <p:cViewPr varScale="1">
        <p:scale>
          <a:sx n="104" d="100"/>
          <a:sy n="104" d="100"/>
        </p:scale>
        <p:origin x="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0743A-914F-49FE-8A7E-FD6B122391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EE07EA0-F9F5-4099-BBE1-CDD754B996C9}">
      <dgm:prSet/>
      <dgm:spPr/>
      <dgm:t>
        <a:bodyPr/>
        <a:lstStyle/>
        <a:p>
          <a:r>
            <a:rPr lang="en-GB"/>
            <a:t>The frequency of eating out is impacted by rising costs and living expenses. </a:t>
          </a:r>
          <a:endParaRPr lang="en-US"/>
        </a:p>
      </dgm:t>
    </dgm:pt>
    <dgm:pt modelId="{4867C8F8-B534-4ABF-9541-160F0DCFA471}" type="parTrans" cxnId="{554E941B-D005-4498-8D32-6621BC6A4AE7}">
      <dgm:prSet/>
      <dgm:spPr/>
      <dgm:t>
        <a:bodyPr/>
        <a:lstStyle/>
        <a:p>
          <a:endParaRPr lang="en-US"/>
        </a:p>
      </dgm:t>
    </dgm:pt>
    <dgm:pt modelId="{4D36CAE8-0B70-464E-9B12-7DAB026519B0}" type="sibTrans" cxnId="{554E941B-D005-4498-8D32-6621BC6A4AE7}">
      <dgm:prSet/>
      <dgm:spPr/>
      <dgm:t>
        <a:bodyPr/>
        <a:lstStyle/>
        <a:p>
          <a:endParaRPr lang="en-US"/>
        </a:p>
      </dgm:t>
    </dgm:pt>
    <dgm:pt modelId="{D7A74AAD-6C4D-4EA4-B65D-57FF4FAF4499}">
      <dgm:prSet/>
      <dgm:spPr/>
      <dgm:t>
        <a:bodyPr/>
        <a:lstStyle/>
        <a:p>
          <a:r>
            <a:rPr lang="en-GB"/>
            <a:t>Consumers seek out meals that are reasonably priced and offer good value.</a:t>
          </a:r>
          <a:endParaRPr lang="en-US"/>
        </a:p>
      </dgm:t>
    </dgm:pt>
    <dgm:pt modelId="{97E3DB69-D4CF-40F2-A542-13F3A74C0D70}" type="parTrans" cxnId="{1F3084C9-0711-4034-BFE0-59378C54D1C7}">
      <dgm:prSet/>
      <dgm:spPr/>
      <dgm:t>
        <a:bodyPr/>
        <a:lstStyle/>
        <a:p>
          <a:endParaRPr lang="en-US"/>
        </a:p>
      </dgm:t>
    </dgm:pt>
    <dgm:pt modelId="{6E69DC0D-16D0-43E8-B2AD-A349EDB3FFE4}" type="sibTrans" cxnId="{1F3084C9-0711-4034-BFE0-59378C54D1C7}">
      <dgm:prSet/>
      <dgm:spPr/>
      <dgm:t>
        <a:bodyPr/>
        <a:lstStyle/>
        <a:p>
          <a:endParaRPr lang="en-US"/>
        </a:p>
      </dgm:t>
    </dgm:pt>
    <dgm:pt modelId="{4E587DC3-CD61-4B5B-BE5E-57A547FF3790}">
      <dgm:prSet/>
      <dgm:spPr/>
      <dgm:t>
        <a:bodyPr/>
        <a:lstStyle/>
        <a:p>
          <a:r>
            <a:rPr lang="en-GB"/>
            <a:t>A good chance to open a high-value, low-cost restaurant in Birmingham</a:t>
          </a:r>
          <a:endParaRPr lang="en-US"/>
        </a:p>
      </dgm:t>
    </dgm:pt>
    <dgm:pt modelId="{D3341109-D551-4F41-B825-192D9358E0E3}" type="parTrans" cxnId="{59CE33BA-B4E3-42A9-8D9B-21C671002E38}">
      <dgm:prSet/>
      <dgm:spPr/>
      <dgm:t>
        <a:bodyPr/>
        <a:lstStyle/>
        <a:p>
          <a:endParaRPr lang="en-US"/>
        </a:p>
      </dgm:t>
    </dgm:pt>
    <dgm:pt modelId="{43AD902A-948C-4173-B1C1-CE2BCF2183E1}" type="sibTrans" cxnId="{59CE33BA-B4E3-42A9-8D9B-21C671002E38}">
      <dgm:prSet/>
      <dgm:spPr/>
      <dgm:t>
        <a:bodyPr/>
        <a:lstStyle/>
        <a:p>
          <a:endParaRPr lang="en-US"/>
        </a:p>
      </dgm:t>
    </dgm:pt>
    <dgm:pt modelId="{74E43A07-0099-452A-A767-055F4C3AEDCC}">
      <dgm:prSet/>
      <dgm:spPr/>
      <dgm:t>
        <a:bodyPr/>
        <a:lstStyle/>
        <a:p>
          <a:r>
            <a:rPr lang="en-GB"/>
            <a:t>Flavours of East Africa is appealing due to its affordable prices (Audit Consulting Group, 2026).</a:t>
          </a:r>
          <a:endParaRPr lang="en-US"/>
        </a:p>
      </dgm:t>
    </dgm:pt>
    <dgm:pt modelId="{FB4526B8-2F79-41CF-B039-58113D0C604D}" type="parTrans" cxnId="{302C8796-7105-419C-B989-30A2D5C327F3}">
      <dgm:prSet/>
      <dgm:spPr/>
      <dgm:t>
        <a:bodyPr/>
        <a:lstStyle/>
        <a:p>
          <a:endParaRPr lang="en-US"/>
        </a:p>
      </dgm:t>
    </dgm:pt>
    <dgm:pt modelId="{9EA164AC-DB2F-4CB5-B317-A83E44C49A0B}" type="sibTrans" cxnId="{302C8796-7105-419C-B989-30A2D5C327F3}">
      <dgm:prSet/>
      <dgm:spPr/>
      <dgm:t>
        <a:bodyPr/>
        <a:lstStyle/>
        <a:p>
          <a:endParaRPr lang="en-US"/>
        </a:p>
      </dgm:t>
    </dgm:pt>
    <dgm:pt modelId="{0D254046-A65E-5244-A7BA-5A8933EF9D19}" type="pres">
      <dgm:prSet presAssocID="{A9F0743A-914F-49FE-8A7E-FD6B1223916B}" presName="vert0" presStyleCnt="0">
        <dgm:presLayoutVars>
          <dgm:dir/>
          <dgm:animOne val="branch"/>
          <dgm:animLvl val="lvl"/>
        </dgm:presLayoutVars>
      </dgm:prSet>
      <dgm:spPr/>
    </dgm:pt>
    <dgm:pt modelId="{DE4EA274-D4AE-CF48-99A8-38D19F260234}" type="pres">
      <dgm:prSet presAssocID="{BEE07EA0-F9F5-4099-BBE1-CDD754B996C9}" presName="thickLine" presStyleLbl="alignNode1" presStyleIdx="0" presStyleCnt="4"/>
      <dgm:spPr/>
    </dgm:pt>
    <dgm:pt modelId="{FACFA6B5-FA32-394B-BC38-D57A79476C80}" type="pres">
      <dgm:prSet presAssocID="{BEE07EA0-F9F5-4099-BBE1-CDD754B996C9}" presName="horz1" presStyleCnt="0"/>
      <dgm:spPr/>
    </dgm:pt>
    <dgm:pt modelId="{40C6348D-18A0-6847-93CD-AD4712E07C57}" type="pres">
      <dgm:prSet presAssocID="{BEE07EA0-F9F5-4099-BBE1-CDD754B996C9}" presName="tx1" presStyleLbl="revTx" presStyleIdx="0" presStyleCnt="4"/>
      <dgm:spPr/>
    </dgm:pt>
    <dgm:pt modelId="{D4E1AD59-BBD2-EB40-94E9-0205D2F0DD4F}" type="pres">
      <dgm:prSet presAssocID="{BEE07EA0-F9F5-4099-BBE1-CDD754B996C9}" presName="vert1" presStyleCnt="0"/>
      <dgm:spPr/>
    </dgm:pt>
    <dgm:pt modelId="{3EFB6B9E-9A79-FF47-8D8B-F81E7BF9C3B3}" type="pres">
      <dgm:prSet presAssocID="{D7A74AAD-6C4D-4EA4-B65D-57FF4FAF4499}" presName="thickLine" presStyleLbl="alignNode1" presStyleIdx="1" presStyleCnt="4"/>
      <dgm:spPr/>
    </dgm:pt>
    <dgm:pt modelId="{F37CEAC5-38B3-A942-8DBD-80211C33DE91}" type="pres">
      <dgm:prSet presAssocID="{D7A74AAD-6C4D-4EA4-B65D-57FF4FAF4499}" presName="horz1" presStyleCnt="0"/>
      <dgm:spPr/>
    </dgm:pt>
    <dgm:pt modelId="{C994615D-DBED-0048-A5A7-9C5E1BB2D106}" type="pres">
      <dgm:prSet presAssocID="{D7A74AAD-6C4D-4EA4-B65D-57FF4FAF4499}" presName="tx1" presStyleLbl="revTx" presStyleIdx="1" presStyleCnt="4"/>
      <dgm:spPr/>
    </dgm:pt>
    <dgm:pt modelId="{B79B436C-6EF6-D543-A0DE-805E650A3764}" type="pres">
      <dgm:prSet presAssocID="{D7A74AAD-6C4D-4EA4-B65D-57FF4FAF4499}" presName="vert1" presStyleCnt="0"/>
      <dgm:spPr/>
    </dgm:pt>
    <dgm:pt modelId="{FAD576E5-5378-BE47-8616-583AD926E0FE}" type="pres">
      <dgm:prSet presAssocID="{4E587DC3-CD61-4B5B-BE5E-57A547FF3790}" presName="thickLine" presStyleLbl="alignNode1" presStyleIdx="2" presStyleCnt="4"/>
      <dgm:spPr/>
    </dgm:pt>
    <dgm:pt modelId="{65014124-EF03-5E41-9CB3-79557C58E952}" type="pres">
      <dgm:prSet presAssocID="{4E587DC3-CD61-4B5B-BE5E-57A547FF3790}" presName="horz1" presStyleCnt="0"/>
      <dgm:spPr/>
    </dgm:pt>
    <dgm:pt modelId="{2C8FB467-6A2D-9342-BC5E-65197939E8A4}" type="pres">
      <dgm:prSet presAssocID="{4E587DC3-CD61-4B5B-BE5E-57A547FF3790}" presName="tx1" presStyleLbl="revTx" presStyleIdx="2" presStyleCnt="4"/>
      <dgm:spPr/>
    </dgm:pt>
    <dgm:pt modelId="{1B60019D-D06E-7641-89D9-BA319AF2603D}" type="pres">
      <dgm:prSet presAssocID="{4E587DC3-CD61-4B5B-BE5E-57A547FF3790}" presName="vert1" presStyleCnt="0"/>
      <dgm:spPr/>
    </dgm:pt>
    <dgm:pt modelId="{EDDEC9AE-18DF-9941-93B8-1EA6736472AD}" type="pres">
      <dgm:prSet presAssocID="{74E43A07-0099-452A-A767-055F4C3AEDCC}" presName="thickLine" presStyleLbl="alignNode1" presStyleIdx="3" presStyleCnt="4"/>
      <dgm:spPr/>
    </dgm:pt>
    <dgm:pt modelId="{EBEECC67-9789-3540-8508-4C411593B121}" type="pres">
      <dgm:prSet presAssocID="{74E43A07-0099-452A-A767-055F4C3AEDCC}" presName="horz1" presStyleCnt="0"/>
      <dgm:spPr/>
    </dgm:pt>
    <dgm:pt modelId="{34E71571-AF1D-5149-8A6A-71E13FD2E05B}" type="pres">
      <dgm:prSet presAssocID="{74E43A07-0099-452A-A767-055F4C3AEDCC}" presName="tx1" presStyleLbl="revTx" presStyleIdx="3" presStyleCnt="4"/>
      <dgm:spPr/>
    </dgm:pt>
    <dgm:pt modelId="{209751DF-2D13-AD4F-9298-2DD6814D24EC}" type="pres">
      <dgm:prSet presAssocID="{74E43A07-0099-452A-A767-055F4C3AEDCC}" presName="vert1" presStyleCnt="0"/>
      <dgm:spPr/>
    </dgm:pt>
  </dgm:ptLst>
  <dgm:cxnLst>
    <dgm:cxn modelId="{045BB703-05D2-804F-A780-A563B26E0E11}" type="presOf" srcId="{D7A74AAD-6C4D-4EA4-B65D-57FF4FAF4499}" destId="{C994615D-DBED-0048-A5A7-9C5E1BB2D106}" srcOrd="0" destOrd="0" presId="urn:microsoft.com/office/officeart/2008/layout/LinedList"/>
    <dgm:cxn modelId="{554E941B-D005-4498-8D32-6621BC6A4AE7}" srcId="{A9F0743A-914F-49FE-8A7E-FD6B1223916B}" destId="{BEE07EA0-F9F5-4099-BBE1-CDD754B996C9}" srcOrd="0" destOrd="0" parTransId="{4867C8F8-B534-4ABF-9541-160F0DCFA471}" sibTransId="{4D36CAE8-0B70-464E-9B12-7DAB026519B0}"/>
    <dgm:cxn modelId="{D809BF1D-FF78-B748-BD08-BED6B7A1713B}" type="presOf" srcId="{BEE07EA0-F9F5-4099-BBE1-CDD754B996C9}" destId="{40C6348D-18A0-6847-93CD-AD4712E07C57}" srcOrd="0" destOrd="0" presId="urn:microsoft.com/office/officeart/2008/layout/LinedList"/>
    <dgm:cxn modelId="{BA673B29-1376-AC4C-ACA8-A55213CB1EF0}" type="presOf" srcId="{A9F0743A-914F-49FE-8A7E-FD6B1223916B}" destId="{0D254046-A65E-5244-A7BA-5A8933EF9D19}" srcOrd="0" destOrd="0" presId="urn:microsoft.com/office/officeart/2008/layout/LinedList"/>
    <dgm:cxn modelId="{BB79608D-F2DF-DD4F-8189-16CF9A159D3E}" type="presOf" srcId="{4E587DC3-CD61-4B5B-BE5E-57A547FF3790}" destId="{2C8FB467-6A2D-9342-BC5E-65197939E8A4}" srcOrd="0" destOrd="0" presId="urn:microsoft.com/office/officeart/2008/layout/LinedList"/>
    <dgm:cxn modelId="{2F008C8F-ABBC-6D4C-9D65-EDD935D18E03}" type="presOf" srcId="{74E43A07-0099-452A-A767-055F4C3AEDCC}" destId="{34E71571-AF1D-5149-8A6A-71E13FD2E05B}" srcOrd="0" destOrd="0" presId="urn:microsoft.com/office/officeart/2008/layout/LinedList"/>
    <dgm:cxn modelId="{302C8796-7105-419C-B989-30A2D5C327F3}" srcId="{A9F0743A-914F-49FE-8A7E-FD6B1223916B}" destId="{74E43A07-0099-452A-A767-055F4C3AEDCC}" srcOrd="3" destOrd="0" parTransId="{FB4526B8-2F79-41CF-B039-58113D0C604D}" sibTransId="{9EA164AC-DB2F-4CB5-B317-A83E44C49A0B}"/>
    <dgm:cxn modelId="{59CE33BA-B4E3-42A9-8D9B-21C671002E38}" srcId="{A9F0743A-914F-49FE-8A7E-FD6B1223916B}" destId="{4E587DC3-CD61-4B5B-BE5E-57A547FF3790}" srcOrd="2" destOrd="0" parTransId="{D3341109-D551-4F41-B825-192D9358E0E3}" sibTransId="{43AD902A-948C-4173-B1C1-CE2BCF2183E1}"/>
    <dgm:cxn modelId="{1F3084C9-0711-4034-BFE0-59378C54D1C7}" srcId="{A9F0743A-914F-49FE-8A7E-FD6B1223916B}" destId="{D7A74AAD-6C4D-4EA4-B65D-57FF4FAF4499}" srcOrd="1" destOrd="0" parTransId="{97E3DB69-D4CF-40F2-A542-13F3A74C0D70}" sibTransId="{6E69DC0D-16D0-43E8-B2AD-A349EDB3FFE4}"/>
    <dgm:cxn modelId="{4A6E51B5-32BE-F54B-9CC5-A2AF13A0EAFB}" type="presParOf" srcId="{0D254046-A65E-5244-A7BA-5A8933EF9D19}" destId="{DE4EA274-D4AE-CF48-99A8-38D19F260234}" srcOrd="0" destOrd="0" presId="urn:microsoft.com/office/officeart/2008/layout/LinedList"/>
    <dgm:cxn modelId="{5FD88208-0F05-7343-B098-F2FC729DB0C6}" type="presParOf" srcId="{0D254046-A65E-5244-A7BA-5A8933EF9D19}" destId="{FACFA6B5-FA32-394B-BC38-D57A79476C80}" srcOrd="1" destOrd="0" presId="urn:microsoft.com/office/officeart/2008/layout/LinedList"/>
    <dgm:cxn modelId="{D3AE3083-D1A8-684C-8B90-790D8C81D9C6}" type="presParOf" srcId="{FACFA6B5-FA32-394B-BC38-D57A79476C80}" destId="{40C6348D-18A0-6847-93CD-AD4712E07C57}" srcOrd="0" destOrd="0" presId="urn:microsoft.com/office/officeart/2008/layout/LinedList"/>
    <dgm:cxn modelId="{A83ED279-5E00-4A44-B648-382CAC2ABC66}" type="presParOf" srcId="{FACFA6B5-FA32-394B-BC38-D57A79476C80}" destId="{D4E1AD59-BBD2-EB40-94E9-0205D2F0DD4F}" srcOrd="1" destOrd="0" presId="urn:microsoft.com/office/officeart/2008/layout/LinedList"/>
    <dgm:cxn modelId="{48FD38E9-BD7A-B949-B8BD-265C9B36A9F9}" type="presParOf" srcId="{0D254046-A65E-5244-A7BA-5A8933EF9D19}" destId="{3EFB6B9E-9A79-FF47-8D8B-F81E7BF9C3B3}" srcOrd="2" destOrd="0" presId="urn:microsoft.com/office/officeart/2008/layout/LinedList"/>
    <dgm:cxn modelId="{D66E3E57-C51B-0D46-A271-BD990646EB1A}" type="presParOf" srcId="{0D254046-A65E-5244-A7BA-5A8933EF9D19}" destId="{F37CEAC5-38B3-A942-8DBD-80211C33DE91}" srcOrd="3" destOrd="0" presId="urn:microsoft.com/office/officeart/2008/layout/LinedList"/>
    <dgm:cxn modelId="{22A0FD15-9108-5141-9D85-0D4A6792A3CC}" type="presParOf" srcId="{F37CEAC5-38B3-A942-8DBD-80211C33DE91}" destId="{C994615D-DBED-0048-A5A7-9C5E1BB2D106}" srcOrd="0" destOrd="0" presId="urn:microsoft.com/office/officeart/2008/layout/LinedList"/>
    <dgm:cxn modelId="{3A7E3CCE-4BD9-774E-BABC-48BB961A6EB4}" type="presParOf" srcId="{F37CEAC5-38B3-A942-8DBD-80211C33DE91}" destId="{B79B436C-6EF6-D543-A0DE-805E650A3764}" srcOrd="1" destOrd="0" presId="urn:microsoft.com/office/officeart/2008/layout/LinedList"/>
    <dgm:cxn modelId="{AA1E9017-681D-5146-A3D1-F924AE6355CF}" type="presParOf" srcId="{0D254046-A65E-5244-A7BA-5A8933EF9D19}" destId="{FAD576E5-5378-BE47-8616-583AD926E0FE}" srcOrd="4" destOrd="0" presId="urn:microsoft.com/office/officeart/2008/layout/LinedList"/>
    <dgm:cxn modelId="{EE5D228A-99CF-164D-B68D-5AF20CACB32E}" type="presParOf" srcId="{0D254046-A65E-5244-A7BA-5A8933EF9D19}" destId="{65014124-EF03-5E41-9CB3-79557C58E952}" srcOrd="5" destOrd="0" presId="urn:microsoft.com/office/officeart/2008/layout/LinedList"/>
    <dgm:cxn modelId="{8632CFAE-AD60-C049-B352-0B40B7790904}" type="presParOf" srcId="{65014124-EF03-5E41-9CB3-79557C58E952}" destId="{2C8FB467-6A2D-9342-BC5E-65197939E8A4}" srcOrd="0" destOrd="0" presId="urn:microsoft.com/office/officeart/2008/layout/LinedList"/>
    <dgm:cxn modelId="{E55D06B3-8741-0E45-BFF4-73DADAAB1FC0}" type="presParOf" srcId="{65014124-EF03-5E41-9CB3-79557C58E952}" destId="{1B60019D-D06E-7641-89D9-BA319AF2603D}" srcOrd="1" destOrd="0" presId="urn:microsoft.com/office/officeart/2008/layout/LinedList"/>
    <dgm:cxn modelId="{D6EC802D-4B25-9745-8EB4-002A94AAF196}" type="presParOf" srcId="{0D254046-A65E-5244-A7BA-5A8933EF9D19}" destId="{EDDEC9AE-18DF-9941-93B8-1EA6736472AD}" srcOrd="6" destOrd="0" presId="urn:microsoft.com/office/officeart/2008/layout/LinedList"/>
    <dgm:cxn modelId="{AA504BC9-8C36-E649-AD20-D14E173797BF}" type="presParOf" srcId="{0D254046-A65E-5244-A7BA-5A8933EF9D19}" destId="{EBEECC67-9789-3540-8508-4C411593B121}" srcOrd="7" destOrd="0" presId="urn:microsoft.com/office/officeart/2008/layout/LinedList"/>
    <dgm:cxn modelId="{061C4C13-71C7-9B48-BD2F-4A2E4DE8CBE5}" type="presParOf" srcId="{EBEECC67-9789-3540-8508-4C411593B121}" destId="{34E71571-AF1D-5149-8A6A-71E13FD2E05B}" srcOrd="0" destOrd="0" presId="urn:microsoft.com/office/officeart/2008/layout/LinedList"/>
    <dgm:cxn modelId="{2052091B-4892-BE42-8598-BBA77FC740E3}" type="presParOf" srcId="{EBEECC67-9789-3540-8508-4C411593B121}" destId="{209751DF-2D13-AD4F-9298-2DD6814D24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CAEB55-B293-467E-9F59-688C2E3A18B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12EE9C-5F5B-4471-9035-8FCF6A96927D}">
      <dgm:prSet/>
      <dgm:spPr/>
      <dgm:t>
        <a:bodyPr/>
        <a:lstStyle/>
        <a:p>
          <a:r>
            <a:rPr lang="en-GB"/>
            <a:t>Businesses are required by new UK regulations to separate and minimise food waste (Vertas, 2025).</a:t>
          </a:r>
          <a:endParaRPr lang="en-US"/>
        </a:p>
      </dgm:t>
    </dgm:pt>
    <dgm:pt modelId="{3C837D4F-3C58-4098-8231-7BB3F7F975B5}" type="parTrans" cxnId="{04314E84-A5B8-4C9A-A6AE-261EB58A37BB}">
      <dgm:prSet/>
      <dgm:spPr/>
      <dgm:t>
        <a:bodyPr/>
        <a:lstStyle/>
        <a:p>
          <a:endParaRPr lang="en-US"/>
        </a:p>
      </dgm:t>
    </dgm:pt>
    <dgm:pt modelId="{F073CB6D-CEEC-4F6B-BF40-9B21327D066D}" type="sibTrans" cxnId="{04314E84-A5B8-4C9A-A6AE-261EB58A37BB}">
      <dgm:prSet/>
      <dgm:spPr/>
      <dgm:t>
        <a:bodyPr/>
        <a:lstStyle/>
        <a:p>
          <a:endParaRPr lang="en-US"/>
        </a:p>
      </dgm:t>
    </dgm:pt>
    <dgm:pt modelId="{D36C55E7-DDCF-4D23-A5C5-04BEDF091D05}">
      <dgm:prSet/>
      <dgm:spPr/>
      <dgm:t>
        <a:bodyPr/>
        <a:lstStyle/>
        <a:p>
          <a:r>
            <a:rPr lang="en-GB"/>
            <a:t>The hospitality industry is anticipated to reduce food waste and increase recycling (GetJelly, 2025).</a:t>
          </a:r>
          <a:endParaRPr lang="en-US"/>
        </a:p>
      </dgm:t>
    </dgm:pt>
    <dgm:pt modelId="{0F5716DC-B9BB-484E-A466-D4F002518148}" type="parTrans" cxnId="{F8C1BD89-CFA4-4F6A-9AD6-4BD8073D47D6}">
      <dgm:prSet/>
      <dgm:spPr/>
      <dgm:t>
        <a:bodyPr/>
        <a:lstStyle/>
        <a:p>
          <a:endParaRPr lang="en-US"/>
        </a:p>
      </dgm:t>
    </dgm:pt>
    <dgm:pt modelId="{5A4F0CC0-1682-4B11-AB50-B50BAE45E92F}" type="sibTrans" cxnId="{F8C1BD89-CFA4-4F6A-9AD6-4BD8073D47D6}">
      <dgm:prSet/>
      <dgm:spPr/>
      <dgm:t>
        <a:bodyPr/>
        <a:lstStyle/>
        <a:p>
          <a:endParaRPr lang="en-US"/>
        </a:p>
      </dgm:t>
    </dgm:pt>
    <dgm:pt modelId="{DEC95177-3AA7-4508-A657-9E971DB560C5}">
      <dgm:prSet/>
      <dgm:spPr/>
      <dgm:t>
        <a:bodyPr/>
        <a:lstStyle/>
        <a:p>
          <a:r>
            <a:rPr lang="en-GB"/>
            <a:t>Flavours of East Africa intends to employ cautious stock control and environmentally friendly takeaway packaging.</a:t>
          </a:r>
          <a:endParaRPr lang="en-US"/>
        </a:p>
      </dgm:t>
    </dgm:pt>
    <dgm:pt modelId="{9D04682C-E086-47DC-9368-BA661D99B898}" type="parTrans" cxnId="{E6690E5D-8A98-415A-B198-28ADCF65744B}">
      <dgm:prSet/>
      <dgm:spPr/>
      <dgm:t>
        <a:bodyPr/>
        <a:lstStyle/>
        <a:p>
          <a:endParaRPr lang="en-US"/>
        </a:p>
      </dgm:t>
    </dgm:pt>
    <dgm:pt modelId="{8656E844-7ACF-47D3-B6FA-94FE4F6B1E38}" type="sibTrans" cxnId="{E6690E5D-8A98-415A-B198-28ADCF65744B}">
      <dgm:prSet/>
      <dgm:spPr/>
      <dgm:t>
        <a:bodyPr/>
        <a:lstStyle/>
        <a:p>
          <a:endParaRPr lang="en-US"/>
        </a:p>
      </dgm:t>
    </dgm:pt>
    <dgm:pt modelId="{21EC3FB2-152A-493D-BB43-5BF0AB243204}">
      <dgm:prSet/>
      <dgm:spPr/>
      <dgm:t>
        <a:bodyPr/>
        <a:lstStyle/>
        <a:p>
          <a:r>
            <a:rPr lang="en-GB"/>
            <a:t>Adhering to these guidelines promotes sustainability and keeps you out of trouble.</a:t>
          </a:r>
          <a:endParaRPr lang="en-US"/>
        </a:p>
      </dgm:t>
    </dgm:pt>
    <dgm:pt modelId="{C8F47582-3BED-47CF-BE74-81F26B2EFE35}" type="parTrans" cxnId="{BB10DF7D-F083-49D4-A175-725DF4137F53}">
      <dgm:prSet/>
      <dgm:spPr/>
      <dgm:t>
        <a:bodyPr/>
        <a:lstStyle/>
        <a:p>
          <a:endParaRPr lang="en-US"/>
        </a:p>
      </dgm:t>
    </dgm:pt>
    <dgm:pt modelId="{DAAF1561-4689-41C8-8CDD-4D43336ED1BA}" type="sibTrans" cxnId="{BB10DF7D-F083-49D4-A175-725DF4137F53}">
      <dgm:prSet/>
      <dgm:spPr/>
      <dgm:t>
        <a:bodyPr/>
        <a:lstStyle/>
        <a:p>
          <a:endParaRPr lang="en-US"/>
        </a:p>
      </dgm:t>
    </dgm:pt>
    <dgm:pt modelId="{BD98F97B-6FF1-48E8-9F0A-87AB176CB00E}" type="pres">
      <dgm:prSet presAssocID="{51CAEB55-B293-467E-9F59-688C2E3A18B1}" presName="root" presStyleCnt="0">
        <dgm:presLayoutVars>
          <dgm:dir/>
          <dgm:resizeHandles val="exact"/>
        </dgm:presLayoutVars>
      </dgm:prSet>
      <dgm:spPr/>
    </dgm:pt>
    <dgm:pt modelId="{04AB90C8-98D7-4ECA-8E6B-F26CE41FFE33}" type="pres">
      <dgm:prSet presAssocID="{51CAEB55-B293-467E-9F59-688C2E3A18B1}" presName="container" presStyleCnt="0">
        <dgm:presLayoutVars>
          <dgm:dir/>
          <dgm:resizeHandles val="exact"/>
        </dgm:presLayoutVars>
      </dgm:prSet>
      <dgm:spPr/>
    </dgm:pt>
    <dgm:pt modelId="{ED6F042D-C67B-4925-9685-90396D8CDB41}" type="pres">
      <dgm:prSet presAssocID="{FB12EE9C-5F5B-4471-9035-8FCF6A96927D}" presName="compNode" presStyleCnt="0"/>
      <dgm:spPr/>
    </dgm:pt>
    <dgm:pt modelId="{BFC7D6D4-FAB5-434F-BB73-9945A4CB6EE3}" type="pres">
      <dgm:prSet presAssocID="{FB12EE9C-5F5B-4471-9035-8FCF6A96927D}" presName="iconBgRect" presStyleLbl="bgShp" presStyleIdx="0" presStyleCnt="4"/>
      <dgm:spPr/>
    </dgm:pt>
    <dgm:pt modelId="{A4E9C8C6-CD30-4F18-8E51-2B66F0EA0EBC}" type="pres">
      <dgm:prSet presAssocID="{FB12EE9C-5F5B-4471-9035-8FCF6A96927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ubbish"/>
        </a:ext>
      </dgm:extLst>
    </dgm:pt>
    <dgm:pt modelId="{F683C029-5031-4C93-8306-D5AB19B27AEC}" type="pres">
      <dgm:prSet presAssocID="{FB12EE9C-5F5B-4471-9035-8FCF6A96927D}" presName="spaceRect" presStyleCnt="0"/>
      <dgm:spPr/>
    </dgm:pt>
    <dgm:pt modelId="{C94E4DED-0A3D-4A5B-97FC-60EDD4EA9B9E}" type="pres">
      <dgm:prSet presAssocID="{FB12EE9C-5F5B-4471-9035-8FCF6A96927D}" presName="textRect" presStyleLbl="revTx" presStyleIdx="0" presStyleCnt="4">
        <dgm:presLayoutVars>
          <dgm:chMax val="1"/>
          <dgm:chPref val="1"/>
        </dgm:presLayoutVars>
      </dgm:prSet>
      <dgm:spPr/>
    </dgm:pt>
    <dgm:pt modelId="{15435159-EC8F-4E18-B0D0-24666B2112AC}" type="pres">
      <dgm:prSet presAssocID="{F073CB6D-CEEC-4F6B-BF40-9B21327D066D}" presName="sibTrans" presStyleLbl="sibTrans2D1" presStyleIdx="0" presStyleCnt="0"/>
      <dgm:spPr/>
    </dgm:pt>
    <dgm:pt modelId="{E6636F4A-60A8-4054-ACAE-B286D64A1483}" type="pres">
      <dgm:prSet presAssocID="{D36C55E7-DDCF-4D23-A5C5-04BEDF091D05}" presName="compNode" presStyleCnt="0"/>
      <dgm:spPr/>
    </dgm:pt>
    <dgm:pt modelId="{2AF23163-A2F5-4E5E-9A13-4CD48954CA6B}" type="pres">
      <dgm:prSet presAssocID="{D36C55E7-DDCF-4D23-A5C5-04BEDF091D05}" presName="iconBgRect" presStyleLbl="bgShp" presStyleIdx="1" presStyleCnt="4"/>
      <dgm:spPr/>
    </dgm:pt>
    <dgm:pt modelId="{95DAEC65-8A8E-4F22-AFA2-CA9B0A0A96B3}" type="pres">
      <dgm:prSet presAssocID="{D36C55E7-DDCF-4D23-A5C5-04BEDF091D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22794426-E799-4A79-9287-34FF2FCA813B}" type="pres">
      <dgm:prSet presAssocID="{D36C55E7-DDCF-4D23-A5C5-04BEDF091D05}" presName="spaceRect" presStyleCnt="0"/>
      <dgm:spPr/>
    </dgm:pt>
    <dgm:pt modelId="{6E32D5C9-06A7-40CE-BF0B-DB523232A2D5}" type="pres">
      <dgm:prSet presAssocID="{D36C55E7-DDCF-4D23-A5C5-04BEDF091D05}" presName="textRect" presStyleLbl="revTx" presStyleIdx="1" presStyleCnt="4">
        <dgm:presLayoutVars>
          <dgm:chMax val="1"/>
          <dgm:chPref val="1"/>
        </dgm:presLayoutVars>
      </dgm:prSet>
      <dgm:spPr/>
    </dgm:pt>
    <dgm:pt modelId="{FD62B557-AF06-4857-9C9D-11C1518E3264}" type="pres">
      <dgm:prSet presAssocID="{5A4F0CC0-1682-4B11-AB50-B50BAE45E92F}" presName="sibTrans" presStyleLbl="sibTrans2D1" presStyleIdx="0" presStyleCnt="0"/>
      <dgm:spPr/>
    </dgm:pt>
    <dgm:pt modelId="{B750714C-46EF-4936-9B1A-2BA56BF4F90F}" type="pres">
      <dgm:prSet presAssocID="{DEC95177-3AA7-4508-A657-9E971DB560C5}" presName="compNode" presStyleCnt="0"/>
      <dgm:spPr/>
    </dgm:pt>
    <dgm:pt modelId="{17F9E6A8-6C9E-4D1B-A0B1-384A673D57DD}" type="pres">
      <dgm:prSet presAssocID="{DEC95177-3AA7-4508-A657-9E971DB560C5}" presName="iconBgRect" presStyleLbl="bgShp" presStyleIdx="2" presStyleCnt="4"/>
      <dgm:spPr/>
    </dgm:pt>
    <dgm:pt modelId="{E8900069-ECB3-4631-B588-ED437FEBAC34}" type="pres">
      <dgm:prSet presAssocID="{DEC95177-3AA7-4508-A657-9E971DB560C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32F55043-F639-432C-8A3A-D8A8C56E38DB}" type="pres">
      <dgm:prSet presAssocID="{DEC95177-3AA7-4508-A657-9E971DB560C5}" presName="spaceRect" presStyleCnt="0"/>
      <dgm:spPr/>
    </dgm:pt>
    <dgm:pt modelId="{E9353CD4-3906-426B-81AF-20B8BD5F4735}" type="pres">
      <dgm:prSet presAssocID="{DEC95177-3AA7-4508-A657-9E971DB560C5}" presName="textRect" presStyleLbl="revTx" presStyleIdx="2" presStyleCnt="4">
        <dgm:presLayoutVars>
          <dgm:chMax val="1"/>
          <dgm:chPref val="1"/>
        </dgm:presLayoutVars>
      </dgm:prSet>
      <dgm:spPr/>
    </dgm:pt>
    <dgm:pt modelId="{D32A0B30-A411-43D3-9844-663913C76BCC}" type="pres">
      <dgm:prSet presAssocID="{8656E844-7ACF-47D3-B6FA-94FE4F6B1E38}" presName="sibTrans" presStyleLbl="sibTrans2D1" presStyleIdx="0" presStyleCnt="0"/>
      <dgm:spPr/>
    </dgm:pt>
    <dgm:pt modelId="{CF1778B2-1823-4557-A509-A9A2EC6BB25A}" type="pres">
      <dgm:prSet presAssocID="{21EC3FB2-152A-493D-BB43-5BF0AB243204}" presName="compNode" presStyleCnt="0"/>
      <dgm:spPr/>
    </dgm:pt>
    <dgm:pt modelId="{F5ADE397-551A-477A-8FCE-72B4556410F7}" type="pres">
      <dgm:prSet presAssocID="{21EC3FB2-152A-493D-BB43-5BF0AB243204}" presName="iconBgRect" presStyleLbl="bgShp" presStyleIdx="3" presStyleCnt="4"/>
      <dgm:spPr/>
    </dgm:pt>
    <dgm:pt modelId="{B923B811-F537-46B5-AB6C-6CA1AD9CE247}" type="pres">
      <dgm:prSet presAssocID="{21EC3FB2-152A-493D-BB43-5BF0AB24320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85B21CA-7623-4BE8-B000-BB930520683F}" type="pres">
      <dgm:prSet presAssocID="{21EC3FB2-152A-493D-BB43-5BF0AB243204}" presName="spaceRect" presStyleCnt="0"/>
      <dgm:spPr/>
    </dgm:pt>
    <dgm:pt modelId="{1BB2F5D0-2F13-4D60-8BF3-92009937203E}" type="pres">
      <dgm:prSet presAssocID="{21EC3FB2-152A-493D-BB43-5BF0AB243204}" presName="textRect" presStyleLbl="revTx" presStyleIdx="3" presStyleCnt="4">
        <dgm:presLayoutVars>
          <dgm:chMax val="1"/>
          <dgm:chPref val="1"/>
        </dgm:presLayoutVars>
      </dgm:prSet>
      <dgm:spPr/>
    </dgm:pt>
  </dgm:ptLst>
  <dgm:cxnLst>
    <dgm:cxn modelId="{6BB4941D-7DA8-496E-98D6-525C37F43C6E}" type="presOf" srcId="{DEC95177-3AA7-4508-A657-9E971DB560C5}" destId="{E9353CD4-3906-426B-81AF-20B8BD5F4735}" srcOrd="0" destOrd="0" presId="urn:microsoft.com/office/officeart/2018/2/layout/IconCircleList"/>
    <dgm:cxn modelId="{E6690E5D-8A98-415A-B198-28ADCF65744B}" srcId="{51CAEB55-B293-467E-9F59-688C2E3A18B1}" destId="{DEC95177-3AA7-4508-A657-9E971DB560C5}" srcOrd="2" destOrd="0" parTransId="{9D04682C-E086-47DC-9368-BA661D99B898}" sibTransId="{8656E844-7ACF-47D3-B6FA-94FE4F6B1E38}"/>
    <dgm:cxn modelId="{B402256A-EEE3-4943-BBC2-74689F0A90DA}" type="presOf" srcId="{21EC3FB2-152A-493D-BB43-5BF0AB243204}" destId="{1BB2F5D0-2F13-4D60-8BF3-92009937203E}" srcOrd="0" destOrd="0" presId="urn:microsoft.com/office/officeart/2018/2/layout/IconCircleList"/>
    <dgm:cxn modelId="{BB10DF7D-F083-49D4-A175-725DF4137F53}" srcId="{51CAEB55-B293-467E-9F59-688C2E3A18B1}" destId="{21EC3FB2-152A-493D-BB43-5BF0AB243204}" srcOrd="3" destOrd="0" parTransId="{C8F47582-3BED-47CF-BE74-81F26B2EFE35}" sibTransId="{DAAF1561-4689-41C8-8CDD-4D43336ED1BA}"/>
    <dgm:cxn modelId="{04314E84-A5B8-4C9A-A6AE-261EB58A37BB}" srcId="{51CAEB55-B293-467E-9F59-688C2E3A18B1}" destId="{FB12EE9C-5F5B-4471-9035-8FCF6A96927D}" srcOrd="0" destOrd="0" parTransId="{3C837D4F-3C58-4098-8231-7BB3F7F975B5}" sibTransId="{F073CB6D-CEEC-4F6B-BF40-9B21327D066D}"/>
    <dgm:cxn modelId="{F8C1BD89-CFA4-4F6A-9AD6-4BD8073D47D6}" srcId="{51CAEB55-B293-467E-9F59-688C2E3A18B1}" destId="{D36C55E7-DDCF-4D23-A5C5-04BEDF091D05}" srcOrd="1" destOrd="0" parTransId="{0F5716DC-B9BB-484E-A466-D4F002518148}" sibTransId="{5A4F0CC0-1682-4B11-AB50-B50BAE45E92F}"/>
    <dgm:cxn modelId="{B1C55E8D-4619-4916-BAE9-74C492C4C2C0}" type="presOf" srcId="{F073CB6D-CEEC-4F6B-BF40-9B21327D066D}" destId="{15435159-EC8F-4E18-B0D0-24666B2112AC}" srcOrd="0" destOrd="0" presId="urn:microsoft.com/office/officeart/2018/2/layout/IconCircleList"/>
    <dgm:cxn modelId="{1825FEA8-E0DA-4A44-9279-963D28C80A16}" type="presOf" srcId="{51CAEB55-B293-467E-9F59-688C2E3A18B1}" destId="{BD98F97B-6FF1-48E8-9F0A-87AB176CB00E}" srcOrd="0" destOrd="0" presId="urn:microsoft.com/office/officeart/2018/2/layout/IconCircleList"/>
    <dgm:cxn modelId="{025412C1-F2EA-4917-891A-19BC0EB42DA8}" type="presOf" srcId="{FB12EE9C-5F5B-4471-9035-8FCF6A96927D}" destId="{C94E4DED-0A3D-4A5B-97FC-60EDD4EA9B9E}" srcOrd="0" destOrd="0" presId="urn:microsoft.com/office/officeart/2018/2/layout/IconCircleList"/>
    <dgm:cxn modelId="{9B85EAC8-9E52-4195-93DD-75A4A5EDA4E9}" type="presOf" srcId="{D36C55E7-DDCF-4D23-A5C5-04BEDF091D05}" destId="{6E32D5C9-06A7-40CE-BF0B-DB523232A2D5}" srcOrd="0" destOrd="0" presId="urn:microsoft.com/office/officeart/2018/2/layout/IconCircleList"/>
    <dgm:cxn modelId="{41049BD6-6CEF-4A9F-9FBA-9AF0AF6FBAAF}" type="presOf" srcId="{8656E844-7ACF-47D3-B6FA-94FE4F6B1E38}" destId="{D32A0B30-A411-43D3-9844-663913C76BCC}" srcOrd="0" destOrd="0" presId="urn:microsoft.com/office/officeart/2018/2/layout/IconCircleList"/>
    <dgm:cxn modelId="{743A0BD8-40BB-457B-BC63-296E97BD2CC7}" type="presOf" srcId="{5A4F0CC0-1682-4B11-AB50-B50BAE45E92F}" destId="{FD62B557-AF06-4857-9C9D-11C1518E3264}" srcOrd="0" destOrd="0" presId="urn:microsoft.com/office/officeart/2018/2/layout/IconCircleList"/>
    <dgm:cxn modelId="{3AB56CCD-5142-4693-9063-9F40488E8B52}" type="presParOf" srcId="{BD98F97B-6FF1-48E8-9F0A-87AB176CB00E}" destId="{04AB90C8-98D7-4ECA-8E6B-F26CE41FFE33}" srcOrd="0" destOrd="0" presId="urn:microsoft.com/office/officeart/2018/2/layout/IconCircleList"/>
    <dgm:cxn modelId="{0553F11F-74D7-4A64-B7C5-49472F73BB8C}" type="presParOf" srcId="{04AB90C8-98D7-4ECA-8E6B-F26CE41FFE33}" destId="{ED6F042D-C67B-4925-9685-90396D8CDB41}" srcOrd="0" destOrd="0" presId="urn:microsoft.com/office/officeart/2018/2/layout/IconCircleList"/>
    <dgm:cxn modelId="{F81A0EA0-91D5-4DB3-BEE9-DE8C455396DD}" type="presParOf" srcId="{ED6F042D-C67B-4925-9685-90396D8CDB41}" destId="{BFC7D6D4-FAB5-434F-BB73-9945A4CB6EE3}" srcOrd="0" destOrd="0" presId="urn:microsoft.com/office/officeart/2018/2/layout/IconCircleList"/>
    <dgm:cxn modelId="{133881EC-C47C-4C5D-AE48-FAEE82951E31}" type="presParOf" srcId="{ED6F042D-C67B-4925-9685-90396D8CDB41}" destId="{A4E9C8C6-CD30-4F18-8E51-2B66F0EA0EBC}" srcOrd="1" destOrd="0" presId="urn:microsoft.com/office/officeart/2018/2/layout/IconCircleList"/>
    <dgm:cxn modelId="{6E25B72C-381C-436F-B942-D202D9D4534B}" type="presParOf" srcId="{ED6F042D-C67B-4925-9685-90396D8CDB41}" destId="{F683C029-5031-4C93-8306-D5AB19B27AEC}" srcOrd="2" destOrd="0" presId="urn:microsoft.com/office/officeart/2018/2/layout/IconCircleList"/>
    <dgm:cxn modelId="{F8EB28A0-65ED-4CEE-96E0-D89DCD026B58}" type="presParOf" srcId="{ED6F042D-C67B-4925-9685-90396D8CDB41}" destId="{C94E4DED-0A3D-4A5B-97FC-60EDD4EA9B9E}" srcOrd="3" destOrd="0" presId="urn:microsoft.com/office/officeart/2018/2/layout/IconCircleList"/>
    <dgm:cxn modelId="{0A2FBC35-532F-488C-8201-E69914F505E0}" type="presParOf" srcId="{04AB90C8-98D7-4ECA-8E6B-F26CE41FFE33}" destId="{15435159-EC8F-4E18-B0D0-24666B2112AC}" srcOrd="1" destOrd="0" presId="urn:microsoft.com/office/officeart/2018/2/layout/IconCircleList"/>
    <dgm:cxn modelId="{72A0B068-0A37-4C90-ADC7-5A31E5044681}" type="presParOf" srcId="{04AB90C8-98D7-4ECA-8E6B-F26CE41FFE33}" destId="{E6636F4A-60A8-4054-ACAE-B286D64A1483}" srcOrd="2" destOrd="0" presId="urn:microsoft.com/office/officeart/2018/2/layout/IconCircleList"/>
    <dgm:cxn modelId="{300234DD-10E8-4C5A-B55A-76D7A1E9B84F}" type="presParOf" srcId="{E6636F4A-60A8-4054-ACAE-B286D64A1483}" destId="{2AF23163-A2F5-4E5E-9A13-4CD48954CA6B}" srcOrd="0" destOrd="0" presId="urn:microsoft.com/office/officeart/2018/2/layout/IconCircleList"/>
    <dgm:cxn modelId="{E7744F6C-05D9-469E-84C5-C451343F8F87}" type="presParOf" srcId="{E6636F4A-60A8-4054-ACAE-B286D64A1483}" destId="{95DAEC65-8A8E-4F22-AFA2-CA9B0A0A96B3}" srcOrd="1" destOrd="0" presId="urn:microsoft.com/office/officeart/2018/2/layout/IconCircleList"/>
    <dgm:cxn modelId="{E4372415-3146-4585-A21F-18172E666EAA}" type="presParOf" srcId="{E6636F4A-60A8-4054-ACAE-B286D64A1483}" destId="{22794426-E799-4A79-9287-34FF2FCA813B}" srcOrd="2" destOrd="0" presId="urn:microsoft.com/office/officeart/2018/2/layout/IconCircleList"/>
    <dgm:cxn modelId="{418DBFCE-C261-4983-9717-96A9AD1495F0}" type="presParOf" srcId="{E6636F4A-60A8-4054-ACAE-B286D64A1483}" destId="{6E32D5C9-06A7-40CE-BF0B-DB523232A2D5}" srcOrd="3" destOrd="0" presId="urn:microsoft.com/office/officeart/2018/2/layout/IconCircleList"/>
    <dgm:cxn modelId="{77F87D28-DD4A-40F8-B0A7-562B23540CDD}" type="presParOf" srcId="{04AB90C8-98D7-4ECA-8E6B-F26CE41FFE33}" destId="{FD62B557-AF06-4857-9C9D-11C1518E3264}" srcOrd="3" destOrd="0" presId="urn:microsoft.com/office/officeart/2018/2/layout/IconCircleList"/>
    <dgm:cxn modelId="{FDFB0EBF-7322-4EC3-8556-59376F8800F7}" type="presParOf" srcId="{04AB90C8-98D7-4ECA-8E6B-F26CE41FFE33}" destId="{B750714C-46EF-4936-9B1A-2BA56BF4F90F}" srcOrd="4" destOrd="0" presId="urn:microsoft.com/office/officeart/2018/2/layout/IconCircleList"/>
    <dgm:cxn modelId="{E5240C02-10C0-4EF9-9DAB-44CFF5224E12}" type="presParOf" srcId="{B750714C-46EF-4936-9B1A-2BA56BF4F90F}" destId="{17F9E6A8-6C9E-4D1B-A0B1-384A673D57DD}" srcOrd="0" destOrd="0" presId="urn:microsoft.com/office/officeart/2018/2/layout/IconCircleList"/>
    <dgm:cxn modelId="{69B142A5-7B53-46A9-910B-481A43B5307C}" type="presParOf" srcId="{B750714C-46EF-4936-9B1A-2BA56BF4F90F}" destId="{E8900069-ECB3-4631-B588-ED437FEBAC34}" srcOrd="1" destOrd="0" presId="urn:microsoft.com/office/officeart/2018/2/layout/IconCircleList"/>
    <dgm:cxn modelId="{90911C94-03DD-41C4-98AE-A3BC22DD8938}" type="presParOf" srcId="{B750714C-46EF-4936-9B1A-2BA56BF4F90F}" destId="{32F55043-F639-432C-8A3A-D8A8C56E38DB}" srcOrd="2" destOrd="0" presId="urn:microsoft.com/office/officeart/2018/2/layout/IconCircleList"/>
    <dgm:cxn modelId="{984963BA-B829-4B7E-A0D8-C4B50860A942}" type="presParOf" srcId="{B750714C-46EF-4936-9B1A-2BA56BF4F90F}" destId="{E9353CD4-3906-426B-81AF-20B8BD5F4735}" srcOrd="3" destOrd="0" presId="urn:microsoft.com/office/officeart/2018/2/layout/IconCircleList"/>
    <dgm:cxn modelId="{7E330A38-13F2-4580-A9C4-AADC69CED071}" type="presParOf" srcId="{04AB90C8-98D7-4ECA-8E6B-F26CE41FFE33}" destId="{D32A0B30-A411-43D3-9844-663913C76BCC}" srcOrd="5" destOrd="0" presId="urn:microsoft.com/office/officeart/2018/2/layout/IconCircleList"/>
    <dgm:cxn modelId="{F0B746B0-20E0-4193-87AF-7A8F8592E931}" type="presParOf" srcId="{04AB90C8-98D7-4ECA-8E6B-F26CE41FFE33}" destId="{CF1778B2-1823-4557-A509-A9A2EC6BB25A}" srcOrd="6" destOrd="0" presId="urn:microsoft.com/office/officeart/2018/2/layout/IconCircleList"/>
    <dgm:cxn modelId="{97CD5241-2829-4DEE-9E4C-AC0DF808E7B4}" type="presParOf" srcId="{CF1778B2-1823-4557-A509-A9A2EC6BB25A}" destId="{F5ADE397-551A-477A-8FCE-72B4556410F7}" srcOrd="0" destOrd="0" presId="urn:microsoft.com/office/officeart/2018/2/layout/IconCircleList"/>
    <dgm:cxn modelId="{A9D9228F-1324-4B57-9A59-22BE2C8E364F}" type="presParOf" srcId="{CF1778B2-1823-4557-A509-A9A2EC6BB25A}" destId="{B923B811-F537-46B5-AB6C-6CA1AD9CE247}" srcOrd="1" destOrd="0" presId="urn:microsoft.com/office/officeart/2018/2/layout/IconCircleList"/>
    <dgm:cxn modelId="{3B38BDF8-9178-46D6-A144-76DE99E9084E}" type="presParOf" srcId="{CF1778B2-1823-4557-A509-A9A2EC6BB25A}" destId="{585B21CA-7623-4BE8-B000-BB930520683F}" srcOrd="2" destOrd="0" presId="urn:microsoft.com/office/officeart/2018/2/layout/IconCircleList"/>
    <dgm:cxn modelId="{8CEE825D-69B8-4947-8E95-AD45D5832201}" type="presParOf" srcId="{CF1778B2-1823-4557-A509-A9A2EC6BB25A}" destId="{1BB2F5D0-2F13-4D60-8BF3-92009937203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7F865-5C5D-4E86-9C99-0A1F911E0925}"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8247D022-75C9-4315-915C-3F8DD1DF34C3}">
      <dgm:prSet/>
      <dgm:spPr/>
      <dgm:t>
        <a:bodyPr/>
        <a:lstStyle/>
        <a:p>
          <a:pPr>
            <a:defRPr b="1"/>
          </a:pPr>
          <a:r>
            <a:rPr lang="en-GB"/>
            <a:t>Total funding needed: </a:t>
          </a:r>
          <a:r>
            <a:rPr lang="en-GB" b="1"/>
            <a:t>about £30,000</a:t>
          </a:r>
          <a:endParaRPr lang="en-US"/>
        </a:p>
      </dgm:t>
    </dgm:pt>
    <dgm:pt modelId="{8C8F1E4C-0D82-44A2-85CA-DC71BC2634B0}" type="parTrans" cxnId="{D5A58007-E6BF-4446-A472-72E6534D65EC}">
      <dgm:prSet/>
      <dgm:spPr/>
      <dgm:t>
        <a:bodyPr/>
        <a:lstStyle/>
        <a:p>
          <a:endParaRPr lang="en-US"/>
        </a:p>
      </dgm:t>
    </dgm:pt>
    <dgm:pt modelId="{B207E4FB-2AF5-4B0F-A351-C2AD0B3CC46D}" type="sibTrans" cxnId="{D5A58007-E6BF-4446-A472-72E6534D65EC}">
      <dgm:prSet/>
      <dgm:spPr/>
      <dgm:t>
        <a:bodyPr/>
        <a:lstStyle/>
        <a:p>
          <a:endParaRPr lang="en-US"/>
        </a:p>
      </dgm:t>
    </dgm:pt>
    <dgm:pt modelId="{B3F47BD5-AC13-4D45-9C29-E6B19E8F353B}">
      <dgm:prSet/>
      <dgm:spPr/>
      <dgm:t>
        <a:bodyPr/>
        <a:lstStyle/>
        <a:p>
          <a:pPr>
            <a:defRPr b="1"/>
          </a:pPr>
          <a:r>
            <a:rPr lang="en-GB"/>
            <a:t>Planned funding sources:</a:t>
          </a:r>
          <a:endParaRPr lang="en-US"/>
        </a:p>
      </dgm:t>
    </dgm:pt>
    <dgm:pt modelId="{EB71A101-CC34-4BD9-9657-97E35B871495}" type="parTrans" cxnId="{2A7863DB-9D73-48E6-A261-04D21AAE1433}">
      <dgm:prSet/>
      <dgm:spPr/>
      <dgm:t>
        <a:bodyPr/>
        <a:lstStyle/>
        <a:p>
          <a:endParaRPr lang="en-US"/>
        </a:p>
      </dgm:t>
    </dgm:pt>
    <dgm:pt modelId="{81196414-D44C-4A7F-9B94-6109CFB75A0B}" type="sibTrans" cxnId="{2A7863DB-9D73-48E6-A261-04D21AAE1433}">
      <dgm:prSet/>
      <dgm:spPr/>
      <dgm:t>
        <a:bodyPr/>
        <a:lstStyle/>
        <a:p>
          <a:endParaRPr lang="en-US"/>
        </a:p>
      </dgm:t>
    </dgm:pt>
    <dgm:pt modelId="{EC416095-DE4E-42EB-9ADC-A22659F171EB}">
      <dgm:prSet/>
      <dgm:spPr/>
      <dgm:t>
        <a:bodyPr/>
        <a:lstStyle/>
        <a:p>
          <a:r>
            <a:rPr lang="en-GB"/>
            <a:t>£20,000 government‑backed Start Up Loan</a:t>
          </a:r>
          <a:endParaRPr lang="en-US"/>
        </a:p>
      </dgm:t>
    </dgm:pt>
    <dgm:pt modelId="{8A8F98A7-04CF-4A7E-A9B4-E1CC9BB6B592}" type="parTrans" cxnId="{8C352955-D499-4748-924D-2BDDCB7B23EF}">
      <dgm:prSet/>
      <dgm:spPr/>
      <dgm:t>
        <a:bodyPr/>
        <a:lstStyle/>
        <a:p>
          <a:endParaRPr lang="en-US"/>
        </a:p>
      </dgm:t>
    </dgm:pt>
    <dgm:pt modelId="{40BEDC05-875F-4EB4-8292-3AD206CC9805}" type="sibTrans" cxnId="{8C352955-D499-4748-924D-2BDDCB7B23EF}">
      <dgm:prSet/>
      <dgm:spPr/>
      <dgm:t>
        <a:bodyPr/>
        <a:lstStyle/>
        <a:p>
          <a:endParaRPr lang="en-US"/>
        </a:p>
      </dgm:t>
    </dgm:pt>
    <dgm:pt modelId="{4B9BFCC8-53E9-447D-A88C-A2B898B8B29A}">
      <dgm:prSet/>
      <dgm:spPr/>
      <dgm:t>
        <a:bodyPr/>
        <a:lstStyle/>
        <a:p>
          <a:r>
            <a:rPr lang="en-GB"/>
            <a:t>£10,000 personal and family savings</a:t>
          </a:r>
          <a:endParaRPr lang="en-US"/>
        </a:p>
      </dgm:t>
    </dgm:pt>
    <dgm:pt modelId="{D944A610-67C0-44C9-AD5D-22841FEEE5BF}" type="parTrans" cxnId="{94D8E73A-C8D4-422D-8CB1-0E014533789E}">
      <dgm:prSet/>
      <dgm:spPr/>
      <dgm:t>
        <a:bodyPr/>
        <a:lstStyle/>
        <a:p>
          <a:endParaRPr lang="en-US"/>
        </a:p>
      </dgm:t>
    </dgm:pt>
    <dgm:pt modelId="{DA89360E-5533-4154-A692-6B741FF02E5D}" type="sibTrans" cxnId="{94D8E73A-C8D4-422D-8CB1-0E014533789E}">
      <dgm:prSet/>
      <dgm:spPr/>
      <dgm:t>
        <a:bodyPr/>
        <a:lstStyle/>
        <a:p>
          <a:endParaRPr lang="en-US"/>
        </a:p>
      </dgm:t>
    </dgm:pt>
    <dgm:pt modelId="{143BE0FB-2555-4D0F-9B99-7930BA86C510}">
      <dgm:prSet/>
      <dgm:spPr/>
      <dgm:t>
        <a:bodyPr/>
        <a:lstStyle/>
        <a:p>
          <a:pPr>
            <a:defRPr b="1"/>
          </a:pPr>
          <a:r>
            <a:rPr lang="en-GB"/>
            <a:t>Main startup and first‑month costs:</a:t>
          </a:r>
          <a:endParaRPr lang="en-US"/>
        </a:p>
      </dgm:t>
    </dgm:pt>
    <dgm:pt modelId="{5EADAF8A-33B2-47E8-B6E2-BC10B237FEB7}" type="parTrans" cxnId="{D870CA28-C931-4D06-996A-63212776BFE5}">
      <dgm:prSet/>
      <dgm:spPr/>
      <dgm:t>
        <a:bodyPr/>
        <a:lstStyle/>
        <a:p>
          <a:endParaRPr lang="en-US"/>
        </a:p>
      </dgm:t>
    </dgm:pt>
    <dgm:pt modelId="{2A3BBC73-1539-43C0-82D7-A425E15C997E}" type="sibTrans" cxnId="{D870CA28-C931-4D06-996A-63212776BFE5}">
      <dgm:prSet/>
      <dgm:spPr/>
      <dgm:t>
        <a:bodyPr/>
        <a:lstStyle/>
        <a:p>
          <a:endParaRPr lang="en-US"/>
        </a:p>
      </dgm:t>
    </dgm:pt>
    <dgm:pt modelId="{6436C579-3680-46BF-89AE-2CF44A18AA94}">
      <dgm:prSet/>
      <dgm:spPr/>
      <dgm:t>
        <a:bodyPr/>
        <a:lstStyle/>
        <a:p>
          <a:r>
            <a:rPr lang="en-GB"/>
            <a:t>Rent and deposit for a small unit in Birmingham</a:t>
          </a:r>
          <a:endParaRPr lang="en-US"/>
        </a:p>
      </dgm:t>
    </dgm:pt>
    <dgm:pt modelId="{10F2D260-B90C-4C11-A109-788E93C67083}" type="parTrans" cxnId="{2584450E-D600-42C7-BBD3-492E5B25C029}">
      <dgm:prSet/>
      <dgm:spPr/>
      <dgm:t>
        <a:bodyPr/>
        <a:lstStyle/>
        <a:p>
          <a:endParaRPr lang="en-US"/>
        </a:p>
      </dgm:t>
    </dgm:pt>
    <dgm:pt modelId="{99315257-5B92-436C-A6DE-C7190F355713}" type="sibTrans" cxnId="{2584450E-D600-42C7-BBD3-492E5B25C029}">
      <dgm:prSet/>
      <dgm:spPr/>
      <dgm:t>
        <a:bodyPr/>
        <a:lstStyle/>
        <a:p>
          <a:endParaRPr lang="en-US"/>
        </a:p>
      </dgm:t>
    </dgm:pt>
    <dgm:pt modelId="{54503ECE-33A4-4E7C-93AB-20C15B036F04}">
      <dgm:prSet/>
      <dgm:spPr/>
      <dgm:t>
        <a:bodyPr/>
        <a:lstStyle/>
        <a:p>
          <a:r>
            <a:rPr lang="en-GB"/>
            <a:t>Kitchen equipment, furniture and basic décor</a:t>
          </a:r>
          <a:endParaRPr lang="en-US"/>
        </a:p>
      </dgm:t>
    </dgm:pt>
    <dgm:pt modelId="{59E55D61-E65A-4284-9B09-48C0646A0A13}" type="parTrans" cxnId="{EADF0B13-BC98-4F44-8A5C-460B510BE238}">
      <dgm:prSet/>
      <dgm:spPr/>
      <dgm:t>
        <a:bodyPr/>
        <a:lstStyle/>
        <a:p>
          <a:endParaRPr lang="en-US"/>
        </a:p>
      </dgm:t>
    </dgm:pt>
    <dgm:pt modelId="{6BBFB7B2-D957-41B2-957D-9FB27181F4CF}" type="sibTrans" cxnId="{EADF0B13-BC98-4F44-8A5C-460B510BE238}">
      <dgm:prSet/>
      <dgm:spPr/>
      <dgm:t>
        <a:bodyPr/>
        <a:lstStyle/>
        <a:p>
          <a:endParaRPr lang="en-US"/>
        </a:p>
      </dgm:t>
    </dgm:pt>
    <dgm:pt modelId="{2C7B6147-7533-45D0-9D6D-6E0A4F0CFAD0}">
      <dgm:prSet/>
      <dgm:spPr/>
      <dgm:t>
        <a:bodyPr/>
        <a:lstStyle/>
        <a:p>
          <a:r>
            <a:rPr lang="en-GB"/>
            <a:t>Initial food and drink stock and eco‑friendly packaging</a:t>
          </a:r>
          <a:endParaRPr lang="en-US"/>
        </a:p>
      </dgm:t>
    </dgm:pt>
    <dgm:pt modelId="{5CA88914-B600-4329-B67D-2A91A8A251B5}" type="parTrans" cxnId="{43F45E3E-248A-4219-94B1-D8C6B8464C60}">
      <dgm:prSet/>
      <dgm:spPr/>
      <dgm:t>
        <a:bodyPr/>
        <a:lstStyle/>
        <a:p>
          <a:endParaRPr lang="en-US"/>
        </a:p>
      </dgm:t>
    </dgm:pt>
    <dgm:pt modelId="{5E01A8A2-9833-4420-AE8B-762F957FA345}" type="sibTrans" cxnId="{43F45E3E-248A-4219-94B1-D8C6B8464C60}">
      <dgm:prSet/>
      <dgm:spPr/>
      <dgm:t>
        <a:bodyPr/>
        <a:lstStyle/>
        <a:p>
          <a:endParaRPr lang="en-US"/>
        </a:p>
      </dgm:t>
    </dgm:pt>
    <dgm:pt modelId="{4000F8EE-E177-4516-9B0C-BEAEC8A4E249}">
      <dgm:prSet/>
      <dgm:spPr/>
      <dgm:t>
        <a:bodyPr/>
        <a:lstStyle/>
        <a:p>
          <a:r>
            <a:rPr lang="en-GB"/>
            <a:t>Licences, insurance, utilities</a:t>
          </a:r>
          <a:endParaRPr lang="en-US"/>
        </a:p>
      </dgm:t>
    </dgm:pt>
    <dgm:pt modelId="{675798D0-DB04-47F9-8B87-9684C469450A}" type="parTrans" cxnId="{EE07436A-9A8A-456C-B0B8-FFB01B0B5C42}">
      <dgm:prSet/>
      <dgm:spPr/>
      <dgm:t>
        <a:bodyPr/>
        <a:lstStyle/>
        <a:p>
          <a:endParaRPr lang="en-US"/>
        </a:p>
      </dgm:t>
    </dgm:pt>
    <dgm:pt modelId="{912A0F68-DC17-4F76-A730-58AD21C15483}" type="sibTrans" cxnId="{EE07436A-9A8A-456C-B0B8-FFB01B0B5C42}">
      <dgm:prSet/>
      <dgm:spPr/>
      <dgm:t>
        <a:bodyPr/>
        <a:lstStyle/>
        <a:p>
          <a:endParaRPr lang="en-US"/>
        </a:p>
      </dgm:t>
    </dgm:pt>
    <dgm:pt modelId="{38548CF4-EA91-455B-B271-7B9805A91FEE}">
      <dgm:prSet/>
      <dgm:spPr/>
      <dgm:t>
        <a:bodyPr/>
        <a:lstStyle/>
        <a:p>
          <a:r>
            <a:rPr lang="en-GB"/>
            <a:t>Staff wages and early marketing (flyers, social media)</a:t>
          </a:r>
          <a:endParaRPr lang="en-US"/>
        </a:p>
      </dgm:t>
    </dgm:pt>
    <dgm:pt modelId="{1AC3D910-1D8D-4FB3-BACE-2A973EB05304}" type="parTrans" cxnId="{60E7B5AB-A634-4AEE-8C63-39307BDEB6FD}">
      <dgm:prSet/>
      <dgm:spPr/>
      <dgm:t>
        <a:bodyPr/>
        <a:lstStyle/>
        <a:p>
          <a:endParaRPr lang="en-US"/>
        </a:p>
      </dgm:t>
    </dgm:pt>
    <dgm:pt modelId="{3C7F72DB-7A2C-4634-BA71-52176170CACD}" type="sibTrans" cxnId="{60E7B5AB-A634-4AEE-8C63-39307BDEB6FD}">
      <dgm:prSet/>
      <dgm:spPr/>
      <dgm:t>
        <a:bodyPr/>
        <a:lstStyle/>
        <a:p>
          <a:endParaRPr lang="en-US"/>
        </a:p>
      </dgm:t>
    </dgm:pt>
    <dgm:pt modelId="{AA829815-6F04-4F7D-B8BD-0F5BE2F6A43E}" type="pres">
      <dgm:prSet presAssocID="{A107F865-5C5D-4E86-9C99-0A1F911E0925}" presName="root" presStyleCnt="0">
        <dgm:presLayoutVars>
          <dgm:dir/>
          <dgm:resizeHandles val="exact"/>
        </dgm:presLayoutVars>
      </dgm:prSet>
      <dgm:spPr/>
    </dgm:pt>
    <dgm:pt modelId="{A64AA721-139E-48E5-8464-6D951C71CB9C}" type="pres">
      <dgm:prSet presAssocID="{8247D022-75C9-4315-915C-3F8DD1DF34C3}" presName="compNode" presStyleCnt="0"/>
      <dgm:spPr/>
    </dgm:pt>
    <dgm:pt modelId="{2FE0CEF8-90A7-43F2-B41F-6FEF58B57D50}" type="pres">
      <dgm:prSet presAssocID="{8247D022-75C9-4315-915C-3F8DD1DF34C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43B2DAE6-52CF-4A7C-807F-A692F2AB6A9C}" type="pres">
      <dgm:prSet presAssocID="{8247D022-75C9-4315-915C-3F8DD1DF34C3}" presName="iconSpace" presStyleCnt="0"/>
      <dgm:spPr/>
    </dgm:pt>
    <dgm:pt modelId="{AB677E72-B0E0-4A99-98AA-38D1DC979A24}" type="pres">
      <dgm:prSet presAssocID="{8247D022-75C9-4315-915C-3F8DD1DF34C3}" presName="parTx" presStyleLbl="revTx" presStyleIdx="0" presStyleCnt="6">
        <dgm:presLayoutVars>
          <dgm:chMax val="0"/>
          <dgm:chPref val="0"/>
        </dgm:presLayoutVars>
      </dgm:prSet>
      <dgm:spPr/>
    </dgm:pt>
    <dgm:pt modelId="{766CDA84-05BA-4989-8ABA-7932308C4D7E}" type="pres">
      <dgm:prSet presAssocID="{8247D022-75C9-4315-915C-3F8DD1DF34C3}" presName="txSpace" presStyleCnt="0"/>
      <dgm:spPr/>
    </dgm:pt>
    <dgm:pt modelId="{F9BFF98E-BF63-4687-A5B0-3F10088F1BEC}" type="pres">
      <dgm:prSet presAssocID="{8247D022-75C9-4315-915C-3F8DD1DF34C3}" presName="desTx" presStyleLbl="revTx" presStyleIdx="1" presStyleCnt="6">
        <dgm:presLayoutVars/>
      </dgm:prSet>
      <dgm:spPr/>
    </dgm:pt>
    <dgm:pt modelId="{7EA5E94F-A530-44F8-A708-03883755187E}" type="pres">
      <dgm:prSet presAssocID="{B207E4FB-2AF5-4B0F-A351-C2AD0B3CC46D}" presName="sibTrans" presStyleCnt="0"/>
      <dgm:spPr/>
    </dgm:pt>
    <dgm:pt modelId="{99900D9C-7958-4BE8-A622-324D851231F1}" type="pres">
      <dgm:prSet presAssocID="{B3F47BD5-AC13-4D45-9C29-E6B19E8F353B}" presName="compNode" presStyleCnt="0"/>
      <dgm:spPr/>
    </dgm:pt>
    <dgm:pt modelId="{3379F864-AB04-44E2-826C-5919A1D1C77C}" type="pres">
      <dgm:prSet presAssocID="{B3F47BD5-AC13-4D45-9C29-E6B19E8F353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4D2F6DA9-38A6-4171-A22B-42995F56A7D3}" type="pres">
      <dgm:prSet presAssocID="{B3F47BD5-AC13-4D45-9C29-E6B19E8F353B}" presName="iconSpace" presStyleCnt="0"/>
      <dgm:spPr/>
    </dgm:pt>
    <dgm:pt modelId="{3B6B283B-4C3B-4D67-A3AD-04117BF81A6D}" type="pres">
      <dgm:prSet presAssocID="{B3F47BD5-AC13-4D45-9C29-E6B19E8F353B}" presName="parTx" presStyleLbl="revTx" presStyleIdx="2" presStyleCnt="6">
        <dgm:presLayoutVars>
          <dgm:chMax val="0"/>
          <dgm:chPref val="0"/>
        </dgm:presLayoutVars>
      </dgm:prSet>
      <dgm:spPr/>
    </dgm:pt>
    <dgm:pt modelId="{C1160A80-F89F-457F-9895-A576255DCCAD}" type="pres">
      <dgm:prSet presAssocID="{B3F47BD5-AC13-4D45-9C29-E6B19E8F353B}" presName="txSpace" presStyleCnt="0"/>
      <dgm:spPr/>
    </dgm:pt>
    <dgm:pt modelId="{37889297-9539-4635-836F-4B052CB76F86}" type="pres">
      <dgm:prSet presAssocID="{B3F47BD5-AC13-4D45-9C29-E6B19E8F353B}" presName="desTx" presStyleLbl="revTx" presStyleIdx="3" presStyleCnt="6">
        <dgm:presLayoutVars/>
      </dgm:prSet>
      <dgm:spPr/>
    </dgm:pt>
    <dgm:pt modelId="{CAF67AAB-1E5A-4605-BDF8-F3A98D15B46A}" type="pres">
      <dgm:prSet presAssocID="{81196414-D44C-4A7F-9B94-6109CFB75A0B}" presName="sibTrans" presStyleCnt="0"/>
      <dgm:spPr/>
    </dgm:pt>
    <dgm:pt modelId="{EF375573-355F-4A22-AC80-5ED21E2B36C3}" type="pres">
      <dgm:prSet presAssocID="{143BE0FB-2555-4D0F-9B99-7930BA86C510}" presName="compNode" presStyleCnt="0"/>
      <dgm:spPr/>
    </dgm:pt>
    <dgm:pt modelId="{7124AAEF-7529-4DA8-922C-C28E8FE97FAD}" type="pres">
      <dgm:prSet presAssocID="{143BE0FB-2555-4D0F-9B99-7930BA86C51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E760948A-965E-4142-89AD-A2267B70323A}" type="pres">
      <dgm:prSet presAssocID="{143BE0FB-2555-4D0F-9B99-7930BA86C510}" presName="iconSpace" presStyleCnt="0"/>
      <dgm:spPr/>
    </dgm:pt>
    <dgm:pt modelId="{2F372B51-85ED-4F16-BFB6-5385AE70E15C}" type="pres">
      <dgm:prSet presAssocID="{143BE0FB-2555-4D0F-9B99-7930BA86C510}" presName="parTx" presStyleLbl="revTx" presStyleIdx="4" presStyleCnt="6">
        <dgm:presLayoutVars>
          <dgm:chMax val="0"/>
          <dgm:chPref val="0"/>
        </dgm:presLayoutVars>
      </dgm:prSet>
      <dgm:spPr/>
    </dgm:pt>
    <dgm:pt modelId="{7FB6E1D3-D4EF-49CC-9718-27D03CFC08A2}" type="pres">
      <dgm:prSet presAssocID="{143BE0FB-2555-4D0F-9B99-7930BA86C510}" presName="txSpace" presStyleCnt="0"/>
      <dgm:spPr/>
    </dgm:pt>
    <dgm:pt modelId="{6D1C9A87-A74F-4991-842D-A287E6C18D67}" type="pres">
      <dgm:prSet presAssocID="{143BE0FB-2555-4D0F-9B99-7930BA86C510}" presName="desTx" presStyleLbl="revTx" presStyleIdx="5" presStyleCnt="6">
        <dgm:presLayoutVars/>
      </dgm:prSet>
      <dgm:spPr/>
    </dgm:pt>
  </dgm:ptLst>
  <dgm:cxnLst>
    <dgm:cxn modelId="{D5A58007-E6BF-4446-A472-72E6534D65EC}" srcId="{A107F865-5C5D-4E86-9C99-0A1F911E0925}" destId="{8247D022-75C9-4315-915C-3F8DD1DF34C3}" srcOrd="0" destOrd="0" parTransId="{8C8F1E4C-0D82-44A2-85CA-DC71BC2634B0}" sibTransId="{B207E4FB-2AF5-4B0F-A351-C2AD0B3CC46D}"/>
    <dgm:cxn modelId="{2584450E-D600-42C7-BBD3-492E5B25C029}" srcId="{143BE0FB-2555-4D0F-9B99-7930BA86C510}" destId="{6436C579-3680-46BF-89AE-2CF44A18AA94}" srcOrd="0" destOrd="0" parTransId="{10F2D260-B90C-4C11-A109-788E93C67083}" sibTransId="{99315257-5B92-436C-A6DE-C7190F355713}"/>
    <dgm:cxn modelId="{113FE212-60B9-40E2-8D9A-E366CDEDEE30}" type="presOf" srcId="{4000F8EE-E177-4516-9B0C-BEAEC8A4E249}" destId="{6D1C9A87-A74F-4991-842D-A287E6C18D67}" srcOrd="0" destOrd="3" presId="urn:microsoft.com/office/officeart/2018/5/layout/CenteredIconLabelDescriptionList"/>
    <dgm:cxn modelId="{EADF0B13-BC98-4F44-8A5C-460B510BE238}" srcId="{143BE0FB-2555-4D0F-9B99-7930BA86C510}" destId="{54503ECE-33A4-4E7C-93AB-20C15B036F04}" srcOrd="1" destOrd="0" parTransId="{59E55D61-E65A-4284-9B09-48C0646A0A13}" sibTransId="{6BBFB7B2-D957-41B2-957D-9FB27181F4CF}"/>
    <dgm:cxn modelId="{D870CA28-C931-4D06-996A-63212776BFE5}" srcId="{A107F865-5C5D-4E86-9C99-0A1F911E0925}" destId="{143BE0FB-2555-4D0F-9B99-7930BA86C510}" srcOrd="2" destOrd="0" parTransId="{5EADAF8A-33B2-47E8-B6E2-BC10B237FEB7}" sibTransId="{2A3BBC73-1539-43C0-82D7-A425E15C997E}"/>
    <dgm:cxn modelId="{94D8E73A-C8D4-422D-8CB1-0E014533789E}" srcId="{B3F47BD5-AC13-4D45-9C29-E6B19E8F353B}" destId="{4B9BFCC8-53E9-447D-A88C-A2B898B8B29A}" srcOrd="1" destOrd="0" parTransId="{D944A610-67C0-44C9-AD5D-22841FEEE5BF}" sibTransId="{DA89360E-5533-4154-A692-6B741FF02E5D}"/>
    <dgm:cxn modelId="{43F45E3E-248A-4219-94B1-D8C6B8464C60}" srcId="{143BE0FB-2555-4D0F-9B99-7930BA86C510}" destId="{2C7B6147-7533-45D0-9D6D-6E0A4F0CFAD0}" srcOrd="2" destOrd="0" parTransId="{5CA88914-B600-4329-B67D-2A91A8A251B5}" sibTransId="{5E01A8A2-9833-4420-AE8B-762F957FA345}"/>
    <dgm:cxn modelId="{40D0EC53-82E9-4696-97BB-B6E752B08F05}" type="presOf" srcId="{6436C579-3680-46BF-89AE-2CF44A18AA94}" destId="{6D1C9A87-A74F-4991-842D-A287E6C18D67}" srcOrd="0" destOrd="0" presId="urn:microsoft.com/office/officeart/2018/5/layout/CenteredIconLabelDescriptionList"/>
    <dgm:cxn modelId="{8C352955-D499-4748-924D-2BDDCB7B23EF}" srcId="{B3F47BD5-AC13-4D45-9C29-E6B19E8F353B}" destId="{EC416095-DE4E-42EB-9ADC-A22659F171EB}" srcOrd="0" destOrd="0" parTransId="{8A8F98A7-04CF-4A7E-A9B4-E1CC9BB6B592}" sibTransId="{40BEDC05-875F-4EB4-8292-3AD206CC9805}"/>
    <dgm:cxn modelId="{EE07436A-9A8A-456C-B0B8-FFB01B0B5C42}" srcId="{143BE0FB-2555-4D0F-9B99-7930BA86C510}" destId="{4000F8EE-E177-4516-9B0C-BEAEC8A4E249}" srcOrd="3" destOrd="0" parTransId="{675798D0-DB04-47F9-8B87-9684C469450A}" sibTransId="{912A0F68-DC17-4F76-A730-58AD21C15483}"/>
    <dgm:cxn modelId="{47798A82-BE61-4785-B60D-AC4B0379FB9E}" type="presOf" srcId="{A107F865-5C5D-4E86-9C99-0A1F911E0925}" destId="{AA829815-6F04-4F7D-B8BD-0F5BE2F6A43E}" srcOrd="0" destOrd="0" presId="urn:microsoft.com/office/officeart/2018/5/layout/CenteredIconLabelDescriptionList"/>
    <dgm:cxn modelId="{B710A88D-7B08-43AD-8E7C-A845561AFA70}" type="presOf" srcId="{B3F47BD5-AC13-4D45-9C29-E6B19E8F353B}" destId="{3B6B283B-4C3B-4D67-A3AD-04117BF81A6D}" srcOrd="0" destOrd="0" presId="urn:microsoft.com/office/officeart/2018/5/layout/CenteredIconLabelDescriptionList"/>
    <dgm:cxn modelId="{784C3B92-A173-4D2D-9B04-E160B8FA84AC}" type="presOf" srcId="{EC416095-DE4E-42EB-9ADC-A22659F171EB}" destId="{37889297-9539-4635-836F-4B052CB76F86}" srcOrd="0" destOrd="0" presId="urn:microsoft.com/office/officeart/2018/5/layout/CenteredIconLabelDescriptionList"/>
    <dgm:cxn modelId="{24242995-9200-48AC-ADB3-9831423B0563}" type="presOf" srcId="{2C7B6147-7533-45D0-9D6D-6E0A4F0CFAD0}" destId="{6D1C9A87-A74F-4991-842D-A287E6C18D67}" srcOrd="0" destOrd="2" presId="urn:microsoft.com/office/officeart/2018/5/layout/CenteredIconLabelDescriptionList"/>
    <dgm:cxn modelId="{E310BE9E-FF0C-4108-8290-6D4D8D88F3AE}" type="presOf" srcId="{143BE0FB-2555-4D0F-9B99-7930BA86C510}" destId="{2F372B51-85ED-4F16-BFB6-5385AE70E15C}" srcOrd="0" destOrd="0" presId="urn:microsoft.com/office/officeart/2018/5/layout/CenteredIconLabelDescriptionList"/>
    <dgm:cxn modelId="{60E7B5AB-A634-4AEE-8C63-39307BDEB6FD}" srcId="{143BE0FB-2555-4D0F-9B99-7930BA86C510}" destId="{38548CF4-EA91-455B-B271-7B9805A91FEE}" srcOrd="4" destOrd="0" parTransId="{1AC3D910-1D8D-4FB3-BACE-2A973EB05304}" sibTransId="{3C7F72DB-7A2C-4634-BA71-52176170CACD}"/>
    <dgm:cxn modelId="{BCA3ACC9-AC83-4FB1-AE8E-5052E22B9BDF}" type="presOf" srcId="{4B9BFCC8-53E9-447D-A88C-A2B898B8B29A}" destId="{37889297-9539-4635-836F-4B052CB76F86}" srcOrd="0" destOrd="1" presId="urn:microsoft.com/office/officeart/2018/5/layout/CenteredIconLabelDescriptionList"/>
    <dgm:cxn modelId="{EE3DCAD2-B7B9-4F64-BA72-6B932FAD7B09}" type="presOf" srcId="{8247D022-75C9-4315-915C-3F8DD1DF34C3}" destId="{AB677E72-B0E0-4A99-98AA-38D1DC979A24}" srcOrd="0" destOrd="0" presId="urn:microsoft.com/office/officeart/2018/5/layout/CenteredIconLabelDescriptionList"/>
    <dgm:cxn modelId="{2A7863DB-9D73-48E6-A261-04D21AAE1433}" srcId="{A107F865-5C5D-4E86-9C99-0A1F911E0925}" destId="{B3F47BD5-AC13-4D45-9C29-E6B19E8F353B}" srcOrd="1" destOrd="0" parTransId="{EB71A101-CC34-4BD9-9657-97E35B871495}" sibTransId="{81196414-D44C-4A7F-9B94-6109CFB75A0B}"/>
    <dgm:cxn modelId="{FD91DDDB-7162-440C-96B4-E7B5B93284B0}" type="presOf" srcId="{38548CF4-EA91-455B-B271-7B9805A91FEE}" destId="{6D1C9A87-A74F-4991-842D-A287E6C18D67}" srcOrd="0" destOrd="4" presId="urn:microsoft.com/office/officeart/2018/5/layout/CenteredIconLabelDescriptionList"/>
    <dgm:cxn modelId="{59BD5AE0-EE14-4EA5-8F8F-26B9633E786A}" type="presOf" srcId="{54503ECE-33A4-4E7C-93AB-20C15B036F04}" destId="{6D1C9A87-A74F-4991-842D-A287E6C18D67}" srcOrd="0" destOrd="1" presId="urn:microsoft.com/office/officeart/2018/5/layout/CenteredIconLabelDescriptionList"/>
    <dgm:cxn modelId="{D48DF9A8-4346-47A1-B44F-407B5289059E}" type="presParOf" srcId="{AA829815-6F04-4F7D-B8BD-0F5BE2F6A43E}" destId="{A64AA721-139E-48E5-8464-6D951C71CB9C}" srcOrd="0" destOrd="0" presId="urn:microsoft.com/office/officeart/2018/5/layout/CenteredIconLabelDescriptionList"/>
    <dgm:cxn modelId="{94E12E21-3AC5-403F-A4C1-B32CF30E4A81}" type="presParOf" srcId="{A64AA721-139E-48E5-8464-6D951C71CB9C}" destId="{2FE0CEF8-90A7-43F2-B41F-6FEF58B57D50}" srcOrd="0" destOrd="0" presId="urn:microsoft.com/office/officeart/2018/5/layout/CenteredIconLabelDescriptionList"/>
    <dgm:cxn modelId="{D1E2A70E-AC06-4CE7-937C-CF93593DE321}" type="presParOf" srcId="{A64AA721-139E-48E5-8464-6D951C71CB9C}" destId="{43B2DAE6-52CF-4A7C-807F-A692F2AB6A9C}" srcOrd="1" destOrd="0" presId="urn:microsoft.com/office/officeart/2018/5/layout/CenteredIconLabelDescriptionList"/>
    <dgm:cxn modelId="{0BE92112-E444-40B1-AE40-DC8FD429C991}" type="presParOf" srcId="{A64AA721-139E-48E5-8464-6D951C71CB9C}" destId="{AB677E72-B0E0-4A99-98AA-38D1DC979A24}" srcOrd="2" destOrd="0" presId="urn:microsoft.com/office/officeart/2018/5/layout/CenteredIconLabelDescriptionList"/>
    <dgm:cxn modelId="{A3BCAB7B-5049-4958-AA9D-64C326916F93}" type="presParOf" srcId="{A64AA721-139E-48E5-8464-6D951C71CB9C}" destId="{766CDA84-05BA-4989-8ABA-7932308C4D7E}" srcOrd="3" destOrd="0" presId="urn:microsoft.com/office/officeart/2018/5/layout/CenteredIconLabelDescriptionList"/>
    <dgm:cxn modelId="{5830A2FD-586D-483F-87AE-ECC13A8F17DD}" type="presParOf" srcId="{A64AA721-139E-48E5-8464-6D951C71CB9C}" destId="{F9BFF98E-BF63-4687-A5B0-3F10088F1BEC}" srcOrd="4" destOrd="0" presId="urn:microsoft.com/office/officeart/2018/5/layout/CenteredIconLabelDescriptionList"/>
    <dgm:cxn modelId="{85566700-9473-4CD8-88C4-DF23CBAF6FD0}" type="presParOf" srcId="{AA829815-6F04-4F7D-B8BD-0F5BE2F6A43E}" destId="{7EA5E94F-A530-44F8-A708-03883755187E}" srcOrd="1" destOrd="0" presId="urn:microsoft.com/office/officeart/2018/5/layout/CenteredIconLabelDescriptionList"/>
    <dgm:cxn modelId="{D3641AD4-7493-4086-BE53-652F1B61E32A}" type="presParOf" srcId="{AA829815-6F04-4F7D-B8BD-0F5BE2F6A43E}" destId="{99900D9C-7958-4BE8-A622-324D851231F1}" srcOrd="2" destOrd="0" presId="urn:microsoft.com/office/officeart/2018/5/layout/CenteredIconLabelDescriptionList"/>
    <dgm:cxn modelId="{78F3772B-08AA-4F8E-8B84-3987F364AE96}" type="presParOf" srcId="{99900D9C-7958-4BE8-A622-324D851231F1}" destId="{3379F864-AB04-44E2-826C-5919A1D1C77C}" srcOrd="0" destOrd="0" presId="urn:microsoft.com/office/officeart/2018/5/layout/CenteredIconLabelDescriptionList"/>
    <dgm:cxn modelId="{57185C64-31B4-4A97-A3C4-627365056201}" type="presParOf" srcId="{99900D9C-7958-4BE8-A622-324D851231F1}" destId="{4D2F6DA9-38A6-4171-A22B-42995F56A7D3}" srcOrd="1" destOrd="0" presId="urn:microsoft.com/office/officeart/2018/5/layout/CenteredIconLabelDescriptionList"/>
    <dgm:cxn modelId="{5B115D1C-1F93-4575-AB97-270ADC87629E}" type="presParOf" srcId="{99900D9C-7958-4BE8-A622-324D851231F1}" destId="{3B6B283B-4C3B-4D67-A3AD-04117BF81A6D}" srcOrd="2" destOrd="0" presId="urn:microsoft.com/office/officeart/2018/5/layout/CenteredIconLabelDescriptionList"/>
    <dgm:cxn modelId="{179D8DD2-0A64-4C36-B9B3-1FFC9CBF1982}" type="presParOf" srcId="{99900D9C-7958-4BE8-A622-324D851231F1}" destId="{C1160A80-F89F-457F-9895-A576255DCCAD}" srcOrd="3" destOrd="0" presId="urn:microsoft.com/office/officeart/2018/5/layout/CenteredIconLabelDescriptionList"/>
    <dgm:cxn modelId="{3ADDA411-2E09-4FF5-84B7-B2937D850722}" type="presParOf" srcId="{99900D9C-7958-4BE8-A622-324D851231F1}" destId="{37889297-9539-4635-836F-4B052CB76F86}" srcOrd="4" destOrd="0" presId="urn:microsoft.com/office/officeart/2018/5/layout/CenteredIconLabelDescriptionList"/>
    <dgm:cxn modelId="{618D8E6A-A174-4C58-A4A5-7C8B8CDE1F57}" type="presParOf" srcId="{AA829815-6F04-4F7D-B8BD-0F5BE2F6A43E}" destId="{CAF67AAB-1E5A-4605-BDF8-F3A98D15B46A}" srcOrd="3" destOrd="0" presId="urn:microsoft.com/office/officeart/2018/5/layout/CenteredIconLabelDescriptionList"/>
    <dgm:cxn modelId="{A4A0077F-5585-4072-A87E-069839CAF7D7}" type="presParOf" srcId="{AA829815-6F04-4F7D-B8BD-0F5BE2F6A43E}" destId="{EF375573-355F-4A22-AC80-5ED21E2B36C3}" srcOrd="4" destOrd="0" presId="urn:microsoft.com/office/officeart/2018/5/layout/CenteredIconLabelDescriptionList"/>
    <dgm:cxn modelId="{3DFE81E5-7A1F-47EA-98DD-62FB2F95E8D4}" type="presParOf" srcId="{EF375573-355F-4A22-AC80-5ED21E2B36C3}" destId="{7124AAEF-7529-4DA8-922C-C28E8FE97FAD}" srcOrd="0" destOrd="0" presId="urn:microsoft.com/office/officeart/2018/5/layout/CenteredIconLabelDescriptionList"/>
    <dgm:cxn modelId="{896A5B27-723A-4F15-A9FA-9F594EA9B4F7}" type="presParOf" srcId="{EF375573-355F-4A22-AC80-5ED21E2B36C3}" destId="{E760948A-965E-4142-89AD-A2267B70323A}" srcOrd="1" destOrd="0" presId="urn:microsoft.com/office/officeart/2018/5/layout/CenteredIconLabelDescriptionList"/>
    <dgm:cxn modelId="{5C55010F-E25D-406C-98F1-0B392F1C3363}" type="presParOf" srcId="{EF375573-355F-4A22-AC80-5ED21E2B36C3}" destId="{2F372B51-85ED-4F16-BFB6-5385AE70E15C}" srcOrd="2" destOrd="0" presId="urn:microsoft.com/office/officeart/2018/5/layout/CenteredIconLabelDescriptionList"/>
    <dgm:cxn modelId="{FAEBF543-1E95-4179-8E22-57A035AAAACA}" type="presParOf" srcId="{EF375573-355F-4A22-AC80-5ED21E2B36C3}" destId="{7FB6E1D3-D4EF-49CC-9718-27D03CFC08A2}" srcOrd="3" destOrd="0" presId="urn:microsoft.com/office/officeart/2018/5/layout/CenteredIconLabelDescriptionList"/>
    <dgm:cxn modelId="{E387EE32-5FB4-4E20-B982-B5AA46A395A5}" type="presParOf" srcId="{EF375573-355F-4A22-AC80-5ED21E2B36C3}" destId="{6D1C9A87-A74F-4991-842D-A287E6C18D67}"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EA274-D4AE-CF48-99A8-38D19F260234}">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6348D-18A0-6847-93CD-AD4712E07C5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frequency of eating out is impacted by rising costs and living expenses. </a:t>
          </a:r>
          <a:endParaRPr lang="en-US" sz="3000" kern="1200"/>
        </a:p>
      </dsp:txBody>
      <dsp:txXfrm>
        <a:off x="0" y="0"/>
        <a:ext cx="10515600" cy="1087834"/>
      </dsp:txXfrm>
    </dsp:sp>
    <dsp:sp modelId="{3EFB6B9E-9A79-FF47-8D8B-F81E7BF9C3B3}">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4615D-DBED-0048-A5A7-9C5E1BB2D106}">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Consumers seek out meals that are reasonably priced and offer good value.</a:t>
          </a:r>
          <a:endParaRPr lang="en-US" sz="3000" kern="1200"/>
        </a:p>
      </dsp:txBody>
      <dsp:txXfrm>
        <a:off x="0" y="1087834"/>
        <a:ext cx="10515600" cy="1087834"/>
      </dsp:txXfrm>
    </dsp:sp>
    <dsp:sp modelId="{FAD576E5-5378-BE47-8616-583AD926E0FE}">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8FB467-6A2D-9342-BC5E-65197939E8A4}">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A good chance to open a high-value, low-cost restaurant in Birmingham</a:t>
          </a:r>
          <a:endParaRPr lang="en-US" sz="3000" kern="1200"/>
        </a:p>
      </dsp:txBody>
      <dsp:txXfrm>
        <a:off x="0" y="2175669"/>
        <a:ext cx="10515600" cy="1087834"/>
      </dsp:txXfrm>
    </dsp:sp>
    <dsp:sp modelId="{EDDEC9AE-18DF-9941-93B8-1EA6736472AD}">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71571-AF1D-5149-8A6A-71E13FD2E05B}">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Flavours of East Africa is appealing due to its affordable prices (Audit Consulting Group, 2026).</a:t>
          </a:r>
          <a:endParaRPr lang="en-US" sz="3000" kern="120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7D6D4-FAB5-434F-BB73-9945A4CB6EE3}">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9C8C6-CD30-4F18-8E51-2B66F0EA0EBC}">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E4DED-0A3D-4A5B-97FC-60EDD4EA9B9E}">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Businesses are required by new UK regulations to separate and minimise food waste (Vertas, 2025).</a:t>
          </a:r>
          <a:endParaRPr lang="en-US" sz="1900" kern="1200"/>
        </a:p>
      </dsp:txBody>
      <dsp:txXfrm>
        <a:off x="1948202" y="368029"/>
        <a:ext cx="3233964" cy="1371985"/>
      </dsp:txXfrm>
    </dsp:sp>
    <dsp:sp modelId="{2AF23163-A2F5-4E5E-9A13-4CD48954CA6B}">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DAEC65-8A8E-4F22-AFA2-CA9B0A0A96B3}">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32D5C9-06A7-40CE-BF0B-DB523232A2D5}">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The hospitality industry is anticipated to reduce food waste and increase recycling (GetJelly, 2025).</a:t>
          </a:r>
          <a:endParaRPr lang="en-US" sz="1900" kern="1200"/>
        </a:p>
      </dsp:txBody>
      <dsp:txXfrm>
        <a:off x="7411643" y="368029"/>
        <a:ext cx="3233964" cy="1371985"/>
      </dsp:txXfrm>
    </dsp:sp>
    <dsp:sp modelId="{17F9E6A8-6C9E-4D1B-A0B1-384A673D57DD}">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00069-ECB3-4631-B588-ED437FEBAC34}">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53CD4-3906-426B-81AF-20B8BD5F473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Flavours of East Africa intends to employ cautious stock control and environmentally friendly takeaway packaging.</a:t>
          </a:r>
          <a:endParaRPr lang="en-US" sz="1900" kern="1200"/>
        </a:p>
      </dsp:txBody>
      <dsp:txXfrm>
        <a:off x="1948202" y="2452790"/>
        <a:ext cx="3233964" cy="1371985"/>
      </dsp:txXfrm>
    </dsp:sp>
    <dsp:sp modelId="{F5ADE397-551A-477A-8FCE-72B4556410F7}">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3B811-F537-46B5-AB6C-6CA1AD9CE247}">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B2F5D0-2F13-4D60-8BF3-92009937203E}">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Adhering to these guidelines promotes sustainability and keeps you out of trouble.</a:t>
          </a:r>
          <a:endParaRPr lang="en-US" sz="1900" kern="1200"/>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0CEF8-90A7-43F2-B41F-6FEF58B57D50}">
      <dsp:nvSpPr>
        <dsp:cNvPr id="0" name=""/>
        <dsp:cNvSpPr/>
      </dsp:nvSpPr>
      <dsp:spPr>
        <a:xfrm>
          <a:off x="1065737" y="278425"/>
          <a:ext cx="1140268" cy="1140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77E72-B0E0-4A99-98AA-38D1DC979A24}">
      <dsp:nvSpPr>
        <dsp:cNvPr id="0" name=""/>
        <dsp:cNvSpPr/>
      </dsp:nvSpPr>
      <dsp:spPr>
        <a:xfrm>
          <a:off x="6916" y="1575039"/>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Total funding needed: </a:t>
          </a:r>
          <a:r>
            <a:rPr lang="en-GB" sz="1700" b="1" kern="1200"/>
            <a:t>about £30,000</a:t>
          </a:r>
          <a:endParaRPr lang="en-US" sz="1700" kern="1200"/>
        </a:p>
      </dsp:txBody>
      <dsp:txXfrm>
        <a:off x="6916" y="1575039"/>
        <a:ext cx="3257909" cy="488686"/>
      </dsp:txXfrm>
    </dsp:sp>
    <dsp:sp modelId="{F9BFF98E-BF63-4687-A5B0-3F10088F1BEC}">
      <dsp:nvSpPr>
        <dsp:cNvPr id="0" name=""/>
        <dsp:cNvSpPr/>
      </dsp:nvSpPr>
      <dsp:spPr>
        <a:xfrm>
          <a:off x="6916" y="2136444"/>
          <a:ext cx="3257909" cy="1777934"/>
        </a:xfrm>
        <a:prstGeom prst="rect">
          <a:avLst/>
        </a:prstGeom>
        <a:noFill/>
        <a:ln>
          <a:noFill/>
        </a:ln>
        <a:effectLst/>
      </dsp:spPr>
      <dsp:style>
        <a:lnRef idx="0">
          <a:scrgbClr r="0" g="0" b="0"/>
        </a:lnRef>
        <a:fillRef idx="0">
          <a:scrgbClr r="0" g="0" b="0"/>
        </a:fillRef>
        <a:effectRef idx="0">
          <a:scrgbClr r="0" g="0" b="0"/>
        </a:effectRef>
        <a:fontRef idx="minor"/>
      </dsp:style>
    </dsp:sp>
    <dsp:sp modelId="{3379F864-AB04-44E2-826C-5919A1D1C77C}">
      <dsp:nvSpPr>
        <dsp:cNvPr id="0" name=""/>
        <dsp:cNvSpPr/>
      </dsp:nvSpPr>
      <dsp:spPr>
        <a:xfrm>
          <a:off x="4893780" y="278425"/>
          <a:ext cx="1140268" cy="1140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6B283B-4C3B-4D67-A3AD-04117BF81A6D}">
      <dsp:nvSpPr>
        <dsp:cNvPr id="0" name=""/>
        <dsp:cNvSpPr/>
      </dsp:nvSpPr>
      <dsp:spPr>
        <a:xfrm>
          <a:off x="3834959" y="1575039"/>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Planned funding sources:</a:t>
          </a:r>
          <a:endParaRPr lang="en-US" sz="1700" kern="1200"/>
        </a:p>
      </dsp:txBody>
      <dsp:txXfrm>
        <a:off x="3834959" y="1575039"/>
        <a:ext cx="3257909" cy="488686"/>
      </dsp:txXfrm>
    </dsp:sp>
    <dsp:sp modelId="{37889297-9539-4635-836F-4B052CB76F86}">
      <dsp:nvSpPr>
        <dsp:cNvPr id="0" name=""/>
        <dsp:cNvSpPr/>
      </dsp:nvSpPr>
      <dsp:spPr>
        <a:xfrm>
          <a:off x="3834959" y="2136444"/>
          <a:ext cx="3257909" cy="1777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£20,000 government‑backed Start Up Loan</a:t>
          </a:r>
          <a:endParaRPr lang="en-US" sz="1300" kern="1200"/>
        </a:p>
        <a:p>
          <a:pPr marL="0" lvl="0" indent="0" algn="ctr" defTabSz="577850">
            <a:lnSpc>
              <a:spcPct val="90000"/>
            </a:lnSpc>
            <a:spcBef>
              <a:spcPct val="0"/>
            </a:spcBef>
            <a:spcAft>
              <a:spcPct val="35000"/>
            </a:spcAft>
            <a:buNone/>
          </a:pPr>
          <a:r>
            <a:rPr lang="en-GB" sz="1300" kern="1200"/>
            <a:t>£10,000 personal and family savings</a:t>
          </a:r>
          <a:endParaRPr lang="en-US" sz="1300" kern="1200"/>
        </a:p>
      </dsp:txBody>
      <dsp:txXfrm>
        <a:off x="3834959" y="2136444"/>
        <a:ext cx="3257909" cy="1777934"/>
      </dsp:txXfrm>
    </dsp:sp>
    <dsp:sp modelId="{7124AAEF-7529-4DA8-922C-C28E8FE97FAD}">
      <dsp:nvSpPr>
        <dsp:cNvPr id="0" name=""/>
        <dsp:cNvSpPr/>
      </dsp:nvSpPr>
      <dsp:spPr>
        <a:xfrm>
          <a:off x="8721823" y="278425"/>
          <a:ext cx="1140268" cy="1140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372B51-85ED-4F16-BFB6-5385AE70E15C}">
      <dsp:nvSpPr>
        <dsp:cNvPr id="0" name=""/>
        <dsp:cNvSpPr/>
      </dsp:nvSpPr>
      <dsp:spPr>
        <a:xfrm>
          <a:off x="7663003" y="1575039"/>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b="1"/>
          </a:pPr>
          <a:r>
            <a:rPr lang="en-GB" sz="1700" kern="1200"/>
            <a:t>Main startup and first‑month costs:</a:t>
          </a:r>
          <a:endParaRPr lang="en-US" sz="1700" kern="1200"/>
        </a:p>
      </dsp:txBody>
      <dsp:txXfrm>
        <a:off x="7663003" y="1575039"/>
        <a:ext cx="3257909" cy="488686"/>
      </dsp:txXfrm>
    </dsp:sp>
    <dsp:sp modelId="{6D1C9A87-A74F-4991-842D-A287E6C18D67}">
      <dsp:nvSpPr>
        <dsp:cNvPr id="0" name=""/>
        <dsp:cNvSpPr/>
      </dsp:nvSpPr>
      <dsp:spPr>
        <a:xfrm>
          <a:off x="7663003" y="2136444"/>
          <a:ext cx="3257909" cy="1777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Rent and deposit for a small unit in Birmingham</a:t>
          </a:r>
          <a:endParaRPr lang="en-US" sz="1300" kern="1200"/>
        </a:p>
        <a:p>
          <a:pPr marL="0" lvl="0" indent="0" algn="ctr" defTabSz="577850">
            <a:lnSpc>
              <a:spcPct val="90000"/>
            </a:lnSpc>
            <a:spcBef>
              <a:spcPct val="0"/>
            </a:spcBef>
            <a:spcAft>
              <a:spcPct val="35000"/>
            </a:spcAft>
            <a:buNone/>
          </a:pPr>
          <a:r>
            <a:rPr lang="en-GB" sz="1300" kern="1200"/>
            <a:t>Kitchen equipment, furniture and basic décor</a:t>
          </a:r>
          <a:endParaRPr lang="en-US" sz="1300" kern="1200"/>
        </a:p>
        <a:p>
          <a:pPr marL="0" lvl="0" indent="0" algn="ctr" defTabSz="577850">
            <a:lnSpc>
              <a:spcPct val="90000"/>
            </a:lnSpc>
            <a:spcBef>
              <a:spcPct val="0"/>
            </a:spcBef>
            <a:spcAft>
              <a:spcPct val="35000"/>
            </a:spcAft>
            <a:buNone/>
          </a:pPr>
          <a:r>
            <a:rPr lang="en-GB" sz="1300" kern="1200"/>
            <a:t>Initial food and drink stock and eco‑friendly packaging</a:t>
          </a:r>
          <a:endParaRPr lang="en-US" sz="1300" kern="1200"/>
        </a:p>
        <a:p>
          <a:pPr marL="0" lvl="0" indent="0" algn="ctr" defTabSz="577850">
            <a:lnSpc>
              <a:spcPct val="90000"/>
            </a:lnSpc>
            <a:spcBef>
              <a:spcPct val="0"/>
            </a:spcBef>
            <a:spcAft>
              <a:spcPct val="35000"/>
            </a:spcAft>
            <a:buNone/>
          </a:pPr>
          <a:r>
            <a:rPr lang="en-GB" sz="1300" kern="1200"/>
            <a:t>Licences, insurance, utilities</a:t>
          </a:r>
          <a:endParaRPr lang="en-US" sz="1300" kern="1200"/>
        </a:p>
        <a:p>
          <a:pPr marL="0" lvl="0" indent="0" algn="ctr" defTabSz="577850">
            <a:lnSpc>
              <a:spcPct val="90000"/>
            </a:lnSpc>
            <a:spcBef>
              <a:spcPct val="0"/>
            </a:spcBef>
            <a:spcAft>
              <a:spcPct val="35000"/>
            </a:spcAft>
            <a:buNone/>
          </a:pPr>
          <a:r>
            <a:rPr lang="en-GB" sz="1300" kern="1200"/>
            <a:t>Staff wages and early marketing (flyers, social media)</a:t>
          </a:r>
          <a:endParaRPr lang="en-US" sz="1300" kern="1200"/>
        </a:p>
      </dsp:txBody>
      <dsp:txXfrm>
        <a:off x="7663003" y="2136444"/>
        <a:ext cx="3257909" cy="17779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FB76F-3615-294A-8B5D-86FD323CAAD4}" type="datetimeFigureOut">
              <a:rPr lang="en-GB" smtClean="0"/>
              <a:t>28/05/2026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309AE3-AB74-AC4E-95D7-D6C6C62F8557}" type="slidenum">
              <a:rPr lang="en-GB" smtClean="0"/>
              <a:t>‹#›</a:t>
            </a:fld>
            <a:endParaRPr lang="en-GB"/>
          </a:p>
        </p:txBody>
      </p:sp>
    </p:spTree>
    <p:extLst>
      <p:ext uri="{BB962C8B-B14F-4D97-AF65-F5344CB8AC3E}">
        <p14:creationId xmlns:p14="http://schemas.microsoft.com/office/powerpoint/2010/main" val="1070601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Birmingham's Flavours of East Africa is a tiny, reasonably priced eatery. It concentrates on Ethiopian and Eritrean cuisine, particularly vegetarian stews and injera with various meats. The eatery will provide both dine-in and takeaway, with eco-friendly packaging for the latter. Students, young professionals, and local families looking for something delicious but reasonably priced are my primary target market. I am the restaurant's manager and owner since I will operate it as a solo proprietor (UK Government, 2012). To keep the team small and expenses under control, I will collaborate with an experienced head chef and one or two part-time employees.</a:t>
            </a:r>
            <a:br>
              <a:rPr lang="en-GB" dirty="0"/>
            </a:b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2</a:t>
            </a:fld>
            <a:endParaRPr lang="en-GB"/>
          </a:p>
        </p:txBody>
      </p:sp>
    </p:spTree>
    <p:extLst>
      <p:ext uri="{BB962C8B-B14F-4D97-AF65-F5344CB8AC3E}">
        <p14:creationId xmlns:p14="http://schemas.microsoft.com/office/powerpoint/2010/main" val="3028985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Because it serves real Ethiopian and Eritrean food that is difficult to obtain in Birmingham, Flavours of East Africa is unique. In order for local families and students to often dine there, the rates are maintained affordable. Additionally, I want the restaurant to be a cultural hub where East African culture is shared through small-scale community gatherings and customary coffee ceremonies. Sustainability is a major component of the concept: I intend to utilise environmentally friendly takeout packaging and carefully handle food to minimise waste, which is crucial for contemporary food enterprises. Lastly, the restaurant will be cosy and small so that patrons can get to know the staff and feel at ease coming back time and time again.</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3</a:t>
            </a:fld>
            <a:endParaRPr lang="en-GB"/>
          </a:p>
        </p:txBody>
      </p:sp>
    </p:spTree>
    <p:extLst>
      <p:ext uri="{BB962C8B-B14F-4D97-AF65-F5344CB8AC3E}">
        <p14:creationId xmlns:p14="http://schemas.microsoft.com/office/powerpoint/2010/main" val="3825236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state of the economy is the first significant external influence. People are more cautious about when and where they eat out due to growing living expenses and prices. These days, a lot of patrons look for reasonably priced meals that are nevertheless enjoyable. This gives Flavours of East Africa a chance because it provides reasonably priced, high-quality food. According to reports on the UK restaurant industry, companies who provide reasonably priced options can still succeed in a difficult economic climate.</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4</a:t>
            </a:fld>
            <a:endParaRPr lang="en-GB"/>
          </a:p>
        </p:txBody>
      </p:sp>
    </p:spTree>
    <p:extLst>
      <p:ext uri="{BB962C8B-B14F-4D97-AF65-F5344CB8AC3E}">
        <p14:creationId xmlns:p14="http://schemas.microsoft.com/office/powerpoint/2010/main" val="358638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Social factors are the second important external influence. More over half of Birmingham's population comes from ethnic minority backgrounds, making it a "super-diverse" metropolis. This indicates a diverse range of civilisations and a keen interest in various cuisines. With a young and diversified population, the larger West Midlands region is also among the most ethnically diverse in the United Kingdom. Because of this, a restaurant like Flavours of East Africa, which serves Ethiopian and Eritrean cuisine, appeals to the tastes of the locals and their curiosity about new foods.</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5</a:t>
            </a:fld>
            <a:endParaRPr lang="en-GB"/>
          </a:p>
        </p:txBody>
      </p:sp>
    </p:spTree>
    <p:extLst>
      <p:ext uri="{BB962C8B-B14F-4D97-AF65-F5344CB8AC3E}">
        <p14:creationId xmlns:p14="http://schemas.microsoft.com/office/powerpoint/2010/main" val="3124994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third important external factor is environmental and legal. In the UK, new legislation linked to the Environment Act means that businesses are being required to separate and reduce food waste rather than simply throwing everything away. Guides for hospitality businesses explain that restaurants are expected to recycle more and send less food to landfill, and they must prepare Environmental and legal factors are the third significant external influence. Instead of just tossing everything away, businesses in the UK are now obligated by new legislation related to the Environment Act to separate and reduce food waste. Restaurants are required to recycle more, send less food to landfills, and get ready for more stringent food-waste regulations, according to guides for the hospitality industry. For Flavours of East Africa, this entails adopting environmentally friendly takeout packaging and closely monitoring inventory to minimise food wastage. The restaurant promotes sustainability and stays out of trouble with the law by abiding by these rules. stricter food‑waste rules . For Flavours of East Africa, this means using eco‑friendly takeaway packaging and managing stock carefully so food waste is reduced. By following these regulations, the restaurant supports sustainability and avoids possible fines or enforcement action.</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6</a:t>
            </a:fld>
            <a:endParaRPr lang="en-GB"/>
          </a:p>
        </p:txBody>
      </p:sp>
    </p:spTree>
    <p:extLst>
      <p:ext uri="{BB962C8B-B14F-4D97-AF65-F5344CB8AC3E}">
        <p14:creationId xmlns:p14="http://schemas.microsoft.com/office/powerpoint/2010/main" val="6699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Social media is the first important marketing tactic. I want to post pictures and brief films of the culinary and cultural events at Flavours of East Africa on Instagram and TikTok. Birmingham's young adults and students, who spend a lot of time on these platforms, can be effectively reached in this way.</a:t>
            </a:r>
            <a:br>
              <a:rPr lang="en-GB" dirty="0"/>
            </a:br>
            <a:r>
              <a:rPr lang="en-GB" sz="1200" b="0" i="0" u="none" strike="noStrike" kern="1200" dirty="0">
                <a:solidFill>
                  <a:schemeClr val="tx1"/>
                </a:solidFill>
                <a:effectLst/>
                <a:latin typeface="+mn-lt"/>
                <a:ea typeface="+mn-ea"/>
                <a:cs typeface="+mn-cs"/>
              </a:rPr>
              <a:t>Community and word-of-mouth marketing is the second tactic. By providing excellent food and courteous service, I hope that patrons will tell their friends and family about the restaurant, which is particularly beneficial for small hospitality businesses. In order to raise awareness of the restaurant among the locals, I will also host modest cultural events and place straightforward fliers or posters next to community </a:t>
            </a:r>
            <a:r>
              <a:rPr lang="en-GB" sz="1200" b="0" i="0" u="none" strike="noStrike" kern="1200" dirty="0" err="1">
                <a:solidFill>
                  <a:schemeClr val="tx1"/>
                </a:solidFill>
                <a:effectLst/>
                <a:latin typeface="+mn-lt"/>
                <a:ea typeface="+mn-ea"/>
                <a:cs typeface="+mn-cs"/>
              </a:rPr>
              <a:t>centers</a:t>
            </a:r>
            <a:r>
              <a:rPr lang="en-GB" sz="1200" b="0" i="0" u="none" strike="noStrike" kern="1200" dirty="0">
                <a:solidFill>
                  <a:schemeClr val="tx1"/>
                </a:solidFill>
                <a:effectLst/>
                <a:latin typeface="+mn-lt"/>
                <a:ea typeface="+mn-ea"/>
                <a:cs typeface="+mn-cs"/>
              </a:rPr>
              <a:t> and colleges.</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7</a:t>
            </a:fld>
            <a:endParaRPr lang="en-GB"/>
          </a:p>
        </p:txBody>
      </p:sp>
    </p:spTree>
    <p:extLst>
      <p:ext uri="{BB962C8B-B14F-4D97-AF65-F5344CB8AC3E}">
        <p14:creationId xmlns:p14="http://schemas.microsoft.com/office/powerpoint/2010/main" val="4169766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 believe that I will require about thirty thousand pounds to launch Flavours of East Africa. I intend to seek for a government-backed start-up loan of twenty thousand pounds and supplement it with ten thousand pounds from my personal resources and family assistance. This donation will mostly pay for the initial stock of food and drink, basic kitchen furniture and equipment, and the rent and deposit for a small restaurant facility in Birmingham. Additionally, it will cover electricity, insurance, licenses, eco-friendly takeout packaging, the first month of employee salaries, and marketing. These are typical startup costs for a small restaurant in the UK, according to industry guides.</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8</a:t>
            </a:fld>
            <a:endParaRPr lang="en-GB"/>
          </a:p>
        </p:txBody>
      </p:sp>
    </p:spTree>
    <p:extLst>
      <p:ext uri="{BB962C8B-B14F-4D97-AF65-F5344CB8AC3E}">
        <p14:creationId xmlns:p14="http://schemas.microsoft.com/office/powerpoint/2010/main" val="734890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Flavours of East Africa is a tiny, reasonably priced eatery in Birmingham that serves real Ethiopian and Eritrean cuisine. The concept blends a rich cultural experience with an emphasis on sustainability and community support. I appreciate you taking the time to hear my presentation. If you have any queries concerning the company concept, the finances, or my plans for expanding the restaurant, I would be pleased to address them.</a:t>
            </a:r>
            <a:endParaRPr lang="en-GB" dirty="0"/>
          </a:p>
        </p:txBody>
      </p:sp>
      <p:sp>
        <p:nvSpPr>
          <p:cNvPr id="4" name="Slide Number Placeholder 3"/>
          <p:cNvSpPr>
            <a:spLocks noGrp="1"/>
          </p:cNvSpPr>
          <p:nvPr>
            <p:ph type="sldNum" sz="quarter" idx="5"/>
          </p:nvPr>
        </p:nvSpPr>
        <p:spPr/>
        <p:txBody>
          <a:bodyPr/>
          <a:lstStyle/>
          <a:p>
            <a:fld id="{F7309AE3-AB74-AC4E-95D7-D6C6C62F8557}" type="slidenum">
              <a:rPr lang="en-GB" smtClean="0"/>
              <a:t>9</a:t>
            </a:fld>
            <a:endParaRPr lang="en-GB"/>
          </a:p>
        </p:txBody>
      </p:sp>
    </p:spTree>
    <p:extLst>
      <p:ext uri="{BB962C8B-B14F-4D97-AF65-F5344CB8AC3E}">
        <p14:creationId xmlns:p14="http://schemas.microsoft.com/office/powerpoint/2010/main" val="3632230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8F28-F27C-8064-120E-CB1F959B2D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F78FD9B-1091-62B1-46FF-B6776D60C2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8464484-6EE0-D202-26E0-C60AFD26D68E}"/>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0D1A8A1D-43AF-B17C-D4D2-AE3C895E1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D50DB2-A3F4-6C25-4596-1E971F5E9561}"/>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580862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2755-3626-7FB1-DDFF-2497F80D97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8C3A9F-D3B4-3058-53AB-CD6FB77A90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9FBA75-41B4-5E88-1A77-F681FEA6E43A}"/>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464A89EA-14B3-024F-723F-7EF5CBED6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2E773-6CDD-4410-5AF1-E8AB7634EFC2}"/>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3584994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E577-91FE-4C6C-7F8D-C23CD0F8E5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7612C1E-0DF6-5B46-C705-F0EB4C4264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FA51BBF-D4E9-378C-09AA-34B1DC57F620}"/>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DC8757A7-41CE-02DD-CFD0-B0C85F63C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FF7D46-4A55-7B23-FA84-18BD88AEF3C5}"/>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50971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C7A0-7039-1EBD-59E8-63A85B6B90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94FEB5-E071-BAB5-079B-0B78FD76CE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D7A259D-B7CF-F237-8836-0818E54C50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8FABFB-C3D0-D4BF-2579-2C85F3CDAAA9}"/>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6" name="Footer Placeholder 5">
            <a:extLst>
              <a:ext uri="{FF2B5EF4-FFF2-40B4-BE49-F238E27FC236}">
                <a16:creationId xmlns:a16="http://schemas.microsoft.com/office/drawing/2014/main" id="{2D357391-6333-F9F3-C045-FB099658AC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43C7BA-B9EB-FF1E-18BD-6722C1F23BBB}"/>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2682143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3233C-83D7-228D-7E71-0E8637436A5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054DB9-F06D-8687-B6BD-9BE487DBC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0FB024-324D-6B83-E8E1-02C128F86B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B5E350-FDA6-3D59-1053-754E13F2BC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CEA71B-5856-D57F-5BD3-8F6DAAD0F1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AF23EF4-0F11-E1AA-9819-1F0CC0E07762}"/>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8" name="Footer Placeholder 7">
            <a:extLst>
              <a:ext uri="{FF2B5EF4-FFF2-40B4-BE49-F238E27FC236}">
                <a16:creationId xmlns:a16="http://schemas.microsoft.com/office/drawing/2014/main" id="{7A532F06-AA9B-D84D-0C0D-A2BFCAA735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58748F-CA5A-CEEF-2AD2-43B1483BC8CC}"/>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2700491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F33ED-C14C-C3AC-D068-69B7AB4AF51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2C88305-D844-9F24-1659-52F960122753}"/>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4" name="Footer Placeholder 3">
            <a:extLst>
              <a:ext uri="{FF2B5EF4-FFF2-40B4-BE49-F238E27FC236}">
                <a16:creationId xmlns:a16="http://schemas.microsoft.com/office/drawing/2014/main" id="{6155D6C8-904C-9A02-9805-A9F61F71B6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A36364-77D9-7C6A-978F-2CA1AFC85835}"/>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314493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DB1A2A-6883-AE18-6852-68F2A4252DC7}"/>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3" name="Footer Placeholder 2">
            <a:extLst>
              <a:ext uri="{FF2B5EF4-FFF2-40B4-BE49-F238E27FC236}">
                <a16:creationId xmlns:a16="http://schemas.microsoft.com/office/drawing/2014/main" id="{609F4DE6-4AB4-2EDD-BD83-4B244799D7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EEE9C8-3923-248B-B3CB-28F6CCD45E10}"/>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716816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FD210-5098-12C8-16A4-322C26E318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C582142-017F-707A-EC26-1714D19AE2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8CAA231-F594-203A-0B13-5395C6C11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EBD270-4A49-BA33-8049-F0061860C1AA}"/>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6" name="Footer Placeholder 5">
            <a:extLst>
              <a:ext uri="{FF2B5EF4-FFF2-40B4-BE49-F238E27FC236}">
                <a16:creationId xmlns:a16="http://schemas.microsoft.com/office/drawing/2014/main" id="{C86404F1-FC2A-D04D-73B9-278C10AEF8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A70BB6-B5D9-29EA-4714-4F6886F3D7FC}"/>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1771266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F43D-9C62-A85D-93F7-82F214793C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70CFFAB-178C-C420-27C5-134223E789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F79A53-4E59-5300-5806-CAC2CE978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59B0B6-6018-080D-258E-87DBDD0B9AD1}"/>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6" name="Footer Placeholder 5">
            <a:extLst>
              <a:ext uri="{FF2B5EF4-FFF2-40B4-BE49-F238E27FC236}">
                <a16:creationId xmlns:a16="http://schemas.microsoft.com/office/drawing/2014/main" id="{FB6B7CC2-1BFB-6D43-FBEB-134F514A1A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FA4928-29B5-8DD3-7F6D-137B00CE7DEF}"/>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666901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20C8B-B40F-2AFB-982B-D0102C9B7D7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37FBDBB-EE68-16F7-4C29-B6A1561613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A94293-344C-2825-C6D5-D384C3EB6305}"/>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88AC27BB-6039-AC69-BC0C-B2946C71E7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B31D46-5CB8-0E13-F04C-C3C49C85AAB3}"/>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3227953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CFCD9F-7DC2-F705-D2EF-9BC4D8F6811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E971595-F193-51B9-96DE-02ABAD334D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FF6753-E561-FFD3-8921-59BA7E5F5CDC}"/>
              </a:ext>
            </a:extLst>
          </p:cNvPr>
          <p:cNvSpPr>
            <a:spLocks noGrp="1"/>
          </p:cNvSpPr>
          <p:nvPr>
            <p:ph type="dt" sz="half" idx="10"/>
          </p:nvPr>
        </p:nvSpPr>
        <p:spPr/>
        <p:txBody>
          <a:body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401C74D8-DF87-A978-E094-D59DD0EA74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365DC-83E3-C328-464A-A4032CA34CBF}"/>
              </a:ext>
            </a:extLst>
          </p:cNvPr>
          <p:cNvSpPr>
            <a:spLocks noGrp="1"/>
          </p:cNvSpPr>
          <p:nvPr>
            <p:ph type="sldNum" sz="quarter" idx="12"/>
          </p:nvPr>
        </p:nvSpPr>
        <p:spPr/>
        <p:txBody>
          <a:bodyPr/>
          <a:lstStyle/>
          <a:p>
            <a:fld id="{AE6FB414-7F8E-4545-8A5B-69EB020FF2EA}" type="slidenum">
              <a:rPr lang="en-GB" smtClean="0"/>
              <a:t>‹#›</a:t>
            </a:fld>
            <a:endParaRPr lang="en-GB"/>
          </a:p>
        </p:txBody>
      </p:sp>
    </p:spTree>
    <p:extLst>
      <p:ext uri="{BB962C8B-B14F-4D97-AF65-F5344CB8AC3E}">
        <p14:creationId xmlns:p14="http://schemas.microsoft.com/office/powerpoint/2010/main" val="955318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856686-D2F0-704F-82AA-76138A5F0D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4D8F27-0CBA-26A6-3CB3-8D2812E46D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7B85AB-6F95-51EE-CBE0-6A29755779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A44655-45DD-2A42-94EE-DAD3D66252CD}" type="datetimeFigureOut">
              <a:rPr lang="en-GB" smtClean="0"/>
              <a:t>28/05/2026</a:t>
            </a:fld>
            <a:endParaRPr lang="en-GB"/>
          </a:p>
        </p:txBody>
      </p:sp>
      <p:sp>
        <p:nvSpPr>
          <p:cNvPr id="5" name="Footer Placeholder 4">
            <a:extLst>
              <a:ext uri="{FF2B5EF4-FFF2-40B4-BE49-F238E27FC236}">
                <a16:creationId xmlns:a16="http://schemas.microsoft.com/office/drawing/2014/main" id="{072F1A13-5C6D-DF97-66B5-32E1652638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A7B67E-DBED-F0A5-3177-8592343ED1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6FB414-7F8E-4545-8A5B-69EB020FF2EA}" type="slidenum">
              <a:rPr lang="en-GB" smtClean="0"/>
              <a:t>‹#›</a:t>
            </a:fld>
            <a:endParaRPr lang="en-GB"/>
          </a:p>
        </p:txBody>
      </p:sp>
    </p:spTree>
    <p:extLst>
      <p:ext uri="{BB962C8B-B14F-4D97-AF65-F5344CB8AC3E}">
        <p14:creationId xmlns:p14="http://schemas.microsoft.com/office/powerpoint/2010/main" val="1477042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Ingredients on baskets">
            <a:extLst>
              <a:ext uri="{FF2B5EF4-FFF2-40B4-BE49-F238E27FC236}">
                <a16:creationId xmlns:a16="http://schemas.microsoft.com/office/drawing/2014/main" id="{C97F298C-5B34-FB27-0DA3-AE022582C84C}"/>
              </a:ext>
            </a:extLst>
          </p:cNvPr>
          <p:cNvPicPr>
            <a:picLocks noChangeAspect="1"/>
          </p:cNvPicPr>
          <p:nvPr/>
        </p:nvPicPr>
        <p:blipFill>
          <a:blip r:embed="rId2">
            <a:alphaModFix amt="50000"/>
          </a:blip>
          <a:srcRect t="5284" b="435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9B62E81-80BC-83DF-3516-4D12B15BF0E2}"/>
              </a:ext>
            </a:extLst>
          </p:cNvPr>
          <p:cNvSpPr>
            <a:spLocks noGrp="1"/>
          </p:cNvSpPr>
          <p:nvPr>
            <p:ph type="ctrTitle"/>
          </p:nvPr>
        </p:nvSpPr>
        <p:spPr>
          <a:xfrm>
            <a:off x="1524000" y="1122362"/>
            <a:ext cx="9144000" cy="1576234"/>
          </a:xfrm>
        </p:spPr>
        <p:txBody>
          <a:bodyPr>
            <a:normAutofit fontScale="90000"/>
          </a:bodyPr>
          <a:lstStyle/>
          <a:p>
            <a:r>
              <a:rPr lang="en-GB" b="1" dirty="0">
                <a:solidFill>
                  <a:srgbClr val="FFFFFF"/>
                </a:solidFill>
              </a:rPr>
              <a:t>Flavours of East Africa</a:t>
            </a:r>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A949AA94-737E-CE39-0AEF-172BBE99E541}"/>
              </a:ext>
            </a:extLst>
          </p:cNvPr>
          <p:cNvSpPr>
            <a:spLocks noGrp="1"/>
          </p:cNvSpPr>
          <p:nvPr>
            <p:ph type="subTitle" idx="1"/>
          </p:nvPr>
        </p:nvSpPr>
        <p:spPr>
          <a:xfrm>
            <a:off x="1524000" y="4159404"/>
            <a:ext cx="9686306" cy="2467027"/>
          </a:xfrm>
        </p:spPr>
        <p:txBody>
          <a:bodyPr>
            <a:normAutofit/>
          </a:bodyPr>
          <a:lstStyle/>
          <a:p>
            <a:r>
              <a:rPr lang="en-GB" sz="2000" b="1" dirty="0">
                <a:solidFill>
                  <a:srgbClr val="FFFFFF"/>
                </a:solidFill>
              </a:rPr>
              <a:t>Full name: Yosef Adhanom</a:t>
            </a:r>
          </a:p>
          <a:p>
            <a:r>
              <a:rPr lang="en-GB" sz="2000" b="1" dirty="0">
                <a:solidFill>
                  <a:srgbClr val="FFFFFF"/>
                </a:solidFill>
              </a:rPr>
              <a:t>Student Number: 2330968</a:t>
            </a:r>
          </a:p>
          <a:p>
            <a:r>
              <a:rPr lang="en-GB" sz="2000" b="1" dirty="0">
                <a:solidFill>
                  <a:srgbClr val="FFFFFF"/>
                </a:solidFill>
              </a:rPr>
              <a:t>Programme: </a:t>
            </a:r>
            <a:r>
              <a:rPr lang="en-GB" sz="2000" b="1" dirty="0" err="1">
                <a:solidFill>
                  <a:srgbClr val="FFFFFF"/>
                </a:solidFill>
              </a:rPr>
              <a:t>CertHE</a:t>
            </a:r>
            <a:r>
              <a:rPr lang="en-GB" sz="2000" b="1" dirty="0">
                <a:solidFill>
                  <a:srgbClr val="FFFFFF"/>
                </a:solidFill>
              </a:rPr>
              <a:t> Business Skills for the Workplace</a:t>
            </a:r>
          </a:p>
          <a:p>
            <a:r>
              <a:rPr lang="en-GB" sz="2000" b="1" dirty="0">
                <a:solidFill>
                  <a:srgbClr val="FFFFFF"/>
                </a:solidFill>
              </a:rPr>
              <a:t>Module: LCLM4006 – Enterprise and Entrepreneurship</a:t>
            </a:r>
          </a:p>
          <a:p>
            <a:r>
              <a:rPr lang="en-GB" sz="2000" b="1" dirty="0">
                <a:solidFill>
                  <a:srgbClr val="FFFFFF"/>
                </a:solidFill>
              </a:rPr>
              <a:t>Assignment: Component 2 – Business Plan Presentation</a:t>
            </a:r>
          </a:p>
        </p:txBody>
      </p:sp>
    </p:spTree>
    <p:extLst>
      <p:ext uri="{BB962C8B-B14F-4D97-AF65-F5344CB8AC3E}">
        <p14:creationId xmlns:p14="http://schemas.microsoft.com/office/powerpoint/2010/main" val="38667488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7165E-A15C-7BF8-46E5-0912B1939A6C}"/>
              </a:ext>
            </a:extLst>
          </p:cNvPr>
          <p:cNvSpPr>
            <a:spLocks noGrp="1"/>
          </p:cNvSpPr>
          <p:nvPr>
            <p:ph type="title"/>
          </p:nvPr>
        </p:nvSpPr>
        <p:spPr>
          <a:xfrm>
            <a:off x="761800" y="762001"/>
            <a:ext cx="5334197" cy="1708242"/>
          </a:xfrm>
        </p:spPr>
        <p:txBody>
          <a:bodyPr anchor="ctr">
            <a:normAutofit/>
          </a:bodyPr>
          <a:lstStyle/>
          <a:p>
            <a:r>
              <a:rPr lang="en-GB" sz="4000"/>
              <a:t>Overview of Flavours of East Africa</a:t>
            </a:r>
          </a:p>
        </p:txBody>
      </p:sp>
      <p:sp>
        <p:nvSpPr>
          <p:cNvPr id="3" name="Content Placeholder 2">
            <a:extLst>
              <a:ext uri="{FF2B5EF4-FFF2-40B4-BE49-F238E27FC236}">
                <a16:creationId xmlns:a16="http://schemas.microsoft.com/office/drawing/2014/main" id="{162B8154-A28A-2D9B-5234-1A47DC15F0AE}"/>
              </a:ext>
            </a:extLst>
          </p:cNvPr>
          <p:cNvSpPr>
            <a:spLocks noGrp="1"/>
          </p:cNvSpPr>
          <p:nvPr>
            <p:ph idx="1"/>
          </p:nvPr>
        </p:nvSpPr>
        <p:spPr>
          <a:xfrm>
            <a:off x="761800" y="2470244"/>
            <a:ext cx="5334197" cy="3769835"/>
          </a:xfrm>
        </p:spPr>
        <p:txBody>
          <a:bodyPr anchor="ctr">
            <a:normAutofit/>
          </a:bodyPr>
          <a:lstStyle/>
          <a:p>
            <a:r>
              <a:rPr lang="en-GB" sz="1700"/>
              <a:t>A small, reasonably priced Ethiopian and Eritrean restaurant in Birmingham</a:t>
            </a:r>
          </a:p>
          <a:p>
            <a:r>
              <a:rPr lang="en-GB" sz="1700"/>
              <a:t>Serves classic foods including vegetarian stews and injera with x meat.</a:t>
            </a:r>
          </a:p>
          <a:p>
            <a:r>
              <a:rPr lang="en-GB" sz="1700"/>
              <a:t>Eco-friendly packaging for both dine-in and takeaway</a:t>
            </a:r>
          </a:p>
          <a:p>
            <a:r>
              <a:rPr lang="en-GB" sz="1700"/>
              <a:t>Local families, young professionals, and students are the target market.</a:t>
            </a:r>
          </a:p>
          <a:p>
            <a:r>
              <a:rPr lang="en-GB" sz="1700"/>
              <a:t>Legal structure: Owner-managed business, or sole trader (UK Government, 2012).</a:t>
            </a:r>
          </a:p>
          <a:p>
            <a:r>
              <a:rPr lang="en-GB" sz="1700"/>
              <a:t>Simple team: head chef, owner-manager, and one or two part-timers</a:t>
            </a:r>
          </a:p>
        </p:txBody>
      </p:sp>
      <p:pic>
        <p:nvPicPr>
          <p:cNvPr id="5" name="Picture 4">
            <a:extLst>
              <a:ext uri="{FF2B5EF4-FFF2-40B4-BE49-F238E27FC236}">
                <a16:creationId xmlns:a16="http://schemas.microsoft.com/office/drawing/2014/main" id="{FC04A1D1-BC7D-F2B7-0668-F9A698077FE5}"/>
              </a:ext>
            </a:extLst>
          </p:cNvPr>
          <p:cNvPicPr>
            <a:picLocks noChangeAspect="1"/>
          </p:cNvPicPr>
          <p:nvPr/>
        </p:nvPicPr>
        <p:blipFill>
          <a:blip r:embed="rId3"/>
          <a:srcRect l="18996" r="3732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14313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8E083-088D-3359-1F95-419445EEE60F}"/>
              </a:ext>
            </a:extLst>
          </p:cNvPr>
          <p:cNvSpPr>
            <a:spLocks noGrp="1"/>
          </p:cNvSpPr>
          <p:nvPr>
            <p:ph type="title"/>
          </p:nvPr>
        </p:nvSpPr>
        <p:spPr>
          <a:xfrm>
            <a:off x="761803" y="350196"/>
            <a:ext cx="4646904" cy="1624520"/>
          </a:xfrm>
        </p:spPr>
        <p:txBody>
          <a:bodyPr anchor="ctr">
            <a:normAutofit/>
          </a:bodyPr>
          <a:lstStyle/>
          <a:p>
            <a:r>
              <a:rPr lang="en-GB" sz="4000"/>
              <a:t>What Makes Flavours of East Africa Special</a:t>
            </a:r>
          </a:p>
        </p:txBody>
      </p:sp>
      <p:sp>
        <p:nvSpPr>
          <p:cNvPr id="3" name="Content Placeholder 2">
            <a:extLst>
              <a:ext uri="{FF2B5EF4-FFF2-40B4-BE49-F238E27FC236}">
                <a16:creationId xmlns:a16="http://schemas.microsoft.com/office/drawing/2014/main" id="{5F74AF2A-B4CA-0435-F2A4-04A5B31A4739}"/>
              </a:ext>
            </a:extLst>
          </p:cNvPr>
          <p:cNvSpPr>
            <a:spLocks noGrp="1"/>
          </p:cNvSpPr>
          <p:nvPr>
            <p:ph idx="1"/>
          </p:nvPr>
        </p:nvSpPr>
        <p:spPr>
          <a:xfrm>
            <a:off x="761802" y="2743200"/>
            <a:ext cx="4646905" cy="3613149"/>
          </a:xfrm>
        </p:spPr>
        <p:txBody>
          <a:bodyPr anchor="ctr">
            <a:normAutofit/>
          </a:bodyPr>
          <a:lstStyle/>
          <a:p>
            <a:r>
              <a:rPr lang="en-GB" sz="1700"/>
              <a:t>In Birmingham, authentic Ethiopian and Eritrean cuisine is scarce.</a:t>
            </a:r>
          </a:p>
          <a:p>
            <a:r>
              <a:rPr lang="en-GB" sz="1700"/>
              <a:t>Affordable costs that are appropriate for local families and students</a:t>
            </a:r>
          </a:p>
          <a:p>
            <a:r>
              <a:rPr lang="en-GB" sz="1700"/>
              <a:t>Cultural experience: customary coffee ceremonies and neighbourhood gatherings</a:t>
            </a:r>
          </a:p>
          <a:p>
            <a:r>
              <a:rPr lang="en-GB" sz="1700"/>
              <a:t>Sustainability priorities include less food waste and environmentally friendly takeaway packaging (Safer Food Scores, 2025).</a:t>
            </a:r>
          </a:p>
          <a:p>
            <a:r>
              <a:rPr lang="en-GB" sz="1700"/>
              <a:t>A modest, welcoming eatery with a sense of community where patrons know the staff</a:t>
            </a:r>
          </a:p>
        </p:txBody>
      </p:sp>
      <p:pic>
        <p:nvPicPr>
          <p:cNvPr id="5" name="Picture 4" descr="Open bags of varieties grain seeds">
            <a:extLst>
              <a:ext uri="{FF2B5EF4-FFF2-40B4-BE49-F238E27FC236}">
                <a16:creationId xmlns:a16="http://schemas.microsoft.com/office/drawing/2014/main" id="{914C2EBA-F104-F1A8-0AC2-9B1A918F4709}"/>
              </a:ext>
            </a:extLst>
          </p:cNvPr>
          <p:cNvPicPr>
            <a:picLocks noChangeAspect="1"/>
          </p:cNvPicPr>
          <p:nvPr/>
        </p:nvPicPr>
        <p:blipFill>
          <a:blip r:embed="rId3"/>
          <a:srcRect l="16958" r="2364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012252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735E-2547-904B-5E77-0B4A20328943}"/>
              </a:ext>
            </a:extLst>
          </p:cNvPr>
          <p:cNvSpPr>
            <a:spLocks noGrp="1"/>
          </p:cNvSpPr>
          <p:nvPr>
            <p:ph type="title"/>
          </p:nvPr>
        </p:nvSpPr>
        <p:spPr/>
        <p:txBody>
          <a:bodyPr/>
          <a:lstStyle/>
          <a:p>
            <a:r>
              <a:rPr lang="en-GB"/>
              <a:t>Economic Factors</a:t>
            </a:r>
            <a:endParaRPr lang="en-GB" dirty="0"/>
          </a:p>
        </p:txBody>
      </p:sp>
      <p:graphicFrame>
        <p:nvGraphicFramePr>
          <p:cNvPr id="11" name="Content Placeholder 2">
            <a:extLst>
              <a:ext uri="{FF2B5EF4-FFF2-40B4-BE49-F238E27FC236}">
                <a16:creationId xmlns:a16="http://schemas.microsoft.com/office/drawing/2014/main" id="{34671E1A-4463-9AD7-370A-F71F513C28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652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1"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C18A132-DED5-B479-FA34-CD549CBBE0EF}"/>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Social Factors</a:t>
            </a:r>
          </a:p>
        </p:txBody>
      </p:sp>
      <p:sp>
        <p:nvSpPr>
          <p:cNvPr id="3" name="Content Placeholder 2">
            <a:extLst>
              <a:ext uri="{FF2B5EF4-FFF2-40B4-BE49-F238E27FC236}">
                <a16:creationId xmlns:a16="http://schemas.microsoft.com/office/drawing/2014/main" id="{BD5485C1-D8FD-3C24-BC4E-92137FA669F1}"/>
              </a:ext>
            </a:extLst>
          </p:cNvPr>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rPr>
              <a:t>Birmingham has numerous ethnic populations and is a "super-diverse" city. </a:t>
            </a:r>
          </a:p>
          <a:p>
            <a:r>
              <a:rPr lang="en-GB" sz="1800">
                <a:solidFill>
                  <a:schemeClr val="tx2"/>
                </a:solidFill>
              </a:rPr>
              <a:t>There is a high demand for various ethnic foods due to the wide variety of cultures.</a:t>
            </a:r>
          </a:p>
          <a:p>
            <a:r>
              <a:rPr lang="en-GB" sz="1800">
                <a:solidFill>
                  <a:schemeClr val="tx2"/>
                </a:solidFill>
              </a:rPr>
              <a:t>The West Midlands' youthful and varied local population (WMCA, 2024)</a:t>
            </a:r>
          </a:p>
          <a:p>
            <a:r>
              <a:rPr lang="en-GB" sz="1800">
                <a:solidFill>
                  <a:schemeClr val="tx2"/>
                </a:solidFill>
              </a:rPr>
              <a:t>East African flavours satisfy this need with Ethiopian and Eritrean food.</a:t>
            </a:r>
          </a:p>
        </p:txBody>
      </p:sp>
    </p:spTree>
    <p:extLst>
      <p:ext uri="{BB962C8B-B14F-4D97-AF65-F5344CB8AC3E}">
        <p14:creationId xmlns:p14="http://schemas.microsoft.com/office/powerpoint/2010/main" val="3515585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FA344D-7087-2886-86D8-C36B07546E6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Legal and Environmental Factors</a:t>
            </a:r>
          </a:p>
        </p:txBody>
      </p:sp>
      <p:graphicFrame>
        <p:nvGraphicFramePr>
          <p:cNvPr id="5" name="Content Placeholder 2">
            <a:extLst>
              <a:ext uri="{FF2B5EF4-FFF2-40B4-BE49-F238E27FC236}">
                <a16:creationId xmlns:a16="http://schemas.microsoft.com/office/drawing/2014/main" id="{EFF01A45-BB00-1A9C-4956-7EBA3B57C3D5}"/>
              </a:ext>
            </a:extLst>
          </p:cNvPr>
          <p:cNvGraphicFramePr>
            <a:graphicFrameLocks noGrp="1"/>
          </p:cNvGraphicFramePr>
          <p:nvPr>
            <p:ph idx="1"/>
            <p:extLst>
              <p:ext uri="{D42A27DB-BD31-4B8C-83A1-F6EECF244321}">
                <p14:modId xmlns:p14="http://schemas.microsoft.com/office/powerpoint/2010/main" val="23802741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0498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9C210-A055-761A-36D1-F71205A50EF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Marketing Strategies to Reach Customers</a:t>
            </a:r>
          </a:p>
        </p:txBody>
      </p:sp>
      <p:sp>
        <p:nvSpPr>
          <p:cNvPr id="3" name="Content Placeholder 2">
            <a:extLst>
              <a:ext uri="{FF2B5EF4-FFF2-40B4-BE49-F238E27FC236}">
                <a16:creationId xmlns:a16="http://schemas.microsoft.com/office/drawing/2014/main" id="{F5D15E34-6360-69DF-E3D8-06C9CF52D79B}"/>
              </a:ext>
            </a:extLst>
          </p:cNvPr>
          <p:cNvSpPr>
            <a:spLocks noGrp="1"/>
          </p:cNvSpPr>
          <p:nvPr>
            <p:ph idx="1"/>
          </p:nvPr>
        </p:nvSpPr>
        <p:spPr>
          <a:xfrm>
            <a:off x="1371599" y="2318197"/>
            <a:ext cx="9724031" cy="3683358"/>
          </a:xfrm>
        </p:spPr>
        <p:txBody>
          <a:bodyPr anchor="ctr">
            <a:normAutofit/>
          </a:bodyPr>
          <a:lstStyle/>
          <a:p>
            <a:r>
              <a:rPr lang="en-GB" sz="2000" b="1"/>
              <a:t>Social media marketing</a:t>
            </a:r>
            <a:endParaRPr lang="en-GB" sz="2000"/>
          </a:p>
          <a:p>
            <a:pPr lvl="1"/>
            <a:r>
              <a:rPr lang="en-GB" sz="2000"/>
              <a:t>Share pictures and brief films of foods and cultural events on Instagram and TikTok.</a:t>
            </a:r>
          </a:p>
          <a:p>
            <a:pPr lvl="1"/>
            <a:r>
              <a:rPr lang="en-GB" sz="2000"/>
              <a:t>Post frequently and utilise regional hashtags to connect with Birmingham's youth and students.</a:t>
            </a:r>
          </a:p>
          <a:p>
            <a:r>
              <a:rPr lang="en-GB" sz="2000" b="1"/>
              <a:t>Community and word‑of‑mouth marketing</a:t>
            </a:r>
            <a:endParaRPr lang="en-GB" sz="2000"/>
          </a:p>
          <a:p>
            <a:pPr lvl="1"/>
            <a:r>
              <a:rPr lang="en-GB" sz="2000"/>
              <a:t>Friendly assistance and reliable quality to promote referrals</a:t>
            </a:r>
          </a:p>
          <a:p>
            <a:pPr lvl="1"/>
            <a:r>
              <a:rPr lang="en-GB" sz="2000"/>
              <a:t>Coffee ceremonies and cultural events to draw together neighbourhood associations</a:t>
            </a:r>
          </a:p>
          <a:p>
            <a:pPr lvl="1"/>
            <a:r>
              <a:rPr lang="en-GB" sz="2000"/>
              <a:t>Simple posters and brochures in the vicinity of community centers and colleges</a:t>
            </a:r>
          </a:p>
        </p:txBody>
      </p:sp>
    </p:spTree>
    <p:extLst>
      <p:ext uri="{BB962C8B-B14F-4D97-AF65-F5344CB8AC3E}">
        <p14:creationId xmlns:p14="http://schemas.microsoft.com/office/powerpoint/2010/main" val="1321599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6468A5-CBAE-9B86-EA1E-0D4A04C56CD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 Funding Requirements and Initial Costs</a:t>
            </a:r>
          </a:p>
        </p:txBody>
      </p:sp>
      <p:graphicFrame>
        <p:nvGraphicFramePr>
          <p:cNvPr id="5" name="Content Placeholder 2">
            <a:extLst>
              <a:ext uri="{FF2B5EF4-FFF2-40B4-BE49-F238E27FC236}">
                <a16:creationId xmlns:a16="http://schemas.microsoft.com/office/drawing/2014/main" id="{CEA7785A-CF29-A7C1-75BC-9CE3A8BE2708}"/>
              </a:ext>
            </a:extLst>
          </p:cNvPr>
          <p:cNvGraphicFramePr>
            <a:graphicFrameLocks noGrp="1"/>
          </p:cNvGraphicFramePr>
          <p:nvPr>
            <p:ph idx="1"/>
            <p:extLst>
              <p:ext uri="{D42A27DB-BD31-4B8C-83A1-F6EECF244321}">
                <p14:modId xmlns:p14="http://schemas.microsoft.com/office/powerpoint/2010/main" val="26686894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9906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76229-B9AD-16E2-7942-4882D10A3FC5}"/>
              </a:ext>
            </a:extLst>
          </p:cNvPr>
          <p:cNvSpPr>
            <a:spLocks noGrp="1"/>
          </p:cNvSpPr>
          <p:nvPr>
            <p:ph type="title"/>
          </p:nvPr>
        </p:nvSpPr>
        <p:spPr>
          <a:xfrm>
            <a:off x="761800" y="762001"/>
            <a:ext cx="5334197" cy="1708242"/>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86AAA2E7-1BE0-5985-5BEF-85092952D8F8}"/>
              </a:ext>
            </a:extLst>
          </p:cNvPr>
          <p:cNvSpPr>
            <a:spLocks noGrp="1"/>
          </p:cNvSpPr>
          <p:nvPr>
            <p:ph idx="1"/>
          </p:nvPr>
        </p:nvSpPr>
        <p:spPr>
          <a:xfrm>
            <a:off x="761800" y="2470244"/>
            <a:ext cx="5334197" cy="3769835"/>
          </a:xfrm>
        </p:spPr>
        <p:txBody>
          <a:bodyPr anchor="ctr">
            <a:normAutofit/>
          </a:bodyPr>
          <a:lstStyle/>
          <a:p>
            <a:r>
              <a:rPr lang="en-GB" sz="2000" dirty="0"/>
              <a:t>Flavours of East Africa: authentic, affordable Eritrean and Ethiopian food in Birmingham</a:t>
            </a:r>
          </a:p>
          <a:p>
            <a:r>
              <a:rPr lang="en-GB" sz="2000" dirty="0"/>
              <a:t>Focus on culture, sustainability, and community</a:t>
            </a:r>
          </a:p>
          <a:p>
            <a:r>
              <a:rPr lang="en-GB" sz="2000" dirty="0"/>
              <a:t>Thank you for listening !</a:t>
            </a:r>
          </a:p>
          <a:p>
            <a:endParaRPr lang="en-GB" sz="2000" dirty="0"/>
          </a:p>
        </p:txBody>
      </p:sp>
      <p:pic>
        <p:nvPicPr>
          <p:cNvPr id="5" name="Picture 4" descr="Colourful food on ceramic bowls">
            <a:extLst>
              <a:ext uri="{FF2B5EF4-FFF2-40B4-BE49-F238E27FC236}">
                <a16:creationId xmlns:a16="http://schemas.microsoft.com/office/drawing/2014/main" id="{B8691AC3-1674-B696-F111-1DE7F27429FB}"/>
              </a:ext>
            </a:extLst>
          </p:cNvPr>
          <p:cNvPicPr>
            <a:picLocks noChangeAspect="1"/>
          </p:cNvPicPr>
          <p:nvPr/>
        </p:nvPicPr>
        <p:blipFill>
          <a:blip r:embed="rId3"/>
          <a:srcRect l="26126" r="2203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1503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5BC2F-FF54-ABA8-6F40-2125836BF6B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61C56677-C573-5244-C603-8C7F8814792E}"/>
              </a:ext>
            </a:extLst>
          </p:cNvPr>
          <p:cNvSpPr>
            <a:spLocks noGrp="1"/>
          </p:cNvSpPr>
          <p:nvPr>
            <p:ph idx="1"/>
          </p:nvPr>
        </p:nvSpPr>
        <p:spPr>
          <a:xfrm>
            <a:off x="1371599" y="2318197"/>
            <a:ext cx="9724031" cy="3683358"/>
          </a:xfrm>
        </p:spPr>
        <p:txBody>
          <a:bodyPr anchor="ctr">
            <a:normAutofit/>
          </a:bodyPr>
          <a:lstStyle/>
          <a:p>
            <a:r>
              <a:rPr lang="en-GB" sz="1700"/>
              <a:t>Audit Consulting Group (2026) </a:t>
            </a:r>
            <a:r>
              <a:rPr lang="en-GB" sz="1700" i="1"/>
              <a:t>UK restaurant and pub industry revenue trends and outlook to 2026</a:t>
            </a:r>
            <a:r>
              <a:rPr lang="en-GB" sz="1700"/>
              <a:t>. Available at: https://auditconsultinggroup.co.uk/blog/restaurant-and-pub-industry-revenue-in-the-united-kingdom-2023-2024-analysis-regional-trends.</a:t>
            </a:r>
          </a:p>
          <a:p>
            <a:r>
              <a:rPr lang="en-GB" sz="1700"/>
              <a:t>GetJelly (2025) </a:t>
            </a:r>
            <a:r>
              <a:rPr lang="en-GB" sz="1700" i="1"/>
              <a:t>UK food waste compliance 2025: complete hospitality guide</a:t>
            </a:r>
            <a:r>
              <a:rPr lang="en-GB" sz="1700"/>
              <a:t>. Available at: https://blog.getjelly.co.uk/uk-hospitality-food-waste-regulations.</a:t>
            </a:r>
          </a:p>
          <a:p>
            <a:r>
              <a:rPr lang="en-GB" sz="1700"/>
              <a:t>Safer Food Scores (2025) </a:t>
            </a:r>
            <a:r>
              <a:rPr lang="en-GB" sz="1700" i="1"/>
              <a:t>Restaurant food waste disposal regulations update</a:t>
            </a:r>
            <a:r>
              <a:rPr lang="en-GB" sz="1700"/>
              <a:t>. Available at: https://saferfoodscores.co.uk/new-food-waste-regulations-update-for-caterers.</a:t>
            </a:r>
          </a:p>
          <a:p>
            <a:r>
              <a:rPr lang="en-GB" sz="1700"/>
              <a:t>UK Government (2012) </a:t>
            </a:r>
            <a:r>
              <a:rPr lang="en-GB" sz="1700" i="1"/>
              <a:t>What a sole trader is</a:t>
            </a:r>
            <a:r>
              <a:rPr lang="en-GB" sz="1700"/>
              <a:t>. Available at: https://www.gov.uk/become-sole-trader.</a:t>
            </a:r>
          </a:p>
          <a:p>
            <a:r>
              <a:rPr lang="en-GB" sz="1700"/>
              <a:t>Vertas (2025) </a:t>
            </a:r>
            <a:r>
              <a:rPr lang="en-GB" sz="1700" i="1"/>
              <a:t>Food waste separation legislation 2025: a guide for workplace recycling</a:t>
            </a:r>
            <a:r>
              <a:rPr lang="en-GB" sz="1700"/>
              <a:t>. Available at: https://vertas.co.uk/food-waste-separation-legislation-2025-a-guide-for-workplace-recycling.</a:t>
            </a:r>
          </a:p>
          <a:p>
            <a:r>
              <a:rPr lang="en-GB" sz="1700"/>
              <a:t>West Midlands Combined Authority (WMCA) (2024) </a:t>
            </a:r>
            <a:r>
              <a:rPr lang="en-GB" sz="1700" i="1"/>
              <a:t>State of the Region Report 2023–2024</a:t>
            </a:r>
            <a:r>
              <a:rPr lang="en-GB" sz="1700"/>
              <a:t>. Available at: https://www.wmca.org.uk/documents/reports/west-midlands-state-of-the-region-2023-2024.</a:t>
            </a:r>
          </a:p>
          <a:p>
            <a:endParaRPr lang="en-GB" sz="1700"/>
          </a:p>
        </p:txBody>
      </p:sp>
    </p:spTree>
    <p:extLst>
      <p:ext uri="{BB962C8B-B14F-4D97-AF65-F5344CB8AC3E}">
        <p14:creationId xmlns:p14="http://schemas.microsoft.com/office/powerpoint/2010/main" val="2594686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TotalTime>
  <Words>1724</Words>
  <Application>Microsoft Macintosh PowerPoint</Application>
  <PresentationFormat>Widescreen</PresentationFormat>
  <Paragraphs>80</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Flavours of East Africa </vt:lpstr>
      <vt:lpstr>Overview of Flavours of East Africa</vt:lpstr>
      <vt:lpstr>What Makes Flavours of East Africa Special</vt:lpstr>
      <vt:lpstr>Economic Factors</vt:lpstr>
      <vt:lpstr>Social Factors</vt:lpstr>
      <vt:lpstr>Legal and Environmental Factors</vt:lpstr>
      <vt:lpstr>Marketing Strategies to Reach Customers</vt:lpstr>
      <vt:lpstr> Funding Requirements and Initial Costs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Giuliano Catania (2242264)</cp:lastModifiedBy>
  <cp:revision>1</cp:revision>
  <dcterms:created xsi:type="dcterms:W3CDTF">2026-05-28T16:06:36Z</dcterms:created>
  <dcterms:modified xsi:type="dcterms:W3CDTF">2026-05-28T16:38:36Z</dcterms:modified>
</cp:coreProperties>
</file>