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60"/>
  </p:normalViewPr>
  <p:slideViewPr>
    <p:cSldViewPr snapToGrid="0">
      <p:cViewPr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274A0-7919-154B-B6B1-8CC17BEDA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98FD9-19B0-2976-AF7F-FC5A5A13B1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BBACF6-E2F9-C7F4-417B-D1A49292D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A505A-4499-B463-A12C-5AE53D208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D718E-407A-FCAA-9FF3-D010D3365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659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C9214-4BFF-5B9F-7BB1-C9D48F11E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3C528-F2D0-44FB-45BF-34D7A469C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FBFB8-88DB-9437-7237-DF72E1C37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D7157-EC23-5F91-2AC3-238F2D4A5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AA3E0-DE5F-AD93-64F5-B0C93191C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88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DBEDA-6732-D967-0E2B-CFA550A75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CA36E-4B73-83E3-DE1C-3F4C38906F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EBB1E-559A-0BBA-EA89-28A8A1883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A310B-32F6-1A49-0AB9-9E6452D64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A4939-79DD-9855-E4FA-0AA445A3D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665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B0C99-8800-A630-4B8F-B448BC202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369E0-14CC-E4F5-15BC-612256D2F7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988584-9F6B-DBF5-50E0-D4A8B6B432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6FCA5-66AE-4FE3-9E87-F1E2BC022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591649-C378-AB93-A125-F4FE48625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0E47C6-3BE8-ACD4-3CC7-1CA7A0814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206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21EF0-BCE2-D488-CD1B-62CD14626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0B568-EC3D-FF43-3196-184DCDF25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2D1794-2B14-1FC3-F895-76F9FAD77B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8906F1-28DC-AEC0-3C60-F6DE45EBCD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42F1E8-4F45-15BB-9493-3DFE4E7501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523AA6-DFF0-095F-6C45-864C01D1C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F9BA86-9809-DDCB-EB5C-D5F135F2C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FF0CA-D7FE-B506-3C7A-FB894325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671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1B3FF-8855-0FCB-9E51-0034EF639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210366-6F83-0C38-E0DE-C31D89677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F1B38-7DD0-EA12-282C-833F90CA1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6BB50E-3450-67D0-BAA0-E576C738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241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450162-64BE-CAC5-0B3C-9ADD45D9D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742011-EA3D-9B7F-5243-79E94BBCF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D82D9E-91E8-8C49-B997-84430228B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534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F2AEC-A493-13E8-FEA5-EDDB25415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B4EB7-EB90-4E35-88E1-0504B2151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47521B-17DB-825E-7F3A-D9DFA8200D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02DF40-B63A-C880-3EE5-83B6FB45F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C23766-2613-A438-54B7-87746D103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7679D4-63D7-273C-5C34-8D2A056CB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845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E0A27-9872-C188-0CE8-BC62E7EE5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2B735E-5510-3919-34F6-A147D784DD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878674-3389-4084-1702-9688164DAC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E5290-8E8D-0FB3-BCF0-18580423D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28C8E-4142-F40B-EB45-E030D6E50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5B99F0-5BEB-70D6-033C-43CA9D35D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31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744C1-B4D2-265F-D954-CA4FD6EEF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3E0B1A-EC03-B674-0E63-9113D2D311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F729A-C46A-6931-8837-3B0AE6F97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44CD9-ABD6-7DAC-66DF-8DA977D96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97EA9-E6C5-178F-E373-E965510A0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222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1F2B86-B87B-5AEE-CFC9-01CA0F0F11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E5747E-C7CB-5015-0E4C-6D2ABAA9B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DC082-5AE1-4ACE-D3BA-7F9F6ED5E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FCF11-D4A6-EA2C-4D99-6808E0070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0CAEE-25B9-85F2-FBDA-998A0BC6A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21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18BF19-8B87-F31A-5DCE-92467A8D4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B7C21-3FDE-615F-D722-EE0AC708AE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57E2A-F10D-F35A-8E13-1AA31F21C5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BCCE1-D52A-4F46-9E5A-835991CF2BB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4F48D-AF11-4677-7FC2-3B79DEB367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F29F72-D478-CC57-9022-67E914BA01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8365B-BDB3-42D9-9946-067B682F3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622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>
            <a:extLst>
              <a:ext uri="{FF2B5EF4-FFF2-40B4-BE49-F238E27FC236}">
                <a16:creationId xmlns:a16="http://schemas.microsoft.com/office/drawing/2014/main" id="{DD428C0F-1BCA-D936-9960-5E2DE90BD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97" y="60134"/>
            <a:ext cx="12192000" cy="683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572D7D-849F-3898-D5BE-191D4D839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306" y="4871138"/>
            <a:ext cx="4956110" cy="115040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Mr Parbes Ali 2127517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B277E4-9C49-C252-E0F8-A62CEAB7C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38" y="3171972"/>
            <a:ext cx="10515600" cy="861591"/>
          </a:xfrm>
        </p:spPr>
        <p:txBody>
          <a:bodyPr/>
          <a:lstStyle/>
          <a:p>
            <a:r>
              <a:rPr lang="zh-TW" sz="1800" b="0" i="0" u="none" strike="noStrike" dirty="0">
                <a:solidFill>
                  <a:schemeClr val="bg1">
                    <a:lumMod val="95000"/>
                  </a:schemeClr>
                </a:solidFill>
                <a:effectLst/>
                <a:ea typeface="Aharoni" panose="02010803020104030203" pitchFamily="2" charset="-79"/>
              </a:rPr>
              <a:t>北京王府井文華東方酒店客房及套房卓爾不凡，彰顯品味。酒店設計精心</a:t>
            </a:r>
            <a:r>
              <a:rPr lang="en-US" sz="1800" b="0" i="0" u="none" strike="noStrike" dirty="0">
                <a:solidFill>
                  <a:schemeClr val="bg1">
                    <a:lumMod val="95000"/>
                  </a:schemeClr>
                </a:solidFill>
                <a:effectLst/>
                <a:latin typeface="Aharoni" panose="02010803020104030203" pitchFamily="2" charset="-79"/>
              </a:rPr>
              <a:t>,</a:t>
            </a:r>
            <a:r>
              <a:rPr lang="zh-TW" sz="1800" b="0" i="0" u="none" strike="noStrike" dirty="0">
                <a:solidFill>
                  <a:schemeClr val="bg1">
                    <a:lumMod val="95000"/>
                  </a:schemeClr>
                </a:solidFill>
                <a:effectLst/>
                <a:ea typeface="Aharoni" panose="02010803020104030203" pitchFamily="2" charset="-79"/>
              </a:rPr>
              <a:t>能夠滿足客人的各項需求，將溫馨的居家風格與豪華設施巧妙結合。酒店位置優越，距離故宮僅需數分鐘路程。部分客房及套房可將氣勢恢宏的明清皇宮紫禁城盡收眼底</a:t>
            </a:r>
            <a:r>
              <a:rPr lang="zh-TW" sz="1800" b="0" i="0" u="none" strike="noStrike" dirty="0">
                <a:solidFill>
                  <a:srgbClr val="000000"/>
                </a:solidFill>
                <a:effectLst/>
                <a:ea typeface="Aharoni" panose="02010803020104030203" pitchFamily="2" charset="-79"/>
              </a:rPr>
              <a:t>。</a:t>
            </a:r>
            <a:endParaRPr lang="en-GB" dirty="0"/>
          </a:p>
        </p:txBody>
      </p:sp>
      <p:pic>
        <p:nvPicPr>
          <p:cNvPr id="2051" name="Picture 3" descr="Exterior">
            <a:extLst>
              <a:ext uri="{FF2B5EF4-FFF2-40B4-BE49-F238E27FC236}">
                <a16:creationId xmlns:a16="http://schemas.microsoft.com/office/drawing/2014/main" id="{324BDF0C-8358-C8F5-1409-31F71E8A6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238" y="34242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C966B2-B029-DB5B-5284-2605B5220D0F}"/>
              </a:ext>
            </a:extLst>
          </p:cNvPr>
          <p:cNvSpPr txBox="1"/>
          <p:nvPr/>
        </p:nvSpPr>
        <p:spPr>
          <a:xfrm>
            <a:off x="622333" y="1285046"/>
            <a:ext cx="77094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800" b="0" i="0" dirty="0">
                <a:solidFill>
                  <a:schemeClr val="accent4"/>
                </a:solidFill>
                <a:effectLst/>
                <a:latin typeface="AkkuratLLWebPan-Regular"/>
              </a:rPr>
              <a:t>北京王府井文华东方酒店</a:t>
            </a:r>
            <a:endParaRPr lang="en-GB" sz="48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668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om with a bed and a table&#10;&#10;Description automatically generated with low confidence">
            <a:extLst>
              <a:ext uri="{FF2B5EF4-FFF2-40B4-BE49-F238E27FC236}">
                <a16:creationId xmlns:a16="http://schemas.microsoft.com/office/drawing/2014/main" id="{D8C811B0-313C-E63C-2D2E-64F04BDE46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205" b="75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F3051-A1F1-DAEB-9E12-46F1BDD3146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200" y="1825625"/>
            <a:ext cx="6719596" cy="435133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fontAlgn="base"/>
            <a:r>
              <a:rPr lang="zh-TW" altLang="en-US" sz="700" b="0" i="0" u="none" strike="noStrike" dirty="0">
                <a:effectLst/>
              </a:rPr>
              <a:t>華客房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TW" altLang="en-US" sz="700" b="0" i="0" u="none" strike="noStrike" dirty="0">
                <a:effectLst/>
              </a:rPr>
              <a:t>豪華客房光線充足，寬敞舒適，面積達 </a:t>
            </a:r>
            <a:r>
              <a:rPr lang="en-US" sz="700" b="0" i="0" u="none" strike="noStrike" dirty="0">
                <a:effectLst/>
              </a:rPr>
              <a:t>55 </a:t>
            </a:r>
            <a:r>
              <a:rPr lang="zh-TW" altLang="en-US" sz="700" b="0" i="0" u="none" strike="noStrike" dirty="0">
                <a:effectLst/>
              </a:rPr>
              <a:t>平方米。空間精緻奢華，氛圍輕鬆舒適。每間客房均配有舒適的睡床、豪華雲石浴室和設計獨特的八角桌。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TW" altLang="en-US" sz="700" b="0" i="0" u="none" strike="noStrike" dirty="0">
                <a:effectLst/>
              </a:rPr>
              <a:t>設施包括：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TW" altLang="en-US" sz="700" b="0" i="0" u="none" strike="noStrike" dirty="0">
                <a:effectLst/>
              </a:rPr>
              <a:t>高畫質</a:t>
            </a:r>
            <a:r>
              <a:rPr lang="en-US" sz="700" b="0" i="0" u="none" strike="noStrike" dirty="0">
                <a:effectLst/>
              </a:rPr>
              <a:t>LED</a:t>
            </a:r>
            <a:r>
              <a:rPr lang="zh-TW" altLang="en-US" sz="700" b="0" i="0" u="none" strike="noStrike" dirty="0">
                <a:effectLst/>
              </a:rPr>
              <a:t>電視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TW" altLang="en-US" sz="700" b="0" i="0" u="none" strike="noStrike" dirty="0">
                <a:effectLst/>
              </a:rPr>
              <a:t>浴袍和絲質和服式睡衣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en-US" sz="700" b="0" i="0" u="none" strike="noStrike" dirty="0">
                <a:effectLst/>
              </a:rPr>
              <a:t>Bose® </a:t>
            </a:r>
            <a:r>
              <a:rPr lang="zh-TW" altLang="en-US" sz="700" b="0" i="0" u="none" strike="noStrike" dirty="0">
                <a:effectLst/>
              </a:rPr>
              <a:t>藍牙揚聲器       </a:t>
            </a:r>
            <a:r>
              <a:rPr lang="en-US" sz="700" b="0" i="0" u="none" strike="noStrike" dirty="0">
                <a:solidFill>
                  <a:srgbClr val="FFFF00"/>
                </a:solidFill>
                <a:effectLst/>
              </a:rPr>
              <a:t>¥4,288</a:t>
            </a:r>
            <a:r>
              <a:rPr lang="en-US" sz="700" b="0" i="0" dirty="0">
                <a:solidFill>
                  <a:srgbClr val="FFFF00"/>
                </a:solidFill>
                <a:effectLst/>
              </a:rPr>
              <a:t>​</a:t>
            </a:r>
          </a:p>
          <a:p>
            <a:pPr marL="0" indent="0" fontAlgn="base">
              <a:buNone/>
            </a:pPr>
            <a:endParaRPr lang="en-US" sz="700" b="0" i="0" dirty="0">
              <a:effectLst/>
            </a:endParaRPr>
          </a:p>
          <a:p>
            <a:pPr marL="0" fontAlgn="base"/>
            <a:r>
              <a:rPr lang="en-US" altLang="zh-CN" sz="700" dirty="0"/>
              <a:t>   </a:t>
            </a:r>
            <a:r>
              <a:rPr lang="zh-CN" altLang="en-US" sz="700" b="0" i="0" u="none" strike="noStrike" dirty="0">
                <a:effectLst/>
              </a:rPr>
              <a:t>尊贵客房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豪华而明亮的尊贵客房拥有现代化的居家氛围。豪华的大理石浴室配有超大淋浴、时尚浴缸、双台盆等多种精美设施。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设施包括：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配有点播系统的高清 </a:t>
            </a:r>
            <a:r>
              <a:rPr lang="en-US" sz="700" b="0" i="0" u="none" strike="noStrike" dirty="0">
                <a:effectLst/>
              </a:rPr>
              <a:t>LED </a:t>
            </a:r>
            <a:r>
              <a:rPr lang="zh-CN" altLang="en-US" sz="700" b="0" i="0" u="none" strike="noStrike" dirty="0">
                <a:effectLst/>
              </a:rPr>
              <a:t>电视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浴袍与丝质和服</a:t>
            </a:r>
            <a:r>
              <a:rPr lang="en-US" sz="700" b="0" i="0" dirty="0">
                <a:effectLst/>
              </a:rPr>
              <a:t>​</a:t>
            </a:r>
            <a:endParaRPr lang="en-US" sz="700" dirty="0"/>
          </a:p>
          <a:p>
            <a:pPr fontAlgn="base"/>
            <a:r>
              <a:rPr lang="en-US" sz="700" b="0" i="0" u="none" strike="noStrike" dirty="0">
                <a:effectLst/>
              </a:rPr>
              <a:t>Bose® </a:t>
            </a:r>
            <a:r>
              <a:rPr lang="zh-CN" altLang="en-US" sz="700" b="0" i="0" u="none" strike="noStrike" dirty="0">
                <a:effectLst/>
              </a:rPr>
              <a:t>蓝牙音响         </a:t>
            </a:r>
            <a:r>
              <a:rPr lang="zh-CN" altLang="en-US" sz="700" b="0" i="0" u="none" strike="noStrike" dirty="0">
                <a:solidFill>
                  <a:srgbClr val="FFFF00"/>
                </a:solidFill>
                <a:effectLst/>
              </a:rPr>
              <a:t> </a:t>
            </a:r>
            <a:r>
              <a:rPr lang="en-US" sz="700" b="0" i="0" u="none" strike="noStrike" dirty="0">
                <a:solidFill>
                  <a:srgbClr val="FFFF00"/>
                </a:solidFill>
                <a:effectLst/>
              </a:rPr>
              <a:t>¥4,488</a:t>
            </a:r>
            <a:r>
              <a:rPr lang="en-US" sz="700" b="0" i="0" dirty="0">
                <a:solidFill>
                  <a:srgbClr val="FFFF00"/>
                </a:solidFill>
                <a:effectLst/>
              </a:rPr>
              <a:t>​</a:t>
            </a:r>
          </a:p>
          <a:p>
            <a:pPr marL="0" fontAlgn="base"/>
            <a:endParaRPr lang="en-US" sz="700" b="0" i="0" dirty="0">
              <a:effectLst/>
            </a:endParaRPr>
          </a:p>
          <a:p>
            <a:pPr fontAlgn="base"/>
            <a:r>
              <a:rPr lang="zh-CN" altLang="en-US" sz="700" b="0" i="0" u="none" strike="noStrike" dirty="0">
                <a:effectLst/>
              </a:rPr>
              <a:t>露台客房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私密公寓式设计的客房配有设计独特的八角桌，以及面积最大可达</a:t>
            </a:r>
            <a:r>
              <a:rPr lang="en-US" sz="700" b="0" i="0" u="none" strike="noStrike" dirty="0">
                <a:effectLst/>
              </a:rPr>
              <a:t>28</a:t>
            </a:r>
            <a:r>
              <a:rPr lang="zh-CN" altLang="en-US" sz="700" b="0" i="0" u="none" strike="noStrike" dirty="0">
                <a:effectLst/>
              </a:rPr>
              <a:t>平方米的露台。豪华浴室配有超大步入式淋浴，</a:t>
            </a:r>
            <a:r>
              <a:rPr lang="en-US" sz="700" b="0" i="0" u="none" strike="noStrike" dirty="0" err="1">
                <a:effectLst/>
              </a:rPr>
              <a:t>Diptyque</a:t>
            </a:r>
            <a:r>
              <a:rPr lang="en-US" sz="700" b="0" i="0" u="none" strike="noStrike" dirty="0">
                <a:effectLst/>
              </a:rPr>
              <a:t> </a:t>
            </a:r>
            <a:r>
              <a:rPr lang="zh-CN" altLang="en-US" sz="700" b="0" i="0" u="none" strike="noStrike" dirty="0">
                <a:effectLst/>
              </a:rPr>
              <a:t>奢华洗护用品及双台盆。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设施包括：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配有点播系统的高清 </a:t>
            </a:r>
            <a:r>
              <a:rPr lang="en-US" sz="700" b="0" i="0" u="none" strike="noStrike" dirty="0">
                <a:effectLst/>
              </a:rPr>
              <a:t>LED </a:t>
            </a:r>
            <a:r>
              <a:rPr lang="zh-CN" altLang="en-US" sz="700" b="0" i="0" u="none" strike="noStrike" dirty="0">
                <a:effectLst/>
              </a:rPr>
              <a:t>电视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zh-CN" altLang="en-US" sz="700" b="0" i="0" u="none" strike="noStrike" dirty="0">
                <a:effectLst/>
              </a:rPr>
              <a:t>浴袍与丝质和服</a:t>
            </a:r>
            <a:r>
              <a:rPr lang="en-US" sz="700" b="0" i="0" dirty="0">
                <a:effectLst/>
              </a:rPr>
              <a:t>​</a:t>
            </a:r>
          </a:p>
          <a:p>
            <a:pPr fontAlgn="base"/>
            <a:r>
              <a:rPr lang="en-US" sz="700" b="0" i="0" u="none" strike="noStrike" dirty="0">
                <a:effectLst/>
              </a:rPr>
              <a:t>Bose® </a:t>
            </a:r>
            <a:r>
              <a:rPr lang="zh-CN" altLang="en-US" sz="700" b="0" i="0" u="none" strike="noStrike" dirty="0">
                <a:effectLst/>
              </a:rPr>
              <a:t>蓝牙音响           </a:t>
            </a:r>
            <a:r>
              <a:rPr lang="en-US" sz="700" b="0" i="0" u="none" strike="noStrike" dirty="0">
                <a:solidFill>
                  <a:srgbClr val="FFFF00"/>
                </a:solidFill>
                <a:effectLst/>
              </a:rPr>
              <a:t>¥5,088</a:t>
            </a:r>
            <a:r>
              <a:rPr lang="en-US" sz="700" b="0" i="0" dirty="0">
                <a:solidFill>
                  <a:srgbClr val="FFFF00"/>
                </a:solidFill>
                <a:effectLst/>
              </a:rPr>
              <a:t>​</a:t>
            </a:r>
          </a:p>
          <a:p>
            <a:pPr marL="0"/>
            <a:endParaRPr lang="en-US" sz="700" dirty="0">
              <a:solidFill>
                <a:srgbClr val="FFFFFF"/>
              </a:solidFill>
            </a:endParaRPr>
          </a:p>
          <a:p>
            <a:pPr marL="0"/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5411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restaurant with tables and chairs&#10;&#10;Description automatically generated with low confidence">
            <a:extLst>
              <a:ext uri="{FF2B5EF4-FFF2-40B4-BE49-F238E27FC236}">
                <a16:creationId xmlns:a16="http://schemas.microsoft.com/office/drawing/2014/main" id="{4F58910F-152C-D784-9312-74CC2B6979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951" b="34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0B4553-64ED-EE85-C6D9-71E4B913DAE6}"/>
              </a:ext>
            </a:extLst>
          </p:cNvPr>
          <p:cNvSpPr txBox="1"/>
          <p:nvPr/>
        </p:nvSpPr>
        <p:spPr>
          <a:xfrm>
            <a:off x="268255" y="0"/>
            <a:ext cx="3258716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早餐​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早上</a:t>
            </a:r>
            <a:r>
              <a:rPr lang="en-US" altLang="zh-CN" dirty="0">
                <a:solidFill>
                  <a:schemeClr val="bg1"/>
                </a:solidFill>
              </a:rPr>
              <a:t>6:30 - </a:t>
            </a:r>
            <a:r>
              <a:rPr lang="zh-CN" altLang="en-US" dirty="0">
                <a:solidFill>
                  <a:schemeClr val="bg1"/>
                </a:solidFill>
              </a:rPr>
              <a:t>上午</a:t>
            </a:r>
            <a:r>
              <a:rPr lang="en-US" altLang="zh-CN" dirty="0">
                <a:solidFill>
                  <a:schemeClr val="bg1"/>
                </a:solidFill>
              </a:rPr>
              <a:t>10:30</a:t>
            </a:r>
            <a:r>
              <a:rPr lang="zh-CN" altLang="en-US" dirty="0">
                <a:solidFill>
                  <a:schemeClr val="bg1"/>
                </a:solidFill>
              </a:rPr>
              <a:t>（每天）​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午餐​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上午</a:t>
            </a:r>
            <a:r>
              <a:rPr lang="en-US" altLang="zh-CN" dirty="0">
                <a:solidFill>
                  <a:schemeClr val="bg1"/>
                </a:solidFill>
              </a:rPr>
              <a:t>11:30 - </a:t>
            </a:r>
            <a:r>
              <a:rPr lang="zh-CN" altLang="en-US" dirty="0">
                <a:solidFill>
                  <a:schemeClr val="bg1"/>
                </a:solidFill>
              </a:rPr>
              <a:t>下午</a:t>
            </a:r>
            <a:r>
              <a:rPr lang="en-US" altLang="zh-CN" dirty="0">
                <a:solidFill>
                  <a:schemeClr val="bg1"/>
                </a:solidFill>
              </a:rPr>
              <a:t>2:30</a:t>
            </a:r>
            <a:r>
              <a:rPr lang="zh-CN" altLang="en-US" dirty="0">
                <a:solidFill>
                  <a:schemeClr val="bg1"/>
                </a:solidFill>
              </a:rPr>
              <a:t>（每天）​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下午茶​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下午</a:t>
            </a:r>
            <a:r>
              <a:rPr lang="en-US" altLang="zh-CN" dirty="0">
                <a:solidFill>
                  <a:schemeClr val="bg1"/>
                </a:solidFill>
              </a:rPr>
              <a:t>3:00 - </a:t>
            </a:r>
            <a:r>
              <a:rPr lang="zh-CN" altLang="en-US" dirty="0">
                <a:solidFill>
                  <a:schemeClr val="bg1"/>
                </a:solidFill>
              </a:rPr>
              <a:t>下午</a:t>
            </a:r>
            <a:r>
              <a:rPr lang="en-US" altLang="zh-CN" dirty="0">
                <a:solidFill>
                  <a:schemeClr val="bg1"/>
                </a:solidFill>
              </a:rPr>
              <a:t>5:00</a:t>
            </a:r>
            <a:r>
              <a:rPr lang="zh-CN" altLang="en-US" dirty="0">
                <a:solidFill>
                  <a:schemeClr val="bg1"/>
                </a:solidFill>
              </a:rPr>
              <a:t>（每天）​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晚宴​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下午</a:t>
            </a:r>
            <a:r>
              <a:rPr lang="en-US" altLang="zh-CN" dirty="0">
                <a:solidFill>
                  <a:schemeClr val="bg1"/>
                </a:solidFill>
              </a:rPr>
              <a:t>5:30 - </a:t>
            </a:r>
            <a:r>
              <a:rPr lang="zh-CN" altLang="en-US" dirty="0">
                <a:solidFill>
                  <a:schemeClr val="bg1"/>
                </a:solidFill>
              </a:rPr>
              <a:t>晚上</a:t>
            </a:r>
            <a:r>
              <a:rPr lang="en-US" altLang="zh-CN" dirty="0">
                <a:solidFill>
                  <a:schemeClr val="bg1"/>
                </a:solidFill>
              </a:rPr>
              <a:t>10:00</a:t>
            </a:r>
            <a:r>
              <a:rPr lang="zh-CN" altLang="en-US" dirty="0">
                <a:solidFill>
                  <a:schemeClr val="bg1"/>
                </a:solidFill>
              </a:rPr>
              <a:t>（每天）​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致电：​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en-US" altLang="zh-CN" dirty="0">
                <a:solidFill>
                  <a:schemeClr val="bg1"/>
                </a:solidFill>
              </a:rPr>
              <a:t>+86 (10) 8509 8820​</a:t>
            </a:r>
          </a:p>
          <a:p>
            <a:endParaRPr lang="en-US" altLang="zh-CN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电子邮箱​</a:t>
            </a:r>
          </a:p>
          <a:p>
            <a:endParaRPr lang="zh-CN" altLang="en-US" dirty="0">
              <a:solidFill>
                <a:schemeClr val="bg1"/>
              </a:solidFill>
            </a:endParaRPr>
          </a:p>
          <a:p>
            <a:r>
              <a:rPr lang="en-US" altLang="zh-CN" dirty="0">
                <a:solidFill>
                  <a:schemeClr val="bg1"/>
                </a:solidFill>
              </a:rPr>
              <a:t>mowfj-cafezi@mohg.com​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622CA8-8FAB-7754-4CC5-61D0A7D27DB3}"/>
              </a:ext>
            </a:extLst>
          </p:cNvPr>
          <p:cNvSpPr txBox="1"/>
          <p:nvPr/>
        </p:nvSpPr>
        <p:spPr>
          <a:xfrm>
            <a:off x="5495730" y="4456361"/>
            <a:ext cx="450901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  <a:highlight>
                  <a:srgbClr val="000000"/>
                </a:highlight>
              </a:rPr>
              <a:t>创意中式美馔​</a:t>
            </a:r>
          </a:p>
          <a:p>
            <a:endParaRPr lang="zh-CN" altLang="en-US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r>
              <a:rPr lang="zh-CN" altLang="en-US" dirty="0">
                <a:solidFill>
                  <a:schemeClr val="bg1"/>
                </a:solidFill>
                <a:highlight>
                  <a:srgbClr val="000000"/>
                </a:highlight>
              </a:rPr>
              <a:t>紫膳餐厅提供创意中式美馔，宾客午餐时可享用精致散点菜单和美味可口的点心。紫膳采用优质新鲜的当季食材精心烹饪，所有菜肴均现点现做，确保新鲜美味。餐厅全天候开放。客人在此用餐，可望见紫禁城闪耀金光的琉璃瓦屋顶</a:t>
            </a:r>
            <a:endParaRPr lang="en-GB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101101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620</Words>
  <Application>Microsoft Office PowerPoint</Application>
  <PresentationFormat>Widescreen</PresentationFormat>
  <Paragraphs>49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Aharoni</vt:lpstr>
      <vt:lpstr>AkkuratLLWebPan-Regular</vt:lpstr>
      <vt:lpstr>Arial</vt:lpstr>
      <vt:lpstr>Calibri</vt:lpstr>
      <vt:lpstr>Calibri Light</vt:lpstr>
      <vt:lpstr>Office Theme</vt:lpstr>
      <vt:lpstr>Mr Parbes Ali 2127517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 Parbes Ali 2127517</dc:title>
  <dc:creator>Parbes Ali</dc:creator>
  <cp:lastModifiedBy>Parbes Ali</cp:lastModifiedBy>
  <cp:revision>1</cp:revision>
  <dcterms:created xsi:type="dcterms:W3CDTF">2023-05-31T09:39:30Z</dcterms:created>
  <dcterms:modified xsi:type="dcterms:W3CDTF">2023-05-31T10:14:01Z</dcterms:modified>
</cp:coreProperties>
</file>