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71" r:id="rId1"/>
  </p:sldMasterIdLst>
  <p:notesMasterIdLst>
    <p:notesMasterId r:id="rId28"/>
  </p:notesMasterIdLst>
  <p:sldIdLst>
    <p:sldId id="256" r:id="rId2"/>
    <p:sldId id="257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58" r:id="rId13"/>
    <p:sldId id="259" r:id="rId14"/>
    <p:sldId id="26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61" r:id="rId26"/>
    <p:sldId id="281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AA84C2-CB46-48A0-B6F2-290817ECD3ED}" v="39" dt="2022-12-15T23:58:05.7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9" d="100"/>
          <a:sy n="89" d="100"/>
        </p:scale>
        <p:origin x="590" y="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den" userId="b2f01b9e8af6ec5a" providerId="LiveId" clId="{B6AA84C2-CB46-48A0-B6F2-290817ECD3ED}"/>
    <pc:docChg chg="undo redo custSel addSld delSld modSld">
      <pc:chgData name="Mohamed Aden" userId="b2f01b9e8af6ec5a" providerId="LiveId" clId="{B6AA84C2-CB46-48A0-B6F2-290817ECD3ED}" dt="2022-12-16T00:01:35.907" v="1439" actId="1076"/>
      <pc:docMkLst>
        <pc:docMk/>
      </pc:docMkLst>
      <pc:sldChg chg="modSp mod">
        <pc:chgData name="Mohamed Aden" userId="b2f01b9e8af6ec5a" providerId="LiveId" clId="{B6AA84C2-CB46-48A0-B6F2-290817ECD3ED}" dt="2022-12-13T16:32:53.266" v="17" actId="20577"/>
        <pc:sldMkLst>
          <pc:docMk/>
          <pc:sldMk cId="3287356438" sldId="256"/>
        </pc:sldMkLst>
        <pc:spChg chg="mod">
          <ac:chgData name="Mohamed Aden" userId="b2f01b9e8af6ec5a" providerId="LiveId" clId="{B6AA84C2-CB46-48A0-B6F2-290817ECD3ED}" dt="2022-12-13T16:32:53.266" v="17" actId="20577"/>
          <ac:spMkLst>
            <pc:docMk/>
            <pc:sldMk cId="3287356438" sldId="256"/>
            <ac:spMk id="2" creationId="{00000000-0000-0000-0000-000000000000}"/>
          </ac:spMkLst>
        </pc:spChg>
      </pc:sldChg>
      <pc:sldChg chg="modSp mod">
        <pc:chgData name="Mohamed Aden" userId="b2f01b9e8af6ec5a" providerId="LiveId" clId="{B6AA84C2-CB46-48A0-B6F2-290817ECD3ED}" dt="2022-12-13T14:44:53.585" v="1" actId="1076"/>
        <pc:sldMkLst>
          <pc:docMk/>
          <pc:sldMk cId="1625406019" sldId="257"/>
        </pc:sldMkLst>
        <pc:spChg chg="mod">
          <ac:chgData name="Mohamed Aden" userId="b2f01b9e8af6ec5a" providerId="LiveId" clId="{B6AA84C2-CB46-48A0-B6F2-290817ECD3ED}" dt="2022-12-13T14:44:53.585" v="1" actId="1076"/>
          <ac:spMkLst>
            <pc:docMk/>
            <pc:sldMk cId="1625406019" sldId="257"/>
            <ac:spMk id="9" creationId="{B64D8362-C2ED-4463-8DAE-AA177D3F9412}"/>
          </ac:spMkLst>
        </pc:spChg>
      </pc:sldChg>
      <pc:sldChg chg="delSp del mod modClrScheme chgLayout">
        <pc:chgData name="Mohamed Aden" userId="b2f01b9e8af6ec5a" providerId="LiveId" clId="{B6AA84C2-CB46-48A0-B6F2-290817ECD3ED}" dt="2022-12-15T21:26:05.769" v="19" actId="2696"/>
        <pc:sldMkLst>
          <pc:docMk/>
          <pc:sldMk cId="660388051" sldId="258"/>
        </pc:sldMkLst>
        <pc:spChg chg="del">
          <ac:chgData name="Mohamed Aden" userId="b2f01b9e8af6ec5a" providerId="LiveId" clId="{B6AA84C2-CB46-48A0-B6F2-290817ECD3ED}" dt="2022-12-15T21:25:24.485" v="18" actId="700"/>
          <ac:spMkLst>
            <pc:docMk/>
            <pc:sldMk cId="660388051" sldId="258"/>
            <ac:spMk id="2" creationId="{B6865F79-ED2E-4E45-991B-D8058F188CF2}"/>
          </ac:spMkLst>
        </pc:spChg>
        <pc:spChg chg="del">
          <ac:chgData name="Mohamed Aden" userId="b2f01b9e8af6ec5a" providerId="LiveId" clId="{B6AA84C2-CB46-48A0-B6F2-290817ECD3ED}" dt="2022-12-15T21:25:24.485" v="18" actId="700"/>
          <ac:spMkLst>
            <pc:docMk/>
            <pc:sldMk cId="660388051" sldId="258"/>
            <ac:spMk id="3" creationId="{162B1A0B-BC98-405D-89B9-9A9C5A906A0A}"/>
          </ac:spMkLst>
        </pc:spChg>
      </pc:sldChg>
      <pc:sldChg chg="modSp new mod">
        <pc:chgData name="Mohamed Aden" userId="b2f01b9e8af6ec5a" providerId="LiveId" clId="{B6AA84C2-CB46-48A0-B6F2-290817ECD3ED}" dt="2022-12-15T22:40:35.365" v="433" actId="20577"/>
        <pc:sldMkLst>
          <pc:docMk/>
          <pc:sldMk cId="1736564392" sldId="258"/>
        </pc:sldMkLst>
        <pc:spChg chg="mod">
          <ac:chgData name="Mohamed Aden" userId="b2f01b9e8af6ec5a" providerId="LiveId" clId="{B6AA84C2-CB46-48A0-B6F2-290817ECD3ED}" dt="2022-12-15T22:40:35.365" v="433" actId="20577"/>
          <ac:spMkLst>
            <pc:docMk/>
            <pc:sldMk cId="1736564392" sldId="258"/>
            <ac:spMk id="2" creationId="{7BFC6959-E464-7B16-0DEF-F6648EB7FF21}"/>
          </ac:spMkLst>
        </pc:spChg>
        <pc:spChg chg="mod">
          <ac:chgData name="Mohamed Aden" userId="b2f01b9e8af6ec5a" providerId="LiveId" clId="{B6AA84C2-CB46-48A0-B6F2-290817ECD3ED}" dt="2022-12-15T22:18:15.069" v="45" actId="1076"/>
          <ac:spMkLst>
            <pc:docMk/>
            <pc:sldMk cId="1736564392" sldId="258"/>
            <ac:spMk id="3" creationId="{BA33D73F-0FCE-88A2-86EC-65450A3E9870}"/>
          </ac:spMkLst>
        </pc:spChg>
      </pc:sldChg>
      <pc:sldChg chg="modSp new mod">
        <pc:chgData name="Mohamed Aden" userId="b2f01b9e8af6ec5a" providerId="LiveId" clId="{B6AA84C2-CB46-48A0-B6F2-290817ECD3ED}" dt="2022-12-15T23:38:48.888" v="1287" actId="313"/>
        <pc:sldMkLst>
          <pc:docMk/>
          <pc:sldMk cId="1523263245" sldId="259"/>
        </pc:sldMkLst>
        <pc:spChg chg="mod">
          <ac:chgData name="Mohamed Aden" userId="b2f01b9e8af6ec5a" providerId="LiveId" clId="{B6AA84C2-CB46-48A0-B6F2-290817ECD3ED}" dt="2022-12-15T23:38:48.888" v="1287" actId="313"/>
          <ac:spMkLst>
            <pc:docMk/>
            <pc:sldMk cId="1523263245" sldId="259"/>
            <ac:spMk id="2" creationId="{E24FB966-4D8D-C92B-9A31-689860B76D08}"/>
          </ac:spMkLst>
        </pc:spChg>
        <pc:spChg chg="mod">
          <ac:chgData name="Mohamed Aden" userId="b2f01b9e8af6ec5a" providerId="LiveId" clId="{B6AA84C2-CB46-48A0-B6F2-290817ECD3ED}" dt="2022-12-15T22:41:18.113" v="436" actId="1076"/>
          <ac:spMkLst>
            <pc:docMk/>
            <pc:sldMk cId="1523263245" sldId="259"/>
            <ac:spMk id="3" creationId="{4EC952E7-B4EF-5EBA-270E-60B459EE6396}"/>
          </ac:spMkLst>
        </pc:spChg>
      </pc:sldChg>
      <pc:sldChg chg="new del">
        <pc:chgData name="Mohamed Aden" userId="b2f01b9e8af6ec5a" providerId="LiveId" clId="{B6AA84C2-CB46-48A0-B6F2-290817ECD3ED}" dt="2022-12-15T22:35:40.193" v="330" actId="2696"/>
        <pc:sldMkLst>
          <pc:docMk/>
          <pc:sldMk cId="1966290228" sldId="259"/>
        </pc:sldMkLst>
      </pc:sldChg>
      <pc:sldChg chg="modSp new del mod">
        <pc:chgData name="Mohamed Aden" userId="b2f01b9e8af6ec5a" providerId="LiveId" clId="{B6AA84C2-CB46-48A0-B6F2-290817ECD3ED}" dt="2022-12-15T22:36:40.145" v="432" actId="2696"/>
        <pc:sldMkLst>
          <pc:docMk/>
          <pc:sldMk cId="2985975116" sldId="259"/>
        </pc:sldMkLst>
        <pc:spChg chg="mod">
          <ac:chgData name="Mohamed Aden" userId="b2f01b9e8af6ec5a" providerId="LiveId" clId="{B6AA84C2-CB46-48A0-B6F2-290817ECD3ED}" dt="2022-12-15T22:36:20.149" v="388" actId="20577"/>
          <ac:spMkLst>
            <pc:docMk/>
            <pc:sldMk cId="2985975116" sldId="259"/>
            <ac:spMk id="2" creationId="{FBFC3064-3B29-4A35-9473-A7D82E36A457}"/>
          </ac:spMkLst>
        </pc:spChg>
        <pc:spChg chg="mod">
          <ac:chgData name="Mohamed Aden" userId="b2f01b9e8af6ec5a" providerId="LiveId" clId="{B6AA84C2-CB46-48A0-B6F2-290817ECD3ED}" dt="2022-12-15T22:36:34.539" v="431" actId="27636"/>
          <ac:spMkLst>
            <pc:docMk/>
            <pc:sldMk cId="2985975116" sldId="259"/>
            <ac:spMk id="3" creationId="{B48473F0-D223-879C-D0BB-F027EDD113BF}"/>
          </ac:spMkLst>
        </pc:spChg>
      </pc:sldChg>
      <pc:sldChg chg="addSp delSp modSp new mod">
        <pc:chgData name="Mohamed Aden" userId="b2f01b9e8af6ec5a" providerId="LiveId" clId="{B6AA84C2-CB46-48A0-B6F2-290817ECD3ED}" dt="2022-12-15T23:27:23.844" v="1150" actId="5793"/>
        <pc:sldMkLst>
          <pc:docMk/>
          <pc:sldMk cId="1233084192" sldId="260"/>
        </pc:sldMkLst>
        <pc:spChg chg="del mod">
          <ac:chgData name="Mohamed Aden" userId="b2f01b9e8af6ec5a" providerId="LiveId" clId="{B6AA84C2-CB46-48A0-B6F2-290817ECD3ED}" dt="2022-12-15T23:24:57.241" v="1076" actId="21"/>
          <ac:spMkLst>
            <pc:docMk/>
            <pc:sldMk cId="1233084192" sldId="260"/>
            <ac:spMk id="2" creationId="{9232B3EE-D197-59E3-50E4-FE56A6FAB356}"/>
          </ac:spMkLst>
        </pc:spChg>
        <pc:spChg chg="mod">
          <ac:chgData name="Mohamed Aden" userId="b2f01b9e8af6ec5a" providerId="LiveId" clId="{B6AA84C2-CB46-48A0-B6F2-290817ECD3ED}" dt="2022-12-15T23:05:31.569" v="936" actId="5793"/>
          <ac:spMkLst>
            <pc:docMk/>
            <pc:sldMk cId="1233084192" sldId="260"/>
            <ac:spMk id="3" creationId="{8FDF4FFD-EA8C-35AB-33B5-9FD2D3D1DAC6}"/>
          </ac:spMkLst>
        </pc:spChg>
        <pc:spChg chg="add mod">
          <ac:chgData name="Mohamed Aden" userId="b2f01b9e8af6ec5a" providerId="LiveId" clId="{B6AA84C2-CB46-48A0-B6F2-290817ECD3ED}" dt="2022-12-15T23:27:23.844" v="1150" actId="5793"/>
          <ac:spMkLst>
            <pc:docMk/>
            <pc:sldMk cId="1233084192" sldId="260"/>
            <ac:spMk id="4" creationId="{5A56EA21-70F0-C593-E771-F86DD99B43E1}"/>
          </ac:spMkLst>
        </pc:spChg>
        <pc:picChg chg="add del mod">
          <ac:chgData name="Mohamed Aden" userId="b2f01b9e8af6ec5a" providerId="LiveId" clId="{B6AA84C2-CB46-48A0-B6F2-290817ECD3ED}" dt="2022-12-15T23:24:57.241" v="1076" actId="21"/>
          <ac:picMkLst>
            <pc:docMk/>
            <pc:sldMk cId="1233084192" sldId="260"/>
            <ac:picMk id="1026" creationId="{26460061-9ACB-DFCA-EE36-D079842ED602}"/>
          </ac:picMkLst>
        </pc:picChg>
      </pc:sldChg>
      <pc:sldChg chg="modSp new mod">
        <pc:chgData name="Mohamed Aden" userId="b2f01b9e8af6ec5a" providerId="LiveId" clId="{B6AA84C2-CB46-48A0-B6F2-290817ECD3ED}" dt="2022-12-15T23:32:53.535" v="1272"/>
        <pc:sldMkLst>
          <pc:docMk/>
          <pc:sldMk cId="1725171497" sldId="261"/>
        </pc:sldMkLst>
        <pc:spChg chg="mod">
          <ac:chgData name="Mohamed Aden" userId="b2f01b9e8af6ec5a" providerId="LiveId" clId="{B6AA84C2-CB46-48A0-B6F2-290817ECD3ED}" dt="2022-12-15T23:32:53.535" v="1272"/>
          <ac:spMkLst>
            <pc:docMk/>
            <pc:sldMk cId="1725171497" sldId="261"/>
            <ac:spMk id="2" creationId="{A31BFB82-88F1-8962-474D-4758C6BD1637}"/>
          </ac:spMkLst>
        </pc:spChg>
        <pc:spChg chg="mod">
          <ac:chgData name="Mohamed Aden" userId="b2f01b9e8af6ec5a" providerId="LiveId" clId="{B6AA84C2-CB46-48A0-B6F2-290817ECD3ED}" dt="2022-12-15T23:28:47.958" v="1163" actId="20577"/>
          <ac:spMkLst>
            <pc:docMk/>
            <pc:sldMk cId="1725171497" sldId="261"/>
            <ac:spMk id="3" creationId="{3AB9C287-0287-5210-418D-CC7F1BBD626A}"/>
          </ac:spMkLst>
        </pc:spChg>
      </pc:sldChg>
      <pc:sldChg chg="add">
        <pc:chgData name="Mohamed Aden" userId="b2f01b9e8af6ec5a" providerId="LiveId" clId="{B6AA84C2-CB46-48A0-B6F2-290817ECD3ED}" dt="2022-12-15T23:35:11.724" v="1275"/>
        <pc:sldMkLst>
          <pc:docMk/>
          <pc:sldMk cId="2795511598" sldId="262"/>
        </pc:sldMkLst>
      </pc:sldChg>
      <pc:sldChg chg="new del">
        <pc:chgData name="Mohamed Aden" userId="b2f01b9e8af6ec5a" providerId="LiveId" clId="{B6AA84C2-CB46-48A0-B6F2-290817ECD3ED}" dt="2022-12-15T23:33:52.113" v="1274" actId="2696"/>
        <pc:sldMkLst>
          <pc:docMk/>
          <pc:sldMk cId="3063148931" sldId="262"/>
        </pc:sldMkLst>
      </pc:sldChg>
      <pc:sldChg chg="add">
        <pc:chgData name="Mohamed Aden" userId="b2f01b9e8af6ec5a" providerId="LiveId" clId="{B6AA84C2-CB46-48A0-B6F2-290817ECD3ED}" dt="2022-12-15T23:35:24.413" v="1276"/>
        <pc:sldMkLst>
          <pc:docMk/>
          <pc:sldMk cId="3024418319" sldId="263"/>
        </pc:sldMkLst>
      </pc:sldChg>
      <pc:sldChg chg="add">
        <pc:chgData name="Mohamed Aden" userId="b2f01b9e8af6ec5a" providerId="LiveId" clId="{B6AA84C2-CB46-48A0-B6F2-290817ECD3ED}" dt="2022-12-15T23:35:27.103" v="1277"/>
        <pc:sldMkLst>
          <pc:docMk/>
          <pc:sldMk cId="3857010544" sldId="264"/>
        </pc:sldMkLst>
      </pc:sldChg>
      <pc:sldChg chg="add">
        <pc:chgData name="Mohamed Aden" userId="b2f01b9e8af6ec5a" providerId="LiveId" clId="{B6AA84C2-CB46-48A0-B6F2-290817ECD3ED}" dt="2022-12-15T23:36:27.332" v="1278"/>
        <pc:sldMkLst>
          <pc:docMk/>
          <pc:sldMk cId="2897900603" sldId="265"/>
        </pc:sldMkLst>
      </pc:sldChg>
      <pc:sldChg chg="add">
        <pc:chgData name="Mohamed Aden" userId="b2f01b9e8af6ec5a" providerId="LiveId" clId="{B6AA84C2-CB46-48A0-B6F2-290817ECD3ED}" dt="2022-12-15T23:36:30.168" v="1279"/>
        <pc:sldMkLst>
          <pc:docMk/>
          <pc:sldMk cId="1345970754" sldId="266"/>
        </pc:sldMkLst>
      </pc:sldChg>
      <pc:sldChg chg="add">
        <pc:chgData name="Mohamed Aden" userId="b2f01b9e8af6ec5a" providerId="LiveId" clId="{B6AA84C2-CB46-48A0-B6F2-290817ECD3ED}" dt="2022-12-15T23:36:31.995" v="1280"/>
        <pc:sldMkLst>
          <pc:docMk/>
          <pc:sldMk cId="1085657067" sldId="267"/>
        </pc:sldMkLst>
      </pc:sldChg>
      <pc:sldChg chg="add">
        <pc:chgData name="Mohamed Aden" userId="b2f01b9e8af6ec5a" providerId="LiveId" clId="{B6AA84C2-CB46-48A0-B6F2-290817ECD3ED}" dt="2022-12-15T23:36:33.367" v="1281"/>
        <pc:sldMkLst>
          <pc:docMk/>
          <pc:sldMk cId="295314731" sldId="268"/>
        </pc:sldMkLst>
      </pc:sldChg>
      <pc:sldChg chg="add">
        <pc:chgData name="Mohamed Aden" userId="b2f01b9e8af6ec5a" providerId="LiveId" clId="{B6AA84C2-CB46-48A0-B6F2-290817ECD3ED}" dt="2022-12-15T23:36:34.707" v="1282"/>
        <pc:sldMkLst>
          <pc:docMk/>
          <pc:sldMk cId="2889900623" sldId="269"/>
        </pc:sldMkLst>
      </pc:sldChg>
      <pc:sldChg chg="add">
        <pc:chgData name="Mohamed Aden" userId="b2f01b9e8af6ec5a" providerId="LiveId" clId="{B6AA84C2-CB46-48A0-B6F2-290817ECD3ED}" dt="2022-12-15T23:36:36.133" v="1283"/>
        <pc:sldMkLst>
          <pc:docMk/>
          <pc:sldMk cId="615146333" sldId="270"/>
        </pc:sldMkLst>
      </pc:sldChg>
      <pc:sldChg chg="modSp new mod">
        <pc:chgData name="Mohamed Aden" userId="b2f01b9e8af6ec5a" providerId="LiveId" clId="{B6AA84C2-CB46-48A0-B6F2-290817ECD3ED}" dt="2022-12-15T23:47:06.346" v="1295"/>
        <pc:sldMkLst>
          <pc:docMk/>
          <pc:sldMk cId="2826216515" sldId="271"/>
        </pc:sldMkLst>
        <pc:spChg chg="mod">
          <ac:chgData name="Mohamed Aden" userId="b2f01b9e8af6ec5a" providerId="LiveId" clId="{B6AA84C2-CB46-48A0-B6F2-290817ECD3ED}" dt="2022-12-15T23:47:06.346" v="1295"/>
          <ac:spMkLst>
            <pc:docMk/>
            <pc:sldMk cId="2826216515" sldId="271"/>
            <ac:spMk id="2" creationId="{D2B665FF-9B73-B085-FED6-75E2E4F4A62A}"/>
          </ac:spMkLst>
        </pc:spChg>
        <pc:spChg chg="mod">
          <ac:chgData name="Mohamed Aden" userId="b2f01b9e8af6ec5a" providerId="LiveId" clId="{B6AA84C2-CB46-48A0-B6F2-290817ECD3ED}" dt="2022-12-15T23:46:12.891" v="1290" actId="1076"/>
          <ac:spMkLst>
            <pc:docMk/>
            <pc:sldMk cId="2826216515" sldId="271"/>
            <ac:spMk id="3" creationId="{5E1D65B5-F0FF-F428-29FA-EDAD24B2BF27}"/>
          </ac:spMkLst>
        </pc:spChg>
      </pc:sldChg>
      <pc:sldChg chg="modSp new mod">
        <pc:chgData name="Mohamed Aden" userId="b2f01b9e8af6ec5a" providerId="LiveId" clId="{B6AA84C2-CB46-48A0-B6F2-290817ECD3ED}" dt="2022-12-15T23:48:45.298" v="1304" actId="27636"/>
        <pc:sldMkLst>
          <pc:docMk/>
          <pc:sldMk cId="3912820247" sldId="272"/>
        </pc:sldMkLst>
        <pc:spChg chg="mod">
          <ac:chgData name="Mohamed Aden" userId="b2f01b9e8af6ec5a" providerId="LiveId" clId="{B6AA84C2-CB46-48A0-B6F2-290817ECD3ED}" dt="2022-12-15T23:48:45.298" v="1304" actId="27636"/>
          <ac:spMkLst>
            <pc:docMk/>
            <pc:sldMk cId="3912820247" sldId="272"/>
            <ac:spMk id="2" creationId="{3EFBDFC1-5841-AB9C-27A0-4E9E2F3046E8}"/>
          </ac:spMkLst>
        </pc:spChg>
        <pc:spChg chg="mod">
          <ac:chgData name="Mohamed Aden" userId="b2f01b9e8af6ec5a" providerId="LiveId" clId="{B6AA84C2-CB46-48A0-B6F2-290817ECD3ED}" dt="2022-12-15T23:47:57.529" v="1298" actId="1076"/>
          <ac:spMkLst>
            <pc:docMk/>
            <pc:sldMk cId="3912820247" sldId="272"/>
            <ac:spMk id="3" creationId="{1990F967-16E4-FD3B-9E0F-0FFFB2F49F86}"/>
          </ac:spMkLst>
        </pc:spChg>
      </pc:sldChg>
      <pc:sldChg chg="modSp new mod">
        <pc:chgData name="Mohamed Aden" userId="b2f01b9e8af6ec5a" providerId="LiveId" clId="{B6AA84C2-CB46-48A0-B6F2-290817ECD3ED}" dt="2022-12-15T23:51:22.445" v="1314" actId="27636"/>
        <pc:sldMkLst>
          <pc:docMk/>
          <pc:sldMk cId="1703708123" sldId="273"/>
        </pc:sldMkLst>
        <pc:spChg chg="mod">
          <ac:chgData name="Mohamed Aden" userId="b2f01b9e8af6ec5a" providerId="LiveId" clId="{B6AA84C2-CB46-48A0-B6F2-290817ECD3ED}" dt="2022-12-15T23:51:22.445" v="1314" actId="27636"/>
          <ac:spMkLst>
            <pc:docMk/>
            <pc:sldMk cId="1703708123" sldId="273"/>
            <ac:spMk id="2" creationId="{D6CF31C3-0D07-5847-6FB9-1D7FC5D52466}"/>
          </ac:spMkLst>
        </pc:spChg>
        <pc:spChg chg="mod">
          <ac:chgData name="Mohamed Aden" userId="b2f01b9e8af6ec5a" providerId="LiveId" clId="{B6AA84C2-CB46-48A0-B6F2-290817ECD3ED}" dt="2022-12-15T23:50:03.620" v="1308" actId="1076"/>
          <ac:spMkLst>
            <pc:docMk/>
            <pc:sldMk cId="1703708123" sldId="273"/>
            <ac:spMk id="3" creationId="{89C4D325-535C-6BEF-2F9E-9017A3F00E4B}"/>
          </ac:spMkLst>
        </pc:spChg>
      </pc:sldChg>
      <pc:sldChg chg="modSp new mod">
        <pc:chgData name="Mohamed Aden" userId="b2f01b9e8af6ec5a" providerId="LiveId" clId="{B6AA84C2-CB46-48A0-B6F2-290817ECD3ED}" dt="2022-12-15T23:55:54.185" v="1416" actId="20577"/>
        <pc:sldMkLst>
          <pc:docMk/>
          <pc:sldMk cId="929829762" sldId="274"/>
        </pc:sldMkLst>
        <pc:spChg chg="mod">
          <ac:chgData name="Mohamed Aden" userId="b2f01b9e8af6ec5a" providerId="LiveId" clId="{B6AA84C2-CB46-48A0-B6F2-290817ECD3ED}" dt="2022-12-15T23:55:54.185" v="1416" actId="20577"/>
          <ac:spMkLst>
            <pc:docMk/>
            <pc:sldMk cId="929829762" sldId="274"/>
            <ac:spMk id="2" creationId="{36821099-5ADC-9988-AAD7-7961B9A1BCA4}"/>
          </ac:spMkLst>
        </pc:spChg>
        <pc:spChg chg="mod">
          <ac:chgData name="Mohamed Aden" userId="b2f01b9e8af6ec5a" providerId="LiveId" clId="{B6AA84C2-CB46-48A0-B6F2-290817ECD3ED}" dt="2022-12-15T23:52:40.463" v="1317" actId="1076"/>
          <ac:spMkLst>
            <pc:docMk/>
            <pc:sldMk cId="929829762" sldId="274"/>
            <ac:spMk id="3" creationId="{0A621986-0AC8-4579-EA0F-0324C8FB77D5}"/>
          </ac:spMkLst>
        </pc:spChg>
      </pc:sldChg>
      <pc:sldChg chg="add">
        <pc:chgData name="Mohamed Aden" userId="b2f01b9e8af6ec5a" providerId="LiveId" clId="{B6AA84C2-CB46-48A0-B6F2-290817ECD3ED}" dt="2022-12-15T23:57:29.644" v="1421"/>
        <pc:sldMkLst>
          <pc:docMk/>
          <pc:sldMk cId="521292274" sldId="275"/>
        </pc:sldMkLst>
      </pc:sldChg>
      <pc:sldChg chg="new del">
        <pc:chgData name="Mohamed Aden" userId="b2f01b9e8af6ec5a" providerId="LiveId" clId="{B6AA84C2-CB46-48A0-B6F2-290817ECD3ED}" dt="2022-12-15T23:56:33.494" v="1418" actId="2696"/>
        <pc:sldMkLst>
          <pc:docMk/>
          <pc:sldMk cId="696778723" sldId="275"/>
        </pc:sldMkLst>
      </pc:sldChg>
      <pc:sldChg chg="add del">
        <pc:chgData name="Mohamed Aden" userId="b2f01b9e8af6ec5a" providerId="LiveId" clId="{B6AA84C2-CB46-48A0-B6F2-290817ECD3ED}" dt="2022-12-15T23:57:25.020" v="1420" actId="2696"/>
        <pc:sldMkLst>
          <pc:docMk/>
          <pc:sldMk cId="2468100692" sldId="275"/>
        </pc:sldMkLst>
      </pc:sldChg>
      <pc:sldChg chg="add">
        <pc:chgData name="Mohamed Aden" userId="b2f01b9e8af6ec5a" providerId="LiveId" clId="{B6AA84C2-CB46-48A0-B6F2-290817ECD3ED}" dt="2022-12-15T23:57:31.738" v="1422"/>
        <pc:sldMkLst>
          <pc:docMk/>
          <pc:sldMk cId="3968322414" sldId="276"/>
        </pc:sldMkLst>
      </pc:sldChg>
      <pc:sldChg chg="add">
        <pc:chgData name="Mohamed Aden" userId="b2f01b9e8af6ec5a" providerId="LiveId" clId="{B6AA84C2-CB46-48A0-B6F2-290817ECD3ED}" dt="2022-12-15T23:57:33.067" v="1423"/>
        <pc:sldMkLst>
          <pc:docMk/>
          <pc:sldMk cId="2485714602" sldId="277"/>
        </pc:sldMkLst>
      </pc:sldChg>
      <pc:sldChg chg="add">
        <pc:chgData name="Mohamed Aden" userId="b2f01b9e8af6ec5a" providerId="LiveId" clId="{B6AA84C2-CB46-48A0-B6F2-290817ECD3ED}" dt="2022-12-15T23:57:34.629" v="1424"/>
        <pc:sldMkLst>
          <pc:docMk/>
          <pc:sldMk cId="2219528550" sldId="278"/>
        </pc:sldMkLst>
      </pc:sldChg>
      <pc:sldChg chg="add">
        <pc:chgData name="Mohamed Aden" userId="b2f01b9e8af6ec5a" providerId="LiveId" clId="{B6AA84C2-CB46-48A0-B6F2-290817ECD3ED}" dt="2022-12-15T23:57:38.186" v="1425"/>
        <pc:sldMkLst>
          <pc:docMk/>
          <pc:sldMk cId="3870799990" sldId="279"/>
        </pc:sldMkLst>
      </pc:sldChg>
      <pc:sldChg chg="add">
        <pc:chgData name="Mohamed Aden" userId="b2f01b9e8af6ec5a" providerId="LiveId" clId="{B6AA84C2-CB46-48A0-B6F2-290817ECD3ED}" dt="2022-12-15T23:58:05.776" v="1426"/>
        <pc:sldMkLst>
          <pc:docMk/>
          <pc:sldMk cId="3244375006" sldId="280"/>
        </pc:sldMkLst>
      </pc:sldChg>
      <pc:sldChg chg="addSp delSp modSp new mod">
        <pc:chgData name="Mohamed Aden" userId="b2f01b9e8af6ec5a" providerId="LiveId" clId="{B6AA84C2-CB46-48A0-B6F2-290817ECD3ED}" dt="2022-12-16T00:01:35.907" v="1439" actId="1076"/>
        <pc:sldMkLst>
          <pc:docMk/>
          <pc:sldMk cId="3790741115" sldId="281"/>
        </pc:sldMkLst>
        <pc:spChg chg="add del mod">
          <ac:chgData name="Mohamed Aden" userId="b2f01b9e8af6ec5a" providerId="LiveId" clId="{B6AA84C2-CB46-48A0-B6F2-290817ECD3ED}" dt="2022-12-15T23:59:40.723" v="1430" actId="478"/>
          <ac:spMkLst>
            <pc:docMk/>
            <pc:sldMk cId="3790741115" sldId="281"/>
            <ac:spMk id="3" creationId="{81964AFB-5E74-2BA5-F189-34343E4B5E6B}"/>
          </ac:spMkLst>
        </pc:spChg>
        <pc:spChg chg="add mod">
          <ac:chgData name="Mohamed Aden" userId="b2f01b9e8af6ec5a" providerId="LiveId" clId="{B6AA84C2-CB46-48A0-B6F2-290817ECD3ED}" dt="2022-12-16T00:01:27.930" v="1437" actId="20577"/>
          <ac:spMkLst>
            <pc:docMk/>
            <pc:sldMk cId="3790741115" sldId="281"/>
            <ac:spMk id="5" creationId="{6F69D614-8AE0-B996-1679-0EB585766707}"/>
          </ac:spMkLst>
        </pc:spChg>
        <pc:spChg chg="add mod">
          <ac:chgData name="Mohamed Aden" userId="b2f01b9e8af6ec5a" providerId="LiveId" clId="{B6AA84C2-CB46-48A0-B6F2-290817ECD3ED}" dt="2022-12-16T00:01:35.907" v="1439" actId="1076"/>
          <ac:spMkLst>
            <pc:docMk/>
            <pc:sldMk cId="3790741115" sldId="281"/>
            <ac:spMk id="7" creationId="{3FAE1DD3-3D08-0308-25D7-3A2D270D4FE9}"/>
          </ac:spMkLst>
        </pc:spChg>
      </pc:sldChg>
    </pc:docChg>
  </pc:docChgLst>
  <pc:docChgLst>
    <pc:chgData name="Mohamed Aden" userId="b2f01b9e8af6ec5a" providerId="LiveId" clId="{A330FAD2-81EC-4E67-8019-AB247C4BE47C}"/>
    <pc:docChg chg="modSld">
      <pc:chgData name="Mohamed Aden" userId="b2f01b9e8af6ec5a" providerId="LiveId" clId="{A330FAD2-81EC-4E67-8019-AB247C4BE47C}" dt="2022-12-10T07:45:58.578" v="3"/>
      <pc:docMkLst>
        <pc:docMk/>
      </pc:docMkLst>
      <pc:sldChg chg="setBg">
        <pc:chgData name="Mohamed Aden" userId="b2f01b9e8af6ec5a" providerId="LiveId" clId="{A330FAD2-81EC-4E67-8019-AB247C4BE47C}" dt="2022-12-10T07:45:58.578" v="3"/>
        <pc:sldMkLst>
          <pc:docMk/>
          <pc:sldMk cId="1625406019" sldId="2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ADAD22-DA38-4FC5-843D-F9A9F852023D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CEB0DD-1D0B-4935-8A3C-AEC9AC6AD1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859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CEB0DD-1D0B-4935-8A3C-AEC9AC6AD16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5488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7644AD-7EEA-4E49-B0C5-6D5BE8C3E25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1758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2E8D3-D8DE-4C68-AAAB-E6FCCE67077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7966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2E8D3-D8DE-4C68-AAAB-E6FCCE67077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9389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12E8D3-D8DE-4C68-AAAB-E6FCCE67077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0898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01F9CA3-105E-4857-9057-6DB6197DA786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72" r:id="rId1"/>
    <p:sldLayoutId id="2147484173" r:id="rId2"/>
    <p:sldLayoutId id="2147484174" r:id="rId3"/>
    <p:sldLayoutId id="2147484175" r:id="rId4"/>
    <p:sldLayoutId id="2147484176" r:id="rId5"/>
    <p:sldLayoutId id="2147484177" r:id="rId6"/>
    <p:sldLayoutId id="2147484178" r:id="rId7"/>
    <p:sldLayoutId id="2147484179" r:id="rId8"/>
    <p:sldLayoutId id="2147484180" r:id="rId9"/>
    <p:sldLayoutId id="2147484181" r:id="rId10"/>
    <p:sldLayoutId id="2147484182" r:id="rId11"/>
  </p:sldLayoutIdLst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businessprofessor.com/en_US/management-leadership-organizational-behavior/hersey-blanchard-model-defined" TargetMode="External"/><Relationship Id="rId2" Type="http://schemas.openxmlformats.org/officeDocument/2006/relationships/hyperlink" Target="https://www.qualitygurus.com/4-types-of-team-rol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elbin.com/about/belbin-team-roles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2722" y="654212"/>
            <a:ext cx="6671175" cy="1821531"/>
          </a:xfrm>
        </p:spPr>
        <p:txBody>
          <a:bodyPr>
            <a:noAutofit/>
          </a:bodyPr>
          <a:lstStyle/>
          <a:p>
            <a:r>
              <a:rPr lang="en-US" sz="3200" b="1" dirty="0">
                <a:latin typeface="Arial"/>
                <a:cs typeface="Arial"/>
              </a:rPr>
              <a:t>Effective Team Working and Communication</a:t>
            </a:r>
          </a:p>
          <a:p>
            <a:r>
              <a:rPr lang="en-US" sz="2000" dirty="0">
                <a:latin typeface="Arial"/>
                <a:cs typeface="Arial"/>
              </a:rPr>
              <a:t>Module Code:      BMSW4002</a:t>
            </a:r>
          </a:p>
          <a:p>
            <a:r>
              <a:rPr lang="en-US" sz="2000" dirty="0">
                <a:latin typeface="Arial"/>
                <a:cs typeface="Arial"/>
              </a:rPr>
              <a:t>Lecturer Name:    Lloyd Beharr</a:t>
            </a:r>
            <a:r>
              <a:rPr lang="en-US" sz="2000" b="1" dirty="0">
                <a:latin typeface="Arial"/>
                <a:cs typeface="Arial"/>
              </a:rPr>
              <a:t>y </a:t>
            </a:r>
            <a:br>
              <a:rPr lang="en-US" sz="2800" b="1" dirty="0">
                <a:latin typeface="Arial"/>
                <a:cs typeface="Arial"/>
              </a:rPr>
            </a:br>
            <a:endParaRPr lang="en-US" sz="2800" b="1" u="sng" dirty="0">
              <a:latin typeface="Arial Black"/>
              <a:cs typeface="Arial Black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741" y="3514784"/>
            <a:ext cx="8569894" cy="3194093"/>
          </a:xfrm>
        </p:spPr>
        <p:txBody>
          <a:bodyPr>
            <a:normAutofit fontScale="90000"/>
          </a:bodyPr>
          <a:lstStyle/>
          <a:p>
            <a:pPr marL="182880" indent="0">
              <a:buNone/>
            </a:pPr>
            <a:r>
              <a:rPr lang="en-US" sz="2000" dirty="0">
                <a:latin typeface="Arial"/>
                <a:cs typeface="Arial"/>
              </a:rPr>
              <a:t>Student Names:                                Student ID Numbers: </a:t>
            </a:r>
            <a:br>
              <a:rPr lang="en-US" sz="2000" dirty="0">
                <a:latin typeface="Arial"/>
                <a:cs typeface="Arial"/>
              </a:rPr>
            </a:b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>Mariana </a:t>
            </a:r>
            <a:r>
              <a:rPr lang="en-US" sz="2000">
                <a:latin typeface="Arial"/>
                <a:cs typeface="Arial"/>
              </a:rPr>
              <a:t>Ungureanu                              2129381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 err="1">
                <a:latin typeface="Arial"/>
                <a:cs typeface="Arial"/>
              </a:rPr>
              <a:t>Cadmiel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 dirty="0" err="1">
                <a:latin typeface="Arial"/>
                <a:cs typeface="Arial"/>
              </a:rPr>
              <a:t>Oprescu</a:t>
            </a:r>
            <a:r>
              <a:rPr lang="en-US" sz="2000" dirty="0">
                <a:latin typeface="Arial"/>
                <a:cs typeface="Arial"/>
              </a:rPr>
              <a:t>                                  2133523                        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>Mohamed Mahmud Aden                     2133707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 err="1">
                <a:latin typeface="Arial"/>
                <a:cs typeface="Arial"/>
              </a:rPr>
              <a:t>Vasuruban</a:t>
            </a:r>
            <a:r>
              <a:rPr lang="en-US" sz="2000" dirty="0">
                <a:latin typeface="Arial"/>
                <a:cs typeface="Arial"/>
              </a:rPr>
              <a:t> Nadarajah                           2133550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>Maria Jose </a:t>
            </a:r>
            <a:r>
              <a:rPr lang="en-US" sz="2000" dirty="0" err="1">
                <a:latin typeface="Arial"/>
                <a:cs typeface="Arial"/>
              </a:rPr>
              <a:t>Ayovi</a:t>
            </a:r>
            <a:r>
              <a:rPr lang="en-US" sz="2000" dirty="0">
                <a:latin typeface="Arial"/>
                <a:cs typeface="Arial"/>
              </a:rPr>
              <a:t>  Peralta                     2133891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latin typeface="Arial"/>
                <a:cs typeface="Arial"/>
              </a:rPr>
              <a:t>  </a:t>
            </a:r>
            <a:br>
              <a:rPr lang="en-US" sz="2000" dirty="0">
                <a:latin typeface="Arial"/>
                <a:cs typeface="Arial"/>
              </a:rPr>
            </a:br>
            <a:br>
              <a:rPr lang="en-US" sz="2000" dirty="0">
                <a:latin typeface="Arial"/>
                <a:cs typeface="Arial"/>
              </a:rPr>
            </a:br>
            <a:br>
              <a:rPr lang="en-US" sz="2000" dirty="0">
                <a:latin typeface="Arial"/>
                <a:cs typeface="Arial"/>
              </a:rPr>
            </a:br>
            <a:br>
              <a:rPr lang="en-US" sz="2000" dirty="0">
                <a:latin typeface="Arial"/>
                <a:cs typeface="Arial"/>
              </a:rPr>
            </a:br>
            <a:br>
              <a:rPr lang="en-US" sz="2000" dirty="0">
                <a:latin typeface="Arial"/>
                <a:cs typeface="Arial"/>
              </a:rPr>
            </a:br>
            <a:br>
              <a:rPr lang="en-US" sz="2000" dirty="0">
                <a:latin typeface="Arial"/>
                <a:cs typeface="Arial"/>
              </a:rPr>
            </a:br>
            <a:br>
              <a:rPr lang="en-US" sz="2000" dirty="0">
                <a:latin typeface="Arial"/>
                <a:cs typeface="Arial"/>
              </a:rPr>
            </a:br>
            <a:br>
              <a:rPr lang="en-US" sz="2000" dirty="0">
                <a:latin typeface="Arial"/>
                <a:cs typeface="Arial"/>
              </a:rPr>
            </a:br>
            <a:br>
              <a:rPr lang="en-US" sz="2000" dirty="0">
                <a:latin typeface="Arial"/>
                <a:cs typeface="Arial"/>
              </a:rPr>
            </a:br>
            <a:br>
              <a:rPr lang="en-US" sz="2800" dirty="0">
                <a:latin typeface="Arial"/>
                <a:cs typeface="Arial"/>
              </a:rPr>
            </a:br>
            <a:br>
              <a:rPr lang="en-US" sz="2800" dirty="0">
                <a:latin typeface="Arial"/>
                <a:cs typeface="Arial"/>
              </a:rPr>
            </a:br>
            <a:br>
              <a:rPr lang="en-US" sz="2800" dirty="0">
                <a:latin typeface="Arial"/>
                <a:cs typeface="Arial"/>
              </a:rPr>
            </a:br>
            <a:br>
              <a:rPr lang="en-US" sz="2800" dirty="0">
                <a:latin typeface="Arial"/>
                <a:cs typeface="Arial"/>
              </a:rPr>
            </a:br>
            <a:br>
              <a:rPr lang="en-US" sz="2800" dirty="0">
                <a:latin typeface="Arial"/>
                <a:cs typeface="Arial"/>
              </a:rPr>
            </a:br>
            <a:br>
              <a:rPr lang="en-US" sz="2800" dirty="0">
                <a:latin typeface="Arial"/>
                <a:cs typeface="Arial"/>
              </a:rPr>
            </a:br>
            <a:br>
              <a:rPr lang="en-US" sz="2800" dirty="0">
                <a:latin typeface="Arial"/>
                <a:cs typeface="Arial"/>
              </a:rPr>
            </a:br>
            <a:br>
              <a:rPr lang="en-US" sz="2800" dirty="0">
                <a:latin typeface="Arial"/>
                <a:cs typeface="Arial"/>
              </a:rPr>
            </a:br>
            <a:br>
              <a:rPr lang="en-US" sz="2800" dirty="0">
                <a:latin typeface="Arial"/>
                <a:cs typeface="Arial"/>
              </a:rPr>
            </a:br>
            <a:br>
              <a:rPr lang="en-US" sz="2800" dirty="0">
                <a:latin typeface="Arial"/>
                <a:cs typeface="Arial"/>
              </a:rPr>
            </a:br>
            <a:br>
              <a:rPr lang="en-US" sz="2800" dirty="0"/>
            </a:br>
            <a:br>
              <a:rPr lang="en-US" sz="2800" dirty="0">
                <a:latin typeface="Arial"/>
                <a:cs typeface="Arial"/>
              </a:rPr>
            </a:br>
            <a:br>
              <a:rPr lang="en-US" sz="2800" dirty="0">
                <a:latin typeface="Arial"/>
                <a:cs typeface="Arial"/>
              </a:rPr>
            </a:br>
            <a:br>
              <a:rPr lang="en-US" sz="2800" dirty="0">
                <a:latin typeface="Arial Black"/>
                <a:cs typeface="Arial Black"/>
              </a:rPr>
            </a:b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2873564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bg2">
                <a:tint val="98000"/>
                <a:shade val="90000"/>
                <a:satMod val="160000"/>
                <a:lumMod val="100000"/>
              </a:schemeClr>
            </a:gs>
            <a:gs pos="60000">
              <a:schemeClr val="bg2">
                <a:tint val="95000"/>
                <a:shade val="100000"/>
                <a:satMod val="130000"/>
                <a:lumMod val="130000"/>
              </a:schemeClr>
            </a:gs>
            <a:gs pos="100000">
              <a:schemeClr val="bg2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64D8362-C2ED-4463-8DAE-AA177D3F9412}"/>
              </a:ext>
            </a:extLst>
          </p:cNvPr>
          <p:cNvSpPr txBox="1"/>
          <p:nvPr/>
        </p:nvSpPr>
        <p:spPr>
          <a:xfrm>
            <a:off x="624980" y="912932"/>
            <a:ext cx="851902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latin typeface="Arial"/>
                <a:cs typeface="Arial"/>
              </a:rPr>
              <a:t>Mariana Ungureanu                    Benefits and disadvantages of team working</a:t>
            </a:r>
            <a:br>
              <a:rPr lang="en-US" sz="1800" dirty="0">
                <a:latin typeface="Arial"/>
                <a:cs typeface="Arial"/>
              </a:rPr>
            </a:br>
            <a:endParaRPr lang="en-US" dirty="0">
              <a:latin typeface="Arial"/>
              <a:cs typeface="Arial"/>
            </a:endParaRPr>
          </a:p>
          <a:p>
            <a:r>
              <a:rPr lang="en-US" sz="1800" dirty="0" err="1">
                <a:latin typeface="Arial"/>
                <a:cs typeface="Arial"/>
              </a:rPr>
              <a:t>Cadmiel</a:t>
            </a:r>
            <a:r>
              <a:rPr lang="en-US" sz="1800" dirty="0">
                <a:latin typeface="Arial"/>
                <a:cs typeface="Arial"/>
              </a:rPr>
              <a:t> </a:t>
            </a:r>
            <a:r>
              <a:rPr lang="en-US" sz="1800" dirty="0" err="1">
                <a:latin typeface="Arial"/>
                <a:cs typeface="Arial"/>
              </a:rPr>
              <a:t>Oprescu</a:t>
            </a:r>
            <a:r>
              <a:rPr lang="en-US" sz="1800" dirty="0">
                <a:latin typeface="Arial"/>
                <a:cs typeface="Arial"/>
              </a:rPr>
              <a:t>                        Stages of team development</a:t>
            </a:r>
            <a:br>
              <a:rPr lang="en-US" sz="1800" dirty="0">
                <a:latin typeface="Arial"/>
                <a:cs typeface="Arial"/>
              </a:rPr>
            </a:b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cs typeface="Arial"/>
              </a:rPr>
              <a:t>Mohamed Mahmud Aden            Managing conflict</a:t>
            </a:r>
            <a:br>
              <a:rPr lang="en-US" sz="1800" dirty="0">
                <a:latin typeface="Arial"/>
                <a:cs typeface="Arial"/>
              </a:rPr>
            </a:br>
            <a:endParaRPr lang="en-US" sz="1800" dirty="0">
              <a:latin typeface="Arial"/>
              <a:cs typeface="Arial"/>
            </a:endParaRPr>
          </a:p>
          <a:p>
            <a:r>
              <a:rPr lang="en-US" sz="1800" dirty="0" err="1">
                <a:latin typeface="Arial"/>
                <a:cs typeface="Arial"/>
              </a:rPr>
              <a:t>Vasuruban</a:t>
            </a:r>
            <a:r>
              <a:rPr lang="en-US" sz="1800" dirty="0">
                <a:latin typeface="Arial"/>
                <a:cs typeface="Arial"/>
              </a:rPr>
              <a:t> Nadarajah                 Successful team development</a:t>
            </a:r>
            <a:br>
              <a:rPr lang="en-US" sz="1800" dirty="0">
                <a:latin typeface="Arial"/>
                <a:cs typeface="Arial"/>
              </a:rPr>
            </a:b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cs typeface="Arial"/>
              </a:rPr>
              <a:t>Maria Jose </a:t>
            </a:r>
            <a:r>
              <a:rPr lang="en-US" sz="1800" dirty="0" err="1">
                <a:latin typeface="Arial"/>
                <a:cs typeface="Arial"/>
              </a:rPr>
              <a:t>Ayovi</a:t>
            </a:r>
            <a:r>
              <a:rPr lang="en-US" sz="1800" dirty="0">
                <a:latin typeface="Arial"/>
                <a:cs typeface="Arial"/>
              </a:rPr>
              <a:t>  Peralta           Team roles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5406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6799348" cy="1337369"/>
          </a:xfrm>
        </p:spPr>
        <p:txBody>
          <a:bodyPr>
            <a:no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Lecturer: Lloyd Beharry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Student: Mariana Ungureanu</a:t>
            </a:r>
          </a:p>
          <a:p>
            <a:endParaRPr lang="en-US" sz="3200" b="1" dirty="0">
              <a:latin typeface="Arial Black"/>
              <a:cs typeface="Arial Black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2" y="304800"/>
            <a:ext cx="6671790" cy="1500655"/>
          </a:xfrm>
        </p:spPr>
        <p:txBody>
          <a:bodyPr/>
          <a:lstStyle/>
          <a:p>
            <a:r>
              <a:rPr lang="en-US" sz="4000"/>
              <a:t>Benefits and </a:t>
            </a:r>
            <a:r>
              <a:rPr lang="en-US" sz="4000" dirty="0"/>
              <a:t>disadvantages of team working</a:t>
            </a:r>
          </a:p>
        </p:txBody>
      </p:sp>
      <p:pic>
        <p:nvPicPr>
          <p:cNvPr id="4" name="Picture 2" descr="Effective teamwork: the key to success | LMA">
            <a:extLst>
              <a:ext uri="{FF2B5EF4-FFF2-40B4-BE49-F238E27FC236}">
                <a16:creationId xmlns:a16="http://schemas.microsoft.com/office/drawing/2014/main" id="{D98380BE-C300-B1A2-EB50-B009FED46A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287" y="2640931"/>
            <a:ext cx="3200399" cy="1576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55115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3082C-1D49-7E07-6534-173C23EBE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642" y="265244"/>
            <a:ext cx="5710642" cy="1143000"/>
          </a:xfrm>
        </p:spPr>
        <p:txBody>
          <a:bodyPr/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Benefits of teamwork 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02EEB-B023-2291-0FA4-C12D5914527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5012" y="1946709"/>
            <a:ext cx="6400800" cy="4029547"/>
          </a:xfrm>
        </p:spPr>
        <p:txBody>
          <a:bodyPr>
            <a:normAutofit lnSpcReduction="10000"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Increasing productivity</a:t>
            </a:r>
          </a:p>
          <a:p>
            <a:pPr marL="45720" indent="0" algn="l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Improve Innovation</a:t>
            </a:r>
          </a:p>
          <a:p>
            <a:pPr algn="l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  <a:buFont typeface="Georgia" pitchFamily="18" charset="0"/>
              <a:buChar char="*"/>
              <a:tabLst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Dedicated workers in a team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Reduced intention of conflicts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Personal development</a:t>
            </a:r>
          </a:p>
          <a:p>
            <a:pPr marL="45720" indent="0">
              <a:buNone/>
            </a:pPr>
            <a:endParaRPr lang="en-US" dirty="0"/>
          </a:p>
        </p:txBody>
      </p:sp>
      <p:pic>
        <p:nvPicPr>
          <p:cNvPr id="1026" name="Picture 2" descr="Benefits of Teamwork in the Workplace">
            <a:extLst>
              <a:ext uri="{FF2B5EF4-FFF2-40B4-BE49-F238E27FC236}">
                <a16:creationId xmlns:a16="http://schemas.microsoft.com/office/drawing/2014/main" id="{5455BB16-9977-DA5E-04D3-009A66BBE5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9788" y="1817341"/>
            <a:ext cx="3023242" cy="194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4418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A1BF2-D903-5FA9-BDCE-3440B9925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674" y="240632"/>
            <a:ext cx="7812506" cy="926431"/>
          </a:xfrm>
        </p:spPr>
        <p:txBody>
          <a:bodyPr/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teamwork 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43109-D2F1-DEC8-0E08-A09C015812B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7674" y="2247499"/>
            <a:ext cx="6400800" cy="3474720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Personal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conficts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Blaming to other employees 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Resources loss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Unequal labor distribution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endParaRPr lang="en-US" dirty="0"/>
          </a:p>
          <a:p>
            <a:pPr marL="4572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7010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3289" y="3861133"/>
            <a:ext cx="6512511" cy="1654035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>
                <a:latin typeface="Arial"/>
                <a:cs typeface="Arial"/>
              </a:rPr>
              <a:t>Stages of Team Development</a:t>
            </a:r>
            <a:br>
              <a:rPr lang="en-US" sz="1800" dirty="0">
                <a:latin typeface="Arial"/>
                <a:cs typeface="Arial"/>
              </a:rPr>
            </a:br>
            <a:r>
              <a:rPr lang="en-US" sz="2800" dirty="0" err="1">
                <a:latin typeface="Arial"/>
                <a:cs typeface="Arial"/>
              </a:rPr>
              <a:t>Tuckman’s</a:t>
            </a:r>
            <a:r>
              <a:rPr lang="en-US" sz="2800" dirty="0">
                <a:latin typeface="Arial"/>
                <a:cs typeface="Arial"/>
              </a:rPr>
              <a:t> Team Development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286668" cy="2193192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en-US" sz="2800" b="1" dirty="0">
                <a:latin typeface="Arial"/>
                <a:cs typeface="Arial"/>
              </a:rPr>
              <a:t>Bruce </a:t>
            </a:r>
            <a:r>
              <a:rPr lang="en-US" sz="2800" b="1" dirty="0" err="1">
                <a:latin typeface="Arial"/>
                <a:cs typeface="Arial"/>
              </a:rPr>
              <a:t>Tuckman</a:t>
            </a:r>
            <a:r>
              <a:rPr lang="en-US" sz="2800" b="1" dirty="0">
                <a:latin typeface="Arial"/>
                <a:cs typeface="Arial"/>
              </a:rPr>
              <a:t> Theory (1965)</a:t>
            </a:r>
          </a:p>
          <a:p>
            <a:pPr marL="45720" indent="0">
              <a:buNone/>
            </a:pPr>
            <a:r>
              <a:rPr lang="en-US" sz="1800" dirty="0">
                <a:latin typeface="Arial"/>
                <a:cs typeface="Arial"/>
              </a:rPr>
              <a:t>What is </a:t>
            </a:r>
            <a:r>
              <a:rPr lang="en-US" sz="1800" dirty="0" err="1">
                <a:latin typeface="Arial"/>
                <a:cs typeface="Arial"/>
              </a:rPr>
              <a:t>Tuckman’s</a:t>
            </a:r>
            <a:r>
              <a:rPr lang="en-US" sz="1800" dirty="0">
                <a:latin typeface="Arial"/>
                <a:cs typeface="Arial"/>
              </a:rPr>
              <a:t> Theory?</a:t>
            </a:r>
          </a:p>
          <a:p>
            <a:pPr marL="45720" indent="0">
              <a:buNone/>
            </a:pPr>
            <a:r>
              <a:rPr lang="en-US" sz="1800" dirty="0" err="1">
                <a:latin typeface="Arial"/>
                <a:cs typeface="Arial"/>
              </a:rPr>
              <a:t>Tuckman’s</a:t>
            </a:r>
            <a:r>
              <a:rPr lang="en-US" sz="1800" dirty="0">
                <a:latin typeface="Arial"/>
                <a:cs typeface="Arial"/>
              </a:rPr>
              <a:t> theory was first propose by psychologist Bruce </a:t>
            </a:r>
            <a:r>
              <a:rPr lang="en-US" sz="1800" dirty="0" err="1">
                <a:latin typeface="Arial"/>
                <a:cs typeface="Arial"/>
              </a:rPr>
              <a:t>Tuckman</a:t>
            </a:r>
            <a:r>
              <a:rPr lang="en-US" sz="1800" dirty="0">
                <a:latin typeface="Arial"/>
                <a:cs typeface="Arial"/>
              </a:rPr>
              <a:t> in 1965.</a:t>
            </a:r>
          </a:p>
          <a:p>
            <a:pPr marL="45720" indent="0">
              <a:buNone/>
            </a:pPr>
            <a:r>
              <a:rPr lang="en-US" sz="1800" dirty="0">
                <a:latin typeface="Arial"/>
                <a:cs typeface="Arial"/>
              </a:rPr>
              <a:t>It stated that teams would go trough 5 stages of development:</a:t>
            </a:r>
          </a:p>
          <a:p>
            <a:pPr marL="45720" indent="0">
              <a:buNone/>
            </a:pPr>
            <a:r>
              <a:rPr lang="en-US" sz="1800" b="1" dirty="0">
                <a:latin typeface="Arial"/>
                <a:cs typeface="Arial"/>
              </a:rPr>
              <a:t>Forming, Storming, Norming, Performing and Adjourning.</a:t>
            </a:r>
          </a:p>
          <a:p>
            <a:pPr marL="45720" indent="0">
              <a:buNone/>
            </a:pPr>
            <a:endParaRPr lang="en-US" sz="1800" b="1" dirty="0">
              <a:latin typeface="Arial"/>
              <a:cs typeface="Arial"/>
            </a:endParaRPr>
          </a:p>
          <a:p>
            <a:pPr marL="45720" indent="0">
              <a:buNone/>
            </a:pPr>
            <a:endParaRPr lang="en-US" sz="1800" dirty="0">
              <a:latin typeface="Arial"/>
              <a:cs typeface="Arial"/>
            </a:endParaRPr>
          </a:p>
          <a:p>
            <a:pPr marL="45720" indent="0">
              <a:buNone/>
            </a:pPr>
            <a:endParaRPr lang="en-US" sz="1800" b="1" dirty="0">
              <a:latin typeface="Arial"/>
              <a:cs typeface="Arial"/>
            </a:endParaRPr>
          </a:p>
          <a:p>
            <a:pPr marL="45720" indent="0">
              <a:buNone/>
            </a:pPr>
            <a:endParaRPr lang="en-US" sz="1800" b="1" dirty="0">
              <a:latin typeface="Arial"/>
              <a:cs typeface="Arial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6134" y="2948015"/>
            <a:ext cx="2808752" cy="2114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00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latin typeface="Arial"/>
                <a:cs typeface="Arial"/>
              </a:rPr>
              <a:t>Team Development</a:t>
            </a:r>
            <a:br>
              <a:rPr lang="en-US" sz="2800" dirty="0">
                <a:latin typeface="Arial"/>
                <a:cs typeface="Arial"/>
              </a:rPr>
            </a:br>
            <a:r>
              <a:rPr lang="en-US" sz="2800" dirty="0">
                <a:latin typeface="Arial"/>
                <a:cs typeface="Arial"/>
              </a:rPr>
              <a:t>Stage 1</a:t>
            </a:r>
            <a:br>
              <a:rPr lang="en-US" sz="2800" dirty="0">
                <a:latin typeface="Arial"/>
                <a:cs typeface="Arial"/>
              </a:rPr>
            </a:br>
            <a:r>
              <a:rPr lang="en-US" sz="2800" dirty="0">
                <a:latin typeface="Arial"/>
                <a:cs typeface="Arial"/>
              </a:rPr>
              <a:t>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US" dirty="0"/>
              <a:t>  </a:t>
            </a:r>
            <a:r>
              <a:rPr lang="en-US" sz="2800" b="1" dirty="0">
                <a:latin typeface="Arial"/>
                <a:cs typeface="Arial"/>
              </a:rPr>
              <a:t>Forming</a:t>
            </a:r>
          </a:p>
          <a:p>
            <a:r>
              <a:rPr lang="en-US" sz="1800" dirty="0">
                <a:latin typeface="Arial"/>
                <a:cs typeface="Arial"/>
              </a:rPr>
              <a:t> People are polite / on their best </a:t>
            </a:r>
            <a:r>
              <a:rPr lang="en-US" sz="1800" dirty="0" err="1">
                <a:latin typeface="Arial"/>
                <a:cs typeface="Arial"/>
              </a:rPr>
              <a:t>behavoir</a:t>
            </a: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cs typeface="Arial"/>
              </a:rPr>
              <a:t>Team acquaints and establishes ground rules</a:t>
            </a:r>
          </a:p>
          <a:p>
            <a:r>
              <a:rPr lang="en-US" sz="1800" dirty="0">
                <a:latin typeface="Arial"/>
                <a:cs typeface="Arial"/>
              </a:rPr>
              <a:t> High degree of guidance needed from manager</a:t>
            </a:r>
          </a:p>
          <a:p>
            <a:r>
              <a:rPr lang="en-US" sz="1800" dirty="0">
                <a:latin typeface="Arial"/>
                <a:cs typeface="Arial"/>
              </a:rPr>
              <a:t> Individual roles are unclear</a:t>
            </a:r>
          </a:p>
          <a:p>
            <a:r>
              <a:rPr lang="en-US" sz="1800" dirty="0">
                <a:latin typeface="Arial"/>
                <a:cs typeface="Arial"/>
              </a:rPr>
              <a:t> Formalities are preserved and members are treated as strangers</a:t>
            </a:r>
          </a:p>
          <a:p>
            <a:r>
              <a:rPr lang="en-US" sz="1800" dirty="0">
                <a:latin typeface="Arial"/>
                <a:cs typeface="Arial"/>
              </a:rPr>
              <a:t> Process usually not well established</a:t>
            </a:r>
          </a:p>
          <a:p>
            <a:endParaRPr lang="en-US" sz="1800" dirty="0">
              <a:latin typeface="Arial"/>
              <a:cs typeface="Arial"/>
            </a:endParaRPr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2164" y="3782181"/>
            <a:ext cx="2397896" cy="2710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970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latin typeface="Arial"/>
                <a:cs typeface="Arial"/>
              </a:rPr>
              <a:t>Team Development</a:t>
            </a:r>
            <a:br>
              <a:rPr lang="en-US" sz="2800" dirty="0">
                <a:latin typeface="Arial"/>
                <a:cs typeface="Arial"/>
              </a:rPr>
            </a:br>
            <a:r>
              <a:rPr lang="en-US" sz="2800" dirty="0">
                <a:latin typeface="Arial"/>
                <a:cs typeface="Arial"/>
              </a:rPr>
              <a:t>Stage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en-US" sz="2800" b="1" dirty="0">
                <a:latin typeface="Arial"/>
                <a:cs typeface="Arial"/>
              </a:rPr>
              <a:t>  Storming</a:t>
            </a: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cs typeface="Arial"/>
              </a:rPr>
              <a:t> Understanding how team decisions are made </a:t>
            </a:r>
          </a:p>
          <a:p>
            <a:r>
              <a:rPr lang="en-US" sz="1800" dirty="0">
                <a:latin typeface="Arial"/>
                <a:cs typeface="Arial"/>
              </a:rPr>
              <a:t> Purpose is clear, but team relationships are blurry </a:t>
            </a:r>
          </a:p>
          <a:p>
            <a:r>
              <a:rPr lang="en-US" sz="1800" dirty="0">
                <a:latin typeface="Arial"/>
                <a:cs typeface="Arial"/>
              </a:rPr>
              <a:t> Members start to communicate their feelings</a:t>
            </a:r>
          </a:p>
          <a:p>
            <a:r>
              <a:rPr lang="en-US" sz="1800" dirty="0">
                <a:latin typeface="Arial"/>
                <a:cs typeface="Arial"/>
              </a:rPr>
              <a:t>They view themselves as individuals rather than part of the team</a:t>
            </a:r>
          </a:p>
          <a:p>
            <a:r>
              <a:rPr lang="en-US" sz="1800" dirty="0">
                <a:latin typeface="Arial"/>
                <a:cs typeface="Arial"/>
              </a:rPr>
              <a:t>They resist control by group leaders</a:t>
            </a:r>
          </a:p>
          <a:p>
            <a:r>
              <a:rPr lang="en-US" sz="1800" dirty="0">
                <a:latin typeface="Arial"/>
                <a:cs typeface="Arial"/>
              </a:rPr>
              <a:t>Instead of that they show hostility</a:t>
            </a:r>
          </a:p>
        </p:txBody>
      </p:sp>
      <p:pic>
        <p:nvPicPr>
          <p:cNvPr id="7" name="Picture 6" descr="942e384f-899e-45e8-bd05-1564e9e0062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289" y="3821752"/>
            <a:ext cx="2572700" cy="284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657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latin typeface="Arial"/>
                <a:cs typeface="Arial"/>
              </a:rPr>
              <a:t>Team Development</a:t>
            </a:r>
            <a:br>
              <a:rPr lang="en-US" sz="2800" dirty="0">
                <a:latin typeface="Arial"/>
                <a:cs typeface="Arial"/>
              </a:rPr>
            </a:br>
            <a:r>
              <a:rPr lang="en-US" sz="2800" dirty="0">
                <a:latin typeface="Arial"/>
                <a:cs typeface="Arial"/>
              </a:rPr>
              <a:t>Stage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en-US" sz="2800" b="1" dirty="0">
                <a:latin typeface="Arial"/>
                <a:cs typeface="Arial"/>
              </a:rPr>
              <a:t>  Norming</a:t>
            </a:r>
          </a:p>
          <a:p>
            <a:r>
              <a:rPr lang="en-US" sz="1800" dirty="0">
                <a:latin typeface="Arial"/>
                <a:cs typeface="Arial"/>
              </a:rPr>
              <a:t>People feel part of the team</a:t>
            </a:r>
          </a:p>
          <a:p>
            <a:r>
              <a:rPr lang="en-US" sz="1800" dirty="0">
                <a:latin typeface="Arial"/>
                <a:cs typeface="Arial"/>
              </a:rPr>
              <a:t>Members adjust their </a:t>
            </a:r>
            <a:r>
              <a:rPr lang="en-US" sz="1800" dirty="0" err="1">
                <a:latin typeface="Arial"/>
                <a:cs typeface="Arial"/>
              </a:rPr>
              <a:t>behaviour</a:t>
            </a:r>
            <a:r>
              <a:rPr lang="en-US" sz="1800" dirty="0">
                <a:latin typeface="Arial"/>
                <a:cs typeface="Arial"/>
              </a:rPr>
              <a:t> to accommodate difference </a:t>
            </a:r>
          </a:p>
          <a:p>
            <a:r>
              <a:rPr lang="en-US" sz="1800" dirty="0">
                <a:latin typeface="Arial"/>
                <a:cs typeface="Arial"/>
              </a:rPr>
              <a:t> They realize that can achieve work accepting other viewpoints</a:t>
            </a:r>
          </a:p>
          <a:p>
            <a:r>
              <a:rPr lang="en-US" sz="1800" dirty="0">
                <a:latin typeface="Arial"/>
                <a:cs typeface="Arial"/>
              </a:rPr>
              <a:t> Develop more consistent work habits</a:t>
            </a:r>
          </a:p>
          <a:p>
            <a:r>
              <a:rPr lang="en-US" sz="1800" dirty="0">
                <a:latin typeface="Arial"/>
                <a:cs typeface="Arial"/>
              </a:rPr>
              <a:t> Rules, values, professional </a:t>
            </a:r>
            <a:r>
              <a:rPr lang="en-US" sz="1800" dirty="0" err="1">
                <a:latin typeface="Arial"/>
                <a:cs typeface="Arial"/>
              </a:rPr>
              <a:t>behaviour</a:t>
            </a:r>
            <a:r>
              <a:rPr lang="en-US" sz="1800" dirty="0">
                <a:latin typeface="Arial"/>
                <a:cs typeface="Arial"/>
              </a:rPr>
              <a:t> established</a:t>
            </a:r>
          </a:p>
          <a:p>
            <a:r>
              <a:rPr lang="en-US" sz="1800" dirty="0">
                <a:latin typeface="Arial"/>
                <a:cs typeface="Arial"/>
              </a:rPr>
              <a:t> Increased trust, collaboration and motivation</a:t>
            </a:r>
          </a:p>
          <a:p>
            <a:endParaRPr lang="en-US" sz="1800" dirty="0">
              <a:latin typeface="Arial"/>
              <a:cs typeface="Arial"/>
            </a:endParaRPr>
          </a:p>
        </p:txBody>
      </p:sp>
      <p:pic>
        <p:nvPicPr>
          <p:cNvPr id="5" name="Picture 4" descr="94fa0dec-c855-43f4-a39d-aee89a7bb1d0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7426" y="4034419"/>
            <a:ext cx="2423184" cy="2663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147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latin typeface="Arial"/>
                <a:cs typeface="Arial"/>
              </a:rPr>
              <a:t>Team Development</a:t>
            </a:r>
            <a:br>
              <a:rPr lang="en-US" sz="2800" dirty="0">
                <a:latin typeface="Arial"/>
                <a:cs typeface="Arial"/>
              </a:rPr>
            </a:br>
            <a:r>
              <a:rPr lang="en-US" sz="2800" dirty="0">
                <a:latin typeface="Arial"/>
                <a:cs typeface="Arial"/>
              </a:rPr>
              <a:t>Stage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US" sz="2800" b="1" dirty="0">
                <a:latin typeface="Arial"/>
                <a:cs typeface="Arial"/>
              </a:rPr>
              <a:t>  Performing</a:t>
            </a:r>
          </a:p>
          <a:p>
            <a:r>
              <a:rPr lang="en-US" dirty="0"/>
              <a:t> </a:t>
            </a:r>
            <a:r>
              <a:rPr lang="en-US" sz="1800" dirty="0">
                <a:latin typeface="Arial"/>
                <a:cs typeface="Arial"/>
              </a:rPr>
              <a:t>The team works in a trusting atmosphere</a:t>
            </a:r>
          </a:p>
          <a:p>
            <a:r>
              <a:rPr lang="en-US" sz="1800" dirty="0">
                <a:latin typeface="Arial"/>
                <a:cs typeface="Arial"/>
              </a:rPr>
              <a:t> Their main key now is flexibility</a:t>
            </a:r>
          </a:p>
          <a:p>
            <a:r>
              <a:rPr lang="en-US" sz="1800" dirty="0">
                <a:latin typeface="Arial"/>
                <a:cs typeface="Arial"/>
              </a:rPr>
              <a:t> The hierarchy is of little importance</a:t>
            </a:r>
          </a:p>
          <a:p>
            <a:r>
              <a:rPr lang="en-US" sz="1800" dirty="0">
                <a:latin typeface="Arial"/>
                <a:cs typeface="Arial"/>
              </a:rPr>
              <a:t> The group function as a unit</a:t>
            </a:r>
          </a:p>
          <a:p>
            <a:r>
              <a:rPr lang="en-US" sz="1800" dirty="0">
                <a:latin typeface="Arial"/>
                <a:cs typeface="Arial"/>
              </a:rPr>
              <a:t> Members are interdependent, motivated and knowledgeable</a:t>
            </a:r>
          </a:p>
          <a:p>
            <a:r>
              <a:rPr lang="en-US" sz="1800" dirty="0">
                <a:latin typeface="Arial"/>
                <a:cs typeface="Arial"/>
              </a:rPr>
              <a:t> High levels of trust </a:t>
            </a:r>
            <a:r>
              <a:rPr lang="mr-IN" sz="1800" dirty="0">
                <a:latin typeface="Arial"/>
                <a:cs typeface="Arial"/>
              </a:rPr>
              <a:t>–</a:t>
            </a:r>
            <a:r>
              <a:rPr lang="en-US" sz="1800" dirty="0">
                <a:latin typeface="Arial"/>
                <a:cs typeface="Arial"/>
              </a:rPr>
              <a:t> personal accountability</a:t>
            </a:r>
          </a:p>
          <a:p>
            <a:endParaRPr lang="en-US" dirty="0"/>
          </a:p>
        </p:txBody>
      </p:sp>
      <p:pic>
        <p:nvPicPr>
          <p:cNvPr id="4" name="Picture 3" descr="2ebf3194-3322-4b7d-a8e7-006dff7e91b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1629" y="3936040"/>
            <a:ext cx="2564474" cy="2735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9006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latin typeface="Arial"/>
                <a:cs typeface="Arial"/>
              </a:rPr>
              <a:t>Team Development</a:t>
            </a:r>
            <a:br>
              <a:rPr lang="en-US" sz="2800" dirty="0">
                <a:latin typeface="Arial"/>
                <a:cs typeface="Arial"/>
              </a:rPr>
            </a:br>
            <a:r>
              <a:rPr lang="en-US" sz="2800" dirty="0">
                <a:latin typeface="Arial"/>
                <a:cs typeface="Arial"/>
              </a:rPr>
              <a:t>Stage 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US" sz="2800" b="1" dirty="0">
                <a:latin typeface="Arial"/>
                <a:cs typeface="Arial"/>
              </a:rPr>
              <a:t>  Adjourning</a:t>
            </a:r>
          </a:p>
          <a:p>
            <a:r>
              <a:rPr lang="en-US" sz="1800" dirty="0">
                <a:latin typeface="Arial"/>
                <a:cs typeface="Arial"/>
              </a:rPr>
              <a:t> The team conducts an assessment of the year</a:t>
            </a:r>
          </a:p>
          <a:p>
            <a:r>
              <a:rPr lang="en-US" sz="1800" dirty="0">
                <a:latin typeface="Arial"/>
                <a:cs typeface="Arial"/>
              </a:rPr>
              <a:t> Implements a plan for transitioning roles</a:t>
            </a:r>
          </a:p>
          <a:p>
            <a:r>
              <a:rPr lang="en-US" sz="1800" dirty="0">
                <a:latin typeface="Arial"/>
                <a:cs typeface="Arial"/>
              </a:rPr>
              <a:t> It is also recognized members’ contributions</a:t>
            </a:r>
          </a:p>
          <a:p>
            <a:r>
              <a:rPr lang="en-US" sz="1800" dirty="0">
                <a:latin typeface="Arial"/>
                <a:cs typeface="Arial"/>
              </a:rPr>
              <a:t> Can be less productive to accept changes</a:t>
            </a:r>
          </a:p>
          <a:p>
            <a:r>
              <a:rPr lang="en-US" sz="1800" dirty="0">
                <a:latin typeface="Arial"/>
                <a:cs typeface="Arial"/>
              </a:rPr>
              <a:t> Reminiscing about the way things used to be</a:t>
            </a:r>
          </a:p>
          <a:p>
            <a:r>
              <a:rPr lang="en-US" sz="1800" dirty="0">
                <a:latin typeface="Arial"/>
                <a:cs typeface="Arial"/>
              </a:rPr>
              <a:t> Team members deal with this stage in different ways</a:t>
            </a:r>
          </a:p>
        </p:txBody>
      </p:sp>
      <p:pic>
        <p:nvPicPr>
          <p:cNvPr id="4" name="Picture 3" descr="941ddbdf-7666-4753-8e32-dc65e80dffc0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289" y="3673648"/>
            <a:ext cx="2540944" cy="2802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1463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7BFC6959-E464-7B16-0DEF-F6648EB7FF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2056" y="2009729"/>
            <a:ext cx="7061279" cy="4701622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600" dirty="0"/>
              <a:t>To stop ( Not helpful)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600" dirty="0"/>
              <a:t>              Disrespecting people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600" dirty="0"/>
              <a:t>              Hindering progress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900" dirty="0"/>
              <a:t>To fuel ( Helpful)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900" dirty="0"/>
              <a:t>             Getting a “core issue”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900" dirty="0"/>
              <a:t>             Getting a “Better Resalt”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A33D73F-0FCE-88A2-86EC-65450A3E98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6592" y="216562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en-GB" sz="4000" dirty="0"/>
              <a:t>Managing</a:t>
            </a:r>
            <a:r>
              <a:rPr lang="en-GB" dirty="0"/>
              <a:t> </a:t>
            </a:r>
            <a:r>
              <a:rPr lang="en-GB" sz="4000" dirty="0"/>
              <a:t>conflict</a:t>
            </a:r>
          </a:p>
        </p:txBody>
      </p:sp>
    </p:spTree>
    <p:extLst>
      <p:ext uri="{BB962C8B-B14F-4D97-AF65-F5344CB8AC3E}">
        <p14:creationId xmlns:p14="http://schemas.microsoft.com/office/powerpoint/2010/main" val="17365643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E24FB966-4D8D-C92B-9A31-689860B76D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574" y="2546881"/>
            <a:ext cx="7798279" cy="4311119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 Educate yourself – Do some Resources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Educate your team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This is Normal and will occur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  Forming-Storming-Norming-Performing(Tuckman's stages of Group Development)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Initiating-Planning-</a:t>
            </a:r>
            <a:r>
              <a:rPr lang="en-GB" dirty="0" err="1"/>
              <a:t>Execiting</a:t>
            </a:r>
            <a:r>
              <a:rPr lang="en-GB" dirty="0"/>
              <a:t>- </a:t>
            </a:r>
            <a:r>
              <a:rPr lang="en-GB" dirty="0" err="1"/>
              <a:t>Monitaring</a:t>
            </a:r>
            <a:r>
              <a:rPr lang="en-GB" dirty="0"/>
              <a:t>-Closing-Controlling (PMI’s Project Life cycle)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/>
              <a:t> Recovering Troubled Projects-Creating New Solutions(Respect situations)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EC952E7-B4EF-5EBA-270E-60B459EE63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0547" y="311452"/>
            <a:ext cx="7175351" cy="1793167"/>
          </a:xfrm>
        </p:spPr>
        <p:txBody>
          <a:bodyPr/>
          <a:lstStyle/>
          <a:p>
            <a:r>
              <a:rPr lang="en-GB" sz="5400" dirty="0"/>
              <a:t>How to manage team conflict</a:t>
            </a:r>
            <a:br>
              <a:rPr lang="en-GB" sz="54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32632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FDF4FFD-EA8C-35AB-33B5-9FD2D3D1DA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7581" y="682389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en-GB" dirty="0"/>
              <a:t>Create Your Plan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5A56EA21-70F0-C593-E771-F86DD99B43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7936" y="2145443"/>
            <a:ext cx="5637010" cy="4134587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Measure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Determine Path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Control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Communicate to your team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30841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D2B665FF-9B73-B085-FED6-75E2E4F4A6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5223" y="2404236"/>
            <a:ext cx="8169215" cy="4453764"/>
          </a:xfrm>
        </p:spPr>
        <p:txBody>
          <a:bodyPr/>
          <a:lstStyle/>
          <a:p>
            <a:r>
              <a:rPr lang="en-GB" dirty="0"/>
              <a:t>The key elements to successful </a:t>
            </a:r>
          </a:p>
          <a:p>
            <a:r>
              <a:rPr lang="en-GB" dirty="0"/>
              <a:t>teamwork are trust, </a:t>
            </a:r>
          </a:p>
          <a:p>
            <a:r>
              <a:rPr lang="en-GB" dirty="0"/>
              <a:t>communication and effective </a:t>
            </a:r>
          </a:p>
          <a:p>
            <a:r>
              <a:rPr lang="en-GB" dirty="0"/>
              <a:t>leadership; a focus on common </a:t>
            </a:r>
          </a:p>
          <a:p>
            <a:r>
              <a:rPr lang="en-GB" dirty="0"/>
              <a:t>goals with a collective </a:t>
            </a:r>
          </a:p>
          <a:p>
            <a:r>
              <a:rPr lang="en-GB" dirty="0"/>
              <a:t>responsibility for success 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E1D65B5-F0FF-F428-29FA-EDAD24B2BF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7581" y="173429"/>
            <a:ext cx="7175351" cy="1793167"/>
          </a:xfrm>
        </p:spPr>
        <p:txBody>
          <a:bodyPr/>
          <a:lstStyle/>
          <a:p>
            <a:r>
              <a:rPr lang="en-GB" dirty="0"/>
              <a:t>Successful Team Development</a:t>
            </a:r>
          </a:p>
        </p:txBody>
      </p:sp>
    </p:spTree>
    <p:extLst>
      <p:ext uri="{BB962C8B-B14F-4D97-AF65-F5344CB8AC3E}">
        <p14:creationId xmlns:p14="http://schemas.microsoft.com/office/powerpoint/2010/main" val="28262165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3EFBDFC1-5841-AB9C-27A0-4E9E2F3046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793" y="2326598"/>
            <a:ext cx="8652294" cy="43675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➢Know Your Goal. People in teams are working towards a common </a:t>
            </a:r>
          </a:p>
          <a:p>
            <a:r>
              <a:rPr lang="en-GB" dirty="0"/>
              <a:t>goal. ...</a:t>
            </a:r>
          </a:p>
          <a:p>
            <a:r>
              <a:rPr lang="en-GB" dirty="0"/>
              <a:t>➢Clarify Your Roles. Within a team, everyone should also understand </a:t>
            </a:r>
          </a:p>
          <a:p>
            <a:r>
              <a:rPr lang="en-GB" dirty="0"/>
              <a:t>their responsibilities. ...</a:t>
            </a:r>
          </a:p>
          <a:p>
            <a:r>
              <a:rPr lang="en-GB" dirty="0"/>
              <a:t>➢Positive Mindset. ...</a:t>
            </a:r>
          </a:p>
          <a:p>
            <a:r>
              <a:rPr lang="en-GB" dirty="0"/>
              <a:t>➢Manage Time Efficiently. ...</a:t>
            </a:r>
          </a:p>
          <a:p>
            <a:r>
              <a:rPr lang="en-GB" dirty="0"/>
              <a:t>➢Share Enthusiasm. ...</a:t>
            </a:r>
          </a:p>
          <a:p>
            <a:r>
              <a:rPr lang="en-GB" dirty="0"/>
              <a:t>➢Exercise Together. ...</a:t>
            </a:r>
          </a:p>
          <a:p>
            <a:r>
              <a:rPr lang="en-GB" dirty="0"/>
              <a:t>➢Establish Team Rules And Purpose. ...</a:t>
            </a:r>
          </a:p>
          <a:p>
            <a:r>
              <a:rPr lang="en-GB" dirty="0"/>
              <a:t>➢Do Not Complain.........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990F967-16E4-FD3B-9E0F-0FFFB2F49F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624" y="311452"/>
            <a:ext cx="7175351" cy="1793167"/>
          </a:xfrm>
        </p:spPr>
        <p:txBody>
          <a:bodyPr/>
          <a:lstStyle/>
          <a:p>
            <a:r>
              <a:rPr lang="en-GB" dirty="0"/>
              <a:t>How To Improve Team leader Skills </a:t>
            </a:r>
          </a:p>
        </p:txBody>
      </p:sp>
    </p:spTree>
    <p:extLst>
      <p:ext uri="{BB962C8B-B14F-4D97-AF65-F5344CB8AC3E}">
        <p14:creationId xmlns:p14="http://schemas.microsoft.com/office/powerpoint/2010/main" val="39128202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D6CF31C3-0D07-5847-6FB9-1D7FC5D524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0166" y="2059179"/>
            <a:ext cx="8729931" cy="4678051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1) They communicate well with each other. ...</a:t>
            </a:r>
          </a:p>
          <a:p>
            <a:r>
              <a:rPr lang="en-GB" dirty="0"/>
              <a:t>2) They focus on goals and results. ...</a:t>
            </a:r>
          </a:p>
          <a:p>
            <a:r>
              <a:rPr lang="en-GB" dirty="0"/>
              <a:t>3) Everyone contributes their fair share. ...</a:t>
            </a:r>
          </a:p>
          <a:p>
            <a:r>
              <a:rPr lang="en-GB" dirty="0"/>
              <a:t>4) They offer each other support. ...</a:t>
            </a:r>
          </a:p>
          <a:p>
            <a:r>
              <a:rPr lang="en-GB" dirty="0"/>
              <a:t>5) Team members are diverse. ...</a:t>
            </a:r>
          </a:p>
          <a:p>
            <a:r>
              <a:rPr lang="en-GB" dirty="0"/>
              <a:t>6) Good leadership. ...</a:t>
            </a:r>
          </a:p>
          <a:p>
            <a:r>
              <a:rPr lang="en-GB" dirty="0"/>
              <a:t>7) They're organized. ...</a:t>
            </a:r>
          </a:p>
          <a:p>
            <a:r>
              <a:rPr lang="en-GB" dirty="0"/>
              <a:t>8) They have fun.</a:t>
            </a:r>
          </a:p>
          <a:p>
            <a:r>
              <a:rPr lang="en-GB" dirty="0"/>
              <a:t>9) They seek excellence. ...</a:t>
            </a:r>
          </a:p>
          <a:p>
            <a:r>
              <a:rPr lang="en-GB" dirty="0"/>
              <a:t>10) They share experiences and are results-oriented. ...</a:t>
            </a:r>
          </a:p>
          <a:p>
            <a:r>
              <a:rPr lang="en-GB" dirty="0"/>
              <a:t>11) They are flexible problem solvers. ...</a:t>
            </a:r>
          </a:p>
          <a:p>
            <a:r>
              <a:rPr lang="en-GB" dirty="0"/>
              <a:t>12) They criticize ideas, not people. ...</a:t>
            </a:r>
          </a:p>
          <a:p>
            <a:r>
              <a:rPr lang="en-GB" dirty="0"/>
              <a:t>13) They trust each other. .......</a:t>
            </a:r>
          </a:p>
          <a:p>
            <a:r>
              <a:rPr lang="en-GB" dirty="0"/>
              <a:t>14) They are accountable for their work.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9C4D325-535C-6BEF-2F9E-9017A3F00E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7581" y="466728"/>
            <a:ext cx="7175351" cy="1793167"/>
          </a:xfrm>
        </p:spPr>
        <p:txBody>
          <a:bodyPr/>
          <a:lstStyle/>
          <a:p>
            <a:r>
              <a:rPr lang="en-GB" sz="4000" dirty="0"/>
              <a:t>Few Qualities of successful team leader:-</a:t>
            </a:r>
          </a:p>
        </p:txBody>
      </p:sp>
    </p:spTree>
    <p:extLst>
      <p:ext uri="{BB962C8B-B14F-4D97-AF65-F5344CB8AC3E}">
        <p14:creationId xmlns:p14="http://schemas.microsoft.com/office/powerpoint/2010/main" val="17037081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36821099-5ADC-9988-AAD7-7961B9A1BC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574" y="2274839"/>
            <a:ext cx="8419381" cy="4384754"/>
          </a:xfrm>
        </p:spPr>
        <p:txBody>
          <a:bodyPr/>
          <a:lstStyle/>
          <a:p>
            <a:r>
              <a:rPr lang="en-GB" dirty="0"/>
              <a:t>Lead by Example                 Ignore team mate’s feelings</a:t>
            </a:r>
          </a:p>
          <a:p>
            <a:r>
              <a:rPr lang="en-GB" dirty="0"/>
              <a:t>Improve communication       Blame others for mistake</a:t>
            </a:r>
          </a:p>
          <a:p>
            <a:r>
              <a:rPr lang="en-GB" dirty="0"/>
              <a:t>Communicate regularly        Talk more than listen</a:t>
            </a:r>
          </a:p>
          <a:p>
            <a:r>
              <a:rPr lang="en-GB" dirty="0"/>
              <a:t>Achieve goal together          Isolate yourself or team</a:t>
            </a:r>
          </a:p>
          <a:p>
            <a:r>
              <a:rPr lang="en-GB" dirty="0"/>
              <a:t>Be positive                          Be afraid to make mistake</a:t>
            </a:r>
          </a:p>
          <a:p>
            <a:r>
              <a:rPr lang="en-GB" dirty="0"/>
              <a:t>Be prepared                         Be take credit for </a:t>
            </a:r>
            <a:r>
              <a:rPr lang="en-GB" dirty="0" err="1"/>
              <a:t>yoursel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A621986-0AC8-4579-EA0F-0324C8FB77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668" y="311453"/>
            <a:ext cx="7175351" cy="1793167"/>
          </a:xfrm>
        </p:spPr>
        <p:txBody>
          <a:bodyPr/>
          <a:lstStyle/>
          <a:p>
            <a:r>
              <a:rPr lang="en-GB" dirty="0"/>
              <a:t>Do’s and Don’ts as Team Leader</a:t>
            </a:r>
          </a:p>
        </p:txBody>
      </p:sp>
    </p:spTree>
    <p:extLst>
      <p:ext uri="{BB962C8B-B14F-4D97-AF65-F5344CB8AC3E}">
        <p14:creationId xmlns:p14="http://schemas.microsoft.com/office/powerpoint/2010/main" val="9298297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2374170"/>
            <a:ext cx="3767509" cy="882119"/>
          </a:xfrm>
        </p:spPr>
        <p:txBody>
          <a:bodyPr>
            <a:noAutofit/>
          </a:bodyPr>
          <a:lstStyle/>
          <a:p>
            <a:pPr algn="ctr"/>
            <a:r>
              <a:rPr lang="en-US" sz="3600" b="1" dirty="0"/>
              <a:t>TEAM ROLE </a:t>
            </a:r>
          </a:p>
          <a:p>
            <a:pPr algn="ctr"/>
            <a:endParaRPr lang="en-US" sz="3200" b="1" dirty="0">
              <a:latin typeface="Arial Black"/>
              <a:cs typeface="Arial Black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3412560"/>
            <a:ext cx="4049181" cy="2096913"/>
          </a:xfrm>
        </p:spPr>
        <p:txBody>
          <a:bodyPr/>
          <a:lstStyle/>
          <a:p>
            <a:pPr marL="182880" indent="0">
              <a:buNone/>
            </a:pPr>
            <a:r>
              <a:rPr lang="en-US" sz="3200" dirty="0"/>
              <a:t>Belbin/Hersey &amp; Blanchard Theory.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0A8A8A-5E91-28DF-FB82-FF929334935C}"/>
              </a:ext>
            </a:extLst>
          </p:cNvPr>
          <p:cNvSpPr txBox="1"/>
          <p:nvPr/>
        </p:nvSpPr>
        <p:spPr>
          <a:xfrm>
            <a:off x="98253" y="6376416"/>
            <a:ext cx="747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Maria</a:t>
            </a:r>
          </a:p>
        </p:txBody>
      </p:sp>
      <p:pic>
        <p:nvPicPr>
          <p:cNvPr id="3074" name="Picture 2" descr="How to Define Roles &amp; Responsibilities to Enhance Your Team's Performance?">
            <a:extLst>
              <a:ext uri="{FF2B5EF4-FFF2-40B4-BE49-F238E27FC236}">
                <a16:creationId xmlns:a16="http://schemas.microsoft.com/office/drawing/2014/main" id="{DF4058B4-F61D-9663-AA26-B39B19F2A3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9273" y="536448"/>
            <a:ext cx="4998900" cy="5752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12922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42000-1C8E-81CF-1E97-53AF49F63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5744" y="590107"/>
            <a:ext cx="6512511" cy="1315887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US" dirty="0"/>
              <a:t>What is team role?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C573A-501E-BF29-2166-C89F4266B46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97711" y="2078881"/>
            <a:ext cx="5528930" cy="3908527"/>
          </a:xfrm>
        </p:spPr>
        <p:txBody>
          <a:bodyPr>
            <a:norm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Is the interaction with others in a specific way to make the progress of the team easier.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Plat, proposes new ideas and solves difficult problems. 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Coordinator-Chairman, clarifies goals, coordinates resources. </a:t>
            </a:r>
          </a:p>
          <a:p>
            <a:pPr>
              <a:lnSpc>
                <a:spcPct val="90000"/>
              </a:lnSpc>
            </a:pPr>
            <a:endParaRPr lang="en-US" sz="1700" dirty="0"/>
          </a:p>
        </p:txBody>
      </p:sp>
      <p:pic>
        <p:nvPicPr>
          <p:cNvPr id="4098" name="Picture 2" descr="Belbin - Thinking Focused Team roles - Monitor Evaluator - Specialist - Plant">
            <a:extLst>
              <a:ext uri="{FF2B5EF4-FFF2-40B4-BE49-F238E27FC236}">
                <a16:creationId xmlns:a16="http://schemas.microsoft.com/office/drawing/2014/main" id="{A0EC1838-B3AE-2689-1005-55943C2BD2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28930" y="1733107"/>
            <a:ext cx="3398390" cy="4254301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9683224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6FB59004-E5AD-AF69-EBE9-115D490EC1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2" r="-3" b="-4"/>
          <a:stretch/>
        </p:blipFill>
        <p:spPr bwMode="auto">
          <a:xfrm>
            <a:off x="5474386" y="2170176"/>
            <a:ext cx="3761410" cy="3624630"/>
          </a:xfrm>
          <a:prstGeom prst="roundRect">
            <a:avLst>
              <a:gd name="adj" fmla="val 4230"/>
            </a:avLst>
          </a:prstGeom>
          <a:solidFill>
            <a:srgbClr val="FFFFFF"/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D4D7B-6783-7DC2-71CD-688636DC2D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6102" y="1739061"/>
            <a:ext cx="5632526" cy="4710422"/>
          </a:xfrm>
        </p:spPr>
        <p:txBody>
          <a:bodyPr anchor="b"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Plant: Creative, imaginative, solves difficult problems. Poor in communication and in managing ordinary people.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Resource Investigator: Extrovert, enthusiastic, communicative, explores opportunities and develops contacts. Loses interest once initial enthusiasm has passed.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Coordinator mature, confident and trusting. A good chairperson. Clarifies goals, promotes decision-making. Not necessarily most clever or creative member of the group.</a:t>
            </a:r>
          </a:p>
          <a:p>
            <a:pPr>
              <a:lnSpc>
                <a:spcPct val="90000"/>
              </a:lnSpc>
            </a:pPr>
            <a:endParaRPr lang="en-US" sz="11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6BD318-D7DB-0E46-B803-C4A1E0E99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102" y="643567"/>
            <a:ext cx="8014396" cy="1095494"/>
          </a:xfrm>
        </p:spPr>
        <p:txBody>
          <a:bodyPr anchor="b"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3600" dirty="0"/>
              <a:t>Belbin´s theory of team roles?</a:t>
            </a:r>
          </a:p>
        </p:txBody>
      </p:sp>
    </p:spTree>
    <p:extLst>
      <p:ext uri="{BB962C8B-B14F-4D97-AF65-F5344CB8AC3E}">
        <p14:creationId xmlns:p14="http://schemas.microsoft.com/office/powerpoint/2010/main" val="24857146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141E3-15F8-5FDB-4352-27E8C6C7E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655322"/>
            <a:ext cx="8305800" cy="1581911"/>
          </a:xfrm>
        </p:spPr>
        <p:txBody>
          <a:bodyPr anchor="t"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3600" dirty="0"/>
              <a:t>Hersey and Blanchard the leadership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FE352-29B5-F06D-2E3F-86A6A956DD5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22384" y="2223518"/>
            <a:ext cx="5577381" cy="4255007"/>
          </a:xfrm>
        </p:spPr>
        <p:txBody>
          <a:bodyPr>
            <a:norm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R2 (D2): Unable and Unwilling. Low Competence and Low Commitment.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R3 (D3): Able and Unwilling. High Competence and Low Commitment.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S2: Selling (Coaching) </a:t>
            </a:r>
            <a:r>
              <a:rPr lang="en-GB" dirty="0">
                <a:effectLst/>
              </a:rPr>
              <a:t>high directive and high supportive.</a:t>
            </a:r>
            <a:endParaRPr lang="en-US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S3: Participating (Supporting) </a:t>
            </a:r>
            <a:r>
              <a:rPr lang="en-GB" dirty="0">
                <a:effectLst/>
              </a:rPr>
              <a:t>high supportive behaviours, but low directive behaviours. </a:t>
            </a:r>
            <a:endParaRPr lang="en-US" dirty="0"/>
          </a:p>
          <a:p>
            <a:pPr>
              <a:lnSpc>
                <a:spcPct val="90000"/>
              </a:lnSpc>
            </a:pPr>
            <a:endParaRPr lang="en-US" sz="1700" dirty="0"/>
          </a:p>
        </p:txBody>
      </p:sp>
      <p:pic>
        <p:nvPicPr>
          <p:cNvPr id="2050" name="Picture 2" descr="Situational Leadership">
            <a:extLst>
              <a:ext uri="{FF2B5EF4-FFF2-40B4-BE49-F238E27FC236}">
                <a16:creationId xmlns:a16="http://schemas.microsoft.com/office/drawing/2014/main" id="{E73ED1DB-8495-9CC2-EFF1-024BAACE3C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25337" y="1961386"/>
            <a:ext cx="3070707" cy="4354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95285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9CF6B-2CCD-4F48-C85F-56953B556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12" y="1011936"/>
            <a:ext cx="8692896" cy="1143000"/>
          </a:xfrm>
        </p:spPr>
        <p:txBody>
          <a:bodyPr/>
          <a:lstStyle/>
          <a:p>
            <a:pPr marL="0" indent="0" algn="l">
              <a:buNone/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Reference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D3BE7-BF42-3DD4-D08D-034644CCE4D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056" y="2316480"/>
            <a:ext cx="9009888" cy="40081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Gualitygurus ‘4 Types of Team Roles’ (2022)</a:t>
            </a:r>
          </a:p>
          <a:p>
            <a:pPr marL="45720" indent="0">
              <a:buNone/>
            </a:pPr>
            <a:r>
              <a:rPr lang="en-US" sz="16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https://www.qualitygurus.com/4-types-of-team-roles/</a:t>
            </a:r>
            <a:endParaRPr lang="en-US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Acceded 3 December 2022.</a:t>
            </a:r>
            <a:endParaRPr lang="en-US" sz="16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business professor ‘Hersey Blanchard Model – Explained´(2011 – 2021)</a:t>
            </a:r>
          </a:p>
          <a:p>
            <a:pPr marL="4572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https://thebusinessprofessor.com/en_US/management-leadership-organizational-behavior/hersey-blanchard-model-defined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Acceded 4 December 2022.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Belbin ´The Nine Belbin Team Roles´ (2022)</a:t>
            </a:r>
          </a:p>
          <a:p>
            <a:pPr marL="4572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https://www.belbin.com/about/belbin-team-roles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Acceded 3 December 2022.</a:t>
            </a:r>
          </a:p>
          <a:p>
            <a:pPr marL="4572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07999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22247-9E8C-CE0E-056B-D30CE191C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7694" y="472841"/>
            <a:ext cx="3565358" cy="1143000"/>
          </a:xfrm>
        </p:spPr>
        <p:txBody>
          <a:bodyPr/>
          <a:lstStyle/>
          <a:p>
            <a:r>
              <a:rPr lang="en-GB" dirty="0"/>
              <a:t>Reference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5F350-A1BE-2014-F01D-9BC6673D09F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2210" y="1828801"/>
            <a:ext cx="6244389" cy="4556358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Guo, R., </a:t>
            </a:r>
            <a:r>
              <a:rPr lang="en-US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Austill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L., </a:t>
            </a:r>
            <a:r>
              <a:rPr lang="en-US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Ginnetti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R.M. and Yan, L., 2022. Building Interprofessional Teamwork Skills for Healthcare Administration and Health Sciences Students via Online Education. </a:t>
            </a:r>
            <a:r>
              <a:rPr lang="en-US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Health Administration Education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US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39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pp.61-84.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Nolan, L.S., 2020. Virtual offices in health care business administration: Benefits, concerns and ethical considerations. </a:t>
            </a:r>
            <a:r>
              <a:rPr lang="en-US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Leadership, Accountability and Ethics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US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17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pp.120-124.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Ragonis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N., Hazzan, O. and Har-Shai, G., 2020. Students’ awareness and embracement of soft skills by learning and practicing teamwork. </a:t>
            </a:r>
            <a:r>
              <a:rPr lang="en-US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Information Technology Education. Innovations in Practice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US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19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p.185.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Rasdi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N.N. and </a:t>
            </a:r>
            <a:r>
              <a:rPr lang="en-US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Rusli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A.N., 2021. Playing e-sport among university students: benefits and disadvantages. </a:t>
            </a:r>
            <a:r>
              <a:rPr lang="en-US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Voice of Academia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US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17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pp.73-80.</a:t>
            </a:r>
          </a:p>
          <a:p>
            <a:pPr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Schartel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Dunn, S., Dawson, M. and Block, B., 2021. Teaching teamwork in the business school. </a:t>
            </a:r>
            <a:r>
              <a:rPr lang="en-US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Education for Business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US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96</a:t>
            </a:r>
            <a:r>
              <a:rPr lang="en-US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(6), pp.381-386.</a:t>
            </a:r>
          </a:p>
        </p:txBody>
      </p:sp>
    </p:spTree>
    <p:extLst>
      <p:ext uri="{BB962C8B-B14F-4D97-AF65-F5344CB8AC3E}">
        <p14:creationId xmlns:p14="http://schemas.microsoft.com/office/powerpoint/2010/main" val="32443750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A31BFB82-88F1-8962-474D-4758C6BD163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https://www.youtube.com/watch?v=PHJ8eybXJdw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AB9C287-0287-5210-418D-CC7F1BBD62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1714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F69D614-8AE0-B996-1679-0EB585766707}"/>
              </a:ext>
            </a:extLst>
          </p:cNvPr>
          <p:cNvSpPr txBox="1"/>
          <p:nvPr/>
        </p:nvSpPr>
        <p:spPr>
          <a:xfrm>
            <a:off x="1923690" y="273987"/>
            <a:ext cx="4572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References:-</a:t>
            </a:r>
          </a:p>
          <a:p>
            <a:endParaRPr lang="en-GB" dirty="0"/>
          </a:p>
          <a:p>
            <a:r>
              <a:rPr lang="en-GB" dirty="0"/>
              <a:t>https://www.google.com/search?q=effective+team+development&amp;rlz=1C1ONGR _enGB1018GB1018&amp;oq=</a:t>
            </a:r>
            <a:r>
              <a:rPr lang="en-GB" dirty="0" err="1"/>
              <a:t>weffective+team+dev&amp;aqs</a:t>
            </a:r>
            <a:r>
              <a:rPr lang="en-GB" dirty="0"/>
              <a:t>=chrome.1.69i57j0i13i19i512j 0i19i22i30l2j0i15i19i22i30j0i19i22i30l5.13808j1j7&amp;sourceid=</a:t>
            </a:r>
            <a:r>
              <a:rPr lang="en-GB" dirty="0" err="1"/>
              <a:t>chrome&amp;ie</a:t>
            </a:r>
            <a:r>
              <a:rPr lang="en-GB" dirty="0"/>
              <a:t>=UTF-8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AE1DD3-3D08-0308-25D7-3A2D270D4FE9}"/>
              </a:ext>
            </a:extLst>
          </p:cNvPr>
          <p:cNvSpPr txBox="1"/>
          <p:nvPr/>
        </p:nvSpPr>
        <p:spPr>
          <a:xfrm>
            <a:off x="2018580" y="3394886"/>
            <a:ext cx="45720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https://www.google.com/search?q=team+development+qualities&amp;rlz=1C1ONGR _enGB1018GB1018&amp;oq=&amp;</a:t>
            </a:r>
            <a:r>
              <a:rPr lang="en-GB" dirty="0" err="1"/>
              <a:t>aqs</a:t>
            </a:r>
            <a:r>
              <a:rPr lang="en-GB" dirty="0"/>
              <a:t>=chrome.4.35i39i362l8.337918j1j7&amp;sourceid=</a:t>
            </a:r>
            <a:r>
              <a:rPr lang="en-GB" dirty="0" err="1"/>
              <a:t>chro</a:t>
            </a:r>
            <a:r>
              <a:rPr lang="en-GB" dirty="0"/>
              <a:t> </a:t>
            </a:r>
            <a:r>
              <a:rPr lang="en-GB" dirty="0" err="1"/>
              <a:t>me&amp;ie</a:t>
            </a:r>
            <a:r>
              <a:rPr lang="en-GB" dirty="0"/>
              <a:t>=UTF-8 https://www.achievers.com/blog/leadership-dos-donts/</a:t>
            </a:r>
          </a:p>
        </p:txBody>
      </p:sp>
    </p:spTree>
    <p:extLst>
      <p:ext uri="{BB962C8B-B14F-4D97-AF65-F5344CB8AC3E}">
        <p14:creationId xmlns:p14="http://schemas.microsoft.com/office/powerpoint/2010/main" val="3790741115"/>
      </p:ext>
    </p:extLst>
  </p:cSld>
  <p:clrMapOvr>
    <a:masterClrMapping/>
  </p:clrMapOvr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ＭＳ ゴシック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ＭＳ ゴシック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Slipstream.thmx</Template>
  <TotalTime>0</TotalTime>
  <Words>1435</Words>
  <Application>Microsoft Office PowerPoint</Application>
  <PresentationFormat>On-screen Show (4:3)</PresentationFormat>
  <Paragraphs>190</Paragraphs>
  <Slides>26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Arial Black</vt:lpstr>
      <vt:lpstr>Calibri</vt:lpstr>
      <vt:lpstr>Georgia</vt:lpstr>
      <vt:lpstr>Trebuchet MS</vt:lpstr>
      <vt:lpstr>Wingdings</vt:lpstr>
      <vt:lpstr>Slipstream</vt:lpstr>
      <vt:lpstr>Student Names:                                Student ID Numbers:   Mariana Ungureanu                              2129381 Cadmiel Oprescu                                  2133523                         Mohamed Mahmud Aden                     2133707 Vasuruban Nadarajah                           2133550 Maria Jose Ayovi  Peralta                     2133891                          </vt:lpstr>
      <vt:lpstr>PowerPoint Presentation</vt:lpstr>
      <vt:lpstr>Benefits and disadvantages of team working</vt:lpstr>
      <vt:lpstr>Benefits of teamwork </vt:lpstr>
      <vt:lpstr>Disadvantages of teamwork  </vt:lpstr>
      <vt:lpstr>Stages of Team Development Tuckman’s Team Development </vt:lpstr>
      <vt:lpstr>Team Development Stage 1   </vt:lpstr>
      <vt:lpstr>Team Development Stage 2</vt:lpstr>
      <vt:lpstr>Team Development Stage 3</vt:lpstr>
      <vt:lpstr>Team Development Stage 4</vt:lpstr>
      <vt:lpstr>Team Development Stage 5</vt:lpstr>
      <vt:lpstr>Managing conflict</vt:lpstr>
      <vt:lpstr>How to manage team conflict </vt:lpstr>
      <vt:lpstr>Create Your Plan </vt:lpstr>
      <vt:lpstr>Successful Team Development</vt:lpstr>
      <vt:lpstr>How To Improve Team leader Skills </vt:lpstr>
      <vt:lpstr>Few Qualities of successful team leader:-</vt:lpstr>
      <vt:lpstr>Do’s and Don’ts as Team Leader</vt:lpstr>
      <vt:lpstr>Belbin/Hersey &amp; Blanchard Theory.</vt:lpstr>
      <vt:lpstr>What is team role?</vt:lpstr>
      <vt:lpstr>Belbin´s theory of team roles?</vt:lpstr>
      <vt:lpstr>Hersey and Blanchard the leadership theory</vt:lpstr>
      <vt:lpstr>Reference </vt:lpstr>
      <vt:lpstr>Reference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Cadmiel Oprescu</dc:creator>
  <cp:lastModifiedBy>Mohamed Aden</cp:lastModifiedBy>
  <cp:revision>13</cp:revision>
  <dcterms:created xsi:type="dcterms:W3CDTF">2022-12-02T11:36:26Z</dcterms:created>
  <dcterms:modified xsi:type="dcterms:W3CDTF">2022-12-16T00:01:36Z</dcterms:modified>
</cp:coreProperties>
</file>