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6"/>
  </p:notesMasterIdLst>
  <p:sldIdLst>
    <p:sldId id="257" r:id="rId8"/>
    <p:sldId id="256" r:id="rId9"/>
    <p:sldId id="261" r:id="rId10"/>
    <p:sldId id="258" r:id="rId11"/>
    <p:sldId id="357" r:id="rId12"/>
    <p:sldId id="259" r:id="rId13"/>
    <p:sldId id="359" r:id="rId14"/>
    <p:sldId id="260" r:id="rId15"/>
    <p:sldId id="360" r:id="rId16"/>
    <p:sldId id="291" r:id="rId17"/>
    <p:sldId id="364" r:id="rId18"/>
    <p:sldId id="305" r:id="rId19"/>
    <p:sldId id="365" r:id="rId20"/>
    <p:sldId id="265" r:id="rId21"/>
    <p:sldId id="316" r:id="rId22"/>
    <p:sldId id="320" r:id="rId23"/>
    <p:sldId id="372" r:id="rId24"/>
    <p:sldId id="366" r:id="rId25"/>
    <p:sldId id="363" r:id="rId26"/>
    <p:sldId id="367" r:id="rId27"/>
    <p:sldId id="362" r:id="rId28"/>
    <p:sldId id="263" r:id="rId29"/>
    <p:sldId id="368" r:id="rId30"/>
    <p:sldId id="369" r:id="rId31"/>
    <p:sldId id="370" r:id="rId32"/>
    <p:sldId id="371" r:id="rId33"/>
    <p:sldId id="288" r:id="rId34"/>
    <p:sldId id="34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868A980B-9894-44B9-9AAC-7C3EE7DB60D5}"/>
    <pc:docChg chg="modSld">
      <pc:chgData name="Sue Ainsworth" userId="888be70d-2e4c-4f55-baa0-638ca1ed17b4" providerId="ADAL" clId="{868A980B-9894-44B9-9AAC-7C3EE7DB60D5}" dt="2025-08-24T09:50:56.130" v="24" actId="20577"/>
      <pc:docMkLst>
        <pc:docMk/>
      </pc:docMkLst>
      <pc:sldChg chg="modSp mod">
        <pc:chgData name="Sue Ainsworth" userId="888be70d-2e4c-4f55-baa0-638ca1ed17b4" providerId="ADAL" clId="{868A980B-9894-44B9-9AAC-7C3EE7DB60D5}" dt="2025-08-24T09:50:28.377" v="4" actId="20577"/>
        <pc:sldMkLst>
          <pc:docMk/>
          <pc:sldMk cId="2585273264" sldId="259"/>
        </pc:sldMkLst>
        <pc:spChg chg="mod">
          <ac:chgData name="Sue Ainsworth" userId="888be70d-2e4c-4f55-baa0-638ca1ed17b4" providerId="ADAL" clId="{868A980B-9894-44B9-9AAC-7C3EE7DB60D5}" dt="2025-08-24T09:50:28.377" v="4" actId="20577"/>
          <ac:spMkLst>
            <pc:docMk/>
            <pc:sldMk cId="2585273264" sldId="259"/>
            <ac:spMk id="19" creationId="{0D6AF52B-2487-43F3-87D1-A5E2EE29F6AF}"/>
          </ac:spMkLst>
        </pc:spChg>
      </pc:sldChg>
      <pc:sldChg chg="modSp mod">
        <pc:chgData name="Sue Ainsworth" userId="888be70d-2e4c-4f55-baa0-638ca1ed17b4" providerId="ADAL" clId="{868A980B-9894-44B9-9AAC-7C3EE7DB60D5}" dt="2025-08-24T09:50:48.209" v="16" actId="20577"/>
        <pc:sldMkLst>
          <pc:docMk/>
          <pc:sldMk cId="905650089" sldId="260"/>
        </pc:sldMkLst>
        <pc:spChg chg="mod">
          <ac:chgData name="Sue Ainsworth" userId="888be70d-2e4c-4f55-baa0-638ca1ed17b4" providerId="ADAL" clId="{868A980B-9894-44B9-9AAC-7C3EE7DB60D5}" dt="2025-08-24T09:50:48.209" v="16" actId="20577"/>
          <ac:spMkLst>
            <pc:docMk/>
            <pc:sldMk cId="905650089" sldId="260"/>
            <ac:spMk id="19" creationId="{0D6AF52B-2487-43F3-87D1-A5E2EE29F6AF}"/>
          </ac:spMkLst>
        </pc:spChg>
      </pc:sldChg>
      <pc:sldChg chg="modSp mod">
        <pc:chgData name="Sue Ainsworth" userId="888be70d-2e4c-4f55-baa0-638ca1ed17b4" providerId="ADAL" clId="{868A980B-9894-44B9-9AAC-7C3EE7DB60D5}" dt="2025-08-24T09:50:39.228" v="12" actId="20577"/>
        <pc:sldMkLst>
          <pc:docMk/>
          <pc:sldMk cId="1289124466" sldId="359"/>
        </pc:sldMkLst>
        <pc:spChg chg="mod">
          <ac:chgData name="Sue Ainsworth" userId="888be70d-2e4c-4f55-baa0-638ca1ed17b4" providerId="ADAL" clId="{868A980B-9894-44B9-9AAC-7C3EE7DB60D5}" dt="2025-08-24T09:50:39.228" v="12" actId="20577"/>
          <ac:spMkLst>
            <pc:docMk/>
            <pc:sldMk cId="1289124466" sldId="359"/>
            <ac:spMk id="19" creationId="{0D6AF52B-2487-43F3-87D1-A5E2EE29F6AF}"/>
          </ac:spMkLst>
        </pc:spChg>
      </pc:sldChg>
      <pc:sldChg chg="modSp mod">
        <pc:chgData name="Sue Ainsworth" userId="888be70d-2e4c-4f55-baa0-638ca1ed17b4" providerId="ADAL" clId="{868A980B-9894-44B9-9AAC-7C3EE7DB60D5}" dt="2025-08-24T09:50:56.130" v="24" actId="20577"/>
        <pc:sldMkLst>
          <pc:docMk/>
          <pc:sldMk cId="200071016" sldId="360"/>
        </pc:sldMkLst>
        <pc:spChg chg="mod">
          <ac:chgData name="Sue Ainsworth" userId="888be70d-2e4c-4f55-baa0-638ca1ed17b4" providerId="ADAL" clId="{868A980B-9894-44B9-9AAC-7C3EE7DB60D5}" dt="2025-08-24T09:50:56.130" v="24" actId="20577"/>
          <ac:spMkLst>
            <pc:docMk/>
            <pc:sldMk cId="200071016" sldId="360"/>
            <ac:spMk id="19" creationId="{0D6AF52B-2487-43F3-87D1-A5E2EE29F6A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7EB96F-FA0E-418F-AB11-AA8A796287BC}" type="datetimeFigureOut">
              <a:rPr lang="en-GB" smtClean="0"/>
              <a:t>24/08/2025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96E069-D1E8-41BF-9E37-D2ED92E0B7FA}" type="slidenum">
              <a:rPr lang="en-GB" smtClean="0"/>
              <a:t>‹#›</a:t>
            </a:fld>
            <a:endParaRPr lang="en-GB"/>
          </a:p>
        </p:txBody>
      </p:sp>
    </p:spTree>
    <p:extLst>
      <p:ext uri="{BB962C8B-B14F-4D97-AF65-F5344CB8AC3E}">
        <p14:creationId xmlns:p14="http://schemas.microsoft.com/office/powerpoint/2010/main" val="3841674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24/08/2025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2EDB8D0-98ED-4B86-9D5F-E61ADC70144D}" type="datetimeFigureOut">
              <a:rPr lang="en-US" smtClean="0"/>
              <a:t>8/24/2025</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1301984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2EDB8D0-98ED-4B86-9D5F-E61ADC70144D}" type="datetimeFigureOut">
              <a:rPr lang="en-US" smtClean="0"/>
              <a:t>8/24/2025</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6743769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8/24/2025</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8411566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24/08/2025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7" r:id="rId3"/>
    <p:sldLayoutId id="2147483698" r:id="rId4"/>
    <p:sldLayoutId id="214748369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17.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17.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17.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17.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hyperlink" Target="http://www.childautism.org.uk/about-autism/what-is-asperger-syndrome/" TargetMode="External"/><Relationship Id="rId2" Type="http://schemas.openxmlformats.org/officeDocument/2006/relationships/hyperlink" Target="https://www.childautism.org.uk/index.php/about-autism/what-is-autism/" TargetMode="Externa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8" Type="http://schemas.openxmlformats.org/officeDocument/2006/relationships/hyperlink" Target="https://www.autism.org.uk/advice-and-guidance/what-is-autism" TargetMode="External"/><Relationship Id="rId3" Type="http://schemas.openxmlformats.org/officeDocument/2006/relationships/hyperlink" Target="https://www.spectrumnews.org/news/profiles/simon-baron-cohen-theorizing-on-the-mind-in-autism/" TargetMode="External"/><Relationship Id="rId7" Type="http://schemas.openxmlformats.org/officeDocument/2006/relationships/hyperlink" Target="https://uk.kivaprogram.net/what-is-kiva/" TargetMode="External"/><Relationship Id="rId12" Type="http://schemas.openxmlformats.org/officeDocument/2006/relationships/hyperlink" Target="https://www.youtube.com/watch?v=gxEMkOtB8tM" TargetMode="External"/><Relationship Id="rId2" Type="http://schemas.openxmlformats.org/officeDocument/2006/relationships/hyperlink" Target="https://www.academia.edu/23731894/Bronfenbrenners_Ecological_Systems_Theory" TargetMode="External"/><Relationship Id="rId1" Type="http://schemas.openxmlformats.org/officeDocument/2006/relationships/slideLayout" Target="../slideLayouts/slideLayout17.xml"/><Relationship Id="rId6" Type="http://schemas.openxmlformats.org/officeDocument/2006/relationships/hyperlink" Target="https://doi.org/10.1177/104973239800800609" TargetMode="External"/><Relationship Id="rId11" Type="http://schemas.openxmlformats.org/officeDocument/2006/relationships/hyperlink" Target="https://www.researchgate.net/publication/324497851_PARENTAL_INVOLVEMENT_IN_EDUCATION" TargetMode="External"/><Relationship Id="rId5" Type="http://schemas.openxmlformats.org/officeDocument/2006/relationships/hyperlink" Target="https://www.jstor.org/stable/3488616" TargetMode="External"/><Relationship Id="rId10" Type="http://schemas.openxmlformats.org/officeDocument/2006/relationships/hyperlink" Target="https://phw.nhs.wales/topics/adverse-childhood-experiences/" TargetMode="External"/><Relationship Id="rId4" Type="http://schemas.openxmlformats.org/officeDocument/2006/relationships/hyperlink" Target="https://www.bbc.co.uk/news/uk-wales-39947971" TargetMode="External"/><Relationship Id="rId9" Type="http://schemas.openxmlformats.org/officeDocument/2006/relationships/hyperlink" Target="https://www.nhs.uk/conditions/attention-deficit-hyperactivity-disorder-adhd/"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tourettes-action.org.uk/71-behavioural-therapies.html" TargetMode="External"/><Relationship Id="rId7" Type="http://schemas.openxmlformats.org/officeDocument/2006/relationships/hyperlink" Target="https://www.youtube.com/watch?v=gxEMkOtB8tM" TargetMode="External"/><Relationship Id="rId2" Type="http://schemas.openxmlformats.org/officeDocument/2006/relationships/hyperlink" Target="https://restorative-practice.co.uk/for-schools" TargetMode="External"/><Relationship Id="rId1" Type="http://schemas.openxmlformats.org/officeDocument/2006/relationships/slideLayout" Target="../slideLayouts/slideLayout17.xml"/><Relationship Id="rId6" Type="http://schemas.openxmlformats.org/officeDocument/2006/relationships/hyperlink" Target="https://www.gov.wales/review-adverse-childhood-experiences-ace-policy-report-html" TargetMode="External"/><Relationship Id="rId5" Type="http://schemas.openxmlformats.org/officeDocument/2006/relationships/hyperlink" Target="https://fraserofallander.org/adverse-childhood-experiences-aces-and-development/#:~:text=The%20results%20suggest%20that%20exposure%20to%20ACEs%20in,probability%20of%20having%20a%20self-reported%20socio-emotional%20behavioural%20problem" TargetMode="External"/><Relationship Id="rId4" Type="http://schemas.openxmlformats.org/officeDocument/2006/relationships/hyperlink" Target="https://www.gov.uk/government/publications/impacts-of-anti-social-behaviour-on-individuals-and-communities/anti-social-behaviour-impacts-on-individuals-and-local-commun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normAutofit/>
          </a:bodyPr>
          <a:lstStyle/>
          <a:p>
            <a:r>
              <a:rPr lang="en-GB" sz="2400" dirty="0"/>
              <a:t>Sue Ainsworth</a:t>
            </a:r>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a:xfrm>
            <a:off x="1524000" y="3602037"/>
            <a:ext cx="9144000" cy="2216871"/>
          </a:xfrm>
        </p:spPr>
        <p:txBody>
          <a:bodyPr/>
          <a:lstStyle/>
          <a:p>
            <a:r>
              <a:rPr lang="en-GB" dirty="0"/>
              <a:t>Exploring Behaviours &amp; Interventions in the Learning Environment W2 ECIE4011</a:t>
            </a:r>
          </a:p>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E67B-89A0-4C9F-BACA-F88EC46DD878}"/>
              </a:ext>
            </a:extLst>
          </p:cNvPr>
          <p:cNvSpPr>
            <a:spLocks noGrp="1"/>
          </p:cNvSpPr>
          <p:nvPr>
            <p:ph type="title"/>
          </p:nvPr>
        </p:nvSpPr>
        <p:spPr>
          <a:xfrm>
            <a:off x="686834" y="1153572"/>
            <a:ext cx="3200400" cy="4461163"/>
          </a:xfrm>
        </p:spPr>
        <p:txBody>
          <a:bodyPr>
            <a:normAutofit/>
          </a:bodyPr>
          <a:lstStyle/>
          <a:p>
            <a:r>
              <a:rPr lang="en-GB" dirty="0" err="1">
                <a:solidFill>
                  <a:srgbClr val="0070C0"/>
                </a:solidFill>
                <a:latin typeface="Arial" panose="020B0604020202020204" pitchFamily="34" charset="0"/>
                <a:cs typeface="Arial" panose="020B0604020202020204" pitchFamily="34" charset="0"/>
              </a:rPr>
              <a:t>Nodau</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Modiwl</a:t>
            </a:r>
            <a:r>
              <a:rPr lang="en-GB" dirty="0">
                <a:solidFill>
                  <a:srgbClr val="0070C0"/>
                </a:solidFill>
                <a:latin typeface="Arial" panose="020B0604020202020204" pitchFamily="34" charset="0"/>
                <a:cs typeface="Arial" panose="020B0604020202020204" pitchFamily="34" charset="0"/>
              </a:rPr>
              <a:t>/</a:t>
            </a:r>
            <a:br>
              <a:rPr lang="en-GB" dirty="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Module Aims</a:t>
            </a:r>
          </a:p>
        </p:txBody>
      </p:sp>
      <p:sp>
        <p:nvSpPr>
          <p:cNvPr id="3" name="Content Placeholder 2">
            <a:extLst>
              <a:ext uri="{FF2B5EF4-FFF2-40B4-BE49-F238E27FC236}">
                <a16:creationId xmlns:a16="http://schemas.microsoft.com/office/drawing/2014/main" id="{3F6EAD8C-D1B1-44E2-A6D2-5F0B86FF3440}"/>
              </a:ext>
            </a:extLst>
          </p:cNvPr>
          <p:cNvSpPr>
            <a:spLocks noGrp="1"/>
          </p:cNvSpPr>
          <p:nvPr>
            <p:ph idx="1"/>
          </p:nvPr>
        </p:nvSpPr>
        <p:spPr>
          <a:xfrm>
            <a:off x="4447308" y="157076"/>
            <a:ext cx="6906491" cy="6748608"/>
          </a:xfrm>
        </p:spPr>
        <p:txBody>
          <a:bodyPr anchor="ctr">
            <a:normAutofit/>
          </a:bodyPr>
          <a:lstStyle/>
          <a:p>
            <a:pPr fontAlgn="base" hangingPunct="0"/>
            <a:r>
              <a:rPr lang="cy-GB" sz="2400" dirty="0">
                <a:solidFill>
                  <a:srgbClr val="0070C0"/>
                </a:solidFill>
                <a:latin typeface="Arial" panose="020B0604020202020204" pitchFamily="34" charset="0"/>
                <a:cs typeface="Arial" panose="020B0604020202020204" pitchFamily="34" charset="0"/>
              </a:rPr>
              <a:t>Cyflwyno myfyrwyr i’r ffactorau sy’n dylanwadu ar ymddygiad plant mewn amgylcheddau dysgu.</a:t>
            </a:r>
          </a:p>
          <a:p>
            <a:pPr lvl="0" fontAlgn="base" hangingPunct="0"/>
            <a:r>
              <a:rPr lang="cy-GB" sz="2400" dirty="0">
                <a:solidFill>
                  <a:srgbClr val="0070C0"/>
                </a:solidFill>
                <a:latin typeface="Arial" panose="020B0604020202020204" pitchFamily="34" charset="0"/>
                <a:cs typeface="Arial" panose="020B0604020202020204" pitchFamily="34" charset="0"/>
              </a:rPr>
              <a:t>Cynefino myfyrwyr ag ystod o ymyriadau ymarferol sy’n cefnogi perthnasoedd rhyngbersonol ac ymddygiadau cadarnhaol yn yr amgylchedd dysgu.</a:t>
            </a:r>
          </a:p>
          <a:p>
            <a:pPr lvl="0" fontAlgn="base" hangingPunct="0"/>
            <a:r>
              <a:rPr lang="en-US" sz="2400" dirty="0">
                <a:solidFill>
                  <a:srgbClr val="0070C0"/>
                </a:solidFill>
                <a:latin typeface="Arial" panose="020B0604020202020204" pitchFamily="34" charset="0"/>
                <a:cs typeface="Arial" panose="020B0604020202020204" pitchFamily="34" charset="0"/>
              </a:rPr>
              <a:t>To introduce students to the factors that influence children’s </a:t>
            </a:r>
            <a:r>
              <a:rPr lang="en-GB" sz="2400" dirty="0">
                <a:solidFill>
                  <a:srgbClr val="0070C0"/>
                </a:solidFill>
                <a:latin typeface="Arial" panose="020B0604020202020204" pitchFamily="34" charset="0"/>
                <a:cs typeface="Arial" panose="020B0604020202020204" pitchFamily="34" charset="0"/>
              </a:rPr>
              <a:t>behaviour</a:t>
            </a:r>
            <a:r>
              <a:rPr lang="en-US" sz="2400" dirty="0">
                <a:solidFill>
                  <a:srgbClr val="0070C0"/>
                </a:solidFill>
                <a:latin typeface="Arial" panose="020B0604020202020204" pitchFamily="34" charset="0"/>
                <a:cs typeface="Arial" panose="020B0604020202020204" pitchFamily="34" charset="0"/>
              </a:rPr>
              <a:t> in learning environments.</a:t>
            </a:r>
            <a:endParaRPr lang="en-GB" sz="2400" dirty="0">
              <a:solidFill>
                <a:srgbClr val="0070C0"/>
              </a:solidFill>
              <a:latin typeface="Arial" panose="020B0604020202020204" pitchFamily="34" charset="0"/>
              <a:cs typeface="Arial" panose="020B0604020202020204" pitchFamily="34" charset="0"/>
            </a:endParaRPr>
          </a:p>
          <a:p>
            <a:pPr lvl="0" fontAlgn="base" hangingPunct="0"/>
            <a:r>
              <a:rPr lang="en-US" sz="2400" dirty="0">
                <a:solidFill>
                  <a:srgbClr val="0070C0"/>
                </a:solidFill>
                <a:latin typeface="Arial" panose="020B0604020202020204" pitchFamily="34" charset="0"/>
                <a:cs typeface="Arial" panose="020B0604020202020204" pitchFamily="34" charset="0"/>
              </a:rPr>
              <a:t>To </a:t>
            </a:r>
            <a:r>
              <a:rPr lang="en-GB" sz="2400" dirty="0">
                <a:solidFill>
                  <a:srgbClr val="0070C0"/>
                </a:solidFill>
                <a:latin typeface="Arial" panose="020B0604020202020204" pitchFamily="34" charset="0"/>
                <a:cs typeface="Arial" panose="020B0604020202020204" pitchFamily="34" charset="0"/>
              </a:rPr>
              <a:t>familiarise</a:t>
            </a:r>
            <a:r>
              <a:rPr lang="en-US" sz="2400" dirty="0">
                <a:solidFill>
                  <a:srgbClr val="0070C0"/>
                </a:solidFill>
                <a:latin typeface="Arial" panose="020B0604020202020204" pitchFamily="34" charset="0"/>
                <a:cs typeface="Arial" panose="020B0604020202020204" pitchFamily="34" charset="0"/>
              </a:rPr>
              <a:t> students with a range of practical interventions that support positive interpersonal relationships and </a:t>
            </a:r>
            <a:r>
              <a:rPr lang="en-GB" sz="2400" dirty="0">
                <a:solidFill>
                  <a:srgbClr val="0070C0"/>
                </a:solidFill>
                <a:latin typeface="Arial" panose="020B0604020202020204" pitchFamily="34" charset="0"/>
                <a:cs typeface="Arial" panose="020B0604020202020204" pitchFamily="34" charset="0"/>
              </a:rPr>
              <a:t>behaviours</a:t>
            </a:r>
            <a:r>
              <a:rPr lang="en-US" sz="2400" dirty="0">
                <a:solidFill>
                  <a:srgbClr val="0070C0"/>
                </a:solidFill>
                <a:latin typeface="Arial" panose="020B0604020202020204" pitchFamily="34" charset="0"/>
                <a:cs typeface="Arial" panose="020B0604020202020204" pitchFamily="34" charset="0"/>
              </a:rPr>
              <a:t> within the learning environment.</a:t>
            </a:r>
            <a:endParaRPr lang="en-GB" sz="2400" dirty="0">
              <a:solidFill>
                <a:srgbClr val="0070C0"/>
              </a:solidFill>
              <a:latin typeface="Arial" panose="020B0604020202020204" pitchFamily="34" charset="0"/>
              <a:cs typeface="Arial" panose="020B0604020202020204" pitchFamily="34" charset="0"/>
            </a:endParaRPr>
          </a:p>
          <a:p>
            <a:pPr lvl="0" fontAlgn="base" hangingPunct="0"/>
            <a:endParaRPr lang="cy-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5787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EF09-1244-4805-BE52-8E67C060C4E9}"/>
              </a:ext>
            </a:extLst>
          </p:cNvPr>
          <p:cNvSpPr>
            <a:spLocks noGrp="1"/>
          </p:cNvSpPr>
          <p:nvPr>
            <p:ph type="title"/>
          </p:nvPr>
        </p:nvSpPr>
        <p:spPr>
          <a:xfrm>
            <a:off x="686834" y="1153572"/>
            <a:ext cx="3200400" cy="4461163"/>
          </a:xfrm>
        </p:spPr>
        <p:txBody>
          <a:bodyPr>
            <a:normAutofit/>
          </a:bodyPr>
          <a:lstStyle/>
          <a:p>
            <a:r>
              <a:rPr lang="en-GB" dirty="0" err="1">
                <a:solidFill>
                  <a:srgbClr val="0070C0"/>
                </a:solidFill>
                <a:latin typeface="Arial" panose="020B0604020202020204" pitchFamily="34" charset="0"/>
                <a:cs typeface="Arial" panose="020B0604020202020204" pitchFamily="34" charset="0"/>
              </a:rPr>
              <a:t>Deilliannau</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Dysgu</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A0B0DC-4E72-44B8-91DB-6DB275508DD9}"/>
              </a:ext>
            </a:extLst>
          </p:cNvPr>
          <p:cNvSpPr>
            <a:spLocks noGrp="1"/>
          </p:cNvSpPr>
          <p:nvPr>
            <p:ph idx="1"/>
          </p:nvPr>
        </p:nvSpPr>
        <p:spPr>
          <a:xfrm>
            <a:off x="4447308" y="319088"/>
            <a:ext cx="6906491" cy="5857875"/>
          </a:xfrm>
        </p:spPr>
        <p:txBody>
          <a:bodyPr anchor="ctr">
            <a:normAutofit/>
          </a:bodyPr>
          <a:lstStyle/>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Ar ôl cwblhau’r modwl hwn yn llwyddiannus, dylai bod y myfyriwr yn gallu dangos y gallu i:</a:t>
            </a:r>
          </a:p>
          <a:p>
            <a:pPr lvl="1" fontAlgn="base" hangingPunct="0"/>
            <a:r>
              <a:rPr lang="cy-GB" sz="2000" dirty="0">
                <a:solidFill>
                  <a:srgbClr val="0070C0"/>
                </a:solidFill>
                <a:latin typeface="Arial" panose="020B0604020202020204" pitchFamily="34" charset="0"/>
                <a:cs typeface="Arial" panose="020B0604020202020204" pitchFamily="34" charset="0"/>
              </a:rPr>
              <a:t>ddangos dealltwriaeth o’r ffactorau sy’n dylanwadu ar ymddygiad plant mewn amgylcheddau dysgu;</a:t>
            </a:r>
          </a:p>
          <a:p>
            <a:pPr lvl="1" fontAlgn="base" hangingPunct="0"/>
            <a:r>
              <a:rPr lang="cy-GB" sz="2000" dirty="0">
                <a:solidFill>
                  <a:srgbClr val="0070C0"/>
                </a:solidFill>
                <a:latin typeface="Arial" panose="020B0604020202020204" pitchFamily="34" charset="0"/>
                <a:cs typeface="Arial" panose="020B0604020202020204" pitchFamily="34" charset="0"/>
              </a:rPr>
              <a:t>dangos gwybodaeth am y nodweddion personol sy’n dylanwadu ar ymddygiad plant yn yr amgylchedd dysgu;</a:t>
            </a:r>
          </a:p>
          <a:p>
            <a:pPr lvl="1" fontAlgn="base" hangingPunct="0"/>
            <a:r>
              <a:rPr lang="cy-GB" sz="2000" dirty="0">
                <a:solidFill>
                  <a:srgbClr val="0070C0"/>
                </a:solidFill>
                <a:latin typeface="Arial" panose="020B0604020202020204" pitchFamily="34" charset="0"/>
                <a:cs typeface="Arial" panose="020B0604020202020204" pitchFamily="34" charset="0"/>
              </a:rPr>
              <a:t>deall a gwerthuso  ystod o ymyriadau ymarferol a ddyfeisiwyd i hyrwyddo ymddygiadau cadarnhaol;  </a:t>
            </a:r>
          </a:p>
          <a:p>
            <a:pPr lvl="1" fontAlgn="base" hangingPunct="0"/>
            <a:r>
              <a:rPr lang="cy-GB" sz="2000" dirty="0">
                <a:solidFill>
                  <a:srgbClr val="0070C0"/>
                </a:solidFill>
                <a:latin typeface="Arial" panose="020B0604020202020204" pitchFamily="34" charset="0"/>
                <a:cs typeface="Arial" panose="020B0604020202020204" pitchFamily="34" charset="0"/>
              </a:rPr>
              <a:t>trefnu eu gwybodaeth a’u dysgu trwy ddefnyddio ystod o adnoddau gwybodaeth a chyflwyno’u gwaith ar y lefel briodol.</a:t>
            </a:r>
            <a:endParaRPr lang="en-GB" sz="2000" dirty="0"/>
          </a:p>
        </p:txBody>
      </p:sp>
    </p:spTree>
    <p:extLst>
      <p:ext uri="{BB962C8B-B14F-4D97-AF65-F5344CB8AC3E}">
        <p14:creationId xmlns:p14="http://schemas.microsoft.com/office/powerpoint/2010/main" val="2515749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EF09-1244-4805-BE52-8E67C060C4E9}"/>
              </a:ext>
            </a:extLst>
          </p:cNvPr>
          <p:cNvSpPr>
            <a:spLocks noGrp="1"/>
          </p:cNvSpPr>
          <p:nvPr>
            <p:ph type="title"/>
          </p:nvPr>
        </p:nvSpPr>
        <p:spPr>
          <a:xfrm>
            <a:off x="686834" y="1153572"/>
            <a:ext cx="3200400" cy="4461163"/>
          </a:xfrm>
        </p:spPr>
        <p:txBody>
          <a:bodyPr>
            <a:normAutofit/>
          </a:bodyPr>
          <a:lstStyle/>
          <a:p>
            <a:r>
              <a:rPr lang="en-GB" sz="4000" dirty="0">
                <a:solidFill>
                  <a:srgbClr val="0070C0"/>
                </a:solidFill>
                <a:latin typeface="Arial" panose="020B0604020202020204" pitchFamily="34" charset="0"/>
                <a:cs typeface="Arial" panose="020B0604020202020204" pitchFamily="34" charset="0"/>
              </a:rPr>
              <a:t>Learning Outcomes/</a:t>
            </a:r>
            <a:br>
              <a:rPr lang="en-GB" sz="4000" dirty="0">
                <a:solidFill>
                  <a:srgbClr val="0070C0"/>
                </a:solidFill>
                <a:latin typeface="Arial" panose="020B0604020202020204" pitchFamily="34" charset="0"/>
                <a:cs typeface="Arial" panose="020B0604020202020204" pitchFamily="34" charset="0"/>
              </a:rPr>
            </a:br>
            <a:r>
              <a:rPr lang="en-GB" sz="4000" dirty="0" err="1">
                <a:solidFill>
                  <a:srgbClr val="0070C0"/>
                </a:solidFill>
                <a:latin typeface="Arial" panose="020B0604020202020204" pitchFamily="34" charset="0"/>
                <a:cs typeface="Arial" panose="020B0604020202020204" pitchFamily="34" charset="0"/>
              </a:rPr>
              <a:t>Canlyniadau</a:t>
            </a:r>
            <a:r>
              <a:rPr lang="en-GB" sz="4000" dirty="0">
                <a:solidFill>
                  <a:srgbClr val="0070C0"/>
                </a:solidFill>
                <a:latin typeface="Arial" panose="020B0604020202020204" pitchFamily="34" charset="0"/>
                <a:cs typeface="Arial" panose="020B0604020202020204" pitchFamily="34" charset="0"/>
              </a:rPr>
              <a:t> </a:t>
            </a:r>
            <a:r>
              <a:rPr lang="en-GB" sz="4000" dirty="0" err="1">
                <a:solidFill>
                  <a:srgbClr val="0070C0"/>
                </a:solidFill>
                <a:latin typeface="Arial" panose="020B0604020202020204" pitchFamily="34" charset="0"/>
                <a:cs typeface="Arial" panose="020B0604020202020204" pitchFamily="34" charset="0"/>
              </a:rPr>
              <a:t>Dysgu</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A0B0DC-4E72-44B8-91DB-6DB275508DD9}"/>
              </a:ext>
            </a:extLst>
          </p:cNvPr>
          <p:cNvSpPr>
            <a:spLocks noGrp="1"/>
          </p:cNvSpPr>
          <p:nvPr>
            <p:ph idx="1"/>
          </p:nvPr>
        </p:nvSpPr>
        <p:spPr>
          <a:xfrm>
            <a:off x="4447308" y="591344"/>
            <a:ext cx="6906491" cy="5585619"/>
          </a:xfrm>
        </p:spPr>
        <p:txBody>
          <a:bodyPr anchor="ctr">
            <a:normAutofit/>
          </a:bodyPr>
          <a:lstStyle/>
          <a:p>
            <a:pPr marL="0" indent="0" fontAlgn="base" hangingPunct="0">
              <a:buNone/>
            </a:pPr>
            <a:r>
              <a:rPr lang="en-GB" b="1" dirty="0">
                <a:solidFill>
                  <a:srgbClr val="0070C0"/>
                </a:solidFill>
                <a:latin typeface="Arial" panose="020B0604020202020204" pitchFamily="34" charset="0"/>
                <a:cs typeface="Arial" panose="020B0604020202020204" pitchFamily="34" charset="0"/>
              </a:rPr>
              <a:t>Upon the successful completion of this module, the student should be able to demonstrate the ability to:</a:t>
            </a:r>
          </a:p>
          <a:p>
            <a:pPr lvl="1" fontAlgn="base" hangingPunct="0"/>
            <a:r>
              <a:rPr lang="en-GB" dirty="0">
                <a:solidFill>
                  <a:srgbClr val="0070C0"/>
                </a:solidFill>
                <a:latin typeface="Arial" panose="020B0604020202020204" pitchFamily="34" charset="0"/>
                <a:cs typeface="Arial" panose="020B0604020202020204" pitchFamily="34" charset="0"/>
              </a:rPr>
              <a:t>demonstrate an understanding of the factors that influence children’s behaviour in learning environments;</a:t>
            </a:r>
          </a:p>
          <a:p>
            <a:pPr lvl="1" fontAlgn="base" hangingPunct="0"/>
            <a:r>
              <a:rPr lang="en-GB" dirty="0">
                <a:solidFill>
                  <a:srgbClr val="0070C0"/>
                </a:solidFill>
                <a:latin typeface="Arial" panose="020B0604020202020204" pitchFamily="34" charset="0"/>
                <a:cs typeface="Arial" panose="020B0604020202020204" pitchFamily="34" charset="0"/>
              </a:rPr>
              <a:t>demonstrate knowledge of the personal characteristics that influence children’s behaviour in the learning environment;</a:t>
            </a:r>
          </a:p>
          <a:p>
            <a:pPr lvl="1" fontAlgn="base" hangingPunct="0"/>
            <a:r>
              <a:rPr lang="en-GB" dirty="0">
                <a:solidFill>
                  <a:srgbClr val="0070C0"/>
                </a:solidFill>
                <a:latin typeface="Arial" panose="020B0604020202020204" pitchFamily="34" charset="0"/>
                <a:cs typeface="Arial" panose="020B0604020202020204" pitchFamily="34" charset="0"/>
              </a:rPr>
              <a:t>understand and evaluate a range of practical interventions devised to promote positive behaviours; </a:t>
            </a:r>
          </a:p>
          <a:p>
            <a:pPr lvl="1" fontAlgn="base" hangingPunct="0"/>
            <a:r>
              <a:rPr lang="en-GB" dirty="0">
                <a:solidFill>
                  <a:srgbClr val="0070C0"/>
                </a:solidFill>
                <a:latin typeface="Arial" panose="020B0604020202020204" pitchFamily="34" charset="0"/>
                <a:cs typeface="Arial" panose="020B0604020202020204" pitchFamily="34" charset="0"/>
              </a:rPr>
              <a:t>organise their knowledge and learning using </a:t>
            </a:r>
            <a:r>
              <a:rPr lang="en-US" dirty="0">
                <a:solidFill>
                  <a:srgbClr val="0070C0"/>
                </a:solidFill>
                <a:latin typeface="Arial" panose="020B0604020202020204" pitchFamily="34" charset="0"/>
                <a:cs typeface="Arial" panose="020B0604020202020204" pitchFamily="34" charset="0"/>
              </a:rPr>
              <a:t>a range of information resources and present their work at the appropriate level.</a:t>
            </a: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56643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CE39-DF1D-4001-914D-C4A366228952}"/>
              </a:ext>
            </a:extLst>
          </p:cNvPr>
          <p:cNvSpPr>
            <a:spLocks noGrp="1"/>
          </p:cNvSpPr>
          <p:nvPr>
            <p:ph type="title"/>
          </p:nvPr>
        </p:nvSpPr>
        <p:spPr>
          <a:xfrm>
            <a:off x="838200" y="643467"/>
            <a:ext cx="3472131" cy="5571066"/>
          </a:xfrm>
        </p:spPr>
        <p:txBody>
          <a:bodyPr>
            <a:normAutofit/>
          </a:bodyPr>
          <a:lstStyle/>
          <a:p>
            <a:r>
              <a:rPr lang="en-GB" sz="3400" b="1" dirty="0" err="1">
                <a:solidFill>
                  <a:srgbClr val="0070C0"/>
                </a:solidFill>
                <a:latin typeface="Arial" panose="020B0604020202020204" pitchFamily="34" charset="0"/>
                <a:cs typeface="Arial" panose="020B0604020202020204" pitchFamily="34" charset="0"/>
              </a:rPr>
              <a:t>Asesiad</a:t>
            </a:r>
            <a:r>
              <a:rPr lang="en-GB" sz="3400" b="1" dirty="0">
                <a:solidFill>
                  <a:srgbClr val="0070C0"/>
                </a:solidFill>
                <a:latin typeface="Arial" panose="020B0604020202020204" pitchFamily="34" charset="0"/>
                <a:cs typeface="Arial" panose="020B0604020202020204" pitchFamily="34" charset="0"/>
              </a:rPr>
              <a:t> 1</a:t>
            </a:r>
          </a:p>
        </p:txBody>
      </p:sp>
      <p:grpSp>
        <p:nvGrpSpPr>
          <p:cNvPr id="6" name="Group 5">
            <a:extLst>
              <a:ext uri="{FF2B5EF4-FFF2-40B4-BE49-F238E27FC236}">
                <a16:creationId xmlns:a16="http://schemas.microsoft.com/office/drawing/2014/main" id="{D2083818-DEC7-4CE4-AC90-A421421CB985}"/>
              </a:ext>
            </a:extLst>
          </p:cNvPr>
          <p:cNvGrpSpPr/>
          <p:nvPr/>
        </p:nvGrpSpPr>
        <p:grpSpPr>
          <a:xfrm>
            <a:off x="4472434" y="0"/>
            <a:ext cx="6621003" cy="5552024"/>
            <a:chOff x="4589632" y="653693"/>
            <a:chExt cx="6621003" cy="5552024"/>
          </a:xfrm>
        </p:grpSpPr>
        <p:sp>
          <p:nvSpPr>
            <p:cNvPr id="7" name="Rectangle: Rounded Corners 6">
              <a:extLst>
                <a:ext uri="{FF2B5EF4-FFF2-40B4-BE49-F238E27FC236}">
                  <a16:creationId xmlns:a16="http://schemas.microsoft.com/office/drawing/2014/main" id="{BA82C5D6-8CAD-4A8C-B5DA-C9AC5241026E}"/>
                </a:ext>
              </a:extLst>
            </p:cNvPr>
            <p:cNvSpPr/>
            <p:nvPr/>
          </p:nvSpPr>
          <p:spPr>
            <a:xfrm>
              <a:off x="4898859" y="707684"/>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Rectangle 7" descr="Calculator">
              <a:extLst>
                <a:ext uri="{FF2B5EF4-FFF2-40B4-BE49-F238E27FC236}">
                  <a16:creationId xmlns:a16="http://schemas.microsoft.com/office/drawing/2014/main" id="{6EF11111-6643-418B-89D0-FCA88630B460}"/>
                </a:ext>
              </a:extLst>
            </p:cNvPr>
            <p:cNvSpPr/>
            <p:nvPr/>
          </p:nvSpPr>
          <p:spPr>
            <a:xfrm>
              <a:off x="5068724" y="1018856"/>
              <a:ext cx="871075" cy="871075"/>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A95E53B1-3E47-4217-A819-E6A4419773EB}"/>
                </a:ext>
              </a:extLst>
            </p:cNvPr>
            <p:cNvSpPr/>
            <p:nvPr/>
          </p:nvSpPr>
          <p:spPr>
            <a:xfrm>
              <a:off x="6090574" y="653693"/>
              <a:ext cx="2836678" cy="1583774"/>
            </a:xfrm>
            <a:custGeom>
              <a:avLst/>
              <a:gdLst>
                <a:gd name="connsiteX0" fmla="*/ 0 w 2836678"/>
                <a:gd name="connsiteY0" fmla="*/ 0 h 1583774"/>
                <a:gd name="connsiteX1" fmla="*/ 2836678 w 2836678"/>
                <a:gd name="connsiteY1" fmla="*/ 0 h 1583774"/>
                <a:gd name="connsiteX2" fmla="*/ 2836678 w 2836678"/>
                <a:gd name="connsiteY2" fmla="*/ 1583774 h 1583774"/>
                <a:gd name="connsiteX3" fmla="*/ 0 w 2836678"/>
                <a:gd name="connsiteY3" fmla="*/ 1583774 h 1583774"/>
                <a:gd name="connsiteX4" fmla="*/ 0 w 283667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6678" h="1583774">
                  <a:moveTo>
                    <a:pt x="0" y="0"/>
                  </a:moveTo>
                  <a:lnTo>
                    <a:pt x="2836678" y="0"/>
                  </a:lnTo>
                  <a:lnTo>
                    <a:pt x="283667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sz="1800" b="1" kern="1200" dirty="0" err="1">
                  <a:solidFill>
                    <a:srgbClr val="0070C0"/>
                  </a:solidFill>
                  <a:latin typeface="Arial" panose="020B0604020202020204" pitchFamily="34" charset="0"/>
                  <a:cs typeface="Arial" panose="020B0604020202020204" pitchFamily="34" charset="0"/>
                </a:rPr>
                <a:t>Asesiad</a:t>
              </a:r>
              <a:r>
                <a:rPr lang="en-GB" sz="1800" b="1" kern="1200" dirty="0">
                  <a:solidFill>
                    <a:srgbClr val="0070C0"/>
                  </a:solidFill>
                  <a:latin typeface="Arial" panose="020B0604020202020204" pitchFamily="34" charset="0"/>
                  <a:cs typeface="Arial" panose="020B0604020202020204" pitchFamily="34" charset="0"/>
                </a:rPr>
                <a:t> 1 </a:t>
              </a:r>
              <a:r>
                <a:rPr lang="en-GB" sz="1800" kern="1200" dirty="0">
                  <a:solidFill>
                    <a:srgbClr val="0070C0"/>
                  </a:solidFill>
                  <a:latin typeface="Arial" panose="020B0604020202020204" pitchFamily="34" charset="0"/>
                  <a:cs typeface="Arial" panose="020B0604020202020204" pitchFamily="34" charset="0"/>
                </a:rPr>
                <a:t>– 50%</a:t>
              </a:r>
              <a:endParaRPr lang="en-US" sz="1800" kern="1200" dirty="0">
                <a:solidFill>
                  <a:srgbClr val="0070C0"/>
                </a:solidFill>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B78C00E0-0C07-43E6-B933-60E00B2D5F64}"/>
                </a:ext>
              </a:extLst>
            </p:cNvPr>
            <p:cNvSpPr/>
            <p:nvPr/>
          </p:nvSpPr>
          <p:spPr>
            <a:xfrm>
              <a:off x="6269909" y="1870703"/>
              <a:ext cx="4230913" cy="75103"/>
            </a:xfrm>
            <a:custGeom>
              <a:avLst/>
              <a:gdLst>
                <a:gd name="connsiteX0" fmla="*/ 0 w 4230913"/>
                <a:gd name="connsiteY0" fmla="*/ 0 h 75103"/>
                <a:gd name="connsiteX1" fmla="*/ 4230913 w 4230913"/>
                <a:gd name="connsiteY1" fmla="*/ 0 h 75103"/>
                <a:gd name="connsiteX2" fmla="*/ 4230913 w 4230913"/>
                <a:gd name="connsiteY2" fmla="*/ 75103 h 75103"/>
                <a:gd name="connsiteX3" fmla="*/ 0 w 4230913"/>
                <a:gd name="connsiteY3" fmla="*/ 75103 h 75103"/>
                <a:gd name="connsiteX4" fmla="*/ 0 w 4230913"/>
                <a:gd name="connsiteY4" fmla="*/ 0 h 75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0913" h="75103">
                  <a:moveTo>
                    <a:pt x="0" y="0"/>
                  </a:moveTo>
                  <a:lnTo>
                    <a:pt x="4230913" y="0"/>
                  </a:lnTo>
                  <a:lnTo>
                    <a:pt x="4230913" y="75103"/>
                  </a:lnTo>
                  <a:lnTo>
                    <a:pt x="0" y="7510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536" tIns="36536" rIns="36536" bIns="36536" numCol="1" spcCol="1270" anchor="ctr" anchorCtr="0">
              <a:noAutofit/>
            </a:bodyPr>
            <a:lstStyle/>
            <a:p>
              <a:pPr marL="0" lvl="0" indent="0" algn="l" defTabSz="889000">
                <a:lnSpc>
                  <a:spcPct val="90000"/>
                </a:lnSpc>
                <a:spcBef>
                  <a:spcPct val="0"/>
                </a:spcBef>
                <a:spcAft>
                  <a:spcPct val="35000"/>
                </a:spcAft>
                <a:buNone/>
              </a:pPr>
              <a:r>
                <a:rPr lang="en-GB" sz="2000" kern="1200" dirty="0" err="1">
                  <a:solidFill>
                    <a:srgbClr val="0070C0"/>
                  </a:solidFill>
                  <a:latin typeface="Arial" panose="020B0604020202020204" pitchFamily="34" charset="0"/>
                  <a:cs typeface="Arial" panose="020B0604020202020204" pitchFamily="34" charset="0"/>
                </a:rPr>
                <a:t>Aseiniad</a:t>
              </a:r>
              <a:r>
                <a:rPr lang="en-GB" sz="2000" kern="1200" dirty="0">
                  <a:solidFill>
                    <a:srgbClr val="0070C0"/>
                  </a:solidFill>
                  <a:latin typeface="Arial" panose="020B0604020202020204" pitchFamily="34" charset="0"/>
                  <a:cs typeface="Arial" panose="020B0604020202020204" pitchFamily="34" charset="0"/>
                </a:rPr>
                <a:t> </a:t>
              </a:r>
              <a:r>
                <a:rPr lang="en-GB" sz="2000" kern="1200" dirty="0" err="1">
                  <a:solidFill>
                    <a:srgbClr val="0070C0"/>
                  </a:solidFill>
                  <a:latin typeface="Arial" panose="020B0604020202020204" pitchFamily="34" charset="0"/>
                  <a:cs typeface="Arial" panose="020B0604020202020204" pitchFamily="34" charset="0"/>
                </a:rPr>
                <a:t>Ysgrifenedig</a:t>
              </a:r>
              <a:r>
                <a:rPr lang="en-GB" sz="2000" kern="1200" dirty="0">
                  <a:solidFill>
                    <a:srgbClr val="0070C0"/>
                  </a:solidFill>
                  <a:latin typeface="Arial" panose="020B0604020202020204" pitchFamily="34" charset="0"/>
                  <a:cs typeface="Arial" panose="020B0604020202020204" pitchFamily="34" charset="0"/>
                </a:rPr>
                <a:t>(15</a:t>
              </a:r>
              <a:r>
                <a:rPr lang="en-GB" sz="2000" dirty="0">
                  <a:solidFill>
                    <a:srgbClr val="0070C0"/>
                  </a:solidFill>
                  <a:latin typeface="Arial" panose="020B0604020202020204" pitchFamily="34" charset="0"/>
                  <a:cs typeface="Arial" panose="020B0604020202020204" pitchFamily="34" charset="0"/>
                </a:rPr>
                <a:t>00</a:t>
              </a:r>
              <a:r>
                <a:rPr lang="en-GB" sz="2000" kern="1200" dirty="0">
                  <a:solidFill>
                    <a:srgbClr val="0070C0"/>
                  </a:solidFill>
                  <a:latin typeface="Arial" panose="020B0604020202020204" pitchFamily="34" charset="0"/>
                  <a:cs typeface="Arial" panose="020B0604020202020204" pitchFamily="34" charset="0"/>
                </a:rPr>
                <a:t> </a:t>
              </a:r>
              <a:r>
                <a:rPr lang="en-GB" sz="2000" dirty="0">
                  <a:solidFill>
                    <a:srgbClr val="0070C0"/>
                  </a:solidFill>
                  <a:latin typeface="Arial" panose="020B0604020202020204" pitchFamily="34" charset="0"/>
                  <a:cs typeface="Arial" panose="020B0604020202020204" pitchFamily="34" charset="0"/>
                </a:rPr>
                <a:t>o </a:t>
              </a:r>
              <a:r>
                <a:rPr lang="en-GB" sz="2000" dirty="0" err="1">
                  <a:solidFill>
                    <a:srgbClr val="0070C0"/>
                  </a:solidFill>
                  <a:latin typeface="Arial" panose="020B0604020202020204" pitchFamily="34" charset="0"/>
                  <a:cs typeface="Arial" panose="020B0604020202020204" pitchFamily="34" charset="0"/>
                </a:rPr>
                <a:t>eiriau</a:t>
              </a:r>
              <a:r>
                <a:rPr lang="en-GB" sz="2000" kern="1200" dirty="0">
                  <a:solidFill>
                    <a:srgbClr val="0070C0"/>
                  </a:solidFill>
                  <a:latin typeface="Arial" panose="020B0604020202020204" pitchFamily="34" charset="0"/>
                  <a:cs typeface="Arial" panose="020B0604020202020204" pitchFamily="34" charset="0"/>
                </a:rPr>
                <a:t>)</a:t>
              </a:r>
              <a:endParaRPr lang="en-US" sz="2000" kern="1200" dirty="0">
                <a:solidFill>
                  <a:srgbClr val="0070C0"/>
                </a:solidFill>
                <a:latin typeface="Arial" panose="020B0604020202020204" pitchFamily="34" charset="0"/>
                <a:cs typeface="Arial" panose="020B0604020202020204" pitchFamily="34" charset="0"/>
              </a:endParaRPr>
            </a:p>
          </p:txBody>
        </p:sp>
        <p:sp>
          <p:nvSpPr>
            <p:cNvPr id="14" name="Rectangle: Rounded Corners 13">
              <a:extLst>
                <a:ext uri="{FF2B5EF4-FFF2-40B4-BE49-F238E27FC236}">
                  <a16:creationId xmlns:a16="http://schemas.microsoft.com/office/drawing/2014/main" id="{9D53C915-BA68-40FB-BDDD-8EE769CF8031}"/>
                </a:ext>
              </a:extLst>
            </p:cNvPr>
            <p:cNvSpPr/>
            <p:nvPr/>
          </p:nvSpPr>
          <p:spPr>
            <a:xfrm>
              <a:off x="4589632" y="2642225"/>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Rectangle 14" descr="Head with Gears">
              <a:extLst>
                <a:ext uri="{FF2B5EF4-FFF2-40B4-BE49-F238E27FC236}">
                  <a16:creationId xmlns:a16="http://schemas.microsoft.com/office/drawing/2014/main" id="{4E65F6E3-1904-4C9D-A377-D9EED824D1ED}"/>
                </a:ext>
              </a:extLst>
            </p:cNvPr>
            <p:cNvSpPr/>
            <p:nvPr/>
          </p:nvSpPr>
          <p:spPr>
            <a:xfrm>
              <a:off x="5068724" y="2998574"/>
              <a:ext cx="871075" cy="871075"/>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D7D4F70E-1B4D-46C8-B48F-219B316D8FAA}"/>
                </a:ext>
              </a:extLst>
            </p:cNvPr>
            <p:cNvSpPr/>
            <p:nvPr/>
          </p:nvSpPr>
          <p:spPr>
            <a:xfrm>
              <a:off x="6120325" y="2637109"/>
              <a:ext cx="4470891" cy="1583774"/>
            </a:xfrm>
            <a:custGeom>
              <a:avLst/>
              <a:gdLst>
                <a:gd name="connsiteX0" fmla="*/ 0 w 4470891"/>
                <a:gd name="connsiteY0" fmla="*/ 0 h 1583774"/>
                <a:gd name="connsiteX1" fmla="*/ 4470891 w 4470891"/>
                <a:gd name="connsiteY1" fmla="*/ 0 h 1583774"/>
                <a:gd name="connsiteX2" fmla="*/ 4470891 w 4470891"/>
                <a:gd name="connsiteY2" fmla="*/ 1583774 h 1583774"/>
                <a:gd name="connsiteX3" fmla="*/ 0 w 4470891"/>
                <a:gd name="connsiteY3" fmla="*/ 1583774 h 1583774"/>
                <a:gd name="connsiteX4" fmla="*/ 0 w 4470891"/>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0891" h="1583774">
                  <a:moveTo>
                    <a:pt x="0" y="0"/>
                  </a:moveTo>
                  <a:lnTo>
                    <a:pt x="4470891" y="0"/>
                  </a:lnTo>
                  <a:lnTo>
                    <a:pt x="4470891"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sz="1800" b="1" kern="1200" dirty="0" err="1">
                  <a:solidFill>
                    <a:srgbClr val="0070C0"/>
                  </a:solidFill>
                  <a:latin typeface="Arial" panose="020B0604020202020204" pitchFamily="34" charset="0"/>
                  <a:cs typeface="Arial" panose="020B0604020202020204" pitchFamily="34" charset="0"/>
                </a:rPr>
                <a:t>Cwestiwn</a:t>
              </a:r>
              <a:r>
                <a:rPr lang="en-GB" sz="1800" b="1" kern="1200" dirty="0">
                  <a:solidFill>
                    <a:srgbClr val="0070C0"/>
                  </a:solidFill>
                  <a:latin typeface="Arial" panose="020B0604020202020204" pitchFamily="34" charset="0"/>
                  <a:cs typeface="Arial" panose="020B0604020202020204" pitchFamily="34" charset="0"/>
                </a:rPr>
                <a:t> </a:t>
              </a:r>
              <a:r>
                <a:rPr lang="en-GB" sz="1800" b="1" kern="1200" dirty="0" err="1">
                  <a:solidFill>
                    <a:srgbClr val="0070C0"/>
                  </a:solidFill>
                  <a:latin typeface="Arial" panose="020B0604020202020204" pitchFamily="34" charset="0"/>
                  <a:cs typeface="Arial" panose="020B0604020202020204" pitchFamily="34" charset="0"/>
                </a:rPr>
                <a:t>Traethawd</a:t>
              </a:r>
              <a:r>
                <a:rPr lang="en-GB" sz="1800" b="1" kern="1200" dirty="0">
                  <a:solidFill>
                    <a:srgbClr val="0070C0"/>
                  </a:solidFill>
                  <a:latin typeface="Arial" panose="020B0604020202020204" pitchFamily="34" charset="0"/>
                  <a:cs typeface="Arial" panose="020B0604020202020204" pitchFamily="34" charset="0"/>
                </a:rPr>
                <a:t>:</a:t>
              </a:r>
            </a:p>
            <a:p>
              <a:pPr marL="0" lvl="0" indent="0" algn="l" defTabSz="800100">
                <a:lnSpc>
                  <a:spcPct val="90000"/>
                </a:lnSpc>
                <a:spcBef>
                  <a:spcPct val="0"/>
                </a:spcBef>
                <a:spcAft>
                  <a:spcPct val="35000"/>
                </a:spcAft>
                <a:buNone/>
              </a:pPr>
              <a:r>
                <a:rPr lang="en-GB" sz="1800" kern="1200" dirty="0" err="1">
                  <a:solidFill>
                    <a:srgbClr val="0070C0"/>
                  </a:solidFill>
                  <a:latin typeface="Arial" panose="020B0604020202020204" pitchFamily="34" charset="0"/>
                  <a:cs typeface="Arial" panose="020B0604020202020204" pitchFamily="34" charset="0"/>
                </a:rPr>
                <a:t>Trafodwch</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ystod</a:t>
              </a:r>
              <a:r>
                <a:rPr lang="en-GB" sz="1800" kern="1200" dirty="0">
                  <a:solidFill>
                    <a:srgbClr val="0070C0"/>
                  </a:solidFill>
                  <a:latin typeface="Arial" panose="020B0604020202020204" pitchFamily="34" charset="0"/>
                  <a:cs typeface="Arial" panose="020B0604020202020204" pitchFamily="34" charset="0"/>
                </a:rPr>
                <a:t> o </a:t>
              </a:r>
              <a:r>
                <a:rPr lang="en-GB" sz="1800" kern="1200" dirty="0" err="1">
                  <a:solidFill>
                    <a:srgbClr val="0070C0"/>
                  </a:solidFill>
                  <a:latin typeface="Arial" panose="020B0604020202020204" pitchFamily="34" charset="0"/>
                  <a:cs typeface="Arial" panose="020B0604020202020204" pitchFamily="34" charset="0"/>
                </a:rPr>
                <a:t>ffactorau</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sy’n</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dylanwadu</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yn</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gadarnhaol</a:t>
              </a:r>
              <a:r>
                <a:rPr lang="en-GB" sz="1800" kern="1200" dirty="0">
                  <a:solidFill>
                    <a:srgbClr val="0070C0"/>
                  </a:solidFill>
                  <a:latin typeface="Arial" panose="020B0604020202020204" pitchFamily="34" charset="0"/>
                  <a:cs typeface="Arial" panose="020B0604020202020204" pitchFamily="34" charset="0"/>
                </a:rPr>
                <a:t> ac </a:t>
              </a:r>
              <a:r>
                <a:rPr lang="en-GB" sz="1800" kern="1200" dirty="0" err="1">
                  <a:solidFill>
                    <a:srgbClr val="0070C0"/>
                  </a:solidFill>
                  <a:latin typeface="Arial" panose="020B0604020202020204" pitchFamily="34" charset="0"/>
                  <a:cs typeface="Arial" panose="020B0604020202020204" pitchFamily="34" charset="0"/>
                </a:rPr>
                <a:t>yn</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negyddol</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ar</a:t>
              </a:r>
              <a:r>
                <a:rPr lang="en-GB" sz="1800" kern="1200" dirty="0">
                  <a:solidFill>
                    <a:srgbClr val="0070C0"/>
                  </a:solidFill>
                  <a:latin typeface="Arial" panose="020B0604020202020204" pitchFamily="34" charset="0"/>
                  <a:cs typeface="Arial" panose="020B0604020202020204" pitchFamily="34" charset="0"/>
                </a:rPr>
                <a:t> </a:t>
              </a:r>
              <a:r>
                <a:rPr lang="en-GB" sz="1800" kern="1200" dirty="0" err="1">
                  <a:solidFill>
                    <a:srgbClr val="0070C0"/>
                  </a:solidFill>
                  <a:latin typeface="Arial" panose="020B0604020202020204" pitchFamily="34" charset="0"/>
                  <a:cs typeface="Arial" panose="020B0604020202020204" pitchFamily="34" charset="0"/>
                </a:rPr>
                <a:t>ymddygiad</a:t>
              </a:r>
              <a:r>
                <a:rPr lang="en-GB" sz="1800" kern="1200" dirty="0">
                  <a:solidFill>
                    <a:srgbClr val="0070C0"/>
                  </a:solidFill>
                  <a:latin typeface="Arial" panose="020B0604020202020204" pitchFamily="34" charset="0"/>
                  <a:cs typeface="Arial" panose="020B0604020202020204" pitchFamily="34" charset="0"/>
                </a:rPr>
                <a:t> plant</a:t>
              </a:r>
              <a:endParaRPr lang="en-US" sz="1800" kern="1200" dirty="0">
                <a:solidFill>
                  <a:srgbClr val="0070C0"/>
                </a:solidFill>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3E045676-CDDD-4F69-9FA1-33B9F022E52B}"/>
                </a:ext>
              </a:extLst>
            </p:cNvPr>
            <p:cNvSpPr/>
            <p:nvPr/>
          </p:nvSpPr>
          <p:spPr>
            <a:xfrm>
              <a:off x="4589632" y="4621943"/>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0D6AF52B-2487-43F3-87D1-A5E2EE29F6AF}"/>
                </a:ext>
              </a:extLst>
            </p:cNvPr>
            <p:cNvSpPr/>
            <p:nvPr/>
          </p:nvSpPr>
          <p:spPr>
            <a:xfrm>
              <a:off x="6098037" y="4621943"/>
              <a:ext cx="5112598" cy="1583774"/>
            </a:xfrm>
            <a:custGeom>
              <a:avLst/>
              <a:gdLst>
                <a:gd name="connsiteX0" fmla="*/ 0 w 5112598"/>
                <a:gd name="connsiteY0" fmla="*/ 0 h 1583774"/>
                <a:gd name="connsiteX1" fmla="*/ 5112598 w 5112598"/>
                <a:gd name="connsiteY1" fmla="*/ 0 h 1583774"/>
                <a:gd name="connsiteX2" fmla="*/ 5112598 w 5112598"/>
                <a:gd name="connsiteY2" fmla="*/ 1583774 h 1583774"/>
                <a:gd name="connsiteX3" fmla="*/ 0 w 5112598"/>
                <a:gd name="connsiteY3" fmla="*/ 1583774 h 1583774"/>
                <a:gd name="connsiteX4" fmla="*/ 0 w 511259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12598" h="1583774">
                  <a:moveTo>
                    <a:pt x="0" y="0"/>
                  </a:moveTo>
                  <a:lnTo>
                    <a:pt x="5112598" y="0"/>
                  </a:lnTo>
                  <a:lnTo>
                    <a:pt x="511259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b="1" dirty="0" err="1">
                  <a:solidFill>
                    <a:srgbClr val="0070C0"/>
                  </a:solidFill>
                  <a:latin typeface="Arial" panose="020B0604020202020204" pitchFamily="34" charset="0"/>
                  <a:cs typeface="Arial" panose="020B0604020202020204" pitchFamily="34" charset="0"/>
                </a:rPr>
                <a:t>Dyddiad</a:t>
              </a:r>
              <a:r>
                <a:rPr lang="en-GB" b="1" dirty="0">
                  <a:solidFill>
                    <a:srgbClr val="0070C0"/>
                  </a:solidFill>
                  <a:latin typeface="Arial" panose="020B0604020202020204" pitchFamily="34" charset="0"/>
                  <a:cs typeface="Arial" panose="020B0604020202020204" pitchFamily="34" charset="0"/>
                </a:rPr>
                <a:t> </a:t>
              </a:r>
              <a:r>
                <a:rPr lang="en-GB" b="1" dirty="0" err="1">
                  <a:solidFill>
                    <a:srgbClr val="0070C0"/>
                  </a:solidFill>
                  <a:latin typeface="Arial" panose="020B0604020202020204" pitchFamily="34" charset="0"/>
                  <a:cs typeface="Arial" panose="020B0604020202020204" pitchFamily="34" charset="0"/>
                </a:rPr>
                <a:t>Cyflwyno</a:t>
              </a:r>
              <a:r>
                <a:rPr lang="en-GB" sz="1800" b="1" kern="1200" dirty="0">
                  <a:solidFill>
                    <a:srgbClr val="0070C0"/>
                  </a:solidFill>
                  <a:latin typeface="Arial" panose="020B0604020202020204" pitchFamily="34" charset="0"/>
                  <a:cs typeface="Arial" panose="020B0604020202020204" pitchFamily="34" charset="0"/>
                </a:rPr>
                <a:t>: </a:t>
              </a:r>
            </a:p>
            <a:p>
              <a:pPr marL="0" lvl="0" indent="0" algn="l" defTabSz="800100">
                <a:lnSpc>
                  <a:spcPct val="90000"/>
                </a:lnSpc>
                <a:spcBef>
                  <a:spcPct val="0"/>
                </a:spcBef>
                <a:spcAft>
                  <a:spcPct val="35000"/>
                </a:spcAft>
                <a:buNone/>
              </a:pPr>
              <a:r>
                <a:rPr lang="en-GB" dirty="0">
                  <a:solidFill>
                    <a:srgbClr val="0070C0"/>
                  </a:solidFill>
                  <a:latin typeface="Arial" panose="020B0604020202020204" pitchFamily="34" charset="0"/>
                  <a:cs typeface="Arial" panose="020B0604020202020204" pitchFamily="34" charset="0"/>
                </a:rPr>
                <a:t>1 Mawrth 2026</a:t>
              </a:r>
              <a:r>
                <a:rPr lang="en-GB" sz="1800" b="0" kern="1200" dirty="0">
                  <a:solidFill>
                    <a:srgbClr val="0070C0"/>
                  </a:solidFill>
                  <a:latin typeface="Arial" panose="020B0604020202020204" pitchFamily="34" charset="0"/>
                  <a:cs typeface="Arial" panose="020B0604020202020204" pitchFamily="34" charset="0"/>
                </a:rPr>
                <a:t> (23:59</a:t>
              </a:r>
              <a:r>
                <a:rPr lang="en-GB" sz="1800" b="0" kern="1200" dirty="0">
                  <a:solidFill>
                    <a:srgbClr val="0070C0"/>
                  </a:solidFill>
                </a:rPr>
                <a:t>) </a:t>
              </a:r>
              <a:r>
                <a:rPr lang="en-GB" b="1" dirty="0" err="1">
                  <a:solidFill>
                    <a:srgbClr val="0070C0"/>
                  </a:solidFill>
                </a:rPr>
                <a:t>drwy</a:t>
              </a:r>
              <a:r>
                <a:rPr lang="en-GB" sz="1800" b="1" kern="1200" dirty="0">
                  <a:solidFill>
                    <a:srgbClr val="0070C0"/>
                  </a:solidFill>
                </a:rPr>
                <a:t> Turnitin</a:t>
              </a:r>
              <a:endParaRPr lang="en-US" sz="1800" b="1" kern="1200" dirty="0">
                <a:solidFill>
                  <a:srgbClr val="0070C0"/>
                </a:solidFill>
              </a:endParaRPr>
            </a:p>
          </p:txBody>
        </p:sp>
      </p:grpSp>
      <p:pic>
        <p:nvPicPr>
          <p:cNvPr id="21" name="Graphic 20" descr="Share with solid fill">
            <a:extLst>
              <a:ext uri="{FF2B5EF4-FFF2-40B4-BE49-F238E27FC236}">
                <a16:creationId xmlns:a16="http://schemas.microsoft.com/office/drawing/2014/main" id="{D29E576F-7BDA-421B-A6A1-1B511BA9ABC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904336" y="4400539"/>
            <a:ext cx="914400" cy="914400"/>
          </a:xfrm>
          <a:prstGeom prst="rect">
            <a:avLst/>
          </a:prstGeom>
        </p:spPr>
      </p:pic>
    </p:spTree>
    <p:extLst>
      <p:ext uri="{BB962C8B-B14F-4D97-AF65-F5344CB8AC3E}">
        <p14:creationId xmlns:p14="http://schemas.microsoft.com/office/powerpoint/2010/main" val="2585273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CE39-DF1D-4001-914D-C4A366228952}"/>
              </a:ext>
            </a:extLst>
          </p:cNvPr>
          <p:cNvSpPr>
            <a:spLocks noGrp="1"/>
          </p:cNvSpPr>
          <p:nvPr>
            <p:ph type="title"/>
          </p:nvPr>
        </p:nvSpPr>
        <p:spPr>
          <a:xfrm>
            <a:off x="838200" y="643467"/>
            <a:ext cx="3472131" cy="5571066"/>
          </a:xfrm>
        </p:spPr>
        <p:txBody>
          <a:bodyPr>
            <a:normAutofit/>
          </a:bodyPr>
          <a:lstStyle/>
          <a:p>
            <a:r>
              <a:rPr lang="en-GB" sz="3400" b="1" dirty="0">
                <a:solidFill>
                  <a:srgbClr val="0070C0"/>
                </a:solidFill>
                <a:latin typeface="Arial" panose="020B0604020202020204" pitchFamily="34" charset="0"/>
                <a:cs typeface="Arial" panose="020B0604020202020204" pitchFamily="34" charset="0"/>
              </a:rPr>
              <a:t>Assessment 1</a:t>
            </a:r>
          </a:p>
        </p:txBody>
      </p:sp>
      <p:grpSp>
        <p:nvGrpSpPr>
          <p:cNvPr id="6" name="Group 5">
            <a:extLst>
              <a:ext uri="{FF2B5EF4-FFF2-40B4-BE49-F238E27FC236}">
                <a16:creationId xmlns:a16="http://schemas.microsoft.com/office/drawing/2014/main" id="{D2083818-DEC7-4CE4-AC90-A421421CB985}"/>
              </a:ext>
            </a:extLst>
          </p:cNvPr>
          <p:cNvGrpSpPr/>
          <p:nvPr/>
        </p:nvGrpSpPr>
        <p:grpSpPr>
          <a:xfrm>
            <a:off x="4627605" y="149629"/>
            <a:ext cx="6621003" cy="5519651"/>
            <a:chOff x="4589632" y="653693"/>
            <a:chExt cx="6621003" cy="5552024"/>
          </a:xfrm>
        </p:grpSpPr>
        <p:sp>
          <p:nvSpPr>
            <p:cNvPr id="7" name="Rectangle: Rounded Corners 6">
              <a:extLst>
                <a:ext uri="{FF2B5EF4-FFF2-40B4-BE49-F238E27FC236}">
                  <a16:creationId xmlns:a16="http://schemas.microsoft.com/office/drawing/2014/main" id="{BA82C5D6-8CAD-4A8C-B5DA-C9AC5241026E}"/>
                </a:ext>
              </a:extLst>
            </p:cNvPr>
            <p:cNvSpPr/>
            <p:nvPr/>
          </p:nvSpPr>
          <p:spPr>
            <a:xfrm>
              <a:off x="4898859" y="707684"/>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Rectangle 7" descr="Calculator">
              <a:extLst>
                <a:ext uri="{FF2B5EF4-FFF2-40B4-BE49-F238E27FC236}">
                  <a16:creationId xmlns:a16="http://schemas.microsoft.com/office/drawing/2014/main" id="{6EF11111-6643-418B-89D0-FCA88630B460}"/>
                </a:ext>
              </a:extLst>
            </p:cNvPr>
            <p:cNvSpPr/>
            <p:nvPr/>
          </p:nvSpPr>
          <p:spPr>
            <a:xfrm>
              <a:off x="5068724" y="1018856"/>
              <a:ext cx="871075" cy="871075"/>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A95E53B1-3E47-4217-A819-E6A4419773EB}"/>
                </a:ext>
              </a:extLst>
            </p:cNvPr>
            <p:cNvSpPr/>
            <p:nvPr/>
          </p:nvSpPr>
          <p:spPr>
            <a:xfrm>
              <a:off x="6090574" y="653693"/>
              <a:ext cx="2836678" cy="1583774"/>
            </a:xfrm>
            <a:custGeom>
              <a:avLst/>
              <a:gdLst>
                <a:gd name="connsiteX0" fmla="*/ 0 w 2836678"/>
                <a:gd name="connsiteY0" fmla="*/ 0 h 1583774"/>
                <a:gd name="connsiteX1" fmla="*/ 2836678 w 2836678"/>
                <a:gd name="connsiteY1" fmla="*/ 0 h 1583774"/>
                <a:gd name="connsiteX2" fmla="*/ 2836678 w 2836678"/>
                <a:gd name="connsiteY2" fmla="*/ 1583774 h 1583774"/>
                <a:gd name="connsiteX3" fmla="*/ 0 w 2836678"/>
                <a:gd name="connsiteY3" fmla="*/ 1583774 h 1583774"/>
                <a:gd name="connsiteX4" fmla="*/ 0 w 283667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6678" h="1583774">
                  <a:moveTo>
                    <a:pt x="0" y="0"/>
                  </a:moveTo>
                  <a:lnTo>
                    <a:pt x="2836678" y="0"/>
                  </a:lnTo>
                  <a:lnTo>
                    <a:pt x="283667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rgbClr val="0070C0"/>
                  </a:solidFill>
                  <a:latin typeface="Arial" panose="020B0604020202020204" pitchFamily="34" charset="0"/>
                  <a:cs typeface="Arial" panose="020B0604020202020204" pitchFamily="34" charset="0"/>
                </a:rPr>
                <a:t>Assessment 1 </a:t>
              </a:r>
              <a:r>
                <a:rPr lang="en-GB" sz="1800" kern="1200" dirty="0">
                  <a:solidFill>
                    <a:srgbClr val="0070C0"/>
                  </a:solidFill>
                  <a:latin typeface="Arial" panose="020B0604020202020204" pitchFamily="34" charset="0"/>
                  <a:cs typeface="Arial" panose="020B0604020202020204" pitchFamily="34" charset="0"/>
                </a:rPr>
                <a:t>– 50%</a:t>
              </a:r>
              <a:endParaRPr lang="en-US" sz="1800" kern="1200" dirty="0">
                <a:solidFill>
                  <a:srgbClr val="0070C0"/>
                </a:solidFill>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B78C00E0-0C07-43E6-B933-60E00B2D5F64}"/>
                </a:ext>
              </a:extLst>
            </p:cNvPr>
            <p:cNvSpPr/>
            <p:nvPr/>
          </p:nvSpPr>
          <p:spPr>
            <a:xfrm>
              <a:off x="6269909" y="1870703"/>
              <a:ext cx="4230913" cy="75103"/>
            </a:xfrm>
            <a:custGeom>
              <a:avLst/>
              <a:gdLst>
                <a:gd name="connsiteX0" fmla="*/ 0 w 4230913"/>
                <a:gd name="connsiteY0" fmla="*/ 0 h 75103"/>
                <a:gd name="connsiteX1" fmla="*/ 4230913 w 4230913"/>
                <a:gd name="connsiteY1" fmla="*/ 0 h 75103"/>
                <a:gd name="connsiteX2" fmla="*/ 4230913 w 4230913"/>
                <a:gd name="connsiteY2" fmla="*/ 75103 h 75103"/>
                <a:gd name="connsiteX3" fmla="*/ 0 w 4230913"/>
                <a:gd name="connsiteY3" fmla="*/ 75103 h 75103"/>
                <a:gd name="connsiteX4" fmla="*/ 0 w 4230913"/>
                <a:gd name="connsiteY4" fmla="*/ 0 h 75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0913" h="75103">
                  <a:moveTo>
                    <a:pt x="0" y="0"/>
                  </a:moveTo>
                  <a:lnTo>
                    <a:pt x="4230913" y="0"/>
                  </a:lnTo>
                  <a:lnTo>
                    <a:pt x="4230913" y="75103"/>
                  </a:lnTo>
                  <a:lnTo>
                    <a:pt x="0" y="7510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536" tIns="36536" rIns="36536" bIns="36536" numCol="1" spcCol="1270" anchor="ctr" anchorCtr="0">
              <a:noAutofit/>
            </a:bodyPr>
            <a:lstStyle/>
            <a:p>
              <a:pPr marL="0" lvl="0" indent="0" algn="l" defTabSz="889000">
                <a:lnSpc>
                  <a:spcPct val="90000"/>
                </a:lnSpc>
                <a:spcBef>
                  <a:spcPct val="0"/>
                </a:spcBef>
                <a:spcAft>
                  <a:spcPct val="35000"/>
                </a:spcAft>
                <a:buNone/>
              </a:pPr>
              <a:r>
                <a:rPr lang="en-GB" sz="2000" kern="1200" dirty="0">
                  <a:solidFill>
                    <a:srgbClr val="0070C0"/>
                  </a:solidFill>
                  <a:latin typeface="Arial" panose="020B0604020202020204" pitchFamily="34" charset="0"/>
                  <a:cs typeface="Arial" panose="020B0604020202020204" pitchFamily="34" charset="0"/>
                </a:rPr>
                <a:t>Written Assignment (15</a:t>
              </a:r>
              <a:r>
                <a:rPr lang="en-GB" sz="2000" dirty="0">
                  <a:solidFill>
                    <a:srgbClr val="0070C0"/>
                  </a:solidFill>
                  <a:latin typeface="Arial" panose="020B0604020202020204" pitchFamily="34" charset="0"/>
                  <a:cs typeface="Arial" panose="020B0604020202020204" pitchFamily="34" charset="0"/>
                </a:rPr>
                <a:t>00</a:t>
              </a:r>
              <a:r>
                <a:rPr lang="en-GB" sz="2000" kern="1200" dirty="0">
                  <a:solidFill>
                    <a:srgbClr val="0070C0"/>
                  </a:solidFill>
                  <a:latin typeface="Arial" panose="020B0604020202020204" pitchFamily="34" charset="0"/>
                  <a:cs typeface="Arial" panose="020B0604020202020204" pitchFamily="34" charset="0"/>
                </a:rPr>
                <a:t> words)</a:t>
              </a:r>
              <a:endParaRPr lang="en-US" sz="2000" kern="1200" dirty="0">
                <a:solidFill>
                  <a:srgbClr val="0070C0"/>
                </a:solidFill>
                <a:latin typeface="Arial" panose="020B0604020202020204" pitchFamily="34" charset="0"/>
                <a:cs typeface="Arial" panose="020B0604020202020204" pitchFamily="34" charset="0"/>
              </a:endParaRPr>
            </a:p>
          </p:txBody>
        </p:sp>
        <p:sp>
          <p:nvSpPr>
            <p:cNvPr id="14" name="Rectangle: Rounded Corners 13">
              <a:extLst>
                <a:ext uri="{FF2B5EF4-FFF2-40B4-BE49-F238E27FC236}">
                  <a16:creationId xmlns:a16="http://schemas.microsoft.com/office/drawing/2014/main" id="{9D53C915-BA68-40FB-BDDD-8EE769CF8031}"/>
                </a:ext>
              </a:extLst>
            </p:cNvPr>
            <p:cNvSpPr/>
            <p:nvPr/>
          </p:nvSpPr>
          <p:spPr>
            <a:xfrm>
              <a:off x="4589632" y="2642225"/>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Rectangle 14" descr="Head with Gears">
              <a:extLst>
                <a:ext uri="{FF2B5EF4-FFF2-40B4-BE49-F238E27FC236}">
                  <a16:creationId xmlns:a16="http://schemas.microsoft.com/office/drawing/2014/main" id="{4E65F6E3-1904-4C9D-A377-D9EED824D1ED}"/>
                </a:ext>
              </a:extLst>
            </p:cNvPr>
            <p:cNvSpPr/>
            <p:nvPr/>
          </p:nvSpPr>
          <p:spPr>
            <a:xfrm>
              <a:off x="5068724" y="2998574"/>
              <a:ext cx="871075" cy="871075"/>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D7D4F70E-1B4D-46C8-B48F-219B316D8FAA}"/>
                </a:ext>
              </a:extLst>
            </p:cNvPr>
            <p:cNvSpPr/>
            <p:nvPr/>
          </p:nvSpPr>
          <p:spPr>
            <a:xfrm>
              <a:off x="6120325" y="2637109"/>
              <a:ext cx="4470891" cy="1583774"/>
            </a:xfrm>
            <a:custGeom>
              <a:avLst/>
              <a:gdLst>
                <a:gd name="connsiteX0" fmla="*/ 0 w 4470891"/>
                <a:gd name="connsiteY0" fmla="*/ 0 h 1583774"/>
                <a:gd name="connsiteX1" fmla="*/ 4470891 w 4470891"/>
                <a:gd name="connsiteY1" fmla="*/ 0 h 1583774"/>
                <a:gd name="connsiteX2" fmla="*/ 4470891 w 4470891"/>
                <a:gd name="connsiteY2" fmla="*/ 1583774 h 1583774"/>
                <a:gd name="connsiteX3" fmla="*/ 0 w 4470891"/>
                <a:gd name="connsiteY3" fmla="*/ 1583774 h 1583774"/>
                <a:gd name="connsiteX4" fmla="*/ 0 w 4470891"/>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0891" h="1583774">
                  <a:moveTo>
                    <a:pt x="0" y="0"/>
                  </a:moveTo>
                  <a:lnTo>
                    <a:pt x="4470891" y="0"/>
                  </a:lnTo>
                  <a:lnTo>
                    <a:pt x="4470891"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rgbClr val="0070C0"/>
                  </a:solidFill>
                  <a:latin typeface="Arial" panose="020B0604020202020204" pitchFamily="34" charset="0"/>
                  <a:cs typeface="Arial" panose="020B0604020202020204" pitchFamily="34" charset="0"/>
                </a:rPr>
                <a:t>Essay Question:</a:t>
              </a:r>
            </a:p>
            <a:p>
              <a:pPr marL="0" lvl="0" indent="0" algn="l" defTabSz="800100">
                <a:lnSpc>
                  <a:spcPct val="90000"/>
                </a:lnSpc>
                <a:spcBef>
                  <a:spcPct val="0"/>
                </a:spcBef>
                <a:spcAft>
                  <a:spcPct val="35000"/>
                </a:spcAft>
                <a:buNone/>
              </a:pPr>
              <a:r>
                <a:rPr lang="en-GB" sz="1800" kern="1200" dirty="0">
                  <a:solidFill>
                    <a:srgbClr val="0070C0"/>
                  </a:solidFill>
                  <a:latin typeface="Arial" panose="020B0604020202020204" pitchFamily="34" charset="0"/>
                  <a:cs typeface="Arial" panose="020B0604020202020204" pitchFamily="34" charset="0"/>
                </a:rPr>
                <a:t>Discuss a range of factors that influence children’s behaviour (both positively and negatively) in a learning environment.</a:t>
              </a:r>
              <a:endParaRPr lang="en-US" sz="1800" kern="1200" dirty="0">
                <a:solidFill>
                  <a:srgbClr val="0070C0"/>
                </a:solidFill>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3E045676-CDDD-4F69-9FA1-33B9F022E52B}"/>
                </a:ext>
              </a:extLst>
            </p:cNvPr>
            <p:cNvSpPr/>
            <p:nvPr/>
          </p:nvSpPr>
          <p:spPr>
            <a:xfrm>
              <a:off x="4589632" y="4621943"/>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0D6AF52B-2487-43F3-87D1-A5E2EE29F6AF}"/>
                </a:ext>
              </a:extLst>
            </p:cNvPr>
            <p:cNvSpPr/>
            <p:nvPr/>
          </p:nvSpPr>
          <p:spPr>
            <a:xfrm>
              <a:off x="6098037" y="4621943"/>
              <a:ext cx="5112598" cy="1583774"/>
            </a:xfrm>
            <a:custGeom>
              <a:avLst/>
              <a:gdLst>
                <a:gd name="connsiteX0" fmla="*/ 0 w 5112598"/>
                <a:gd name="connsiteY0" fmla="*/ 0 h 1583774"/>
                <a:gd name="connsiteX1" fmla="*/ 5112598 w 5112598"/>
                <a:gd name="connsiteY1" fmla="*/ 0 h 1583774"/>
                <a:gd name="connsiteX2" fmla="*/ 5112598 w 5112598"/>
                <a:gd name="connsiteY2" fmla="*/ 1583774 h 1583774"/>
                <a:gd name="connsiteX3" fmla="*/ 0 w 5112598"/>
                <a:gd name="connsiteY3" fmla="*/ 1583774 h 1583774"/>
                <a:gd name="connsiteX4" fmla="*/ 0 w 511259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12598" h="1583774">
                  <a:moveTo>
                    <a:pt x="0" y="0"/>
                  </a:moveTo>
                  <a:lnTo>
                    <a:pt x="5112598" y="0"/>
                  </a:lnTo>
                  <a:lnTo>
                    <a:pt x="511259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rgbClr val="0070C0"/>
                  </a:solidFill>
                  <a:latin typeface="Arial" panose="020B0604020202020204" pitchFamily="34" charset="0"/>
                  <a:cs typeface="Arial" panose="020B0604020202020204" pitchFamily="34" charset="0"/>
                </a:rPr>
                <a:t>Submission Date: </a:t>
              </a:r>
            </a:p>
            <a:p>
              <a:pPr marL="0" lvl="0" indent="0" algn="l" defTabSz="800100">
                <a:lnSpc>
                  <a:spcPct val="90000"/>
                </a:lnSpc>
                <a:spcBef>
                  <a:spcPct val="0"/>
                </a:spcBef>
                <a:spcAft>
                  <a:spcPct val="35000"/>
                </a:spcAft>
                <a:buNone/>
              </a:pPr>
              <a:r>
                <a:rPr lang="en-GB" dirty="0">
                  <a:solidFill>
                    <a:srgbClr val="0070C0"/>
                  </a:solidFill>
                  <a:latin typeface="Arial" panose="020B0604020202020204" pitchFamily="34" charset="0"/>
                  <a:cs typeface="Arial" panose="020B0604020202020204" pitchFamily="34" charset="0"/>
                </a:rPr>
                <a:t>1 March 2026</a:t>
              </a:r>
              <a:r>
                <a:rPr lang="en-GB" sz="1800" b="0" kern="1200" dirty="0">
                  <a:solidFill>
                    <a:srgbClr val="0070C0"/>
                  </a:solidFill>
                  <a:latin typeface="Arial" panose="020B0604020202020204" pitchFamily="34" charset="0"/>
                  <a:cs typeface="Arial" panose="020B0604020202020204" pitchFamily="34" charset="0"/>
                </a:rPr>
                <a:t> (23:59</a:t>
              </a:r>
              <a:r>
                <a:rPr lang="en-GB" sz="1800" b="0" kern="1200" dirty="0">
                  <a:solidFill>
                    <a:srgbClr val="0070C0"/>
                  </a:solidFill>
                </a:rPr>
                <a:t>) </a:t>
              </a:r>
              <a:r>
                <a:rPr lang="en-GB" sz="1800" b="1" kern="1200" dirty="0">
                  <a:solidFill>
                    <a:srgbClr val="0070C0"/>
                  </a:solidFill>
                </a:rPr>
                <a:t>via Turnitin</a:t>
              </a:r>
              <a:endParaRPr lang="en-US" sz="1800" b="1" kern="1200" dirty="0">
                <a:solidFill>
                  <a:srgbClr val="0070C0"/>
                </a:solidFill>
              </a:endParaRPr>
            </a:p>
          </p:txBody>
        </p:sp>
      </p:grpSp>
      <p:pic>
        <p:nvPicPr>
          <p:cNvPr id="21" name="Graphic 20" descr="Share with solid fill">
            <a:extLst>
              <a:ext uri="{FF2B5EF4-FFF2-40B4-BE49-F238E27FC236}">
                <a16:creationId xmlns:a16="http://schemas.microsoft.com/office/drawing/2014/main" id="{D29E576F-7BDA-421B-A6A1-1B511BA9ABC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063372" y="4915928"/>
            <a:ext cx="914400" cy="914400"/>
          </a:xfrm>
          <a:prstGeom prst="rect">
            <a:avLst/>
          </a:prstGeom>
        </p:spPr>
      </p:pic>
    </p:spTree>
    <p:extLst>
      <p:ext uri="{BB962C8B-B14F-4D97-AF65-F5344CB8AC3E}">
        <p14:creationId xmlns:p14="http://schemas.microsoft.com/office/powerpoint/2010/main" val="1289124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CE39-DF1D-4001-914D-C4A366228952}"/>
              </a:ext>
            </a:extLst>
          </p:cNvPr>
          <p:cNvSpPr>
            <a:spLocks noGrp="1"/>
          </p:cNvSpPr>
          <p:nvPr>
            <p:ph type="title"/>
          </p:nvPr>
        </p:nvSpPr>
        <p:spPr>
          <a:xfrm>
            <a:off x="838200" y="643467"/>
            <a:ext cx="3284828" cy="5571066"/>
          </a:xfrm>
        </p:spPr>
        <p:txBody>
          <a:bodyPr>
            <a:normAutofit/>
          </a:bodyPr>
          <a:lstStyle/>
          <a:p>
            <a:r>
              <a:rPr lang="en-GB" sz="3400" b="1" dirty="0" err="1">
                <a:solidFill>
                  <a:srgbClr val="0070C0"/>
                </a:solidFill>
                <a:latin typeface="Arial" panose="020B0604020202020204" pitchFamily="34" charset="0"/>
                <a:cs typeface="Arial" panose="020B0604020202020204" pitchFamily="34" charset="0"/>
              </a:rPr>
              <a:t>Asesiad</a:t>
            </a:r>
            <a:r>
              <a:rPr lang="en-GB" sz="3400" b="1" dirty="0">
                <a:solidFill>
                  <a:srgbClr val="0070C0"/>
                </a:solidFill>
                <a:latin typeface="Arial" panose="020B0604020202020204" pitchFamily="34" charset="0"/>
                <a:cs typeface="Arial" panose="020B0604020202020204" pitchFamily="34" charset="0"/>
              </a:rPr>
              <a:t> 2</a:t>
            </a:r>
          </a:p>
        </p:txBody>
      </p:sp>
      <p:grpSp>
        <p:nvGrpSpPr>
          <p:cNvPr id="6" name="Group 5">
            <a:extLst>
              <a:ext uri="{FF2B5EF4-FFF2-40B4-BE49-F238E27FC236}">
                <a16:creationId xmlns:a16="http://schemas.microsoft.com/office/drawing/2014/main" id="{D2083818-DEC7-4CE4-AC90-A421421CB985}"/>
              </a:ext>
            </a:extLst>
          </p:cNvPr>
          <p:cNvGrpSpPr/>
          <p:nvPr/>
        </p:nvGrpSpPr>
        <p:grpSpPr>
          <a:xfrm>
            <a:off x="4445520" y="278304"/>
            <a:ext cx="6731044" cy="5552024"/>
            <a:chOff x="4479591" y="653693"/>
            <a:chExt cx="6731044" cy="5552024"/>
          </a:xfrm>
        </p:grpSpPr>
        <p:sp>
          <p:nvSpPr>
            <p:cNvPr id="7" name="Rectangle: Rounded Corners 6">
              <a:extLst>
                <a:ext uri="{FF2B5EF4-FFF2-40B4-BE49-F238E27FC236}">
                  <a16:creationId xmlns:a16="http://schemas.microsoft.com/office/drawing/2014/main" id="{BA82C5D6-8CAD-4A8C-B5DA-C9AC5241026E}"/>
                </a:ext>
              </a:extLst>
            </p:cNvPr>
            <p:cNvSpPr/>
            <p:nvPr/>
          </p:nvSpPr>
          <p:spPr>
            <a:xfrm>
              <a:off x="4479591" y="722790"/>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Rectangle 7" descr="Calculator">
              <a:extLst>
                <a:ext uri="{FF2B5EF4-FFF2-40B4-BE49-F238E27FC236}">
                  <a16:creationId xmlns:a16="http://schemas.microsoft.com/office/drawing/2014/main" id="{6EF11111-6643-418B-89D0-FCA88630B460}"/>
                </a:ext>
              </a:extLst>
            </p:cNvPr>
            <p:cNvSpPr/>
            <p:nvPr/>
          </p:nvSpPr>
          <p:spPr>
            <a:xfrm>
              <a:off x="5068724" y="1018856"/>
              <a:ext cx="871075" cy="871075"/>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A95E53B1-3E47-4217-A819-E6A4419773EB}"/>
                </a:ext>
              </a:extLst>
            </p:cNvPr>
            <p:cNvSpPr/>
            <p:nvPr/>
          </p:nvSpPr>
          <p:spPr>
            <a:xfrm>
              <a:off x="6090574" y="653693"/>
              <a:ext cx="2836678" cy="1583774"/>
            </a:xfrm>
            <a:custGeom>
              <a:avLst/>
              <a:gdLst>
                <a:gd name="connsiteX0" fmla="*/ 0 w 2836678"/>
                <a:gd name="connsiteY0" fmla="*/ 0 h 1583774"/>
                <a:gd name="connsiteX1" fmla="*/ 2836678 w 2836678"/>
                <a:gd name="connsiteY1" fmla="*/ 0 h 1583774"/>
                <a:gd name="connsiteX2" fmla="*/ 2836678 w 2836678"/>
                <a:gd name="connsiteY2" fmla="*/ 1583774 h 1583774"/>
                <a:gd name="connsiteX3" fmla="*/ 0 w 2836678"/>
                <a:gd name="connsiteY3" fmla="*/ 1583774 h 1583774"/>
                <a:gd name="connsiteX4" fmla="*/ 0 w 283667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6678" h="1583774">
                  <a:moveTo>
                    <a:pt x="0" y="0"/>
                  </a:moveTo>
                  <a:lnTo>
                    <a:pt x="2836678" y="0"/>
                  </a:lnTo>
                  <a:lnTo>
                    <a:pt x="283667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kumimoji="0" lang="en-GB" sz="1800" b="1" i="0" u="none" strike="noStrike" kern="1200" cap="none" spc="0" normalizeH="0" baseline="0" noProof="0" dirty="0" err="1">
                  <a:ln>
                    <a:noFill/>
                  </a:ln>
                  <a:solidFill>
                    <a:srgbClr val="0070C0"/>
                  </a:solidFill>
                  <a:effectLst/>
                  <a:uLnTx/>
                  <a:uFillTx/>
                  <a:latin typeface="Arial" panose="020B0604020202020204" pitchFamily="34" charset="0"/>
                  <a:ea typeface="+mn-ea"/>
                  <a:cs typeface="Arial" panose="020B0604020202020204" pitchFamily="34" charset="0"/>
                </a:rPr>
                <a:t>Asesiad</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r>
                <a:rPr lang="en-GB" b="1" dirty="0">
                  <a:solidFill>
                    <a:srgbClr val="0070C0"/>
                  </a:solidFill>
                  <a:latin typeface="Arial" panose="020B0604020202020204" pitchFamily="34" charset="0"/>
                  <a:cs typeface="Arial" panose="020B0604020202020204" pitchFamily="34" charset="0"/>
                </a:rPr>
                <a:t>2</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r>
                <a:rPr kumimoji="0" lang="en-GB"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50%</a:t>
              </a:r>
              <a:endPar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p:txBody>
        </p:sp>
        <p:sp>
          <p:nvSpPr>
            <p:cNvPr id="12" name="Freeform: Shape 11">
              <a:extLst>
                <a:ext uri="{FF2B5EF4-FFF2-40B4-BE49-F238E27FC236}">
                  <a16:creationId xmlns:a16="http://schemas.microsoft.com/office/drawing/2014/main" id="{B78C00E0-0C07-43E6-B933-60E00B2D5F64}"/>
                </a:ext>
              </a:extLst>
            </p:cNvPr>
            <p:cNvSpPr/>
            <p:nvPr/>
          </p:nvSpPr>
          <p:spPr>
            <a:xfrm>
              <a:off x="6269909" y="1870703"/>
              <a:ext cx="4230913" cy="75103"/>
            </a:xfrm>
            <a:custGeom>
              <a:avLst/>
              <a:gdLst>
                <a:gd name="connsiteX0" fmla="*/ 0 w 4230913"/>
                <a:gd name="connsiteY0" fmla="*/ 0 h 75103"/>
                <a:gd name="connsiteX1" fmla="*/ 4230913 w 4230913"/>
                <a:gd name="connsiteY1" fmla="*/ 0 h 75103"/>
                <a:gd name="connsiteX2" fmla="*/ 4230913 w 4230913"/>
                <a:gd name="connsiteY2" fmla="*/ 75103 h 75103"/>
                <a:gd name="connsiteX3" fmla="*/ 0 w 4230913"/>
                <a:gd name="connsiteY3" fmla="*/ 75103 h 75103"/>
                <a:gd name="connsiteX4" fmla="*/ 0 w 4230913"/>
                <a:gd name="connsiteY4" fmla="*/ 0 h 75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0913" h="75103">
                  <a:moveTo>
                    <a:pt x="0" y="0"/>
                  </a:moveTo>
                  <a:lnTo>
                    <a:pt x="4230913" y="0"/>
                  </a:lnTo>
                  <a:lnTo>
                    <a:pt x="4230913" y="75103"/>
                  </a:lnTo>
                  <a:lnTo>
                    <a:pt x="0" y="7510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536" tIns="36536" rIns="36536" bIns="36536" numCol="1" spcCol="1270" anchor="ctr" anchorCtr="0">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lang="en-GB" sz="2000" dirty="0" err="1">
                  <a:solidFill>
                    <a:srgbClr val="0070C0"/>
                  </a:solidFill>
                  <a:latin typeface="Arial" panose="020B0604020202020204" pitchFamily="34" charset="0"/>
                  <a:cs typeface="Arial" panose="020B0604020202020204" pitchFamily="34" charset="0"/>
                </a:rPr>
                <a:t>Fideo</a:t>
              </a:r>
              <a:r>
                <a:rPr lang="en-GB" sz="2000" dirty="0">
                  <a:solidFill>
                    <a:srgbClr val="0070C0"/>
                  </a:solidFill>
                  <a:latin typeface="Arial" panose="020B0604020202020204" pitchFamily="34" charset="0"/>
                  <a:cs typeface="Arial" panose="020B0604020202020204" pitchFamily="34" charset="0"/>
                </a:rPr>
                <a:t> (3 </a:t>
              </a:r>
              <a:r>
                <a:rPr lang="en-GB" sz="2000" dirty="0" err="1">
                  <a:solidFill>
                    <a:srgbClr val="0070C0"/>
                  </a:solidFill>
                  <a:latin typeface="Arial" panose="020B0604020202020204" pitchFamily="34" charset="0"/>
                  <a:cs typeface="Arial" panose="020B0604020202020204" pitchFamily="34" charset="0"/>
                </a:rPr>
                <a:t>munud</a:t>
              </a:r>
              <a:r>
                <a:rPr lang="en-GB" sz="2000" dirty="0">
                  <a:solidFill>
                    <a:srgbClr val="0070C0"/>
                  </a:solidFill>
                  <a:latin typeface="Arial" panose="020B0604020202020204" pitchFamily="34" charset="0"/>
                  <a:cs typeface="Arial" panose="020B0604020202020204" pitchFamily="34" charset="0"/>
                </a:rPr>
                <a:t>)</a:t>
              </a:r>
              <a:endParaRPr kumimoji="0" lang="en-US" sz="20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p:txBody>
        </p:sp>
        <p:sp>
          <p:nvSpPr>
            <p:cNvPr id="14" name="Rectangle: Rounded Corners 13">
              <a:extLst>
                <a:ext uri="{FF2B5EF4-FFF2-40B4-BE49-F238E27FC236}">
                  <a16:creationId xmlns:a16="http://schemas.microsoft.com/office/drawing/2014/main" id="{9D53C915-BA68-40FB-BDDD-8EE769CF8031}"/>
                </a:ext>
              </a:extLst>
            </p:cNvPr>
            <p:cNvSpPr/>
            <p:nvPr/>
          </p:nvSpPr>
          <p:spPr>
            <a:xfrm>
              <a:off x="4589632" y="2642225"/>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Rectangle 14" descr="Head with Gears">
              <a:extLst>
                <a:ext uri="{FF2B5EF4-FFF2-40B4-BE49-F238E27FC236}">
                  <a16:creationId xmlns:a16="http://schemas.microsoft.com/office/drawing/2014/main" id="{4E65F6E3-1904-4C9D-A377-D9EED824D1ED}"/>
                </a:ext>
              </a:extLst>
            </p:cNvPr>
            <p:cNvSpPr/>
            <p:nvPr/>
          </p:nvSpPr>
          <p:spPr>
            <a:xfrm>
              <a:off x="5068724" y="2998574"/>
              <a:ext cx="871075" cy="871075"/>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D7D4F70E-1B4D-46C8-B48F-219B316D8FAA}"/>
                </a:ext>
              </a:extLst>
            </p:cNvPr>
            <p:cNvSpPr/>
            <p:nvPr/>
          </p:nvSpPr>
          <p:spPr>
            <a:xfrm>
              <a:off x="6120325" y="2637109"/>
              <a:ext cx="4470891" cy="1583774"/>
            </a:xfrm>
            <a:custGeom>
              <a:avLst/>
              <a:gdLst>
                <a:gd name="connsiteX0" fmla="*/ 0 w 4470891"/>
                <a:gd name="connsiteY0" fmla="*/ 0 h 1583774"/>
                <a:gd name="connsiteX1" fmla="*/ 4470891 w 4470891"/>
                <a:gd name="connsiteY1" fmla="*/ 0 h 1583774"/>
                <a:gd name="connsiteX2" fmla="*/ 4470891 w 4470891"/>
                <a:gd name="connsiteY2" fmla="*/ 1583774 h 1583774"/>
                <a:gd name="connsiteX3" fmla="*/ 0 w 4470891"/>
                <a:gd name="connsiteY3" fmla="*/ 1583774 h 1583774"/>
                <a:gd name="connsiteX4" fmla="*/ 0 w 4470891"/>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0891" h="1583774">
                  <a:moveTo>
                    <a:pt x="0" y="0"/>
                  </a:moveTo>
                  <a:lnTo>
                    <a:pt x="4470891" y="0"/>
                  </a:lnTo>
                  <a:lnTo>
                    <a:pt x="4470891"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lang="cy-GB" b="1" dirty="0">
                  <a:solidFill>
                    <a:srgbClr val="0070C0"/>
                  </a:solidFill>
                  <a:latin typeface="Arial" panose="020B0604020202020204" pitchFamily="34" charset="0"/>
                  <a:cs typeface="Arial" panose="020B0604020202020204" pitchFamily="34" charset="0"/>
                </a:rPr>
                <a:t>Fideo - Cwestiwn</a:t>
              </a:r>
              <a:endParaRPr kumimoji="0" lang="cy-GB" sz="1800" b="1" i="0" u="none" strike="noStrike" kern="1200" cap="none" spc="0" normalizeH="0" baseline="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0" algn="l" defTabSz="800100" rtl="0" eaLnBrk="1" fontAlgn="auto" latinLnBrk="0" hangingPunct="1">
                <a:lnSpc>
                  <a:spcPct val="90000"/>
                </a:lnSpc>
                <a:spcBef>
                  <a:spcPct val="0"/>
                </a:spcBef>
                <a:spcAft>
                  <a:spcPct val="35000"/>
                </a:spcAft>
                <a:buClrTx/>
                <a:buSzTx/>
                <a:buFontTx/>
                <a:buNone/>
                <a:tabLst/>
                <a:defRPr/>
              </a:pPr>
              <a:r>
                <a:rPr kumimoji="0" lang="cy-GB" sz="1800" b="0" i="0" u="none" strike="noStrike" kern="1200" cap="none" spc="0" normalizeH="0" baseline="0" dirty="0">
                  <a:ln>
                    <a:noFill/>
                  </a:ln>
                  <a:solidFill>
                    <a:srgbClr val="0070C0"/>
                  </a:solidFill>
                  <a:effectLst/>
                  <a:uLnTx/>
                  <a:uFillTx/>
                  <a:latin typeface="Arial" panose="020B0604020202020204" pitchFamily="34" charset="0"/>
                  <a:ea typeface="+mn-ea"/>
                  <a:cs typeface="Arial" panose="020B0604020202020204" pitchFamily="34" charset="0"/>
                </a:rPr>
                <a:t>Adnabod, disgrifio a gwerthuso ymyriad ymarferol a ddefnyddir i hyrwyddo ymddygiad cadarnhaol yn eich lleoliad. </a:t>
              </a:r>
            </a:p>
          </p:txBody>
        </p:sp>
        <p:sp>
          <p:nvSpPr>
            <p:cNvPr id="19" name="Freeform: Shape 18">
              <a:extLst>
                <a:ext uri="{FF2B5EF4-FFF2-40B4-BE49-F238E27FC236}">
                  <a16:creationId xmlns:a16="http://schemas.microsoft.com/office/drawing/2014/main" id="{0D6AF52B-2487-43F3-87D1-A5E2EE29F6AF}"/>
                </a:ext>
              </a:extLst>
            </p:cNvPr>
            <p:cNvSpPr/>
            <p:nvPr/>
          </p:nvSpPr>
          <p:spPr>
            <a:xfrm>
              <a:off x="6098037" y="4621943"/>
              <a:ext cx="5112598" cy="1583774"/>
            </a:xfrm>
            <a:custGeom>
              <a:avLst/>
              <a:gdLst>
                <a:gd name="connsiteX0" fmla="*/ 0 w 5112598"/>
                <a:gd name="connsiteY0" fmla="*/ 0 h 1583774"/>
                <a:gd name="connsiteX1" fmla="*/ 5112598 w 5112598"/>
                <a:gd name="connsiteY1" fmla="*/ 0 h 1583774"/>
                <a:gd name="connsiteX2" fmla="*/ 5112598 w 5112598"/>
                <a:gd name="connsiteY2" fmla="*/ 1583774 h 1583774"/>
                <a:gd name="connsiteX3" fmla="*/ 0 w 5112598"/>
                <a:gd name="connsiteY3" fmla="*/ 1583774 h 1583774"/>
                <a:gd name="connsiteX4" fmla="*/ 0 w 511259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12598" h="1583774">
                  <a:moveTo>
                    <a:pt x="0" y="0"/>
                  </a:moveTo>
                  <a:lnTo>
                    <a:pt x="5112598" y="0"/>
                  </a:lnTo>
                  <a:lnTo>
                    <a:pt x="511259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lang="en-GB" b="1" dirty="0" err="1">
                  <a:solidFill>
                    <a:srgbClr val="0070C0"/>
                  </a:solidFill>
                  <a:latin typeface="Arial" panose="020B0604020202020204" pitchFamily="34" charset="0"/>
                  <a:cs typeface="Arial" panose="020B0604020202020204" pitchFamily="34" charset="0"/>
                </a:rPr>
                <a:t>Dyddiad</a:t>
              </a:r>
              <a:r>
                <a:rPr lang="en-GB" b="1" dirty="0">
                  <a:solidFill>
                    <a:srgbClr val="0070C0"/>
                  </a:solidFill>
                  <a:latin typeface="Arial" panose="020B0604020202020204" pitchFamily="34" charset="0"/>
                  <a:cs typeface="Arial" panose="020B0604020202020204" pitchFamily="34" charset="0"/>
                </a:rPr>
                <a:t> </a:t>
              </a:r>
              <a:r>
                <a:rPr lang="en-GB" b="1" dirty="0" err="1">
                  <a:solidFill>
                    <a:srgbClr val="0070C0"/>
                  </a:solidFill>
                  <a:latin typeface="Arial" panose="020B0604020202020204" pitchFamily="34" charset="0"/>
                  <a:cs typeface="Arial" panose="020B0604020202020204" pitchFamily="34" charset="0"/>
                </a:rPr>
                <a:t>Cyflwyno</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p>
            <a:p>
              <a:pPr marL="0" marR="0" lvl="0" indent="0" algn="l" defTabSz="800100" rtl="0" eaLnBrk="1" fontAlgn="auto" latinLnBrk="0" hangingPunct="1">
                <a:lnSpc>
                  <a:spcPct val="90000"/>
                </a:lnSpc>
                <a:spcBef>
                  <a:spcPct val="0"/>
                </a:spcBef>
                <a:spcAft>
                  <a:spcPct val="35000"/>
                </a:spcAft>
                <a:buClrTx/>
                <a:buSzTx/>
                <a:buFontTx/>
                <a:buNone/>
                <a:tabLst/>
                <a:defRPr/>
              </a:pPr>
              <a:r>
                <a:rPr lang="en-GB" dirty="0">
                  <a:solidFill>
                    <a:srgbClr val="0070C0"/>
                  </a:solidFill>
                  <a:latin typeface="Arial" panose="020B0604020202020204" pitchFamily="34" charset="0"/>
                  <a:cs typeface="Arial" panose="020B0604020202020204" pitchFamily="34" charset="0"/>
                </a:rPr>
                <a:t>1 Mawrth 2026 (23:59) – </a:t>
              </a:r>
              <a:r>
                <a:rPr lang="en-GB" b="1" dirty="0">
                  <a:solidFill>
                    <a:srgbClr val="0070C0"/>
                  </a:solidFill>
                  <a:latin typeface="Arial" panose="020B0604020202020204" pitchFamily="34" charset="0"/>
                  <a:cs typeface="Arial" panose="020B0604020202020204" pitchFamily="34" charset="0"/>
                </a:rPr>
                <a:t>Fideo </a:t>
              </a:r>
              <a:r>
                <a:rPr lang="en-GB" b="1" dirty="0" err="1">
                  <a:solidFill>
                    <a:srgbClr val="0070C0"/>
                  </a:solidFill>
                  <a:latin typeface="Arial" panose="020B0604020202020204" pitchFamily="34" charset="0"/>
                  <a:cs typeface="Arial" panose="020B0604020202020204" pitchFamily="34" charset="0"/>
                </a:rPr>
                <a:t>i’w</a:t>
              </a:r>
              <a:r>
                <a:rPr lang="en-GB" b="1" dirty="0">
                  <a:solidFill>
                    <a:srgbClr val="0070C0"/>
                  </a:solidFill>
                  <a:latin typeface="Arial" panose="020B0604020202020204" pitchFamily="34" charset="0"/>
                  <a:cs typeface="Arial" panose="020B0604020202020204" pitchFamily="34" charset="0"/>
                </a:rPr>
                <a:t> </a:t>
              </a:r>
              <a:r>
                <a:rPr lang="en-GB" b="1" dirty="0" err="1">
                  <a:solidFill>
                    <a:srgbClr val="0070C0"/>
                  </a:solidFill>
                  <a:latin typeface="Arial" panose="020B0604020202020204" pitchFamily="34" charset="0"/>
                  <a:cs typeface="Arial" panose="020B0604020202020204" pitchFamily="34" charset="0"/>
                </a:rPr>
                <a:t>gyflwyno</a:t>
              </a:r>
              <a:r>
                <a:rPr lang="en-GB" b="1" dirty="0">
                  <a:solidFill>
                    <a:srgbClr val="0070C0"/>
                  </a:solidFill>
                  <a:latin typeface="Arial" panose="020B0604020202020204" pitchFamily="34" charset="0"/>
                  <a:cs typeface="Arial" panose="020B0604020202020204" pitchFamily="34" charset="0"/>
                </a:rPr>
                <a:t> </a:t>
              </a:r>
              <a:r>
                <a:rPr lang="en-GB" b="1" dirty="0" err="1">
                  <a:solidFill>
                    <a:srgbClr val="0070C0"/>
                  </a:solidFill>
                  <a:latin typeface="Arial" panose="020B0604020202020204" pitchFamily="34" charset="0"/>
                  <a:cs typeface="Arial" panose="020B0604020202020204" pitchFamily="34" charset="0"/>
                </a:rPr>
                <a:t>drwy</a:t>
              </a:r>
              <a:r>
                <a:rPr lang="en-GB" b="1" dirty="0">
                  <a:solidFill>
                    <a:srgbClr val="0070C0"/>
                  </a:solidFill>
                  <a:latin typeface="Arial" panose="020B0604020202020204" pitchFamily="34" charset="0"/>
                  <a:cs typeface="Arial" panose="020B0604020202020204" pitchFamily="34" charset="0"/>
                </a:rPr>
                <a:t> Teams</a:t>
              </a:r>
              <a:endParaRPr kumimoji="0" lang="en-US" sz="1800" b="1" i="0" u="none" strike="noStrike" kern="1200" cap="none" spc="0" normalizeH="0" baseline="0" noProof="0" dirty="0">
                <a:ln>
                  <a:noFill/>
                </a:ln>
                <a:solidFill>
                  <a:srgbClr val="0070C0"/>
                </a:solidFill>
                <a:effectLst/>
                <a:uLnTx/>
                <a:uFillTx/>
                <a:latin typeface="Avenir Next LT Pro"/>
                <a:ea typeface="+mn-ea"/>
                <a:cs typeface="+mn-cs"/>
              </a:endParaRPr>
            </a:p>
          </p:txBody>
        </p:sp>
      </p:grpSp>
      <p:pic>
        <p:nvPicPr>
          <p:cNvPr id="21" name="Graphic 20" descr="Share with solid fill">
            <a:extLst>
              <a:ext uri="{FF2B5EF4-FFF2-40B4-BE49-F238E27FC236}">
                <a16:creationId xmlns:a16="http://schemas.microsoft.com/office/drawing/2014/main" id="{D29E576F-7BDA-421B-A6A1-1B511BA9ABC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012990" y="4683172"/>
            <a:ext cx="914400" cy="914400"/>
          </a:xfrm>
          <a:prstGeom prst="rect">
            <a:avLst/>
          </a:prstGeom>
        </p:spPr>
      </p:pic>
    </p:spTree>
    <p:extLst>
      <p:ext uri="{BB962C8B-B14F-4D97-AF65-F5344CB8AC3E}">
        <p14:creationId xmlns:p14="http://schemas.microsoft.com/office/powerpoint/2010/main" val="905650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CE39-DF1D-4001-914D-C4A366228952}"/>
              </a:ext>
            </a:extLst>
          </p:cNvPr>
          <p:cNvSpPr>
            <a:spLocks noGrp="1"/>
          </p:cNvSpPr>
          <p:nvPr>
            <p:ph type="title"/>
          </p:nvPr>
        </p:nvSpPr>
        <p:spPr>
          <a:xfrm>
            <a:off x="838200" y="643467"/>
            <a:ext cx="3284828" cy="5571066"/>
          </a:xfrm>
        </p:spPr>
        <p:txBody>
          <a:bodyPr>
            <a:normAutofit/>
          </a:bodyPr>
          <a:lstStyle/>
          <a:p>
            <a:r>
              <a:rPr lang="en-GB" sz="3400" b="1" dirty="0">
                <a:solidFill>
                  <a:srgbClr val="0070C0"/>
                </a:solidFill>
                <a:latin typeface="Arial" panose="020B0604020202020204" pitchFamily="34" charset="0"/>
                <a:cs typeface="Arial" panose="020B0604020202020204" pitchFamily="34" charset="0"/>
              </a:rPr>
              <a:t>Assessment  2</a:t>
            </a:r>
          </a:p>
        </p:txBody>
      </p:sp>
      <p:grpSp>
        <p:nvGrpSpPr>
          <p:cNvPr id="6" name="Group 5">
            <a:extLst>
              <a:ext uri="{FF2B5EF4-FFF2-40B4-BE49-F238E27FC236}">
                <a16:creationId xmlns:a16="http://schemas.microsoft.com/office/drawing/2014/main" id="{D2083818-DEC7-4CE4-AC90-A421421CB985}"/>
              </a:ext>
            </a:extLst>
          </p:cNvPr>
          <p:cNvGrpSpPr/>
          <p:nvPr/>
        </p:nvGrpSpPr>
        <p:grpSpPr>
          <a:xfrm>
            <a:off x="4517564" y="199505"/>
            <a:ext cx="6731044" cy="5353397"/>
            <a:chOff x="4479591" y="653693"/>
            <a:chExt cx="6731044" cy="5552024"/>
          </a:xfrm>
        </p:grpSpPr>
        <p:sp>
          <p:nvSpPr>
            <p:cNvPr id="7" name="Rectangle: Rounded Corners 6">
              <a:extLst>
                <a:ext uri="{FF2B5EF4-FFF2-40B4-BE49-F238E27FC236}">
                  <a16:creationId xmlns:a16="http://schemas.microsoft.com/office/drawing/2014/main" id="{BA82C5D6-8CAD-4A8C-B5DA-C9AC5241026E}"/>
                </a:ext>
              </a:extLst>
            </p:cNvPr>
            <p:cNvSpPr/>
            <p:nvPr/>
          </p:nvSpPr>
          <p:spPr>
            <a:xfrm>
              <a:off x="4479591" y="722790"/>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Rectangle 7" descr="Calculator">
              <a:extLst>
                <a:ext uri="{FF2B5EF4-FFF2-40B4-BE49-F238E27FC236}">
                  <a16:creationId xmlns:a16="http://schemas.microsoft.com/office/drawing/2014/main" id="{6EF11111-6643-418B-89D0-FCA88630B460}"/>
                </a:ext>
              </a:extLst>
            </p:cNvPr>
            <p:cNvSpPr/>
            <p:nvPr/>
          </p:nvSpPr>
          <p:spPr>
            <a:xfrm>
              <a:off x="5068724" y="1018856"/>
              <a:ext cx="871075" cy="871075"/>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A95E53B1-3E47-4217-A819-E6A4419773EB}"/>
                </a:ext>
              </a:extLst>
            </p:cNvPr>
            <p:cNvSpPr/>
            <p:nvPr/>
          </p:nvSpPr>
          <p:spPr>
            <a:xfrm>
              <a:off x="6090574" y="653693"/>
              <a:ext cx="2836678" cy="1583774"/>
            </a:xfrm>
            <a:custGeom>
              <a:avLst/>
              <a:gdLst>
                <a:gd name="connsiteX0" fmla="*/ 0 w 2836678"/>
                <a:gd name="connsiteY0" fmla="*/ 0 h 1583774"/>
                <a:gd name="connsiteX1" fmla="*/ 2836678 w 2836678"/>
                <a:gd name="connsiteY1" fmla="*/ 0 h 1583774"/>
                <a:gd name="connsiteX2" fmla="*/ 2836678 w 2836678"/>
                <a:gd name="connsiteY2" fmla="*/ 1583774 h 1583774"/>
                <a:gd name="connsiteX3" fmla="*/ 0 w 2836678"/>
                <a:gd name="connsiteY3" fmla="*/ 1583774 h 1583774"/>
                <a:gd name="connsiteX4" fmla="*/ 0 w 283667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6678" h="1583774">
                  <a:moveTo>
                    <a:pt x="0" y="0"/>
                  </a:moveTo>
                  <a:lnTo>
                    <a:pt x="2836678" y="0"/>
                  </a:lnTo>
                  <a:lnTo>
                    <a:pt x="283667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Assessment </a:t>
              </a:r>
              <a:r>
                <a:rPr lang="en-GB" b="1" dirty="0">
                  <a:solidFill>
                    <a:srgbClr val="0070C0"/>
                  </a:solidFill>
                  <a:latin typeface="Arial" panose="020B0604020202020204" pitchFamily="34" charset="0"/>
                  <a:cs typeface="Arial" panose="020B0604020202020204" pitchFamily="34" charset="0"/>
                </a:rPr>
                <a:t>2</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r>
                <a:rPr kumimoji="0" lang="en-GB"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50%</a:t>
              </a:r>
              <a:endPar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p:txBody>
        </p:sp>
        <p:sp>
          <p:nvSpPr>
            <p:cNvPr id="12" name="Freeform: Shape 11">
              <a:extLst>
                <a:ext uri="{FF2B5EF4-FFF2-40B4-BE49-F238E27FC236}">
                  <a16:creationId xmlns:a16="http://schemas.microsoft.com/office/drawing/2014/main" id="{B78C00E0-0C07-43E6-B933-60E00B2D5F64}"/>
                </a:ext>
              </a:extLst>
            </p:cNvPr>
            <p:cNvSpPr/>
            <p:nvPr/>
          </p:nvSpPr>
          <p:spPr>
            <a:xfrm>
              <a:off x="6269909" y="1870703"/>
              <a:ext cx="4230913" cy="75103"/>
            </a:xfrm>
            <a:custGeom>
              <a:avLst/>
              <a:gdLst>
                <a:gd name="connsiteX0" fmla="*/ 0 w 4230913"/>
                <a:gd name="connsiteY0" fmla="*/ 0 h 75103"/>
                <a:gd name="connsiteX1" fmla="*/ 4230913 w 4230913"/>
                <a:gd name="connsiteY1" fmla="*/ 0 h 75103"/>
                <a:gd name="connsiteX2" fmla="*/ 4230913 w 4230913"/>
                <a:gd name="connsiteY2" fmla="*/ 75103 h 75103"/>
                <a:gd name="connsiteX3" fmla="*/ 0 w 4230913"/>
                <a:gd name="connsiteY3" fmla="*/ 75103 h 75103"/>
                <a:gd name="connsiteX4" fmla="*/ 0 w 4230913"/>
                <a:gd name="connsiteY4" fmla="*/ 0 h 75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0913" h="75103">
                  <a:moveTo>
                    <a:pt x="0" y="0"/>
                  </a:moveTo>
                  <a:lnTo>
                    <a:pt x="4230913" y="0"/>
                  </a:lnTo>
                  <a:lnTo>
                    <a:pt x="4230913" y="75103"/>
                  </a:lnTo>
                  <a:lnTo>
                    <a:pt x="0" y="7510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536" tIns="36536" rIns="36536" bIns="36536" numCol="1" spcCol="1270" anchor="ctr" anchorCtr="0">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lang="en-GB" sz="2000" dirty="0">
                  <a:solidFill>
                    <a:srgbClr val="0070C0"/>
                  </a:solidFill>
                  <a:latin typeface="Arial" panose="020B0604020202020204" pitchFamily="34" charset="0"/>
                  <a:cs typeface="Arial" panose="020B0604020202020204" pitchFamily="34" charset="0"/>
                </a:rPr>
                <a:t>Video (3 minutes)</a:t>
              </a:r>
              <a:endParaRPr kumimoji="0" lang="en-US" sz="20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p:txBody>
        </p:sp>
        <p:sp>
          <p:nvSpPr>
            <p:cNvPr id="14" name="Rectangle: Rounded Corners 13">
              <a:extLst>
                <a:ext uri="{FF2B5EF4-FFF2-40B4-BE49-F238E27FC236}">
                  <a16:creationId xmlns:a16="http://schemas.microsoft.com/office/drawing/2014/main" id="{9D53C915-BA68-40FB-BDDD-8EE769CF8031}"/>
                </a:ext>
              </a:extLst>
            </p:cNvPr>
            <p:cNvSpPr/>
            <p:nvPr/>
          </p:nvSpPr>
          <p:spPr>
            <a:xfrm>
              <a:off x="4589632" y="2642225"/>
              <a:ext cx="6303729" cy="1583774"/>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Rectangle 14" descr="Head with Gears">
              <a:extLst>
                <a:ext uri="{FF2B5EF4-FFF2-40B4-BE49-F238E27FC236}">
                  <a16:creationId xmlns:a16="http://schemas.microsoft.com/office/drawing/2014/main" id="{4E65F6E3-1904-4C9D-A377-D9EED824D1ED}"/>
                </a:ext>
              </a:extLst>
            </p:cNvPr>
            <p:cNvSpPr/>
            <p:nvPr/>
          </p:nvSpPr>
          <p:spPr>
            <a:xfrm>
              <a:off x="5068724" y="2998574"/>
              <a:ext cx="871075" cy="871075"/>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D7D4F70E-1B4D-46C8-B48F-219B316D8FAA}"/>
                </a:ext>
              </a:extLst>
            </p:cNvPr>
            <p:cNvSpPr/>
            <p:nvPr/>
          </p:nvSpPr>
          <p:spPr>
            <a:xfrm>
              <a:off x="6120325" y="2637109"/>
              <a:ext cx="4470891" cy="1583774"/>
            </a:xfrm>
            <a:custGeom>
              <a:avLst/>
              <a:gdLst>
                <a:gd name="connsiteX0" fmla="*/ 0 w 4470891"/>
                <a:gd name="connsiteY0" fmla="*/ 0 h 1583774"/>
                <a:gd name="connsiteX1" fmla="*/ 4470891 w 4470891"/>
                <a:gd name="connsiteY1" fmla="*/ 0 h 1583774"/>
                <a:gd name="connsiteX2" fmla="*/ 4470891 w 4470891"/>
                <a:gd name="connsiteY2" fmla="*/ 1583774 h 1583774"/>
                <a:gd name="connsiteX3" fmla="*/ 0 w 4470891"/>
                <a:gd name="connsiteY3" fmla="*/ 1583774 h 1583774"/>
                <a:gd name="connsiteX4" fmla="*/ 0 w 4470891"/>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0891" h="1583774">
                  <a:moveTo>
                    <a:pt x="0" y="0"/>
                  </a:moveTo>
                  <a:lnTo>
                    <a:pt x="4470891" y="0"/>
                  </a:lnTo>
                  <a:lnTo>
                    <a:pt x="4470891"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lang="en-GB" b="1" dirty="0">
                  <a:solidFill>
                    <a:srgbClr val="0070C0"/>
                  </a:solidFill>
                  <a:latin typeface="Arial" panose="020B0604020202020204" pitchFamily="34" charset="0"/>
                  <a:cs typeface="Arial" panose="020B0604020202020204" pitchFamily="34" charset="0"/>
                </a:rPr>
                <a:t>Video - Question</a:t>
              </a:r>
              <a:endPar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0" algn="l" defTabSz="800100" rtl="0" eaLnBrk="1" fontAlgn="auto" latinLnBrk="0" hangingPunct="1">
                <a:lnSpc>
                  <a:spcPct val="90000"/>
                </a:lnSpc>
                <a:spcBef>
                  <a:spcPct val="0"/>
                </a:spcBef>
                <a:spcAft>
                  <a:spcPct val="35000"/>
                </a:spcAft>
                <a:buClrTx/>
                <a:buSzTx/>
                <a:buFontTx/>
                <a:buNone/>
                <a:tabLst/>
                <a:defRPr/>
              </a:pPr>
              <a:r>
                <a:rPr kumimoji="0" lang="en-GB"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Identify, describe and evaluate a practical intervention that is used to promote positive behaviour within your setting.</a:t>
              </a:r>
              <a:endParaRPr kumimoji="0" lang="en-US"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p:txBody>
        </p:sp>
        <p:sp>
          <p:nvSpPr>
            <p:cNvPr id="19" name="Freeform: Shape 18">
              <a:extLst>
                <a:ext uri="{FF2B5EF4-FFF2-40B4-BE49-F238E27FC236}">
                  <a16:creationId xmlns:a16="http://schemas.microsoft.com/office/drawing/2014/main" id="{0D6AF52B-2487-43F3-87D1-A5E2EE29F6AF}"/>
                </a:ext>
              </a:extLst>
            </p:cNvPr>
            <p:cNvSpPr/>
            <p:nvPr/>
          </p:nvSpPr>
          <p:spPr>
            <a:xfrm>
              <a:off x="6098037" y="4621943"/>
              <a:ext cx="5112598" cy="1583774"/>
            </a:xfrm>
            <a:custGeom>
              <a:avLst/>
              <a:gdLst>
                <a:gd name="connsiteX0" fmla="*/ 0 w 5112598"/>
                <a:gd name="connsiteY0" fmla="*/ 0 h 1583774"/>
                <a:gd name="connsiteX1" fmla="*/ 5112598 w 5112598"/>
                <a:gd name="connsiteY1" fmla="*/ 0 h 1583774"/>
                <a:gd name="connsiteX2" fmla="*/ 5112598 w 5112598"/>
                <a:gd name="connsiteY2" fmla="*/ 1583774 h 1583774"/>
                <a:gd name="connsiteX3" fmla="*/ 0 w 5112598"/>
                <a:gd name="connsiteY3" fmla="*/ 1583774 h 1583774"/>
                <a:gd name="connsiteX4" fmla="*/ 0 w 5112598"/>
                <a:gd name="connsiteY4" fmla="*/ 0 h 1583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12598" h="1583774">
                  <a:moveTo>
                    <a:pt x="0" y="0"/>
                  </a:moveTo>
                  <a:lnTo>
                    <a:pt x="5112598" y="0"/>
                  </a:lnTo>
                  <a:lnTo>
                    <a:pt x="5112598" y="1583774"/>
                  </a:lnTo>
                  <a:lnTo>
                    <a:pt x="0" y="15837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7616" tIns="167616" rIns="167616" bIns="167616"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Submission Date: </a:t>
              </a:r>
            </a:p>
            <a:p>
              <a:pPr marL="0" marR="0" lvl="0" indent="0" algn="l" defTabSz="800100" rtl="0" eaLnBrk="1" fontAlgn="auto" latinLnBrk="0" hangingPunct="1">
                <a:lnSpc>
                  <a:spcPct val="90000"/>
                </a:lnSpc>
                <a:spcBef>
                  <a:spcPct val="0"/>
                </a:spcBef>
                <a:spcAft>
                  <a:spcPct val="35000"/>
                </a:spcAft>
                <a:buClrTx/>
                <a:buSzTx/>
                <a:buFontTx/>
                <a:buNone/>
                <a:tabLst/>
                <a:defRPr/>
              </a:pPr>
              <a:r>
                <a:rPr lang="en-GB" dirty="0">
                  <a:solidFill>
                    <a:srgbClr val="0070C0"/>
                  </a:solidFill>
                  <a:latin typeface="Arial" panose="020B0604020202020204" pitchFamily="34" charset="0"/>
                  <a:cs typeface="Arial" panose="020B0604020202020204" pitchFamily="34" charset="0"/>
                </a:rPr>
                <a:t>1 March 2026 (23:59) – </a:t>
              </a:r>
              <a:r>
                <a:rPr lang="en-GB" b="1" dirty="0">
                  <a:solidFill>
                    <a:srgbClr val="0070C0"/>
                  </a:solidFill>
                  <a:latin typeface="Arial" panose="020B0604020202020204" pitchFamily="34" charset="0"/>
                  <a:cs typeface="Arial" panose="020B0604020202020204" pitchFamily="34" charset="0"/>
                </a:rPr>
                <a:t>Video to be submitted via Teams</a:t>
              </a:r>
              <a:endParaRPr kumimoji="0" lang="en-US" sz="1800" b="1" i="0" u="none" strike="noStrike" kern="1200" cap="none" spc="0" normalizeH="0" baseline="0" noProof="0" dirty="0">
                <a:ln>
                  <a:noFill/>
                </a:ln>
                <a:solidFill>
                  <a:srgbClr val="0070C0"/>
                </a:solidFill>
                <a:effectLst/>
                <a:uLnTx/>
                <a:uFillTx/>
                <a:latin typeface="Avenir Next LT Pro"/>
                <a:ea typeface="+mn-ea"/>
                <a:cs typeface="+mn-cs"/>
              </a:endParaRPr>
            </a:p>
          </p:txBody>
        </p:sp>
      </p:grpSp>
      <p:pic>
        <p:nvPicPr>
          <p:cNvPr id="21" name="Graphic 20" descr="Share with solid fill">
            <a:extLst>
              <a:ext uri="{FF2B5EF4-FFF2-40B4-BE49-F238E27FC236}">
                <a16:creationId xmlns:a16="http://schemas.microsoft.com/office/drawing/2014/main" id="{D29E576F-7BDA-421B-A6A1-1B511BA9ABC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063372" y="4261994"/>
            <a:ext cx="914400" cy="914400"/>
          </a:xfrm>
          <a:prstGeom prst="rect">
            <a:avLst/>
          </a:prstGeom>
        </p:spPr>
      </p:pic>
    </p:spTree>
    <p:extLst>
      <p:ext uri="{BB962C8B-B14F-4D97-AF65-F5344CB8AC3E}">
        <p14:creationId xmlns:p14="http://schemas.microsoft.com/office/powerpoint/2010/main" val="200071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C0D5-BCDE-504C-F094-55749B818861}"/>
              </a:ext>
            </a:extLst>
          </p:cNvPr>
          <p:cNvSpPr>
            <a:spLocks noGrp="1"/>
          </p:cNvSpPr>
          <p:nvPr>
            <p:ph type="title"/>
          </p:nvPr>
        </p:nvSpPr>
        <p:spPr>
          <a:xfrm>
            <a:off x="609600" y="198437"/>
            <a:ext cx="10515600" cy="1325563"/>
          </a:xfrm>
        </p:spPr>
        <p:txBody>
          <a:bodyPr>
            <a:normAutofit/>
          </a:bodyPr>
          <a:lstStyle/>
          <a:p>
            <a:r>
              <a:rPr lang="en-GB" sz="2800" dirty="0" err="1">
                <a:solidFill>
                  <a:srgbClr val="0070C0"/>
                </a:solidFill>
              </a:rPr>
              <a:t>Cynnwys</a:t>
            </a:r>
            <a:r>
              <a:rPr lang="en-GB" sz="2800" dirty="0">
                <a:solidFill>
                  <a:srgbClr val="0070C0"/>
                </a:solidFill>
              </a:rPr>
              <a:t> y </a:t>
            </a:r>
            <a:r>
              <a:rPr lang="en-GB" sz="2800" dirty="0" err="1">
                <a:solidFill>
                  <a:srgbClr val="0070C0"/>
                </a:solidFill>
              </a:rPr>
              <a:t>ddarlith</a:t>
            </a:r>
            <a:r>
              <a:rPr lang="en-GB" sz="2800" dirty="0">
                <a:solidFill>
                  <a:srgbClr val="0070C0"/>
                </a:solidFill>
              </a:rPr>
              <a:t>                                       Lecture content </a:t>
            </a:r>
          </a:p>
        </p:txBody>
      </p:sp>
      <p:sp>
        <p:nvSpPr>
          <p:cNvPr id="3" name="Content Placeholder 2">
            <a:extLst>
              <a:ext uri="{FF2B5EF4-FFF2-40B4-BE49-F238E27FC236}">
                <a16:creationId xmlns:a16="http://schemas.microsoft.com/office/drawing/2014/main" id="{B77C755A-59F8-F157-804E-0BF3B15DEAE6}"/>
              </a:ext>
            </a:extLst>
          </p:cNvPr>
          <p:cNvSpPr>
            <a:spLocks noGrp="1"/>
          </p:cNvSpPr>
          <p:nvPr>
            <p:ph sz="half" idx="1"/>
          </p:nvPr>
        </p:nvSpPr>
        <p:spPr>
          <a:xfrm>
            <a:off x="6468688" y="1930919"/>
            <a:ext cx="5181600" cy="4351338"/>
          </a:xfrm>
        </p:spPr>
        <p:txBody>
          <a:bodyPr>
            <a:normAutofit/>
          </a:bodyPr>
          <a:lstStyle/>
          <a:p>
            <a:r>
              <a:rPr lang="en-GB" sz="1800" b="1" u="sng" dirty="0">
                <a:solidFill>
                  <a:srgbClr val="0070C0"/>
                </a:solidFill>
              </a:rPr>
              <a:t>Week 1</a:t>
            </a:r>
          </a:p>
          <a:p>
            <a:pPr marL="0" indent="0">
              <a:buNone/>
            </a:pPr>
            <a:r>
              <a:rPr lang="en-GB" sz="1800" dirty="0">
                <a:solidFill>
                  <a:srgbClr val="0070C0"/>
                </a:solidFill>
              </a:rPr>
              <a:t>Introduction. Factors that influence children’s behaviour</a:t>
            </a:r>
          </a:p>
          <a:p>
            <a:r>
              <a:rPr lang="en-GB" sz="1800" b="1" u="sng" dirty="0">
                <a:solidFill>
                  <a:srgbClr val="0070C0"/>
                </a:solidFill>
              </a:rPr>
              <a:t>Week 2</a:t>
            </a:r>
          </a:p>
          <a:p>
            <a:pPr marL="0" indent="0">
              <a:buNone/>
            </a:pPr>
            <a:r>
              <a:rPr lang="en-GB" sz="1800" dirty="0">
                <a:solidFill>
                  <a:srgbClr val="0070C0"/>
                </a:solidFill>
              </a:rPr>
              <a:t>Neurodiverse diagnoses that influence children’s behaviour; Parental influence</a:t>
            </a:r>
          </a:p>
          <a:p>
            <a:r>
              <a:rPr lang="en-GB" sz="1800" b="1" u="sng" dirty="0">
                <a:solidFill>
                  <a:srgbClr val="0070C0"/>
                </a:solidFill>
              </a:rPr>
              <a:t>Week 3</a:t>
            </a:r>
          </a:p>
          <a:p>
            <a:pPr marL="0" indent="0">
              <a:buNone/>
            </a:pPr>
            <a:r>
              <a:rPr lang="en-GB" sz="1800" dirty="0">
                <a:solidFill>
                  <a:srgbClr val="0070C0"/>
                </a:solidFill>
              </a:rPr>
              <a:t>Practical interventions to promote positive behaviour; Classroom management strategies</a:t>
            </a:r>
          </a:p>
          <a:p>
            <a:r>
              <a:rPr lang="en-GB" sz="1800" b="1" u="sng" dirty="0">
                <a:solidFill>
                  <a:srgbClr val="0070C0"/>
                </a:solidFill>
              </a:rPr>
              <a:t>Week 4</a:t>
            </a:r>
          </a:p>
          <a:p>
            <a:pPr marL="0" indent="0">
              <a:buNone/>
            </a:pPr>
            <a:r>
              <a:rPr lang="en-GB" sz="1800" dirty="0">
                <a:solidFill>
                  <a:srgbClr val="0070C0"/>
                </a:solidFill>
              </a:rPr>
              <a:t>Review learning outcomes and recap assessment requirements</a:t>
            </a:r>
          </a:p>
          <a:p>
            <a:pPr marL="0" indent="0">
              <a:buNone/>
            </a:pPr>
            <a:endParaRPr lang="en-GB" sz="3600" dirty="0"/>
          </a:p>
          <a:p>
            <a:pPr marL="0" indent="0">
              <a:buNone/>
            </a:pPr>
            <a:endParaRPr lang="en-GB" sz="3600" dirty="0"/>
          </a:p>
        </p:txBody>
      </p:sp>
      <p:sp>
        <p:nvSpPr>
          <p:cNvPr id="4" name="Content Placeholder 3">
            <a:extLst>
              <a:ext uri="{FF2B5EF4-FFF2-40B4-BE49-F238E27FC236}">
                <a16:creationId xmlns:a16="http://schemas.microsoft.com/office/drawing/2014/main" id="{26F8C0BF-E6BA-9FD0-1218-F283E08D0B8A}"/>
              </a:ext>
            </a:extLst>
          </p:cNvPr>
          <p:cNvSpPr>
            <a:spLocks noGrp="1"/>
          </p:cNvSpPr>
          <p:nvPr>
            <p:ph sz="half" idx="2"/>
          </p:nvPr>
        </p:nvSpPr>
        <p:spPr>
          <a:xfrm>
            <a:off x="724593" y="1930919"/>
            <a:ext cx="5181600" cy="4351338"/>
          </a:xfrm>
        </p:spPr>
        <p:txBody>
          <a:bodyPr>
            <a:normAutofit/>
          </a:bodyPr>
          <a:lstStyle/>
          <a:p>
            <a:r>
              <a:rPr lang="en-GB" sz="1800" b="1" u="sng" dirty="0" err="1">
                <a:solidFill>
                  <a:srgbClr val="0070C0"/>
                </a:solidFill>
              </a:rPr>
              <a:t>Wythnos</a:t>
            </a:r>
            <a:r>
              <a:rPr lang="en-GB" sz="1800" b="1" u="sng" dirty="0">
                <a:solidFill>
                  <a:srgbClr val="0070C0"/>
                </a:solidFill>
              </a:rPr>
              <a:t> 1</a:t>
            </a:r>
          </a:p>
          <a:p>
            <a:pPr marL="0" indent="0">
              <a:buNone/>
            </a:pPr>
            <a:r>
              <a:rPr lang="en-GB" sz="1800" dirty="0" err="1">
                <a:solidFill>
                  <a:srgbClr val="0070C0"/>
                </a:solidFill>
              </a:rPr>
              <a:t>Cyflwyniad</a:t>
            </a:r>
            <a:r>
              <a:rPr lang="en-GB" sz="1800" dirty="0">
                <a:solidFill>
                  <a:srgbClr val="0070C0"/>
                </a:solidFill>
              </a:rPr>
              <a:t>. </a:t>
            </a:r>
            <a:r>
              <a:rPr lang="en-GB" sz="1800" dirty="0" err="1">
                <a:solidFill>
                  <a:srgbClr val="0070C0"/>
                </a:solidFill>
              </a:rPr>
              <a:t>Ffactorau</a:t>
            </a:r>
            <a:r>
              <a:rPr lang="en-GB" sz="1800" dirty="0">
                <a:solidFill>
                  <a:srgbClr val="0070C0"/>
                </a:solidFill>
              </a:rPr>
              <a:t> </a:t>
            </a:r>
            <a:r>
              <a:rPr lang="en-GB" sz="1800" dirty="0" err="1">
                <a:solidFill>
                  <a:srgbClr val="0070C0"/>
                </a:solidFill>
              </a:rPr>
              <a:t>sy'n</a:t>
            </a:r>
            <a:r>
              <a:rPr lang="en-GB" sz="1800" dirty="0">
                <a:solidFill>
                  <a:srgbClr val="0070C0"/>
                </a:solidFill>
              </a:rPr>
              <a:t> </a:t>
            </a:r>
            <a:r>
              <a:rPr lang="en-GB" sz="1800" dirty="0" err="1">
                <a:solidFill>
                  <a:srgbClr val="0070C0"/>
                </a:solidFill>
              </a:rPr>
              <a:t>dylanwadu</a:t>
            </a:r>
            <a:r>
              <a:rPr lang="en-GB" sz="1800" dirty="0">
                <a:solidFill>
                  <a:srgbClr val="0070C0"/>
                </a:solidFill>
              </a:rPr>
              <a:t> </a:t>
            </a:r>
            <a:r>
              <a:rPr lang="en-GB" sz="1800" dirty="0" err="1">
                <a:solidFill>
                  <a:srgbClr val="0070C0"/>
                </a:solidFill>
              </a:rPr>
              <a:t>ar</a:t>
            </a:r>
            <a:r>
              <a:rPr lang="en-GB" sz="1800" dirty="0">
                <a:solidFill>
                  <a:srgbClr val="0070C0"/>
                </a:solidFill>
              </a:rPr>
              <a:t> </a:t>
            </a:r>
            <a:r>
              <a:rPr lang="en-GB" sz="1800" dirty="0" err="1">
                <a:solidFill>
                  <a:srgbClr val="0070C0"/>
                </a:solidFill>
              </a:rPr>
              <a:t>ymddygiad</a:t>
            </a:r>
            <a:r>
              <a:rPr lang="en-GB" sz="1800" dirty="0">
                <a:solidFill>
                  <a:srgbClr val="0070C0"/>
                </a:solidFill>
              </a:rPr>
              <a:t> plant</a:t>
            </a:r>
          </a:p>
          <a:p>
            <a:r>
              <a:rPr lang="en-GB" sz="1800" b="1" u="sng" dirty="0" err="1">
                <a:solidFill>
                  <a:srgbClr val="0070C0"/>
                </a:solidFill>
              </a:rPr>
              <a:t>Wythnos</a:t>
            </a:r>
            <a:r>
              <a:rPr lang="en-GB" sz="1800" b="1" u="sng" dirty="0">
                <a:solidFill>
                  <a:srgbClr val="0070C0"/>
                </a:solidFill>
              </a:rPr>
              <a:t> 2</a:t>
            </a:r>
          </a:p>
          <a:p>
            <a:pPr marL="0" indent="0">
              <a:buNone/>
            </a:pPr>
            <a:r>
              <a:rPr lang="en-GB" sz="1800" dirty="0">
                <a:solidFill>
                  <a:srgbClr val="0070C0"/>
                </a:solidFill>
              </a:rPr>
              <a:t>Diagnosis </a:t>
            </a:r>
            <a:r>
              <a:rPr lang="en-GB" sz="1800" dirty="0" err="1">
                <a:solidFill>
                  <a:srgbClr val="0070C0"/>
                </a:solidFill>
              </a:rPr>
              <a:t>niwroamrywiol</a:t>
            </a:r>
            <a:r>
              <a:rPr lang="en-GB" sz="1800" dirty="0">
                <a:solidFill>
                  <a:srgbClr val="0070C0"/>
                </a:solidFill>
              </a:rPr>
              <a:t> a all </a:t>
            </a:r>
            <a:r>
              <a:rPr lang="en-GB" sz="1800" dirty="0" err="1">
                <a:solidFill>
                  <a:srgbClr val="0070C0"/>
                </a:solidFill>
              </a:rPr>
              <a:t>ddylanwadu</a:t>
            </a:r>
            <a:r>
              <a:rPr lang="en-GB" sz="1800" dirty="0">
                <a:solidFill>
                  <a:srgbClr val="0070C0"/>
                </a:solidFill>
              </a:rPr>
              <a:t> </a:t>
            </a:r>
            <a:r>
              <a:rPr lang="en-GB" sz="1800" dirty="0" err="1">
                <a:solidFill>
                  <a:srgbClr val="0070C0"/>
                </a:solidFill>
              </a:rPr>
              <a:t>ar</a:t>
            </a:r>
            <a:r>
              <a:rPr lang="en-GB" sz="1800" dirty="0">
                <a:solidFill>
                  <a:srgbClr val="0070C0"/>
                </a:solidFill>
              </a:rPr>
              <a:t> </a:t>
            </a:r>
            <a:r>
              <a:rPr lang="en-GB" sz="1800" dirty="0" err="1">
                <a:solidFill>
                  <a:srgbClr val="0070C0"/>
                </a:solidFill>
              </a:rPr>
              <a:t>ymddygiad</a:t>
            </a:r>
            <a:r>
              <a:rPr lang="en-GB" sz="1800" dirty="0">
                <a:solidFill>
                  <a:srgbClr val="0070C0"/>
                </a:solidFill>
              </a:rPr>
              <a:t> plant; </a:t>
            </a:r>
            <a:r>
              <a:rPr lang="en-GB" sz="1800" dirty="0" err="1">
                <a:solidFill>
                  <a:srgbClr val="0070C0"/>
                </a:solidFill>
              </a:rPr>
              <a:t>Dylanwad</a:t>
            </a:r>
            <a:r>
              <a:rPr lang="en-GB" sz="1800" dirty="0">
                <a:solidFill>
                  <a:srgbClr val="0070C0"/>
                </a:solidFill>
              </a:rPr>
              <a:t> </a:t>
            </a:r>
            <a:r>
              <a:rPr lang="en-GB" sz="1800" dirty="0" err="1">
                <a:solidFill>
                  <a:srgbClr val="0070C0"/>
                </a:solidFill>
              </a:rPr>
              <a:t>rhieni</a:t>
            </a:r>
            <a:endParaRPr lang="en-GB" sz="1800" dirty="0">
              <a:solidFill>
                <a:srgbClr val="0070C0"/>
              </a:solidFill>
            </a:endParaRPr>
          </a:p>
          <a:p>
            <a:r>
              <a:rPr lang="en-GB" sz="1800" b="1" u="sng" dirty="0" err="1">
                <a:solidFill>
                  <a:srgbClr val="0070C0"/>
                </a:solidFill>
              </a:rPr>
              <a:t>Wythnos</a:t>
            </a:r>
            <a:r>
              <a:rPr lang="en-GB" sz="1800" b="1" u="sng" dirty="0">
                <a:solidFill>
                  <a:srgbClr val="0070C0"/>
                </a:solidFill>
              </a:rPr>
              <a:t> 3</a:t>
            </a:r>
          </a:p>
          <a:p>
            <a:pPr marL="0" indent="0">
              <a:buNone/>
            </a:pPr>
            <a:r>
              <a:rPr lang="en-GB" sz="1800" dirty="0" err="1">
                <a:solidFill>
                  <a:srgbClr val="0070C0"/>
                </a:solidFill>
              </a:rPr>
              <a:t>Ymyriadau</a:t>
            </a:r>
            <a:r>
              <a:rPr lang="en-GB" sz="1800" dirty="0">
                <a:solidFill>
                  <a:srgbClr val="0070C0"/>
                </a:solidFill>
              </a:rPr>
              <a:t> </a:t>
            </a:r>
            <a:r>
              <a:rPr lang="en-GB" sz="1800" dirty="0" err="1">
                <a:solidFill>
                  <a:srgbClr val="0070C0"/>
                </a:solidFill>
              </a:rPr>
              <a:t>ymarferol</a:t>
            </a:r>
            <a:r>
              <a:rPr lang="en-GB" sz="1800" dirty="0">
                <a:solidFill>
                  <a:srgbClr val="0070C0"/>
                </a:solidFill>
              </a:rPr>
              <a:t> </a:t>
            </a:r>
            <a:r>
              <a:rPr lang="en-GB" sz="1800" dirty="0" err="1">
                <a:solidFill>
                  <a:srgbClr val="0070C0"/>
                </a:solidFill>
              </a:rPr>
              <a:t>sy'n</a:t>
            </a:r>
            <a:r>
              <a:rPr lang="en-GB" sz="1800" dirty="0">
                <a:solidFill>
                  <a:srgbClr val="0070C0"/>
                </a:solidFill>
              </a:rPr>
              <a:t> </a:t>
            </a:r>
            <a:r>
              <a:rPr lang="en-GB" sz="1800" dirty="0" err="1">
                <a:solidFill>
                  <a:srgbClr val="0070C0"/>
                </a:solidFill>
              </a:rPr>
              <a:t>hyrwyddo</a:t>
            </a:r>
            <a:r>
              <a:rPr lang="en-GB" sz="1800" dirty="0">
                <a:solidFill>
                  <a:srgbClr val="0070C0"/>
                </a:solidFill>
              </a:rPr>
              <a:t> </a:t>
            </a:r>
            <a:r>
              <a:rPr lang="en-GB" sz="1800" dirty="0" err="1">
                <a:solidFill>
                  <a:srgbClr val="0070C0"/>
                </a:solidFill>
              </a:rPr>
              <a:t>ymddygiad</a:t>
            </a:r>
            <a:r>
              <a:rPr lang="en-GB" sz="1800" dirty="0">
                <a:solidFill>
                  <a:srgbClr val="0070C0"/>
                </a:solidFill>
              </a:rPr>
              <a:t> </a:t>
            </a:r>
            <a:r>
              <a:rPr lang="en-GB" sz="1800" dirty="0" err="1">
                <a:solidFill>
                  <a:srgbClr val="0070C0"/>
                </a:solidFill>
              </a:rPr>
              <a:t>cadarnhaol</a:t>
            </a:r>
            <a:r>
              <a:rPr lang="en-GB" sz="1800" dirty="0">
                <a:solidFill>
                  <a:srgbClr val="0070C0"/>
                </a:solidFill>
              </a:rPr>
              <a:t>; </a:t>
            </a:r>
            <a:r>
              <a:rPr lang="en-GB" sz="1800" dirty="0" err="1">
                <a:solidFill>
                  <a:srgbClr val="0070C0"/>
                </a:solidFill>
              </a:rPr>
              <a:t>Strategaethau</a:t>
            </a:r>
            <a:r>
              <a:rPr lang="en-GB" sz="1800" dirty="0">
                <a:solidFill>
                  <a:srgbClr val="0070C0"/>
                </a:solidFill>
              </a:rPr>
              <a:t> </a:t>
            </a:r>
            <a:r>
              <a:rPr lang="en-GB" sz="1800" dirty="0" err="1">
                <a:solidFill>
                  <a:srgbClr val="0070C0"/>
                </a:solidFill>
              </a:rPr>
              <a:t>rheolaeth</a:t>
            </a:r>
            <a:r>
              <a:rPr lang="en-GB" sz="1800" dirty="0">
                <a:solidFill>
                  <a:srgbClr val="0070C0"/>
                </a:solidFill>
              </a:rPr>
              <a:t> </a:t>
            </a:r>
            <a:r>
              <a:rPr lang="en-GB" sz="1800" dirty="0" err="1">
                <a:solidFill>
                  <a:srgbClr val="0070C0"/>
                </a:solidFill>
              </a:rPr>
              <a:t>dosbarth</a:t>
            </a:r>
            <a:r>
              <a:rPr lang="en-GB" sz="1800" dirty="0">
                <a:solidFill>
                  <a:srgbClr val="0070C0"/>
                </a:solidFill>
              </a:rPr>
              <a:t> </a:t>
            </a:r>
          </a:p>
          <a:p>
            <a:r>
              <a:rPr lang="en-GB" sz="1800" b="1" u="sng" dirty="0" err="1">
                <a:solidFill>
                  <a:srgbClr val="0070C0"/>
                </a:solidFill>
              </a:rPr>
              <a:t>Wythnos</a:t>
            </a:r>
            <a:r>
              <a:rPr lang="en-GB" sz="1800" b="1" u="sng" dirty="0">
                <a:solidFill>
                  <a:srgbClr val="0070C0"/>
                </a:solidFill>
              </a:rPr>
              <a:t> 4</a:t>
            </a:r>
          </a:p>
          <a:p>
            <a:pPr marL="0" indent="0">
              <a:buNone/>
            </a:pPr>
            <a:r>
              <a:rPr lang="en-GB" sz="1800" dirty="0" err="1">
                <a:solidFill>
                  <a:srgbClr val="0070C0"/>
                </a:solidFill>
              </a:rPr>
              <a:t>Adolygu</a:t>
            </a:r>
            <a:r>
              <a:rPr lang="en-GB" sz="1800" dirty="0">
                <a:solidFill>
                  <a:srgbClr val="0070C0"/>
                </a:solidFill>
              </a:rPr>
              <a:t> </a:t>
            </a:r>
            <a:r>
              <a:rPr lang="en-GB" sz="1800" dirty="0" err="1">
                <a:solidFill>
                  <a:srgbClr val="0070C0"/>
                </a:solidFill>
              </a:rPr>
              <a:t>deilliannau</a:t>
            </a:r>
            <a:r>
              <a:rPr lang="en-GB" sz="1800" dirty="0">
                <a:solidFill>
                  <a:srgbClr val="0070C0"/>
                </a:solidFill>
              </a:rPr>
              <a:t> </a:t>
            </a:r>
            <a:r>
              <a:rPr lang="en-GB" sz="1800" dirty="0" err="1">
                <a:solidFill>
                  <a:srgbClr val="0070C0"/>
                </a:solidFill>
              </a:rPr>
              <a:t>dysgu</a:t>
            </a:r>
            <a:r>
              <a:rPr lang="en-GB" sz="1800" dirty="0">
                <a:solidFill>
                  <a:srgbClr val="0070C0"/>
                </a:solidFill>
              </a:rPr>
              <a:t> ac </a:t>
            </a:r>
            <a:r>
              <a:rPr lang="en-GB" sz="1800" dirty="0" err="1">
                <a:solidFill>
                  <a:srgbClr val="0070C0"/>
                </a:solidFill>
              </a:rPr>
              <a:t>ailadrodd</a:t>
            </a:r>
            <a:r>
              <a:rPr lang="en-GB" sz="1800" dirty="0">
                <a:solidFill>
                  <a:srgbClr val="0070C0"/>
                </a:solidFill>
              </a:rPr>
              <a:t> </a:t>
            </a:r>
            <a:r>
              <a:rPr lang="en-GB" sz="1800" dirty="0" err="1">
                <a:solidFill>
                  <a:srgbClr val="0070C0"/>
                </a:solidFill>
              </a:rPr>
              <a:t>gofynion</a:t>
            </a:r>
            <a:r>
              <a:rPr lang="en-GB" sz="1800" dirty="0">
                <a:solidFill>
                  <a:srgbClr val="0070C0"/>
                </a:solidFill>
              </a:rPr>
              <a:t> </a:t>
            </a:r>
            <a:r>
              <a:rPr lang="en-GB" sz="1800" dirty="0" err="1">
                <a:solidFill>
                  <a:srgbClr val="0070C0"/>
                </a:solidFill>
              </a:rPr>
              <a:t>asesu</a:t>
            </a:r>
            <a:endParaRPr lang="en-GB" sz="1800" dirty="0">
              <a:solidFill>
                <a:srgbClr val="0070C0"/>
              </a:solidFill>
            </a:endParaRPr>
          </a:p>
        </p:txBody>
      </p:sp>
      <p:pic>
        <p:nvPicPr>
          <p:cNvPr id="7" name="Picture 6" descr="Calendar dates">
            <a:extLst>
              <a:ext uri="{FF2B5EF4-FFF2-40B4-BE49-F238E27FC236}">
                <a16:creationId xmlns:a16="http://schemas.microsoft.com/office/drawing/2014/main" id="{33290172-CE61-0D71-AE22-EC79CA3D82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5763" y="198437"/>
            <a:ext cx="3343274" cy="1325563"/>
          </a:xfrm>
          <a:prstGeom prst="rect">
            <a:avLst/>
          </a:prstGeom>
        </p:spPr>
      </p:pic>
    </p:spTree>
    <p:extLst>
      <p:ext uri="{BB962C8B-B14F-4D97-AF65-F5344CB8AC3E}">
        <p14:creationId xmlns:p14="http://schemas.microsoft.com/office/powerpoint/2010/main" val="2067633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19492-6E72-3B92-50C9-E58E50F3D3B7}"/>
              </a:ext>
            </a:extLst>
          </p:cNvPr>
          <p:cNvSpPr>
            <a:spLocks noGrp="1"/>
          </p:cNvSpPr>
          <p:nvPr>
            <p:ph type="title"/>
          </p:nvPr>
        </p:nvSpPr>
        <p:spPr/>
        <p:txBody>
          <a:bodyPr/>
          <a:lstStyle/>
          <a:p>
            <a:pPr algn="ctr"/>
            <a:r>
              <a:rPr lang="en-GB" dirty="0">
                <a:solidFill>
                  <a:srgbClr val="0070C0"/>
                </a:solidFill>
              </a:rPr>
              <a:t>Neurodiverse conditions that can influence children’s behaviour</a:t>
            </a:r>
          </a:p>
        </p:txBody>
      </p:sp>
      <p:sp>
        <p:nvSpPr>
          <p:cNvPr id="3" name="Content Placeholder 2">
            <a:extLst>
              <a:ext uri="{FF2B5EF4-FFF2-40B4-BE49-F238E27FC236}">
                <a16:creationId xmlns:a16="http://schemas.microsoft.com/office/drawing/2014/main" id="{0CBF7DFC-3778-C8C6-7F93-DD1D3FE762F9}"/>
              </a:ext>
            </a:extLst>
          </p:cNvPr>
          <p:cNvSpPr>
            <a:spLocks noGrp="1"/>
          </p:cNvSpPr>
          <p:nvPr>
            <p:ph idx="1"/>
          </p:nvPr>
        </p:nvSpPr>
        <p:spPr/>
        <p:txBody>
          <a:bodyPr>
            <a:normAutofit fontScale="92500" lnSpcReduction="10000"/>
          </a:bodyPr>
          <a:lstStyle/>
          <a:p>
            <a:pPr>
              <a:defRPr/>
            </a:pPr>
            <a:r>
              <a:rPr lang="en-US" sz="3200" dirty="0">
                <a:solidFill>
                  <a:srgbClr val="0070C0"/>
                </a:solidFill>
              </a:rPr>
              <a:t>Autism</a:t>
            </a:r>
          </a:p>
          <a:p>
            <a:pPr>
              <a:defRPr/>
            </a:pPr>
            <a:r>
              <a:rPr lang="en-US" sz="3200" dirty="0">
                <a:solidFill>
                  <a:srgbClr val="0070C0"/>
                </a:solidFill>
              </a:rPr>
              <a:t>ADHD (Attention Deficit Hyperactivity Disorder)</a:t>
            </a:r>
          </a:p>
          <a:p>
            <a:pPr>
              <a:defRPr/>
            </a:pPr>
            <a:r>
              <a:rPr lang="en-US" sz="3200" dirty="0">
                <a:solidFill>
                  <a:srgbClr val="0070C0"/>
                </a:solidFill>
              </a:rPr>
              <a:t>ODD (Oppositional Defiance Disorder)</a:t>
            </a:r>
          </a:p>
          <a:p>
            <a:pPr>
              <a:defRPr/>
            </a:pPr>
            <a:r>
              <a:rPr lang="en-US" sz="3200" dirty="0">
                <a:solidFill>
                  <a:srgbClr val="0070C0"/>
                </a:solidFill>
              </a:rPr>
              <a:t>PDA (Pathological Demand Avoidance)</a:t>
            </a:r>
          </a:p>
          <a:p>
            <a:pPr>
              <a:defRPr/>
            </a:pPr>
            <a:r>
              <a:rPr lang="en-US" sz="3200" dirty="0">
                <a:solidFill>
                  <a:srgbClr val="0070C0"/>
                </a:solidFill>
              </a:rPr>
              <a:t>Tourette’s</a:t>
            </a:r>
          </a:p>
          <a:p>
            <a:pPr>
              <a:defRPr/>
            </a:pPr>
            <a:r>
              <a:rPr lang="en-US" sz="3200" dirty="0">
                <a:solidFill>
                  <a:srgbClr val="0070C0"/>
                </a:solidFill>
              </a:rPr>
              <a:t>Childhood Schizophrenia</a:t>
            </a:r>
          </a:p>
          <a:p>
            <a:pPr>
              <a:defRPr/>
            </a:pPr>
            <a:r>
              <a:rPr lang="en-US" sz="3200" dirty="0">
                <a:solidFill>
                  <a:srgbClr val="0070C0"/>
                </a:solidFill>
              </a:rPr>
              <a:t>Others?</a:t>
            </a:r>
          </a:p>
          <a:p>
            <a:pPr marL="0" indent="0">
              <a:buNone/>
            </a:pPr>
            <a:endParaRPr lang="en-GB" dirty="0"/>
          </a:p>
        </p:txBody>
      </p:sp>
    </p:spTree>
    <p:extLst>
      <p:ext uri="{BB962C8B-B14F-4D97-AF65-F5344CB8AC3E}">
        <p14:creationId xmlns:p14="http://schemas.microsoft.com/office/powerpoint/2010/main" val="1546420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1896F-C30B-4686-A846-7C3064C18F9E}"/>
              </a:ext>
            </a:extLst>
          </p:cNvPr>
          <p:cNvSpPr>
            <a:spLocks noGrp="1"/>
          </p:cNvSpPr>
          <p:nvPr>
            <p:ph type="title"/>
          </p:nvPr>
        </p:nvSpPr>
        <p:spPr/>
        <p:txBody>
          <a:bodyPr/>
          <a:lstStyle/>
          <a:p>
            <a:r>
              <a:rPr lang="en-GB" dirty="0">
                <a:solidFill>
                  <a:srgbClr val="0070C0"/>
                </a:solidFill>
              </a:rPr>
              <a:t>Pervasive Development Disorders (PDD)</a:t>
            </a:r>
          </a:p>
        </p:txBody>
      </p:sp>
      <p:sp>
        <p:nvSpPr>
          <p:cNvPr id="3" name="Content Placeholder 2">
            <a:extLst>
              <a:ext uri="{FF2B5EF4-FFF2-40B4-BE49-F238E27FC236}">
                <a16:creationId xmlns:a16="http://schemas.microsoft.com/office/drawing/2014/main" id="{4179C88A-BBE6-4CDA-9E17-23BBA7624B14}"/>
              </a:ext>
            </a:extLst>
          </p:cNvPr>
          <p:cNvSpPr>
            <a:spLocks noGrp="1"/>
          </p:cNvSpPr>
          <p:nvPr>
            <p:ph idx="1"/>
          </p:nvPr>
        </p:nvSpPr>
        <p:spPr/>
        <p:txBody>
          <a:bodyPr>
            <a:normAutofit fontScale="85000" lnSpcReduction="20000"/>
          </a:bodyPr>
          <a:lstStyle/>
          <a:p>
            <a:pPr marL="0" indent="0" algn="l">
              <a:buNone/>
            </a:pPr>
            <a:r>
              <a:rPr lang="en-GB" dirty="0">
                <a:solidFill>
                  <a:srgbClr val="0070C0"/>
                </a:solidFill>
                <a:latin typeface="WeblySleek UI Normal"/>
              </a:rPr>
              <a:t>U</a:t>
            </a:r>
            <a:r>
              <a:rPr lang="en-GB" b="0" i="0" dirty="0">
                <a:solidFill>
                  <a:srgbClr val="0070C0"/>
                </a:solidFill>
                <a:effectLst/>
                <a:latin typeface="WeblySleek UI Normal"/>
              </a:rPr>
              <a:t>mbrella term for the following:</a:t>
            </a:r>
          </a:p>
          <a:p>
            <a:pPr algn="l">
              <a:buFont typeface="Arial" panose="020B0604020202020204" pitchFamily="34" charset="0"/>
              <a:buChar char="•"/>
            </a:pPr>
            <a:r>
              <a:rPr lang="en-GB" b="0" i="0" u="none" strike="noStrike" dirty="0">
                <a:solidFill>
                  <a:srgbClr val="0070C0"/>
                </a:solidFill>
                <a:effectLst/>
                <a:latin typeface="WeblySleek UI Normal"/>
                <a:hlinkClick r:id="rId2">
                  <a:extLst>
                    <a:ext uri="{A12FA001-AC4F-418D-AE19-62706E023703}">
                      <ahyp:hlinkClr xmlns:ahyp="http://schemas.microsoft.com/office/drawing/2018/hyperlinkcolor" val="tx"/>
                    </a:ext>
                  </a:extLst>
                </a:hlinkClick>
              </a:rPr>
              <a:t>Autism</a:t>
            </a:r>
            <a:endParaRPr lang="en-GB" b="0" i="0" dirty="0">
              <a:solidFill>
                <a:srgbClr val="0070C0"/>
              </a:solidFill>
              <a:effectLst/>
              <a:latin typeface="WeblySleek UI Normal"/>
            </a:endParaRPr>
          </a:p>
          <a:p>
            <a:pPr algn="l">
              <a:buFont typeface="Arial" panose="020B0604020202020204" pitchFamily="34" charset="0"/>
              <a:buChar char="•"/>
            </a:pPr>
            <a:r>
              <a:rPr lang="en-GB" b="0" i="0" u="none" strike="noStrike" dirty="0">
                <a:solidFill>
                  <a:srgbClr val="0070C0"/>
                </a:solidFill>
                <a:effectLst/>
                <a:latin typeface="WeblySleek UI Normal"/>
                <a:hlinkClick r:id="rId3">
                  <a:extLst>
                    <a:ext uri="{A12FA001-AC4F-418D-AE19-62706E023703}">
                      <ahyp:hlinkClr xmlns:ahyp="http://schemas.microsoft.com/office/drawing/2018/hyperlinkcolor" val="tx"/>
                    </a:ext>
                  </a:extLst>
                </a:hlinkClick>
              </a:rPr>
              <a:t>Asperger Syndrome</a:t>
            </a:r>
            <a:endParaRPr lang="en-GB" b="0" i="0" dirty="0">
              <a:solidFill>
                <a:srgbClr val="0070C0"/>
              </a:solidFill>
              <a:effectLst/>
              <a:latin typeface="WeblySleek UI Normal"/>
            </a:endParaRPr>
          </a:p>
          <a:p>
            <a:pPr algn="l">
              <a:buFont typeface="Arial" panose="020B0604020202020204" pitchFamily="34" charset="0"/>
              <a:buChar char="•"/>
            </a:pPr>
            <a:r>
              <a:rPr lang="en-GB" b="0" i="0" dirty="0">
                <a:solidFill>
                  <a:srgbClr val="0070C0"/>
                </a:solidFill>
                <a:effectLst/>
                <a:latin typeface="WeblySleek UI Normal"/>
              </a:rPr>
              <a:t>Rett Syndrome</a:t>
            </a:r>
          </a:p>
          <a:p>
            <a:pPr algn="l">
              <a:buFont typeface="Arial" panose="020B0604020202020204" pitchFamily="34" charset="0"/>
              <a:buChar char="•"/>
            </a:pPr>
            <a:r>
              <a:rPr lang="en-GB" b="0" i="0" dirty="0">
                <a:solidFill>
                  <a:srgbClr val="0070C0"/>
                </a:solidFill>
                <a:effectLst/>
                <a:latin typeface="WeblySleek UI Normal"/>
              </a:rPr>
              <a:t>Childhood Disintegrative Disorder</a:t>
            </a:r>
          </a:p>
          <a:p>
            <a:pPr algn="l">
              <a:buFont typeface="Arial" panose="020B0604020202020204" pitchFamily="34" charset="0"/>
              <a:buChar char="•"/>
            </a:pPr>
            <a:r>
              <a:rPr lang="en-GB" b="0" i="0" dirty="0">
                <a:solidFill>
                  <a:srgbClr val="0070C0"/>
                </a:solidFill>
                <a:effectLst/>
                <a:latin typeface="WeblySleek UI Normal"/>
              </a:rPr>
              <a:t>PDD-NOS (Pervasive Developmental Disorder Not Otherwise Specified) used to describe atypical autism.</a:t>
            </a:r>
          </a:p>
          <a:p>
            <a:pPr algn="l"/>
            <a:r>
              <a:rPr lang="en-GB" b="0" i="0" dirty="0">
                <a:solidFill>
                  <a:srgbClr val="0070C0"/>
                </a:solidFill>
                <a:effectLst/>
                <a:latin typeface="WeblySleek UI Normal"/>
              </a:rPr>
              <a:t>All can influence behaviours and include impairments in lack of understanding social behaviours, using and understanding language, difficulty relating to people, unusual play skills, difficulty with changes in routine, repetitive body movements.</a:t>
            </a:r>
          </a:p>
          <a:p>
            <a:pPr marL="0" indent="0">
              <a:buNone/>
              <a:defRPr/>
            </a:pPr>
            <a:endParaRPr lang="en-US" dirty="0">
              <a:solidFill>
                <a:srgbClr val="0070C0"/>
              </a:solidFill>
            </a:endParaRPr>
          </a:p>
          <a:p>
            <a:endParaRPr lang="en-GB" dirty="0"/>
          </a:p>
        </p:txBody>
      </p:sp>
    </p:spTree>
    <p:extLst>
      <p:ext uri="{BB962C8B-B14F-4D97-AF65-F5344CB8AC3E}">
        <p14:creationId xmlns:p14="http://schemas.microsoft.com/office/powerpoint/2010/main" val="4050312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0A359-492A-4837-9717-093F20DFEACF}"/>
              </a:ext>
            </a:extLst>
          </p:cNvPr>
          <p:cNvSpPr>
            <a:spLocks noGrp="1"/>
          </p:cNvSpPr>
          <p:nvPr>
            <p:ph type="title"/>
          </p:nvPr>
        </p:nvSpPr>
        <p:spPr/>
        <p:txBody>
          <a:bodyPr/>
          <a:lstStyle/>
          <a:p>
            <a:pPr algn="ctr"/>
            <a:r>
              <a:rPr lang="en-GB" dirty="0">
                <a:solidFill>
                  <a:srgbClr val="0070C0"/>
                </a:solidFill>
              </a:rPr>
              <a:t>Autism</a:t>
            </a:r>
            <a:endParaRPr lang="en-GB" dirty="0"/>
          </a:p>
        </p:txBody>
      </p:sp>
      <p:sp>
        <p:nvSpPr>
          <p:cNvPr id="3" name="Content Placeholder 2">
            <a:extLst>
              <a:ext uri="{FF2B5EF4-FFF2-40B4-BE49-F238E27FC236}">
                <a16:creationId xmlns:a16="http://schemas.microsoft.com/office/drawing/2014/main" id="{451F6218-61EF-48CE-A72A-1FD584F09D51}"/>
              </a:ext>
            </a:extLst>
          </p:cNvPr>
          <p:cNvSpPr>
            <a:spLocks noGrp="1"/>
          </p:cNvSpPr>
          <p:nvPr>
            <p:ph idx="1"/>
          </p:nvPr>
        </p:nvSpPr>
        <p:spPr/>
        <p:txBody>
          <a:bodyPr>
            <a:normAutofit lnSpcReduction="10000"/>
          </a:bodyPr>
          <a:lstStyle/>
          <a:p>
            <a:pPr marL="0" indent="0" algn="ctr">
              <a:buNone/>
            </a:pPr>
            <a:r>
              <a:rPr lang="en-US" altLang="en-US" sz="3300" b="1" dirty="0">
                <a:solidFill>
                  <a:srgbClr val="0070C0"/>
                </a:solidFill>
                <a:latin typeface="Roboto" panose="02000000000000000000" pitchFamily="2" charset="0"/>
                <a:ea typeface="Roboto" panose="02000000000000000000" pitchFamily="2" charset="0"/>
                <a:cs typeface="Roboto" panose="02000000000000000000" pitchFamily="2" charset="0"/>
              </a:rPr>
              <a:t>Triad of impairments</a:t>
            </a:r>
          </a:p>
          <a:p>
            <a:r>
              <a:rPr lang="en-US" altLang="en-US" sz="3300" dirty="0">
                <a:solidFill>
                  <a:srgbClr val="0070C0"/>
                </a:solidFill>
                <a:latin typeface="Roboto" panose="02000000000000000000" pitchFamily="2" charset="0"/>
                <a:ea typeface="Roboto" panose="02000000000000000000" pitchFamily="2" charset="0"/>
                <a:cs typeface="Roboto" panose="02000000000000000000" pitchFamily="2" charset="0"/>
              </a:rPr>
              <a:t>qualitative impairment in social interaction</a:t>
            </a:r>
          </a:p>
          <a:p>
            <a:r>
              <a:rPr lang="en-US" altLang="en-US" sz="3300" dirty="0">
                <a:solidFill>
                  <a:srgbClr val="0070C0"/>
                </a:solidFill>
                <a:latin typeface="Roboto" panose="02000000000000000000" pitchFamily="2" charset="0"/>
                <a:ea typeface="Roboto" panose="02000000000000000000" pitchFamily="2" charset="0"/>
                <a:cs typeface="Roboto" panose="02000000000000000000" pitchFamily="2" charset="0"/>
              </a:rPr>
              <a:t>severe communication impairment</a:t>
            </a:r>
          </a:p>
          <a:p>
            <a:r>
              <a:rPr lang="en-US" altLang="en-US" sz="3300" dirty="0">
                <a:solidFill>
                  <a:srgbClr val="0070C0"/>
                </a:solidFill>
                <a:latin typeface="Roboto" panose="02000000000000000000" pitchFamily="2" charset="0"/>
                <a:ea typeface="Roboto" panose="02000000000000000000" pitchFamily="2" charset="0"/>
                <a:cs typeface="Roboto" panose="02000000000000000000" pitchFamily="2" charset="0"/>
              </a:rPr>
              <a:t>restricted / repetitive patterns of </a:t>
            </a:r>
            <a:r>
              <a:rPr lang="en-US" altLang="en-US" sz="3300" dirty="0" err="1">
                <a:solidFill>
                  <a:srgbClr val="0070C0"/>
                </a:solidFill>
                <a:latin typeface="Roboto" panose="02000000000000000000" pitchFamily="2" charset="0"/>
                <a:ea typeface="Roboto" panose="02000000000000000000" pitchFamily="2" charset="0"/>
                <a:cs typeface="Roboto" panose="02000000000000000000" pitchFamily="2" charset="0"/>
              </a:rPr>
              <a:t>behaviour</a:t>
            </a:r>
            <a:r>
              <a:rPr lang="en-US" altLang="en-US" sz="3300" dirty="0">
                <a:solidFill>
                  <a:srgbClr val="0070C0"/>
                </a:solidFill>
                <a:latin typeface="Roboto" panose="02000000000000000000" pitchFamily="2" charset="0"/>
                <a:ea typeface="Roboto" panose="02000000000000000000" pitchFamily="2" charset="0"/>
                <a:cs typeface="Roboto" panose="02000000000000000000" pitchFamily="2" charset="0"/>
              </a:rPr>
              <a:t>                       </a:t>
            </a:r>
            <a:r>
              <a:rPr lang="en-US" altLang="en-US" sz="1700" dirty="0">
                <a:solidFill>
                  <a:srgbClr val="0070C0"/>
                </a:solidFill>
                <a:latin typeface="Roboto" panose="02000000000000000000" pitchFamily="2" charset="0"/>
                <a:ea typeface="Roboto" panose="02000000000000000000" pitchFamily="2" charset="0"/>
                <a:cs typeface="Roboto" panose="02000000000000000000" pitchFamily="2" charset="0"/>
              </a:rPr>
              <a:t>National Autistic Society (2023)</a:t>
            </a:r>
          </a:p>
          <a:p>
            <a:pPr marL="0" indent="0">
              <a:buNone/>
              <a:defRPr/>
            </a:pPr>
            <a:endParaRPr lang="en-US" sz="3300" dirty="0">
              <a:solidFill>
                <a:srgbClr val="0070C0"/>
              </a:solidFill>
              <a:latin typeface="Roboto" panose="02000000000000000000" pitchFamily="2" charset="0"/>
              <a:ea typeface="Roboto" panose="02000000000000000000" pitchFamily="2" charset="0"/>
              <a:cs typeface="Roboto" panose="02000000000000000000" pitchFamily="2" charset="0"/>
            </a:endParaRPr>
          </a:p>
          <a:p>
            <a:pPr>
              <a:defRPr/>
            </a:pPr>
            <a:r>
              <a:rPr lang="en-US" sz="3300" dirty="0">
                <a:solidFill>
                  <a:srgbClr val="0070C0"/>
                </a:solidFill>
                <a:latin typeface="Roboto" panose="02000000000000000000" pitchFamily="2" charset="0"/>
                <a:ea typeface="Roboto" panose="02000000000000000000" pitchFamily="2" charset="0"/>
                <a:cs typeface="Roboto" panose="02000000000000000000" pitchFamily="2" charset="0"/>
              </a:rPr>
              <a:t>Baron-Cohen (1991) Theory of Mind Blindness</a:t>
            </a:r>
          </a:p>
          <a:p>
            <a:endParaRPr lang="en-GB" dirty="0"/>
          </a:p>
        </p:txBody>
      </p:sp>
    </p:spTree>
    <p:extLst>
      <p:ext uri="{BB962C8B-B14F-4D97-AF65-F5344CB8AC3E}">
        <p14:creationId xmlns:p14="http://schemas.microsoft.com/office/powerpoint/2010/main" val="175907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5F83-9E12-490A-AFAD-8227925C0A1F}"/>
              </a:ext>
            </a:extLst>
          </p:cNvPr>
          <p:cNvSpPr>
            <a:spLocks noGrp="1"/>
          </p:cNvSpPr>
          <p:nvPr>
            <p:ph type="title"/>
          </p:nvPr>
        </p:nvSpPr>
        <p:spPr/>
        <p:txBody>
          <a:bodyPr/>
          <a:lstStyle/>
          <a:p>
            <a:r>
              <a:rPr lang="en-GB" b="1" dirty="0">
                <a:solidFill>
                  <a:srgbClr val="0070C0"/>
                </a:solidFill>
              </a:rPr>
              <a:t>Practical interventions </a:t>
            </a:r>
            <a:br>
              <a:rPr lang="en-GB" b="1" dirty="0">
                <a:solidFill>
                  <a:srgbClr val="0070C0"/>
                </a:solidFill>
              </a:rPr>
            </a:br>
            <a:r>
              <a:rPr lang="en-GB" b="1" dirty="0">
                <a:solidFill>
                  <a:srgbClr val="0070C0"/>
                </a:solidFill>
              </a:rPr>
              <a:t>(including those to promote positive behaviours)</a:t>
            </a:r>
          </a:p>
        </p:txBody>
      </p:sp>
      <p:sp>
        <p:nvSpPr>
          <p:cNvPr id="3" name="Content Placeholder 2">
            <a:extLst>
              <a:ext uri="{FF2B5EF4-FFF2-40B4-BE49-F238E27FC236}">
                <a16:creationId xmlns:a16="http://schemas.microsoft.com/office/drawing/2014/main" id="{C428C4C7-3A62-4D4F-A1E1-711D2CF38701}"/>
              </a:ext>
            </a:extLst>
          </p:cNvPr>
          <p:cNvSpPr>
            <a:spLocks noGrp="1"/>
          </p:cNvSpPr>
          <p:nvPr>
            <p:ph idx="1"/>
          </p:nvPr>
        </p:nvSpPr>
        <p:spPr>
          <a:xfrm>
            <a:off x="753979" y="2087646"/>
            <a:ext cx="10515600" cy="4351338"/>
          </a:xfrm>
        </p:spPr>
        <p:txBody>
          <a:bodyPr>
            <a:normAutofit/>
          </a:bodyPr>
          <a:lstStyle/>
          <a:p>
            <a:pPr lvl="1">
              <a:defRPr/>
            </a:pPr>
            <a:r>
              <a:rPr lang="en-US" sz="4000" dirty="0">
                <a:solidFill>
                  <a:srgbClr val="0070C0"/>
                </a:solidFill>
              </a:rPr>
              <a:t>Improve communication</a:t>
            </a:r>
          </a:p>
          <a:p>
            <a:pPr lvl="1">
              <a:defRPr/>
            </a:pPr>
            <a:r>
              <a:rPr lang="en-US" sz="4000" dirty="0">
                <a:solidFill>
                  <a:srgbClr val="0070C0"/>
                </a:solidFill>
              </a:rPr>
              <a:t>Enhance social interaction</a:t>
            </a:r>
          </a:p>
          <a:p>
            <a:pPr lvl="1">
              <a:defRPr/>
            </a:pPr>
            <a:r>
              <a:rPr lang="en-US" sz="4000" dirty="0">
                <a:solidFill>
                  <a:srgbClr val="0070C0"/>
                </a:solidFill>
              </a:rPr>
              <a:t>Reduce disruptive </a:t>
            </a:r>
            <a:r>
              <a:rPr lang="en-US" sz="4000" dirty="0" err="1">
                <a:solidFill>
                  <a:srgbClr val="0070C0"/>
                </a:solidFill>
              </a:rPr>
              <a:t>behaviour</a:t>
            </a:r>
            <a:endParaRPr lang="en-US" sz="4000" dirty="0">
              <a:solidFill>
                <a:srgbClr val="0070C0"/>
              </a:solidFill>
            </a:endParaRPr>
          </a:p>
          <a:p>
            <a:pPr lvl="1">
              <a:defRPr/>
            </a:pPr>
            <a:r>
              <a:rPr lang="en-US" sz="4000" dirty="0">
                <a:solidFill>
                  <a:srgbClr val="0070C0"/>
                </a:solidFill>
              </a:rPr>
              <a:t>Modify </a:t>
            </a:r>
            <a:r>
              <a:rPr lang="en-US" sz="4000" dirty="0" err="1">
                <a:solidFill>
                  <a:srgbClr val="0070C0"/>
                </a:solidFill>
              </a:rPr>
              <a:t>behaviours</a:t>
            </a:r>
            <a:endParaRPr lang="en-US" sz="4000" dirty="0">
              <a:solidFill>
                <a:srgbClr val="0070C0"/>
              </a:solidFill>
            </a:endParaRPr>
          </a:p>
          <a:p>
            <a:pPr lvl="1">
              <a:defRPr/>
            </a:pPr>
            <a:r>
              <a:rPr lang="en-US" sz="4000" dirty="0">
                <a:solidFill>
                  <a:srgbClr val="0070C0"/>
                </a:solidFill>
              </a:rPr>
              <a:t>Support/work with parents</a:t>
            </a:r>
          </a:p>
        </p:txBody>
      </p:sp>
    </p:spTree>
    <p:extLst>
      <p:ext uri="{BB962C8B-B14F-4D97-AF65-F5344CB8AC3E}">
        <p14:creationId xmlns:p14="http://schemas.microsoft.com/office/powerpoint/2010/main" val="728880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E2F8B-C9A9-406B-ADF5-C7342F0923A2}"/>
              </a:ext>
            </a:extLst>
          </p:cNvPr>
          <p:cNvSpPr>
            <a:spLocks noGrp="1"/>
          </p:cNvSpPr>
          <p:nvPr>
            <p:ph type="title"/>
          </p:nvPr>
        </p:nvSpPr>
        <p:spPr/>
        <p:txBody>
          <a:bodyPr>
            <a:normAutofit fontScale="90000"/>
          </a:bodyPr>
          <a:lstStyle/>
          <a:p>
            <a:br>
              <a:rPr lang="en-GB" b="1" dirty="0">
                <a:solidFill>
                  <a:srgbClr val="0070C0"/>
                </a:solidFill>
              </a:rPr>
            </a:br>
            <a:r>
              <a:rPr lang="en-GB" b="1" dirty="0">
                <a:solidFill>
                  <a:srgbClr val="0070C0"/>
                </a:solidFill>
              </a:rPr>
              <a:t>Disruptive Behaviour Disorders: </a:t>
            </a:r>
            <a:br>
              <a:rPr lang="en-GB" b="1" dirty="0">
                <a:solidFill>
                  <a:srgbClr val="0070C0"/>
                </a:solidFill>
              </a:rPr>
            </a:br>
            <a:r>
              <a:rPr lang="en-US" b="1" dirty="0">
                <a:solidFill>
                  <a:srgbClr val="0070C0"/>
                </a:solidFill>
              </a:rPr>
              <a:t>AD</a:t>
            </a:r>
            <a:r>
              <a:rPr lang="en-US" altLang="en-US" b="1" dirty="0">
                <a:solidFill>
                  <a:srgbClr val="0070C0"/>
                </a:solidFill>
              </a:rPr>
              <a:t>HD </a:t>
            </a:r>
            <a:r>
              <a:rPr lang="en-US" altLang="en-US" dirty="0">
                <a:solidFill>
                  <a:srgbClr val="0070C0"/>
                </a:solidFill>
              </a:rPr>
              <a:t>- Attention Deficit Hyperactivity Disorder.  </a:t>
            </a:r>
            <a:br>
              <a:rPr lang="en-GB" dirty="0">
                <a:solidFill>
                  <a:srgbClr val="0070C0"/>
                </a:solidFill>
              </a:rPr>
            </a:br>
            <a:endParaRPr lang="en-GB" b="1" dirty="0">
              <a:solidFill>
                <a:srgbClr val="0070C0"/>
              </a:solidFill>
            </a:endParaRPr>
          </a:p>
        </p:txBody>
      </p:sp>
      <p:sp>
        <p:nvSpPr>
          <p:cNvPr id="3" name="Content Placeholder 2">
            <a:extLst>
              <a:ext uri="{FF2B5EF4-FFF2-40B4-BE49-F238E27FC236}">
                <a16:creationId xmlns:a16="http://schemas.microsoft.com/office/drawing/2014/main" id="{BFFBF95E-087D-45AD-A711-F5878C2BF385}"/>
              </a:ext>
            </a:extLst>
          </p:cNvPr>
          <p:cNvSpPr>
            <a:spLocks noGrp="1"/>
          </p:cNvSpPr>
          <p:nvPr>
            <p:ph idx="1"/>
          </p:nvPr>
        </p:nvSpPr>
        <p:spPr/>
        <p:txBody>
          <a:bodyPr>
            <a:normAutofit fontScale="40000" lnSpcReduction="20000"/>
          </a:bodyPr>
          <a:lstStyle/>
          <a:p>
            <a:pPr>
              <a:buNone/>
              <a:defRPr/>
            </a:pPr>
            <a:r>
              <a:rPr lang="en-US" sz="5100" b="1" dirty="0">
                <a:solidFill>
                  <a:srgbClr val="0070C0"/>
                </a:solidFill>
                <a:latin typeface="Roboto" panose="02000000000000000000" pitchFamily="2" charset="0"/>
                <a:ea typeface="Roboto" panose="02000000000000000000" pitchFamily="2" charset="0"/>
                <a:cs typeface="Roboto" panose="02000000000000000000" pitchFamily="2" charset="0"/>
              </a:rPr>
              <a:t>3 main features:</a:t>
            </a:r>
          </a:p>
          <a:p>
            <a:pPr>
              <a:buNone/>
              <a:defRPr/>
            </a:pPr>
            <a:r>
              <a:rPr lang="en-US" sz="5100" b="1" dirty="0">
                <a:solidFill>
                  <a:srgbClr val="0070C0"/>
                </a:solidFill>
                <a:latin typeface="Roboto" panose="02000000000000000000" pitchFamily="2" charset="0"/>
                <a:ea typeface="Roboto" panose="02000000000000000000" pitchFamily="2" charset="0"/>
                <a:cs typeface="Roboto" panose="02000000000000000000" pitchFamily="2" charset="0"/>
              </a:rPr>
              <a:t>Inattention</a:t>
            </a:r>
          </a:p>
          <a:p>
            <a:pPr>
              <a:defRPr/>
            </a:pPr>
            <a:r>
              <a:rPr lang="en-US" sz="5100" dirty="0">
                <a:solidFill>
                  <a:srgbClr val="0070C0"/>
                </a:solidFill>
                <a:latin typeface="Roboto" panose="02000000000000000000" pitchFamily="2" charset="0"/>
                <a:ea typeface="Roboto" panose="02000000000000000000" pitchFamily="2" charset="0"/>
                <a:cs typeface="Roboto" panose="02000000000000000000" pitchFamily="2" charset="0"/>
              </a:rPr>
              <a:t>not listening, not completing tasks, poor concentration, no focus, easily distracted</a:t>
            </a:r>
          </a:p>
          <a:p>
            <a:pPr marL="0" indent="0">
              <a:buNone/>
              <a:defRPr/>
            </a:pPr>
            <a:r>
              <a:rPr lang="en-US" sz="5100" b="1" dirty="0">
                <a:solidFill>
                  <a:srgbClr val="0070C0"/>
                </a:solidFill>
                <a:latin typeface="Roboto" panose="02000000000000000000" pitchFamily="2" charset="0"/>
                <a:ea typeface="Roboto" panose="02000000000000000000" pitchFamily="2" charset="0"/>
                <a:cs typeface="Roboto" panose="02000000000000000000" pitchFamily="2" charset="0"/>
              </a:rPr>
              <a:t>Impulsivity</a:t>
            </a:r>
          </a:p>
          <a:p>
            <a:pPr>
              <a:defRPr/>
            </a:pPr>
            <a:r>
              <a:rPr lang="en-US" sz="5100" dirty="0">
                <a:solidFill>
                  <a:srgbClr val="0070C0"/>
                </a:solidFill>
                <a:latin typeface="Roboto" panose="02000000000000000000" pitchFamily="2" charset="0"/>
                <a:ea typeface="Roboto" panose="02000000000000000000" pitchFamily="2" charset="0"/>
                <a:cs typeface="Roboto" panose="02000000000000000000" pitchFamily="2" charset="0"/>
              </a:rPr>
              <a:t>acting without thinking</a:t>
            </a:r>
          </a:p>
          <a:p>
            <a:pPr>
              <a:defRPr/>
            </a:pPr>
            <a:r>
              <a:rPr lang="en-US" sz="5100" dirty="0">
                <a:solidFill>
                  <a:srgbClr val="0070C0"/>
                </a:solidFill>
                <a:latin typeface="Roboto" panose="02000000000000000000" pitchFamily="2" charset="0"/>
                <a:ea typeface="Roboto" panose="02000000000000000000" pitchFamily="2" charset="0"/>
                <a:cs typeface="Roboto" panose="02000000000000000000" pitchFamily="2" charset="0"/>
              </a:rPr>
              <a:t>interrupting, failure to wait a turn, do not act appropriately</a:t>
            </a:r>
          </a:p>
          <a:p>
            <a:pPr marL="0" indent="0">
              <a:buNone/>
              <a:defRPr/>
            </a:pPr>
            <a:r>
              <a:rPr lang="en-US" sz="5100" b="1" dirty="0">
                <a:solidFill>
                  <a:srgbClr val="0070C0"/>
                </a:solidFill>
                <a:latin typeface="Roboto" panose="02000000000000000000" pitchFamily="2" charset="0"/>
                <a:ea typeface="Roboto" panose="02000000000000000000" pitchFamily="2" charset="0"/>
                <a:cs typeface="Roboto" panose="02000000000000000000" pitchFamily="2" charset="0"/>
              </a:rPr>
              <a:t>Hyperactivity</a:t>
            </a:r>
          </a:p>
          <a:p>
            <a:pPr>
              <a:defRPr/>
            </a:pPr>
            <a:r>
              <a:rPr lang="en-US" sz="5100" dirty="0">
                <a:solidFill>
                  <a:srgbClr val="0070C0"/>
                </a:solidFill>
                <a:latin typeface="Roboto" panose="02000000000000000000" pitchFamily="2" charset="0"/>
                <a:ea typeface="Roboto" panose="02000000000000000000" pitchFamily="2" charset="0"/>
                <a:cs typeface="Roboto" panose="02000000000000000000" pitchFamily="2" charset="0"/>
              </a:rPr>
              <a:t>fidgety, restless, unable to act calmly or quietly</a:t>
            </a:r>
          </a:p>
          <a:p>
            <a:pPr marL="0" indent="0">
              <a:buNone/>
            </a:pPr>
            <a:endParaRPr lang="en-US" altLang="en-US" sz="5100" dirty="0">
              <a:latin typeface="Roboto" panose="02000000000000000000" pitchFamily="2" charset="0"/>
              <a:ea typeface="Roboto" panose="02000000000000000000" pitchFamily="2" charset="0"/>
              <a:cs typeface="Roboto" panose="02000000000000000000" pitchFamily="2" charset="0"/>
            </a:endParaRPr>
          </a:p>
          <a:p>
            <a:r>
              <a:rPr lang="en-US" altLang="en-US" sz="5100" dirty="0">
                <a:solidFill>
                  <a:srgbClr val="0070C0"/>
                </a:solidFill>
                <a:latin typeface="Roboto" panose="02000000000000000000" pitchFamily="2" charset="0"/>
                <a:ea typeface="Roboto" panose="02000000000000000000" pitchFamily="2" charset="0"/>
                <a:cs typeface="Roboto" panose="02000000000000000000" pitchFamily="2" charset="0"/>
              </a:rPr>
              <a:t>Majority of concerns relate to the display of </a:t>
            </a:r>
            <a:r>
              <a:rPr lang="en-US" altLang="en-US" sz="5100" dirty="0" err="1">
                <a:solidFill>
                  <a:srgbClr val="0070C0"/>
                </a:solidFill>
                <a:latin typeface="Roboto" panose="02000000000000000000" pitchFamily="2" charset="0"/>
                <a:ea typeface="Roboto" panose="02000000000000000000" pitchFamily="2" charset="0"/>
                <a:cs typeface="Roboto" panose="02000000000000000000" pitchFamily="2" charset="0"/>
              </a:rPr>
              <a:t>behaviour</a:t>
            </a:r>
            <a:r>
              <a:rPr lang="en-US" altLang="en-US" sz="5100" dirty="0">
                <a:solidFill>
                  <a:srgbClr val="0070C0"/>
                </a:solidFill>
                <a:latin typeface="Roboto" panose="02000000000000000000" pitchFamily="2" charset="0"/>
                <a:ea typeface="Roboto" panose="02000000000000000000" pitchFamily="2" charset="0"/>
                <a:cs typeface="Roboto" panose="02000000000000000000" pitchFamily="2" charset="0"/>
              </a:rPr>
              <a:t> that can be difficult to control                                                 </a:t>
            </a:r>
            <a:r>
              <a:rPr lang="en-US" altLang="en-US" sz="3500" dirty="0">
                <a:solidFill>
                  <a:srgbClr val="0070C0"/>
                </a:solidFill>
                <a:latin typeface="Roboto" panose="02000000000000000000" pitchFamily="2" charset="0"/>
                <a:ea typeface="Roboto" panose="02000000000000000000" pitchFamily="2" charset="0"/>
                <a:cs typeface="Roboto" panose="02000000000000000000" pitchFamily="2" charset="0"/>
              </a:rPr>
              <a:t>Kendall (1998)</a:t>
            </a:r>
          </a:p>
          <a:p>
            <a:pPr marL="0" indent="0">
              <a:buNone/>
            </a:pPr>
            <a:endParaRPr lang="en-US" altLang="en-US" dirty="0"/>
          </a:p>
        </p:txBody>
      </p:sp>
    </p:spTree>
    <p:extLst>
      <p:ext uri="{BB962C8B-B14F-4D97-AF65-F5344CB8AC3E}">
        <p14:creationId xmlns:p14="http://schemas.microsoft.com/office/powerpoint/2010/main" val="27847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FC9D-7450-41DF-835D-2C92420EA6BD}"/>
              </a:ext>
            </a:extLst>
          </p:cNvPr>
          <p:cNvSpPr>
            <a:spLocks noGrp="1"/>
          </p:cNvSpPr>
          <p:nvPr>
            <p:ph type="title"/>
          </p:nvPr>
        </p:nvSpPr>
        <p:spPr/>
        <p:txBody>
          <a:bodyPr/>
          <a:lstStyle/>
          <a:p>
            <a:r>
              <a:rPr lang="en-GB" b="1" dirty="0">
                <a:solidFill>
                  <a:srgbClr val="0070C0"/>
                </a:solidFill>
              </a:rPr>
              <a:t>Interventions </a:t>
            </a:r>
            <a:br>
              <a:rPr lang="en-GB" b="1" dirty="0">
                <a:solidFill>
                  <a:srgbClr val="0070C0"/>
                </a:solidFill>
              </a:rPr>
            </a:br>
            <a:r>
              <a:rPr lang="en-GB" b="1" dirty="0">
                <a:solidFill>
                  <a:srgbClr val="0070C0"/>
                </a:solidFill>
              </a:rPr>
              <a:t>(including those to promote positive behaviours)</a:t>
            </a:r>
          </a:p>
        </p:txBody>
      </p:sp>
      <p:sp>
        <p:nvSpPr>
          <p:cNvPr id="5" name="Content Placeholder 4">
            <a:extLst>
              <a:ext uri="{FF2B5EF4-FFF2-40B4-BE49-F238E27FC236}">
                <a16:creationId xmlns:a16="http://schemas.microsoft.com/office/drawing/2014/main" id="{792FB7A2-A6BE-4E3A-AAFC-1FCD3BC2EE57}"/>
              </a:ext>
            </a:extLst>
          </p:cNvPr>
          <p:cNvSpPr>
            <a:spLocks noGrp="1"/>
          </p:cNvSpPr>
          <p:nvPr>
            <p:ph idx="1"/>
          </p:nvPr>
        </p:nvSpPr>
        <p:spPr/>
        <p:txBody>
          <a:bodyPr>
            <a:normAutofit fontScale="77500" lnSpcReduction="20000"/>
          </a:bodyPr>
          <a:lstStyle/>
          <a:p>
            <a:pPr>
              <a:buNone/>
              <a:defRPr/>
            </a:pPr>
            <a:r>
              <a:rPr lang="en-US" b="1" u="sng" dirty="0">
                <a:solidFill>
                  <a:srgbClr val="0070C0"/>
                </a:solidFill>
              </a:rPr>
              <a:t>Medical</a:t>
            </a:r>
            <a:endParaRPr lang="en-US" b="1" dirty="0">
              <a:solidFill>
                <a:srgbClr val="0070C0"/>
              </a:solidFill>
            </a:endParaRPr>
          </a:p>
          <a:p>
            <a:pPr>
              <a:defRPr/>
            </a:pPr>
            <a:r>
              <a:rPr lang="en-US" dirty="0">
                <a:solidFill>
                  <a:srgbClr val="0070C0"/>
                </a:solidFill>
              </a:rPr>
              <a:t>Stimulants with focusing effect (e.g. Ritalin)</a:t>
            </a:r>
          </a:p>
          <a:p>
            <a:pPr>
              <a:defRPr/>
            </a:pPr>
            <a:endParaRPr lang="en-US" dirty="0">
              <a:solidFill>
                <a:srgbClr val="0070C0"/>
              </a:solidFill>
            </a:endParaRPr>
          </a:p>
          <a:p>
            <a:pPr>
              <a:buNone/>
              <a:defRPr/>
            </a:pPr>
            <a:r>
              <a:rPr lang="en-US" b="1" u="sng" dirty="0">
                <a:solidFill>
                  <a:srgbClr val="0070C0"/>
                </a:solidFill>
              </a:rPr>
              <a:t>Social and emotional support and training </a:t>
            </a:r>
          </a:p>
          <a:p>
            <a:pPr>
              <a:defRPr/>
            </a:pPr>
            <a:r>
              <a:rPr lang="en-US" dirty="0">
                <a:solidFill>
                  <a:srgbClr val="0070C0"/>
                </a:solidFill>
              </a:rPr>
              <a:t>Attention skills</a:t>
            </a:r>
          </a:p>
          <a:p>
            <a:pPr>
              <a:defRPr/>
            </a:pPr>
            <a:r>
              <a:rPr lang="en-US" dirty="0">
                <a:solidFill>
                  <a:srgbClr val="0070C0"/>
                </a:solidFill>
              </a:rPr>
              <a:t>Self control</a:t>
            </a:r>
          </a:p>
          <a:p>
            <a:pPr>
              <a:defRPr/>
            </a:pPr>
            <a:r>
              <a:rPr lang="en-US" dirty="0" err="1">
                <a:solidFill>
                  <a:srgbClr val="0070C0"/>
                </a:solidFill>
              </a:rPr>
              <a:t>Behaviour</a:t>
            </a:r>
            <a:r>
              <a:rPr lang="en-US" dirty="0">
                <a:solidFill>
                  <a:srgbClr val="0070C0"/>
                </a:solidFill>
              </a:rPr>
              <a:t> management</a:t>
            </a:r>
          </a:p>
          <a:p>
            <a:pPr>
              <a:defRPr/>
            </a:pPr>
            <a:r>
              <a:rPr lang="en-US" dirty="0">
                <a:solidFill>
                  <a:srgbClr val="0070C0"/>
                </a:solidFill>
              </a:rPr>
              <a:t>Transferable skills</a:t>
            </a:r>
          </a:p>
          <a:p>
            <a:pPr>
              <a:defRPr/>
            </a:pPr>
            <a:endParaRPr lang="en-US" sz="1200" dirty="0">
              <a:solidFill>
                <a:srgbClr val="0070C0"/>
              </a:solidFill>
            </a:endParaRPr>
          </a:p>
          <a:p>
            <a:pPr>
              <a:defRPr/>
            </a:pPr>
            <a:r>
              <a:rPr lang="en-US" dirty="0">
                <a:solidFill>
                  <a:srgbClr val="0070C0"/>
                </a:solidFill>
              </a:rPr>
              <a:t>More severe cases may need both</a:t>
            </a:r>
          </a:p>
          <a:p>
            <a:pPr marL="0" indent="0">
              <a:buNone/>
            </a:pPr>
            <a:endParaRPr lang="en-GB" dirty="0"/>
          </a:p>
        </p:txBody>
      </p:sp>
    </p:spTree>
    <p:extLst>
      <p:ext uri="{BB962C8B-B14F-4D97-AF65-F5344CB8AC3E}">
        <p14:creationId xmlns:p14="http://schemas.microsoft.com/office/powerpoint/2010/main" val="737031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F4553-D5CE-5C27-73BD-1B407737E147}"/>
              </a:ext>
            </a:extLst>
          </p:cNvPr>
          <p:cNvSpPr>
            <a:spLocks noGrp="1"/>
          </p:cNvSpPr>
          <p:nvPr>
            <p:ph type="title"/>
          </p:nvPr>
        </p:nvSpPr>
        <p:spPr/>
        <p:txBody>
          <a:bodyPr/>
          <a:lstStyle/>
          <a:p>
            <a:r>
              <a:rPr lang="en-GB" b="1" dirty="0">
                <a:solidFill>
                  <a:schemeClr val="accent1">
                    <a:lumMod val="75000"/>
                  </a:schemeClr>
                </a:solidFill>
              </a:rPr>
              <a:t>Anxiety disorders can also influence behaviour</a:t>
            </a:r>
          </a:p>
        </p:txBody>
      </p:sp>
      <p:sp>
        <p:nvSpPr>
          <p:cNvPr id="3" name="Content Placeholder 2">
            <a:extLst>
              <a:ext uri="{FF2B5EF4-FFF2-40B4-BE49-F238E27FC236}">
                <a16:creationId xmlns:a16="http://schemas.microsoft.com/office/drawing/2014/main" id="{8FDE79CC-D871-F529-AF65-C25080D0ED9E}"/>
              </a:ext>
            </a:extLst>
          </p:cNvPr>
          <p:cNvSpPr>
            <a:spLocks noGrp="1"/>
          </p:cNvSpPr>
          <p:nvPr>
            <p:ph idx="1"/>
          </p:nvPr>
        </p:nvSpPr>
        <p:spPr/>
        <p:txBody>
          <a:bodyPr>
            <a:normAutofit/>
          </a:bodyPr>
          <a:lstStyle/>
          <a:p>
            <a:r>
              <a:rPr lang="en-GB" sz="4000" dirty="0">
                <a:solidFill>
                  <a:schemeClr val="accent1">
                    <a:lumMod val="75000"/>
                  </a:schemeClr>
                </a:solidFill>
              </a:rPr>
              <a:t>What are some of the signs?</a:t>
            </a:r>
          </a:p>
          <a:p>
            <a:r>
              <a:rPr lang="en-GB" sz="4000" dirty="0">
                <a:solidFill>
                  <a:schemeClr val="accent1">
                    <a:lumMod val="75000"/>
                  </a:schemeClr>
                </a:solidFill>
              </a:rPr>
              <a:t>What are some practical interventions to support positive engagement with school?</a:t>
            </a:r>
          </a:p>
        </p:txBody>
      </p:sp>
    </p:spTree>
    <p:extLst>
      <p:ext uri="{BB962C8B-B14F-4D97-AF65-F5344CB8AC3E}">
        <p14:creationId xmlns:p14="http://schemas.microsoft.com/office/powerpoint/2010/main" val="3359543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8E3C8-2F68-4831-8A7D-42783568188F}"/>
              </a:ext>
            </a:extLst>
          </p:cNvPr>
          <p:cNvSpPr>
            <a:spLocks noGrp="1"/>
          </p:cNvSpPr>
          <p:nvPr>
            <p:ph type="title"/>
          </p:nvPr>
        </p:nvSpPr>
        <p:spPr/>
        <p:txBody>
          <a:bodyPr/>
          <a:lstStyle/>
          <a:p>
            <a:r>
              <a:rPr lang="en-GB" dirty="0">
                <a:solidFill>
                  <a:srgbClr val="0070C0"/>
                </a:solidFill>
              </a:rPr>
              <a:t>Interventions: Parental influence</a:t>
            </a:r>
          </a:p>
        </p:txBody>
      </p:sp>
      <p:sp>
        <p:nvSpPr>
          <p:cNvPr id="3" name="Content Placeholder 2">
            <a:extLst>
              <a:ext uri="{FF2B5EF4-FFF2-40B4-BE49-F238E27FC236}">
                <a16:creationId xmlns:a16="http://schemas.microsoft.com/office/drawing/2014/main" id="{51C5940E-7A92-4DEB-9D5C-4CF736421D77}"/>
              </a:ext>
            </a:extLst>
          </p:cNvPr>
          <p:cNvSpPr>
            <a:spLocks noGrp="1"/>
          </p:cNvSpPr>
          <p:nvPr>
            <p:ph idx="1"/>
          </p:nvPr>
        </p:nvSpPr>
        <p:spPr/>
        <p:txBody>
          <a:bodyPr>
            <a:normAutofit lnSpcReduction="10000"/>
          </a:bodyPr>
          <a:lstStyle/>
          <a:p>
            <a:pPr marL="0" lvl="1" indent="0">
              <a:lnSpc>
                <a:spcPct val="90000"/>
              </a:lnSpc>
              <a:buNone/>
            </a:pPr>
            <a:endParaRPr lang="en-US" altLang="en-US" sz="1000" dirty="0"/>
          </a:p>
          <a:p>
            <a:pPr marL="0" lvl="1" indent="0">
              <a:lnSpc>
                <a:spcPct val="90000"/>
              </a:lnSpc>
              <a:buNone/>
            </a:pPr>
            <a:r>
              <a:rPr lang="en-US" altLang="en-US" sz="2800" dirty="0">
                <a:solidFill>
                  <a:srgbClr val="0070C0"/>
                </a:solidFill>
                <a:latin typeface="Roboto" panose="02000000000000000000" pitchFamily="2" charset="0"/>
                <a:ea typeface="Roboto" panose="02000000000000000000" pitchFamily="2" charset="0"/>
                <a:cs typeface="Roboto" panose="02000000000000000000" pitchFamily="2" charset="0"/>
              </a:rPr>
              <a:t>One of the most effective sources of motivation for a child is their family, mainly their parents/primary carers. </a:t>
            </a:r>
          </a:p>
          <a:p>
            <a:pPr marL="0" lvl="1" indent="0">
              <a:lnSpc>
                <a:spcPct val="90000"/>
              </a:lnSpc>
              <a:buNone/>
            </a:pPr>
            <a:endParaRPr lang="en-US" altLang="en-US" sz="2800" dirty="0">
              <a:solidFill>
                <a:srgbClr val="0070C0"/>
              </a:solidFill>
              <a:latin typeface="Roboto" panose="02000000000000000000" pitchFamily="2" charset="0"/>
              <a:ea typeface="Roboto" panose="02000000000000000000" pitchFamily="2" charset="0"/>
              <a:cs typeface="Roboto" panose="02000000000000000000" pitchFamily="2" charset="0"/>
            </a:endParaRPr>
          </a:p>
          <a:p>
            <a:pPr marL="0" lvl="1" indent="0">
              <a:lnSpc>
                <a:spcPct val="90000"/>
              </a:lnSpc>
              <a:buNone/>
            </a:pPr>
            <a:r>
              <a:rPr lang="en-US" altLang="en-US" sz="2800" dirty="0">
                <a:solidFill>
                  <a:srgbClr val="0070C0"/>
                </a:solidFill>
                <a:latin typeface="Roboto" panose="02000000000000000000" pitchFamily="2" charset="0"/>
                <a:ea typeface="Roboto" panose="02000000000000000000" pitchFamily="2" charset="0"/>
                <a:cs typeface="Roboto" panose="02000000000000000000" pitchFamily="2" charset="0"/>
              </a:rPr>
              <a:t>Positive parental influence and involvement in schools has been proven to be a significant precursor to student achievement. </a:t>
            </a:r>
          </a:p>
          <a:p>
            <a:pPr marL="0" lvl="1" indent="0">
              <a:lnSpc>
                <a:spcPct val="90000"/>
              </a:lnSpc>
              <a:buNone/>
            </a:pPr>
            <a:endParaRPr lang="en-US" altLang="en-US" sz="2800" dirty="0">
              <a:solidFill>
                <a:srgbClr val="0070C0"/>
              </a:solidFill>
              <a:latin typeface="Roboto" panose="02000000000000000000" pitchFamily="2" charset="0"/>
              <a:ea typeface="Roboto" panose="02000000000000000000" pitchFamily="2" charset="0"/>
              <a:cs typeface="Roboto" panose="02000000000000000000" pitchFamily="2" charset="0"/>
            </a:endParaRPr>
          </a:p>
          <a:p>
            <a:pPr marL="0" lvl="1" indent="0">
              <a:lnSpc>
                <a:spcPct val="90000"/>
              </a:lnSpc>
              <a:buNone/>
            </a:pPr>
            <a:r>
              <a:rPr lang="en-US" altLang="en-US" sz="2800" dirty="0">
                <a:solidFill>
                  <a:srgbClr val="0070C0"/>
                </a:solidFill>
                <a:latin typeface="Roboto" panose="02000000000000000000" pitchFamily="2" charset="0"/>
                <a:ea typeface="Roboto" panose="02000000000000000000" pitchFamily="2" charset="0"/>
                <a:cs typeface="Roboto" panose="02000000000000000000" pitchFamily="2" charset="0"/>
              </a:rPr>
              <a:t>Involved parents also stimulate better attitudes in their children, more confidence and increased effort.  </a:t>
            </a:r>
          </a:p>
          <a:p>
            <a:pPr marL="0" lvl="1" indent="0" algn="r">
              <a:lnSpc>
                <a:spcPct val="90000"/>
              </a:lnSpc>
              <a:buNone/>
            </a:pPr>
            <a:r>
              <a:rPr lang="en-US" altLang="en-US" sz="1400" dirty="0" err="1">
                <a:solidFill>
                  <a:srgbClr val="0070C0"/>
                </a:solidFill>
                <a:latin typeface="Roboto" panose="02000000000000000000" pitchFamily="2" charset="0"/>
                <a:ea typeface="Roboto" panose="02000000000000000000" pitchFamily="2" charset="0"/>
                <a:cs typeface="Roboto" panose="02000000000000000000" pitchFamily="2" charset="0"/>
              </a:rPr>
              <a:t>Ntekane</a:t>
            </a:r>
            <a:r>
              <a:rPr lang="en-US" altLang="en-US" sz="1400" dirty="0">
                <a:solidFill>
                  <a:srgbClr val="0070C0"/>
                </a:solidFill>
                <a:latin typeface="Roboto" panose="02000000000000000000" pitchFamily="2" charset="0"/>
                <a:ea typeface="Roboto" panose="02000000000000000000" pitchFamily="2" charset="0"/>
                <a:cs typeface="Roboto" panose="02000000000000000000" pitchFamily="2" charset="0"/>
              </a:rPr>
              <a:t>, 2018</a:t>
            </a:r>
          </a:p>
          <a:p>
            <a:endParaRPr lang="en-GB" dirty="0"/>
          </a:p>
        </p:txBody>
      </p:sp>
    </p:spTree>
    <p:extLst>
      <p:ext uri="{BB962C8B-B14F-4D97-AF65-F5344CB8AC3E}">
        <p14:creationId xmlns:p14="http://schemas.microsoft.com/office/powerpoint/2010/main" val="10252498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Bioecological Model">
            <a:extLst>
              <a:ext uri="{FF2B5EF4-FFF2-40B4-BE49-F238E27FC236}">
                <a16:creationId xmlns:a16="http://schemas.microsoft.com/office/drawing/2014/main" id="{A6356BE3-83F2-487F-8B60-1F123CF175D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26"/>
          <a:stretch/>
        </p:blipFill>
        <p:spPr bwMode="auto">
          <a:xfrm>
            <a:off x="2432051" y="439750"/>
            <a:ext cx="7642974" cy="6193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511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CC6FD-AFB2-224D-4FF2-2617C6D098EB}"/>
              </a:ext>
            </a:extLst>
          </p:cNvPr>
          <p:cNvSpPr>
            <a:spLocks noGrp="1"/>
          </p:cNvSpPr>
          <p:nvPr>
            <p:ph type="title"/>
          </p:nvPr>
        </p:nvSpPr>
        <p:spPr/>
        <p:txBody>
          <a:bodyPr/>
          <a:lstStyle/>
          <a:p>
            <a:r>
              <a:rPr lang="en-GB" dirty="0">
                <a:solidFill>
                  <a:srgbClr val="0070C0"/>
                </a:solidFill>
              </a:rPr>
              <a:t>Potential barriers for parents and schools</a:t>
            </a:r>
          </a:p>
        </p:txBody>
      </p:sp>
      <p:sp>
        <p:nvSpPr>
          <p:cNvPr id="3" name="Content Placeholder 2">
            <a:extLst>
              <a:ext uri="{FF2B5EF4-FFF2-40B4-BE49-F238E27FC236}">
                <a16:creationId xmlns:a16="http://schemas.microsoft.com/office/drawing/2014/main" id="{62BAB7BD-9F89-1F95-D9A2-052C441E8FCD}"/>
              </a:ext>
            </a:extLst>
          </p:cNvPr>
          <p:cNvSpPr>
            <a:spLocks noGrp="1"/>
          </p:cNvSpPr>
          <p:nvPr>
            <p:ph idx="1"/>
          </p:nvPr>
        </p:nvSpPr>
        <p:spPr/>
        <p:txBody>
          <a:bodyPr/>
          <a:lstStyle/>
          <a:p>
            <a:pPr marL="382588" indent="-382588" defTabSz="1019175">
              <a:buFont typeface="Arial" panose="020B0604020202020204" pitchFamily="34" charset="0"/>
              <a:buChar char="•"/>
            </a:pPr>
            <a:r>
              <a:rPr lang="en-US" altLang="en-US" sz="2800" dirty="0">
                <a:solidFill>
                  <a:srgbClr val="0070C0"/>
                </a:solidFill>
              </a:rPr>
              <a:t>Feelings of inadequacy associated with perception of poor parenting skills </a:t>
            </a:r>
          </a:p>
          <a:p>
            <a:pPr marL="382588" indent="-382588" defTabSz="1019175">
              <a:buFont typeface="Arial" panose="020B0604020202020204" pitchFamily="34" charset="0"/>
              <a:buChar char="•"/>
            </a:pPr>
            <a:r>
              <a:rPr lang="en-US" altLang="en-US" sz="2800" dirty="0">
                <a:solidFill>
                  <a:srgbClr val="0070C0"/>
                </a:solidFill>
              </a:rPr>
              <a:t>Difference in income and/or education</a:t>
            </a:r>
          </a:p>
          <a:p>
            <a:pPr marL="382588" indent="-382588" defTabSz="1019175">
              <a:buFont typeface="Arial" panose="020B0604020202020204" pitchFamily="34" charset="0"/>
              <a:buChar char="•"/>
            </a:pPr>
            <a:r>
              <a:rPr lang="en-US" altLang="en-US" sz="2800" dirty="0">
                <a:solidFill>
                  <a:srgbClr val="0070C0"/>
                </a:solidFill>
              </a:rPr>
              <a:t>Uncertainty about what to do</a:t>
            </a:r>
          </a:p>
          <a:p>
            <a:pPr marL="382588" indent="-382588" defTabSz="1019175">
              <a:buFont typeface="Arial" panose="020B0604020202020204" pitchFamily="34" charset="0"/>
              <a:buChar char="•"/>
            </a:pPr>
            <a:r>
              <a:rPr lang="en-US" altLang="en-US" sz="2800" dirty="0">
                <a:solidFill>
                  <a:srgbClr val="0070C0"/>
                </a:solidFill>
              </a:rPr>
              <a:t>Lack of time (e.g. working parents; economic challenges)</a:t>
            </a:r>
          </a:p>
          <a:p>
            <a:pPr marL="382588" indent="-382588" defTabSz="1019175">
              <a:buFont typeface="Arial" panose="020B0604020202020204" pitchFamily="34" charset="0"/>
              <a:buChar char="•"/>
            </a:pPr>
            <a:r>
              <a:rPr lang="en-US" altLang="en-US" dirty="0">
                <a:solidFill>
                  <a:srgbClr val="0070C0"/>
                </a:solidFill>
              </a:rPr>
              <a:t>Schools may perceive parents as challenging, hard to reach; poor role models for their children’s </a:t>
            </a:r>
            <a:r>
              <a:rPr lang="en-US" altLang="en-US" dirty="0" err="1">
                <a:solidFill>
                  <a:srgbClr val="0070C0"/>
                </a:solidFill>
              </a:rPr>
              <a:t>behaviours</a:t>
            </a:r>
            <a:endParaRPr lang="en-US" altLang="en-US" sz="2800" dirty="0">
              <a:solidFill>
                <a:srgbClr val="0070C0"/>
              </a:solidFill>
            </a:endParaRPr>
          </a:p>
          <a:p>
            <a:pPr marL="0" indent="0" algn="r" defTabSz="1019175">
              <a:buNone/>
            </a:pPr>
            <a:r>
              <a:rPr lang="en-US" altLang="en-US" sz="1200" dirty="0">
                <a:solidFill>
                  <a:srgbClr val="0070C0"/>
                </a:solidFill>
              </a:rPr>
              <a:t>Feinstein &amp; Symons (1999)</a:t>
            </a:r>
            <a:endParaRPr lang="en-GB" dirty="0"/>
          </a:p>
        </p:txBody>
      </p:sp>
    </p:spTree>
    <p:extLst>
      <p:ext uri="{BB962C8B-B14F-4D97-AF65-F5344CB8AC3E}">
        <p14:creationId xmlns:p14="http://schemas.microsoft.com/office/powerpoint/2010/main" val="2819351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7FD0-3773-4140-A4CF-C2FDA9869B12}"/>
              </a:ext>
            </a:extLst>
          </p:cNvPr>
          <p:cNvSpPr>
            <a:spLocks noGrp="1"/>
          </p:cNvSpPr>
          <p:nvPr>
            <p:ph type="title"/>
          </p:nvPr>
        </p:nvSpPr>
        <p:spPr>
          <a:xfrm>
            <a:off x="762000" y="442403"/>
            <a:ext cx="10668000" cy="1524000"/>
          </a:xfrm>
        </p:spPr>
        <p:txBody>
          <a:bodyPr/>
          <a:lstStyle/>
          <a:p>
            <a:r>
              <a:rPr lang="en-GB" dirty="0"/>
              <a:t> </a:t>
            </a:r>
            <a:r>
              <a:rPr lang="en-GB" dirty="0">
                <a:solidFill>
                  <a:srgbClr val="0070C0"/>
                </a:solidFill>
              </a:rPr>
              <a:t>Benefits to Children and Young People</a:t>
            </a:r>
            <a:endParaRPr lang="en-GB" dirty="0"/>
          </a:p>
        </p:txBody>
      </p:sp>
      <p:sp>
        <p:nvSpPr>
          <p:cNvPr id="3" name="Content Placeholder 2">
            <a:extLst>
              <a:ext uri="{FF2B5EF4-FFF2-40B4-BE49-F238E27FC236}">
                <a16:creationId xmlns:a16="http://schemas.microsoft.com/office/drawing/2014/main" id="{B40B57A7-C09E-4E43-836B-6EAF7A52ABD5}"/>
              </a:ext>
            </a:extLst>
          </p:cNvPr>
          <p:cNvSpPr>
            <a:spLocks noGrp="1"/>
          </p:cNvSpPr>
          <p:nvPr>
            <p:ph idx="1"/>
          </p:nvPr>
        </p:nvSpPr>
        <p:spPr>
          <a:xfrm>
            <a:off x="762000" y="1966403"/>
            <a:ext cx="10668000" cy="3818083"/>
          </a:xfrm>
        </p:spPr>
        <p:txBody>
          <a:bodyPr>
            <a:normAutofit/>
          </a:bodyPr>
          <a:lstStyle/>
          <a:p>
            <a:pPr>
              <a:defRPr/>
            </a:pPr>
            <a:r>
              <a:rPr lang="en-GB" dirty="0">
                <a:solidFill>
                  <a:srgbClr val="0070C0"/>
                </a:solidFill>
              </a:rPr>
              <a:t>Concerns can be sorted out quicker when parents have a positive relationship with school staff</a:t>
            </a:r>
          </a:p>
          <a:p>
            <a:pPr marL="0" indent="0">
              <a:buNone/>
              <a:defRPr/>
            </a:pPr>
            <a:endParaRPr lang="en-GB" dirty="0">
              <a:solidFill>
                <a:srgbClr val="0070C0"/>
              </a:solidFill>
            </a:endParaRPr>
          </a:p>
          <a:p>
            <a:pPr>
              <a:defRPr/>
            </a:pPr>
            <a:r>
              <a:rPr lang="en-GB" dirty="0">
                <a:solidFill>
                  <a:srgbClr val="0070C0"/>
                </a:solidFill>
              </a:rPr>
              <a:t>Easier for children to learn and achieve when they get encouragement and positive influences at home</a:t>
            </a:r>
          </a:p>
          <a:p>
            <a:pPr marL="0" indent="0">
              <a:buNone/>
              <a:defRPr/>
            </a:pPr>
            <a:endParaRPr lang="en-GB" dirty="0">
              <a:solidFill>
                <a:srgbClr val="0070C0"/>
              </a:solidFill>
            </a:endParaRPr>
          </a:p>
          <a:p>
            <a:pPr>
              <a:defRPr/>
            </a:pPr>
            <a:r>
              <a:rPr lang="en-GB" dirty="0">
                <a:solidFill>
                  <a:srgbClr val="0070C0"/>
                </a:solidFill>
              </a:rPr>
              <a:t>They are happy when their parents participate in events at school </a:t>
            </a:r>
          </a:p>
          <a:p>
            <a:pPr marL="0" indent="0" algn="r">
              <a:buNone/>
              <a:defRPr/>
            </a:pPr>
            <a:r>
              <a:rPr lang="en-GB" sz="1400" dirty="0">
                <a:solidFill>
                  <a:srgbClr val="0070C0"/>
                </a:solidFill>
              </a:rPr>
              <a:t>Feinstein &amp; Symons (1999)</a:t>
            </a:r>
          </a:p>
          <a:p>
            <a:endParaRPr lang="en-GB" dirty="0"/>
          </a:p>
        </p:txBody>
      </p:sp>
    </p:spTree>
    <p:extLst>
      <p:ext uri="{BB962C8B-B14F-4D97-AF65-F5344CB8AC3E}">
        <p14:creationId xmlns:p14="http://schemas.microsoft.com/office/powerpoint/2010/main" val="37937971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3A274-9279-44E0-AE39-A388933E10CC}"/>
              </a:ext>
            </a:extLst>
          </p:cNvPr>
          <p:cNvSpPr>
            <a:spLocks noGrp="1"/>
          </p:cNvSpPr>
          <p:nvPr>
            <p:ph type="title"/>
          </p:nvPr>
        </p:nvSpPr>
        <p:spPr/>
        <p:txBody>
          <a:bodyPr/>
          <a:lstStyle/>
          <a:p>
            <a:r>
              <a:rPr lang="en-GB" dirty="0">
                <a:solidFill>
                  <a:srgbClr val="0070C0"/>
                </a:solidFill>
              </a:rPr>
              <a:t>Benefits to Children and Young People</a:t>
            </a:r>
            <a:endParaRPr lang="en-GB" dirty="0"/>
          </a:p>
        </p:txBody>
      </p:sp>
      <p:sp>
        <p:nvSpPr>
          <p:cNvPr id="3" name="Content Placeholder 2">
            <a:extLst>
              <a:ext uri="{FF2B5EF4-FFF2-40B4-BE49-F238E27FC236}">
                <a16:creationId xmlns:a16="http://schemas.microsoft.com/office/drawing/2014/main" id="{9E506167-3CF1-47D6-AAA0-21F92351267C}"/>
              </a:ext>
            </a:extLst>
          </p:cNvPr>
          <p:cNvSpPr>
            <a:spLocks noGrp="1"/>
          </p:cNvSpPr>
          <p:nvPr>
            <p:ph idx="1"/>
          </p:nvPr>
        </p:nvSpPr>
        <p:spPr/>
        <p:txBody>
          <a:bodyPr>
            <a:normAutofit/>
          </a:bodyPr>
          <a:lstStyle/>
          <a:p>
            <a:pPr marL="382588" indent="-382588" defTabSz="1019175"/>
            <a:r>
              <a:rPr lang="en-US" altLang="en-US" dirty="0">
                <a:solidFill>
                  <a:srgbClr val="0070C0"/>
                </a:solidFill>
              </a:rPr>
              <a:t>More positive attitudes toward school</a:t>
            </a:r>
          </a:p>
          <a:p>
            <a:pPr marL="382588" indent="-382588" defTabSz="1019175"/>
            <a:endParaRPr lang="en-US" altLang="en-US" dirty="0">
              <a:solidFill>
                <a:srgbClr val="0070C0"/>
              </a:solidFill>
            </a:endParaRPr>
          </a:p>
          <a:p>
            <a:pPr marL="382588" indent="-382588" defTabSz="1019175"/>
            <a:r>
              <a:rPr lang="en-US" altLang="en-US" dirty="0">
                <a:solidFill>
                  <a:srgbClr val="0070C0"/>
                </a:solidFill>
              </a:rPr>
              <a:t>Higher achievement, better attendance, and more homework completed consistently</a:t>
            </a:r>
          </a:p>
          <a:p>
            <a:pPr marL="382588" indent="-382588" defTabSz="1019175"/>
            <a:endParaRPr lang="en-US" altLang="en-US" dirty="0">
              <a:solidFill>
                <a:srgbClr val="0070C0"/>
              </a:solidFill>
            </a:endParaRPr>
          </a:p>
          <a:p>
            <a:pPr marL="382588" indent="-382588" defTabSz="1019175"/>
            <a:r>
              <a:rPr lang="en-US" altLang="en-US" dirty="0">
                <a:solidFill>
                  <a:srgbClr val="0070C0"/>
                </a:solidFill>
              </a:rPr>
              <a:t>Higher exam grades and enrolment rates in post-secondary education</a:t>
            </a:r>
          </a:p>
          <a:p>
            <a:pPr marL="0" indent="0" algn="r" defTabSz="1019175">
              <a:buNone/>
            </a:pPr>
            <a:r>
              <a:rPr lang="en-US" altLang="en-US" sz="1400" dirty="0" err="1">
                <a:solidFill>
                  <a:srgbClr val="0070C0"/>
                </a:solidFill>
              </a:rPr>
              <a:t>Ntekane</a:t>
            </a:r>
            <a:r>
              <a:rPr lang="en-US" altLang="en-US" sz="1400" dirty="0">
                <a:solidFill>
                  <a:srgbClr val="0070C0"/>
                </a:solidFill>
              </a:rPr>
              <a:t> (2018)</a:t>
            </a:r>
          </a:p>
          <a:p>
            <a:endParaRPr lang="en-GB" dirty="0"/>
          </a:p>
        </p:txBody>
      </p:sp>
    </p:spTree>
    <p:extLst>
      <p:ext uri="{BB962C8B-B14F-4D97-AF65-F5344CB8AC3E}">
        <p14:creationId xmlns:p14="http://schemas.microsoft.com/office/powerpoint/2010/main" val="7796291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DF87F-C014-48A9-BB17-35089B48DE84}"/>
              </a:ext>
            </a:extLst>
          </p:cNvPr>
          <p:cNvSpPr>
            <a:spLocks noGrp="1"/>
          </p:cNvSpPr>
          <p:nvPr>
            <p:ph type="title"/>
          </p:nvPr>
        </p:nvSpPr>
        <p:spPr>
          <a:xfrm>
            <a:off x="813758" y="359434"/>
            <a:ext cx="10668000" cy="1524000"/>
          </a:xfrm>
        </p:spPr>
        <p:txBody>
          <a:bodyPr/>
          <a:lstStyle/>
          <a:p>
            <a:r>
              <a:rPr lang="en-GB" dirty="0">
                <a:solidFill>
                  <a:srgbClr val="0070C0"/>
                </a:solidFill>
              </a:rPr>
              <a:t>Benefits to Parents</a:t>
            </a:r>
          </a:p>
        </p:txBody>
      </p:sp>
      <p:sp>
        <p:nvSpPr>
          <p:cNvPr id="3" name="Content Placeholder 2">
            <a:extLst>
              <a:ext uri="{FF2B5EF4-FFF2-40B4-BE49-F238E27FC236}">
                <a16:creationId xmlns:a16="http://schemas.microsoft.com/office/drawing/2014/main" id="{41DE805A-1FFC-4E8E-9715-AD48B6DFC61D}"/>
              </a:ext>
            </a:extLst>
          </p:cNvPr>
          <p:cNvSpPr>
            <a:spLocks noGrp="1"/>
          </p:cNvSpPr>
          <p:nvPr>
            <p:ph idx="1"/>
          </p:nvPr>
        </p:nvSpPr>
        <p:spPr/>
        <p:txBody>
          <a:bodyPr>
            <a:normAutofit fontScale="92500" lnSpcReduction="20000"/>
          </a:bodyPr>
          <a:lstStyle/>
          <a:p>
            <a:pPr marL="382588" indent="-382588" defTabSz="1019175">
              <a:lnSpc>
                <a:spcPct val="90000"/>
              </a:lnSpc>
            </a:pPr>
            <a:r>
              <a:rPr lang="en-US" altLang="en-US" dirty="0">
                <a:solidFill>
                  <a:srgbClr val="0070C0"/>
                </a:solidFill>
              </a:rPr>
              <a:t>Greater knowledge of education and support </a:t>
            </a:r>
            <a:r>
              <a:rPr lang="en-US" altLang="en-US" dirty="0" err="1">
                <a:solidFill>
                  <a:srgbClr val="0070C0"/>
                </a:solidFill>
              </a:rPr>
              <a:t>programmes</a:t>
            </a:r>
            <a:r>
              <a:rPr lang="en-US" altLang="en-US" dirty="0">
                <a:solidFill>
                  <a:srgbClr val="0070C0"/>
                </a:solidFill>
              </a:rPr>
              <a:t> and how schools work</a:t>
            </a:r>
          </a:p>
          <a:p>
            <a:pPr marL="382588" indent="-382588" defTabSz="1019175">
              <a:lnSpc>
                <a:spcPct val="90000"/>
              </a:lnSpc>
            </a:pPr>
            <a:endParaRPr lang="en-US" altLang="en-US" dirty="0">
              <a:solidFill>
                <a:srgbClr val="0070C0"/>
              </a:solidFill>
            </a:endParaRPr>
          </a:p>
          <a:p>
            <a:pPr marL="382588" indent="-382588" defTabSz="1019175">
              <a:lnSpc>
                <a:spcPct val="90000"/>
              </a:lnSpc>
            </a:pPr>
            <a:r>
              <a:rPr lang="en-US" altLang="en-US" dirty="0">
                <a:solidFill>
                  <a:srgbClr val="0070C0"/>
                </a:solidFill>
              </a:rPr>
              <a:t>Provision of additional support and consistency for their children</a:t>
            </a:r>
          </a:p>
          <a:p>
            <a:pPr marL="382588" indent="-382588" defTabSz="1019175">
              <a:lnSpc>
                <a:spcPct val="90000"/>
              </a:lnSpc>
            </a:pPr>
            <a:endParaRPr lang="en-US" altLang="en-US" dirty="0">
              <a:solidFill>
                <a:srgbClr val="0070C0"/>
              </a:solidFill>
            </a:endParaRPr>
          </a:p>
          <a:p>
            <a:pPr marL="382588" indent="-382588" defTabSz="1019175">
              <a:lnSpc>
                <a:spcPct val="90000"/>
              </a:lnSpc>
            </a:pPr>
            <a:r>
              <a:rPr lang="en-US" altLang="en-US" dirty="0">
                <a:solidFill>
                  <a:srgbClr val="0070C0"/>
                </a:solidFill>
              </a:rPr>
              <a:t>Engagement with a range of agencies who can provide assistance</a:t>
            </a:r>
          </a:p>
          <a:p>
            <a:pPr marL="0" indent="0" defTabSz="1019175">
              <a:lnSpc>
                <a:spcPct val="90000"/>
              </a:lnSpc>
              <a:buNone/>
            </a:pPr>
            <a:endParaRPr lang="en-US" altLang="en-US" dirty="0">
              <a:solidFill>
                <a:srgbClr val="0070C0"/>
              </a:solidFill>
            </a:endParaRPr>
          </a:p>
          <a:p>
            <a:pPr marL="382588" indent="-382588" defTabSz="1019175">
              <a:lnSpc>
                <a:spcPct val="90000"/>
              </a:lnSpc>
            </a:pPr>
            <a:r>
              <a:rPr lang="en-US" altLang="en-US" dirty="0">
                <a:solidFill>
                  <a:srgbClr val="0070C0"/>
                </a:solidFill>
              </a:rPr>
              <a:t>Positive sense of empowerment; feel good factor of being seen as a positive influence</a:t>
            </a:r>
          </a:p>
          <a:p>
            <a:pPr marL="0" indent="0" algn="r" defTabSz="1019175">
              <a:lnSpc>
                <a:spcPct val="90000"/>
              </a:lnSpc>
              <a:buNone/>
            </a:pPr>
            <a:r>
              <a:rPr lang="en-US" altLang="en-US" sz="1600" dirty="0">
                <a:solidFill>
                  <a:srgbClr val="0070C0"/>
                </a:solidFill>
              </a:rPr>
              <a:t>Feinstein &amp; Symons (1999)</a:t>
            </a:r>
          </a:p>
          <a:p>
            <a:endParaRPr lang="en-GB" dirty="0"/>
          </a:p>
        </p:txBody>
      </p:sp>
    </p:spTree>
    <p:extLst>
      <p:ext uri="{BB962C8B-B14F-4D97-AF65-F5344CB8AC3E}">
        <p14:creationId xmlns:p14="http://schemas.microsoft.com/office/powerpoint/2010/main" val="41741265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B0417-A401-42A0-ABDB-C96B4E31FA7B}"/>
              </a:ext>
            </a:extLst>
          </p:cNvPr>
          <p:cNvSpPr>
            <a:spLocks noGrp="1"/>
          </p:cNvSpPr>
          <p:nvPr>
            <p:ph type="title"/>
          </p:nvPr>
        </p:nvSpPr>
        <p:spPr/>
        <p:txBody>
          <a:bodyPr/>
          <a:lstStyle/>
          <a:p>
            <a:r>
              <a:rPr lang="en-GB" dirty="0">
                <a:solidFill>
                  <a:srgbClr val="0070C0"/>
                </a:solidFill>
              </a:rPr>
              <a:t>Benefits to schools </a:t>
            </a:r>
          </a:p>
        </p:txBody>
      </p:sp>
      <p:sp>
        <p:nvSpPr>
          <p:cNvPr id="3" name="Content Placeholder 2">
            <a:extLst>
              <a:ext uri="{FF2B5EF4-FFF2-40B4-BE49-F238E27FC236}">
                <a16:creationId xmlns:a16="http://schemas.microsoft.com/office/drawing/2014/main" id="{80876A92-2AF9-4564-BE2E-7E2159FC796D}"/>
              </a:ext>
            </a:extLst>
          </p:cNvPr>
          <p:cNvSpPr>
            <a:spLocks noGrp="1"/>
          </p:cNvSpPr>
          <p:nvPr>
            <p:ph idx="1"/>
          </p:nvPr>
        </p:nvSpPr>
        <p:spPr/>
        <p:txBody>
          <a:bodyPr>
            <a:normAutofit fontScale="62500" lnSpcReduction="20000"/>
          </a:bodyPr>
          <a:lstStyle/>
          <a:p>
            <a:r>
              <a:rPr lang="en-GB" sz="3100" dirty="0">
                <a:solidFill>
                  <a:srgbClr val="0070C0"/>
                </a:solidFill>
                <a:latin typeface="Roboto" panose="02000000000000000000" pitchFamily="2" charset="0"/>
                <a:ea typeface="Roboto" panose="02000000000000000000" pitchFamily="2" charset="0"/>
                <a:cs typeface="Roboto" panose="02000000000000000000" pitchFamily="2" charset="0"/>
              </a:rPr>
              <a:t>Pupils' attainment and behaviour can improve</a:t>
            </a:r>
          </a:p>
          <a:p>
            <a:endParaRPr lang="en-GB" altLang="en-US" sz="3100" dirty="0">
              <a:solidFill>
                <a:srgbClr val="0070C0"/>
              </a:solidFill>
              <a:latin typeface="Roboto" panose="02000000000000000000" pitchFamily="2" charset="0"/>
              <a:ea typeface="Roboto" panose="02000000000000000000" pitchFamily="2" charset="0"/>
              <a:cs typeface="Roboto" panose="02000000000000000000" pitchFamily="2" charset="0"/>
            </a:endParaRPr>
          </a:p>
          <a:p>
            <a:r>
              <a:rPr lang="en-GB" altLang="en-US" sz="3100" dirty="0">
                <a:solidFill>
                  <a:srgbClr val="0070C0"/>
                </a:solidFill>
                <a:latin typeface="Roboto" panose="02000000000000000000" pitchFamily="2" charset="0"/>
                <a:ea typeface="Roboto" panose="02000000000000000000" pitchFamily="2" charset="0"/>
                <a:cs typeface="Roboto" panose="02000000000000000000" pitchFamily="2" charset="0"/>
              </a:rPr>
              <a:t>Parental involvement in early intervention programmes has been found to equate with better outcomes for children. </a:t>
            </a:r>
          </a:p>
          <a:p>
            <a:pPr marL="0" indent="0">
              <a:buNone/>
            </a:pPr>
            <a:endParaRPr lang="en-GB" altLang="en-US" sz="3100" dirty="0">
              <a:solidFill>
                <a:srgbClr val="0070C0"/>
              </a:solidFill>
              <a:latin typeface="Roboto" panose="02000000000000000000" pitchFamily="2" charset="0"/>
              <a:ea typeface="Roboto" panose="02000000000000000000" pitchFamily="2" charset="0"/>
              <a:cs typeface="Roboto" panose="02000000000000000000" pitchFamily="2" charset="0"/>
            </a:endParaRPr>
          </a:p>
          <a:p>
            <a:r>
              <a:rPr lang="en-GB" altLang="en-US" sz="3100" dirty="0">
                <a:solidFill>
                  <a:srgbClr val="0070C0"/>
                </a:solidFill>
                <a:latin typeface="Roboto" panose="02000000000000000000" pitchFamily="2" charset="0"/>
                <a:ea typeface="Roboto" panose="02000000000000000000" pitchFamily="2" charset="0"/>
                <a:cs typeface="Roboto" panose="02000000000000000000" pitchFamily="2" charset="0"/>
              </a:rPr>
              <a:t>Encourages a consistent approach between home and school</a:t>
            </a:r>
          </a:p>
          <a:p>
            <a:pPr marL="0" indent="0">
              <a:buNone/>
            </a:pPr>
            <a:endParaRPr lang="en-GB" altLang="en-US" sz="3100" dirty="0">
              <a:solidFill>
                <a:srgbClr val="0070C0"/>
              </a:solidFill>
              <a:latin typeface="Roboto" panose="02000000000000000000" pitchFamily="2" charset="0"/>
              <a:ea typeface="Roboto" panose="02000000000000000000" pitchFamily="2" charset="0"/>
              <a:cs typeface="Roboto" panose="02000000000000000000" pitchFamily="2" charset="0"/>
            </a:endParaRPr>
          </a:p>
          <a:p>
            <a:r>
              <a:rPr lang="en-GB" altLang="en-US" sz="3100" dirty="0">
                <a:solidFill>
                  <a:srgbClr val="0070C0"/>
                </a:solidFill>
                <a:latin typeface="Roboto" panose="02000000000000000000" pitchFamily="2" charset="0"/>
                <a:ea typeface="Roboto" panose="02000000000000000000" pitchFamily="2" charset="0"/>
                <a:cs typeface="Roboto" panose="02000000000000000000" pitchFamily="2" charset="0"/>
              </a:rPr>
              <a:t>Most effective interventions involve parents in children’s cognitive and social development. </a:t>
            </a:r>
          </a:p>
          <a:p>
            <a:pPr marL="0" indent="0">
              <a:buNone/>
            </a:pPr>
            <a:endParaRPr lang="en-GB" altLang="en-US" sz="3100" dirty="0">
              <a:solidFill>
                <a:srgbClr val="0070C0"/>
              </a:solidFill>
              <a:latin typeface="Roboto" panose="02000000000000000000" pitchFamily="2" charset="0"/>
              <a:ea typeface="Roboto" panose="02000000000000000000" pitchFamily="2" charset="0"/>
              <a:cs typeface="Roboto" panose="02000000000000000000" pitchFamily="2" charset="0"/>
            </a:endParaRPr>
          </a:p>
          <a:p>
            <a:r>
              <a:rPr lang="en-GB" altLang="en-US" sz="3100" dirty="0">
                <a:solidFill>
                  <a:srgbClr val="0070C0"/>
                </a:solidFill>
                <a:latin typeface="Roboto" panose="02000000000000000000" pitchFamily="2" charset="0"/>
                <a:ea typeface="Roboto" panose="02000000000000000000" pitchFamily="2" charset="0"/>
                <a:cs typeface="Roboto" panose="02000000000000000000" pitchFamily="2" charset="0"/>
              </a:rPr>
              <a:t>Parents’ self-esteem is very important in determining long term outcomes for both themselves and their children.</a:t>
            </a:r>
          </a:p>
          <a:p>
            <a:pPr marL="0" indent="0" algn="r">
              <a:buNone/>
            </a:pPr>
            <a:r>
              <a:rPr lang="en-GB" sz="1400" dirty="0" err="1">
                <a:solidFill>
                  <a:srgbClr val="0070C0"/>
                </a:solidFill>
              </a:rPr>
              <a:t>Ntekane</a:t>
            </a:r>
            <a:r>
              <a:rPr lang="en-GB" sz="1400" dirty="0">
                <a:solidFill>
                  <a:srgbClr val="0070C0"/>
                </a:solidFill>
              </a:rPr>
              <a:t> (2018)</a:t>
            </a:r>
            <a:endParaRPr lang="en-GB" sz="2200" dirty="0">
              <a:solidFill>
                <a:srgbClr val="0070C0"/>
              </a:solidFill>
            </a:endParaRPr>
          </a:p>
        </p:txBody>
      </p:sp>
    </p:spTree>
    <p:extLst>
      <p:ext uri="{BB962C8B-B14F-4D97-AF65-F5344CB8AC3E}">
        <p14:creationId xmlns:p14="http://schemas.microsoft.com/office/powerpoint/2010/main" val="14041544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87FD7-0556-F218-BB43-755C021C1B84}"/>
              </a:ext>
            </a:extLst>
          </p:cNvPr>
          <p:cNvSpPr>
            <a:spLocks noGrp="1"/>
          </p:cNvSpPr>
          <p:nvPr>
            <p:ph type="title"/>
          </p:nvPr>
        </p:nvSpPr>
        <p:spPr/>
        <p:txBody>
          <a:bodyPr/>
          <a:lstStyle/>
          <a:p>
            <a:r>
              <a:rPr lang="en-GB" dirty="0">
                <a:solidFill>
                  <a:srgbClr val="0070C0"/>
                </a:solidFill>
              </a:rPr>
              <a:t>Parental influence</a:t>
            </a:r>
          </a:p>
        </p:txBody>
      </p:sp>
      <p:sp>
        <p:nvSpPr>
          <p:cNvPr id="3" name="Content Placeholder 2">
            <a:extLst>
              <a:ext uri="{FF2B5EF4-FFF2-40B4-BE49-F238E27FC236}">
                <a16:creationId xmlns:a16="http://schemas.microsoft.com/office/drawing/2014/main" id="{B0DB4E60-A5D3-F642-C6AA-A1BB73F7EBCC}"/>
              </a:ext>
            </a:extLst>
          </p:cNvPr>
          <p:cNvSpPr>
            <a:spLocks noGrp="1"/>
          </p:cNvSpPr>
          <p:nvPr>
            <p:ph idx="1"/>
          </p:nvPr>
        </p:nvSpPr>
        <p:spPr/>
        <p:txBody>
          <a:bodyPr>
            <a:normAutofit/>
          </a:bodyPr>
          <a:lstStyle/>
          <a:p>
            <a:pPr defTabSz="1019175"/>
            <a:r>
              <a:rPr lang="en-US" altLang="en-US" sz="2800" dirty="0">
                <a:solidFill>
                  <a:srgbClr val="0070C0"/>
                </a:solidFill>
              </a:rPr>
              <a:t>The parent is the central contributor to a child’s education.  </a:t>
            </a:r>
          </a:p>
          <a:p>
            <a:pPr defTabSz="1019175"/>
            <a:r>
              <a:rPr lang="en-US" altLang="en-US" sz="2800" dirty="0">
                <a:solidFill>
                  <a:srgbClr val="0070C0"/>
                </a:solidFill>
              </a:rPr>
              <a:t>Schools that </a:t>
            </a:r>
            <a:r>
              <a:rPr lang="en-US" altLang="en-US" sz="2800" dirty="0" err="1">
                <a:solidFill>
                  <a:srgbClr val="0070C0"/>
                </a:solidFill>
              </a:rPr>
              <a:t>recognise</a:t>
            </a:r>
            <a:r>
              <a:rPr lang="en-US" altLang="en-US" sz="2800" dirty="0">
                <a:solidFill>
                  <a:srgbClr val="0070C0"/>
                </a:solidFill>
              </a:rPr>
              <a:t> the </a:t>
            </a:r>
            <a:r>
              <a:rPr lang="en-US" altLang="en-US" dirty="0">
                <a:solidFill>
                  <a:srgbClr val="0070C0"/>
                </a:solidFill>
              </a:rPr>
              <a:t>influence </a:t>
            </a:r>
            <a:r>
              <a:rPr lang="en-US" altLang="en-US" sz="2800" dirty="0">
                <a:solidFill>
                  <a:srgbClr val="0070C0"/>
                </a:solidFill>
              </a:rPr>
              <a:t>of the parent have been the most successful in involving families. They consider parents/families as full partners in the education of their children.</a:t>
            </a:r>
          </a:p>
          <a:p>
            <a:pPr defTabSz="1019175"/>
            <a:r>
              <a:rPr lang="en-US" altLang="en-US" sz="2800" dirty="0">
                <a:solidFill>
                  <a:srgbClr val="0070C0"/>
                </a:solidFill>
              </a:rPr>
              <a:t>These schools view children’s cognitive, social and emotional development as a shared responsibility among everyone involved in the child’s education.                                      </a:t>
            </a:r>
            <a:r>
              <a:rPr lang="en-GB" sz="1600" dirty="0" err="1">
                <a:solidFill>
                  <a:srgbClr val="0070C0"/>
                </a:solidFill>
              </a:rPr>
              <a:t>Ntekane</a:t>
            </a:r>
            <a:r>
              <a:rPr lang="en-GB" sz="1600" dirty="0">
                <a:solidFill>
                  <a:srgbClr val="0070C0"/>
                </a:solidFill>
              </a:rPr>
              <a:t> (2018)</a:t>
            </a:r>
          </a:p>
          <a:p>
            <a:pPr defTabSz="1019175"/>
            <a:r>
              <a:rPr lang="en-GB" dirty="0">
                <a:solidFill>
                  <a:srgbClr val="0070C0"/>
                </a:solidFill>
              </a:rPr>
              <a:t>Reflect on how your school achieves this to support learners</a:t>
            </a:r>
            <a:endParaRPr lang="en-GB" sz="1600" dirty="0">
              <a:solidFill>
                <a:srgbClr val="0070C0"/>
              </a:solidFill>
            </a:endParaRPr>
          </a:p>
        </p:txBody>
      </p:sp>
    </p:spTree>
    <p:extLst>
      <p:ext uri="{BB962C8B-B14F-4D97-AF65-F5344CB8AC3E}">
        <p14:creationId xmlns:p14="http://schemas.microsoft.com/office/powerpoint/2010/main" val="32300788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7CD8A-395C-F310-23AF-1D22B29CE7B3}"/>
              </a:ext>
            </a:extLst>
          </p:cNvPr>
          <p:cNvSpPr>
            <a:spLocks noGrp="1"/>
          </p:cNvSpPr>
          <p:nvPr>
            <p:ph type="title"/>
          </p:nvPr>
        </p:nvSpPr>
        <p:spPr/>
        <p:txBody>
          <a:bodyPr/>
          <a:lstStyle/>
          <a:p>
            <a:r>
              <a:rPr lang="en-GB" dirty="0">
                <a:solidFill>
                  <a:schemeClr val="accent1">
                    <a:lumMod val="75000"/>
                  </a:schemeClr>
                </a:solidFill>
              </a:rPr>
              <a:t>Heddiw/ Today</a:t>
            </a:r>
          </a:p>
        </p:txBody>
      </p:sp>
      <p:sp>
        <p:nvSpPr>
          <p:cNvPr id="3" name="Content Placeholder 2">
            <a:extLst>
              <a:ext uri="{FF2B5EF4-FFF2-40B4-BE49-F238E27FC236}">
                <a16:creationId xmlns:a16="http://schemas.microsoft.com/office/drawing/2014/main" id="{9969E6A9-607F-C776-190C-627E51BD1002}"/>
              </a:ext>
            </a:extLst>
          </p:cNvPr>
          <p:cNvSpPr>
            <a:spLocks noGrp="1"/>
          </p:cNvSpPr>
          <p:nvPr>
            <p:ph idx="1"/>
          </p:nvPr>
        </p:nvSpPr>
        <p:spPr/>
        <p:txBody>
          <a:bodyPr>
            <a:normAutofit lnSpcReduction="10000"/>
          </a:bodyPr>
          <a:lstStyle/>
          <a:p>
            <a:r>
              <a:rPr lang="en-GB" dirty="0">
                <a:solidFill>
                  <a:schemeClr val="accent1">
                    <a:lumMod val="75000"/>
                  </a:schemeClr>
                </a:solidFill>
              </a:rPr>
              <a:t>Discussed how some neurodiverse diagnoses can influence a child’s behaviour</a:t>
            </a:r>
          </a:p>
          <a:p>
            <a:r>
              <a:rPr lang="en-GB" dirty="0">
                <a:solidFill>
                  <a:schemeClr val="accent1">
                    <a:lumMod val="75000"/>
                  </a:schemeClr>
                </a:solidFill>
              </a:rPr>
              <a:t>Considered how parents can influence a child’s behaviour</a:t>
            </a:r>
          </a:p>
          <a:p>
            <a:r>
              <a:rPr lang="en-GB" dirty="0">
                <a:solidFill>
                  <a:schemeClr val="accent1">
                    <a:lumMod val="75000"/>
                  </a:schemeClr>
                </a:solidFill>
              </a:rPr>
              <a:t>Identified some interventions which can support positive behaviours in neurodiverse learners</a:t>
            </a:r>
          </a:p>
          <a:p>
            <a:r>
              <a:rPr lang="en-GB" dirty="0">
                <a:solidFill>
                  <a:schemeClr val="accent1">
                    <a:lumMod val="75000"/>
                  </a:schemeClr>
                </a:solidFill>
              </a:rPr>
              <a:t>Identified some interventions which support positive relationships between parents and school and can promote positive behaviours in children</a:t>
            </a:r>
          </a:p>
          <a:p>
            <a:r>
              <a:rPr lang="en-GB" dirty="0">
                <a:solidFill>
                  <a:schemeClr val="accent1">
                    <a:lumMod val="75000"/>
                  </a:schemeClr>
                </a:solidFill>
              </a:rPr>
              <a:t>Links to the essay and video</a:t>
            </a:r>
          </a:p>
          <a:p>
            <a:endParaRPr lang="en-GB" dirty="0"/>
          </a:p>
        </p:txBody>
      </p:sp>
    </p:spTree>
    <p:extLst>
      <p:ext uri="{BB962C8B-B14F-4D97-AF65-F5344CB8AC3E}">
        <p14:creationId xmlns:p14="http://schemas.microsoft.com/office/powerpoint/2010/main" val="21159335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6EFED-8BF5-48DC-805E-981819EAEE09}"/>
              </a:ext>
            </a:extLst>
          </p:cNvPr>
          <p:cNvSpPr>
            <a:spLocks noGrp="1"/>
          </p:cNvSpPr>
          <p:nvPr>
            <p:ph type="title"/>
          </p:nvPr>
        </p:nvSpPr>
        <p:spPr/>
        <p:txBody>
          <a:bodyPr/>
          <a:lstStyle/>
          <a:p>
            <a:r>
              <a:rPr lang="en-GB" dirty="0">
                <a:solidFill>
                  <a:srgbClr val="0070C0"/>
                </a:solidFill>
              </a:rPr>
              <a:t>References</a:t>
            </a:r>
          </a:p>
        </p:txBody>
      </p:sp>
      <p:sp>
        <p:nvSpPr>
          <p:cNvPr id="3" name="Content Placeholder 2">
            <a:extLst>
              <a:ext uri="{FF2B5EF4-FFF2-40B4-BE49-F238E27FC236}">
                <a16:creationId xmlns:a16="http://schemas.microsoft.com/office/drawing/2014/main" id="{8FF0EEB8-7933-4135-8B90-09E8B5CE35E2}"/>
              </a:ext>
            </a:extLst>
          </p:cNvPr>
          <p:cNvSpPr>
            <a:spLocks noGrp="1"/>
          </p:cNvSpPr>
          <p:nvPr>
            <p:ph idx="1"/>
          </p:nvPr>
        </p:nvSpPr>
        <p:spPr>
          <a:xfrm>
            <a:off x="838200" y="1197033"/>
            <a:ext cx="10515600" cy="4317076"/>
          </a:xfrm>
        </p:spPr>
        <p:txBody>
          <a:bodyPr>
            <a:normAutofit fontScale="70000" lnSpcReduction="20000"/>
          </a:bodyPr>
          <a:lstStyle/>
          <a:p>
            <a:r>
              <a:rPr lang="en-GB" sz="1800" dirty="0">
                <a:solidFill>
                  <a:srgbClr val="0070C0"/>
                </a:solidFill>
                <a:latin typeface="Calibri" panose="020F0502020204030204" pitchFamily="34" charset="0"/>
                <a:cs typeface="Calibri" panose="020F0502020204030204" pitchFamily="34" charset="0"/>
              </a:rPr>
              <a:t>Academia (2022) </a:t>
            </a:r>
            <a:r>
              <a:rPr lang="en-GB" sz="1800" i="1" dirty="0">
                <a:solidFill>
                  <a:srgbClr val="0070C0"/>
                </a:solidFill>
                <a:latin typeface="Calibri" panose="020F0502020204030204" pitchFamily="34" charset="0"/>
                <a:cs typeface="Calibri" panose="020F0502020204030204" pitchFamily="34" charset="0"/>
              </a:rPr>
              <a:t>Bronfenbrenner’s Ecological Systems Theory. Available at</a:t>
            </a:r>
            <a:r>
              <a:rPr lang="en-GB" sz="1800" dirty="0">
                <a:solidFill>
                  <a:srgbClr val="0070C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 </a:t>
            </a:r>
            <a:r>
              <a:rPr lang="en-GB" sz="1800" i="1" dirty="0">
                <a:solidFill>
                  <a:srgbClr val="0070C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https://www.academia.edu/23731894/Bronfenbrenners_Ecological_Systems_Theory</a:t>
            </a:r>
            <a:r>
              <a:rPr lang="en-GB" sz="1800" i="1" dirty="0">
                <a:solidFill>
                  <a:srgbClr val="0070C0"/>
                </a:solidFill>
                <a:latin typeface="Calibri" panose="020F0502020204030204" pitchFamily="34" charset="0"/>
                <a:cs typeface="Calibri" panose="020F0502020204030204" pitchFamily="34" charset="0"/>
              </a:rPr>
              <a:t> (Accessed 02.02.2023)</a:t>
            </a:r>
          </a:p>
          <a:p>
            <a:r>
              <a:rPr lang="en-GB" sz="1800" dirty="0">
                <a:solidFill>
                  <a:srgbClr val="0070C0"/>
                </a:solidFill>
                <a:latin typeface="Calibri" panose="020F0502020204030204" pitchFamily="34" charset="0"/>
                <a:cs typeface="Calibri" panose="020F0502020204030204" pitchFamily="34" charset="0"/>
              </a:rPr>
              <a:t>Baron-Cohen, S. (1998) </a:t>
            </a:r>
            <a:r>
              <a:rPr lang="en-GB" sz="1800" i="1" dirty="0">
                <a:solidFill>
                  <a:srgbClr val="0070C0"/>
                </a:solidFill>
                <a:latin typeface="Calibri" panose="020F0502020204030204" pitchFamily="34" charset="0"/>
                <a:cs typeface="Calibri" panose="020F0502020204030204" pitchFamily="34" charset="0"/>
              </a:rPr>
              <a:t>Theorising on the mind in Autism. </a:t>
            </a:r>
            <a:r>
              <a:rPr lang="en-GB" sz="1800" dirty="0">
                <a:solidFill>
                  <a:srgbClr val="0070C0"/>
                </a:solidFill>
                <a:latin typeface="Calibri" panose="020F0502020204030204" pitchFamily="34" charset="0"/>
                <a:cs typeface="Calibri" panose="020F0502020204030204" pitchFamily="34" charset="0"/>
              </a:rPr>
              <a:t>Available at </a:t>
            </a:r>
            <a:r>
              <a:rPr lang="en-GB" sz="1800" dirty="0">
                <a:solidFill>
                  <a:srgbClr val="0070C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https://www.spectrumnews.org/news/profiles/simon-baron-cohen-theorizing-on-the-mind-in-autism/</a:t>
            </a:r>
            <a:r>
              <a:rPr lang="en-GB" sz="1800" dirty="0">
                <a:solidFill>
                  <a:srgbClr val="0070C0"/>
                </a:solidFill>
                <a:latin typeface="Calibri" panose="020F0502020204030204" pitchFamily="34" charset="0"/>
                <a:cs typeface="Calibri" panose="020F0502020204030204" pitchFamily="34" charset="0"/>
              </a:rPr>
              <a:t> (Accessed 04.01.2023)</a:t>
            </a:r>
            <a:endParaRPr lang="en-GB" sz="1800" i="1" dirty="0">
              <a:solidFill>
                <a:srgbClr val="0070C0"/>
              </a:solidFill>
              <a:latin typeface="Calibri" panose="020F0502020204030204" pitchFamily="34" charset="0"/>
              <a:cs typeface="Calibri" panose="020F0502020204030204" pitchFamily="34" charset="0"/>
            </a:endParaRPr>
          </a:p>
          <a:p>
            <a:r>
              <a:rPr lang="en-GB" sz="1800" dirty="0">
                <a:solidFill>
                  <a:srgbClr val="0070C0"/>
                </a:solidFill>
                <a:latin typeface="Calibri" panose="020F0502020204030204" pitchFamily="34" charset="0"/>
                <a:cs typeface="Calibri" panose="020F0502020204030204" pitchFamily="34" charset="0"/>
              </a:rPr>
              <a:t>BBC (2017) </a:t>
            </a:r>
            <a:r>
              <a:rPr lang="en-GB" sz="1800" i="1" dirty="0">
                <a:solidFill>
                  <a:srgbClr val="0070C0"/>
                </a:solidFill>
                <a:latin typeface="Calibri" panose="020F0502020204030204" pitchFamily="34" charset="0"/>
                <a:cs typeface="Calibri" panose="020F0502020204030204" pitchFamily="34" charset="0"/>
              </a:rPr>
              <a:t>Children’s Rights key to better school behaviour. </a:t>
            </a:r>
            <a:r>
              <a:rPr lang="en-GB" sz="1800" dirty="0">
                <a:solidFill>
                  <a:srgbClr val="0070C0"/>
                </a:solidFill>
                <a:latin typeface="Calibri" panose="020F0502020204030204" pitchFamily="34" charset="0"/>
                <a:cs typeface="Calibri" panose="020F0502020204030204" pitchFamily="34" charset="0"/>
              </a:rPr>
              <a:t>Available at </a:t>
            </a:r>
            <a:r>
              <a:rPr lang="en-GB" sz="1800" dirty="0">
                <a:solidFill>
                  <a:srgbClr val="0070C0"/>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https://www.bbc.co.uk/news/uk-wales-39947971</a:t>
            </a:r>
            <a:r>
              <a:rPr lang="en-GB" sz="1800" dirty="0">
                <a:solidFill>
                  <a:srgbClr val="0070C0"/>
                </a:solidFill>
                <a:latin typeface="Calibri" panose="020F0502020204030204" pitchFamily="34" charset="0"/>
                <a:cs typeface="Calibri" panose="020F0502020204030204" pitchFamily="34" charset="0"/>
              </a:rPr>
              <a:t>  (Accessed 04.01.2023)</a:t>
            </a:r>
          </a:p>
          <a:p>
            <a:r>
              <a:rPr lang="en-US" altLang="en-US" sz="1800" dirty="0">
                <a:solidFill>
                  <a:srgbClr val="0070C0"/>
                </a:solidFill>
                <a:latin typeface="Calibri" panose="020F0502020204030204" pitchFamily="34" charset="0"/>
                <a:cs typeface="Calibri" panose="020F0502020204030204" pitchFamily="34" charset="0"/>
              </a:rPr>
              <a:t>Comer, R. (2006) Abnormal Psychology 3</a:t>
            </a:r>
            <a:r>
              <a:rPr lang="en-US" altLang="en-US" sz="1800" baseline="30000" dirty="0">
                <a:solidFill>
                  <a:srgbClr val="0070C0"/>
                </a:solidFill>
                <a:latin typeface="Calibri" panose="020F0502020204030204" pitchFamily="34" charset="0"/>
                <a:cs typeface="Calibri" panose="020F0502020204030204" pitchFamily="34" charset="0"/>
              </a:rPr>
              <a:t>rd</a:t>
            </a:r>
            <a:r>
              <a:rPr lang="en-US" altLang="en-US" sz="1800" dirty="0">
                <a:solidFill>
                  <a:srgbClr val="0070C0"/>
                </a:solidFill>
                <a:latin typeface="Calibri" panose="020F0502020204030204" pitchFamily="34" charset="0"/>
                <a:cs typeface="Calibri" panose="020F0502020204030204" pitchFamily="34" charset="0"/>
              </a:rPr>
              <a:t> </a:t>
            </a:r>
            <a:r>
              <a:rPr lang="en-US" altLang="en-US" sz="1800" dirty="0" err="1">
                <a:solidFill>
                  <a:srgbClr val="0070C0"/>
                </a:solidFill>
                <a:latin typeface="Calibri" panose="020F0502020204030204" pitchFamily="34" charset="0"/>
                <a:cs typeface="Calibri" panose="020F0502020204030204" pitchFamily="34" charset="0"/>
              </a:rPr>
              <a:t>edn</a:t>
            </a:r>
            <a:r>
              <a:rPr lang="en-US" altLang="en-US" sz="1800" dirty="0">
                <a:solidFill>
                  <a:srgbClr val="0070C0"/>
                </a:solidFill>
                <a:latin typeface="Calibri" panose="020F0502020204030204" pitchFamily="34" charset="0"/>
                <a:cs typeface="Calibri" panose="020F0502020204030204" pitchFamily="34" charset="0"/>
              </a:rPr>
              <a:t>. New </a:t>
            </a:r>
            <a:r>
              <a:rPr lang="en-US" altLang="en-US" sz="1800" dirty="0" err="1">
                <a:solidFill>
                  <a:srgbClr val="0070C0"/>
                </a:solidFill>
                <a:latin typeface="Calibri" panose="020F0502020204030204" pitchFamily="34" charset="0"/>
                <a:cs typeface="Calibri" panose="020F0502020204030204" pitchFamily="34" charset="0"/>
              </a:rPr>
              <a:t>York:Routledge</a:t>
            </a:r>
            <a:r>
              <a:rPr lang="en-US" altLang="en-US" sz="1800" dirty="0">
                <a:solidFill>
                  <a:srgbClr val="0070C0"/>
                </a:solidFill>
                <a:latin typeface="Calibri" panose="020F0502020204030204" pitchFamily="34" charset="0"/>
                <a:cs typeface="Calibri" panose="020F0502020204030204" pitchFamily="34" charset="0"/>
              </a:rPr>
              <a:t> </a:t>
            </a:r>
          </a:p>
          <a:p>
            <a:pPr eaLnBrk="1" hangingPunct="1">
              <a:lnSpc>
                <a:spcPct val="80000"/>
              </a:lnSpc>
            </a:pPr>
            <a:r>
              <a:rPr lang="en-GB" altLang="en-US" sz="1800" b="0" dirty="0" err="1">
                <a:solidFill>
                  <a:srgbClr val="0070C0"/>
                </a:solidFill>
                <a:latin typeface="Calibri" panose="020F0502020204030204" pitchFamily="34" charset="0"/>
                <a:ea typeface="Meiryo" panose="020B0604030504040204" pitchFamily="34" charset="-128"/>
                <a:cs typeface="Calibri" panose="020F0502020204030204" pitchFamily="34" charset="0"/>
              </a:rPr>
              <a:t>Everston</a:t>
            </a:r>
            <a:r>
              <a:rPr lang="en-GB" altLang="en-US" sz="1800" b="0" dirty="0">
                <a:solidFill>
                  <a:srgbClr val="0070C0"/>
                </a:solidFill>
                <a:latin typeface="Calibri" panose="020F0502020204030204" pitchFamily="34" charset="0"/>
                <a:ea typeface="Meiryo" panose="020B0604030504040204" pitchFamily="34" charset="-128"/>
                <a:cs typeface="Calibri" panose="020F0502020204030204" pitchFamily="34" charset="0"/>
              </a:rPr>
              <a:t>, C.M. and Weinstein, C.S. (2011) </a:t>
            </a:r>
            <a:r>
              <a:rPr lang="en-GB" altLang="en-US" sz="1800" b="0" i="1" dirty="0">
                <a:solidFill>
                  <a:srgbClr val="0070C0"/>
                </a:solidFill>
                <a:latin typeface="Calibri" panose="020F0502020204030204" pitchFamily="34" charset="0"/>
                <a:ea typeface="Meiryo" panose="020B0604030504040204" pitchFamily="34" charset="-128"/>
                <a:cs typeface="Calibri" panose="020F0502020204030204" pitchFamily="34" charset="0"/>
              </a:rPr>
              <a:t>Handbook of Classroom Management: Research, Practice and Contemporary Issues,</a:t>
            </a:r>
            <a:r>
              <a:rPr lang="en-GB" altLang="en-US" sz="1800" b="0" dirty="0">
                <a:solidFill>
                  <a:srgbClr val="0070C0"/>
                </a:solidFill>
                <a:latin typeface="Calibri" panose="020F0502020204030204" pitchFamily="34" charset="0"/>
                <a:ea typeface="Meiryo" panose="020B0604030504040204" pitchFamily="34" charset="-128"/>
                <a:cs typeface="Calibri" panose="020F0502020204030204" pitchFamily="34" charset="0"/>
              </a:rPr>
              <a:t> Oxon, Routledge.</a:t>
            </a:r>
          </a:p>
          <a:p>
            <a:pPr eaLnBrk="1" hangingPunct="1">
              <a:lnSpc>
                <a:spcPct val="80000"/>
              </a:lnSpc>
            </a:pPr>
            <a:r>
              <a:rPr lang="en-GB" altLang="en-US" sz="1800" dirty="0">
                <a:solidFill>
                  <a:srgbClr val="0070C0"/>
                </a:solidFill>
                <a:latin typeface="Calibri" panose="020F0502020204030204" pitchFamily="34" charset="0"/>
                <a:ea typeface="Meiryo" panose="020B0604030504040204" pitchFamily="34" charset="-128"/>
                <a:cs typeface="Calibri" panose="020F0502020204030204" pitchFamily="34" charset="0"/>
              </a:rPr>
              <a:t>Feinstein, L. &amp; Symons, J. (1999) </a:t>
            </a:r>
            <a:r>
              <a:rPr lang="en-GB" altLang="en-US" sz="1800" i="1" dirty="0">
                <a:solidFill>
                  <a:srgbClr val="0070C0"/>
                </a:solidFill>
                <a:latin typeface="Calibri" panose="020F0502020204030204" pitchFamily="34" charset="0"/>
                <a:ea typeface="Meiryo" panose="020B0604030504040204" pitchFamily="34" charset="-128"/>
                <a:cs typeface="Calibri" panose="020F0502020204030204" pitchFamily="34" charset="0"/>
              </a:rPr>
              <a:t>Attainment in Secondary School. </a:t>
            </a:r>
            <a:r>
              <a:rPr lang="en-GB" altLang="en-US" sz="1800" dirty="0">
                <a:solidFill>
                  <a:srgbClr val="0070C0"/>
                </a:solidFill>
                <a:latin typeface="Calibri" panose="020F0502020204030204" pitchFamily="34" charset="0"/>
                <a:ea typeface="Meiryo" panose="020B0604030504040204" pitchFamily="34" charset="-128"/>
                <a:cs typeface="Calibri" panose="020F0502020204030204" pitchFamily="34" charset="0"/>
              </a:rPr>
              <a:t>Available at </a:t>
            </a:r>
            <a:r>
              <a:rPr lang="en-GB" altLang="en-US" sz="1800" dirty="0">
                <a:solidFill>
                  <a:srgbClr val="0070C0"/>
                </a:solidFill>
                <a:latin typeface="Calibri" panose="020F0502020204030204" pitchFamily="34" charset="0"/>
                <a:ea typeface="Meiryo" panose="020B0604030504040204" pitchFamily="34" charset="-128"/>
                <a:cs typeface="Calibri" panose="020F0502020204030204" pitchFamily="34" charset="0"/>
                <a:hlinkClick r:id="rId5">
                  <a:extLst>
                    <a:ext uri="{A12FA001-AC4F-418D-AE19-62706E023703}">
                      <ahyp:hlinkClr xmlns:ahyp="http://schemas.microsoft.com/office/drawing/2018/hyperlinkcolor" val="tx"/>
                    </a:ext>
                  </a:extLst>
                </a:hlinkClick>
              </a:rPr>
              <a:t>https://www.jstor.org/stable/3488616</a:t>
            </a:r>
            <a:r>
              <a:rPr lang="en-GB" altLang="en-US" sz="1800" dirty="0">
                <a:solidFill>
                  <a:srgbClr val="0070C0"/>
                </a:solidFill>
                <a:latin typeface="Calibri" panose="020F0502020204030204" pitchFamily="34" charset="0"/>
                <a:ea typeface="Meiryo" panose="020B0604030504040204" pitchFamily="34" charset="-128"/>
                <a:cs typeface="Calibri" panose="020F0502020204030204" pitchFamily="34" charset="0"/>
              </a:rPr>
              <a:t> (Accessed 15.08.2023)</a:t>
            </a:r>
            <a:endParaRPr lang="en-GB" altLang="en-US" sz="1800" b="0" dirty="0">
              <a:solidFill>
                <a:srgbClr val="0070C0"/>
              </a:solidFill>
              <a:latin typeface="Calibri" panose="020F0502020204030204" pitchFamily="34" charset="0"/>
              <a:ea typeface="ＭＳ Ｐゴシック" pitchFamily="34" charset="-128"/>
              <a:cs typeface="Calibri" panose="020F0502020204030204" pitchFamily="34" charset="0"/>
            </a:endParaRPr>
          </a:p>
          <a:p>
            <a:r>
              <a:rPr lang="en-GB" sz="1800" dirty="0">
                <a:solidFill>
                  <a:srgbClr val="0070C0"/>
                </a:solidFill>
                <a:latin typeface="Calibri" panose="020F0502020204030204" pitchFamily="34" charset="0"/>
                <a:cs typeface="Calibri" panose="020F0502020204030204" pitchFamily="34" charset="0"/>
              </a:rPr>
              <a:t>Freud, S. (2001) </a:t>
            </a:r>
            <a:r>
              <a:rPr lang="en-GB" sz="1800" i="0" dirty="0">
                <a:solidFill>
                  <a:srgbClr val="0070C0"/>
                </a:solidFill>
                <a:effectLst/>
                <a:latin typeface="Calibri" panose="020F0502020204030204" pitchFamily="34" charset="0"/>
                <a:cs typeface="Calibri" panose="020F0502020204030204" pitchFamily="34" charset="0"/>
              </a:rPr>
              <a:t>The Complete Psychological Works of Sigmund Freud, Volume 18: Beyond the Pleasure Principal, Group Psychology and Other Works (1920 – 1922). London: Vintage Classics </a:t>
            </a:r>
          </a:p>
          <a:p>
            <a:r>
              <a:rPr lang="en-GB" sz="1900" b="0" i="0" dirty="0">
                <a:solidFill>
                  <a:srgbClr val="0070C0"/>
                </a:solidFill>
                <a:effectLst/>
                <a:latin typeface="Calibri" panose="020F0502020204030204" pitchFamily="34" charset="0"/>
                <a:cs typeface="Calibri" panose="020F0502020204030204" pitchFamily="34" charset="0"/>
              </a:rPr>
              <a:t>Kendall, J. (1998). Outlasting Disruption. The Process of Reinvestment in Families with ADHD Children. Qualitative Health Research, 8, 893-856. </a:t>
            </a:r>
            <a:r>
              <a:rPr lang="en-GB" sz="1900" b="0" i="0" dirty="0">
                <a:solidFill>
                  <a:srgbClr val="0070C0"/>
                </a:solidFill>
                <a:effectLst/>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https://doi.org/10.1177/104973239800800609</a:t>
            </a:r>
            <a:r>
              <a:rPr lang="en-GB" sz="1900" b="0" i="0" dirty="0">
                <a:solidFill>
                  <a:srgbClr val="0070C0"/>
                </a:solidFill>
                <a:effectLst/>
                <a:latin typeface="Calibri" panose="020F0502020204030204" pitchFamily="34" charset="0"/>
                <a:cs typeface="Calibri" panose="020F0502020204030204" pitchFamily="34" charset="0"/>
              </a:rPr>
              <a:t> (Accessed 12.08.2023)</a:t>
            </a:r>
            <a:endParaRPr lang="en-GB" sz="1900" i="0" dirty="0">
              <a:solidFill>
                <a:srgbClr val="0070C0"/>
              </a:solidFill>
              <a:effectLst/>
              <a:latin typeface="Calibri" panose="020F0502020204030204" pitchFamily="34" charset="0"/>
              <a:cs typeface="Calibri" panose="020F0502020204030204" pitchFamily="34" charset="0"/>
            </a:endParaRPr>
          </a:p>
          <a:p>
            <a:r>
              <a:rPr lang="en-GB" sz="1800" dirty="0" err="1">
                <a:solidFill>
                  <a:srgbClr val="0070C0"/>
                </a:solidFill>
                <a:latin typeface="Calibri" panose="020F0502020204030204" pitchFamily="34" charset="0"/>
                <a:cs typeface="Calibri" panose="020F0502020204030204" pitchFamily="34" charset="0"/>
              </a:rPr>
              <a:t>KiVa</a:t>
            </a:r>
            <a:r>
              <a:rPr lang="en-GB" sz="1800" dirty="0">
                <a:solidFill>
                  <a:srgbClr val="0070C0"/>
                </a:solidFill>
                <a:latin typeface="Calibri" panose="020F0502020204030204" pitchFamily="34" charset="0"/>
                <a:cs typeface="Calibri" panose="020F0502020204030204" pitchFamily="34" charset="0"/>
              </a:rPr>
              <a:t> (2023) </a:t>
            </a:r>
            <a:r>
              <a:rPr lang="en-GB" sz="1800" i="1" dirty="0">
                <a:solidFill>
                  <a:srgbClr val="0070C0"/>
                </a:solidFill>
                <a:latin typeface="Calibri" panose="020F0502020204030204" pitchFamily="34" charset="0"/>
                <a:cs typeface="Calibri" panose="020F0502020204030204" pitchFamily="34" charset="0"/>
              </a:rPr>
              <a:t>What is </a:t>
            </a:r>
            <a:r>
              <a:rPr lang="en-GB" sz="1800" i="1" dirty="0" err="1">
                <a:solidFill>
                  <a:srgbClr val="0070C0"/>
                </a:solidFill>
                <a:latin typeface="Calibri" panose="020F0502020204030204" pitchFamily="34" charset="0"/>
                <a:cs typeface="Calibri" panose="020F0502020204030204" pitchFamily="34" charset="0"/>
              </a:rPr>
              <a:t>KiVa</a:t>
            </a:r>
            <a:r>
              <a:rPr lang="en-GB" sz="1800" i="1" dirty="0">
                <a:solidFill>
                  <a:srgbClr val="0070C0"/>
                </a:solidFill>
                <a:latin typeface="Calibri" panose="020F0502020204030204" pitchFamily="34" charset="0"/>
                <a:cs typeface="Calibri" panose="020F0502020204030204" pitchFamily="34" charset="0"/>
              </a:rPr>
              <a:t>? </a:t>
            </a:r>
            <a:r>
              <a:rPr lang="en-GB" sz="1800" dirty="0">
                <a:solidFill>
                  <a:srgbClr val="0070C0"/>
                </a:solidFill>
                <a:latin typeface="Calibri" panose="020F0502020204030204" pitchFamily="34" charset="0"/>
                <a:cs typeface="Calibri" panose="020F0502020204030204" pitchFamily="34" charset="0"/>
              </a:rPr>
              <a:t> Available at </a:t>
            </a:r>
            <a:r>
              <a:rPr lang="en-GB" sz="1800" dirty="0">
                <a:solidFill>
                  <a:srgbClr val="0070C0"/>
                </a:solidFill>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https://uk.kivaprogram.net/what-is-kiva/</a:t>
            </a:r>
            <a:r>
              <a:rPr lang="en-GB" sz="1800" dirty="0">
                <a:solidFill>
                  <a:srgbClr val="0070C0"/>
                </a:solidFill>
                <a:latin typeface="Calibri" panose="020F0502020204030204" pitchFamily="34" charset="0"/>
                <a:cs typeface="Calibri" panose="020F0502020204030204" pitchFamily="34" charset="0"/>
              </a:rPr>
              <a:t> (Accessed 04.01.2023)</a:t>
            </a:r>
          </a:p>
          <a:p>
            <a:r>
              <a:rPr lang="en-GB" sz="1800" dirty="0">
                <a:solidFill>
                  <a:srgbClr val="0070C0"/>
                </a:solidFill>
                <a:latin typeface="Calibri" panose="020F0502020204030204" pitchFamily="34" charset="0"/>
                <a:cs typeface="Calibri" panose="020F0502020204030204" pitchFamily="34" charset="0"/>
              </a:rPr>
              <a:t>National Autistic Society (2023) Available at </a:t>
            </a:r>
            <a:r>
              <a:rPr lang="en-GB" sz="1800" dirty="0">
                <a:solidFill>
                  <a:srgbClr val="0070C0"/>
                </a:solidFill>
                <a:latin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https://www.autism.org.uk/advice-and-guidance/what-is-autism</a:t>
            </a:r>
            <a:r>
              <a:rPr lang="en-GB" sz="1800" dirty="0">
                <a:solidFill>
                  <a:srgbClr val="0070C0"/>
                </a:solidFill>
                <a:latin typeface="Calibri" panose="020F0502020204030204" pitchFamily="34" charset="0"/>
                <a:cs typeface="Calibri" panose="020F0502020204030204" pitchFamily="34" charset="0"/>
              </a:rPr>
              <a:t> (Accessed 12.08.2023)</a:t>
            </a:r>
          </a:p>
          <a:p>
            <a:r>
              <a:rPr lang="en-GB" sz="1800" dirty="0">
                <a:solidFill>
                  <a:srgbClr val="0070C0"/>
                </a:solidFill>
                <a:latin typeface="Calibri" panose="020F0502020204030204" pitchFamily="34" charset="0"/>
                <a:cs typeface="Calibri" panose="020F0502020204030204" pitchFamily="34" charset="0"/>
              </a:rPr>
              <a:t>NHS (2021) </a:t>
            </a:r>
            <a:r>
              <a:rPr lang="en-GB" sz="1800" i="1" dirty="0">
                <a:solidFill>
                  <a:srgbClr val="0070C0"/>
                </a:solidFill>
                <a:latin typeface="Calibri" panose="020F0502020204030204" pitchFamily="34" charset="0"/>
                <a:cs typeface="Calibri" panose="020F0502020204030204" pitchFamily="34" charset="0"/>
              </a:rPr>
              <a:t>Overview of Attention Deficit Hyperactivity Disorder (ADHD). </a:t>
            </a:r>
            <a:r>
              <a:rPr lang="en-GB" sz="1800" dirty="0">
                <a:solidFill>
                  <a:srgbClr val="0070C0"/>
                </a:solidFill>
                <a:latin typeface="Calibri" panose="020F0502020204030204" pitchFamily="34" charset="0"/>
                <a:cs typeface="Calibri" panose="020F0502020204030204" pitchFamily="34" charset="0"/>
              </a:rPr>
              <a:t>Available at </a:t>
            </a:r>
            <a:r>
              <a:rPr lang="en-GB" sz="1800" dirty="0">
                <a:solidFill>
                  <a:srgbClr val="0070C0"/>
                </a:solidFill>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https://www.nhs.uk/conditions/attention-deficit-hyperactivity-disorder-adhd/</a:t>
            </a:r>
            <a:r>
              <a:rPr lang="en-GB" sz="1800" dirty="0">
                <a:solidFill>
                  <a:srgbClr val="0070C0"/>
                </a:solidFill>
                <a:latin typeface="Calibri" panose="020F0502020204030204" pitchFamily="34" charset="0"/>
                <a:cs typeface="Calibri" panose="020F0502020204030204" pitchFamily="34" charset="0"/>
              </a:rPr>
              <a:t> (Accessed 02.01.2023)</a:t>
            </a:r>
          </a:p>
          <a:p>
            <a:r>
              <a:rPr lang="en-GB" sz="1800" dirty="0">
                <a:solidFill>
                  <a:srgbClr val="0070C0"/>
                </a:solidFill>
                <a:latin typeface="Calibri" panose="020F0502020204030204" pitchFamily="34" charset="0"/>
                <a:cs typeface="Calibri" panose="020F0502020204030204" pitchFamily="34" charset="0"/>
              </a:rPr>
              <a:t>NHS (Wales) n.d. A</a:t>
            </a:r>
            <a:r>
              <a:rPr lang="en-GB" sz="1800" i="1" dirty="0">
                <a:solidFill>
                  <a:srgbClr val="0070C0"/>
                </a:solidFill>
                <a:latin typeface="Calibri" panose="020F0502020204030204" pitchFamily="34" charset="0"/>
                <a:cs typeface="Calibri" panose="020F0502020204030204" pitchFamily="34" charset="0"/>
              </a:rPr>
              <a:t>dverse Childhood Experiences. </a:t>
            </a:r>
            <a:r>
              <a:rPr lang="en-GB" sz="1800" dirty="0">
                <a:solidFill>
                  <a:srgbClr val="0070C0"/>
                </a:solidFill>
                <a:latin typeface="Calibri" panose="020F0502020204030204" pitchFamily="34" charset="0"/>
                <a:cs typeface="Calibri" panose="020F0502020204030204" pitchFamily="34" charset="0"/>
              </a:rPr>
              <a:t>Available at </a:t>
            </a:r>
            <a:r>
              <a:rPr lang="en-GB" sz="1800" dirty="0">
                <a:solidFill>
                  <a:srgbClr val="0070C0"/>
                </a:solidFill>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https://phw.nhs.wales/topics/adverse-childhood-experiences/</a:t>
            </a:r>
            <a:r>
              <a:rPr lang="en-GB" sz="1800" dirty="0">
                <a:solidFill>
                  <a:srgbClr val="0070C0"/>
                </a:solidFill>
                <a:latin typeface="Calibri" panose="020F0502020204030204" pitchFamily="34" charset="0"/>
                <a:cs typeface="Calibri" panose="020F0502020204030204" pitchFamily="34" charset="0"/>
              </a:rPr>
              <a:t> (Accessed 02.01.2023)</a:t>
            </a:r>
          </a:p>
          <a:p>
            <a:r>
              <a:rPr lang="en-GB" sz="1800" dirty="0" err="1">
                <a:solidFill>
                  <a:srgbClr val="0070C0"/>
                </a:solidFill>
                <a:latin typeface="Calibri" panose="020F0502020204030204" pitchFamily="34" charset="0"/>
                <a:cs typeface="Calibri" panose="020F0502020204030204" pitchFamily="34" charset="0"/>
              </a:rPr>
              <a:t>Ntekane</a:t>
            </a:r>
            <a:r>
              <a:rPr lang="en-GB" sz="1800" dirty="0">
                <a:solidFill>
                  <a:srgbClr val="0070C0"/>
                </a:solidFill>
                <a:latin typeface="Calibri" panose="020F0502020204030204" pitchFamily="34" charset="0"/>
                <a:cs typeface="Calibri" panose="020F0502020204030204" pitchFamily="34" charset="0"/>
              </a:rPr>
              <a:t>, A.(2018) </a:t>
            </a:r>
            <a:r>
              <a:rPr lang="en-GB" sz="1800" i="1" dirty="0">
                <a:solidFill>
                  <a:srgbClr val="0070C0"/>
                </a:solidFill>
                <a:latin typeface="Calibri" panose="020F0502020204030204" pitchFamily="34" charset="0"/>
                <a:cs typeface="Calibri" panose="020F0502020204030204" pitchFamily="34" charset="0"/>
              </a:rPr>
              <a:t>Parental Involvement in Education. </a:t>
            </a:r>
            <a:r>
              <a:rPr lang="en-GB" sz="1800" dirty="0">
                <a:solidFill>
                  <a:srgbClr val="0070C0"/>
                </a:solidFill>
                <a:latin typeface="Calibri" panose="020F0502020204030204" pitchFamily="34" charset="0"/>
                <a:cs typeface="Calibri" panose="020F0502020204030204" pitchFamily="34" charset="0"/>
              </a:rPr>
              <a:t>Available at </a:t>
            </a:r>
            <a:r>
              <a:rPr lang="en-GB" sz="1800" dirty="0">
                <a:solidFill>
                  <a:srgbClr val="0070C0"/>
                </a:solidFill>
                <a:latin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https://www.researchgate.net/publication/324497851_PARENTAL_INVOLVEMENT_IN_EDUCATION</a:t>
            </a:r>
            <a:r>
              <a:rPr lang="en-GB" sz="1800" dirty="0">
                <a:solidFill>
                  <a:srgbClr val="0070C0"/>
                </a:solidFill>
                <a:latin typeface="Calibri" panose="020F0502020204030204" pitchFamily="34" charset="0"/>
                <a:cs typeface="Calibri" panose="020F0502020204030204" pitchFamily="34" charset="0"/>
              </a:rPr>
              <a:t> (Accessed 15.08.2023)</a:t>
            </a:r>
            <a:endParaRPr lang="en-GB" sz="1800" i="1" dirty="0">
              <a:solidFill>
                <a:srgbClr val="0070C0"/>
              </a:solidFill>
              <a:latin typeface="Calibri" panose="020F0502020204030204" pitchFamily="34" charset="0"/>
              <a:cs typeface="Calibri" panose="020F0502020204030204" pitchFamily="34" charset="0"/>
            </a:endParaRPr>
          </a:p>
          <a:p>
            <a:endParaRPr lang="en-GB" sz="1800" dirty="0">
              <a:latin typeface="Calibri" panose="020F0502020204030204" pitchFamily="34" charset="0"/>
              <a:cs typeface="Calibri" panose="020F0502020204030204" pitchFamily="34" charset="0"/>
            </a:endParaRPr>
          </a:p>
          <a:p>
            <a:pPr marL="0" indent="0">
              <a:buNone/>
            </a:pPr>
            <a:endParaRPr lang="en-GB" sz="1800" i="0" dirty="0">
              <a:solidFill>
                <a:srgbClr val="0F1111"/>
              </a:solidFill>
              <a:effectLst/>
              <a:latin typeface="Calibri" panose="020F0502020204030204" pitchFamily="34" charset="0"/>
              <a:cs typeface="Calibri" panose="020F0502020204030204" pitchFamily="34" charset="0"/>
            </a:endParaRPr>
          </a:p>
          <a:p>
            <a:pPr marL="0" indent="0">
              <a:buNone/>
            </a:pPr>
            <a:endParaRPr lang="en-GB" sz="2000" i="1" dirty="0"/>
          </a:p>
          <a:p>
            <a:endParaRPr lang="en-GB" sz="2000" dirty="0"/>
          </a:p>
          <a:p>
            <a:endParaRPr lang="en-GB" sz="2000" dirty="0"/>
          </a:p>
          <a:p>
            <a:endParaRPr lang="en-GB" sz="2000" dirty="0"/>
          </a:p>
          <a:p>
            <a:endParaRPr lang="en-GB" sz="2000" dirty="0">
              <a:hlinkClick r:id="rId12"/>
            </a:endParaRPr>
          </a:p>
          <a:p>
            <a:endParaRPr lang="en-GB" sz="2000" dirty="0">
              <a:hlinkClick r:id="rId12"/>
            </a:endParaRPr>
          </a:p>
          <a:p>
            <a:endParaRPr lang="en-GB" dirty="0"/>
          </a:p>
        </p:txBody>
      </p:sp>
    </p:spTree>
    <p:extLst>
      <p:ext uri="{BB962C8B-B14F-4D97-AF65-F5344CB8AC3E}">
        <p14:creationId xmlns:p14="http://schemas.microsoft.com/office/powerpoint/2010/main" val="34142429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6EFED-8BF5-48DC-805E-981819EAEE09}"/>
              </a:ext>
            </a:extLst>
          </p:cNvPr>
          <p:cNvSpPr>
            <a:spLocks noGrp="1"/>
          </p:cNvSpPr>
          <p:nvPr>
            <p:ph type="title"/>
          </p:nvPr>
        </p:nvSpPr>
        <p:spPr/>
        <p:txBody>
          <a:bodyPr/>
          <a:lstStyle/>
          <a:p>
            <a:r>
              <a:rPr lang="en-GB" dirty="0">
                <a:solidFill>
                  <a:srgbClr val="0070C0"/>
                </a:solidFill>
              </a:rPr>
              <a:t>References</a:t>
            </a:r>
          </a:p>
        </p:txBody>
      </p:sp>
      <p:sp>
        <p:nvSpPr>
          <p:cNvPr id="3" name="Content Placeholder 2">
            <a:extLst>
              <a:ext uri="{FF2B5EF4-FFF2-40B4-BE49-F238E27FC236}">
                <a16:creationId xmlns:a16="http://schemas.microsoft.com/office/drawing/2014/main" id="{8FF0EEB8-7933-4135-8B90-09E8B5CE35E2}"/>
              </a:ext>
            </a:extLst>
          </p:cNvPr>
          <p:cNvSpPr>
            <a:spLocks noGrp="1"/>
          </p:cNvSpPr>
          <p:nvPr>
            <p:ph idx="1"/>
          </p:nvPr>
        </p:nvSpPr>
        <p:spPr>
          <a:xfrm>
            <a:off x="838200" y="1241367"/>
            <a:ext cx="10515600" cy="4378037"/>
          </a:xfrm>
        </p:spPr>
        <p:txBody>
          <a:bodyPr>
            <a:normAutofit fontScale="62500" lnSpcReduction="20000"/>
          </a:bodyPr>
          <a:lstStyle/>
          <a:p>
            <a:r>
              <a:rPr lang="en-GB" sz="2100" dirty="0">
                <a:solidFill>
                  <a:srgbClr val="0070C0"/>
                </a:solidFill>
                <a:latin typeface="Calibri" panose="020F0502020204030204" pitchFamily="34" charset="0"/>
                <a:cs typeface="Calibri" panose="020F0502020204030204" pitchFamily="34" charset="0"/>
              </a:rPr>
              <a:t>Restorative Practice (2019) </a:t>
            </a:r>
            <a:r>
              <a:rPr lang="en-GB" sz="2100" i="1" dirty="0">
                <a:solidFill>
                  <a:srgbClr val="0070C0"/>
                </a:solidFill>
                <a:latin typeface="Calibri" panose="020F0502020204030204" pitchFamily="34" charset="0"/>
                <a:cs typeface="Calibri" panose="020F0502020204030204" pitchFamily="34" charset="0"/>
              </a:rPr>
              <a:t>Restorative Practice in schools. </a:t>
            </a:r>
            <a:r>
              <a:rPr lang="en-GB" sz="2100" dirty="0">
                <a:solidFill>
                  <a:srgbClr val="0070C0"/>
                </a:solidFill>
                <a:latin typeface="Calibri" panose="020F0502020204030204" pitchFamily="34" charset="0"/>
                <a:cs typeface="Calibri" panose="020F0502020204030204" pitchFamily="34" charset="0"/>
              </a:rPr>
              <a:t>Available at </a:t>
            </a:r>
            <a:r>
              <a:rPr lang="en-GB" sz="2100" dirty="0">
                <a:solidFill>
                  <a:srgbClr val="0070C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https://restorative-practice.co.uk/for-schools</a:t>
            </a:r>
            <a:r>
              <a:rPr lang="en-GB" sz="2100" dirty="0">
                <a:solidFill>
                  <a:srgbClr val="0070C0"/>
                </a:solidFill>
                <a:latin typeface="Calibri" panose="020F0502020204030204" pitchFamily="34" charset="0"/>
                <a:cs typeface="Calibri" panose="020F0502020204030204" pitchFamily="34" charset="0"/>
              </a:rPr>
              <a:t> (Accessed 04.01.2023)</a:t>
            </a:r>
          </a:p>
          <a:p>
            <a:r>
              <a:rPr lang="en-GB" altLang="en-US" sz="2100" b="0" dirty="0">
                <a:solidFill>
                  <a:srgbClr val="0070C0"/>
                </a:solidFill>
                <a:latin typeface="Calibri" panose="020F0502020204030204" pitchFamily="34" charset="0"/>
                <a:ea typeface="ＭＳ Ｐゴシック" pitchFamily="34" charset="-128"/>
                <a:cs typeface="Calibri" panose="020F0502020204030204" pitchFamily="34" charset="0"/>
              </a:rPr>
              <a:t>Rogers, B. (2012) </a:t>
            </a:r>
            <a:r>
              <a:rPr lang="en-GB" altLang="en-US" sz="2100" b="0" i="1" dirty="0">
                <a:solidFill>
                  <a:srgbClr val="0070C0"/>
                </a:solidFill>
                <a:latin typeface="Calibri" panose="020F0502020204030204" pitchFamily="34" charset="0"/>
                <a:ea typeface="ＭＳ Ｐゴシック" pitchFamily="34" charset="-128"/>
                <a:cs typeface="Calibri" panose="020F0502020204030204" pitchFamily="34" charset="0"/>
              </a:rPr>
              <a:t>Classroom Behaviour  </a:t>
            </a:r>
            <a:r>
              <a:rPr lang="en-GB" altLang="en-US" sz="2100" b="0" dirty="0">
                <a:solidFill>
                  <a:srgbClr val="0070C0"/>
                </a:solidFill>
                <a:latin typeface="Calibri" panose="020F0502020204030204" pitchFamily="34" charset="0"/>
                <a:ea typeface="ＭＳ Ｐゴシック" pitchFamily="34" charset="-128"/>
                <a:cs typeface="Calibri" panose="020F0502020204030204" pitchFamily="34" charset="0"/>
              </a:rPr>
              <a:t>London: Sage</a:t>
            </a:r>
          </a:p>
          <a:p>
            <a:r>
              <a:rPr lang="en-GB" sz="2100" dirty="0">
                <a:solidFill>
                  <a:srgbClr val="0070C0"/>
                </a:solidFill>
                <a:latin typeface="Calibri" panose="020F0502020204030204" pitchFamily="34" charset="0"/>
                <a:cs typeface="Calibri" panose="020F0502020204030204" pitchFamily="34" charset="0"/>
              </a:rPr>
              <a:t>Scottish Government (2018) </a:t>
            </a:r>
            <a:r>
              <a:rPr lang="en-GB" sz="2100" i="1" dirty="0">
                <a:solidFill>
                  <a:srgbClr val="0070C0"/>
                </a:solidFill>
                <a:latin typeface="Calibri" panose="020F0502020204030204" pitchFamily="34" charset="0"/>
                <a:cs typeface="Calibri" panose="020F0502020204030204" pitchFamily="34" charset="0"/>
              </a:rPr>
              <a:t>Understanding Childhood Adversity, Resilience and Crime. </a:t>
            </a:r>
            <a:r>
              <a:rPr lang="en-GB" sz="2100" dirty="0">
                <a:solidFill>
                  <a:srgbClr val="0070C0"/>
                </a:solidFill>
                <a:latin typeface="Calibri" panose="020F0502020204030204" pitchFamily="34" charset="0"/>
                <a:cs typeface="Calibri" panose="020F0502020204030204" pitchFamily="34" charset="0"/>
              </a:rPr>
              <a:t>Available at ://www.gov.scot/publications/understanding-childhood-adversity-resilience-crime/#:~:text=Research%20consistently%20shows%20a%20strong%20association%20between%20ACE,for%20Justice%20%E2%80%93%20sometimes%20associated%20with%20criminal%20behaviour. (Accessed 11.08.2023)</a:t>
            </a:r>
          </a:p>
          <a:p>
            <a:r>
              <a:rPr lang="en-GB" sz="2100" dirty="0">
                <a:solidFill>
                  <a:srgbClr val="0070C0"/>
                </a:solidFill>
                <a:latin typeface="Calibri" panose="020F0502020204030204" pitchFamily="34" charset="0"/>
                <a:cs typeface="Calibri" panose="020F0502020204030204" pitchFamily="34" charset="0"/>
              </a:rPr>
              <a:t>Skinner, B.F. (2015) </a:t>
            </a:r>
            <a:r>
              <a:rPr lang="en-GB" sz="2100" i="1" dirty="0">
                <a:solidFill>
                  <a:srgbClr val="0070C0"/>
                </a:solidFill>
                <a:latin typeface="Calibri" panose="020F0502020204030204" pitchFamily="34" charset="0"/>
                <a:cs typeface="Calibri" panose="020F0502020204030204" pitchFamily="34" charset="0"/>
              </a:rPr>
              <a:t>Verbal Behaviour. </a:t>
            </a:r>
            <a:r>
              <a:rPr lang="en-GB" sz="2100" dirty="0">
                <a:solidFill>
                  <a:srgbClr val="0070C0"/>
                </a:solidFill>
                <a:latin typeface="Calibri" panose="020F0502020204030204" pitchFamily="34" charset="0"/>
                <a:cs typeface="Calibri" panose="020F0502020204030204" pitchFamily="34" charset="0"/>
              </a:rPr>
              <a:t>Connecticut: Martino Fine </a:t>
            </a:r>
            <a:r>
              <a:rPr lang="en-GB" sz="2100" dirty="0" err="1">
                <a:solidFill>
                  <a:srgbClr val="0070C0"/>
                </a:solidFill>
                <a:latin typeface="Calibri" panose="020F0502020204030204" pitchFamily="34" charset="0"/>
                <a:cs typeface="Calibri" panose="020F0502020204030204" pitchFamily="34" charset="0"/>
              </a:rPr>
              <a:t>BookshttpsSpectrum</a:t>
            </a:r>
            <a:r>
              <a:rPr lang="en-GB" sz="2100" dirty="0">
                <a:solidFill>
                  <a:srgbClr val="0070C0"/>
                </a:solidFill>
                <a:latin typeface="Calibri" panose="020F0502020204030204" pitchFamily="34" charset="0"/>
                <a:cs typeface="Calibri" panose="020F0502020204030204" pitchFamily="34" charset="0"/>
              </a:rPr>
              <a:t> (2012) </a:t>
            </a:r>
          </a:p>
          <a:p>
            <a:r>
              <a:rPr lang="en-GB" sz="2100" dirty="0" err="1">
                <a:solidFill>
                  <a:srgbClr val="0070C0"/>
                </a:solidFill>
                <a:latin typeface="Calibri" panose="020F0502020204030204" pitchFamily="34" charset="0"/>
                <a:cs typeface="Calibri" panose="020F0502020204030204" pitchFamily="34" charset="0"/>
              </a:rPr>
              <a:t>Tourettes</a:t>
            </a:r>
            <a:r>
              <a:rPr lang="en-GB" sz="2100" dirty="0">
                <a:solidFill>
                  <a:srgbClr val="0070C0"/>
                </a:solidFill>
                <a:latin typeface="Calibri" panose="020F0502020204030204" pitchFamily="34" charset="0"/>
                <a:cs typeface="Calibri" panose="020F0502020204030204" pitchFamily="34" charset="0"/>
              </a:rPr>
              <a:t> Action (2021). Behavioural Therapies. Available at  </a:t>
            </a:r>
            <a:r>
              <a:rPr lang="en-GB" sz="2100" dirty="0">
                <a:solidFill>
                  <a:srgbClr val="0070C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https://www.tourettes-action.org.uk/71-behavioural-therapies.html</a:t>
            </a:r>
            <a:r>
              <a:rPr lang="en-GB" sz="2100" dirty="0">
                <a:solidFill>
                  <a:srgbClr val="0070C0"/>
                </a:solidFill>
                <a:latin typeface="Calibri" panose="020F0502020204030204" pitchFamily="34" charset="0"/>
                <a:cs typeface="Calibri" panose="020F0502020204030204" pitchFamily="34" charset="0"/>
              </a:rPr>
              <a:t> (Accessed 03.01.2023)</a:t>
            </a:r>
          </a:p>
          <a:p>
            <a:r>
              <a:rPr lang="en-GB" sz="2100" dirty="0">
                <a:solidFill>
                  <a:srgbClr val="0070C0"/>
                </a:solidFill>
                <a:latin typeface="Calibri" panose="020F0502020204030204" pitchFamily="34" charset="0"/>
                <a:cs typeface="Calibri" panose="020F0502020204030204" pitchFamily="34" charset="0"/>
              </a:rPr>
              <a:t>UK Government |(2023) </a:t>
            </a:r>
            <a:r>
              <a:rPr lang="en-GB" sz="2100" i="1" dirty="0">
                <a:solidFill>
                  <a:srgbClr val="0070C0"/>
                </a:solidFill>
                <a:latin typeface="Calibri" panose="020F0502020204030204" pitchFamily="34" charset="0"/>
                <a:cs typeface="Calibri" panose="020F0502020204030204" pitchFamily="34" charset="0"/>
              </a:rPr>
              <a:t>Anti-Social Behaviour: Impact on Individuals and Local Communities. </a:t>
            </a:r>
            <a:r>
              <a:rPr lang="en-GB" sz="2100" dirty="0">
                <a:solidFill>
                  <a:srgbClr val="0070C0"/>
                </a:solidFill>
                <a:latin typeface="Calibri" panose="020F0502020204030204" pitchFamily="34" charset="0"/>
                <a:cs typeface="Calibri" panose="020F0502020204030204" pitchFamily="34" charset="0"/>
              </a:rPr>
              <a:t>Available at </a:t>
            </a:r>
            <a:r>
              <a:rPr lang="en-GB" sz="2100" dirty="0">
                <a:solidFill>
                  <a:srgbClr val="0070C0"/>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https://www.gov.uk/government/publications/impacts-of-anti-social-behaviour-on-individuals-and-communities/anti-social-behaviour-impacts-on-individuals-and-local-communities</a:t>
            </a:r>
            <a:r>
              <a:rPr lang="en-GB" sz="2100" dirty="0">
                <a:solidFill>
                  <a:srgbClr val="0070C0"/>
                </a:solidFill>
                <a:latin typeface="Calibri" panose="020F0502020204030204" pitchFamily="34" charset="0"/>
                <a:cs typeface="Calibri" panose="020F0502020204030204" pitchFamily="34" charset="0"/>
              </a:rPr>
              <a:t> (Accessed 10.08.2023)</a:t>
            </a:r>
          </a:p>
          <a:p>
            <a:r>
              <a:rPr lang="en-GB" sz="2100" dirty="0">
                <a:solidFill>
                  <a:srgbClr val="0070C0"/>
                </a:solidFill>
                <a:latin typeface="Calibri" panose="020F0502020204030204" pitchFamily="34" charset="0"/>
                <a:cs typeface="Calibri" panose="020F0502020204030204" pitchFamily="34" charset="0"/>
              </a:rPr>
              <a:t>University of Strathclyde Fraser of </a:t>
            </a:r>
            <a:r>
              <a:rPr lang="en-GB" sz="2100" dirty="0" err="1">
                <a:solidFill>
                  <a:srgbClr val="0070C0"/>
                </a:solidFill>
                <a:latin typeface="Calibri" panose="020F0502020204030204" pitchFamily="34" charset="0"/>
                <a:cs typeface="Calibri" panose="020F0502020204030204" pitchFamily="34" charset="0"/>
              </a:rPr>
              <a:t>Allander</a:t>
            </a:r>
            <a:r>
              <a:rPr lang="en-GB" sz="2100" dirty="0">
                <a:solidFill>
                  <a:srgbClr val="0070C0"/>
                </a:solidFill>
                <a:latin typeface="Calibri" panose="020F0502020204030204" pitchFamily="34" charset="0"/>
                <a:cs typeface="Calibri" panose="020F0502020204030204" pitchFamily="34" charset="0"/>
              </a:rPr>
              <a:t> Institute (2022) </a:t>
            </a:r>
            <a:r>
              <a:rPr lang="en-GB" sz="2100" i="1" dirty="0">
                <a:solidFill>
                  <a:srgbClr val="0070C0"/>
                </a:solidFill>
                <a:latin typeface="Calibri" panose="020F0502020204030204" pitchFamily="34" charset="0"/>
                <a:cs typeface="Calibri" panose="020F0502020204030204" pitchFamily="34" charset="0"/>
              </a:rPr>
              <a:t>ACEs and Development. </a:t>
            </a:r>
            <a:r>
              <a:rPr lang="en-GB" sz="2100" dirty="0">
                <a:solidFill>
                  <a:srgbClr val="0070C0"/>
                </a:solidFill>
                <a:latin typeface="Calibri" panose="020F0502020204030204" pitchFamily="34" charset="0"/>
                <a:cs typeface="Calibri" panose="020F0502020204030204" pitchFamily="34" charset="0"/>
              </a:rPr>
              <a:t>Available athttps://www.gov.scot/publications/understanding-childhood-adversity-resilience-crime/#:~:text=Research%20consistently%20shows%20a%20strong%20association%20between%20ACE,for%20Justice%20%E2%80%93%20sometimes%20associated%20with%20criminal%20behaviour. </a:t>
            </a:r>
            <a:r>
              <a:rPr lang="en-GB" sz="2100" dirty="0">
                <a:solidFill>
                  <a:srgbClr val="0070C0"/>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https://fraserofallander.org/adverse-childhood-experiences-aces-and-development/#:~:text=The%20results%20suggest%20that%20exposure%20to%20ACEs%20in,probability%20of%20having%20a%20self-reported%20socio-emotional%20behavioural%20problem</a:t>
            </a:r>
            <a:r>
              <a:rPr lang="en-GB" sz="2100" dirty="0">
                <a:solidFill>
                  <a:srgbClr val="0070C0"/>
                </a:solidFill>
                <a:latin typeface="Calibri" panose="020F0502020204030204" pitchFamily="34" charset="0"/>
                <a:cs typeface="Calibri" panose="020F0502020204030204" pitchFamily="34" charset="0"/>
              </a:rPr>
              <a:t>. (Accessed 10.08.2023)</a:t>
            </a:r>
          </a:p>
          <a:p>
            <a:r>
              <a:rPr lang="en-GB" sz="2100" dirty="0">
                <a:solidFill>
                  <a:srgbClr val="0070C0"/>
                </a:solidFill>
                <a:latin typeface="Calibri" panose="020F0502020204030204" pitchFamily="34" charset="0"/>
                <a:cs typeface="Calibri" panose="020F0502020204030204" pitchFamily="34" charset="0"/>
              </a:rPr>
              <a:t>Wadsworth, B.J. (1989) </a:t>
            </a:r>
            <a:r>
              <a:rPr lang="en-GB" sz="2100" i="1" dirty="0">
                <a:solidFill>
                  <a:srgbClr val="0070C0"/>
                </a:solidFill>
                <a:latin typeface="Calibri" panose="020F0502020204030204" pitchFamily="34" charset="0"/>
                <a:cs typeface="Calibri" panose="020F0502020204030204" pitchFamily="34" charset="0"/>
              </a:rPr>
              <a:t>Piaget’s Theory of Cognitive and Affective Development. </a:t>
            </a:r>
            <a:r>
              <a:rPr lang="en-GB" sz="2100" dirty="0">
                <a:solidFill>
                  <a:srgbClr val="0070C0"/>
                </a:solidFill>
                <a:latin typeface="Calibri" panose="020F0502020204030204" pitchFamily="34" charset="0"/>
                <a:cs typeface="Calibri" panose="020F0502020204030204" pitchFamily="34" charset="0"/>
              </a:rPr>
              <a:t>Oxon: Taylor and Francis</a:t>
            </a:r>
            <a:endParaRPr lang="en-GB" sz="2100" i="1" dirty="0">
              <a:solidFill>
                <a:srgbClr val="0070C0"/>
              </a:solidFill>
              <a:latin typeface="Calibri" panose="020F0502020204030204" pitchFamily="34" charset="0"/>
              <a:cs typeface="Calibri" panose="020F0502020204030204" pitchFamily="34" charset="0"/>
            </a:endParaRPr>
          </a:p>
          <a:p>
            <a:r>
              <a:rPr lang="en-GB" sz="2100" dirty="0">
                <a:solidFill>
                  <a:srgbClr val="0070C0"/>
                </a:solidFill>
                <a:latin typeface="Calibri" panose="020F0502020204030204" pitchFamily="34" charset="0"/>
                <a:cs typeface="Calibri" panose="020F0502020204030204" pitchFamily="34" charset="0"/>
              </a:rPr>
              <a:t>Welsh Government (2012) </a:t>
            </a:r>
            <a:r>
              <a:rPr lang="en-GB" sz="2100" i="1" dirty="0">
                <a:solidFill>
                  <a:srgbClr val="0070C0"/>
                </a:solidFill>
                <a:latin typeface="Calibri" panose="020F0502020204030204" pitchFamily="34" charset="0"/>
                <a:cs typeface="Calibri" panose="020F0502020204030204" pitchFamily="34" charset="0"/>
              </a:rPr>
              <a:t>Practical Approaches to Behaviour in the Classroom. </a:t>
            </a:r>
            <a:r>
              <a:rPr lang="en-GB" sz="2100" dirty="0">
                <a:solidFill>
                  <a:srgbClr val="0070C0"/>
                </a:solidFill>
                <a:latin typeface="Calibri" panose="020F0502020204030204" pitchFamily="34" charset="0"/>
                <a:cs typeface="Calibri" panose="020F0502020204030204" pitchFamily="34" charset="0"/>
              </a:rPr>
              <a:t>Cardiff: Welsh Government</a:t>
            </a:r>
          </a:p>
          <a:p>
            <a:r>
              <a:rPr lang="en-GB" sz="2100" dirty="0">
                <a:solidFill>
                  <a:srgbClr val="0070C0"/>
                </a:solidFill>
                <a:latin typeface="Calibri" panose="020F0502020204030204" pitchFamily="34" charset="0"/>
                <a:cs typeface="Calibri" panose="020F0502020204030204" pitchFamily="34" charset="0"/>
              </a:rPr>
              <a:t>Welsh Government (2021) </a:t>
            </a:r>
            <a:r>
              <a:rPr lang="en-GB" sz="2100" i="1" dirty="0">
                <a:solidFill>
                  <a:srgbClr val="0070C0"/>
                </a:solidFill>
                <a:latin typeface="Calibri" panose="020F0502020204030204" pitchFamily="34" charset="0"/>
                <a:cs typeface="Calibri" panose="020F0502020204030204" pitchFamily="34" charset="0"/>
              </a:rPr>
              <a:t>Review of Adverse Childhood Experiences (ACE) Policy: Report. </a:t>
            </a:r>
            <a:r>
              <a:rPr lang="en-GB" sz="2100" dirty="0">
                <a:solidFill>
                  <a:srgbClr val="0070C0"/>
                </a:solidFill>
                <a:latin typeface="Calibri" panose="020F0502020204030204" pitchFamily="34" charset="0"/>
                <a:cs typeface="Calibri" panose="020F0502020204030204" pitchFamily="34" charset="0"/>
              </a:rPr>
              <a:t>Available at </a:t>
            </a:r>
            <a:r>
              <a:rPr lang="en-GB" sz="2100" dirty="0">
                <a:solidFill>
                  <a:srgbClr val="0070C0"/>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https://www.gov.wales/review-adverse-childhood-experiences-ace-policy-report-html</a:t>
            </a:r>
            <a:r>
              <a:rPr lang="en-GB" sz="2100" dirty="0">
                <a:solidFill>
                  <a:srgbClr val="0070C0"/>
                </a:solidFill>
                <a:latin typeface="Calibri" panose="020F0502020204030204" pitchFamily="34" charset="0"/>
                <a:cs typeface="Calibri" panose="020F0502020204030204" pitchFamily="34" charset="0"/>
              </a:rPr>
              <a:t> (Accessed 03.01.2023)</a:t>
            </a:r>
          </a:p>
          <a:p>
            <a:pPr marL="0" indent="0">
              <a:buNone/>
            </a:pPr>
            <a:endParaRPr lang="en-GB" sz="2000" i="1" dirty="0"/>
          </a:p>
          <a:p>
            <a:endParaRPr lang="en-GB" sz="2000" dirty="0"/>
          </a:p>
          <a:p>
            <a:endParaRPr lang="en-GB" sz="2000" dirty="0"/>
          </a:p>
          <a:p>
            <a:endParaRPr lang="en-GB" sz="2000" dirty="0"/>
          </a:p>
          <a:p>
            <a:endParaRPr lang="en-GB" sz="2000" dirty="0">
              <a:hlinkClick r:id="rId7"/>
            </a:endParaRPr>
          </a:p>
          <a:p>
            <a:endParaRPr lang="en-GB" sz="2000" dirty="0">
              <a:hlinkClick r:id="rId7"/>
            </a:endParaRPr>
          </a:p>
          <a:p>
            <a:endParaRPr lang="en-GB" dirty="0"/>
          </a:p>
        </p:txBody>
      </p:sp>
    </p:spTree>
    <p:extLst>
      <p:ext uri="{BB962C8B-B14F-4D97-AF65-F5344CB8AC3E}">
        <p14:creationId xmlns:p14="http://schemas.microsoft.com/office/powerpoint/2010/main" val="305823596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2089</Words>
  <Application>Microsoft Office PowerPoint</Application>
  <PresentationFormat>Widescreen</PresentationFormat>
  <Paragraphs>215</Paragraphs>
  <Slides>28</Slides>
  <Notes>0</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28</vt:i4>
      </vt:variant>
    </vt:vector>
  </HeadingPairs>
  <TitlesOfParts>
    <vt:vector size="42" baseType="lpstr">
      <vt:lpstr>WeblySleek UI Normal</vt:lpstr>
      <vt:lpstr>Aptos</vt:lpstr>
      <vt:lpstr>Arial</vt:lpstr>
      <vt:lpstr>Avenir Next LT Pro</vt:lpstr>
      <vt:lpstr>Calibri</vt:lpstr>
      <vt:lpstr>Calibri Light</vt:lpstr>
      <vt:lpstr>Roboto</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Sue Ainsworth</vt:lpstr>
      <vt:lpstr>Nodau Modiwl/ Module Aims</vt:lpstr>
      <vt:lpstr>Deilliannau Dysgu</vt:lpstr>
      <vt:lpstr>Learning Outcomes/ Canlyniadau Dysgu</vt:lpstr>
      <vt:lpstr>Asesiad 1</vt:lpstr>
      <vt:lpstr>Assessment 1</vt:lpstr>
      <vt:lpstr>Asesiad 2</vt:lpstr>
      <vt:lpstr>Assessment  2</vt:lpstr>
      <vt:lpstr>Cynnwys y ddarlith                                       Lecture content </vt:lpstr>
      <vt:lpstr>Neurodiverse conditions that can influence children’s behaviour</vt:lpstr>
      <vt:lpstr>Pervasive Development Disorders (PDD)</vt:lpstr>
      <vt:lpstr>Autism</vt:lpstr>
      <vt:lpstr>Practical interventions  (including those to promote positive behaviours)</vt:lpstr>
      <vt:lpstr> Disruptive Behaviour Disorders:  ADHD - Attention Deficit Hyperactivity Disorder.   </vt:lpstr>
      <vt:lpstr>Interventions  (including those to promote positive behaviours)</vt:lpstr>
      <vt:lpstr>Anxiety disorders can also influence behaviour</vt:lpstr>
      <vt:lpstr>Interventions: Parental influence</vt:lpstr>
      <vt:lpstr>PowerPoint Presentation</vt:lpstr>
      <vt:lpstr>Potential barriers for parents and schools</vt:lpstr>
      <vt:lpstr> Benefits to Children and Young People</vt:lpstr>
      <vt:lpstr>Benefits to Children and Young People</vt:lpstr>
      <vt:lpstr>Benefits to Parents</vt:lpstr>
      <vt:lpstr>Benefits to schools </vt:lpstr>
      <vt:lpstr>Parental influence</vt:lpstr>
      <vt:lpstr>Heddiw/ Today</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Sue Ainsworth</cp:lastModifiedBy>
  <cp:revision>8</cp:revision>
  <dcterms:created xsi:type="dcterms:W3CDTF">2024-09-09T10:46:02Z</dcterms:created>
  <dcterms:modified xsi:type="dcterms:W3CDTF">2025-08-24T09:51:00Z</dcterms:modified>
</cp:coreProperties>
</file>