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660"/>
  </p:normalViewPr>
  <p:slideViewPr>
    <p:cSldViewPr snapToGrid="0">
      <p:cViewPr varScale="1">
        <p:scale>
          <a:sx n="85" d="100"/>
          <a:sy n="85" d="100"/>
        </p:scale>
        <p:origin x="9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25082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4130507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134032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B3D62E-AB62-4D68-9F08-9E88DC04BB15}" type="datetimeFigureOut">
              <a:rPr lang="en-KE" smtClean="0"/>
              <a:t>10/17/2022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704805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B3D62E-AB62-4D68-9F08-9E88DC04BB15}" type="datetimeFigureOut">
              <a:rPr lang="en-KE" smtClean="0"/>
              <a:t>10/17/2022</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04563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B3D62E-AB62-4D68-9F08-9E88DC04BB15}" type="datetimeFigureOut">
              <a:rPr lang="en-KE" smtClean="0"/>
              <a:t>10/17/2022</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909267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3D62E-AB62-4D68-9F08-9E88DC04BB15}" type="datetimeFigureOut">
              <a:rPr lang="en-KE" smtClean="0"/>
              <a:t>10/17/2022</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1044296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B3D62E-AB62-4D68-9F08-9E88DC04BB15}" type="datetimeFigureOut">
              <a:rPr lang="en-KE" smtClean="0"/>
              <a:t>10/17/2022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071412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B3D62E-AB62-4D68-9F08-9E88DC04BB15}" type="datetimeFigureOut">
              <a:rPr lang="en-KE" smtClean="0"/>
              <a:t>10/17/2022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389292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971481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00045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3780550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8558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2167005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54470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B3D62E-AB62-4D68-9F08-9E88DC04BB15}" type="datetimeFigureOut">
              <a:rPr lang="en-KE" smtClean="0"/>
              <a:t>10/17/2022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56621D-9689-443E-B59A-54A9584E29E0}" type="slidenum">
              <a:rPr lang="en-KE" smtClean="0"/>
              <a:t>‹#›</a:t>
            </a:fld>
            <a:endParaRPr lang="en-KE"/>
          </a:p>
        </p:txBody>
      </p:sp>
    </p:spTree>
    <p:extLst>
      <p:ext uri="{BB962C8B-B14F-4D97-AF65-F5344CB8AC3E}">
        <p14:creationId xmlns:p14="http://schemas.microsoft.com/office/powerpoint/2010/main" val="405538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8B3D62E-AB62-4D68-9F08-9E88DC04BB15}" type="datetimeFigureOut">
              <a:rPr lang="en-KE" smtClean="0"/>
              <a:t>10/17/2022</a:t>
            </a:fld>
            <a:endParaRPr lang="en-KE"/>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356621D-9689-443E-B59A-54A9584E29E0}" type="slidenum">
              <a:rPr lang="en-KE" smtClean="0"/>
              <a:t>‹#›</a:t>
            </a:fld>
            <a:endParaRPr lang="en-KE"/>
          </a:p>
        </p:txBody>
      </p:sp>
    </p:spTree>
    <p:extLst>
      <p:ext uri="{BB962C8B-B14F-4D97-AF65-F5344CB8AC3E}">
        <p14:creationId xmlns:p14="http://schemas.microsoft.com/office/powerpoint/2010/main" val="41005644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68769-D762-E3E2-F259-2D546AD9878E}"/>
              </a:ext>
            </a:extLst>
          </p:cNvPr>
          <p:cNvSpPr>
            <a:spLocks noGrp="1"/>
          </p:cNvSpPr>
          <p:nvPr>
            <p:ph type="ctrTitle"/>
          </p:nvPr>
        </p:nvSpPr>
        <p:spPr>
          <a:xfrm>
            <a:off x="1507066" y="1896533"/>
            <a:ext cx="8494889" cy="2154303"/>
          </a:xfrm>
        </p:spPr>
        <p:txBody>
          <a:bodyPr/>
          <a:lstStyle/>
          <a:p>
            <a:r>
              <a:rPr lang="en-US" sz="6000" b="1" dirty="0">
                <a:latin typeface="Arial" panose="020B0604020202020204" pitchFamily="34" charset="0"/>
                <a:cs typeface="Arial" panose="020B0604020202020204" pitchFamily="34" charset="0"/>
              </a:rPr>
              <a:t>The Digestive System and Process</a:t>
            </a:r>
            <a:endParaRPr lang="en-KE" sz="6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50D95BD-F2DC-3033-8F49-18D69957D82E}"/>
              </a:ext>
            </a:extLst>
          </p:cNvPr>
          <p:cNvSpPr>
            <a:spLocks noGrp="1"/>
          </p:cNvSpPr>
          <p:nvPr>
            <p:ph type="subTitle" idx="1"/>
          </p:nvPr>
        </p:nvSpPr>
        <p:spPr>
          <a:xfrm>
            <a:off x="1507067" y="4050833"/>
            <a:ext cx="7766936" cy="45719"/>
          </a:xfrm>
        </p:spPr>
        <p:txBody>
          <a:bodyPr>
            <a:normAutofit fontScale="25000" lnSpcReduction="20000"/>
          </a:bodyPr>
          <a:lstStyle/>
          <a:p>
            <a:endParaRPr lang="en-KE" dirty="0"/>
          </a:p>
        </p:txBody>
      </p:sp>
    </p:spTree>
    <p:extLst>
      <p:ext uri="{BB962C8B-B14F-4D97-AF65-F5344CB8AC3E}">
        <p14:creationId xmlns:p14="http://schemas.microsoft.com/office/powerpoint/2010/main" val="1332314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1E2D9-BC28-B01B-E78C-570DCA282090}"/>
              </a:ext>
            </a:extLst>
          </p:cNvPr>
          <p:cNvSpPr>
            <a:spLocks noGrp="1"/>
          </p:cNvSpPr>
          <p:nvPr>
            <p:ph type="title"/>
          </p:nvPr>
        </p:nvSpPr>
        <p:spPr>
          <a:xfrm>
            <a:off x="0" y="0"/>
            <a:ext cx="12192000" cy="816638"/>
          </a:xfrm>
        </p:spPr>
        <p:txBody>
          <a:bodyPr>
            <a:normAutofit/>
          </a:bodyPr>
          <a:lstStyle/>
          <a:p>
            <a:pPr algn="ctr"/>
            <a:r>
              <a:rPr lang="en-US" sz="4400" b="1" dirty="0">
                <a:solidFill>
                  <a:schemeClr val="accent5"/>
                </a:solidFill>
                <a:latin typeface="Arial" panose="020B0604020202020204" pitchFamily="34" charset="0"/>
                <a:cs typeface="Arial" panose="020B0604020202020204" pitchFamily="34" charset="0"/>
              </a:rPr>
              <a:t>Introduction</a:t>
            </a:r>
            <a:endParaRPr lang="en-KE" sz="4400" b="1" dirty="0">
              <a:solidFill>
                <a:schemeClr val="accent5"/>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A94A2B-BC89-6872-455A-9B449F86BE44}"/>
              </a:ext>
            </a:extLst>
          </p:cNvPr>
          <p:cNvSpPr>
            <a:spLocks noGrp="1"/>
          </p:cNvSpPr>
          <p:nvPr>
            <p:ph idx="1"/>
          </p:nvPr>
        </p:nvSpPr>
        <p:spPr>
          <a:xfrm>
            <a:off x="0" y="1120140"/>
            <a:ext cx="12192000" cy="5737859"/>
          </a:xfrm>
        </p:spPr>
        <p:txBody>
          <a:bodyPr/>
          <a:lstStyle/>
          <a:p>
            <a:pPr marL="0" indent="180000" algn="just">
              <a:lnSpc>
                <a:spcPct val="200000"/>
              </a:lnSpc>
              <a:spcBef>
                <a:spcPts val="0"/>
              </a:spcBef>
              <a:buNone/>
            </a:pPr>
            <a:r>
              <a:rPr lang="en-US" sz="2000" dirty="0">
                <a:effectLst/>
                <a:latin typeface="Arial" panose="020B0604020202020204" pitchFamily="34" charset="0"/>
                <a:ea typeface="Calibri" panose="020F0502020204030204" pitchFamily="34" charset="0"/>
                <a:cs typeface="Arial" panose="020B0604020202020204" pitchFamily="34" charset="0"/>
              </a:rPr>
              <a:t>Numerous glands and organs in the human gastrointestinal system aid in the decompression of the food we consume. When you eat, many processes occur. First, the food is scented, which sends signals to your brain that cause your pituitary gland to generate saliva (</a:t>
            </a:r>
            <a:r>
              <a:rPr lang="en-US" sz="2000" b="0" i="0" dirty="0">
                <a:solidFill>
                  <a:srgbClr val="222222"/>
                </a:solidFill>
                <a:effectLst/>
                <a:latin typeface="Arial" panose="020B0604020202020204" pitchFamily="34" charset="0"/>
                <a:cs typeface="Arial" panose="020B0604020202020204" pitchFamily="34" charset="0"/>
              </a:rPr>
              <a:t>Thomson &amp; Friendship, 2019). </a:t>
            </a:r>
            <a:r>
              <a:rPr lang="en-US" sz="2000" dirty="0">
                <a:effectLst/>
                <a:latin typeface="Arial" panose="020B0604020202020204" pitchFamily="34" charset="0"/>
                <a:ea typeface="Calibri" panose="020F0502020204030204" pitchFamily="34" charset="0"/>
                <a:cs typeface="Arial" panose="020B0604020202020204" pitchFamily="34" charset="0"/>
              </a:rPr>
              <a:t>Next, the food is swallowed in the mouth, where teeth digest solids, and the saliva helps build a bolus (ball). The bolus is next ingested, passing through the mouth and into the pharynx (located in the throat) before passing via the </a:t>
            </a:r>
            <a:r>
              <a:rPr lang="en-US" sz="2000" dirty="0" err="1">
                <a:effectLst/>
                <a:latin typeface="Arial" panose="020B0604020202020204" pitchFamily="34" charset="0"/>
                <a:ea typeface="Calibri" panose="020F0502020204030204" pitchFamily="34" charset="0"/>
                <a:cs typeface="Arial" panose="020B0604020202020204" pitchFamily="34" charset="0"/>
              </a:rPr>
              <a:t>oesophagus</a:t>
            </a:r>
            <a:r>
              <a:rPr lang="en-US" sz="2000" dirty="0">
                <a:effectLst/>
                <a:latin typeface="Arial" panose="020B0604020202020204" pitchFamily="34" charset="0"/>
                <a:ea typeface="Calibri" panose="020F0502020204030204" pitchFamily="34" charset="0"/>
                <a:cs typeface="Arial" panose="020B0604020202020204" pitchFamily="34" charset="0"/>
              </a:rPr>
              <a:t> and down into the stomach. The stomach is located at the end of the </a:t>
            </a:r>
            <a:r>
              <a:rPr lang="en-US" sz="2000" dirty="0" err="1">
                <a:effectLst/>
                <a:latin typeface="Arial" panose="020B0604020202020204" pitchFamily="34" charset="0"/>
                <a:ea typeface="Calibri" panose="020F0502020204030204" pitchFamily="34" charset="0"/>
                <a:cs typeface="Arial" panose="020B0604020202020204" pitchFamily="34" charset="0"/>
              </a:rPr>
              <a:t>oesophagus</a:t>
            </a:r>
            <a:r>
              <a:rPr lang="en-US" sz="2000" dirty="0">
                <a:effectLst/>
                <a:latin typeface="Arial" panose="020B0604020202020204" pitchFamily="34" charset="0"/>
                <a:ea typeface="Calibri" panose="020F0502020204030204" pitchFamily="34" charset="0"/>
                <a:cs typeface="Arial" panose="020B0604020202020204" pitchFamily="34" charset="0"/>
              </a:rPr>
              <a:t>, where food and acid secretions are mixed and partially digested to change the bolus into a more pliable and edible form known as chyme. Food continues to move through the digestive system within two to six hours.</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1983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D2B46-BF28-906B-2C03-F37903F05737}"/>
              </a:ext>
            </a:extLst>
          </p:cNvPr>
          <p:cNvSpPr>
            <a:spLocks noGrp="1"/>
          </p:cNvSpPr>
          <p:nvPr>
            <p:ph type="title"/>
          </p:nvPr>
        </p:nvSpPr>
        <p:spPr>
          <a:xfrm>
            <a:off x="0" y="0"/>
            <a:ext cx="12192000" cy="960120"/>
          </a:xfrm>
        </p:spPr>
        <p:txBody>
          <a:bodyPr>
            <a:normAutofit/>
          </a:bodyPr>
          <a:lstStyle/>
          <a:p>
            <a:pPr algn="ctr"/>
            <a:r>
              <a:rPr lang="en-US" sz="4800" b="1" dirty="0">
                <a:latin typeface="Arial" panose="020B0604020202020204" pitchFamily="34" charset="0"/>
                <a:cs typeface="Arial" panose="020B0604020202020204" pitchFamily="34" charset="0"/>
              </a:rPr>
              <a:t>Functions</a:t>
            </a:r>
            <a:endParaRPr lang="en-KE"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A40427-8DF6-9CA9-B03F-B2D8FCFB3E15}"/>
              </a:ext>
            </a:extLst>
          </p:cNvPr>
          <p:cNvSpPr>
            <a:spLocks noGrp="1"/>
          </p:cNvSpPr>
          <p:nvPr>
            <p:ph idx="1"/>
          </p:nvPr>
        </p:nvSpPr>
        <p:spPr>
          <a:xfrm>
            <a:off x="0" y="1074420"/>
            <a:ext cx="12192000" cy="5783579"/>
          </a:xfrm>
        </p:spPr>
        <p:txBody>
          <a:bodyPr/>
          <a:lstStyle/>
          <a:p>
            <a:pPr algn="just">
              <a:lnSpc>
                <a:spcPct val="200000"/>
              </a:lnSpc>
              <a:spcBef>
                <a:spcPts val="0"/>
              </a:spcBef>
            </a:pPr>
            <a:r>
              <a:rPr lang="en-US" sz="1600" dirty="0">
                <a:effectLst/>
                <a:latin typeface="Arial" panose="020B0604020202020204" pitchFamily="34" charset="0"/>
                <a:ea typeface="Calibri" panose="020F0502020204030204" pitchFamily="34" charset="0"/>
                <a:cs typeface="Arial" panose="020B0604020202020204" pitchFamily="34" charset="0"/>
              </a:rPr>
              <a:t>The primary function of the digestive tract in humans is digesting. </a:t>
            </a:r>
          </a:p>
          <a:p>
            <a:pPr algn="just">
              <a:lnSpc>
                <a:spcPct val="200000"/>
              </a:lnSpc>
              <a:spcBef>
                <a:spcPts val="0"/>
              </a:spcBef>
            </a:pPr>
            <a:r>
              <a:rPr lang="en-US" sz="1600" dirty="0">
                <a:effectLst/>
                <a:latin typeface="Arial" panose="020B0604020202020204" pitchFamily="34" charset="0"/>
                <a:ea typeface="Calibri" panose="020F0502020204030204" pitchFamily="34" charset="0"/>
                <a:cs typeface="Arial" panose="020B0604020202020204" pitchFamily="34" charset="0"/>
              </a:rPr>
              <a:t>The digestive system in humans consists of a gastrointestinal tract through which food and substances move as they are transformed to get absorbed into circulation (</a:t>
            </a:r>
            <a:r>
              <a:rPr lang="en-US" sz="1600" b="0" i="0" dirty="0">
                <a:solidFill>
                  <a:srgbClr val="222222"/>
                </a:solidFill>
                <a:effectLst/>
                <a:latin typeface="Arial" panose="020B0604020202020204" pitchFamily="34" charset="0"/>
                <a:cs typeface="Arial" panose="020B0604020202020204" pitchFamily="34" charset="0"/>
              </a:rPr>
              <a:t>Segers &amp; Depoortere, 2021)</a:t>
            </a:r>
            <a:r>
              <a:rPr lang="en-US" sz="1600" dirty="0">
                <a:effectLst/>
                <a:latin typeface="Arial" panose="020B0604020202020204" pitchFamily="34" charset="0"/>
                <a:ea typeface="Calibri" panose="020F0502020204030204" pitchFamily="34" charset="0"/>
                <a:cs typeface="Arial" panose="020B0604020202020204" pitchFamily="34" charset="0"/>
              </a:rPr>
              <a:t>..</a:t>
            </a:r>
            <a:endParaRPr lang="en-US" sz="1600" dirty="0">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1600" dirty="0">
                <a:effectLst/>
                <a:latin typeface="Arial" panose="020B0604020202020204" pitchFamily="34" charset="0"/>
                <a:ea typeface="Calibri" panose="020F0502020204030204" pitchFamily="34" charset="0"/>
                <a:cs typeface="Arial" panose="020B0604020202020204" pitchFamily="34" charset="0"/>
              </a:rPr>
              <a:t>The digestive system is thus a mechanism in which the food consumed is reacted on by physical and chemical means so that the human body is fed with digestible elements and the unwanted items that are not stored in the body are expelled (</a:t>
            </a:r>
            <a:r>
              <a:rPr lang="en-US" sz="1600" dirty="0" err="1">
                <a:effectLst/>
                <a:latin typeface="Arial" panose="020B0604020202020204" pitchFamily="34" charset="0"/>
                <a:ea typeface="Calibri" panose="020F0502020204030204" pitchFamily="34" charset="0"/>
                <a:cs typeface="Arial" panose="020B0604020202020204" pitchFamily="34" charset="0"/>
              </a:rPr>
              <a:t>Denbow</a:t>
            </a:r>
            <a:r>
              <a:rPr lang="en-US" sz="1600" dirty="0">
                <a:effectLst/>
                <a:latin typeface="Arial" panose="020B0604020202020204" pitchFamily="34" charset="0"/>
                <a:ea typeface="Calibri" panose="020F0502020204030204" pitchFamily="34" charset="0"/>
                <a:cs typeface="Arial" panose="020B0604020202020204" pitchFamily="34" charset="0"/>
              </a:rPr>
              <a:t>, 2015). </a:t>
            </a:r>
          </a:p>
          <a:p>
            <a:pPr algn="just">
              <a:lnSpc>
                <a:spcPct val="200000"/>
              </a:lnSpc>
              <a:spcBef>
                <a:spcPts val="0"/>
              </a:spcBef>
            </a:pPr>
            <a:r>
              <a:rPr lang="en-US" sz="1600" dirty="0">
                <a:effectLst/>
                <a:latin typeface="Arial" panose="020B0604020202020204" pitchFamily="34" charset="0"/>
                <a:ea typeface="Calibri" panose="020F0502020204030204" pitchFamily="34" charset="0"/>
                <a:cs typeface="Arial" panose="020B0604020202020204" pitchFamily="34" charset="0"/>
              </a:rPr>
              <a:t>The human digestive system's job is to break down and take food into circulation.</a:t>
            </a:r>
            <a:endParaRPr lang="en-KE" sz="16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844285B-E091-FCBC-F8A8-7A92C383FEBE}"/>
              </a:ext>
            </a:extLst>
          </p:cNvPr>
          <p:cNvPicPr>
            <a:picLocks noChangeAspect="1"/>
          </p:cNvPicPr>
          <p:nvPr/>
        </p:nvPicPr>
        <p:blipFill>
          <a:blip r:embed="rId2"/>
          <a:stretch>
            <a:fillRect/>
          </a:stretch>
        </p:blipFill>
        <p:spPr>
          <a:xfrm>
            <a:off x="2246489" y="3915815"/>
            <a:ext cx="4323644" cy="1762496"/>
          </a:xfrm>
          <a:prstGeom prst="rect">
            <a:avLst/>
          </a:prstGeom>
        </p:spPr>
      </p:pic>
    </p:spTree>
    <p:extLst>
      <p:ext uri="{BB962C8B-B14F-4D97-AF65-F5344CB8AC3E}">
        <p14:creationId xmlns:p14="http://schemas.microsoft.com/office/powerpoint/2010/main" val="167234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5161-EC31-AF10-ADF8-5FC60364103E}"/>
              </a:ext>
            </a:extLst>
          </p:cNvPr>
          <p:cNvSpPr>
            <a:spLocks noGrp="1"/>
          </p:cNvSpPr>
          <p:nvPr>
            <p:ph type="title"/>
          </p:nvPr>
        </p:nvSpPr>
        <p:spPr>
          <a:xfrm>
            <a:off x="0" y="0"/>
            <a:ext cx="12192000" cy="925830"/>
          </a:xfrm>
        </p:spPr>
        <p:txBody>
          <a:bodyPr>
            <a:normAutofit/>
          </a:bodyPr>
          <a:lstStyle/>
          <a:p>
            <a:pPr algn="ctr"/>
            <a:r>
              <a:rPr lang="en-US" sz="4800" b="1" dirty="0">
                <a:solidFill>
                  <a:srgbClr val="0070C0"/>
                </a:solidFill>
                <a:latin typeface="Arial" panose="020B0604020202020204" pitchFamily="34" charset="0"/>
                <a:cs typeface="Arial" panose="020B0604020202020204" pitchFamily="34" charset="0"/>
              </a:rPr>
              <a:t>Digestive Organs</a:t>
            </a:r>
            <a:endParaRPr lang="en-KE" sz="48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649B4E-3501-BC78-35FB-13E02F7581E1}"/>
              </a:ext>
            </a:extLst>
          </p:cNvPr>
          <p:cNvSpPr>
            <a:spLocks noGrp="1"/>
          </p:cNvSpPr>
          <p:nvPr>
            <p:ph idx="1"/>
          </p:nvPr>
        </p:nvSpPr>
        <p:spPr>
          <a:xfrm>
            <a:off x="0" y="1097280"/>
            <a:ext cx="12192000" cy="5760719"/>
          </a:xfrm>
        </p:spPr>
        <p:txBody>
          <a:bodyPr>
            <a:normAutofit lnSpcReduction="10000"/>
          </a:bodyPr>
          <a:lstStyle/>
          <a:p>
            <a:pPr algn="just">
              <a:lnSpc>
                <a:spcPct val="200000"/>
              </a:lnSpc>
              <a:spcBef>
                <a:spcPts val="0"/>
              </a:spcBef>
            </a:pPr>
            <a:r>
              <a:rPr lang="en-US" sz="2400" dirty="0">
                <a:effectLst/>
                <a:latin typeface="Arial" panose="020B0604020202020204" pitchFamily="34" charset="0"/>
                <a:ea typeface="Calibri" panose="020F0502020204030204" pitchFamily="34" charset="0"/>
                <a:cs typeface="Arial" panose="020B0604020202020204" pitchFamily="34" charset="0"/>
              </a:rPr>
              <a:t>The organs that aid in digesting are the mouth, teeth, tongue, throat, esophagus, stomach, small intestines, and large intestines, culminating in the anus. </a:t>
            </a:r>
          </a:p>
          <a:p>
            <a:pPr algn="just">
              <a:lnSpc>
                <a:spcPct val="200000"/>
              </a:lnSpc>
              <a:spcBef>
                <a:spcPts val="0"/>
              </a:spcBef>
            </a:pPr>
            <a:r>
              <a:rPr lang="en-US" sz="2400" dirty="0">
                <a:effectLst/>
                <a:latin typeface="Arial" panose="020B0604020202020204" pitchFamily="34" charset="0"/>
                <a:ea typeface="Calibri" panose="020F0502020204030204" pitchFamily="34" charset="0"/>
                <a:cs typeface="Arial" panose="020B0604020202020204" pitchFamily="34" charset="0"/>
              </a:rPr>
              <a:t>The meal is absorbed into the mouth where it is broken, providing a brief overview of the digestive process. It next went through a process referred to as propulsion as it travelled along the gastrointestinal tract. After that, the meal is chemically dissolved during a chemical digestion process to form smaller and simpler particles. </a:t>
            </a:r>
          </a:p>
          <a:p>
            <a:pPr algn="just">
              <a:lnSpc>
                <a:spcPct val="200000"/>
              </a:lnSpc>
              <a:spcBef>
                <a:spcPts val="0"/>
              </a:spcBef>
            </a:pPr>
            <a:r>
              <a:rPr lang="en-US" sz="2400" dirty="0">
                <a:effectLst/>
                <a:latin typeface="Arial" panose="020B0604020202020204" pitchFamily="34" charset="0"/>
                <a:ea typeface="Calibri" panose="020F0502020204030204" pitchFamily="34" charset="0"/>
                <a:cs typeface="Arial" panose="020B0604020202020204" pitchFamily="34" charset="0"/>
              </a:rPr>
              <a:t>The dietary elements that are digested are subsequently taken into the body, while those that have not are ejected via the anus during a process known as faeces.</a:t>
            </a:r>
            <a:endParaRPr lang="en-KE" sz="2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6950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8891D-F626-A8A6-9869-E3DB95C01B58}"/>
              </a:ext>
            </a:extLst>
          </p:cNvPr>
          <p:cNvSpPr>
            <a:spLocks noGrp="1"/>
          </p:cNvSpPr>
          <p:nvPr>
            <p:ph type="title"/>
          </p:nvPr>
        </p:nvSpPr>
        <p:spPr>
          <a:xfrm>
            <a:off x="0" y="0"/>
            <a:ext cx="12192000" cy="1106312"/>
          </a:xfrm>
        </p:spPr>
        <p:txBody>
          <a:bodyPr>
            <a:noAutofit/>
          </a:bodyPr>
          <a:lstStyle/>
          <a:p>
            <a:r>
              <a:rPr lang="en-US" sz="40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t>The Phases in the Gastric Activity Regulation</a:t>
            </a:r>
            <a:br>
              <a:rPr lang="en-KE" sz="40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br>
            <a:endParaRPr lang="en-KE" sz="4000" b="1" dirty="0">
              <a:solidFill>
                <a:srgbClr val="00B05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7B3916-2206-547B-07F0-CDD7B9928B60}"/>
              </a:ext>
            </a:extLst>
          </p:cNvPr>
          <p:cNvSpPr>
            <a:spLocks noGrp="1"/>
          </p:cNvSpPr>
          <p:nvPr>
            <p:ph idx="1"/>
          </p:nvPr>
        </p:nvSpPr>
        <p:spPr>
          <a:xfrm>
            <a:off x="0" y="811530"/>
            <a:ext cx="12192000" cy="6046470"/>
          </a:xfrm>
        </p:spPr>
        <p:txBody>
          <a:bodyPr>
            <a:normAutofit/>
          </a:bodyPr>
          <a:lstStyle/>
          <a:p>
            <a:pPr algn="just">
              <a:lnSpc>
                <a:spcPct val="200000"/>
              </a:lnSpc>
              <a:spcBef>
                <a:spcPts val="0"/>
              </a:spcBef>
            </a:pPr>
            <a:r>
              <a:rPr lang="en-US" sz="1400" dirty="0">
                <a:effectLst/>
                <a:latin typeface="Arial" panose="020B0604020202020204" pitchFamily="34" charset="0"/>
                <a:ea typeface="Calibri" panose="020F0502020204030204" pitchFamily="34" charset="0"/>
                <a:cs typeface="Arial" panose="020B0604020202020204" pitchFamily="34" charset="0"/>
              </a:rPr>
              <a:t>The modulation of stomach activity occurs in three stages. </a:t>
            </a:r>
          </a:p>
          <a:p>
            <a:pPr algn="just">
              <a:lnSpc>
                <a:spcPct val="200000"/>
              </a:lnSpc>
              <a:spcBef>
                <a:spcPts val="0"/>
              </a:spcBef>
            </a:pPr>
            <a:r>
              <a:rPr lang="en-US" sz="1400" dirty="0">
                <a:effectLst/>
                <a:latin typeface="Arial" panose="020B0604020202020204" pitchFamily="34" charset="0"/>
                <a:ea typeface="Calibri" panose="020F0502020204030204" pitchFamily="34" charset="0"/>
                <a:cs typeface="Arial" panose="020B0604020202020204" pitchFamily="34" charset="0"/>
              </a:rPr>
              <a:t>The stomach phase, cephalic phase, and intestinal phase are the three stages. </a:t>
            </a:r>
          </a:p>
          <a:p>
            <a:pPr algn="just">
              <a:lnSpc>
                <a:spcPct val="200000"/>
              </a:lnSpc>
              <a:spcBef>
                <a:spcPts val="0"/>
              </a:spcBef>
            </a:pPr>
            <a:r>
              <a:rPr lang="en-US" sz="1400" dirty="0">
                <a:effectLst/>
                <a:latin typeface="Arial" panose="020B0604020202020204" pitchFamily="34" charset="0"/>
                <a:ea typeface="Calibri" panose="020F0502020204030204" pitchFamily="34" charset="0"/>
                <a:cs typeface="Arial" panose="020B0604020202020204" pitchFamily="34" charset="0"/>
              </a:rPr>
              <a:t>Before food reaches the stomach, the cephalic stage of digestion takes place. </a:t>
            </a:r>
          </a:p>
          <a:p>
            <a:pPr algn="just">
              <a:lnSpc>
                <a:spcPct val="200000"/>
              </a:lnSpc>
              <a:spcBef>
                <a:spcPts val="0"/>
              </a:spcBef>
            </a:pPr>
            <a:r>
              <a:rPr lang="en-US" sz="1400" dirty="0">
                <a:effectLst/>
                <a:latin typeface="Arial" panose="020B0604020202020204" pitchFamily="34" charset="0"/>
                <a:ea typeface="Calibri" panose="020F0502020204030204" pitchFamily="34" charset="0"/>
                <a:cs typeface="Arial" panose="020B0604020202020204" pitchFamily="34" charset="0"/>
              </a:rPr>
              <a:t>Food preparation through senses, including hearing, smelling, seeing, or even just thinking about it, defines the cephalic phase. This digestion process involves transferring sensations from the gastrointestinal system to the intestinal epithelium (</a:t>
            </a:r>
            <a:r>
              <a:rPr lang="en-US" sz="1400" dirty="0" err="1">
                <a:effectLst/>
                <a:latin typeface="Arial" panose="020B0604020202020204" pitchFamily="34" charset="0"/>
                <a:ea typeface="Calibri" panose="020F0502020204030204" pitchFamily="34" charset="0"/>
                <a:cs typeface="Arial" panose="020B0604020202020204" pitchFamily="34" charset="0"/>
              </a:rPr>
              <a:t>Denbow</a:t>
            </a:r>
            <a:r>
              <a:rPr lang="en-US" sz="1400" dirty="0">
                <a:effectLst/>
                <a:latin typeface="Arial" panose="020B0604020202020204" pitchFamily="34" charset="0"/>
                <a:ea typeface="Calibri" panose="020F0502020204030204" pitchFamily="34" charset="0"/>
                <a:cs typeface="Arial" panose="020B0604020202020204" pitchFamily="34" charset="0"/>
              </a:rPr>
              <a:t>, 2015). </a:t>
            </a:r>
          </a:p>
          <a:p>
            <a:pPr algn="just">
              <a:lnSpc>
                <a:spcPct val="200000"/>
              </a:lnSpc>
              <a:spcBef>
                <a:spcPts val="0"/>
              </a:spcBef>
            </a:pPr>
            <a:r>
              <a:rPr lang="en-US" sz="1400" dirty="0">
                <a:effectLst/>
                <a:latin typeface="Arial" panose="020B0604020202020204" pitchFamily="34" charset="0"/>
                <a:ea typeface="Calibri" panose="020F0502020204030204" pitchFamily="34" charset="0"/>
                <a:cs typeface="Arial" panose="020B0604020202020204" pitchFamily="34" charset="0"/>
              </a:rPr>
              <a:t>The brain informs the gastrointestinal that it should be prepared for a meal during the cephalic phase.</a:t>
            </a:r>
            <a:endParaRPr lang="en-KE"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1923433-CF91-D626-5602-C96761087DF3}"/>
              </a:ext>
            </a:extLst>
          </p:cNvPr>
          <p:cNvPicPr>
            <a:picLocks noChangeAspect="1"/>
          </p:cNvPicPr>
          <p:nvPr/>
        </p:nvPicPr>
        <p:blipFill>
          <a:blip r:embed="rId2"/>
          <a:stretch>
            <a:fillRect/>
          </a:stretch>
        </p:blipFill>
        <p:spPr>
          <a:xfrm>
            <a:off x="2810934" y="3793067"/>
            <a:ext cx="5080000" cy="2383895"/>
          </a:xfrm>
          <a:prstGeom prst="rect">
            <a:avLst/>
          </a:prstGeom>
        </p:spPr>
      </p:pic>
    </p:spTree>
    <p:extLst>
      <p:ext uri="{BB962C8B-B14F-4D97-AF65-F5344CB8AC3E}">
        <p14:creationId xmlns:p14="http://schemas.microsoft.com/office/powerpoint/2010/main" val="3648602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27A4D-DB5C-A09C-9BAB-2ADF0BA180A4}"/>
              </a:ext>
            </a:extLst>
          </p:cNvPr>
          <p:cNvSpPr>
            <a:spLocks noGrp="1"/>
          </p:cNvSpPr>
          <p:nvPr>
            <p:ph type="title"/>
          </p:nvPr>
        </p:nvSpPr>
        <p:spPr>
          <a:xfrm>
            <a:off x="102870" y="365125"/>
            <a:ext cx="11250930" cy="572135"/>
          </a:xfrm>
        </p:spPr>
        <p:txBody>
          <a:bodyPr>
            <a:normAutofit fontScale="90000"/>
          </a:bodyPr>
          <a:lstStyle/>
          <a:p>
            <a:pPr algn="ctr"/>
            <a:r>
              <a:rPr lang="en-US" b="1" dirty="0">
                <a:latin typeface="Arial" panose="020B0604020202020204" pitchFamily="34" charset="0"/>
                <a:cs typeface="Arial" panose="020B0604020202020204" pitchFamily="34" charset="0"/>
              </a:rPr>
              <a:t>Continuation</a:t>
            </a:r>
            <a:endParaRPr lang="en-KE"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C36F83-9BDF-7215-AF83-C5D1A059F61C}"/>
              </a:ext>
            </a:extLst>
          </p:cNvPr>
          <p:cNvSpPr>
            <a:spLocks noGrp="1"/>
          </p:cNvSpPr>
          <p:nvPr>
            <p:ph idx="1"/>
          </p:nvPr>
        </p:nvSpPr>
        <p:spPr>
          <a:xfrm>
            <a:off x="0" y="788670"/>
            <a:ext cx="12192000" cy="6069329"/>
          </a:xfrm>
        </p:spPr>
        <p:txBody>
          <a:bodyPr>
            <a:normAutofit fontScale="92500" lnSpcReduction="20000"/>
          </a:bodyPr>
          <a:lstStyle/>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After chewing, the meal is swallowed, which triggers a gastric action where the stomach's acidic fluid works to digest the food. </a:t>
            </a: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The entirety of the dangerous germs is removed during the stomach phase of digestion. The partially digested protein stimulates the creation of hydrochloric acid, which helps with digestion (</a:t>
            </a:r>
            <a:r>
              <a:rPr lang="en-US" sz="2000" dirty="0" err="1">
                <a:effectLst/>
                <a:latin typeface="Arial" panose="020B0604020202020204" pitchFamily="34" charset="0"/>
                <a:ea typeface="Calibri" panose="020F0502020204030204" pitchFamily="34" charset="0"/>
                <a:cs typeface="Arial" panose="020B0604020202020204" pitchFamily="34" charset="0"/>
              </a:rPr>
              <a:t>Reinus</a:t>
            </a:r>
            <a:r>
              <a:rPr lang="en-US" sz="2000" dirty="0">
                <a:effectLst/>
                <a:latin typeface="Arial" panose="020B0604020202020204" pitchFamily="34" charset="0"/>
                <a:ea typeface="Calibri" panose="020F0502020204030204" pitchFamily="34" charset="0"/>
                <a:cs typeface="Arial" panose="020B0604020202020204" pitchFamily="34" charset="0"/>
              </a:rPr>
              <a:t> &amp; Simon, 2014).</a:t>
            </a: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 In the intestine stage of digestion, fats and carbs are broken down by the body. After the meal has broken down within the body and discharged into the gastrointestinal system.</a:t>
            </a: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 The gastrointestinal phase facilitates nutrient absorption by delaying gastric emptying (</a:t>
            </a:r>
            <a:r>
              <a:rPr lang="en-US" sz="2000" dirty="0" err="1">
                <a:effectLst/>
                <a:latin typeface="Arial" panose="020B0604020202020204" pitchFamily="34" charset="0"/>
                <a:ea typeface="Calibri" panose="020F0502020204030204" pitchFamily="34" charset="0"/>
                <a:cs typeface="Arial" panose="020B0604020202020204" pitchFamily="34" charset="0"/>
              </a:rPr>
              <a:t>Reinus</a:t>
            </a:r>
            <a:r>
              <a:rPr lang="en-US" sz="2000" dirty="0">
                <a:effectLst/>
                <a:latin typeface="Arial" panose="020B0604020202020204" pitchFamily="34" charset="0"/>
                <a:ea typeface="Calibri" panose="020F0502020204030204" pitchFamily="34" charset="0"/>
                <a:cs typeface="Arial" panose="020B0604020202020204" pitchFamily="34" charset="0"/>
              </a:rPr>
              <a:t> &amp; Simon, 2014). </a:t>
            </a: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Other hormonal and neutral processes in the intestinal tract cause the stomach to secrete less and move less by sending inhibitory signals (endocrine and neurological).</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61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D2E-A4CF-72E1-47DB-6229C09C9FCF}"/>
              </a:ext>
            </a:extLst>
          </p:cNvPr>
          <p:cNvSpPr>
            <a:spLocks noGrp="1"/>
          </p:cNvSpPr>
          <p:nvPr>
            <p:ph type="title"/>
          </p:nvPr>
        </p:nvSpPr>
        <p:spPr>
          <a:xfrm>
            <a:off x="0" y="1"/>
            <a:ext cx="12192000" cy="857956"/>
          </a:xfrm>
        </p:spPr>
        <p:txBody>
          <a:bodyPr>
            <a:noAutofit/>
          </a:bodyPr>
          <a:lstStyle/>
          <a:p>
            <a:pPr algn="ctr"/>
            <a:r>
              <a:rPr lang="en-US" sz="4800" b="1" dirty="0">
                <a:solidFill>
                  <a:srgbClr val="C00000"/>
                </a:solidFill>
                <a:effectLst/>
                <a:latin typeface="Arial" panose="020B0604020202020204" pitchFamily="34" charset="0"/>
                <a:ea typeface="Calibri" panose="020F0502020204030204" pitchFamily="34" charset="0"/>
                <a:cs typeface="Arial" panose="020B0604020202020204" pitchFamily="34" charset="0"/>
              </a:rPr>
              <a:t>Operating Conditions for Enzymes</a:t>
            </a:r>
            <a:br>
              <a:rPr lang="en-KE" sz="4800" dirty="0">
                <a:effectLst/>
                <a:latin typeface="Arial" panose="020B0604020202020204" pitchFamily="34" charset="0"/>
                <a:ea typeface="Calibri" panose="020F0502020204030204" pitchFamily="34" charset="0"/>
                <a:cs typeface="Arial" panose="020B0604020202020204" pitchFamily="34" charset="0"/>
              </a:rPr>
            </a:br>
            <a:endParaRPr lang="en-KE"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C1B814-92F0-D93F-29E6-D4374809E6EB}"/>
              </a:ext>
            </a:extLst>
          </p:cNvPr>
          <p:cNvSpPr>
            <a:spLocks noGrp="1"/>
          </p:cNvSpPr>
          <p:nvPr>
            <p:ph idx="1"/>
          </p:nvPr>
        </p:nvSpPr>
        <p:spPr>
          <a:xfrm>
            <a:off x="0" y="1028700"/>
            <a:ext cx="12192000" cy="5829299"/>
          </a:xfrm>
        </p:spPr>
        <p:txBody>
          <a:bodyPr>
            <a:normAutofit fontScale="92500" lnSpcReduction="20000"/>
          </a:bodyPr>
          <a:lstStyle/>
          <a:p>
            <a:pPr marL="0" indent="0" algn="just">
              <a:lnSpc>
                <a:spcPct val="200000"/>
              </a:lnSpc>
              <a:spcBef>
                <a:spcPts val="0"/>
              </a:spcBef>
              <a:buNone/>
            </a:pPr>
            <a:r>
              <a:rPr lang="en-US" sz="1800" dirty="0">
                <a:effectLst/>
                <a:latin typeface="Arial" panose="020B0604020202020204" pitchFamily="34" charset="0"/>
                <a:ea typeface="Calibri" panose="020F0502020204030204" pitchFamily="34" charset="0"/>
                <a:cs typeface="Arial" panose="020B0604020202020204" pitchFamily="34" charset="0"/>
              </a:rPr>
              <a:t>The optimal situation is when a specific enzyme would be most functional; during this time, the frequency of the biochemical process it catalyzes is highest. When the enzyme Amylase functions appropriately, it gently breaks down starch into glucose. The ideal PH for Amylase is 7, which is PH7.</a:t>
            </a:r>
          </a:p>
          <a:p>
            <a:pPr marL="0" indent="0" algn="just">
              <a:lnSpc>
                <a:spcPct val="200000"/>
              </a:lnSpc>
              <a:spcBef>
                <a:spcPts val="0"/>
              </a:spcBef>
              <a:buNone/>
            </a:pPr>
            <a:r>
              <a:rPr lang="en-US" sz="1800" b="1" dirty="0">
                <a:effectLst/>
                <a:latin typeface="Arial" panose="020B0604020202020204" pitchFamily="34" charset="0"/>
                <a:ea typeface="Calibri" panose="020F0502020204030204" pitchFamily="34" charset="0"/>
                <a:cs typeface="Arial" panose="020B0604020202020204" pitchFamily="34" charset="0"/>
              </a:rPr>
              <a:t>Key Hypothesis and Lock</a:t>
            </a:r>
          </a:p>
          <a:p>
            <a:pPr marL="0" indent="0" algn="just">
              <a:lnSpc>
                <a:spcPct val="200000"/>
              </a:lnSpc>
              <a:spcBef>
                <a:spcPts val="0"/>
              </a:spcBef>
              <a:buNone/>
            </a:pPr>
            <a:r>
              <a:rPr lang="en-US" sz="1800" dirty="0">
                <a:effectLst/>
                <a:latin typeface="Arial" panose="020B0604020202020204" pitchFamily="34" charset="0"/>
                <a:ea typeface="Calibri" panose="020F0502020204030204" pitchFamily="34" charset="0"/>
                <a:cs typeface="Arial" panose="020B0604020202020204" pitchFamily="34" charset="0"/>
              </a:rPr>
              <a:t>Enzymes are coiled into intricate three-dimensional patterns that allow smaller fragments to fit inside of them; this area is known as the active site. According to the "lock and key" theory, enzymes are highly selective because their active sites' shapes match those of their starch molecules. Typically, one sort of reaction is catalyzed by each type of enzyme.</a:t>
            </a:r>
          </a:p>
          <a:p>
            <a:pPr marL="0" indent="0" algn="just">
              <a:lnSpc>
                <a:spcPct val="200000"/>
              </a:lnSpc>
              <a:spcBef>
                <a:spcPts val="0"/>
              </a:spcBef>
              <a:buNone/>
            </a:pPr>
            <a:r>
              <a:rPr lang="en-US" sz="1800" b="1" dirty="0">
                <a:effectLst/>
                <a:latin typeface="Arial" panose="020B0604020202020204" pitchFamily="34" charset="0"/>
                <a:ea typeface="Calibri" panose="020F0502020204030204" pitchFamily="34" charset="0"/>
                <a:cs typeface="Arial" panose="020B0604020202020204" pitchFamily="34" charset="0"/>
              </a:rPr>
              <a:t>Pepsin</a:t>
            </a:r>
            <a:endParaRPr lang="en-KE" sz="18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800" dirty="0">
                <a:effectLst/>
                <a:latin typeface="Arial" panose="020B0604020202020204" pitchFamily="34" charset="0"/>
                <a:ea typeface="Calibri" panose="020F0502020204030204" pitchFamily="34" charset="0"/>
                <a:cs typeface="Arial" panose="020B0604020202020204" pitchFamily="34" charset="0"/>
              </a:rPr>
              <a:t>The epithelial evagination enhances the surface area for nutrient absorption in the small intestine's main noticeable tissue specialization. The ideal pH for the intestinal enzyme is between 1.5 and 2.0. Bile serves as an emulsifier while digesting fats, breaking up giant fat globules into tiny dispersed phases. Soluble fats give fast-digesting enzymes (like lipase) a lot of surface area to work on, speeding up the process.</a:t>
            </a: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6621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F7BA2-639F-C10A-C24B-FADE830E204E}"/>
              </a:ext>
            </a:extLst>
          </p:cNvPr>
          <p:cNvSpPr>
            <a:spLocks noGrp="1"/>
          </p:cNvSpPr>
          <p:nvPr>
            <p:ph type="title"/>
          </p:nvPr>
        </p:nvSpPr>
        <p:spPr>
          <a:xfrm>
            <a:off x="0" y="0"/>
            <a:ext cx="12192000" cy="685800"/>
          </a:xfrm>
        </p:spPr>
        <p:txBody>
          <a:bodyPr>
            <a:noAutofit/>
          </a:bodyPr>
          <a:lstStyle/>
          <a:p>
            <a:r>
              <a:rPr lang="en-US" sz="3200" b="1" dirty="0">
                <a:solidFill>
                  <a:srgbClr val="00B0F0"/>
                </a:solidFill>
                <a:effectLst/>
                <a:latin typeface="Arial" panose="020B0604020202020204" pitchFamily="34" charset="0"/>
                <a:ea typeface="Calibri" panose="020F0502020204030204" pitchFamily="34" charset="0"/>
                <a:cs typeface="Arial" panose="020B0604020202020204" pitchFamily="34" charset="0"/>
              </a:rPr>
              <a:t>Chemical Digestion, Mechanical Digestion, and Enzymes</a:t>
            </a:r>
            <a:br>
              <a:rPr lang="en-KE" sz="3200" dirty="0">
                <a:effectLst/>
                <a:latin typeface="Arial" panose="020B0604020202020204" pitchFamily="34" charset="0"/>
                <a:ea typeface="Calibri" panose="020F0502020204030204" pitchFamily="34" charset="0"/>
                <a:cs typeface="Arial" panose="020B0604020202020204" pitchFamily="34" charset="0"/>
              </a:rPr>
            </a:br>
            <a:br>
              <a:rPr lang="en-KE" sz="3200" dirty="0">
                <a:effectLst/>
                <a:latin typeface="Arial" panose="020B0604020202020204" pitchFamily="34" charset="0"/>
                <a:ea typeface="Calibri" panose="020F0502020204030204" pitchFamily="34" charset="0"/>
                <a:cs typeface="Arial" panose="020B0604020202020204" pitchFamily="34" charset="0"/>
              </a:rPr>
            </a:br>
            <a:endParaRPr lang="en-KE"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BA123B-4789-5E5C-0475-BB8287C83E0A}"/>
              </a:ext>
            </a:extLst>
          </p:cNvPr>
          <p:cNvSpPr>
            <a:spLocks noGrp="1"/>
          </p:cNvSpPr>
          <p:nvPr>
            <p:ph idx="1"/>
          </p:nvPr>
        </p:nvSpPr>
        <p:spPr>
          <a:xfrm>
            <a:off x="0" y="868680"/>
            <a:ext cx="12192000" cy="5989320"/>
          </a:xfrm>
        </p:spPr>
        <p:txBody>
          <a:bodyPr>
            <a:normAutofit fontScale="92500" lnSpcReduction="10000"/>
          </a:bodyPr>
          <a:lstStyle/>
          <a:p>
            <a:pPr marL="0" indent="0">
              <a:lnSpc>
                <a:spcPct val="107000"/>
              </a:lnSpc>
              <a:spcAft>
                <a:spcPts val="800"/>
              </a:spcAft>
              <a:buNone/>
            </a:pPr>
            <a:r>
              <a:rPr lang="en-US" sz="1800" b="1" dirty="0">
                <a:effectLst/>
                <a:latin typeface="Arial" panose="020B0604020202020204" pitchFamily="34" charset="0"/>
                <a:ea typeface="Calibri" panose="020F0502020204030204" pitchFamily="34" charset="0"/>
                <a:cs typeface="Arial" panose="020B0604020202020204" pitchFamily="34" charset="0"/>
              </a:rPr>
              <a:t>Mouth</a:t>
            </a:r>
            <a:endParaRPr lang="en-US" sz="1800" b="1"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800" dirty="0">
                <a:effectLst/>
                <a:latin typeface="Arial" panose="020B0604020202020204" pitchFamily="34" charset="0"/>
                <a:ea typeface="Calibri" panose="020F0502020204030204" pitchFamily="34" charset="0"/>
                <a:cs typeface="Arial" panose="020B0604020202020204" pitchFamily="34" charset="0"/>
              </a:rPr>
              <a:t>The digestion process, also known as ingestion, involves breaking down food in the mouth. The tongue then moves the food to the back of the throat, where it passes as a bolus through the esophagus. The uvula and epiglottis prevent the bolus from penetrating the nasal cavity and trachea.</a:t>
            </a:r>
          </a:p>
          <a:p>
            <a:pPr marL="0" indent="0" algn="just">
              <a:lnSpc>
                <a:spcPct val="200000"/>
              </a:lnSpc>
              <a:spcBef>
                <a:spcPts val="0"/>
              </a:spcBef>
              <a:buNone/>
            </a:pPr>
            <a:r>
              <a:rPr lang="en-US" sz="1800" b="1" dirty="0">
                <a:effectLst/>
                <a:latin typeface="Arial" panose="020B0604020202020204" pitchFamily="34" charset="0"/>
                <a:ea typeface="Calibri" panose="020F0502020204030204" pitchFamily="34" charset="0"/>
                <a:cs typeface="Arial" panose="020B0604020202020204" pitchFamily="34" charset="0"/>
              </a:rPr>
              <a:t>Churning</a:t>
            </a:r>
            <a:endParaRPr lang="en-KE" sz="18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800" dirty="0">
                <a:effectLst/>
                <a:latin typeface="Arial" panose="020B0604020202020204" pitchFamily="34" charset="0"/>
                <a:ea typeface="Calibri" panose="020F0502020204030204" pitchFamily="34" charset="0"/>
                <a:cs typeface="Arial" panose="020B0604020202020204" pitchFamily="34" charset="0"/>
              </a:rPr>
              <a:t>Vital digestive secretions are directly mixed with food by muscle fibres in the stomach lining, a process known as "churning." Food is broken down in the stomach over several hours to produce chyme, a creamy paste. Eventually, the chyme will reach the duodenum in the gastrointestinal tract, where digestion will occur.</a:t>
            </a:r>
          </a:p>
          <a:p>
            <a:pPr marL="0" indent="0" algn="just">
              <a:lnSpc>
                <a:spcPct val="200000"/>
              </a:lnSpc>
              <a:spcBef>
                <a:spcPts val="0"/>
              </a:spcBef>
              <a:buNone/>
            </a:pPr>
            <a:r>
              <a:rPr lang="en-US" sz="1800" b="1" dirty="0">
                <a:effectLst/>
                <a:latin typeface="Arial" panose="020B0604020202020204" pitchFamily="34" charset="0"/>
                <a:ea typeface="Calibri" panose="020F0502020204030204" pitchFamily="34" charset="0"/>
                <a:cs typeface="Arial" panose="020B0604020202020204" pitchFamily="34" charset="0"/>
              </a:rPr>
              <a:t>Segmentation</a:t>
            </a:r>
            <a:endParaRPr lang="en-KE" sz="18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sz="1800" dirty="0">
                <a:effectLst/>
                <a:latin typeface="Arial" panose="020B0604020202020204" pitchFamily="34" charset="0"/>
                <a:ea typeface="Calibri" panose="020F0502020204030204" pitchFamily="34" charset="0"/>
                <a:cs typeface="Arial" panose="020B0604020202020204" pitchFamily="34" charset="0"/>
              </a:rPr>
              <a:t>In the intestines, segmentation occurs when discrete sections of circular muscle fibres stretch and relax. While fragmentation aids in the physical digestion of organic material, segmentation contractions transfer chyme in both channels, making a more considerable blending of food with digestive fluids.</a:t>
            </a: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629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A6D0-002F-AB14-564A-8178DFB38759}"/>
              </a:ext>
            </a:extLst>
          </p:cNvPr>
          <p:cNvSpPr>
            <a:spLocks noGrp="1"/>
          </p:cNvSpPr>
          <p:nvPr>
            <p:ph type="title"/>
          </p:nvPr>
        </p:nvSpPr>
        <p:spPr>
          <a:xfrm>
            <a:off x="0" y="0"/>
            <a:ext cx="12192000" cy="628650"/>
          </a:xfrm>
        </p:spPr>
        <p:txBody>
          <a:bodyPr>
            <a:normAutofit fontScale="90000"/>
          </a:bodyPr>
          <a:lstStyle/>
          <a:p>
            <a:pPr algn="ctr"/>
            <a:r>
              <a:rPr lang="en-US" sz="49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t>The function of the liver</a:t>
            </a:r>
            <a:br>
              <a:rPr lang="en-KE" sz="1800" dirty="0">
                <a:effectLst/>
                <a:latin typeface="Arial" panose="020B0604020202020204" pitchFamily="34" charset="0"/>
                <a:ea typeface="Calibri" panose="020F0502020204030204" pitchFamily="34" charset="0"/>
                <a:cs typeface="Arial" panose="020B0604020202020204" pitchFamily="34" charset="0"/>
              </a:rPr>
            </a:br>
            <a:endParaRPr lang="en-K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63018A-FA20-CF30-EC4B-FC7A88821DB8}"/>
              </a:ext>
            </a:extLst>
          </p:cNvPr>
          <p:cNvSpPr>
            <a:spLocks noGrp="1"/>
          </p:cNvSpPr>
          <p:nvPr>
            <p:ph idx="1"/>
          </p:nvPr>
        </p:nvSpPr>
        <p:spPr>
          <a:xfrm>
            <a:off x="0" y="628650"/>
            <a:ext cx="12192000" cy="6229350"/>
          </a:xfrm>
        </p:spPr>
        <p:txBody>
          <a:bodyPr>
            <a:normAutofit/>
          </a:bodyPr>
          <a:lstStyle/>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Glisson's capsule, a tight fibrous membrane that covers the liver and is thickest at the longitudinal fissure, has five ligaments, five fissures, and four lobes.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hepatic channel and blood arteries are now carried by the capsule and penetrate the liver at the hilus.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Fibrotic strands from the capsule penetrate the liver parenchyma, where they help to maintain the organ and divide the hepatic lobules, which are the liver's essential components.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One of the internal tissues with the highest metabolic activity is the liver.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metabolism of organic molecules produces non-essential nucleic acids, deaminates surplus peptides for use in generating energy, and produces urea, which is eliminated by the kidneys.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Creating bile results in bile salts, which dissolve fats in the gastrointestinal tract. On average, 800 to 1000 mL of bile are made per 24 hours, and the secretion rate is significantly higher while eating meals high in fat. </a:t>
            </a:r>
          </a:p>
          <a:p>
            <a:pPr algn="just">
              <a:lnSpc>
                <a:spcPct val="200000"/>
              </a:lnSpc>
              <a:spcBef>
                <a:spcPts val="0"/>
              </a:spcBef>
            </a:pPr>
            <a:r>
              <a:rPr lang="en-US" sz="1200" dirty="0">
                <a:effectLst/>
                <a:latin typeface="Arial" panose="020B0604020202020204" pitchFamily="34" charset="0"/>
                <a:ea typeface="Calibri" panose="020F0502020204030204" pitchFamily="34" charset="0"/>
                <a:cs typeface="Arial" panose="020B0604020202020204" pitchFamily="34" charset="0"/>
              </a:rPr>
              <a:t>The conversion of simple sugars other than fructose to fructose and storage of liver glycogen as starch glycogen occurs throughout the metabolism of carbohydrates. </a:t>
            </a:r>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effectLst/>
              <a:latin typeface="Arial" panose="020B0604020202020204" pitchFamily="34" charset="0"/>
              <a:ea typeface="Calibri" panose="020F0502020204030204" pitchFamily="34" charset="0"/>
              <a:cs typeface="Arial" panose="020B0604020202020204" pitchFamily="34" charset="0"/>
            </a:endParaRPr>
          </a:p>
          <a:p>
            <a:endParaRPr lang="en-KE"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7D02D00-26AE-8355-37D8-7DF3F94D4BFA}"/>
              </a:ext>
            </a:extLst>
          </p:cNvPr>
          <p:cNvPicPr>
            <a:picLocks noChangeAspect="1"/>
          </p:cNvPicPr>
          <p:nvPr/>
        </p:nvPicPr>
        <p:blipFill>
          <a:blip r:embed="rId2"/>
          <a:stretch>
            <a:fillRect/>
          </a:stretch>
        </p:blipFill>
        <p:spPr>
          <a:xfrm>
            <a:off x="4233862" y="4754880"/>
            <a:ext cx="3724275" cy="1874520"/>
          </a:xfrm>
          <a:prstGeom prst="rect">
            <a:avLst/>
          </a:prstGeom>
        </p:spPr>
      </p:pic>
    </p:spTree>
    <p:extLst>
      <p:ext uri="{BB962C8B-B14F-4D97-AF65-F5344CB8AC3E}">
        <p14:creationId xmlns:p14="http://schemas.microsoft.com/office/powerpoint/2010/main" val="3131541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3C805-FCDB-A020-6F20-AB23BFECF50C}"/>
              </a:ext>
            </a:extLst>
          </p:cNvPr>
          <p:cNvSpPr>
            <a:spLocks noGrp="1"/>
          </p:cNvSpPr>
          <p:nvPr>
            <p:ph type="title"/>
          </p:nvPr>
        </p:nvSpPr>
        <p:spPr>
          <a:xfrm>
            <a:off x="0" y="0"/>
            <a:ext cx="12192000" cy="857250"/>
          </a:xfrm>
        </p:spPr>
        <p:txBody>
          <a:bodyPr>
            <a:normAutofit/>
          </a:bodyPr>
          <a:lstStyle/>
          <a:p>
            <a:pPr algn="ctr"/>
            <a:r>
              <a:rPr lang="en-US" sz="4800" b="1" dirty="0">
                <a:solidFill>
                  <a:schemeClr val="accent5">
                    <a:lumMod val="75000"/>
                  </a:schemeClr>
                </a:solidFill>
                <a:latin typeface="Arial" panose="020B0604020202020204" pitchFamily="34" charset="0"/>
                <a:cs typeface="Arial" panose="020B0604020202020204" pitchFamily="34" charset="0"/>
              </a:rPr>
              <a:t>Function of the Liver</a:t>
            </a:r>
            <a:endParaRPr lang="en-KE" sz="4800" b="1" dirty="0">
              <a:solidFill>
                <a:schemeClr val="accent5">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B77FE3-1E22-F576-1796-6B23418BF1D3}"/>
              </a:ext>
            </a:extLst>
          </p:cNvPr>
          <p:cNvSpPr>
            <a:spLocks noGrp="1"/>
          </p:cNvSpPr>
          <p:nvPr>
            <p:ph idx="1"/>
          </p:nvPr>
        </p:nvSpPr>
        <p:spPr>
          <a:xfrm>
            <a:off x="0" y="857250"/>
            <a:ext cx="12192000" cy="6000750"/>
          </a:xfrm>
        </p:spPr>
        <p:txBody>
          <a:bodyPr>
            <a:normAutofit fontScale="77500" lnSpcReduction="20000"/>
          </a:bodyPr>
          <a:lstStyle/>
          <a:p>
            <a:pPr algn="just">
              <a:lnSpc>
                <a:spcPct val="210000"/>
              </a:lnSpc>
              <a:spcBef>
                <a:spcPts val="0"/>
              </a:spcBef>
            </a:pPr>
            <a:r>
              <a:rPr lang="en-US" sz="1900" dirty="0">
                <a:effectLst/>
                <a:latin typeface="Arial" panose="020B0604020202020204" pitchFamily="34" charset="0"/>
                <a:ea typeface="Calibri" panose="020F0502020204030204" pitchFamily="34" charset="0"/>
                <a:cs typeface="Arial" panose="020B0604020202020204" pitchFamily="34" charset="0"/>
              </a:rPr>
              <a:t>The liver is essential for regulating sugar and controlling blood sugar levels. </a:t>
            </a:r>
          </a:p>
          <a:p>
            <a:pPr algn="just">
              <a:lnSpc>
                <a:spcPct val="210000"/>
              </a:lnSpc>
              <a:spcBef>
                <a:spcPts val="0"/>
              </a:spcBef>
            </a:pPr>
            <a:r>
              <a:rPr lang="en-US" sz="1900" dirty="0">
                <a:effectLst/>
                <a:latin typeface="Arial" panose="020B0604020202020204" pitchFamily="34" charset="0"/>
                <a:ea typeface="Calibri" panose="020F0502020204030204" pitchFamily="34" charset="0"/>
                <a:cs typeface="Arial" panose="020B0604020202020204" pitchFamily="34" charset="0"/>
              </a:rPr>
              <a:t>Following a meal, the liver absorbs glycogen from the peripheral bloodstream and changes it into glucagon, which is then kept in the hepatocytes. </a:t>
            </a:r>
          </a:p>
          <a:p>
            <a:pPr algn="just">
              <a:lnSpc>
                <a:spcPct val="210000"/>
              </a:lnSpc>
              <a:spcBef>
                <a:spcPts val="0"/>
              </a:spcBef>
            </a:pPr>
            <a:r>
              <a:rPr lang="en-US" sz="1900" dirty="0">
                <a:effectLst/>
                <a:latin typeface="Arial" panose="020B0604020202020204" pitchFamily="34" charset="0"/>
                <a:ea typeface="Calibri" panose="020F0502020204030204" pitchFamily="34" charset="0"/>
                <a:cs typeface="Arial" panose="020B0604020202020204" pitchFamily="34" charset="0"/>
              </a:rPr>
              <a:t>The glycogen is then transformed into sugar (glycogenolysis) and delivered to circulation as necessary to maintain normal blood sugar levels. </a:t>
            </a:r>
          </a:p>
          <a:p>
            <a:pPr algn="just">
              <a:lnSpc>
                <a:spcPct val="210000"/>
              </a:lnSpc>
              <a:spcBef>
                <a:spcPts val="0"/>
              </a:spcBef>
            </a:pPr>
            <a:r>
              <a:rPr lang="en-US" sz="1900" dirty="0">
                <a:effectLst/>
                <a:latin typeface="Arial" panose="020B0604020202020204" pitchFamily="34" charset="0"/>
                <a:ea typeface="Calibri" panose="020F0502020204030204" pitchFamily="34" charset="0"/>
                <a:cs typeface="Arial" panose="020B0604020202020204" pitchFamily="34" charset="0"/>
              </a:rPr>
              <a:t>However, only a small quantity of glucose is produced by this mechanism. The liver can have more sugar through a practice known as gluconeogenesis.</a:t>
            </a:r>
          </a:p>
          <a:p>
            <a:pPr algn="just">
              <a:lnSpc>
                <a:spcPct val="210000"/>
              </a:lnSpc>
              <a:spcBef>
                <a:spcPts val="0"/>
              </a:spcBef>
            </a:pPr>
            <a:r>
              <a:rPr lang="en-US" sz="1900" dirty="0">
                <a:effectLst/>
                <a:latin typeface="Arial" panose="020B0604020202020204" pitchFamily="34" charset="0"/>
                <a:ea typeface="Calibri" panose="020F0502020204030204" pitchFamily="34" charset="0"/>
                <a:cs typeface="Arial" panose="020B0604020202020204" pitchFamily="34" charset="0"/>
              </a:rPr>
              <a:t> In this process, the liver utilizes either lactate generated by active muscles or organic molecules from protein metabolism. When there is hypoglycemia, this procedure takes place.</a:t>
            </a:r>
          </a:p>
          <a:p>
            <a:pPr marL="0" indent="0" algn="just">
              <a:lnSpc>
                <a:spcPct val="210000"/>
              </a:lnSpc>
              <a:spcBef>
                <a:spcPts val="0"/>
              </a:spcBef>
              <a:buNone/>
            </a:pPr>
            <a:r>
              <a:rPr lang="en-US" sz="1900" b="1" dirty="0">
                <a:effectLst/>
                <a:latin typeface="Arial" panose="020B0604020202020204" pitchFamily="34" charset="0"/>
                <a:ea typeface="Calibri" panose="020F0502020204030204" pitchFamily="34" charset="0"/>
                <a:cs typeface="Arial" panose="020B0604020202020204" pitchFamily="34" charset="0"/>
              </a:rPr>
              <a:t>Conversation of Ammonia</a:t>
            </a:r>
            <a:endParaRPr lang="en-KE" sz="1900"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10000"/>
              </a:lnSpc>
              <a:spcBef>
                <a:spcPts val="0"/>
              </a:spcBef>
              <a:buNone/>
            </a:pPr>
            <a:r>
              <a:rPr lang="en-US" sz="1900" dirty="0">
                <a:effectLst/>
                <a:latin typeface="Arial" panose="020B0604020202020204" pitchFamily="34" charset="0"/>
                <a:ea typeface="Calibri" panose="020F0502020204030204" pitchFamily="34" charset="0"/>
                <a:cs typeface="Arial" panose="020B0604020202020204" pitchFamily="34" charset="0"/>
              </a:rPr>
              <a:t>Ammonia is a byproduct of the gluconeogenesis process, which uses amino acids from protein. This metabolically produced ammonia is changed into urea by the liver. Portal blood is also purified to eliminate ammonia needed for urea production, which bacteria in the intestines generate. By doing this, the liver changes the potentially toxic substance ammonia into the urine-excreting chemical urea.</a:t>
            </a:r>
            <a:endParaRPr lang="en-KE" sz="19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4170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E71A8-57E5-7F4D-E40C-DB395878851D}"/>
              </a:ext>
            </a:extLst>
          </p:cNvPr>
          <p:cNvSpPr>
            <a:spLocks noGrp="1"/>
          </p:cNvSpPr>
          <p:nvPr>
            <p:ph type="title"/>
          </p:nvPr>
        </p:nvSpPr>
        <p:spPr>
          <a:xfrm>
            <a:off x="0" y="0"/>
            <a:ext cx="12192000" cy="788670"/>
          </a:xfrm>
        </p:spPr>
        <p:txBody>
          <a:bodyPr>
            <a:normAutofit/>
          </a:bodyPr>
          <a:lstStyle/>
          <a:p>
            <a:pPr algn="ctr"/>
            <a:r>
              <a:rPr lang="en-US" sz="4400" b="1" dirty="0">
                <a:solidFill>
                  <a:srgbClr val="0070C0"/>
                </a:solidFill>
                <a:latin typeface="Arial" panose="020B0604020202020204" pitchFamily="34" charset="0"/>
                <a:cs typeface="Arial" panose="020B0604020202020204" pitchFamily="34" charset="0"/>
              </a:rPr>
              <a:t>Functions of the Liver</a:t>
            </a:r>
            <a:endParaRPr lang="en-KE" sz="44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E2C6AF-F6C4-4B54-E9A7-012A95BFC3E2}"/>
              </a:ext>
            </a:extLst>
          </p:cNvPr>
          <p:cNvSpPr>
            <a:spLocks noGrp="1"/>
          </p:cNvSpPr>
          <p:nvPr>
            <p:ph idx="1"/>
          </p:nvPr>
        </p:nvSpPr>
        <p:spPr>
          <a:xfrm>
            <a:off x="0" y="788670"/>
            <a:ext cx="12192000" cy="6069330"/>
          </a:xfrm>
        </p:spPr>
        <p:txBody>
          <a:bodyPr>
            <a:normAutofit fontScale="77500" lnSpcReduction="20000"/>
          </a:bodyPr>
          <a:lstStyle/>
          <a:p>
            <a:pPr marL="0" indent="0" algn="just">
              <a:lnSpc>
                <a:spcPct val="200000"/>
              </a:lnSpc>
              <a:spcBef>
                <a:spcPts val="0"/>
              </a:spcBef>
              <a:buNone/>
            </a:pPr>
            <a:r>
              <a:rPr lang="en-US" b="1" dirty="0">
                <a:effectLst/>
                <a:latin typeface="Arial" panose="020B0604020202020204" pitchFamily="34" charset="0"/>
                <a:ea typeface="Calibri" panose="020F0502020204030204" pitchFamily="34" charset="0"/>
                <a:cs typeface="Arial" panose="020B0604020202020204" pitchFamily="34" charset="0"/>
              </a:rPr>
              <a:t>Metabolism of Proteins</a:t>
            </a:r>
            <a:endParaRPr lang="en-KE"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The metabolism of proteins involves the liver significantly as well. </a:t>
            </a: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Besides gamma-globulin, it produces practically all the molecules, including albumin, alpha- and beta-globulins, blood clotting factors, specific transport proteins, and most membrane lipids.</a:t>
            </a: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 The liver needs vitamin K to produce prothrombin and several other thrombocytes. The liver uses amino acids to create proteins.</a:t>
            </a:r>
          </a:p>
          <a:p>
            <a:pPr marL="0" indent="0" algn="just">
              <a:lnSpc>
                <a:spcPct val="200000"/>
              </a:lnSpc>
              <a:spcBef>
                <a:spcPts val="0"/>
              </a:spcBef>
              <a:buNone/>
            </a:pPr>
            <a:r>
              <a:rPr lang="en-US" b="1" dirty="0">
                <a:effectLst/>
                <a:latin typeface="Arial" panose="020B0604020202020204" pitchFamily="34" charset="0"/>
                <a:ea typeface="Calibri" panose="020F0502020204030204" pitchFamily="34" charset="0"/>
                <a:cs typeface="Arial" panose="020B0604020202020204" pitchFamily="34" charset="0"/>
              </a:rPr>
              <a:t>Storage of Iron and Vitamins</a:t>
            </a: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The liver has significant storage space for vitamins A, B, and D, as well as other members of the B complex. The liver also stores certain chemicals, including iron and copper.</a:t>
            </a:r>
          </a:p>
          <a:p>
            <a:pPr marL="0" indent="0" algn="just">
              <a:lnSpc>
                <a:spcPct val="200000"/>
              </a:lnSpc>
              <a:spcBef>
                <a:spcPts val="0"/>
              </a:spcBef>
              <a:buNone/>
            </a:pPr>
            <a:r>
              <a:rPr lang="en-US" b="1" dirty="0">
                <a:effectLst/>
                <a:latin typeface="Arial" panose="020B0604020202020204" pitchFamily="34" charset="0"/>
                <a:ea typeface="Calibri" panose="020F0502020204030204" pitchFamily="34" charset="0"/>
                <a:cs typeface="Arial" panose="020B0604020202020204" pitchFamily="34" charset="0"/>
              </a:rPr>
              <a:t>Metabolism of Drugs</a:t>
            </a:r>
            <a:endParaRPr lang="en-KE" b="1"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The liver metabolizes numerous drugs, including benzodiazepines, opioids, anti-depressants, anesthetics, and methamphetamine. </a:t>
            </a: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Drug inactivation is often the consequence of metabolism; however, drug activation is sometimes possible. </a:t>
            </a: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Biotransformation (binding) of medicines with a wide range of compounds, like glucuronic acid or acetic acid, to create more dissolved substances is one of the essential pathways for medication metabolism. </a:t>
            </a:r>
          </a:p>
          <a:p>
            <a:pPr marL="0" indent="0" algn="just">
              <a:lnSpc>
                <a:spcPct val="200000"/>
              </a:lnSpc>
              <a:spcBef>
                <a:spcPts val="0"/>
              </a:spcBef>
              <a:buNone/>
            </a:pPr>
            <a:r>
              <a:rPr lang="en-US" dirty="0">
                <a:effectLst/>
                <a:latin typeface="Arial" panose="020B0604020202020204" pitchFamily="34" charset="0"/>
                <a:ea typeface="Calibri" panose="020F0502020204030204" pitchFamily="34" charset="0"/>
                <a:cs typeface="Arial" panose="020B0604020202020204" pitchFamily="34" charset="0"/>
              </a:rPr>
              <a:t>A condition known as the first-pass effect occurs when the liver extensively metabolizes an oral drug before it reaches the bloodstream, reducing the drug's bioavailability (absorption from the GI tract).</a:t>
            </a:r>
            <a:endParaRPr lang="en-KE"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047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F94E9-B56C-7962-5E58-F5E11EDEC982}"/>
              </a:ext>
            </a:extLst>
          </p:cNvPr>
          <p:cNvSpPr>
            <a:spLocks noGrp="1"/>
          </p:cNvSpPr>
          <p:nvPr>
            <p:ph type="title"/>
          </p:nvPr>
        </p:nvSpPr>
        <p:spPr>
          <a:xfrm>
            <a:off x="0" y="0"/>
            <a:ext cx="12192000" cy="662940"/>
          </a:xfrm>
        </p:spPr>
        <p:txBody>
          <a:bodyPr>
            <a:normAutofit fontScale="90000"/>
          </a:bodyPr>
          <a:lstStyle/>
          <a:p>
            <a:pPr algn="ctr"/>
            <a:r>
              <a:rPr lang="en-KE" sz="53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t>Gerontologic Considerations</a:t>
            </a:r>
            <a:br>
              <a:rPr lang="en-KE" sz="1800" dirty="0">
                <a:effectLst/>
                <a:latin typeface="Arial" panose="020B0604020202020204" pitchFamily="34" charset="0"/>
                <a:ea typeface="Calibri" panose="020F0502020204030204" pitchFamily="34" charset="0"/>
                <a:cs typeface="Arial" panose="020B0604020202020204" pitchFamily="34" charset="0"/>
              </a:rPr>
            </a:br>
            <a:endParaRPr lang="en-K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88489D-E1E8-0C85-9649-D3F58CDB0150}"/>
              </a:ext>
            </a:extLst>
          </p:cNvPr>
          <p:cNvSpPr>
            <a:spLocks noGrp="1"/>
          </p:cNvSpPr>
          <p:nvPr>
            <p:ph idx="1"/>
          </p:nvPr>
        </p:nvSpPr>
        <p:spPr>
          <a:xfrm>
            <a:off x="0" y="948691"/>
            <a:ext cx="12192000" cy="5909309"/>
          </a:xfrm>
        </p:spPr>
        <p:txBody>
          <a:bodyPr/>
          <a:lstStyle/>
          <a:p>
            <a:pPr marL="0" indent="180000" algn="just">
              <a:lnSpc>
                <a:spcPct val="200000"/>
              </a:lnSpc>
              <a:spcBef>
                <a:spcPts val="0"/>
              </a:spcBef>
              <a:buNone/>
            </a:pPr>
            <a:r>
              <a:rPr lang="en-US" sz="2800" dirty="0">
                <a:effectLst/>
                <a:latin typeface="Arial" panose="020B0604020202020204" pitchFamily="34" charset="0"/>
                <a:ea typeface="Calibri" panose="020F0502020204030204" pitchFamily="34" charset="0"/>
                <a:cs typeface="Arial" panose="020B0604020202020204" pitchFamily="34" charset="0"/>
              </a:rPr>
              <a:t>The most typical alteration in the liver in an older adult is a reduction in size and weight followed by a decrease in total hepatic blood flow. However, these reductions are generally proportionate to the reductions in body mass and size observed with normal ageing. Test findings for liver function don't often vary as people age; bad results in older individuals point to aberrant liver function rather than ageing.</a:t>
            </a:r>
            <a:endParaRPr lang="en-KE" sz="2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016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D17E9-3A97-E1E2-0E11-015114AFC05C}"/>
              </a:ext>
            </a:extLst>
          </p:cNvPr>
          <p:cNvSpPr>
            <a:spLocks noGrp="1"/>
          </p:cNvSpPr>
          <p:nvPr>
            <p:ph type="title"/>
          </p:nvPr>
        </p:nvSpPr>
        <p:spPr>
          <a:xfrm>
            <a:off x="0" y="0"/>
            <a:ext cx="12192000" cy="733778"/>
          </a:xfrm>
        </p:spPr>
        <p:txBody>
          <a:bodyPr>
            <a:noAutofit/>
          </a:bodyPr>
          <a:lstStyle/>
          <a:p>
            <a:pPr algn="ctr"/>
            <a:r>
              <a:rPr lang="en-US" sz="4800" b="1" dirty="0">
                <a:effectLst/>
                <a:latin typeface="Arial" panose="020B0604020202020204" pitchFamily="34" charset="0"/>
                <a:ea typeface="Calibri" panose="020F0502020204030204" pitchFamily="34" charset="0"/>
                <a:cs typeface="Arial" panose="020B0604020202020204" pitchFamily="34" charset="0"/>
              </a:rPr>
              <a:t>Liver Disorder</a:t>
            </a:r>
            <a:endParaRPr lang="en-KE"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423054-EB1A-3BC4-F1EB-898D5D29F75C}"/>
              </a:ext>
            </a:extLst>
          </p:cNvPr>
          <p:cNvSpPr>
            <a:spLocks noGrp="1"/>
          </p:cNvSpPr>
          <p:nvPr>
            <p:ph idx="1"/>
          </p:nvPr>
        </p:nvSpPr>
        <p:spPr>
          <a:xfrm>
            <a:off x="0" y="868680"/>
            <a:ext cx="12192000" cy="5989319"/>
          </a:xfrm>
        </p:spPr>
        <p:txBody>
          <a:bodyPr/>
          <a:lstStyle/>
          <a:p>
            <a:pPr marL="0" indent="0" algn="just">
              <a:lnSpc>
                <a:spcPct val="200000"/>
              </a:lnSpc>
              <a:spcBef>
                <a:spcPts val="0"/>
              </a:spcBef>
              <a:buNone/>
            </a:pPr>
            <a:r>
              <a:rPr lang="en-US" sz="2000" dirty="0">
                <a:effectLst/>
                <a:latin typeface="Arial" panose="020B0604020202020204" pitchFamily="34" charset="0"/>
                <a:ea typeface="Calibri" panose="020F0502020204030204" pitchFamily="34" charset="0"/>
                <a:cs typeface="Arial" panose="020B0604020202020204" pitchFamily="34" charset="0"/>
              </a:rPr>
              <a:t>Depending on the primary etiology, several symptoms of liver disease exist. Additionally, a person with liver illness may not exhibit any symptoms (</a:t>
            </a:r>
            <a:r>
              <a:rPr lang="en-US" sz="2000" b="0" i="0" dirty="0">
                <a:solidFill>
                  <a:srgbClr val="222222"/>
                </a:solidFill>
                <a:effectLst/>
                <a:latin typeface="Arial" panose="020B0604020202020204" pitchFamily="34" charset="0"/>
                <a:cs typeface="Arial" panose="020B0604020202020204" pitchFamily="34" charset="0"/>
              </a:rPr>
              <a:t>Wilkins et al., 2019)</a:t>
            </a:r>
            <a:r>
              <a:rPr lang="en-US" sz="2000" dirty="0">
                <a:effectLst/>
                <a:latin typeface="Arial" panose="020B0604020202020204" pitchFamily="34" charset="0"/>
                <a:ea typeface="Calibri" panose="020F0502020204030204" pitchFamily="34" charset="0"/>
                <a:cs typeface="Arial" panose="020B0604020202020204" pitchFamily="34" charset="0"/>
              </a:rPr>
              <a:t>. However, according to Hepatitis NSW, a few common signs may indicate severe liver damage. These symptoms may include:</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Jaundice (yellowish skin and eyes).</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Pale, red, or black stools ascites-related enlargement of the stomach, which may make it difficult to lie down or eat </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Pale, red, or black stools ascites-related enlargement of the stomach, which may make it difficult to lie down or eat </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Bef>
                <a:spcPts val="0"/>
              </a:spcBef>
              <a:buNone/>
            </a:pPr>
            <a:endParaRPr lang="en-KE" sz="2000" dirty="0">
              <a:effectLst/>
              <a:latin typeface="Arial" panose="020B0604020202020204" pitchFamily="34" charset="0"/>
              <a:ea typeface="Calibri" panose="020F0502020204030204" pitchFamily="34" charset="0"/>
              <a:cs typeface="Arial" panose="020B0604020202020204" pitchFamily="34" charset="0"/>
            </a:endParaRP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7628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A755-75AC-6818-AFBA-85A196D24102}"/>
              </a:ext>
            </a:extLst>
          </p:cNvPr>
          <p:cNvSpPr>
            <a:spLocks noGrp="1"/>
          </p:cNvSpPr>
          <p:nvPr>
            <p:ph type="title"/>
          </p:nvPr>
        </p:nvSpPr>
        <p:spPr>
          <a:xfrm>
            <a:off x="0" y="1"/>
            <a:ext cx="12192000" cy="525779"/>
          </a:xfrm>
        </p:spPr>
        <p:txBody>
          <a:bodyPr>
            <a:normAutofit fontScale="90000"/>
          </a:bodyPr>
          <a:lstStyle/>
          <a:p>
            <a:pPr algn="ctr"/>
            <a:r>
              <a:rPr lang="en-US" sz="44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Hepatitis</a:t>
            </a:r>
            <a:br>
              <a:rPr lang="en-KE" sz="1800" dirty="0">
                <a:effectLst/>
                <a:latin typeface="Calibri" panose="020F0502020204030204" pitchFamily="34" charset="0"/>
                <a:ea typeface="Calibri" panose="020F0502020204030204" pitchFamily="34" charset="0"/>
                <a:cs typeface="Times New Roman" panose="02020603050405020304" pitchFamily="18" charset="0"/>
              </a:rPr>
            </a:br>
            <a:endParaRPr lang="en-KE" dirty="0"/>
          </a:p>
        </p:txBody>
      </p:sp>
      <p:sp>
        <p:nvSpPr>
          <p:cNvPr id="3" name="Content Placeholder 2">
            <a:extLst>
              <a:ext uri="{FF2B5EF4-FFF2-40B4-BE49-F238E27FC236}">
                <a16:creationId xmlns:a16="http://schemas.microsoft.com/office/drawing/2014/main" id="{CB3DA0B8-4314-9C4F-DB0E-3CC9A398B251}"/>
              </a:ext>
            </a:extLst>
          </p:cNvPr>
          <p:cNvSpPr>
            <a:spLocks noGrp="1"/>
          </p:cNvSpPr>
          <p:nvPr>
            <p:ph idx="1"/>
          </p:nvPr>
        </p:nvSpPr>
        <p:spPr>
          <a:xfrm>
            <a:off x="0" y="742950"/>
            <a:ext cx="12192000" cy="6115050"/>
          </a:xfrm>
        </p:spPr>
        <p:txBody>
          <a:bodyPr>
            <a:normAutofit fontScale="70000" lnSpcReduction="20000"/>
          </a:bodyPr>
          <a:lstStyle/>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Hepatitis is characterized by systemic inflammation. </a:t>
            </a: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When a virus triggers hepatitis, the condition is known as viral hepatitis. </a:t>
            </a: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Hepatitis can harm the liver, making it harder for it to operate appropriately. </a:t>
            </a:r>
          </a:p>
          <a:p>
            <a:pPr algn="just">
              <a:lnSpc>
                <a:spcPct val="200000"/>
              </a:lnSpc>
              <a:spcBef>
                <a:spcPts val="0"/>
              </a:spcBef>
            </a:pPr>
            <a:r>
              <a:rPr lang="en-US" sz="2000" dirty="0">
                <a:effectLst/>
                <a:latin typeface="Arial" panose="020B0604020202020204" pitchFamily="34" charset="0"/>
                <a:ea typeface="Calibri" panose="020F0502020204030204" pitchFamily="34" charset="0"/>
                <a:cs typeface="Arial" panose="020B0604020202020204" pitchFamily="34" charset="0"/>
              </a:rPr>
              <a:t>Most varieties of viral hepatitis are contagious, but you may lower your risk by being vaccinated against types A and B and taking other precautions, such as using a contraceptive during sex and avoiding sharing needles. There are five forms of hepatitis:</a:t>
            </a:r>
          </a:p>
          <a:p>
            <a:pPr algn="just">
              <a:lnSpc>
                <a:spcPct val="200000"/>
              </a:lnSpc>
              <a:spcBef>
                <a:spcPts val="0"/>
              </a:spcBef>
            </a:pPr>
            <a:r>
              <a:rPr lang="en-KE" sz="2000" b="1" dirty="0">
                <a:effectLst/>
                <a:latin typeface="Arial" panose="020B0604020202020204" pitchFamily="34" charset="0"/>
                <a:ea typeface="Calibri" panose="020F0502020204030204" pitchFamily="34" charset="0"/>
                <a:cs typeface="Arial" panose="020B0604020202020204" pitchFamily="34" charset="0"/>
              </a:rPr>
              <a:t>Hepatitis A</a:t>
            </a:r>
            <a:r>
              <a:rPr lang="en-US" sz="2000" b="1" dirty="0">
                <a:effectLst/>
                <a:latin typeface="Arial" panose="020B0604020202020204" pitchFamily="34" charset="0"/>
                <a:ea typeface="Calibri" panose="020F0502020204030204" pitchFamily="34" charset="0"/>
                <a:cs typeface="Arial" panose="020B0604020202020204" pitchFamily="34" charset="0"/>
              </a:rPr>
              <a:t>-</a:t>
            </a:r>
            <a:r>
              <a:rPr lang="en-US" sz="2000" dirty="0">
                <a:effectLst/>
                <a:latin typeface="Arial" panose="020B0604020202020204" pitchFamily="34" charset="0"/>
                <a:ea typeface="Calibri" panose="020F0502020204030204" pitchFamily="34" charset="0"/>
                <a:cs typeface="Arial" panose="020B0604020202020204" pitchFamily="34" charset="0"/>
              </a:rPr>
              <a:t> Hepatitis A is usually transmitted by contact with tainted water or food. Although signs may resolve without therapy, recovery might take several weeks</a:t>
            </a:r>
            <a:endParaRPr lang="en-US" sz="2000" dirty="0">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KE" sz="2000" b="1" dirty="0">
                <a:effectLst/>
                <a:latin typeface="Arial" panose="020B0604020202020204" pitchFamily="34" charset="0"/>
                <a:ea typeface="Calibri" panose="020F0502020204030204" pitchFamily="34" charset="0"/>
                <a:cs typeface="Arial" panose="020B0604020202020204" pitchFamily="34" charset="0"/>
              </a:rPr>
              <a:t>Hepatitis B</a:t>
            </a:r>
            <a:r>
              <a:rPr lang="en-US" sz="2000" b="1" dirty="0">
                <a:effectLst/>
                <a:latin typeface="Arial" panose="020B0604020202020204" pitchFamily="34" charset="0"/>
                <a:ea typeface="Calibri" panose="020F0502020204030204" pitchFamily="34" charset="0"/>
                <a:cs typeface="Arial" panose="020B0604020202020204" pitchFamily="34" charset="0"/>
              </a:rPr>
              <a:t>-</a:t>
            </a:r>
            <a:r>
              <a:rPr lang="en-US" sz="2000" dirty="0">
                <a:effectLst/>
                <a:latin typeface="Arial" panose="020B0604020202020204" pitchFamily="34" charset="0"/>
                <a:ea typeface="Calibri" panose="020F0502020204030204" pitchFamily="34" charset="0"/>
                <a:cs typeface="Arial" panose="020B0604020202020204" pitchFamily="34" charset="0"/>
              </a:rPr>
              <a:t> This kind of viral hepatitis could be acute or persistent (long-term). It spreads by body fluids like serum and sperm. Hepatitis B is treated, but there is no cure. Early diagnosis is critical to avoiding problems, so if you're at risk, undergo frequent checkups.</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KE" sz="2000" b="1" dirty="0">
                <a:effectLst/>
                <a:latin typeface="Arial" panose="020B0604020202020204" pitchFamily="34" charset="0"/>
                <a:ea typeface="Calibri" panose="020F0502020204030204" pitchFamily="34" charset="0"/>
                <a:cs typeface="Arial" panose="020B0604020202020204" pitchFamily="34" charset="0"/>
              </a:rPr>
              <a:t>Hepatitis C</a:t>
            </a:r>
            <a:r>
              <a:rPr lang="en-US" sz="2000" b="1" dirty="0">
                <a:effectLst/>
                <a:latin typeface="Arial" panose="020B0604020202020204" pitchFamily="34" charset="0"/>
                <a:ea typeface="Calibri" panose="020F0502020204030204" pitchFamily="34" charset="0"/>
                <a:cs typeface="Arial" panose="020B0604020202020204" pitchFamily="34" charset="0"/>
              </a:rPr>
              <a:t>-</a:t>
            </a:r>
            <a:r>
              <a:rPr lang="en-US" sz="2000" dirty="0">
                <a:effectLst/>
                <a:latin typeface="Arial" panose="020B0604020202020204" pitchFamily="34" charset="0"/>
                <a:ea typeface="Calibri" panose="020F0502020204030204" pitchFamily="34" charset="0"/>
                <a:cs typeface="Arial" panose="020B0604020202020204" pitchFamily="34" charset="0"/>
              </a:rPr>
              <a:t> Hepatitis C can be both chronic and acute. It is frequently transmitted by contact with hepatitis C-infected blood. While it seldom presents symptoms in its earliest stages, it can cause chronic liver damage later.</a:t>
            </a:r>
          </a:p>
          <a:p>
            <a:pPr algn="just">
              <a:lnSpc>
                <a:spcPct val="200000"/>
              </a:lnSpc>
              <a:spcBef>
                <a:spcPts val="0"/>
              </a:spcBef>
            </a:pPr>
            <a:r>
              <a:rPr lang="en-KE" sz="2000" b="1" dirty="0">
                <a:effectLst/>
                <a:latin typeface="Arial" panose="020B0604020202020204" pitchFamily="34" charset="0"/>
                <a:ea typeface="Calibri" panose="020F0502020204030204" pitchFamily="34" charset="0"/>
                <a:cs typeface="Arial" panose="020B0604020202020204" pitchFamily="34" charset="0"/>
              </a:rPr>
              <a:t>Hepatitis D</a:t>
            </a:r>
            <a:r>
              <a:rPr lang="en-US" sz="2000" b="1" dirty="0">
                <a:effectLst/>
                <a:latin typeface="Arial" panose="020B0604020202020204" pitchFamily="34" charset="0"/>
                <a:ea typeface="Calibri" panose="020F0502020204030204" pitchFamily="34" charset="0"/>
                <a:cs typeface="Arial" panose="020B0604020202020204" pitchFamily="34" charset="0"/>
              </a:rPr>
              <a:t>-</a:t>
            </a:r>
            <a:r>
              <a:rPr lang="en-US" sz="2000" dirty="0">
                <a:effectLst/>
                <a:latin typeface="Arial" panose="020B0604020202020204" pitchFamily="34" charset="0"/>
                <a:ea typeface="Calibri" panose="020F0502020204030204" pitchFamily="34" charset="0"/>
                <a:cs typeface="Arial" panose="020B0604020202020204" pitchFamily="34" charset="0"/>
              </a:rPr>
              <a:t> This is a severe type of hepatitis that persons with hepatitis B can only obtain; it cannot be transmitted on its own. It can also be acute or chronic.</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Bef>
                <a:spcPts val="0"/>
              </a:spcBef>
            </a:pPr>
            <a:r>
              <a:rPr lang="en-KE" sz="2000" b="1" dirty="0">
                <a:effectLst/>
                <a:latin typeface="Arial" panose="020B0604020202020204" pitchFamily="34" charset="0"/>
                <a:ea typeface="Calibri" panose="020F0502020204030204" pitchFamily="34" charset="0"/>
                <a:cs typeface="Arial" panose="020B0604020202020204" pitchFamily="34" charset="0"/>
              </a:rPr>
              <a:t>Hepatitis E</a:t>
            </a:r>
            <a:r>
              <a:rPr lang="en-US" sz="2000" b="1" dirty="0">
                <a:effectLst/>
                <a:latin typeface="Arial" panose="020B0604020202020204" pitchFamily="34" charset="0"/>
                <a:ea typeface="Calibri" panose="020F0502020204030204" pitchFamily="34" charset="0"/>
                <a:cs typeface="Arial" panose="020B0604020202020204" pitchFamily="34" charset="0"/>
              </a:rPr>
              <a:t>-</a:t>
            </a:r>
            <a:r>
              <a:rPr lang="en-US" sz="2000" dirty="0">
                <a:effectLst/>
                <a:latin typeface="Arial" panose="020B0604020202020204" pitchFamily="34" charset="0"/>
                <a:ea typeface="Calibri" panose="020F0502020204030204" pitchFamily="34" charset="0"/>
                <a:cs typeface="Arial" panose="020B0604020202020204" pitchFamily="34" charset="0"/>
              </a:rPr>
              <a:t> Drinking polluted water is the most common cause of Hepatitis E. In most cases, it helps clarify on its own in a few weeks with no long-term consequences.</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endParaRPr lang="en-KE" sz="1800" dirty="0">
              <a:effectLst/>
              <a:latin typeface="Arial" panose="020B0604020202020204" pitchFamily="34" charset="0"/>
              <a:ea typeface="Calibri" panose="020F0502020204030204" pitchFamily="34" charset="0"/>
              <a:cs typeface="Arial" panose="020B0604020202020204" pitchFamily="34" charset="0"/>
            </a:endParaRPr>
          </a:p>
          <a:p>
            <a:endParaRPr lang="en-KE" sz="1800" dirty="0">
              <a:effectLst/>
              <a:latin typeface="Arial" panose="020B0604020202020204" pitchFamily="34" charset="0"/>
              <a:ea typeface="Calibri" panose="020F0502020204030204" pitchFamily="34" charset="0"/>
              <a:cs typeface="Arial" panose="020B0604020202020204" pitchFamily="34" charset="0"/>
            </a:endParaRP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5200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A297A-F230-F6A5-9821-EA131AC7EFE2}"/>
              </a:ext>
            </a:extLst>
          </p:cNvPr>
          <p:cNvSpPr>
            <a:spLocks noGrp="1"/>
          </p:cNvSpPr>
          <p:nvPr>
            <p:ph type="title"/>
          </p:nvPr>
        </p:nvSpPr>
        <p:spPr>
          <a:xfrm>
            <a:off x="0" y="0"/>
            <a:ext cx="12192000" cy="937260"/>
          </a:xfrm>
        </p:spPr>
        <p:txBody>
          <a:bodyPr>
            <a:noAutofit/>
          </a:bodyPr>
          <a:lstStyle/>
          <a:p>
            <a:pPr algn="ctr"/>
            <a:r>
              <a:rPr lang="en-US" sz="4400" b="1" dirty="0">
                <a:solidFill>
                  <a:schemeClr val="tx2"/>
                </a:solidFill>
                <a:effectLst/>
                <a:latin typeface="Arial" panose="020B0604020202020204" pitchFamily="34" charset="0"/>
                <a:ea typeface="Calibri" panose="020F0502020204030204" pitchFamily="34" charset="0"/>
                <a:cs typeface="Arial" panose="020B0604020202020204" pitchFamily="34" charset="0"/>
              </a:rPr>
              <a:t>Treatment</a:t>
            </a:r>
            <a:br>
              <a:rPr lang="en-KE" sz="4400" b="1"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br>
            <a:endParaRPr lang="en-KE" sz="4400" b="1"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A2C2B8-BC1E-C576-C352-536F31E56F05}"/>
              </a:ext>
            </a:extLst>
          </p:cNvPr>
          <p:cNvSpPr>
            <a:spLocks noGrp="1"/>
          </p:cNvSpPr>
          <p:nvPr>
            <p:ph idx="1"/>
          </p:nvPr>
        </p:nvSpPr>
        <p:spPr>
          <a:xfrm>
            <a:off x="0" y="1097280"/>
            <a:ext cx="12192000" cy="5760719"/>
          </a:xfrm>
        </p:spPr>
        <p:txBody>
          <a:bodyPr/>
          <a:lstStyle/>
          <a:p>
            <a:pPr marL="0" indent="180000" algn="just">
              <a:lnSpc>
                <a:spcPct val="200000"/>
              </a:lnSpc>
              <a:spcBef>
                <a:spcPts val="0"/>
              </a:spcBef>
              <a:buNone/>
            </a:pPr>
            <a:r>
              <a:rPr lang="en-US" sz="2000" dirty="0">
                <a:effectLst/>
                <a:latin typeface="Arial" panose="020B0604020202020204" pitchFamily="34" charset="0"/>
                <a:ea typeface="Calibri" panose="020F0502020204030204" pitchFamily="34" charset="0"/>
                <a:cs typeface="Arial" panose="020B0604020202020204" pitchFamily="34" charset="0"/>
              </a:rPr>
              <a:t>Acute hepatitis infection does not have a particular treatment. As a result, prevention is essential. Effective vaccination is readily available and highly recommended for anybody suffering from liver disease (</a:t>
            </a:r>
            <a:r>
              <a:rPr lang="en-US" sz="2000" b="0" i="0" dirty="0" err="1">
                <a:solidFill>
                  <a:srgbClr val="222222"/>
                </a:solidFill>
                <a:effectLst/>
                <a:latin typeface="Arial" panose="020B0604020202020204" pitchFamily="34" charset="0"/>
                <a:cs typeface="Arial" panose="020B0604020202020204" pitchFamily="34" charset="0"/>
              </a:rPr>
              <a:t>Rhyu</a:t>
            </a:r>
            <a:r>
              <a:rPr lang="en-US" sz="2000" dirty="0">
                <a:solidFill>
                  <a:srgbClr val="222222"/>
                </a:solidFill>
                <a:latin typeface="Arial" panose="020B0604020202020204" pitchFamily="34" charset="0"/>
                <a:cs typeface="Arial" panose="020B0604020202020204" pitchFamily="34" charset="0"/>
              </a:rPr>
              <a:t> </a:t>
            </a:r>
            <a:r>
              <a:rPr lang="en-US" sz="2000" b="0" i="0" dirty="0">
                <a:solidFill>
                  <a:srgbClr val="222222"/>
                </a:solidFill>
                <a:effectLst/>
                <a:latin typeface="Arial" panose="020B0604020202020204" pitchFamily="34" charset="0"/>
                <a:cs typeface="Arial" panose="020B0604020202020204" pitchFamily="34" charset="0"/>
              </a:rPr>
              <a:t>&amp; Yu, 2021)</a:t>
            </a:r>
            <a:r>
              <a:rPr lang="en-US" sz="2000" dirty="0">
                <a:effectLst/>
                <a:latin typeface="Arial" panose="020B0604020202020204" pitchFamily="34" charset="0"/>
                <a:ea typeface="Calibri" panose="020F0502020204030204" pitchFamily="34" charset="0"/>
                <a:cs typeface="Arial" panose="020B0604020202020204" pitchFamily="34" charset="0"/>
              </a:rPr>
              <a:t>. It is also suggested for persons who plan to travel to places where cleanliness may be subpar. Before receiving the vaccine, the patient will typically undergo a blood test to see if they always have sensitivity to the virus, in which case immunization is unnecessary. While not all liver illnesses or damage can be avoided, lifestyle choices can significantly impact maintaining liver health. Many preventative approaches, like the abovementioned risk factors, include food choices and physical exercise.</a:t>
            </a:r>
            <a:endParaRPr lang="en-KE" sz="2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7211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4E745-93EC-5572-D234-DCE098C27628}"/>
              </a:ext>
            </a:extLst>
          </p:cNvPr>
          <p:cNvSpPr>
            <a:spLocks noGrp="1"/>
          </p:cNvSpPr>
          <p:nvPr>
            <p:ph type="title"/>
          </p:nvPr>
        </p:nvSpPr>
        <p:spPr/>
        <p:txBody>
          <a:bodyPr/>
          <a:lstStyle/>
          <a:p>
            <a:pPr algn="ctr"/>
            <a:r>
              <a:rPr lang="en-US" dirty="0">
                <a:solidFill>
                  <a:srgbClr val="FF0000"/>
                </a:solidFill>
                <a:latin typeface="Arial" panose="020B0604020202020204" pitchFamily="34" charset="0"/>
                <a:cs typeface="Arial" panose="020B0604020202020204" pitchFamily="34" charset="0"/>
              </a:rPr>
              <a:t>Conclusion</a:t>
            </a:r>
            <a:endParaRPr lang="en-KE" dirty="0">
              <a:solidFill>
                <a:srgbClr val="FF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3D1621-7016-19A6-08A4-6727D931623F}"/>
              </a:ext>
            </a:extLst>
          </p:cNvPr>
          <p:cNvSpPr>
            <a:spLocks noGrp="1"/>
          </p:cNvSpPr>
          <p:nvPr>
            <p:ph idx="1"/>
          </p:nvPr>
        </p:nvSpPr>
        <p:spPr/>
        <p:txBody>
          <a:bodyPr>
            <a:normAutofit fontScale="85000" lnSpcReduction="10000"/>
          </a:bodyPr>
          <a:lstStyle/>
          <a:p>
            <a:pPr marL="0" indent="180000" algn="just">
              <a:lnSpc>
                <a:spcPct val="200000"/>
              </a:lnSpc>
              <a:spcBef>
                <a:spcPts val="0"/>
              </a:spcBef>
              <a:buNone/>
            </a:pPr>
            <a:r>
              <a:rPr lang="en-US" dirty="0">
                <a:latin typeface="Arial" panose="020B0604020202020204" pitchFamily="34" charset="0"/>
                <a:cs typeface="Arial" panose="020B0604020202020204" pitchFamily="34" charset="0"/>
              </a:rPr>
              <a:t>The gastrointestinal tract and other digestive organs make up the human digestive tract. Food is broken down during digestion into ever-smaller pieces so that they may be absorbed and digested by the body. Since the human body depends on nutrients from food and drink to function effectively and maintain health, digestion is crucial. Nutrients include proteins, lipids, carbs, vitamins, minerals, and water. Your digestive system disintegrates nutrients into smaller pieces so that your body may utilize them for energy production, cell development, and repair. Because your body depends on nutrients from food and drink to function effectively and maintain health, digestion is crucial. Nutrients include proteins, lipids, carbs, vitamins, minerals, and water.</a:t>
            </a: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9495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E812B-EED7-C731-E9F2-F8511B352E9B}"/>
              </a:ext>
            </a:extLst>
          </p:cNvPr>
          <p:cNvSpPr>
            <a:spLocks noGrp="1"/>
          </p:cNvSpPr>
          <p:nvPr>
            <p:ph type="title"/>
          </p:nvPr>
        </p:nvSpPr>
        <p:spPr>
          <a:xfrm>
            <a:off x="0" y="0"/>
            <a:ext cx="12192000" cy="816638"/>
          </a:xfrm>
        </p:spPr>
        <p:txBody>
          <a:bodyPr>
            <a:normAutofit fontScale="90000"/>
          </a:bodyPr>
          <a:lstStyle/>
          <a:p>
            <a:pPr algn="ctr"/>
            <a:r>
              <a:rPr lang="en-US" sz="4900" b="1" dirty="0">
                <a:solidFill>
                  <a:srgbClr val="7030A0"/>
                </a:solidFill>
                <a:latin typeface="Arial" panose="020B0604020202020204" pitchFamily="34" charset="0"/>
                <a:cs typeface="Arial" panose="020B0604020202020204" pitchFamily="34" charset="0"/>
              </a:rPr>
              <a:t>References</a:t>
            </a:r>
            <a:br>
              <a:rPr lang="en-US" dirty="0"/>
            </a:br>
            <a:endParaRPr lang="en-KE" dirty="0"/>
          </a:p>
        </p:txBody>
      </p:sp>
      <p:sp>
        <p:nvSpPr>
          <p:cNvPr id="3" name="Content Placeholder 2">
            <a:extLst>
              <a:ext uri="{FF2B5EF4-FFF2-40B4-BE49-F238E27FC236}">
                <a16:creationId xmlns:a16="http://schemas.microsoft.com/office/drawing/2014/main" id="{D327A962-1937-BC78-A400-3A195625A7DE}"/>
              </a:ext>
            </a:extLst>
          </p:cNvPr>
          <p:cNvSpPr>
            <a:spLocks noGrp="1"/>
          </p:cNvSpPr>
          <p:nvPr>
            <p:ph idx="1"/>
          </p:nvPr>
        </p:nvSpPr>
        <p:spPr>
          <a:xfrm>
            <a:off x="0" y="994410"/>
            <a:ext cx="12192000" cy="5863589"/>
          </a:xfrm>
        </p:spPr>
        <p:txBody>
          <a:bodyPr>
            <a:normAutofit fontScale="85000" lnSpcReduction="10000"/>
          </a:bodyPr>
          <a:lstStyle/>
          <a:p>
            <a:pPr indent="-180000" algn="just">
              <a:lnSpc>
                <a:spcPct val="200000"/>
              </a:lnSpc>
              <a:spcBef>
                <a:spcPts val="0"/>
              </a:spcBef>
            </a:pPr>
            <a:r>
              <a:rPr lang="en-US" dirty="0" err="1">
                <a:latin typeface="Arial" panose="020B0604020202020204" pitchFamily="34" charset="0"/>
                <a:cs typeface="Arial" panose="020B0604020202020204" pitchFamily="34" charset="0"/>
              </a:rPr>
              <a:t>Denbow</a:t>
            </a:r>
            <a:r>
              <a:rPr lang="en-US" dirty="0">
                <a:latin typeface="Arial" panose="020B0604020202020204" pitchFamily="34" charset="0"/>
                <a:cs typeface="Arial" panose="020B0604020202020204" pitchFamily="34" charset="0"/>
              </a:rPr>
              <a:t>, D. M. (2015). Gastrointestinal anatomy and physiology. In </a:t>
            </a:r>
            <a:r>
              <a:rPr lang="en-US" dirty="0" err="1">
                <a:latin typeface="Arial" panose="020B0604020202020204" pitchFamily="34" charset="0"/>
                <a:cs typeface="Arial" panose="020B0604020202020204" pitchFamily="34" charset="0"/>
              </a:rPr>
              <a:t>Sturkie's</a:t>
            </a:r>
            <a:r>
              <a:rPr lang="en-US" dirty="0">
                <a:latin typeface="Arial" panose="020B0604020202020204" pitchFamily="34" charset="0"/>
                <a:cs typeface="Arial" panose="020B0604020202020204" pitchFamily="34" charset="0"/>
              </a:rPr>
              <a:t> avian physiology (pp. 337-366). Academic Press. </a:t>
            </a:r>
          </a:p>
          <a:p>
            <a:pPr indent="-180000" algn="just">
              <a:lnSpc>
                <a:spcPct val="200000"/>
              </a:lnSpc>
              <a:spcBef>
                <a:spcPts val="0"/>
              </a:spcBef>
            </a:pPr>
            <a:r>
              <a:rPr lang="en-US" dirty="0" err="1">
                <a:latin typeface="Arial" panose="020B0604020202020204" pitchFamily="34" charset="0"/>
                <a:cs typeface="Arial" panose="020B0604020202020204" pitchFamily="34" charset="0"/>
              </a:rPr>
              <a:t>Reinus</a:t>
            </a:r>
            <a:r>
              <a:rPr lang="en-US" dirty="0">
                <a:latin typeface="Arial" panose="020B0604020202020204" pitchFamily="34" charset="0"/>
                <a:cs typeface="Arial" panose="020B0604020202020204" pitchFamily="34" charset="0"/>
              </a:rPr>
              <a:t>, J. F., &amp; Simon, D. (Eds.). (2014). Gastrointestinal anatomy and physiology: the essentials. John Wiley &amp; Sons.</a:t>
            </a:r>
          </a:p>
          <a:p>
            <a:pPr indent="-180000" algn="just">
              <a:lnSpc>
                <a:spcPct val="200000"/>
              </a:lnSpc>
              <a:spcBef>
                <a:spcPts val="0"/>
              </a:spcBef>
            </a:pPr>
            <a:r>
              <a:rPr lang="en-US" b="0" i="0" dirty="0">
                <a:solidFill>
                  <a:srgbClr val="222222"/>
                </a:solidFill>
                <a:effectLst/>
                <a:latin typeface="Arial" panose="020B0604020202020204" pitchFamily="34" charset="0"/>
                <a:cs typeface="Arial" panose="020B0604020202020204" pitchFamily="34" charset="0"/>
              </a:rPr>
              <a:t>Segers, A., &amp; Depoortere, I. (2021). Circadian clocks in the digestive system. </a:t>
            </a:r>
            <a:r>
              <a:rPr lang="en-US" b="0" i="1" dirty="0">
                <a:solidFill>
                  <a:srgbClr val="222222"/>
                </a:solidFill>
                <a:effectLst/>
                <a:latin typeface="Arial" panose="020B0604020202020204" pitchFamily="34" charset="0"/>
                <a:cs typeface="Arial" panose="020B0604020202020204" pitchFamily="34" charset="0"/>
              </a:rPr>
              <a:t>Nature Reviews Gastroenterology &amp; Hepatology</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18</a:t>
            </a:r>
            <a:r>
              <a:rPr lang="en-US" b="0" i="0" dirty="0">
                <a:solidFill>
                  <a:srgbClr val="222222"/>
                </a:solidFill>
                <a:effectLst/>
                <a:latin typeface="Arial" panose="020B0604020202020204" pitchFamily="34" charset="0"/>
                <a:cs typeface="Arial" panose="020B0604020202020204" pitchFamily="34" charset="0"/>
              </a:rPr>
              <a:t>(4), 239-251.</a:t>
            </a:r>
          </a:p>
          <a:p>
            <a:pPr indent="-180000" algn="just">
              <a:lnSpc>
                <a:spcPct val="200000"/>
              </a:lnSpc>
              <a:spcBef>
                <a:spcPts val="0"/>
              </a:spcBef>
            </a:pPr>
            <a:r>
              <a:rPr lang="en-US" b="0" i="0" dirty="0">
                <a:solidFill>
                  <a:srgbClr val="222222"/>
                </a:solidFill>
                <a:effectLst/>
                <a:latin typeface="Arial" panose="020B0604020202020204" pitchFamily="34" charset="0"/>
                <a:cs typeface="Arial" panose="020B0604020202020204" pitchFamily="34" charset="0"/>
              </a:rPr>
              <a:t>Thomson, J. R., &amp; Friendship, R. M. (2019). Digestive system. </a:t>
            </a:r>
            <a:r>
              <a:rPr lang="en-US" b="0" i="1" dirty="0">
                <a:solidFill>
                  <a:srgbClr val="222222"/>
                </a:solidFill>
                <a:effectLst/>
                <a:latin typeface="Arial" panose="020B0604020202020204" pitchFamily="34" charset="0"/>
                <a:cs typeface="Arial" panose="020B0604020202020204" pitchFamily="34" charset="0"/>
              </a:rPr>
              <a:t>Diseases of swine</a:t>
            </a:r>
            <a:r>
              <a:rPr lang="en-US" b="0" i="0" dirty="0">
                <a:solidFill>
                  <a:srgbClr val="222222"/>
                </a:solidFill>
                <a:effectLst/>
                <a:latin typeface="Arial" panose="020B0604020202020204" pitchFamily="34" charset="0"/>
                <a:cs typeface="Arial" panose="020B0604020202020204" pitchFamily="34" charset="0"/>
              </a:rPr>
              <a:t>, 234-263.</a:t>
            </a:r>
          </a:p>
          <a:p>
            <a:pPr indent="-180000" algn="just">
              <a:lnSpc>
                <a:spcPct val="200000"/>
              </a:lnSpc>
              <a:spcBef>
                <a:spcPts val="0"/>
              </a:spcBef>
            </a:pPr>
            <a:r>
              <a:rPr lang="en-US" b="0" i="0" dirty="0" err="1">
                <a:solidFill>
                  <a:srgbClr val="222222"/>
                </a:solidFill>
                <a:effectLst/>
                <a:latin typeface="Arial" panose="020B0604020202020204" pitchFamily="34" charset="0"/>
                <a:cs typeface="Arial" panose="020B0604020202020204" pitchFamily="34" charset="0"/>
              </a:rPr>
              <a:t>Rhyu</a:t>
            </a:r>
            <a:r>
              <a:rPr lang="en-US" b="0" i="0" dirty="0">
                <a:solidFill>
                  <a:srgbClr val="222222"/>
                </a:solidFill>
                <a:effectLst/>
                <a:latin typeface="Arial" panose="020B0604020202020204" pitchFamily="34" charset="0"/>
                <a:cs typeface="Arial" panose="020B0604020202020204" pitchFamily="34" charset="0"/>
              </a:rPr>
              <a:t>, J., &amp; Yu, R. (2021). Newly discovered endocrine functions of the liver. </a:t>
            </a:r>
            <a:r>
              <a:rPr lang="en-US" b="0" i="1" dirty="0">
                <a:solidFill>
                  <a:srgbClr val="222222"/>
                </a:solidFill>
                <a:effectLst/>
                <a:latin typeface="Arial" panose="020B0604020202020204" pitchFamily="34" charset="0"/>
                <a:cs typeface="Arial" panose="020B0604020202020204" pitchFamily="34" charset="0"/>
              </a:rPr>
              <a:t>World Journal of Hepatology</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13</a:t>
            </a:r>
            <a:r>
              <a:rPr lang="en-US" b="0" i="0" dirty="0">
                <a:solidFill>
                  <a:srgbClr val="222222"/>
                </a:solidFill>
                <a:effectLst/>
                <a:latin typeface="Arial" panose="020B0604020202020204" pitchFamily="34" charset="0"/>
                <a:cs typeface="Arial" panose="020B0604020202020204" pitchFamily="34" charset="0"/>
              </a:rPr>
              <a:t>(11), 1611.</a:t>
            </a:r>
          </a:p>
          <a:p>
            <a:pPr indent="-180000" algn="just">
              <a:lnSpc>
                <a:spcPct val="200000"/>
              </a:lnSpc>
              <a:spcBef>
                <a:spcPts val="0"/>
              </a:spcBef>
            </a:pPr>
            <a:r>
              <a:rPr lang="en-US" b="0" i="0" dirty="0">
                <a:solidFill>
                  <a:srgbClr val="222222"/>
                </a:solidFill>
                <a:effectLst/>
                <a:latin typeface="Arial" panose="020B0604020202020204" pitchFamily="34" charset="0"/>
                <a:cs typeface="Arial" panose="020B0604020202020204" pitchFamily="34" charset="0"/>
              </a:rPr>
              <a:t>Fazal-</a:t>
            </a:r>
            <a:r>
              <a:rPr lang="en-US" b="0" i="0" dirty="0" err="1">
                <a:solidFill>
                  <a:srgbClr val="222222"/>
                </a:solidFill>
                <a:effectLst/>
                <a:latin typeface="Arial" panose="020B0604020202020204" pitchFamily="34" charset="0"/>
                <a:cs typeface="Arial" panose="020B0604020202020204" pitchFamily="34" charset="0"/>
              </a:rPr>
              <a:t>ur</a:t>
            </a:r>
            <a:r>
              <a:rPr lang="en-US" b="0" i="0" dirty="0">
                <a:solidFill>
                  <a:srgbClr val="222222"/>
                </a:solidFill>
                <a:effectLst/>
                <a:latin typeface="Arial" panose="020B0604020202020204" pitchFamily="34" charset="0"/>
                <a:cs typeface="Arial" panose="020B0604020202020204" pitchFamily="34" charset="0"/>
              </a:rPr>
              <a:t>-Rehman, M. (2019). Polluted water borne diseases: symptoms, causes, treatment and prevention. </a:t>
            </a:r>
            <a:r>
              <a:rPr lang="en-US" b="0" i="1" dirty="0">
                <a:solidFill>
                  <a:srgbClr val="222222"/>
                </a:solidFill>
                <a:effectLst/>
                <a:latin typeface="Arial" panose="020B0604020202020204" pitchFamily="34" charset="0"/>
                <a:cs typeface="Arial" panose="020B0604020202020204" pitchFamily="34" charset="0"/>
              </a:rPr>
              <a:t>Journal of Medicinal and Chemical Sciences</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2</a:t>
            </a:r>
            <a:r>
              <a:rPr lang="en-US" b="0" i="0" dirty="0">
                <a:solidFill>
                  <a:srgbClr val="222222"/>
                </a:solidFill>
                <a:effectLst/>
                <a:latin typeface="Arial" panose="020B0604020202020204" pitchFamily="34" charset="0"/>
                <a:cs typeface="Arial" panose="020B0604020202020204" pitchFamily="34" charset="0"/>
              </a:rPr>
              <a:t>(1), 21-26.</a:t>
            </a:r>
          </a:p>
          <a:p>
            <a:pPr indent="-180000" algn="just">
              <a:lnSpc>
                <a:spcPct val="200000"/>
              </a:lnSpc>
              <a:spcBef>
                <a:spcPts val="0"/>
              </a:spcBef>
            </a:pPr>
            <a:r>
              <a:rPr lang="en-US" b="0" i="0" dirty="0">
                <a:solidFill>
                  <a:srgbClr val="222222"/>
                </a:solidFill>
                <a:effectLst/>
                <a:latin typeface="Arial" panose="020B0604020202020204" pitchFamily="34" charset="0"/>
                <a:cs typeface="Arial" panose="020B0604020202020204" pitchFamily="34" charset="0"/>
              </a:rPr>
              <a:t>Wilkins, T., </a:t>
            </a:r>
            <a:r>
              <a:rPr lang="en-US" b="0" i="0" dirty="0" err="1">
                <a:solidFill>
                  <a:srgbClr val="222222"/>
                </a:solidFill>
                <a:effectLst/>
                <a:latin typeface="Arial" panose="020B0604020202020204" pitchFamily="34" charset="0"/>
                <a:cs typeface="Arial" panose="020B0604020202020204" pitchFamily="34" charset="0"/>
              </a:rPr>
              <a:t>Sams</a:t>
            </a:r>
            <a:r>
              <a:rPr lang="en-US" b="0" i="0" dirty="0">
                <a:solidFill>
                  <a:srgbClr val="222222"/>
                </a:solidFill>
                <a:effectLst/>
                <a:latin typeface="Arial" panose="020B0604020202020204" pitchFamily="34" charset="0"/>
                <a:cs typeface="Arial" panose="020B0604020202020204" pitchFamily="34" charset="0"/>
              </a:rPr>
              <a:t>, R., &amp; Carpenter, M. (2019). Hepatitis B: screening, prevention, diagnosis, and treatment. </a:t>
            </a:r>
            <a:r>
              <a:rPr lang="en-US" b="0" i="1" dirty="0">
                <a:solidFill>
                  <a:srgbClr val="222222"/>
                </a:solidFill>
                <a:effectLst/>
                <a:latin typeface="Arial" panose="020B0604020202020204" pitchFamily="34" charset="0"/>
                <a:cs typeface="Arial" panose="020B0604020202020204" pitchFamily="34" charset="0"/>
              </a:rPr>
              <a:t>American family physician</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99</a:t>
            </a:r>
            <a:r>
              <a:rPr lang="en-US" b="0" i="0" dirty="0">
                <a:solidFill>
                  <a:srgbClr val="222222"/>
                </a:solidFill>
                <a:effectLst/>
                <a:latin typeface="Arial" panose="020B0604020202020204" pitchFamily="34" charset="0"/>
                <a:cs typeface="Arial" panose="020B0604020202020204" pitchFamily="34" charset="0"/>
              </a:rPr>
              <a:t>(5), 314-323.</a:t>
            </a:r>
          </a:p>
          <a:p>
            <a:pPr indent="-180000" algn="just">
              <a:lnSpc>
                <a:spcPct val="200000"/>
              </a:lnSpc>
              <a:spcBef>
                <a:spcPts val="0"/>
              </a:spcBef>
            </a:pPr>
            <a:r>
              <a:rPr lang="en-US" b="0" i="0" dirty="0">
                <a:solidFill>
                  <a:srgbClr val="222222"/>
                </a:solidFill>
                <a:effectLst/>
                <a:latin typeface="Arial" panose="020B0604020202020204" pitchFamily="34" charset="0"/>
                <a:cs typeface="Arial" panose="020B0604020202020204" pitchFamily="34" charset="0"/>
              </a:rPr>
              <a:t>Kastl Jr, A. J., Terry, N. A., Wu, G. D., &amp; </a:t>
            </a:r>
            <a:r>
              <a:rPr lang="en-US" b="0" i="0" dirty="0" err="1">
                <a:solidFill>
                  <a:srgbClr val="222222"/>
                </a:solidFill>
                <a:effectLst/>
                <a:latin typeface="Arial" panose="020B0604020202020204" pitchFamily="34" charset="0"/>
                <a:cs typeface="Arial" panose="020B0604020202020204" pitchFamily="34" charset="0"/>
              </a:rPr>
              <a:t>Albenberg</a:t>
            </a:r>
            <a:r>
              <a:rPr lang="en-US" b="0" i="0" dirty="0">
                <a:solidFill>
                  <a:srgbClr val="222222"/>
                </a:solidFill>
                <a:effectLst/>
                <a:latin typeface="Arial" panose="020B0604020202020204" pitchFamily="34" charset="0"/>
                <a:cs typeface="Arial" panose="020B0604020202020204" pitchFamily="34" charset="0"/>
              </a:rPr>
              <a:t>, L. G. (2020). The structure and function of the human small intestinal microbiota: current understanding and future directions. </a:t>
            </a:r>
            <a:r>
              <a:rPr lang="en-US" b="0" i="1" dirty="0">
                <a:solidFill>
                  <a:srgbClr val="222222"/>
                </a:solidFill>
                <a:effectLst/>
                <a:latin typeface="Arial" panose="020B0604020202020204" pitchFamily="34" charset="0"/>
                <a:cs typeface="Arial" panose="020B0604020202020204" pitchFamily="34" charset="0"/>
              </a:rPr>
              <a:t>Cellular and molecular gastroenterology and hepatology</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9</a:t>
            </a:r>
            <a:r>
              <a:rPr lang="en-US" b="0" i="0" dirty="0">
                <a:solidFill>
                  <a:srgbClr val="222222"/>
                </a:solidFill>
                <a:effectLst/>
                <a:latin typeface="Arial" panose="020B0604020202020204" pitchFamily="34" charset="0"/>
                <a:cs typeface="Arial" panose="020B0604020202020204" pitchFamily="34" charset="0"/>
              </a:rPr>
              <a:t>(1), 33-45.</a:t>
            </a:r>
          </a:p>
          <a:p>
            <a:pPr indent="-180000" algn="just">
              <a:lnSpc>
                <a:spcPct val="200000"/>
              </a:lnSpc>
              <a:spcBef>
                <a:spcPts val="0"/>
              </a:spcBef>
            </a:pP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8685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108</TotalTime>
  <Words>2628</Words>
  <Application>Microsoft Office PowerPoint</Application>
  <PresentationFormat>Widescreen</PresentationFormat>
  <Paragraphs>101</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The Digestive System and Process</vt:lpstr>
      <vt:lpstr>Introduction</vt:lpstr>
      <vt:lpstr>Functions</vt:lpstr>
      <vt:lpstr>Digestive Organs</vt:lpstr>
      <vt:lpstr>The Phases in the Gastric Activity Regulation </vt:lpstr>
      <vt:lpstr>Continuation</vt:lpstr>
      <vt:lpstr>Operating Conditions for Enzymes </vt:lpstr>
      <vt:lpstr>Chemical Digestion, Mechanical Digestion, and Enzymes  </vt:lpstr>
      <vt:lpstr>The function of the liver </vt:lpstr>
      <vt:lpstr>Function of the Liver</vt:lpstr>
      <vt:lpstr>Functions of the Liver</vt:lpstr>
      <vt:lpstr>Gerontologic Considerations </vt:lpstr>
      <vt:lpstr>Liver Disorder</vt:lpstr>
      <vt:lpstr>Hepatitis </vt:lpstr>
      <vt:lpstr>Treatment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Digestive System and Process</dc:title>
  <dc:creator>USER</dc:creator>
  <cp:lastModifiedBy>maureenkarimi38@gmail.com</cp:lastModifiedBy>
  <cp:revision>16</cp:revision>
  <dcterms:created xsi:type="dcterms:W3CDTF">2022-10-16T21:00:02Z</dcterms:created>
  <dcterms:modified xsi:type="dcterms:W3CDTF">2022-10-17T16:34:04Z</dcterms:modified>
</cp:coreProperties>
</file>