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59" r:id="rId5"/>
    <p:sldId id="260" r:id="rId6"/>
    <p:sldId id="261" r:id="rId7"/>
    <p:sldId id="262" r:id="rId8"/>
    <p:sldId id="263" r:id="rId9"/>
    <p:sldId id="265" r:id="rId10"/>
    <p:sldId id="279" r:id="rId11"/>
    <p:sldId id="264" r:id="rId12"/>
    <p:sldId id="266" r:id="rId13"/>
    <p:sldId id="269" r:id="rId14"/>
    <p:sldId id="268" r:id="rId15"/>
    <p:sldId id="267" r:id="rId16"/>
    <p:sldId id="280" r:id="rId17"/>
    <p:sldId id="270" r:id="rId18"/>
    <p:sldId id="271" r:id="rId19"/>
    <p:sldId id="273" r:id="rId20"/>
    <p:sldId id="274" r:id="rId21"/>
    <p:sldId id="275" r:id="rId22"/>
    <p:sldId id="276" r:id="rId23"/>
    <p:sldId id="277" r:id="rId24"/>
    <p:sldId id="27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EF69B2D-F7A2-41AD-A338-85364D84CC6D}" type="datetimeFigureOut">
              <a:rPr lang="en-GB" smtClean="0"/>
              <a:t>06/05/2016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EF69B2D-F7A2-41AD-A338-85364D84CC6D}" type="datetimeFigureOut">
              <a:rPr lang="en-GB" smtClean="0"/>
              <a:t>06/05/2016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23DCE-6242-4952-B766-30D48DC52E7D}"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EF69B2D-F7A2-41AD-A338-85364D84CC6D}" type="datetimeFigureOut">
              <a:rPr lang="en-GB" smtClean="0"/>
              <a:t>06/05/2016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EF69B2D-F7A2-41AD-A338-85364D84CC6D}" type="datetimeFigureOut">
              <a:rPr lang="en-GB" smtClean="0"/>
              <a:t>06/05/2016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423DCE-6242-4952-B766-30D48DC52E7D}"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EF69B2D-F7A2-41AD-A338-85364D84CC6D}" type="datetimeFigureOut">
              <a:rPr lang="en-GB" smtClean="0"/>
              <a:t>06/05/2016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EF69B2D-F7A2-41AD-A338-85364D84CC6D}" type="datetimeFigureOut">
              <a:rPr lang="en-GB" smtClean="0"/>
              <a:t>06/05/2016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4EF69B2D-F7A2-41AD-A338-85364D84CC6D}" type="datetimeFigureOut">
              <a:rPr lang="en-GB" smtClean="0"/>
              <a:t>06/05/2016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4EF69B2D-F7A2-41AD-A338-85364D84CC6D}" type="datetimeFigureOut">
              <a:rPr lang="en-GB" smtClean="0"/>
              <a:t>06/05/2016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423DCE-6242-4952-B766-30D48DC52E7D}"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EF69B2D-F7A2-41AD-A338-85364D84CC6D}" type="datetimeFigureOut">
              <a:rPr lang="en-GB" smtClean="0"/>
              <a:t>06/05/2016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423DCE-6242-4952-B766-30D48DC52E7D}"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EF69B2D-F7A2-41AD-A338-85364D84CC6D}" type="datetimeFigureOut">
              <a:rPr lang="en-GB" smtClean="0"/>
              <a:t>06/05/2016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23DCE-6242-4952-B766-30D48DC52E7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4EF69B2D-F7A2-41AD-A338-85364D84CC6D}" type="datetimeFigureOut">
              <a:rPr lang="en-GB" smtClean="0"/>
              <a:t>06/05/2016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23DCE-6242-4952-B766-30D48DC52E7D}"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4EF69B2D-F7A2-41AD-A338-85364D84CC6D}" type="datetimeFigureOut">
              <a:rPr lang="en-GB" smtClean="0"/>
              <a:t>06/05/2016</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65423DCE-6242-4952-B766-30D48DC52E7D}"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azure.microsoft.com/en-gb/" TargetMode="External"/><Relationship Id="rId2" Type="http://schemas.openxmlformats.org/officeDocument/2006/relationships/hyperlink" Target="https://aws.amazon.com/" TargetMode="External"/><Relationship Id="rId1" Type="http://schemas.openxmlformats.org/officeDocument/2006/relationships/slideLayout" Target="../slideLayouts/slideLayout2.xml"/><Relationship Id="rId4" Type="http://schemas.openxmlformats.org/officeDocument/2006/relationships/hyperlink" Target="https://cloud.google.co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Cloud Computing Technologies</a:t>
            </a:r>
            <a:endParaRPr lang="en-GB" dirty="0"/>
          </a:p>
        </p:txBody>
      </p:sp>
      <p:sp>
        <p:nvSpPr>
          <p:cNvPr id="3" name="Subtitle 2"/>
          <p:cNvSpPr>
            <a:spLocks noGrp="1"/>
          </p:cNvSpPr>
          <p:nvPr>
            <p:ph type="subTitle" idx="1"/>
          </p:nvPr>
        </p:nvSpPr>
        <p:spPr/>
        <p:txBody>
          <a:bodyPr/>
          <a:lstStyle/>
          <a:p>
            <a:r>
              <a:rPr lang="en-GB" dirty="0" smtClean="0"/>
              <a:t>Lecture 5 </a:t>
            </a:r>
            <a:r>
              <a:rPr lang="en-GB" smtClean="0"/>
              <a:t>– Deployment Models</a:t>
            </a:r>
            <a:endParaRPr lang="en-GB" dirty="0" smtClean="0"/>
          </a:p>
          <a:p>
            <a:r>
              <a:rPr lang="en-GB" dirty="0" smtClean="0"/>
              <a:t>E. Court</a:t>
            </a:r>
            <a:endParaRPr lang="en-GB" dirty="0"/>
          </a:p>
        </p:txBody>
      </p:sp>
      <p:pic>
        <p:nvPicPr>
          <p:cNvPr id="1026" name="Picture 2" descr="Logo new (bullet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635" y="5661248"/>
            <a:ext cx="2857500" cy="942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8153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Private Cloud</a:t>
            </a:r>
          </a:p>
          <a:p>
            <a:r>
              <a:rPr lang="en-GB" dirty="0" smtClean="0"/>
              <a:t>Public Cloud</a:t>
            </a:r>
          </a:p>
          <a:p>
            <a:r>
              <a:rPr lang="en-GB" dirty="0" smtClean="0"/>
              <a:t>Hybrid Cloud</a:t>
            </a:r>
          </a:p>
          <a:p>
            <a:r>
              <a:rPr lang="en-GB" dirty="0" smtClean="0"/>
              <a:t>Community Cloud</a:t>
            </a:r>
          </a:p>
        </p:txBody>
      </p:sp>
      <p:sp>
        <p:nvSpPr>
          <p:cNvPr id="3" name="Title 2"/>
          <p:cNvSpPr>
            <a:spLocks noGrp="1"/>
          </p:cNvSpPr>
          <p:nvPr>
            <p:ph type="title"/>
          </p:nvPr>
        </p:nvSpPr>
        <p:spPr/>
        <p:txBody>
          <a:bodyPr/>
          <a:lstStyle/>
          <a:p>
            <a:r>
              <a:rPr lang="en-GB" dirty="0" smtClean="0"/>
              <a:t>Topics to cover</a:t>
            </a:r>
            <a:endParaRPr lang="en-GB" dirty="0"/>
          </a:p>
        </p:txBody>
      </p:sp>
    </p:spTree>
    <p:extLst>
      <p:ext uri="{BB962C8B-B14F-4D97-AF65-F5344CB8AC3E}">
        <p14:creationId xmlns:p14="http://schemas.microsoft.com/office/powerpoint/2010/main" val="2588359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Understanding  core deployment models in the cloud. </a:t>
            </a:r>
          </a:p>
          <a:p>
            <a:r>
              <a:rPr lang="en-GB" dirty="0" smtClean="0"/>
              <a:t>Incite to how they are deployed. </a:t>
            </a:r>
            <a:endParaRPr lang="en-GB" dirty="0"/>
          </a:p>
        </p:txBody>
      </p:sp>
      <p:sp>
        <p:nvSpPr>
          <p:cNvPr id="3" name="Title 2"/>
          <p:cNvSpPr>
            <a:spLocks noGrp="1"/>
          </p:cNvSpPr>
          <p:nvPr>
            <p:ph type="title"/>
          </p:nvPr>
        </p:nvSpPr>
        <p:spPr/>
        <p:txBody>
          <a:bodyPr/>
          <a:lstStyle/>
          <a:p>
            <a:r>
              <a:rPr lang="en-GB" dirty="0" smtClean="0"/>
              <a:t>Aims</a:t>
            </a:r>
            <a:endParaRPr lang="en-GB" dirty="0"/>
          </a:p>
        </p:txBody>
      </p:sp>
    </p:spTree>
    <p:extLst>
      <p:ext uri="{BB962C8B-B14F-4D97-AF65-F5344CB8AC3E}">
        <p14:creationId xmlns:p14="http://schemas.microsoft.com/office/powerpoint/2010/main" val="2772119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t>
            </a:r>
            <a:r>
              <a:rPr lang="en-GB" dirty="0"/>
              <a:t>The cloud infrastructure is provisioned for </a:t>
            </a:r>
            <a:r>
              <a:rPr lang="en-GB" b="1" dirty="0"/>
              <a:t>exclusive use by a single organization</a:t>
            </a:r>
            <a:r>
              <a:rPr lang="en-GB" dirty="0"/>
              <a:t> comprising multiple consumers (e.g., business units). It may </a:t>
            </a:r>
            <a:r>
              <a:rPr lang="en-GB" dirty="0" smtClean="0"/>
              <a:t>be owned, managed, and operated by the organization, </a:t>
            </a:r>
            <a:r>
              <a:rPr lang="en-GB" dirty="0"/>
              <a:t>a third party, or some combination of them, and it </a:t>
            </a:r>
            <a:r>
              <a:rPr lang="en-GB" dirty="0" smtClean="0"/>
              <a:t>may </a:t>
            </a:r>
            <a:r>
              <a:rPr lang="en-GB" dirty="0"/>
              <a:t>exist on or off </a:t>
            </a:r>
            <a:r>
              <a:rPr lang="en-GB" dirty="0" smtClean="0"/>
              <a:t>premises.”</a:t>
            </a:r>
            <a:endParaRPr lang="en-GB" dirty="0"/>
          </a:p>
        </p:txBody>
      </p:sp>
      <p:sp>
        <p:nvSpPr>
          <p:cNvPr id="3" name="Title 2"/>
          <p:cNvSpPr>
            <a:spLocks noGrp="1"/>
          </p:cNvSpPr>
          <p:nvPr>
            <p:ph type="title"/>
          </p:nvPr>
        </p:nvSpPr>
        <p:spPr/>
        <p:txBody>
          <a:bodyPr/>
          <a:lstStyle/>
          <a:p>
            <a:r>
              <a:rPr lang="en-GB" dirty="0" smtClean="0"/>
              <a:t>Private Cloud</a:t>
            </a:r>
            <a:endParaRPr lang="en-GB" dirty="0"/>
          </a:p>
        </p:txBody>
      </p:sp>
    </p:spTree>
    <p:extLst>
      <p:ext uri="{BB962C8B-B14F-4D97-AF65-F5344CB8AC3E}">
        <p14:creationId xmlns:p14="http://schemas.microsoft.com/office/powerpoint/2010/main" val="3643083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Usually owned by the organisation but can be third party.</a:t>
            </a:r>
          </a:p>
          <a:p>
            <a:r>
              <a:rPr lang="en-GB" dirty="0" smtClean="0"/>
              <a:t>Refers to the whole infrastructure but does not limit the way an organisation can use it. </a:t>
            </a:r>
          </a:p>
          <a:p>
            <a:pPr lvl="1"/>
            <a:r>
              <a:rPr lang="en-GB" dirty="0" err="1" smtClean="0"/>
              <a:t>IaaS</a:t>
            </a:r>
            <a:r>
              <a:rPr lang="en-GB" dirty="0" smtClean="0"/>
              <a:t>, </a:t>
            </a:r>
            <a:r>
              <a:rPr lang="en-GB" dirty="0" err="1" smtClean="0"/>
              <a:t>PaaS</a:t>
            </a:r>
            <a:r>
              <a:rPr lang="en-GB" dirty="0" smtClean="0"/>
              <a:t>, SaaS</a:t>
            </a:r>
          </a:p>
          <a:p>
            <a:pPr lvl="1"/>
            <a:r>
              <a:rPr lang="en-GB" dirty="0" err="1" smtClean="0"/>
              <a:t>Ie</a:t>
            </a:r>
            <a:r>
              <a:rPr lang="en-GB" dirty="0" smtClean="0"/>
              <a:t>. Still plays a third party for usage and trouble shooting. </a:t>
            </a:r>
          </a:p>
          <a:p>
            <a:r>
              <a:rPr lang="en-GB" dirty="0" smtClean="0"/>
              <a:t>Can be local or remote. </a:t>
            </a:r>
          </a:p>
          <a:p>
            <a:r>
              <a:rPr lang="en-GB" u="sng" dirty="0" smtClean="0"/>
              <a:t>Dedicated to one organisation. </a:t>
            </a:r>
          </a:p>
          <a:p>
            <a:endParaRPr lang="en-GB" dirty="0" smtClean="0"/>
          </a:p>
        </p:txBody>
      </p:sp>
      <p:sp>
        <p:nvSpPr>
          <p:cNvPr id="3" name="Title 2"/>
          <p:cNvSpPr>
            <a:spLocks noGrp="1"/>
          </p:cNvSpPr>
          <p:nvPr>
            <p:ph type="title"/>
          </p:nvPr>
        </p:nvSpPr>
        <p:spPr/>
        <p:txBody>
          <a:bodyPr/>
          <a:lstStyle/>
          <a:p>
            <a:r>
              <a:rPr lang="en-GB" dirty="0" smtClean="0"/>
              <a:t>Private Cloud – Key Points</a:t>
            </a:r>
            <a:endParaRPr lang="en-GB" dirty="0"/>
          </a:p>
        </p:txBody>
      </p:sp>
    </p:spTree>
    <p:extLst>
      <p:ext uri="{BB962C8B-B14F-4D97-AF65-F5344CB8AC3E}">
        <p14:creationId xmlns:p14="http://schemas.microsoft.com/office/powerpoint/2010/main" val="2408944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132856"/>
            <a:ext cx="7408333" cy="3993307"/>
          </a:xfrm>
        </p:spPr>
        <p:txBody>
          <a:bodyPr>
            <a:normAutofit/>
          </a:bodyPr>
          <a:lstStyle/>
          <a:p>
            <a:r>
              <a:rPr lang="en-GB" dirty="0" smtClean="0"/>
              <a:t>We will cover in more details in </a:t>
            </a:r>
          </a:p>
          <a:p>
            <a:pPr lvl="1"/>
            <a:r>
              <a:rPr lang="en-GB" dirty="0" smtClean="0"/>
              <a:t>Cloud Migration Strategy and Virtualisation. </a:t>
            </a:r>
          </a:p>
          <a:p>
            <a:pPr lvl="1"/>
            <a:endParaRPr lang="en-GB" dirty="0"/>
          </a:p>
          <a:p>
            <a:r>
              <a:rPr lang="en-GB" dirty="0" smtClean="0"/>
              <a:t>Type 1 hypervisors</a:t>
            </a:r>
          </a:p>
          <a:p>
            <a:r>
              <a:rPr lang="en-GB" dirty="0" smtClean="0"/>
              <a:t>Provided by various vendors</a:t>
            </a:r>
          </a:p>
          <a:p>
            <a:r>
              <a:rPr lang="en-GB" dirty="0" smtClean="0"/>
              <a:t>We use hypervisors + management software to virtualise how existing hardware</a:t>
            </a:r>
          </a:p>
          <a:p>
            <a:r>
              <a:rPr lang="en-GB" dirty="0" smtClean="0"/>
              <a:t>Will be in a datacentre environment. </a:t>
            </a:r>
            <a:endParaRPr lang="en-GB" dirty="0"/>
          </a:p>
        </p:txBody>
      </p:sp>
      <p:sp>
        <p:nvSpPr>
          <p:cNvPr id="3" name="Title 2"/>
          <p:cNvSpPr>
            <a:spLocks noGrp="1"/>
          </p:cNvSpPr>
          <p:nvPr>
            <p:ph type="title"/>
          </p:nvPr>
        </p:nvSpPr>
        <p:spPr/>
        <p:txBody>
          <a:bodyPr/>
          <a:lstStyle/>
          <a:p>
            <a:r>
              <a:rPr lang="en-GB" dirty="0" smtClean="0"/>
              <a:t>Deploying a Private Cloud</a:t>
            </a:r>
            <a:endParaRPr lang="en-GB" dirty="0"/>
          </a:p>
        </p:txBody>
      </p:sp>
      <p:pic>
        <p:nvPicPr>
          <p:cNvPr id="1026" name="Picture 2" descr="https://s3.graphiq.com/sites/default/files/1765/media/images/_83055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2466882"/>
            <a:ext cx="2674640" cy="16681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8101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VMWare</a:t>
            </a:r>
          </a:p>
          <a:p>
            <a:pPr lvl="1"/>
            <a:r>
              <a:rPr lang="en-GB" dirty="0" err="1" smtClean="0"/>
              <a:t>ESXi</a:t>
            </a:r>
            <a:endParaRPr lang="en-GB" dirty="0" smtClean="0"/>
          </a:p>
          <a:p>
            <a:pPr lvl="1"/>
            <a:r>
              <a:rPr lang="en-GB" dirty="0" smtClean="0"/>
              <a:t>vSphere/</a:t>
            </a:r>
            <a:r>
              <a:rPr lang="en-GB" dirty="0" err="1" smtClean="0"/>
              <a:t>vCenter</a:t>
            </a:r>
            <a:endParaRPr lang="en-GB" dirty="0" smtClean="0"/>
          </a:p>
          <a:p>
            <a:r>
              <a:rPr lang="en-GB" dirty="0" smtClean="0"/>
              <a:t>Microsoft</a:t>
            </a:r>
          </a:p>
          <a:p>
            <a:pPr lvl="1"/>
            <a:r>
              <a:rPr lang="en-GB" dirty="0" smtClean="0"/>
              <a:t>Hyper-V</a:t>
            </a:r>
          </a:p>
          <a:p>
            <a:pPr lvl="1"/>
            <a:r>
              <a:rPr lang="en-GB" dirty="0" smtClean="0"/>
              <a:t>Windows Server</a:t>
            </a:r>
          </a:p>
          <a:p>
            <a:r>
              <a:rPr lang="en-GB" dirty="0" smtClean="0"/>
              <a:t>Linux (Open Source)</a:t>
            </a:r>
          </a:p>
          <a:p>
            <a:pPr lvl="1"/>
            <a:r>
              <a:rPr lang="en-GB" dirty="0" smtClean="0"/>
              <a:t>KVM</a:t>
            </a:r>
          </a:p>
          <a:p>
            <a:pPr lvl="1"/>
            <a:r>
              <a:rPr lang="en-GB" dirty="0" err="1" smtClean="0"/>
              <a:t>OpenVZ</a:t>
            </a:r>
            <a:endParaRPr lang="en-GB" dirty="0" smtClean="0"/>
          </a:p>
          <a:p>
            <a:pPr lvl="1"/>
            <a:r>
              <a:rPr lang="en-GB" dirty="0" err="1" smtClean="0"/>
              <a:t>Promox</a:t>
            </a:r>
            <a:endParaRPr lang="en-GB" dirty="0" smtClean="0"/>
          </a:p>
          <a:p>
            <a:r>
              <a:rPr lang="en-GB" dirty="0" err="1" smtClean="0"/>
              <a:t>Xen</a:t>
            </a:r>
            <a:r>
              <a:rPr lang="en-GB" dirty="0" smtClean="0"/>
              <a:t> (Open Source)</a:t>
            </a:r>
          </a:p>
          <a:p>
            <a:pPr lvl="1"/>
            <a:r>
              <a:rPr lang="en-GB" dirty="0" err="1" smtClean="0"/>
              <a:t>Xen</a:t>
            </a:r>
            <a:r>
              <a:rPr lang="en-GB" dirty="0" smtClean="0"/>
              <a:t> Server</a:t>
            </a:r>
          </a:p>
          <a:p>
            <a:endParaRPr lang="en-GB" dirty="0" smtClean="0"/>
          </a:p>
        </p:txBody>
      </p:sp>
      <p:sp>
        <p:nvSpPr>
          <p:cNvPr id="3" name="Title 2"/>
          <p:cNvSpPr>
            <a:spLocks noGrp="1"/>
          </p:cNvSpPr>
          <p:nvPr>
            <p:ph type="title"/>
          </p:nvPr>
        </p:nvSpPr>
        <p:spPr/>
        <p:txBody>
          <a:bodyPr/>
          <a:lstStyle/>
          <a:p>
            <a:r>
              <a:rPr lang="en-GB" dirty="0" smtClean="0"/>
              <a:t>Possible Options</a:t>
            </a:r>
            <a:endParaRPr lang="en-GB" dirty="0"/>
          </a:p>
        </p:txBody>
      </p:sp>
      <p:pic>
        <p:nvPicPr>
          <p:cNvPr id="4" name="Picture 2" descr="https://s3.graphiq.com/sites/default/files/1765/media/images/_83055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3968" y="2276872"/>
            <a:ext cx="4502816" cy="2808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399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Lots of type 1 hypervisors available</a:t>
            </a:r>
          </a:p>
          <a:p>
            <a:pPr lvl="1"/>
            <a:r>
              <a:rPr lang="en-GB" dirty="0" smtClean="0"/>
              <a:t>If time will deploy and learn some basics</a:t>
            </a:r>
          </a:p>
          <a:p>
            <a:pPr lvl="1"/>
            <a:r>
              <a:rPr lang="en-GB" dirty="0" smtClean="0"/>
              <a:t>However, “Data centre virtualisation” -  level 6 module. </a:t>
            </a:r>
            <a:endParaRPr lang="en-GB" dirty="0"/>
          </a:p>
        </p:txBody>
      </p:sp>
      <p:sp>
        <p:nvSpPr>
          <p:cNvPr id="3" name="Title 2"/>
          <p:cNvSpPr>
            <a:spLocks noGrp="1"/>
          </p:cNvSpPr>
          <p:nvPr>
            <p:ph type="title"/>
          </p:nvPr>
        </p:nvSpPr>
        <p:spPr/>
        <p:txBody>
          <a:bodyPr/>
          <a:lstStyle/>
          <a:p>
            <a:r>
              <a:rPr lang="en-GB" dirty="0" smtClean="0"/>
              <a:t>Possible Options</a:t>
            </a:r>
            <a:endParaRPr lang="en-GB" dirty="0"/>
          </a:p>
        </p:txBody>
      </p:sp>
    </p:spTree>
    <p:extLst>
      <p:ext uri="{BB962C8B-B14F-4D97-AF65-F5344CB8AC3E}">
        <p14:creationId xmlns:p14="http://schemas.microsoft.com/office/powerpoint/2010/main" val="2897722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Higher privacy and security </a:t>
            </a:r>
          </a:p>
          <a:p>
            <a:pPr lvl="1"/>
            <a:r>
              <a:rPr lang="en-GB" dirty="0" smtClean="0"/>
              <a:t>Not a multi-tenanted environment </a:t>
            </a:r>
          </a:p>
          <a:p>
            <a:pPr lvl="1"/>
            <a:r>
              <a:rPr lang="en-GB" dirty="0" smtClean="0"/>
              <a:t>Dedicated organisational environment</a:t>
            </a:r>
          </a:p>
          <a:p>
            <a:r>
              <a:rPr lang="en-GB" dirty="0" smtClean="0"/>
              <a:t>Improved Reliability and availability </a:t>
            </a:r>
          </a:p>
          <a:p>
            <a:pPr lvl="1"/>
            <a:r>
              <a:rPr lang="en-GB" dirty="0" smtClean="0"/>
              <a:t>Provisioning remote resources within an organisation</a:t>
            </a:r>
          </a:p>
          <a:p>
            <a:r>
              <a:rPr lang="en-GB" dirty="0" smtClean="0"/>
              <a:t>More control </a:t>
            </a:r>
          </a:p>
          <a:p>
            <a:pPr lvl="1"/>
            <a:r>
              <a:rPr lang="en-GB" dirty="0" smtClean="0"/>
              <a:t>Internally hosted and managed</a:t>
            </a:r>
          </a:p>
          <a:p>
            <a:r>
              <a:rPr lang="en-GB" dirty="0" smtClean="0"/>
              <a:t>Cost effectiveness and energy efficiency </a:t>
            </a:r>
          </a:p>
          <a:p>
            <a:pPr lvl="1"/>
            <a:r>
              <a:rPr lang="en-GB" dirty="0" smtClean="0"/>
              <a:t>Shared IT hardware investment</a:t>
            </a:r>
          </a:p>
          <a:p>
            <a:endParaRPr lang="en-GB" dirty="0"/>
          </a:p>
        </p:txBody>
      </p:sp>
      <p:sp>
        <p:nvSpPr>
          <p:cNvPr id="3" name="Title 2"/>
          <p:cNvSpPr>
            <a:spLocks noGrp="1"/>
          </p:cNvSpPr>
          <p:nvPr>
            <p:ph type="title"/>
          </p:nvPr>
        </p:nvSpPr>
        <p:spPr/>
        <p:txBody>
          <a:bodyPr/>
          <a:lstStyle/>
          <a:p>
            <a:r>
              <a:rPr lang="en-GB" dirty="0" err="1" smtClean="0"/>
              <a:t>Advanatges</a:t>
            </a:r>
            <a:r>
              <a:rPr lang="en-GB" dirty="0" smtClean="0"/>
              <a:t> of Private Cloud</a:t>
            </a:r>
            <a:endParaRPr lang="en-GB" dirty="0"/>
          </a:p>
        </p:txBody>
      </p:sp>
    </p:spTree>
    <p:extLst>
      <p:ext uri="{BB962C8B-B14F-4D97-AF65-F5344CB8AC3E}">
        <p14:creationId xmlns:p14="http://schemas.microsoft.com/office/powerpoint/2010/main" val="2536492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smtClean="0"/>
              <a:t>Visualised </a:t>
            </a:r>
            <a:endParaRPr lang="en-GB" dirty="0"/>
          </a:p>
        </p:txBody>
      </p:sp>
      <p:pic>
        <p:nvPicPr>
          <p:cNvPr id="4" name="Picture 3"/>
          <p:cNvPicPr>
            <a:picLocks noChangeAspect="1"/>
          </p:cNvPicPr>
          <p:nvPr/>
        </p:nvPicPr>
        <p:blipFill>
          <a:blip r:embed="rId2"/>
          <a:stretch>
            <a:fillRect/>
          </a:stretch>
        </p:blipFill>
        <p:spPr>
          <a:xfrm>
            <a:off x="827584" y="2204864"/>
            <a:ext cx="7985358" cy="3797821"/>
          </a:xfrm>
          <a:prstGeom prst="rect">
            <a:avLst/>
          </a:prstGeom>
        </p:spPr>
      </p:pic>
    </p:spTree>
    <p:extLst>
      <p:ext uri="{BB962C8B-B14F-4D97-AF65-F5344CB8AC3E}">
        <p14:creationId xmlns:p14="http://schemas.microsoft.com/office/powerpoint/2010/main" val="460371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a:t>
            </a:r>
            <a:r>
              <a:rPr lang="en-GB" dirty="0"/>
              <a:t>cloud infrastructure is </a:t>
            </a:r>
            <a:r>
              <a:rPr lang="en-GB" b="1" dirty="0"/>
              <a:t>provisioned for open use </a:t>
            </a:r>
            <a:r>
              <a:rPr lang="en-GB" dirty="0"/>
              <a:t>by the general public. It may be owned, managed, and operated by a business, academic, or government organization, or some combination of them. It exists on the </a:t>
            </a:r>
            <a:r>
              <a:rPr lang="en-GB" b="1" dirty="0"/>
              <a:t>premises of the cloud provider</a:t>
            </a:r>
            <a:r>
              <a:rPr lang="en-GB" dirty="0" smtClean="0"/>
              <a:t>”</a:t>
            </a:r>
            <a:endParaRPr lang="en-GB" dirty="0"/>
          </a:p>
        </p:txBody>
      </p:sp>
      <p:sp>
        <p:nvSpPr>
          <p:cNvPr id="3" name="Title 2"/>
          <p:cNvSpPr>
            <a:spLocks noGrp="1"/>
          </p:cNvSpPr>
          <p:nvPr>
            <p:ph type="title"/>
          </p:nvPr>
        </p:nvSpPr>
        <p:spPr/>
        <p:txBody>
          <a:bodyPr/>
          <a:lstStyle/>
          <a:p>
            <a:r>
              <a:rPr lang="en-GB" dirty="0" smtClean="0"/>
              <a:t>Public Cloud</a:t>
            </a:r>
            <a:endParaRPr lang="en-GB" dirty="0"/>
          </a:p>
        </p:txBody>
      </p:sp>
    </p:spTree>
    <p:extLst>
      <p:ext uri="{BB962C8B-B14F-4D97-AF65-F5344CB8AC3E}">
        <p14:creationId xmlns:p14="http://schemas.microsoft.com/office/powerpoint/2010/main" val="1902552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consumer has a deal/contract/agreement with a provider to use and provision their resources. </a:t>
            </a:r>
          </a:p>
          <a:p>
            <a:r>
              <a:rPr lang="en-GB" dirty="0" smtClean="0"/>
              <a:t>IT resources provided as a service over the Internet. </a:t>
            </a:r>
          </a:p>
          <a:p>
            <a:r>
              <a:rPr lang="en-GB" dirty="0" smtClean="0"/>
              <a:t>Utility based – pay as you go.</a:t>
            </a:r>
          </a:p>
          <a:p>
            <a:pPr lvl="1"/>
            <a:r>
              <a:rPr lang="en-GB" dirty="0" smtClean="0"/>
              <a:t>So has all the previously mentioned “essential characteristics”</a:t>
            </a:r>
            <a:endParaRPr lang="en-GB" dirty="0"/>
          </a:p>
        </p:txBody>
      </p:sp>
      <p:sp>
        <p:nvSpPr>
          <p:cNvPr id="3" name="Title 2"/>
          <p:cNvSpPr>
            <a:spLocks noGrp="1"/>
          </p:cNvSpPr>
          <p:nvPr>
            <p:ph type="title"/>
          </p:nvPr>
        </p:nvSpPr>
        <p:spPr/>
        <p:txBody>
          <a:bodyPr/>
          <a:lstStyle/>
          <a:p>
            <a:r>
              <a:rPr lang="en-GB" dirty="0" smtClean="0"/>
              <a:t>Public Cloud – Key Points</a:t>
            </a:r>
            <a:endParaRPr lang="en-GB" dirty="0"/>
          </a:p>
        </p:txBody>
      </p:sp>
    </p:spTree>
    <p:extLst>
      <p:ext uri="{BB962C8B-B14F-4D97-AF65-F5344CB8AC3E}">
        <p14:creationId xmlns:p14="http://schemas.microsoft.com/office/powerpoint/2010/main" val="3559312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Various. </a:t>
            </a:r>
            <a:endParaRPr lang="en-GB" dirty="0"/>
          </a:p>
          <a:p>
            <a:endParaRPr lang="en-GB" dirty="0" smtClean="0"/>
          </a:p>
          <a:p>
            <a:r>
              <a:rPr lang="en-GB" dirty="0" smtClean="0"/>
              <a:t>Amazon Web Service</a:t>
            </a:r>
          </a:p>
          <a:p>
            <a:r>
              <a:rPr lang="en-GB" dirty="0" smtClean="0"/>
              <a:t>Microsoft Azure</a:t>
            </a:r>
          </a:p>
          <a:p>
            <a:r>
              <a:rPr lang="en-GB" dirty="0" smtClean="0"/>
              <a:t>IBM Cloud</a:t>
            </a:r>
          </a:p>
          <a:p>
            <a:r>
              <a:rPr lang="en-GB" dirty="0" smtClean="0"/>
              <a:t>Google Cloud Platform</a:t>
            </a:r>
          </a:p>
          <a:p>
            <a:r>
              <a:rPr lang="en-GB" dirty="0" smtClean="0"/>
              <a:t>Sales Force </a:t>
            </a:r>
          </a:p>
        </p:txBody>
      </p:sp>
      <p:sp>
        <p:nvSpPr>
          <p:cNvPr id="3" name="Title 2"/>
          <p:cNvSpPr>
            <a:spLocks noGrp="1"/>
          </p:cNvSpPr>
          <p:nvPr>
            <p:ph type="title"/>
          </p:nvPr>
        </p:nvSpPr>
        <p:spPr/>
        <p:txBody>
          <a:bodyPr/>
          <a:lstStyle/>
          <a:p>
            <a:r>
              <a:rPr lang="en-GB" dirty="0" smtClean="0"/>
              <a:t>Possible options</a:t>
            </a:r>
            <a:endParaRPr lang="en-GB" dirty="0"/>
          </a:p>
        </p:txBody>
      </p:sp>
    </p:spTree>
    <p:extLst>
      <p:ext uri="{BB962C8B-B14F-4D97-AF65-F5344CB8AC3E}">
        <p14:creationId xmlns:p14="http://schemas.microsoft.com/office/powerpoint/2010/main" val="2937190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Through various providers web interfaces. </a:t>
            </a:r>
          </a:p>
          <a:p>
            <a:r>
              <a:rPr lang="en-GB" dirty="0">
                <a:hlinkClick r:id="rId2"/>
              </a:rPr>
              <a:t>https://aws.amazon.com</a:t>
            </a:r>
            <a:r>
              <a:rPr lang="en-GB" dirty="0" smtClean="0">
                <a:hlinkClick r:id="rId2"/>
              </a:rPr>
              <a:t>/</a:t>
            </a:r>
            <a:endParaRPr lang="en-GB" dirty="0" smtClean="0"/>
          </a:p>
          <a:p>
            <a:r>
              <a:rPr lang="en-GB" dirty="0">
                <a:hlinkClick r:id="rId3"/>
              </a:rPr>
              <a:t>https://azure.microsoft.com/en-gb</a:t>
            </a:r>
            <a:r>
              <a:rPr lang="en-GB" dirty="0" smtClean="0">
                <a:hlinkClick r:id="rId3"/>
              </a:rPr>
              <a:t>/</a:t>
            </a:r>
            <a:endParaRPr lang="en-GB" dirty="0" smtClean="0"/>
          </a:p>
          <a:p>
            <a:r>
              <a:rPr lang="en-GB" dirty="0">
                <a:hlinkClick r:id="rId4"/>
              </a:rPr>
              <a:t>https://cloud.google.com</a:t>
            </a:r>
            <a:r>
              <a:rPr lang="en-GB" dirty="0" smtClean="0">
                <a:hlinkClick r:id="rId4"/>
              </a:rPr>
              <a:t>/</a:t>
            </a:r>
            <a:endParaRPr lang="en-GB" dirty="0" smtClean="0"/>
          </a:p>
          <a:p>
            <a:r>
              <a:rPr lang="en-GB" dirty="0" err="1" smtClean="0"/>
              <a:t>Etc</a:t>
            </a:r>
            <a:endParaRPr lang="en-GB" dirty="0"/>
          </a:p>
          <a:p>
            <a:endParaRPr lang="en-GB" dirty="0" smtClean="0"/>
          </a:p>
          <a:p>
            <a:r>
              <a:rPr lang="en-GB" dirty="0" smtClean="0"/>
              <a:t>Lots of online help and guides.</a:t>
            </a:r>
          </a:p>
          <a:p>
            <a:r>
              <a:rPr lang="en-GB" u="sng" dirty="0" smtClean="0"/>
              <a:t>Know what you want to do before you do it.</a:t>
            </a:r>
          </a:p>
        </p:txBody>
      </p:sp>
      <p:sp>
        <p:nvSpPr>
          <p:cNvPr id="3" name="Title 2"/>
          <p:cNvSpPr>
            <a:spLocks noGrp="1"/>
          </p:cNvSpPr>
          <p:nvPr>
            <p:ph type="title"/>
          </p:nvPr>
        </p:nvSpPr>
        <p:spPr/>
        <p:txBody>
          <a:bodyPr/>
          <a:lstStyle/>
          <a:p>
            <a:r>
              <a:rPr lang="en-GB" dirty="0" smtClean="0"/>
              <a:t>Deployment</a:t>
            </a:r>
            <a:endParaRPr lang="en-GB" dirty="0"/>
          </a:p>
        </p:txBody>
      </p:sp>
    </p:spTree>
    <p:extLst>
      <p:ext uri="{BB962C8B-B14F-4D97-AF65-F5344CB8AC3E}">
        <p14:creationId xmlns:p14="http://schemas.microsoft.com/office/powerpoint/2010/main" val="2356149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Easy and inexpensive.</a:t>
            </a:r>
          </a:p>
          <a:p>
            <a:pPr lvl="1"/>
            <a:r>
              <a:rPr lang="en-GB" dirty="0" smtClean="0"/>
              <a:t>Hardware, application and bandwidth costs are covered by the provider. </a:t>
            </a:r>
          </a:p>
          <a:p>
            <a:pPr lvl="1"/>
            <a:r>
              <a:rPr lang="en-GB" dirty="0" smtClean="0"/>
              <a:t>Combats lack of in-house expertise.</a:t>
            </a:r>
          </a:p>
          <a:p>
            <a:r>
              <a:rPr lang="en-GB" dirty="0" smtClean="0"/>
              <a:t>Easily scalable – elastic scaling</a:t>
            </a:r>
          </a:p>
          <a:p>
            <a:pPr lvl="1"/>
            <a:r>
              <a:rPr lang="en-GB" dirty="0" smtClean="0"/>
              <a:t>We request/provision more – no hardware that we have to purchase and install. </a:t>
            </a:r>
          </a:p>
          <a:p>
            <a:r>
              <a:rPr lang="en-GB" dirty="0" smtClean="0"/>
              <a:t>No wasted resources, we pay for what we use. </a:t>
            </a:r>
          </a:p>
          <a:p>
            <a:pPr lvl="1"/>
            <a:r>
              <a:rPr lang="en-GB" dirty="0" smtClean="0"/>
              <a:t>Pay-as-go usage model</a:t>
            </a:r>
            <a:endParaRPr lang="en-GB" dirty="0"/>
          </a:p>
        </p:txBody>
      </p:sp>
      <p:sp>
        <p:nvSpPr>
          <p:cNvPr id="3" name="Title 2"/>
          <p:cNvSpPr>
            <a:spLocks noGrp="1"/>
          </p:cNvSpPr>
          <p:nvPr>
            <p:ph type="title"/>
          </p:nvPr>
        </p:nvSpPr>
        <p:spPr/>
        <p:txBody>
          <a:bodyPr/>
          <a:lstStyle/>
          <a:p>
            <a:r>
              <a:rPr lang="en-GB" dirty="0" smtClean="0"/>
              <a:t>Public Cloud – Advantages</a:t>
            </a:r>
            <a:endParaRPr lang="en-GB" dirty="0"/>
          </a:p>
        </p:txBody>
      </p:sp>
    </p:spTree>
    <p:extLst>
      <p:ext uri="{BB962C8B-B14F-4D97-AF65-F5344CB8AC3E}">
        <p14:creationId xmlns:p14="http://schemas.microsoft.com/office/powerpoint/2010/main" val="2117813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smtClean="0"/>
              <a:t>Visualised</a:t>
            </a:r>
            <a:endParaRPr lang="en-GB" dirty="0"/>
          </a:p>
        </p:txBody>
      </p:sp>
      <p:pic>
        <p:nvPicPr>
          <p:cNvPr id="4" name="Picture 3"/>
          <p:cNvPicPr>
            <a:picLocks noChangeAspect="1"/>
          </p:cNvPicPr>
          <p:nvPr/>
        </p:nvPicPr>
        <p:blipFill>
          <a:blip r:embed="rId2"/>
          <a:stretch>
            <a:fillRect/>
          </a:stretch>
        </p:blipFill>
        <p:spPr>
          <a:xfrm>
            <a:off x="539552" y="2348880"/>
            <a:ext cx="8064896" cy="3534987"/>
          </a:xfrm>
          <a:prstGeom prst="rect">
            <a:avLst/>
          </a:prstGeom>
        </p:spPr>
      </p:pic>
    </p:spTree>
    <p:extLst>
      <p:ext uri="{BB962C8B-B14F-4D97-AF65-F5344CB8AC3E}">
        <p14:creationId xmlns:p14="http://schemas.microsoft.com/office/powerpoint/2010/main" val="286837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364414604"/>
              </p:ext>
            </p:extLst>
          </p:nvPr>
        </p:nvGraphicFramePr>
        <p:xfrm>
          <a:off x="867569" y="2276872"/>
          <a:ext cx="7408862" cy="3505200"/>
        </p:xfrm>
        <a:graphic>
          <a:graphicData uri="http://schemas.openxmlformats.org/drawingml/2006/table">
            <a:tbl>
              <a:tblPr firstRow="1" bandRow="1">
                <a:tableStyleId>{5C22544A-7EE6-4342-B048-85BDC9FD1C3A}</a:tableStyleId>
              </a:tblPr>
              <a:tblGrid>
                <a:gridCol w="3704431"/>
                <a:gridCol w="3704431"/>
              </a:tblGrid>
              <a:tr h="370840">
                <a:tc>
                  <a:txBody>
                    <a:bodyPr/>
                    <a:lstStyle/>
                    <a:p>
                      <a:r>
                        <a:rPr lang="en-GB" dirty="0" smtClean="0"/>
                        <a:t>Private</a:t>
                      </a:r>
                      <a:endParaRPr lang="en-GB" dirty="0"/>
                    </a:p>
                  </a:txBody>
                  <a:tcPr/>
                </a:tc>
                <a:tc>
                  <a:txBody>
                    <a:bodyPr/>
                    <a:lstStyle/>
                    <a:p>
                      <a:r>
                        <a:rPr lang="en-GB" dirty="0" smtClean="0"/>
                        <a:t>Public</a:t>
                      </a:r>
                      <a:endParaRPr lang="en-GB" dirty="0"/>
                    </a:p>
                  </a:txBody>
                  <a:tcPr/>
                </a:tc>
              </a:tr>
              <a:tr h="370840">
                <a:tc>
                  <a:txBody>
                    <a:bodyPr/>
                    <a:lstStyle/>
                    <a:p>
                      <a:r>
                        <a:rPr lang="en-GB" dirty="0" smtClean="0"/>
                        <a:t>Privately shared resources, within an organisations</a:t>
                      </a:r>
                      <a:endParaRPr lang="en-GB" dirty="0"/>
                    </a:p>
                  </a:txBody>
                  <a:tcPr/>
                </a:tc>
                <a:tc>
                  <a:txBody>
                    <a:bodyPr/>
                    <a:lstStyle/>
                    <a:p>
                      <a:r>
                        <a:rPr lang="en-GB" dirty="0" smtClean="0"/>
                        <a:t>Publically shared resources, outside of organisation</a:t>
                      </a:r>
                      <a:endParaRPr lang="en-GB" dirty="0"/>
                    </a:p>
                  </a:txBody>
                  <a:tcPr/>
                </a:tc>
              </a:tr>
              <a:tr h="370840">
                <a:tc>
                  <a:txBody>
                    <a:bodyPr/>
                    <a:lstStyle/>
                    <a:p>
                      <a:r>
                        <a:rPr lang="en-GB" dirty="0" smtClean="0"/>
                        <a:t>Multi-tenant</a:t>
                      </a:r>
                      <a:r>
                        <a:rPr lang="en-GB" baseline="0" dirty="0" smtClean="0"/>
                        <a:t> between departments</a:t>
                      </a:r>
                      <a:endParaRPr lang="en-GB" dirty="0"/>
                    </a:p>
                  </a:txBody>
                  <a:tcPr/>
                </a:tc>
                <a:tc>
                  <a:txBody>
                    <a:bodyPr/>
                    <a:lstStyle/>
                    <a:p>
                      <a:r>
                        <a:rPr lang="en-GB" dirty="0" smtClean="0"/>
                        <a:t>Multi-tenant between organisations</a:t>
                      </a:r>
                      <a:endParaRPr lang="en-GB" dirty="0"/>
                    </a:p>
                  </a:txBody>
                  <a:tcPr/>
                </a:tc>
              </a:tr>
              <a:tr h="370840">
                <a:tc>
                  <a:txBody>
                    <a:bodyPr/>
                    <a:lstStyle/>
                    <a:p>
                      <a:r>
                        <a:rPr lang="en-GB" dirty="0" smtClean="0"/>
                        <a:t>Very</a:t>
                      </a:r>
                      <a:r>
                        <a:rPr lang="en-GB" baseline="0" dirty="0" smtClean="0"/>
                        <a:t> secure (organisational dependant)</a:t>
                      </a:r>
                      <a:endParaRPr lang="en-GB" dirty="0"/>
                    </a:p>
                  </a:txBody>
                  <a:tcPr/>
                </a:tc>
                <a:tc>
                  <a:txBody>
                    <a:bodyPr/>
                    <a:lstStyle/>
                    <a:p>
                      <a:r>
                        <a:rPr lang="en-GB" dirty="0" smtClean="0"/>
                        <a:t>Moderately secure (provider dependant)</a:t>
                      </a:r>
                      <a:endParaRPr lang="en-GB" dirty="0"/>
                    </a:p>
                  </a:txBody>
                  <a:tcPr/>
                </a:tc>
              </a:tr>
              <a:tr h="370840">
                <a:tc>
                  <a:txBody>
                    <a:bodyPr/>
                    <a:lstStyle/>
                    <a:p>
                      <a:r>
                        <a:rPr lang="en-GB" dirty="0" smtClean="0"/>
                        <a:t>Lots</a:t>
                      </a:r>
                      <a:r>
                        <a:rPr lang="en-GB" baseline="0" dirty="0" smtClean="0"/>
                        <a:t> of control</a:t>
                      </a:r>
                      <a:endParaRPr lang="en-GB" dirty="0"/>
                    </a:p>
                  </a:txBody>
                  <a:tcPr/>
                </a:tc>
                <a:tc>
                  <a:txBody>
                    <a:bodyPr/>
                    <a:lstStyle/>
                    <a:p>
                      <a:r>
                        <a:rPr lang="en-GB" dirty="0" smtClean="0"/>
                        <a:t>Control dependant on provider</a:t>
                      </a:r>
                      <a:endParaRPr lang="en-GB" dirty="0"/>
                    </a:p>
                  </a:txBody>
                  <a:tcPr/>
                </a:tc>
              </a:tr>
              <a:tr h="370840">
                <a:tc>
                  <a:txBody>
                    <a:bodyPr/>
                    <a:lstStyle/>
                    <a:p>
                      <a:r>
                        <a:rPr lang="en-GB" dirty="0" smtClean="0"/>
                        <a:t>Can be very costly</a:t>
                      </a:r>
                      <a:endParaRPr lang="en-GB" dirty="0"/>
                    </a:p>
                  </a:txBody>
                  <a:tcPr/>
                </a:tc>
                <a:tc>
                  <a:txBody>
                    <a:bodyPr/>
                    <a:lstStyle/>
                    <a:p>
                      <a:r>
                        <a:rPr lang="en-GB" dirty="0" smtClean="0"/>
                        <a:t>Very cost-effective</a:t>
                      </a:r>
                      <a:endParaRPr lang="en-GB" dirty="0"/>
                    </a:p>
                  </a:txBody>
                  <a:tcPr/>
                </a:tc>
              </a:tr>
              <a:tr h="370840">
                <a:tc>
                  <a:txBody>
                    <a:bodyPr/>
                    <a:lstStyle/>
                    <a:p>
                      <a:r>
                        <a:rPr lang="en-GB" dirty="0" smtClean="0"/>
                        <a:t>Access of private</a:t>
                      </a:r>
                      <a:r>
                        <a:rPr lang="en-GB" baseline="0" dirty="0" smtClean="0"/>
                        <a:t> network/Internet</a:t>
                      </a:r>
                      <a:endParaRPr lang="en-GB" dirty="0"/>
                    </a:p>
                  </a:txBody>
                  <a:tcPr/>
                </a:tc>
                <a:tc>
                  <a:txBody>
                    <a:bodyPr/>
                    <a:lstStyle/>
                    <a:p>
                      <a:r>
                        <a:rPr lang="en-GB" dirty="0" smtClean="0"/>
                        <a:t>Access over Internet only</a:t>
                      </a:r>
                      <a:endParaRPr lang="en-GB" dirty="0"/>
                    </a:p>
                  </a:txBody>
                  <a:tcPr/>
                </a:tc>
              </a:tr>
              <a:tr h="370840">
                <a:tc>
                  <a:txBody>
                    <a:bodyPr/>
                    <a:lstStyle/>
                    <a:p>
                      <a:endParaRPr lang="en-GB" dirty="0"/>
                    </a:p>
                  </a:txBody>
                  <a:tcPr/>
                </a:tc>
                <a:tc>
                  <a:txBody>
                    <a:bodyPr/>
                    <a:lstStyle/>
                    <a:p>
                      <a:endParaRPr lang="en-GB" dirty="0"/>
                    </a:p>
                  </a:txBody>
                  <a:tcPr/>
                </a:tc>
              </a:tr>
            </a:tbl>
          </a:graphicData>
        </a:graphic>
      </p:graphicFrame>
      <p:sp>
        <p:nvSpPr>
          <p:cNvPr id="3" name="Title 2"/>
          <p:cNvSpPr>
            <a:spLocks noGrp="1"/>
          </p:cNvSpPr>
          <p:nvPr>
            <p:ph type="title"/>
          </p:nvPr>
        </p:nvSpPr>
        <p:spPr/>
        <p:txBody>
          <a:bodyPr/>
          <a:lstStyle/>
          <a:p>
            <a:r>
              <a:rPr lang="en-GB" dirty="0" smtClean="0"/>
              <a:t>Private vs Public Cloud</a:t>
            </a:r>
            <a:endParaRPr lang="en-GB" dirty="0"/>
          </a:p>
        </p:txBody>
      </p:sp>
    </p:spTree>
    <p:extLst>
      <p:ext uri="{BB962C8B-B14F-4D97-AF65-F5344CB8AC3E}">
        <p14:creationId xmlns:p14="http://schemas.microsoft.com/office/powerpoint/2010/main" val="92197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5 essential characteristics</a:t>
            </a:r>
          </a:p>
          <a:p>
            <a:pPr lvl="1"/>
            <a:r>
              <a:rPr lang="en-GB" dirty="0" smtClean="0"/>
              <a:t>Elasticity/</a:t>
            </a:r>
            <a:r>
              <a:rPr lang="en-GB" dirty="0"/>
              <a:t>Reliability </a:t>
            </a:r>
          </a:p>
          <a:p>
            <a:pPr lvl="1"/>
            <a:r>
              <a:rPr lang="en-GB" dirty="0" smtClean="0"/>
              <a:t>Network accessible </a:t>
            </a:r>
          </a:p>
          <a:p>
            <a:pPr lvl="1"/>
            <a:r>
              <a:rPr lang="en-GB" dirty="0" smtClean="0"/>
              <a:t>On-demand service  </a:t>
            </a:r>
          </a:p>
          <a:p>
            <a:pPr lvl="1"/>
            <a:r>
              <a:rPr lang="en-GB" dirty="0" smtClean="0"/>
              <a:t>Resource Pooling</a:t>
            </a:r>
          </a:p>
          <a:p>
            <a:pPr lvl="1"/>
            <a:r>
              <a:rPr lang="en-GB" dirty="0" smtClean="0"/>
              <a:t>Measured </a:t>
            </a:r>
          </a:p>
          <a:p>
            <a:pPr lvl="1"/>
            <a:endParaRPr lang="en-GB" dirty="0" smtClean="0"/>
          </a:p>
          <a:p>
            <a:pPr lvl="1"/>
            <a:endParaRPr lang="en-GB" dirty="0"/>
          </a:p>
        </p:txBody>
      </p:sp>
      <p:sp>
        <p:nvSpPr>
          <p:cNvPr id="3" name="Title 2"/>
          <p:cNvSpPr>
            <a:spLocks noGrp="1"/>
          </p:cNvSpPr>
          <p:nvPr>
            <p:ph type="title"/>
          </p:nvPr>
        </p:nvSpPr>
        <p:spPr/>
        <p:txBody>
          <a:bodyPr/>
          <a:lstStyle/>
          <a:p>
            <a:r>
              <a:rPr lang="en-GB" dirty="0" smtClean="0"/>
              <a:t>Similarities </a:t>
            </a:r>
            <a:endParaRPr lang="en-GB" dirty="0"/>
          </a:p>
        </p:txBody>
      </p:sp>
    </p:spTree>
    <p:extLst>
      <p:ext uri="{BB962C8B-B14F-4D97-AF65-F5344CB8AC3E}">
        <p14:creationId xmlns:p14="http://schemas.microsoft.com/office/powerpoint/2010/main" val="1645204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a:t>
            </a:r>
            <a:r>
              <a:rPr lang="en-GB" dirty="0"/>
              <a:t>cloud infrastructure is provisioned for exclusive use by a </a:t>
            </a:r>
            <a:r>
              <a:rPr lang="en-GB" b="1" dirty="0"/>
              <a:t>specific community </a:t>
            </a:r>
            <a:r>
              <a:rPr lang="en-GB" dirty="0"/>
              <a:t>of consumers from organizations that have shared concerns (e.g., mission, security requirements, policy, and compliance considerations). It may be owned, managed, and operated by one or more of the organizations in the community, a third party, or some combination of them, and it may exist on or off premises</a:t>
            </a:r>
            <a:r>
              <a:rPr lang="en-GB" dirty="0" smtClean="0"/>
              <a:t>.” </a:t>
            </a:r>
            <a:endParaRPr lang="en-GB" dirty="0"/>
          </a:p>
        </p:txBody>
      </p:sp>
      <p:sp>
        <p:nvSpPr>
          <p:cNvPr id="3" name="Title 2"/>
          <p:cNvSpPr>
            <a:spLocks noGrp="1"/>
          </p:cNvSpPr>
          <p:nvPr>
            <p:ph type="title"/>
          </p:nvPr>
        </p:nvSpPr>
        <p:spPr/>
        <p:txBody>
          <a:bodyPr/>
          <a:lstStyle/>
          <a:p>
            <a:r>
              <a:rPr lang="en-GB" dirty="0" smtClean="0"/>
              <a:t>Community Cloud</a:t>
            </a:r>
            <a:endParaRPr lang="en-GB" dirty="0"/>
          </a:p>
        </p:txBody>
      </p:sp>
    </p:spTree>
    <p:extLst>
      <p:ext uri="{BB962C8B-B14F-4D97-AF65-F5344CB8AC3E}">
        <p14:creationId xmlns:p14="http://schemas.microsoft.com/office/powerpoint/2010/main" val="3813401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1" y="2060848"/>
            <a:ext cx="3960440" cy="3450696"/>
          </a:xfrm>
        </p:spPr>
        <p:txBody>
          <a:bodyPr>
            <a:normAutofit fontScale="92500" lnSpcReduction="10000"/>
          </a:bodyPr>
          <a:lstStyle/>
          <a:p>
            <a:r>
              <a:rPr lang="en-GB" dirty="0" smtClean="0"/>
              <a:t>Shared between several organisations</a:t>
            </a:r>
          </a:p>
          <a:p>
            <a:r>
              <a:rPr lang="en-GB" dirty="0" smtClean="0"/>
              <a:t>Typical external </a:t>
            </a:r>
          </a:p>
          <a:p>
            <a:pPr lvl="1"/>
            <a:r>
              <a:rPr lang="en-GB" dirty="0" smtClean="0"/>
              <a:t>But can be internally hosted by a “lead” provider</a:t>
            </a:r>
          </a:p>
          <a:p>
            <a:pPr lvl="1"/>
            <a:endParaRPr lang="en-GB" dirty="0"/>
          </a:p>
          <a:p>
            <a:r>
              <a:rPr lang="en-GB" dirty="0" smtClean="0"/>
              <a:t>Can be public or privately acquired. </a:t>
            </a:r>
          </a:p>
          <a:p>
            <a:r>
              <a:rPr lang="en-GB" dirty="0" smtClean="0"/>
              <a:t>Community refers to the access model</a:t>
            </a:r>
            <a:endParaRPr lang="en-GB" dirty="0"/>
          </a:p>
        </p:txBody>
      </p:sp>
      <p:sp>
        <p:nvSpPr>
          <p:cNvPr id="3" name="Title 2"/>
          <p:cNvSpPr>
            <a:spLocks noGrp="1"/>
          </p:cNvSpPr>
          <p:nvPr>
            <p:ph type="title"/>
          </p:nvPr>
        </p:nvSpPr>
        <p:spPr/>
        <p:txBody>
          <a:bodyPr/>
          <a:lstStyle/>
          <a:p>
            <a:r>
              <a:rPr lang="en-GB" dirty="0" smtClean="0"/>
              <a:t>Community Cloud</a:t>
            </a:r>
            <a:endParaRPr lang="en-GB" dirty="0"/>
          </a:p>
        </p:txBody>
      </p:sp>
      <p:pic>
        <p:nvPicPr>
          <p:cNvPr id="2050" name="Picture 2" descr="http://cdn.phys.org/newman/gfx/news/hires/2012/6-satellit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3140968"/>
            <a:ext cx="4572000" cy="2257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84978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a:t>
            </a:r>
            <a:r>
              <a:rPr lang="en-GB" dirty="0"/>
              <a:t>cloud infrastructure is a composition of </a:t>
            </a:r>
            <a:r>
              <a:rPr lang="en-GB" b="1" dirty="0"/>
              <a:t>two or more distinct cloud infrastructures</a:t>
            </a:r>
            <a:r>
              <a:rPr lang="en-GB" dirty="0"/>
              <a:t> (private, community, or public) that remain </a:t>
            </a:r>
            <a:r>
              <a:rPr lang="en-GB" b="1" dirty="0"/>
              <a:t>unique entities</a:t>
            </a:r>
            <a:r>
              <a:rPr lang="en-GB" dirty="0"/>
              <a:t>, but are bound together by standardized or proprietary technology that enables </a:t>
            </a:r>
            <a:r>
              <a:rPr lang="en-GB" b="1" dirty="0"/>
              <a:t>data and application portability</a:t>
            </a:r>
            <a:r>
              <a:rPr lang="en-GB" dirty="0"/>
              <a:t> (e.g., cloud bursting for load balancing between clouds</a:t>
            </a:r>
            <a:r>
              <a:rPr lang="en-GB" dirty="0" smtClean="0"/>
              <a:t>).” </a:t>
            </a:r>
            <a:endParaRPr lang="en-GB" dirty="0"/>
          </a:p>
        </p:txBody>
      </p:sp>
      <p:sp>
        <p:nvSpPr>
          <p:cNvPr id="3" name="Title 2"/>
          <p:cNvSpPr>
            <a:spLocks noGrp="1"/>
          </p:cNvSpPr>
          <p:nvPr>
            <p:ph type="title"/>
          </p:nvPr>
        </p:nvSpPr>
        <p:spPr/>
        <p:txBody>
          <a:bodyPr/>
          <a:lstStyle/>
          <a:p>
            <a:r>
              <a:rPr lang="en-GB" dirty="0" smtClean="0"/>
              <a:t>Hybrid Cloud</a:t>
            </a:r>
            <a:endParaRPr lang="en-GB" dirty="0"/>
          </a:p>
        </p:txBody>
      </p:sp>
    </p:spTree>
    <p:extLst>
      <p:ext uri="{BB962C8B-B14F-4D97-AF65-F5344CB8AC3E}">
        <p14:creationId xmlns:p14="http://schemas.microsoft.com/office/powerpoint/2010/main" val="355504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7"/>
            <a:ext cx="3915957" cy="3450696"/>
          </a:xfrm>
        </p:spPr>
        <p:txBody>
          <a:bodyPr>
            <a:normAutofit fontScale="92500"/>
          </a:bodyPr>
          <a:lstStyle/>
          <a:p>
            <a:r>
              <a:rPr lang="en-GB" dirty="0" smtClean="0"/>
              <a:t>Scenario based</a:t>
            </a:r>
          </a:p>
          <a:p>
            <a:r>
              <a:rPr lang="en-GB" dirty="0" smtClean="0"/>
              <a:t>Where an organisation wants to contact the outside to contact its data, services, APIs, backend. </a:t>
            </a:r>
          </a:p>
          <a:p>
            <a:r>
              <a:rPr lang="en-GB" dirty="0" smtClean="0"/>
              <a:t>Allow developers to use a big companies backend services. </a:t>
            </a:r>
          </a:p>
          <a:p>
            <a:r>
              <a:rPr lang="en-GB" dirty="0" smtClean="0"/>
              <a:t>“Data and application portability”</a:t>
            </a:r>
            <a:endParaRPr lang="en-GB" dirty="0"/>
          </a:p>
        </p:txBody>
      </p:sp>
      <p:sp>
        <p:nvSpPr>
          <p:cNvPr id="3" name="Title 2"/>
          <p:cNvSpPr>
            <a:spLocks noGrp="1"/>
          </p:cNvSpPr>
          <p:nvPr>
            <p:ph type="title"/>
          </p:nvPr>
        </p:nvSpPr>
        <p:spPr/>
        <p:txBody>
          <a:bodyPr/>
          <a:lstStyle/>
          <a:p>
            <a:r>
              <a:rPr lang="en-GB" dirty="0" smtClean="0"/>
              <a:t>Hybrid Cloud </a:t>
            </a:r>
            <a:endParaRPr lang="en-GB" dirty="0"/>
          </a:p>
        </p:txBody>
      </p:sp>
      <p:pic>
        <p:nvPicPr>
          <p:cNvPr id="4098" name="Picture 2" descr="https://dzone.com/storage/temp/381297-hybrid-cloud-diagra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4" y="1916832"/>
            <a:ext cx="3982616" cy="2996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14359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smtClean="0"/>
              <a:t>Two main deployment types</a:t>
            </a:r>
          </a:p>
          <a:p>
            <a:pPr lvl="1"/>
            <a:r>
              <a:rPr lang="en-GB" dirty="0" smtClean="0"/>
              <a:t>Public and Private</a:t>
            </a:r>
          </a:p>
          <a:p>
            <a:r>
              <a:rPr lang="en-GB" dirty="0" smtClean="0"/>
              <a:t>Scenario based clouds</a:t>
            </a:r>
          </a:p>
          <a:p>
            <a:pPr lvl="1"/>
            <a:r>
              <a:rPr lang="en-GB" dirty="0" smtClean="0"/>
              <a:t>Community</a:t>
            </a:r>
          </a:p>
          <a:p>
            <a:pPr lvl="1"/>
            <a:r>
              <a:rPr lang="en-GB" dirty="0" smtClean="0"/>
              <a:t>Hybrid </a:t>
            </a:r>
          </a:p>
          <a:p>
            <a:endParaRPr lang="en-GB" dirty="0" smtClean="0"/>
          </a:p>
          <a:p>
            <a:r>
              <a:rPr lang="en-GB" b="1" dirty="0" smtClean="0"/>
              <a:t>You should know the </a:t>
            </a:r>
            <a:r>
              <a:rPr lang="en-GB" b="1" dirty="0" err="1" smtClean="0"/>
              <a:t>adv</a:t>
            </a:r>
            <a:r>
              <a:rPr lang="en-GB" b="1" dirty="0" smtClean="0"/>
              <a:t>/dis of public and private</a:t>
            </a:r>
          </a:p>
          <a:p>
            <a:pPr lvl="1"/>
            <a:r>
              <a:rPr lang="en-GB" b="1" dirty="0" smtClean="0"/>
              <a:t>Be able to compare </a:t>
            </a:r>
            <a:r>
              <a:rPr lang="en-GB" b="1" dirty="0" smtClean="0"/>
              <a:t>them (table)</a:t>
            </a:r>
            <a:endParaRPr lang="en-GB" b="1" dirty="0" smtClean="0"/>
          </a:p>
          <a:p>
            <a:r>
              <a:rPr lang="en-GB" b="1" dirty="0" smtClean="0"/>
              <a:t>Draw and describe a community and hybrid cloud </a:t>
            </a:r>
            <a:r>
              <a:rPr lang="en-GB" b="1" dirty="0" smtClean="0"/>
              <a:t>scenario</a:t>
            </a:r>
          </a:p>
          <a:p>
            <a:pPr lvl="1"/>
            <a:r>
              <a:rPr lang="en-GB" b="1" dirty="0" smtClean="0"/>
              <a:t>With examples of when they would be used</a:t>
            </a:r>
            <a:endParaRPr lang="en-GB" b="1" dirty="0"/>
          </a:p>
        </p:txBody>
      </p:sp>
      <p:sp>
        <p:nvSpPr>
          <p:cNvPr id="3" name="Title 2"/>
          <p:cNvSpPr>
            <a:spLocks noGrp="1"/>
          </p:cNvSpPr>
          <p:nvPr>
            <p:ph type="title"/>
          </p:nvPr>
        </p:nvSpPr>
        <p:spPr/>
        <p:txBody>
          <a:bodyPr/>
          <a:lstStyle/>
          <a:p>
            <a:r>
              <a:rPr lang="en-GB" dirty="0" smtClean="0"/>
              <a:t>Summary</a:t>
            </a:r>
            <a:endParaRPr lang="en-GB" dirty="0"/>
          </a:p>
        </p:txBody>
      </p:sp>
    </p:spTree>
    <p:extLst>
      <p:ext uri="{BB962C8B-B14F-4D97-AF65-F5344CB8AC3E}">
        <p14:creationId xmlns:p14="http://schemas.microsoft.com/office/powerpoint/2010/main" val="24227590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500 works with references (books, journals only)</a:t>
            </a:r>
          </a:p>
          <a:p>
            <a:pPr lvl="1"/>
            <a:r>
              <a:rPr lang="en-GB" dirty="0" smtClean="0"/>
              <a:t>Start to look into “White papers” created by public and private providers</a:t>
            </a:r>
          </a:p>
          <a:p>
            <a:pPr lvl="1"/>
            <a:r>
              <a:rPr lang="en-GB" dirty="0" smtClean="0"/>
              <a:t>These can be used as academic references </a:t>
            </a:r>
          </a:p>
          <a:p>
            <a:r>
              <a:rPr lang="en-GB" dirty="0" smtClean="0"/>
              <a:t>Describe the benefits of both public and private cloud</a:t>
            </a:r>
          </a:p>
          <a:p>
            <a:pPr lvl="1"/>
            <a:r>
              <a:rPr lang="en-GB" dirty="0" smtClean="0"/>
              <a:t>How they can aid an organisation</a:t>
            </a:r>
          </a:p>
          <a:p>
            <a:pPr lvl="1"/>
            <a:r>
              <a:rPr lang="en-GB" dirty="0" smtClean="0"/>
              <a:t>Research some and provide some use-cases</a:t>
            </a:r>
          </a:p>
          <a:p>
            <a:pPr lvl="1"/>
            <a:r>
              <a:rPr lang="en-GB" dirty="0" err="1" smtClean="0"/>
              <a:t>E.g</a:t>
            </a:r>
            <a:r>
              <a:rPr lang="en-GB" dirty="0" smtClean="0"/>
              <a:t>– “Moving our key data to cloud storage”</a:t>
            </a:r>
          </a:p>
          <a:p>
            <a:pPr lvl="2"/>
            <a:r>
              <a:rPr lang="en-GB" dirty="0" smtClean="0"/>
              <a:t>Positives and negatives of this</a:t>
            </a:r>
          </a:p>
        </p:txBody>
      </p:sp>
      <p:sp>
        <p:nvSpPr>
          <p:cNvPr id="3" name="Title 2"/>
          <p:cNvSpPr>
            <a:spLocks noGrp="1"/>
          </p:cNvSpPr>
          <p:nvPr>
            <p:ph type="title"/>
          </p:nvPr>
        </p:nvSpPr>
        <p:spPr/>
        <p:txBody>
          <a:bodyPr/>
          <a:lstStyle/>
          <a:p>
            <a:r>
              <a:rPr lang="en-GB" dirty="0" smtClean="0"/>
              <a:t>By next week</a:t>
            </a:r>
            <a:endParaRPr lang="en-GB" dirty="0"/>
          </a:p>
        </p:txBody>
      </p:sp>
    </p:spTree>
    <p:extLst>
      <p:ext uri="{BB962C8B-B14F-4D97-AF65-F5344CB8AC3E}">
        <p14:creationId xmlns:p14="http://schemas.microsoft.com/office/powerpoint/2010/main" val="208449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367</TotalTime>
  <Words>896</Words>
  <Application>Microsoft Office PowerPoint</Application>
  <PresentationFormat>On-screen Show (4:3)</PresentationFormat>
  <Paragraphs>147</Paragraphs>
  <Slides>24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Candara</vt:lpstr>
      <vt:lpstr>Symbol</vt:lpstr>
      <vt:lpstr>Waveform</vt:lpstr>
      <vt:lpstr>Cloud Computing Technologies</vt:lpstr>
      <vt:lpstr>Topics to cover</vt:lpstr>
      <vt:lpstr>Aims</vt:lpstr>
      <vt:lpstr>Private Cloud</vt:lpstr>
      <vt:lpstr>Private Cloud – Key Points</vt:lpstr>
      <vt:lpstr>Deploying a Private Cloud</vt:lpstr>
      <vt:lpstr>Possible Options</vt:lpstr>
      <vt:lpstr>Possible Options</vt:lpstr>
      <vt:lpstr>Advanatges of Private Cloud</vt:lpstr>
      <vt:lpstr>Visualised </vt:lpstr>
      <vt:lpstr>Public Cloud</vt:lpstr>
      <vt:lpstr>Public Cloud – Key Points</vt:lpstr>
      <vt:lpstr>Possible options</vt:lpstr>
      <vt:lpstr>Deployment</vt:lpstr>
      <vt:lpstr>Public Cloud – Advantages</vt:lpstr>
      <vt:lpstr>Visualised</vt:lpstr>
      <vt:lpstr>Private vs Public Cloud</vt:lpstr>
      <vt:lpstr>Similarities </vt:lpstr>
      <vt:lpstr>Community Cloud</vt:lpstr>
      <vt:lpstr>Community Cloud</vt:lpstr>
      <vt:lpstr>Hybrid Cloud</vt:lpstr>
      <vt:lpstr>Hybrid Cloud </vt:lpstr>
      <vt:lpstr>Summary</vt:lpstr>
      <vt:lpstr>By next week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Cloud Computing Technologies</dc:title>
  <dc:creator>Ethan</dc:creator>
  <cp:lastModifiedBy>Ethan Court (1402497)</cp:lastModifiedBy>
  <cp:revision>52</cp:revision>
  <dcterms:created xsi:type="dcterms:W3CDTF">2016-05-02T13:57:48Z</dcterms:created>
  <dcterms:modified xsi:type="dcterms:W3CDTF">2016-05-06T16:08:25Z</dcterms:modified>
</cp:coreProperties>
</file>