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9"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3" autoAdjust="0"/>
  </p:normalViewPr>
  <p:slideViewPr>
    <p:cSldViewPr snapToGrid="0">
      <p:cViewPr>
        <p:scale>
          <a:sx n="100" d="100"/>
          <a:sy n="100" d="100"/>
        </p:scale>
        <p:origin x="-11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64CA73-949B-4EAD-BB8B-20B2A7CA8A0A}" type="datetimeFigureOut">
              <a:rPr lang="en-GB" smtClean="0"/>
              <a:t>27/02/2026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A68525-7D90-4E0D-82F4-7E9B751E0278}" type="slidenum">
              <a:rPr lang="en-GB" smtClean="0"/>
              <a:t>‹#›</a:t>
            </a:fld>
            <a:endParaRPr lang="en-GB"/>
          </a:p>
        </p:txBody>
      </p:sp>
    </p:spTree>
    <p:extLst>
      <p:ext uri="{BB962C8B-B14F-4D97-AF65-F5344CB8AC3E}">
        <p14:creationId xmlns:p14="http://schemas.microsoft.com/office/powerpoint/2010/main" val="3001229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7A1BB-BEAC-A7C6-CC1D-DF4B08E5AA3A}"/>
            </a:ext>
          </a:extLst>
        </p:cNvPr>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F28AE6BC-17BA-0AA7-0DED-32E672D1742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D3D466EA-4680-AC2E-DAA1-43FCB72372C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100" name="Slide Number Placeholder 3">
            <a:extLst>
              <a:ext uri="{FF2B5EF4-FFF2-40B4-BE49-F238E27FC236}">
                <a16:creationId xmlns:a16="http://schemas.microsoft.com/office/drawing/2014/main" id="{F58BA070-0EA7-457D-91EC-8232E27CFEC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9800">
                <a:solidFill>
                  <a:schemeClr val="tx1"/>
                </a:solidFill>
                <a:latin typeface="Arial" panose="020B0604020202020204" pitchFamily="34" charset="0"/>
              </a:defRPr>
            </a:lvl1pPr>
            <a:lvl2pPr marL="742950" indent="-285750">
              <a:defRPr sz="9800">
                <a:solidFill>
                  <a:schemeClr val="tx1"/>
                </a:solidFill>
                <a:latin typeface="Arial" panose="020B0604020202020204" pitchFamily="34" charset="0"/>
              </a:defRPr>
            </a:lvl2pPr>
            <a:lvl3pPr marL="1143000" indent="-228600">
              <a:defRPr sz="9800">
                <a:solidFill>
                  <a:schemeClr val="tx1"/>
                </a:solidFill>
                <a:latin typeface="Arial" panose="020B0604020202020204" pitchFamily="34" charset="0"/>
              </a:defRPr>
            </a:lvl3pPr>
            <a:lvl4pPr marL="1600200" indent="-228600">
              <a:defRPr sz="9800">
                <a:solidFill>
                  <a:schemeClr val="tx1"/>
                </a:solidFill>
                <a:latin typeface="Arial" panose="020B0604020202020204" pitchFamily="34" charset="0"/>
              </a:defRPr>
            </a:lvl4pPr>
            <a:lvl5pPr marL="2057400" indent="-228600">
              <a:defRPr sz="9800">
                <a:solidFill>
                  <a:schemeClr val="tx1"/>
                </a:solidFill>
                <a:latin typeface="Arial" panose="020B0604020202020204" pitchFamily="34" charset="0"/>
              </a:defRPr>
            </a:lvl5pPr>
            <a:lvl6pPr marL="2514600" indent="-228600" eaLnBrk="0" fontAlgn="base" hangingPunct="0">
              <a:spcBef>
                <a:spcPct val="0"/>
              </a:spcBef>
              <a:spcAft>
                <a:spcPct val="0"/>
              </a:spcAft>
              <a:defRPr sz="9800">
                <a:solidFill>
                  <a:schemeClr val="tx1"/>
                </a:solidFill>
                <a:latin typeface="Arial" panose="020B0604020202020204" pitchFamily="34" charset="0"/>
              </a:defRPr>
            </a:lvl6pPr>
            <a:lvl7pPr marL="2971800" indent="-228600" eaLnBrk="0" fontAlgn="base" hangingPunct="0">
              <a:spcBef>
                <a:spcPct val="0"/>
              </a:spcBef>
              <a:spcAft>
                <a:spcPct val="0"/>
              </a:spcAft>
              <a:defRPr sz="9800">
                <a:solidFill>
                  <a:schemeClr val="tx1"/>
                </a:solidFill>
                <a:latin typeface="Arial" panose="020B0604020202020204" pitchFamily="34" charset="0"/>
              </a:defRPr>
            </a:lvl7pPr>
            <a:lvl8pPr marL="3429000" indent="-228600" eaLnBrk="0" fontAlgn="base" hangingPunct="0">
              <a:spcBef>
                <a:spcPct val="0"/>
              </a:spcBef>
              <a:spcAft>
                <a:spcPct val="0"/>
              </a:spcAft>
              <a:defRPr sz="9800">
                <a:solidFill>
                  <a:schemeClr val="tx1"/>
                </a:solidFill>
                <a:latin typeface="Arial" panose="020B0604020202020204" pitchFamily="34" charset="0"/>
              </a:defRPr>
            </a:lvl8pPr>
            <a:lvl9pPr marL="3886200" indent="-228600" eaLnBrk="0" fontAlgn="base" hangingPunct="0">
              <a:spcBef>
                <a:spcPct val="0"/>
              </a:spcBef>
              <a:spcAft>
                <a:spcPct val="0"/>
              </a:spcAft>
              <a:defRPr sz="9800">
                <a:solidFill>
                  <a:schemeClr val="tx1"/>
                </a:solidFill>
                <a:latin typeface="Arial" panose="020B0604020202020204" pitchFamily="34" charset="0"/>
              </a:defRPr>
            </a:lvl9pPr>
          </a:lstStyle>
          <a:p>
            <a:fld id="{CA182500-2777-481C-9A04-868371F735B7}" type="slidenum">
              <a:rPr lang="en-GB" altLang="en-US" sz="1200" smtClean="0"/>
              <a:pPr/>
              <a:t>1</a:t>
            </a:fld>
            <a:endParaRPr lang="en-GB" altLang="en-US" sz="1200"/>
          </a:p>
        </p:txBody>
      </p:sp>
    </p:spTree>
    <p:extLst>
      <p:ext uri="{BB962C8B-B14F-4D97-AF65-F5344CB8AC3E}">
        <p14:creationId xmlns:p14="http://schemas.microsoft.com/office/powerpoint/2010/main" val="1000894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EF512-134A-6B23-BE99-B19CF61E6F7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758FA23-9F6C-8D0E-00D7-0BFF71B82F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838A7CC-59E3-F00F-EAB6-386F6F8721F0}"/>
              </a:ext>
            </a:extLst>
          </p:cNvPr>
          <p:cNvSpPr>
            <a:spLocks noGrp="1"/>
          </p:cNvSpPr>
          <p:nvPr>
            <p:ph type="dt" sz="half" idx="10"/>
          </p:nvPr>
        </p:nvSpPr>
        <p:spPr/>
        <p:txBody>
          <a:bodyPr/>
          <a:lstStyle/>
          <a:p>
            <a:fld id="{E6D9DFE9-51A5-43FC-90A2-041E818DFE17}" type="datetimeFigureOut">
              <a:rPr lang="en-GB" smtClean="0"/>
              <a:t>27/02/2026</a:t>
            </a:fld>
            <a:endParaRPr lang="en-GB"/>
          </a:p>
        </p:txBody>
      </p:sp>
      <p:sp>
        <p:nvSpPr>
          <p:cNvPr id="5" name="Footer Placeholder 4">
            <a:extLst>
              <a:ext uri="{FF2B5EF4-FFF2-40B4-BE49-F238E27FC236}">
                <a16:creationId xmlns:a16="http://schemas.microsoft.com/office/drawing/2014/main" id="{60072CF8-89BD-F9AE-5DBF-6DDE4B2979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E55237-F547-6B32-65B1-482313A13383}"/>
              </a:ext>
            </a:extLst>
          </p:cNvPr>
          <p:cNvSpPr>
            <a:spLocks noGrp="1"/>
          </p:cNvSpPr>
          <p:nvPr>
            <p:ph type="sldNum" sz="quarter" idx="12"/>
          </p:nvPr>
        </p:nvSpPr>
        <p:spPr/>
        <p:txBody>
          <a:bodyPr/>
          <a:lstStyle/>
          <a:p>
            <a:fld id="{2F47B0F8-5A26-4678-8E84-46FAADC8E1A9}" type="slidenum">
              <a:rPr lang="en-GB" smtClean="0"/>
              <a:t>‹#›</a:t>
            </a:fld>
            <a:endParaRPr lang="en-GB"/>
          </a:p>
        </p:txBody>
      </p:sp>
    </p:spTree>
    <p:extLst>
      <p:ext uri="{BB962C8B-B14F-4D97-AF65-F5344CB8AC3E}">
        <p14:creationId xmlns:p14="http://schemas.microsoft.com/office/powerpoint/2010/main" val="1953793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89AD3-90BD-D3E2-EEE6-84507A886E9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8D6D1CA-9408-3D5F-8A1E-E833AF8D32C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896672F-1241-58A1-B393-1133606DDD2F}"/>
              </a:ext>
            </a:extLst>
          </p:cNvPr>
          <p:cNvSpPr>
            <a:spLocks noGrp="1"/>
          </p:cNvSpPr>
          <p:nvPr>
            <p:ph type="dt" sz="half" idx="10"/>
          </p:nvPr>
        </p:nvSpPr>
        <p:spPr/>
        <p:txBody>
          <a:bodyPr/>
          <a:lstStyle/>
          <a:p>
            <a:fld id="{E6D9DFE9-51A5-43FC-90A2-041E818DFE17}" type="datetimeFigureOut">
              <a:rPr lang="en-GB" smtClean="0"/>
              <a:t>27/02/2026</a:t>
            </a:fld>
            <a:endParaRPr lang="en-GB"/>
          </a:p>
        </p:txBody>
      </p:sp>
      <p:sp>
        <p:nvSpPr>
          <p:cNvPr id="5" name="Footer Placeholder 4">
            <a:extLst>
              <a:ext uri="{FF2B5EF4-FFF2-40B4-BE49-F238E27FC236}">
                <a16:creationId xmlns:a16="http://schemas.microsoft.com/office/drawing/2014/main" id="{744DD82B-A7DE-5FB2-092A-600A03FC0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7F3156-1F85-0964-CE9F-3A932D113E2F}"/>
              </a:ext>
            </a:extLst>
          </p:cNvPr>
          <p:cNvSpPr>
            <a:spLocks noGrp="1"/>
          </p:cNvSpPr>
          <p:nvPr>
            <p:ph type="sldNum" sz="quarter" idx="12"/>
          </p:nvPr>
        </p:nvSpPr>
        <p:spPr/>
        <p:txBody>
          <a:bodyPr/>
          <a:lstStyle/>
          <a:p>
            <a:fld id="{2F47B0F8-5A26-4678-8E84-46FAADC8E1A9}" type="slidenum">
              <a:rPr lang="en-GB" smtClean="0"/>
              <a:t>‹#›</a:t>
            </a:fld>
            <a:endParaRPr lang="en-GB"/>
          </a:p>
        </p:txBody>
      </p:sp>
    </p:spTree>
    <p:extLst>
      <p:ext uri="{BB962C8B-B14F-4D97-AF65-F5344CB8AC3E}">
        <p14:creationId xmlns:p14="http://schemas.microsoft.com/office/powerpoint/2010/main" val="1318439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427C7-39DF-737C-DD07-F7470D3B2A9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9D162EC-EF0A-89FF-EE24-FC91B50D0B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0A322F9-D114-A860-90C7-0D9AF444992A}"/>
              </a:ext>
            </a:extLst>
          </p:cNvPr>
          <p:cNvSpPr>
            <a:spLocks noGrp="1"/>
          </p:cNvSpPr>
          <p:nvPr>
            <p:ph type="dt" sz="half" idx="10"/>
          </p:nvPr>
        </p:nvSpPr>
        <p:spPr/>
        <p:txBody>
          <a:bodyPr/>
          <a:lstStyle/>
          <a:p>
            <a:fld id="{E6D9DFE9-51A5-43FC-90A2-041E818DFE17}" type="datetimeFigureOut">
              <a:rPr lang="en-GB" smtClean="0"/>
              <a:t>27/02/2026</a:t>
            </a:fld>
            <a:endParaRPr lang="en-GB"/>
          </a:p>
        </p:txBody>
      </p:sp>
      <p:sp>
        <p:nvSpPr>
          <p:cNvPr id="5" name="Footer Placeholder 4">
            <a:extLst>
              <a:ext uri="{FF2B5EF4-FFF2-40B4-BE49-F238E27FC236}">
                <a16:creationId xmlns:a16="http://schemas.microsoft.com/office/drawing/2014/main" id="{9E6E42F7-5941-D5E9-E437-B5C581F27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77BD35-EE8C-4029-ED9C-46F64C561645}"/>
              </a:ext>
            </a:extLst>
          </p:cNvPr>
          <p:cNvSpPr>
            <a:spLocks noGrp="1"/>
          </p:cNvSpPr>
          <p:nvPr>
            <p:ph type="sldNum" sz="quarter" idx="12"/>
          </p:nvPr>
        </p:nvSpPr>
        <p:spPr/>
        <p:txBody>
          <a:bodyPr/>
          <a:lstStyle/>
          <a:p>
            <a:fld id="{2F47B0F8-5A26-4678-8E84-46FAADC8E1A9}" type="slidenum">
              <a:rPr lang="en-GB" smtClean="0"/>
              <a:t>‹#›</a:t>
            </a:fld>
            <a:endParaRPr lang="en-GB"/>
          </a:p>
        </p:txBody>
      </p:sp>
    </p:spTree>
    <p:extLst>
      <p:ext uri="{BB962C8B-B14F-4D97-AF65-F5344CB8AC3E}">
        <p14:creationId xmlns:p14="http://schemas.microsoft.com/office/powerpoint/2010/main" val="1076963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8203-A937-85E7-E669-34BF34A583F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41E3208-C9DB-296B-120E-D491DEC9112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038699E-929A-0BA4-FA69-33F06BFC0E0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CC6722F-E040-DA24-C04D-5A7C9ED29CA8}"/>
              </a:ext>
            </a:extLst>
          </p:cNvPr>
          <p:cNvSpPr>
            <a:spLocks noGrp="1"/>
          </p:cNvSpPr>
          <p:nvPr>
            <p:ph type="dt" sz="half" idx="10"/>
          </p:nvPr>
        </p:nvSpPr>
        <p:spPr/>
        <p:txBody>
          <a:bodyPr/>
          <a:lstStyle/>
          <a:p>
            <a:fld id="{E6D9DFE9-51A5-43FC-90A2-041E818DFE17}" type="datetimeFigureOut">
              <a:rPr lang="en-GB" smtClean="0"/>
              <a:t>27/02/2026</a:t>
            </a:fld>
            <a:endParaRPr lang="en-GB"/>
          </a:p>
        </p:txBody>
      </p:sp>
      <p:sp>
        <p:nvSpPr>
          <p:cNvPr id="6" name="Footer Placeholder 5">
            <a:extLst>
              <a:ext uri="{FF2B5EF4-FFF2-40B4-BE49-F238E27FC236}">
                <a16:creationId xmlns:a16="http://schemas.microsoft.com/office/drawing/2014/main" id="{2A91588D-8C7E-16BA-F615-24AE0B7B5C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4BDF14-534B-967D-F733-03BEDAF09A84}"/>
              </a:ext>
            </a:extLst>
          </p:cNvPr>
          <p:cNvSpPr>
            <a:spLocks noGrp="1"/>
          </p:cNvSpPr>
          <p:nvPr>
            <p:ph type="sldNum" sz="quarter" idx="12"/>
          </p:nvPr>
        </p:nvSpPr>
        <p:spPr/>
        <p:txBody>
          <a:bodyPr/>
          <a:lstStyle/>
          <a:p>
            <a:fld id="{2F47B0F8-5A26-4678-8E84-46FAADC8E1A9}" type="slidenum">
              <a:rPr lang="en-GB" smtClean="0"/>
              <a:t>‹#›</a:t>
            </a:fld>
            <a:endParaRPr lang="en-GB"/>
          </a:p>
        </p:txBody>
      </p:sp>
    </p:spTree>
    <p:extLst>
      <p:ext uri="{BB962C8B-B14F-4D97-AF65-F5344CB8AC3E}">
        <p14:creationId xmlns:p14="http://schemas.microsoft.com/office/powerpoint/2010/main" val="3222293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294AF-7796-3100-D272-6DB9F40B7AD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794ABB1-B5F9-9171-C7D9-DABFEA61D5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FAE1D41-B113-594C-30E9-7B08D8ED3F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EAD85A6-A47C-04F1-6B11-2C3BA49E41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8F44698-2014-AD4A-AD95-2EC5A659E13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8AF888C-1385-33CA-7D3C-991CD08CA1CE}"/>
              </a:ext>
            </a:extLst>
          </p:cNvPr>
          <p:cNvSpPr>
            <a:spLocks noGrp="1"/>
          </p:cNvSpPr>
          <p:nvPr>
            <p:ph type="dt" sz="half" idx="10"/>
          </p:nvPr>
        </p:nvSpPr>
        <p:spPr/>
        <p:txBody>
          <a:bodyPr/>
          <a:lstStyle/>
          <a:p>
            <a:fld id="{E6D9DFE9-51A5-43FC-90A2-041E818DFE17}" type="datetimeFigureOut">
              <a:rPr lang="en-GB" smtClean="0"/>
              <a:t>27/02/2026</a:t>
            </a:fld>
            <a:endParaRPr lang="en-GB"/>
          </a:p>
        </p:txBody>
      </p:sp>
      <p:sp>
        <p:nvSpPr>
          <p:cNvPr id="8" name="Footer Placeholder 7">
            <a:extLst>
              <a:ext uri="{FF2B5EF4-FFF2-40B4-BE49-F238E27FC236}">
                <a16:creationId xmlns:a16="http://schemas.microsoft.com/office/drawing/2014/main" id="{87E2CA3F-2128-0714-F081-20065FA84C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769E17-C3E4-EBB8-7856-EB2CA986EAF8}"/>
              </a:ext>
            </a:extLst>
          </p:cNvPr>
          <p:cNvSpPr>
            <a:spLocks noGrp="1"/>
          </p:cNvSpPr>
          <p:nvPr>
            <p:ph type="sldNum" sz="quarter" idx="12"/>
          </p:nvPr>
        </p:nvSpPr>
        <p:spPr/>
        <p:txBody>
          <a:bodyPr/>
          <a:lstStyle/>
          <a:p>
            <a:fld id="{2F47B0F8-5A26-4678-8E84-46FAADC8E1A9}" type="slidenum">
              <a:rPr lang="en-GB" smtClean="0"/>
              <a:t>‹#›</a:t>
            </a:fld>
            <a:endParaRPr lang="en-GB"/>
          </a:p>
        </p:txBody>
      </p:sp>
    </p:spTree>
    <p:extLst>
      <p:ext uri="{BB962C8B-B14F-4D97-AF65-F5344CB8AC3E}">
        <p14:creationId xmlns:p14="http://schemas.microsoft.com/office/powerpoint/2010/main" val="1071286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BA8D7-D97D-2483-D6CF-E8C5C0C6D80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3D7A124-3132-3D3A-5126-C476D0C1ACA1}"/>
              </a:ext>
            </a:extLst>
          </p:cNvPr>
          <p:cNvSpPr>
            <a:spLocks noGrp="1"/>
          </p:cNvSpPr>
          <p:nvPr>
            <p:ph type="dt" sz="half" idx="10"/>
          </p:nvPr>
        </p:nvSpPr>
        <p:spPr/>
        <p:txBody>
          <a:bodyPr/>
          <a:lstStyle/>
          <a:p>
            <a:fld id="{E6D9DFE9-51A5-43FC-90A2-041E818DFE17}" type="datetimeFigureOut">
              <a:rPr lang="en-GB" smtClean="0"/>
              <a:t>27/02/2026</a:t>
            </a:fld>
            <a:endParaRPr lang="en-GB"/>
          </a:p>
        </p:txBody>
      </p:sp>
      <p:sp>
        <p:nvSpPr>
          <p:cNvPr id="4" name="Footer Placeholder 3">
            <a:extLst>
              <a:ext uri="{FF2B5EF4-FFF2-40B4-BE49-F238E27FC236}">
                <a16:creationId xmlns:a16="http://schemas.microsoft.com/office/drawing/2014/main" id="{C90BB4C9-EC34-1B7C-2F96-430DDE83F7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D252EB-798E-41CB-4532-DCF231412E74}"/>
              </a:ext>
            </a:extLst>
          </p:cNvPr>
          <p:cNvSpPr>
            <a:spLocks noGrp="1"/>
          </p:cNvSpPr>
          <p:nvPr>
            <p:ph type="sldNum" sz="quarter" idx="12"/>
          </p:nvPr>
        </p:nvSpPr>
        <p:spPr/>
        <p:txBody>
          <a:bodyPr/>
          <a:lstStyle/>
          <a:p>
            <a:fld id="{2F47B0F8-5A26-4678-8E84-46FAADC8E1A9}" type="slidenum">
              <a:rPr lang="en-GB" smtClean="0"/>
              <a:t>‹#›</a:t>
            </a:fld>
            <a:endParaRPr lang="en-GB"/>
          </a:p>
        </p:txBody>
      </p:sp>
    </p:spTree>
    <p:extLst>
      <p:ext uri="{BB962C8B-B14F-4D97-AF65-F5344CB8AC3E}">
        <p14:creationId xmlns:p14="http://schemas.microsoft.com/office/powerpoint/2010/main" val="506244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A96823-2645-095B-C4B3-44550307074B}"/>
              </a:ext>
            </a:extLst>
          </p:cNvPr>
          <p:cNvSpPr>
            <a:spLocks noGrp="1"/>
          </p:cNvSpPr>
          <p:nvPr>
            <p:ph type="dt" sz="half" idx="10"/>
          </p:nvPr>
        </p:nvSpPr>
        <p:spPr/>
        <p:txBody>
          <a:bodyPr/>
          <a:lstStyle/>
          <a:p>
            <a:fld id="{E6D9DFE9-51A5-43FC-90A2-041E818DFE17}" type="datetimeFigureOut">
              <a:rPr lang="en-GB" smtClean="0"/>
              <a:t>27/02/2026</a:t>
            </a:fld>
            <a:endParaRPr lang="en-GB"/>
          </a:p>
        </p:txBody>
      </p:sp>
      <p:sp>
        <p:nvSpPr>
          <p:cNvPr id="3" name="Footer Placeholder 2">
            <a:extLst>
              <a:ext uri="{FF2B5EF4-FFF2-40B4-BE49-F238E27FC236}">
                <a16:creationId xmlns:a16="http://schemas.microsoft.com/office/drawing/2014/main" id="{22A0F5FD-52EF-14B2-C20B-E8591AC327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16CDF6-52CE-A508-9A0B-B7D4DAC40329}"/>
              </a:ext>
            </a:extLst>
          </p:cNvPr>
          <p:cNvSpPr>
            <a:spLocks noGrp="1"/>
          </p:cNvSpPr>
          <p:nvPr>
            <p:ph type="sldNum" sz="quarter" idx="12"/>
          </p:nvPr>
        </p:nvSpPr>
        <p:spPr/>
        <p:txBody>
          <a:bodyPr/>
          <a:lstStyle/>
          <a:p>
            <a:fld id="{2F47B0F8-5A26-4678-8E84-46FAADC8E1A9}" type="slidenum">
              <a:rPr lang="en-GB" smtClean="0"/>
              <a:t>‹#›</a:t>
            </a:fld>
            <a:endParaRPr lang="en-GB"/>
          </a:p>
        </p:txBody>
      </p:sp>
    </p:spTree>
    <p:extLst>
      <p:ext uri="{BB962C8B-B14F-4D97-AF65-F5344CB8AC3E}">
        <p14:creationId xmlns:p14="http://schemas.microsoft.com/office/powerpoint/2010/main" val="2602259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BC7C1-DADC-BD9A-A621-9AE8F73B35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A408A84-86E0-177A-B3F5-9D7CE3EEB4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CAF6034-F2E4-8276-A547-A5ED9078A5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4B10F2-0C4F-58B5-28D2-E770A031CA48}"/>
              </a:ext>
            </a:extLst>
          </p:cNvPr>
          <p:cNvSpPr>
            <a:spLocks noGrp="1"/>
          </p:cNvSpPr>
          <p:nvPr>
            <p:ph type="dt" sz="half" idx="10"/>
          </p:nvPr>
        </p:nvSpPr>
        <p:spPr/>
        <p:txBody>
          <a:bodyPr/>
          <a:lstStyle/>
          <a:p>
            <a:fld id="{E6D9DFE9-51A5-43FC-90A2-041E818DFE17}" type="datetimeFigureOut">
              <a:rPr lang="en-GB" smtClean="0"/>
              <a:t>27/02/2026</a:t>
            </a:fld>
            <a:endParaRPr lang="en-GB"/>
          </a:p>
        </p:txBody>
      </p:sp>
      <p:sp>
        <p:nvSpPr>
          <p:cNvPr id="6" name="Footer Placeholder 5">
            <a:extLst>
              <a:ext uri="{FF2B5EF4-FFF2-40B4-BE49-F238E27FC236}">
                <a16:creationId xmlns:a16="http://schemas.microsoft.com/office/drawing/2014/main" id="{664FEE28-8BC8-7880-F9C0-EA0222A7C6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69BE33-285C-F40C-C057-EC81B1BC6D9B}"/>
              </a:ext>
            </a:extLst>
          </p:cNvPr>
          <p:cNvSpPr>
            <a:spLocks noGrp="1"/>
          </p:cNvSpPr>
          <p:nvPr>
            <p:ph type="sldNum" sz="quarter" idx="12"/>
          </p:nvPr>
        </p:nvSpPr>
        <p:spPr/>
        <p:txBody>
          <a:bodyPr/>
          <a:lstStyle/>
          <a:p>
            <a:fld id="{2F47B0F8-5A26-4678-8E84-46FAADC8E1A9}" type="slidenum">
              <a:rPr lang="en-GB" smtClean="0"/>
              <a:t>‹#›</a:t>
            </a:fld>
            <a:endParaRPr lang="en-GB"/>
          </a:p>
        </p:txBody>
      </p:sp>
    </p:spTree>
    <p:extLst>
      <p:ext uri="{BB962C8B-B14F-4D97-AF65-F5344CB8AC3E}">
        <p14:creationId xmlns:p14="http://schemas.microsoft.com/office/powerpoint/2010/main" val="2529384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B3FA5-A052-5FEF-2B2D-DA1240D414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536CE8B-7248-657E-AE9E-385B5EE1D2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1CB9B3-7C60-13F1-CEEF-C16997A20A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A7F66B-81A1-3869-B25B-E67264EAD3C8}"/>
              </a:ext>
            </a:extLst>
          </p:cNvPr>
          <p:cNvSpPr>
            <a:spLocks noGrp="1"/>
          </p:cNvSpPr>
          <p:nvPr>
            <p:ph type="dt" sz="half" idx="10"/>
          </p:nvPr>
        </p:nvSpPr>
        <p:spPr/>
        <p:txBody>
          <a:bodyPr/>
          <a:lstStyle/>
          <a:p>
            <a:fld id="{E6D9DFE9-51A5-43FC-90A2-041E818DFE17}" type="datetimeFigureOut">
              <a:rPr lang="en-GB" smtClean="0"/>
              <a:t>27/02/2026</a:t>
            </a:fld>
            <a:endParaRPr lang="en-GB"/>
          </a:p>
        </p:txBody>
      </p:sp>
      <p:sp>
        <p:nvSpPr>
          <p:cNvPr id="6" name="Footer Placeholder 5">
            <a:extLst>
              <a:ext uri="{FF2B5EF4-FFF2-40B4-BE49-F238E27FC236}">
                <a16:creationId xmlns:a16="http://schemas.microsoft.com/office/drawing/2014/main" id="{6968A5AC-E29A-E988-9C18-23C129F5EC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9CA7AF-9547-F11B-1579-DC691D7D1682}"/>
              </a:ext>
            </a:extLst>
          </p:cNvPr>
          <p:cNvSpPr>
            <a:spLocks noGrp="1"/>
          </p:cNvSpPr>
          <p:nvPr>
            <p:ph type="sldNum" sz="quarter" idx="12"/>
          </p:nvPr>
        </p:nvSpPr>
        <p:spPr/>
        <p:txBody>
          <a:bodyPr/>
          <a:lstStyle/>
          <a:p>
            <a:fld id="{2F47B0F8-5A26-4678-8E84-46FAADC8E1A9}" type="slidenum">
              <a:rPr lang="en-GB" smtClean="0"/>
              <a:t>‹#›</a:t>
            </a:fld>
            <a:endParaRPr lang="en-GB"/>
          </a:p>
        </p:txBody>
      </p:sp>
    </p:spTree>
    <p:extLst>
      <p:ext uri="{BB962C8B-B14F-4D97-AF65-F5344CB8AC3E}">
        <p14:creationId xmlns:p14="http://schemas.microsoft.com/office/powerpoint/2010/main" val="2983953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C7341-E4B0-FC8C-4C42-0E1A3DD7759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4C2936D-2701-CD9A-1DF6-3AF1E23582B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E45FC3-70F8-0C17-C332-6DE14E97389D}"/>
              </a:ext>
            </a:extLst>
          </p:cNvPr>
          <p:cNvSpPr>
            <a:spLocks noGrp="1"/>
          </p:cNvSpPr>
          <p:nvPr>
            <p:ph type="dt" sz="half" idx="10"/>
          </p:nvPr>
        </p:nvSpPr>
        <p:spPr/>
        <p:txBody>
          <a:bodyPr/>
          <a:lstStyle/>
          <a:p>
            <a:fld id="{E6D9DFE9-51A5-43FC-90A2-041E818DFE17}" type="datetimeFigureOut">
              <a:rPr lang="en-GB" smtClean="0"/>
              <a:t>27/02/2026</a:t>
            </a:fld>
            <a:endParaRPr lang="en-GB"/>
          </a:p>
        </p:txBody>
      </p:sp>
      <p:sp>
        <p:nvSpPr>
          <p:cNvPr id="5" name="Footer Placeholder 4">
            <a:extLst>
              <a:ext uri="{FF2B5EF4-FFF2-40B4-BE49-F238E27FC236}">
                <a16:creationId xmlns:a16="http://schemas.microsoft.com/office/drawing/2014/main" id="{6C942EEB-AB0F-B5CB-87DB-2275553D3D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8DB6F2-F3DB-3294-FB22-7CE6D5F6CBDA}"/>
              </a:ext>
            </a:extLst>
          </p:cNvPr>
          <p:cNvSpPr>
            <a:spLocks noGrp="1"/>
          </p:cNvSpPr>
          <p:nvPr>
            <p:ph type="sldNum" sz="quarter" idx="12"/>
          </p:nvPr>
        </p:nvSpPr>
        <p:spPr/>
        <p:txBody>
          <a:bodyPr/>
          <a:lstStyle/>
          <a:p>
            <a:fld id="{2F47B0F8-5A26-4678-8E84-46FAADC8E1A9}" type="slidenum">
              <a:rPr lang="en-GB" smtClean="0"/>
              <a:t>‹#›</a:t>
            </a:fld>
            <a:endParaRPr lang="en-GB"/>
          </a:p>
        </p:txBody>
      </p:sp>
    </p:spTree>
    <p:extLst>
      <p:ext uri="{BB962C8B-B14F-4D97-AF65-F5344CB8AC3E}">
        <p14:creationId xmlns:p14="http://schemas.microsoft.com/office/powerpoint/2010/main" val="3181071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513ABE-E8DA-7BF0-A3BB-3F2EEEDBCD8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67004FD-1A8B-4F77-DD1B-D926B251CEE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D30865-E83E-982D-FD3E-129D610F840D}"/>
              </a:ext>
            </a:extLst>
          </p:cNvPr>
          <p:cNvSpPr>
            <a:spLocks noGrp="1"/>
          </p:cNvSpPr>
          <p:nvPr>
            <p:ph type="dt" sz="half" idx="10"/>
          </p:nvPr>
        </p:nvSpPr>
        <p:spPr/>
        <p:txBody>
          <a:bodyPr/>
          <a:lstStyle/>
          <a:p>
            <a:fld id="{E6D9DFE9-51A5-43FC-90A2-041E818DFE17}" type="datetimeFigureOut">
              <a:rPr lang="en-GB" smtClean="0"/>
              <a:t>27/02/2026</a:t>
            </a:fld>
            <a:endParaRPr lang="en-GB"/>
          </a:p>
        </p:txBody>
      </p:sp>
      <p:sp>
        <p:nvSpPr>
          <p:cNvPr id="5" name="Footer Placeholder 4">
            <a:extLst>
              <a:ext uri="{FF2B5EF4-FFF2-40B4-BE49-F238E27FC236}">
                <a16:creationId xmlns:a16="http://schemas.microsoft.com/office/drawing/2014/main" id="{25BC3A74-EA80-C2E2-84A3-CE69725351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E89932-42AA-2016-18B9-93E0DEDF4724}"/>
              </a:ext>
            </a:extLst>
          </p:cNvPr>
          <p:cNvSpPr>
            <a:spLocks noGrp="1"/>
          </p:cNvSpPr>
          <p:nvPr>
            <p:ph type="sldNum" sz="quarter" idx="12"/>
          </p:nvPr>
        </p:nvSpPr>
        <p:spPr/>
        <p:txBody>
          <a:bodyPr/>
          <a:lstStyle/>
          <a:p>
            <a:fld id="{2F47B0F8-5A26-4678-8E84-46FAADC8E1A9}" type="slidenum">
              <a:rPr lang="en-GB" smtClean="0"/>
              <a:t>‹#›</a:t>
            </a:fld>
            <a:endParaRPr lang="en-GB"/>
          </a:p>
        </p:txBody>
      </p:sp>
    </p:spTree>
    <p:extLst>
      <p:ext uri="{BB962C8B-B14F-4D97-AF65-F5344CB8AC3E}">
        <p14:creationId xmlns:p14="http://schemas.microsoft.com/office/powerpoint/2010/main" val="2250766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3FC3D1-B281-2788-1339-0709969D98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AE80B1A-1944-5E8A-B523-61E8D4216A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64037B-214B-6B4B-32B7-9988082BF1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D9DFE9-51A5-43FC-90A2-041E818DFE17}" type="datetimeFigureOut">
              <a:rPr lang="en-GB" smtClean="0"/>
              <a:t>27/02/2026</a:t>
            </a:fld>
            <a:endParaRPr lang="en-GB"/>
          </a:p>
        </p:txBody>
      </p:sp>
      <p:sp>
        <p:nvSpPr>
          <p:cNvPr id="5" name="Footer Placeholder 4">
            <a:extLst>
              <a:ext uri="{FF2B5EF4-FFF2-40B4-BE49-F238E27FC236}">
                <a16:creationId xmlns:a16="http://schemas.microsoft.com/office/drawing/2014/main" id="{CDBE6976-CF32-0D15-AFE3-D71101DA38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DA8CEC-F3E8-F93C-5098-B249B79EA1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47B0F8-5A26-4678-8E84-46FAADC8E1A9}" type="slidenum">
              <a:rPr lang="en-GB" smtClean="0"/>
              <a:t>‹#›</a:t>
            </a:fld>
            <a:endParaRPr lang="en-GB"/>
          </a:p>
        </p:txBody>
      </p:sp>
    </p:spTree>
    <p:extLst>
      <p:ext uri="{BB962C8B-B14F-4D97-AF65-F5344CB8AC3E}">
        <p14:creationId xmlns:p14="http://schemas.microsoft.com/office/powerpoint/2010/main" val="37111534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g"/><Relationship Id="rId13" Type="http://schemas.openxmlformats.org/officeDocument/2006/relationships/hyperlink" Target="https://www.flickr.com/photos/ell-r-brown/19418965801" TargetMode="External"/><Relationship Id="rId3" Type="http://schemas.openxmlformats.org/officeDocument/2006/relationships/image" Target="../media/image1.jpg"/><Relationship Id="rId7" Type="http://schemas.openxmlformats.org/officeDocument/2006/relationships/hyperlink" Target="https://ballreiter.futbol/2015/10/20/pro-videobeweis/" TargetMode="External"/><Relationship Id="rId12"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g"/><Relationship Id="rId11" Type="http://schemas.openxmlformats.org/officeDocument/2006/relationships/hyperlink" Target="https://www.rawpixel.com/image/88513/premium-photo-image-african-african-american-african-descent" TargetMode="External"/><Relationship Id="rId5" Type="http://schemas.openxmlformats.org/officeDocument/2006/relationships/image" Target="../media/image2.png"/><Relationship Id="rId10" Type="http://schemas.openxmlformats.org/officeDocument/2006/relationships/image" Target="../media/image5.1"/><Relationship Id="rId4" Type="http://schemas.openxmlformats.org/officeDocument/2006/relationships/hyperlink" Target="https://bookertalk.com/sunday-salon-reading-a-welsh-legend/" TargetMode="External"/><Relationship Id="rId9" Type="http://schemas.openxmlformats.org/officeDocument/2006/relationships/hyperlink" Target="https://www.publicdomainpictures.net/en/view-image.php?image=104525&amp;picture=welsh-fla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5000"/>
            <a:lum/>
            <a:extLst>
              <a:ext uri="{837473B0-CC2E-450A-ABE3-18F120FF3D39}">
                <a1611:picAttrSrcUrl xmlns:a1611="http://schemas.microsoft.com/office/drawing/2016/11/main" r:id="rId4"/>
              </a:ext>
            </a:extLst>
          </a:blip>
          <a:srcRect/>
          <a:stretch>
            <a:fillRect t="-18000" b="-18000"/>
          </a:stretch>
        </a:blipFill>
        <a:effectLst/>
      </p:bgPr>
    </p:bg>
    <p:spTree>
      <p:nvGrpSpPr>
        <p:cNvPr id="1" name="">
          <a:extLst>
            <a:ext uri="{FF2B5EF4-FFF2-40B4-BE49-F238E27FC236}">
              <a16:creationId xmlns:a16="http://schemas.microsoft.com/office/drawing/2014/main" id="{B02F1AB9-FC91-2A08-C33B-331C1B88B9AC}"/>
            </a:ext>
          </a:extLst>
        </p:cNvPr>
        <p:cNvGrpSpPr/>
        <p:nvPr/>
      </p:nvGrpSpPr>
      <p:grpSpPr>
        <a:xfrm>
          <a:off x="0" y="0"/>
          <a:ext cx="0" cy="0"/>
          <a:chOff x="0" y="0"/>
          <a:chExt cx="0" cy="0"/>
        </a:xfrm>
      </p:grpSpPr>
      <p:sp>
        <p:nvSpPr>
          <p:cNvPr id="3074" name="Line 6">
            <a:extLst>
              <a:ext uri="{FF2B5EF4-FFF2-40B4-BE49-F238E27FC236}">
                <a16:creationId xmlns:a16="http://schemas.microsoft.com/office/drawing/2014/main" id="{1FC8A526-8C3C-ADBC-C309-26D667C40803}"/>
              </a:ext>
            </a:extLst>
          </p:cNvPr>
          <p:cNvSpPr>
            <a:spLocks noChangeShapeType="1"/>
          </p:cNvSpPr>
          <p:nvPr/>
        </p:nvSpPr>
        <p:spPr bwMode="auto">
          <a:xfrm>
            <a:off x="0" y="696235"/>
            <a:ext cx="12169080" cy="9236"/>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338"/>
          </a:p>
        </p:txBody>
      </p:sp>
      <p:sp>
        <p:nvSpPr>
          <p:cNvPr id="3076" name="Line 11">
            <a:extLst>
              <a:ext uri="{FF2B5EF4-FFF2-40B4-BE49-F238E27FC236}">
                <a16:creationId xmlns:a16="http://schemas.microsoft.com/office/drawing/2014/main" id="{B10CB119-D377-5FE3-650A-F8A5671386D8}"/>
              </a:ext>
            </a:extLst>
          </p:cNvPr>
          <p:cNvSpPr>
            <a:spLocks noChangeShapeType="1"/>
          </p:cNvSpPr>
          <p:nvPr/>
        </p:nvSpPr>
        <p:spPr bwMode="auto">
          <a:xfrm>
            <a:off x="59248" y="623854"/>
            <a:ext cx="22917" cy="6234146"/>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338"/>
          </a:p>
        </p:txBody>
      </p:sp>
      <p:sp>
        <p:nvSpPr>
          <p:cNvPr id="3078" name="Line 14">
            <a:extLst>
              <a:ext uri="{FF2B5EF4-FFF2-40B4-BE49-F238E27FC236}">
                <a16:creationId xmlns:a16="http://schemas.microsoft.com/office/drawing/2014/main" id="{6337D96A-7FFB-3DD2-E6DC-801FECAA6BA0}"/>
              </a:ext>
            </a:extLst>
          </p:cNvPr>
          <p:cNvSpPr>
            <a:spLocks noChangeShapeType="1"/>
          </p:cNvSpPr>
          <p:nvPr/>
        </p:nvSpPr>
        <p:spPr bwMode="auto">
          <a:xfrm>
            <a:off x="4651158" y="716297"/>
            <a:ext cx="22918" cy="6172825"/>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338"/>
          </a:p>
        </p:txBody>
      </p:sp>
      <p:sp>
        <p:nvSpPr>
          <p:cNvPr id="3080" name="Rectangle 18">
            <a:extLst>
              <a:ext uri="{FF2B5EF4-FFF2-40B4-BE49-F238E27FC236}">
                <a16:creationId xmlns:a16="http://schemas.microsoft.com/office/drawing/2014/main" id="{79049E60-B99D-66EB-9FD9-63D7BDE07DBD}"/>
              </a:ext>
            </a:extLst>
          </p:cNvPr>
          <p:cNvSpPr>
            <a:spLocks noChangeArrowheads="1"/>
          </p:cNvSpPr>
          <p:nvPr/>
        </p:nvSpPr>
        <p:spPr bwMode="auto">
          <a:xfrm>
            <a:off x="3031167" y="108640"/>
            <a:ext cx="6129369"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5013325">
              <a:spcBef>
                <a:spcPct val="20000"/>
              </a:spcBef>
              <a:buChar char="•"/>
              <a:defRPr sz="17600">
                <a:solidFill>
                  <a:schemeClr val="tx1"/>
                </a:solidFill>
                <a:latin typeface="Arial" panose="020B0604020202020204" pitchFamily="34" charset="0"/>
              </a:defRPr>
            </a:lvl1pPr>
            <a:lvl2pPr marL="742950" indent="-285750" defTabSz="5013325">
              <a:spcBef>
                <a:spcPct val="20000"/>
              </a:spcBef>
              <a:buChar char="–"/>
              <a:defRPr sz="15300">
                <a:solidFill>
                  <a:schemeClr val="tx1"/>
                </a:solidFill>
                <a:latin typeface="Arial" panose="020B0604020202020204" pitchFamily="34" charset="0"/>
              </a:defRPr>
            </a:lvl2pPr>
            <a:lvl3pPr marL="1143000" indent="-228600" defTabSz="5013325">
              <a:spcBef>
                <a:spcPct val="20000"/>
              </a:spcBef>
              <a:buChar char="•"/>
              <a:defRPr sz="13300">
                <a:solidFill>
                  <a:schemeClr val="tx1"/>
                </a:solidFill>
                <a:latin typeface="Arial" panose="020B0604020202020204" pitchFamily="34" charset="0"/>
              </a:defRPr>
            </a:lvl3pPr>
            <a:lvl4pPr marL="1600200" indent="-228600" defTabSz="5013325">
              <a:spcBef>
                <a:spcPct val="20000"/>
              </a:spcBef>
              <a:buChar char="–"/>
              <a:defRPr sz="11000">
                <a:solidFill>
                  <a:schemeClr val="tx1"/>
                </a:solidFill>
                <a:latin typeface="Arial" panose="020B0604020202020204" pitchFamily="34" charset="0"/>
              </a:defRPr>
            </a:lvl4pPr>
            <a:lvl5pPr marL="2057400" indent="-228600" defTabSz="5013325">
              <a:spcBef>
                <a:spcPct val="20000"/>
              </a:spcBef>
              <a:buChar char="»"/>
              <a:defRPr sz="11000">
                <a:solidFill>
                  <a:schemeClr val="tx1"/>
                </a:solidFill>
                <a:latin typeface="Arial" panose="020B0604020202020204" pitchFamily="34" charset="0"/>
              </a:defRPr>
            </a:lvl5pPr>
            <a:lvl6pPr marL="25146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9pPr>
          </a:lstStyle>
          <a:p>
            <a:pPr eaLnBrk="1" hangingPunct="1">
              <a:spcBef>
                <a:spcPct val="0"/>
              </a:spcBef>
              <a:buFontTx/>
              <a:buNone/>
            </a:pPr>
            <a:r>
              <a:rPr lang="en-GB" altLang="en-US" sz="1500" b="1" dirty="0">
                <a:solidFill>
                  <a:schemeClr val="tx2"/>
                </a:solidFill>
              </a:rPr>
              <a:t>The role of culture, language and identity in healthcare in Wales </a:t>
            </a:r>
          </a:p>
        </p:txBody>
      </p:sp>
      <p:sp>
        <p:nvSpPr>
          <p:cNvPr id="3081" name="Rectangle 20">
            <a:extLst>
              <a:ext uri="{FF2B5EF4-FFF2-40B4-BE49-F238E27FC236}">
                <a16:creationId xmlns:a16="http://schemas.microsoft.com/office/drawing/2014/main" id="{A0063CC8-5E24-C929-8AFA-21B001BD1822}"/>
              </a:ext>
            </a:extLst>
          </p:cNvPr>
          <p:cNvSpPr>
            <a:spLocks noChangeArrowheads="1"/>
          </p:cNvSpPr>
          <p:nvPr/>
        </p:nvSpPr>
        <p:spPr bwMode="auto">
          <a:xfrm>
            <a:off x="117281" y="685409"/>
            <a:ext cx="4463116" cy="3481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5013325">
              <a:spcBef>
                <a:spcPct val="20000"/>
              </a:spcBef>
              <a:buChar char="•"/>
              <a:defRPr sz="17600">
                <a:solidFill>
                  <a:schemeClr val="tx1"/>
                </a:solidFill>
                <a:latin typeface="Arial" panose="020B0604020202020204" pitchFamily="34" charset="0"/>
              </a:defRPr>
            </a:lvl1pPr>
            <a:lvl2pPr marL="742950" indent="-285750" defTabSz="5013325">
              <a:spcBef>
                <a:spcPct val="20000"/>
              </a:spcBef>
              <a:buChar char="–"/>
              <a:defRPr sz="15300">
                <a:solidFill>
                  <a:schemeClr val="tx1"/>
                </a:solidFill>
                <a:latin typeface="Arial" panose="020B0604020202020204" pitchFamily="34" charset="0"/>
              </a:defRPr>
            </a:lvl2pPr>
            <a:lvl3pPr marL="1143000" indent="-228600" defTabSz="5013325">
              <a:spcBef>
                <a:spcPct val="20000"/>
              </a:spcBef>
              <a:buChar char="•"/>
              <a:defRPr sz="13300">
                <a:solidFill>
                  <a:schemeClr val="tx1"/>
                </a:solidFill>
                <a:latin typeface="Arial" panose="020B0604020202020204" pitchFamily="34" charset="0"/>
              </a:defRPr>
            </a:lvl3pPr>
            <a:lvl4pPr marL="1600200" indent="-228600" defTabSz="5013325">
              <a:spcBef>
                <a:spcPct val="20000"/>
              </a:spcBef>
              <a:buChar char="–"/>
              <a:defRPr sz="11000">
                <a:solidFill>
                  <a:schemeClr val="tx1"/>
                </a:solidFill>
                <a:latin typeface="Arial" panose="020B0604020202020204" pitchFamily="34" charset="0"/>
              </a:defRPr>
            </a:lvl4pPr>
            <a:lvl5pPr marL="2057400" indent="-228600" defTabSz="5013325">
              <a:spcBef>
                <a:spcPct val="20000"/>
              </a:spcBef>
              <a:buChar char="»"/>
              <a:defRPr sz="11000">
                <a:solidFill>
                  <a:schemeClr val="tx1"/>
                </a:solidFill>
                <a:latin typeface="Arial" panose="020B0604020202020204" pitchFamily="34" charset="0"/>
              </a:defRPr>
            </a:lvl5pPr>
            <a:lvl6pPr marL="25146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9pPr>
          </a:lstStyle>
          <a:p>
            <a:pPr algn="ctr" eaLnBrk="1" hangingPunct="1">
              <a:spcBef>
                <a:spcPct val="0"/>
              </a:spcBef>
              <a:buFontTx/>
              <a:buNone/>
            </a:pPr>
            <a:r>
              <a:rPr lang="en-GB" altLang="en-US" sz="1200" b="1" dirty="0">
                <a:solidFill>
                  <a:srgbClr val="008080"/>
                </a:solidFill>
              </a:rPr>
              <a:t>Introduction</a:t>
            </a:r>
          </a:p>
          <a:p>
            <a:pPr algn="ctr" eaLnBrk="1" hangingPunct="1">
              <a:spcBef>
                <a:spcPct val="0"/>
              </a:spcBef>
              <a:buFontTx/>
              <a:buNone/>
            </a:pPr>
            <a:endParaRPr lang="en-GB" altLang="en-US" sz="675" b="1" dirty="0">
              <a:solidFill>
                <a:srgbClr val="008080"/>
              </a:solidFill>
            </a:endParaRPr>
          </a:p>
          <a:p>
            <a:pPr algn="ctr" eaLnBrk="1" hangingPunct="1">
              <a:spcBef>
                <a:spcPct val="0"/>
              </a:spcBef>
              <a:buFontTx/>
              <a:buNone/>
            </a:pPr>
            <a:endParaRPr lang="en-GB" altLang="en-US" sz="675" b="1" dirty="0">
              <a:solidFill>
                <a:srgbClr val="008080"/>
              </a:solidFill>
            </a:endParaRPr>
          </a:p>
          <a:p>
            <a:pPr algn="ctr" eaLnBrk="1" hangingPunct="1">
              <a:spcBef>
                <a:spcPct val="0"/>
              </a:spcBef>
              <a:buFontTx/>
              <a:buNone/>
            </a:pPr>
            <a:endParaRPr lang="en-GB" altLang="en-US" sz="675" b="1" dirty="0">
              <a:solidFill>
                <a:srgbClr val="008080"/>
              </a:solidFill>
            </a:endParaRPr>
          </a:p>
          <a:p>
            <a:pPr algn="ctr" eaLnBrk="1" hangingPunct="1">
              <a:spcBef>
                <a:spcPct val="0"/>
              </a:spcBef>
              <a:buFontTx/>
              <a:buNone/>
            </a:pPr>
            <a:endParaRPr lang="en-GB" altLang="en-US" sz="675" b="1" dirty="0">
              <a:solidFill>
                <a:srgbClr val="008080"/>
              </a:solidFill>
            </a:endParaRPr>
          </a:p>
          <a:p>
            <a:pPr algn="ctr" eaLnBrk="1" hangingPunct="1">
              <a:spcBef>
                <a:spcPct val="0"/>
              </a:spcBef>
              <a:buFontTx/>
              <a:buNone/>
            </a:pPr>
            <a:endParaRPr lang="en-GB" altLang="en-US" sz="675" b="1" dirty="0">
              <a:solidFill>
                <a:srgbClr val="004442"/>
              </a:solidFill>
            </a:endParaRPr>
          </a:p>
          <a:p>
            <a:pPr algn="ctr" eaLnBrk="1" hangingPunct="1">
              <a:spcBef>
                <a:spcPct val="0"/>
              </a:spcBef>
              <a:buFontTx/>
              <a:buNone/>
            </a:pPr>
            <a:endParaRPr lang="en-GB" altLang="en-US" sz="675" b="1" dirty="0">
              <a:solidFill>
                <a:srgbClr val="004442"/>
              </a:solidFill>
            </a:endParaRPr>
          </a:p>
          <a:p>
            <a:pPr algn="ctr" eaLnBrk="1" hangingPunct="1">
              <a:spcBef>
                <a:spcPct val="0"/>
              </a:spcBef>
              <a:buFontTx/>
              <a:buNone/>
            </a:pPr>
            <a:endParaRPr lang="en-GB" altLang="en-US" sz="675" b="1" dirty="0">
              <a:solidFill>
                <a:srgbClr val="004442"/>
              </a:solidFill>
            </a:endParaRPr>
          </a:p>
          <a:p>
            <a:pPr algn="ctr" eaLnBrk="1" hangingPunct="1">
              <a:spcBef>
                <a:spcPct val="0"/>
              </a:spcBef>
              <a:buFontTx/>
              <a:buNone/>
            </a:pPr>
            <a:endParaRPr lang="en-GB" altLang="en-US" sz="675" b="1" dirty="0">
              <a:solidFill>
                <a:srgbClr val="004442"/>
              </a:solidFill>
            </a:endParaRPr>
          </a:p>
          <a:p>
            <a:pPr algn="ctr" eaLnBrk="1" hangingPunct="1">
              <a:spcBef>
                <a:spcPct val="0"/>
              </a:spcBef>
              <a:buFontTx/>
              <a:buNone/>
            </a:pPr>
            <a:endParaRPr lang="en-GB" altLang="en-US" sz="675" b="1" dirty="0">
              <a:solidFill>
                <a:srgbClr val="004442"/>
              </a:solidFill>
            </a:endParaRPr>
          </a:p>
          <a:p>
            <a:pPr algn="ctr" eaLnBrk="1" hangingPunct="1">
              <a:spcBef>
                <a:spcPct val="0"/>
              </a:spcBef>
              <a:buFontTx/>
              <a:buNone/>
            </a:pPr>
            <a:endParaRPr lang="en-GB" altLang="en-US" sz="675" b="1" dirty="0">
              <a:solidFill>
                <a:srgbClr val="004442"/>
              </a:solidFill>
            </a:endParaRPr>
          </a:p>
          <a:p>
            <a:pPr algn="ctr" eaLnBrk="1" hangingPunct="1">
              <a:spcBef>
                <a:spcPct val="0"/>
              </a:spcBef>
              <a:buFontTx/>
              <a:buNone/>
            </a:pPr>
            <a:endParaRPr lang="en-GB" altLang="en-US" sz="675" b="1" dirty="0">
              <a:solidFill>
                <a:srgbClr val="004442"/>
              </a:solidFill>
            </a:endParaRPr>
          </a:p>
          <a:p>
            <a:pPr algn="ctr" eaLnBrk="1" hangingPunct="1">
              <a:spcBef>
                <a:spcPct val="0"/>
              </a:spcBef>
              <a:buFontTx/>
              <a:buNone/>
            </a:pPr>
            <a:endParaRPr lang="en-GB" altLang="en-US" sz="675" b="1" dirty="0">
              <a:solidFill>
                <a:srgbClr val="004442"/>
              </a:solidFill>
            </a:endParaRPr>
          </a:p>
          <a:p>
            <a:pPr algn="ctr" eaLnBrk="1" hangingPunct="1">
              <a:spcBef>
                <a:spcPct val="0"/>
              </a:spcBef>
              <a:buFontTx/>
              <a:buNone/>
            </a:pPr>
            <a:endParaRPr lang="en-GB" altLang="en-US" sz="675" b="1" dirty="0">
              <a:solidFill>
                <a:srgbClr val="004442"/>
              </a:solidFill>
            </a:endParaRPr>
          </a:p>
          <a:p>
            <a:pPr algn="ctr" eaLnBrk="1" hangingPunct="1">
              <a:spcBef>
                <a:spcPct val="0"/>
              </a:spcBef>
              <a:buFontTx/>
              <a:buNone/>
            </a:pPr>
            <a:endParaRPr lang="en-GB" altLang="en-US" sz="675" b="1" dirty="0">
              <a:solidFill>
                <a:srgbClr val="004442"/>
              </a:solidFill>
            </a:endParaRPr>
          </a:p>
          <a:p>
            <a:pPr algn="ctr" eaLnBrk="1" hangingPunct="1">
              <a:spcBef>
                <a:spcPct val="0"/>
              </a:spcBef>
              <a:buFontTx/>
              <a:buNone/>
            </a:pPr>
            <a:endParaRPr lang="en-GB" altLang="en-US" sz="675" b="1" dirty="0">
              <a:solidFill>
                <a:srgbClr val="004442"/>
              </a:solidFill>
            </a:endParaRPr>
          </a:p>
          <a:p>
            <a:pPr algn="ctr" eaLnBrk="1" hangingPunct="1">
              <a:spcBef>
                <a:spcPct val="0"/>
              </a:spcBef>
              <a:buFontTx/>
              <a:buNone/>
            </a:pPr>
            <a:endParaRPr lang="en-GB" altLang="en-US" sz="600" b="1" dirty="0">
              <a:solidFill>
                <a:srgbClr val="004442"/>
              </a:solidFill>
            </a:endParaRPr>
          </a:p>
          <a:p>
            <a:pPr eaLnBrk="1" hangingPunct="1">
              <a:spcBef>
                <a:spcPct val="0"/>
              </a:spcBef>
              <a:buFontTx/>
              <a:buNone/>
            </a:pPr>
            <a:r>
              <a:rPr lang="en-GB" altLang="en-US" sz="700" dirty="0"/>
              <a:t>As at 2025, Wales has a population of about 3 million people. There are various things that make the Welsh culture and identity. At the moment, the six Nation’s rugby tournament is taking place. Wales is playing a number of countries including France, Scotland and England. Rugby plays an important role in unifying Welsh people. Thousands of people go to watch these rugby matches in person, and others are glued to their screens watching. Welsh food plays a key role in the Welsh identity. These includes food such as the Welsh cakes and Welsh cawl. Sunday roast is another Welsh tradition that brings families together every Sunday. The whole extended family which was not in contact with each other over the week, meet and have a good time together on the particular day. St David’s day is celebration that is part of the Welsh identity. It is celebrated on 1 March of each year, and is a day when Welsh people honour the Saint David. He was influential in the construction of a lot of churches around Wales (Jones, et. al, 2022). The day is spent showcasing Welsh identity, heritage and traditions. The final unifying factor for Welsh people is the Welsh language. Language plays a key role in unifying people, and gives them a sense of identity (Prys, Hodges &amp; Roberts, 2021). The following article describes the fundamental role of the Welsh culture, language and identity in care delivery in relation to the current policy and legislation</a:t>
            </a:r>
            <a:r>
              <a:rPr lang="en-GB" altLang="en-US" sz="800" dirty="0"/>
              <a:t>. </a:t>
            </a:r>
          </a:p>
        </p:txBody>
      </p:sp>
      <p:sp>
        <p:nvSpPr>
          <p:cNvPr id="3082" name="Text Box 33">
            <a:extLst>
              <a:ext uri="{FF2B5EF4-FFF2-40B4-BE49-F238E27FC236}">
                <a16:creationId xmlns:a16="http://schemas.microsoft.com/office/drawing/2014/main" id="{9C404168-EBA8-8E15-DF48-62EA7CF9E0FE}"/>
              </a:ext>
            </a:extLst>
          </p:cNvPr>
          <p:cNvSpPr txBox="1">
            <a:spLocks noChangeArrowheads="1"/>
          </p:cNvSpPr>
          <p:nvPr/>
        </p:nvSpPr>
        <p:spPr bwMode="auto">
          <a:xfrm>
            <a:off x="-151438" y="5256690"/>
            <a:ext cx="5000553" cy="2568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lvl1pPr marL="342900" indent="-342900" defTabSz="6288088">
              <a:spcBef>
                <a:spcPct val="20000"/>
              </a:spcBef>
              <a:buChar char="•"/>
              <a:defRPr sz="17600">
                <a:solidFill>
                  <a:schemeClr val="tx1"/>
                </a:solidFill>
                <a:latin typeface="Arial" panose="020B0604020202020204" pitchFamily="34" charset="0"/>
              </a:defRPr>
            </a:lvl1pPr>
            <a:lvl2pPr marL="742950" indent="-285750" defTabSz="6288088">
              <a:spcBef>
                <a:spcPct val="20000"/>
              </a:spcBef>
              <a:buChar char="–"/>
              <a:defRPr sz="15300">
                <a:solidFill>
                  <a:schemeClr val="tx1"/>
                </a:solidFill>
                <a:latin typeface="Arial" panose="020B0604020202020204" pitchFamily="34" charset="0"/>
              </a:defRPr>
            </a:lvl2pPr>
            <a:lvl3pPr marL="1143000" indent="-228600" defTabSz="6288088">
              <a:spcBef>
                <a:spcPct val="20000"/>
              </a:spcBef>
              <a:buChar char="•"/>
              <a:defRPr sz="13300">
                <a:solidFill>
                  <a:schemeClr val="tx1"/>
                </a:solidFill>
                <a:latin typeface="Arial" panose="020B0604020202020204" pitchFamily="34" charset="0"/>
              </a:defRPr>
            </a:lvl3pPr>
            <a:lvl4pPr marL="1600200" indent="-228600" defTabSz="6288088">
              <a:spcBef>
                <a:spcPct val="20000"/>
              </a:spcBef>
              <a:buChar char="–"/>
              <a:defRPr sz="11000">
                <a:solidFill>
                  <a:schemeClr val="tx1"/>
                </a:solidFill>
                <a:latin typeface="Arial" panose="020B0604020202020204" pitchFamily="34" charset="0"/>
              </a:defRPr>
            </a:lvl4pPr>
            <a:lvl5pPr marL="2057400" indent="-228600" defTabSz="6288088">
              <a:spcBef>
                <a:spcPct val="20000"/>
              </a:spcBef>
              <a:buChar char="»"/>
              <a:defRPr sz="11000">
                <a:solidFill>
                  <a:schemeClr val="tx1"/>
                </a:solidFill>
                <a:latin typeface="Arial" panose="020B0604020202020204" pitchFamily="34" charset="0"/>
              </a:defRPr>
            </a:lvl5pPr>
            <a:lvl6pPr marL="2514600" indent="-228600" defTabSz="6288088"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6288088"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6288088"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6288088" eaLnBrk="0" fontAlgn="base" hangingPunct="0">
              <a:spcBef>
                <a:spcPct val="20000"/>
              </a:spcBef>
              <a:spcAft>
                <a:spcPct val="0"/>
              </a:spcAft>
              <a:buChar char="»"/>
              <a:defRPr sz="11000">
                <a:solidFill>
                  <a:schemeClr val="tx1"/>
                </a:solidFill>
                <a:latin typeface="Arial" panose="020B0604020202020204" pitchFamily="34" charset="0"/>
              </a:defRPr>
            </a:lvl9pPr>
          </a:lstStyle>
          <a:p>
            <a:pPr algn="ctr" eaLnBrk="1" hangingPunct="1">
              <a:spcBef>
                <a:spcPct val="0"/>
              </a:spcBef>
              <a:spcAft>
                <a:spcPct val="65000"/>
              </a:spcAft>
              <a:buFontTx/>
              <a:buNone/>
            </a:pPr>
            <a:r>
              <a:rPr lang="en-GB" altLang="en-US" sz="1200" b="1" dirty="0">
                <a:solidFill>
                  <a:srgbClr val="008080"/>
                </a:solidFill>
              </a:rPr>
              <a:t>Bilingual Service Provision</a:t>
            </a:r>
          </a:p>
          <a:p>
            <a:pPr eaLnBrk="1" hangingPunct="1">
              <a:spcBef>
                <a:spcPct val="0"/>
              </a:spcBef>
              <a:spcAft>
                <a:spcPct val="65000"/>
              </a:spcAft>
              <a:buFontTx/>
              <a:buNone/>
            </a:pPr>
            <a:r>
              <a:rPr lang="en-GB" altLang="en-US" sz="700" dirty="0"/>
              <a:t>               The Welsh language Act of 1993, requires all public bodies in Wales to treat Welsh the same way they would treat English when conducting business. This means that public bodies such as hospitals, schools, social care, roads, airports and many more need to have their instructions, signage and services offered in both English and Welsh. The Welsh Language (Wales) Measure 2011, builds up on the 1993 act (Humphries and Ayres-Bennett, 2023). It gives legal power of enactment and enforcement. The act gives power to investigate and penalise bodies for non-compliance. According to the </a:t>
            </a:r>
            <a:r>
              <a:rPr lang="en-GB" altLang="en-US" sz="700" dirty="0" err="1"/>
              <a:t>wales</a:t>
            </a:r>
            <a:r>
              <a:rPr lang="en-GB" altLang="en-US" sz="700" dirty="0"/>
              <a:t> government website, 2025 the current population of people who speak Welsh is about 800,000. These people therefore are entitled to receive health and social care services in Welsh. The signage around hospitals is in Welsh. They are able to request for doctors, nurses and health care providers who speak Welsh. They can receive their appointment letters and communication in Welsh. The importance of this is that it enhances patient safety, respect and dignity(Martin, 2021). A patient feels more comfortable to communicate in Welsh and can disclose their current conditions. </a:t>
            </a:r>
          </a:p>
          <a:p>
            <a:pPr eaLnBrk="1" hangingPunct="1">
              <a:spcBef>
                <a:spcPct val="0"/>
              </a:spcBef>
              <a:spcAft>
                <a:spcPct val="65000"/>
              </a:spcAft>
              <a:buFontTx/>
              <a:buNone/>
            </a:pPr>
            <a:endParaRPr lang="en-GB" altLang="en-US" sz="525" dirty="0"/>
          </a:p>
          <a:p>
            <a:pPr eaLnBrk="1" hangingPunct="1">
              <a:spcBef>
                <a:spcPct val="0"/>
              </a:spcBef>
              <a:spcAft>
                <a:spcPct val="65000"/>
              </a:spcAft>
              <a:buFontTx/>
              <a:buNone/>
            </a:pPr>
            <a:r>
              <a:rPr lang="en-GB" altLang="en-US" sz="525" dirty="0"/>
              <a:t>v</a:t>
            </a:r>
          </a:p>
        </p:txBody>
      </p:sp>
      <p:sp>
        <p:nvSpPr>
          <p:cNvPr id="3086" name="Rectangle 57">
            <a:extLst>
              <a:ext uri="{FF2B5EF4-FFF2-40B4-BE49-F238E27FC236}">
                <a16:creationId xmlns:a16="http://schemas.microsoft.com/office/drawing/2014/main" id="{D5C7E839-5E1E-9540-E746-DAE296F6BC2C}"/>
              </a:ext>
            </a:extLst>
          </p:cNvPr>
          <p:cNvSpPr>
            <a:spLocks noChangeArrowheads="1"/>
          </p:cNvSpPr>
          <p:nvPr/>
        </p:nvSpPr>
        <p:spPr bwMode="auto">
          <a:xfrm>
            <a:off x="4615513" y="776202"/>
            <a:ext cx="4202297" cy="7055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5013325">
              <a:spcBef>
                <a:spcPct val="20000"/>
              </a:spcBef>
              <a:buChar char="•"/>
              <a:defRPr sz="17600">
                <a:solidFill>
                  <a:schemeClr val="tx1"/>
                </a:solidFill>
                <a:latin typeface="Arial" panose="020B0604020202020204" pitchFamily="34" charset="0"/>
              </a:defRPr>
            </a:lvl1pPr>
            <a:lvl2pPr marL="742950" indent="-285750" defTabSz="5013325">
              <a:spcBef>
                <a:spcPct val="20000"/>
              </a:spcBef>
              <a:buChar char="–"/>
              <a:defRPr sz="15300">
                <a:solidFill>
                  <a:schemeClr val="tx1"/>
                </a:solidFill>
                <a:latin typeface="Arial" panose="020B0604020202020204" pitchFamily="34" charset="0"/>
              </a:defRPr>
            </a:lvl2pPr>
            <a:lvl3pPr marL="1143000" indent="-228600" defTabSz="5013325">
              <a:spcBef>
                <a:spcPct val="20000"/>
              </a:spcBef>
              <a:buChar char="•"/>
              <a:defRPr sz="13300">
                <a:solidFill>
                  <a:schemeClr val="tx1"/>
                </a:solidFill>
                <a:latin typeface="Arial" panose="020B0604020202020204" pitchFamily="34" charset="0"/>
              </a:defRPr>
            </a:lvl3pPr>
            <a:lvl4pPr marL="1600200" indent="-228600" defTabSz="5013325">
              <a:spcBef>
                <a:spcPct val="20000"/>
              </a:spcBef>
              <a:buChar char="–"/>
              <a:defRPr sz="11000">
                <a:solidFill>
                  <a:schemeClr val="tx1"/>
                </a:solidFill>
                <a:latin typeface="Arial" panose="020B0604020202020204" pitchFamily="34" charset="0"/>
              </a:defRPr>
            </a:lvl4pPr>
            <a:lvl5pPr marL="2057400" indent="-228600" defTabSz="5013325">
              <a:spcBef>
                <a:spcPct val="20000"/>
              </a:spcBef>
              <a:buChar char="»"/>
              <a:defRPr sz="11000">
                <a:solidFill>
                  <a:schemeClr val="tx1"/>
                </a:solidFill>
                <a:latin typeface="Arial" panose="020B0604020202020204" pitchFamily="34" charset="0"/>
              </a:defRPr>
            </a:lvl5pPr>
            <a:lvl6pPr marL="25146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9pPr>
          </a:lstStyle>
          <a:p>
            <a:pPr algn="ctr">
              <a:spcBef>
                <a:spcPct val="0"/>
              </a:spcBef>
              <a:spcAft>
                <a:spcPct val="50000"/>
              </a:spcAft>
              <a:buClr>
                <a:srgbClr val="008080"/>
              </a:buClr>
              <a:buSzPct val="115000"/>
              <a:buFont typeface="Wingdings 3" panose="05040102010807070707" pitchFamily="18" charset="2"/>
              <a:buNone/>
            </a:pPr>
            <a:r>
              <a:rPr lang="en-GB" altLang="en-US" sz="1200" b="1" dirty="0">
                <a:solidFill>
                  <a:srgbClr val="008080"/>
                </a:solidFill>
              </a:rPr>
              <a:t>Ageing Population</a:t>
            </a:r>
          </a:p>
          <a:p>
            <a:pPr eaLnBrk="1" hangingPunct="1">
              <a:spcBef>
                <a:spcPct val="0"/>
              </a:spcBef>
              <a:buClr>
                <a:srgbClr val="008080"/>
              </a:buClr>
              <a:buSzPct val="115000"/>
              <a:buFontTx/>
              <a:buNone/>
            </a:pPr>
            <a:r>
              <a:rPr lang="en-GB" altLang="en-US" sz="700" dirty="0"/>
              <a:t>According to the office of the national statistics , 2022, about 22 % of the Welsh population is currently above the age of 65. The predictions are that these numbers are steadily rising fast. With the rise of the elderly population, there is demand for chronic disease management, mental health services, and health care services to cater for the needs of the ageing population. A well-trained workforce is needed to carter for these specific needs of the fast-ageing Welsh population. The Social Services and Well-being (Wales ) Act of 2014 protects the needs of the elderly people. It ensures that the elderly receive person centred care to carter specifically for their needs (Parker, 2024). The act also safeguards older people from financial abuse, physical abuse and neglect. The Act gives the local councils the responsibility to carter for the needs of the elderly population. If a person is unable to operate independently, they are provided appropriate services such as home care, residential care and nursing placements. The Welsh Language (Wales) Measure 2011, also ensures that these elderly people receive care in Welsh if that is their preferred language. </a:t>
            </a:r>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algn="ctr">
              <a:spcBef>
                <a:spcPct val="0"/>
              </a:spcBef>
              <a:spcAft>
                <a:spcPct val="50000"/>
              </a:spcAft>
              <a:buClr>
                <a:srgbClr val="008080"/>
              </a:buClr>
              <a:buSzPct val="115000"/>
              <a:buNone/>
            </a:pPr>
            <a:r>
              <a:rPr lang="en-GB" altLang="en-US" sz="1200" b="1" dirty="0">
                <a:solidFill>
                  <a:srgbClr val="008080"/>
                </a:solidFill>
              </a:rPr>
              <a:t>  Rural/Urban Healthcare Challenges</a:t>
            </a:r>
          </a:p>
          <a:p>
            <a:pPr eaLnBrk="1" hangingPunct="1">
              <a:spcBef>
                <a:spcPct val="0"/>
              </a:spcBef>
              <a:buClr>
                <a:srgbClr val="008080"/>
              </a:buClr>
              <a:buSzPct val="115000"/>
              <a:buFontTx/>
              <a:buNone/>
            </a:pPr>
            <a:r>
              <a:rPr lang="en-GB" altLang="en-US" sz="700" dirty="0"/>
              <a:t>The major urban areas in Wales are Cardiff, Newport and Swansea. These areas have major urban features such as large hospitals, universities, shopping malls and better transport infrastructure. A majority of mid Wales and North Wales is predominantly rural. Rural areas lack the features which are available in the more urban areas. The population in the rural areas is also sparsely populated and it takes time to drive between towns. Equally, there are few hospitals that have to be shared among the people living in these areas. Accessing healthcare becomes a challenge because of the travel times from homes to hospitals. Often, elderly people who live in rural areas of Wales end up suffering from isolation. They do not have people around them to talk to them and hence end up depressed (Roberts, et al. 2024). The Social Services and Well-being (Wales) Act of 2014 requires that local councils carter for the needs of these elderly people by providing social services such as bingo that will bring elderly people together improving their mental wellbeing and preventing isolation. The hospitals which are located in rural areas also often lack specialist services. The population that live in these rural areas therefore have to travel even longer distances to get access to specialists. On the other hand, people who live in urban areas equally suffer from healthcare challenges. It is common to find long NHS lists and it takes weeks and sometimes months, for people to get healthcare services (</a:t>
            </a:r>
            <a:r>
              <a:rPr lang="en-GB" altLang="en-US" sz="700" dirty="0" err="1"/>
              <a:t>Punton</a:t>
            </a:r>
            <a:r>
              <a:rPr lang="en-GB" altLang="en-US" sz="700" dirty="0"/>
              <a:t>, et al, 2022). This is an issue that has been long in the media and the government attempts to solve these. The Well-being of Future Generations Act 2015 mandates the Welsh government to think about the future, when making decisions (Cummings, et, al 2026). The government needs to plan on how it intends to solve the current problems in the NHS with the fast-ageing population. A way the government tries to achieve this is through incentivising young people to get into the health care professions such as nursing and medicine, by sponsoring their school fees, and giving grants and scholarships. </a:t>
            </a:r>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a:p>
            <a:pPr eaLnBrk="1" hangingPunct="1">
              <a:spcBef>
                <a:spcPct val="0"/>
              </a:spcBef>
              <a:buClr>
                <a:srgbClr val="008080"/>
              </a:buClr>
              <a:buSzPct val="115000"/>
              <a:buFontTx/>
              <a:buNone/>
            </a:pPr>
            <a:endParaRPr lang="en-GB" altLang="en-US" sz="525" dirty="0"/>
          </a:p>
        </p:txBody>
      </p:sp>
      <p:sp>
        <p:nvSpPr>
          <p:cNvPr id="3089" name="Rectangle 18">
            <a:extLst>
              <a:ext uri="{FF2B5EF4-FFF2-40B4-BE49-F238E27FC236}">
                <a16:creationId xmlns:a16="http://schemas.microsoft.com/office/drawing/2014/main" id="{C56BB84F-D7EA-A439-DEC8-B4C740D7FE82}"/>
              </a:ext>
            </a:extLst>
          </p:cNvPr>
          <p:cNvSpPr>
            <a:spLocks noChangeArrowheads="1"/>
          </p:cNvSpPr>
          <p:nvPr/>
        </p:nvSpPr>
        <p:spPr bwMode="auto">
          <a:xfrm>
            <a:off x="4436875" y="362244"/>
            <a:ext cx="612936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5013325">
              <a:spcBef>
                <a:spcPct val="20000"/>
              </a:spcBef>
              <a:buChar char="•"/>
              <a:defRPr sz="17600">
                <a:solidFill>
                  <a:schemeClr val="tx1"/>
                </a:solidFill>
                <a:latin typeface="Arial" panose="020B0604020202020204" pitchFamily="34" charset="0"/>
              </a:defRPr>
            </a:lvl1pPr>
            <a:lvl2pPr marL="742950" indent="-285750" defTabSz="5013325">
              <a:spcBef>
                <a:spcPct val="20000"/>
              </a:spcBef>
              <a:buChar char="–"/>
              <a:defRPr sz="15300">
                <a:solidFill>
                  <a:schemeClr val="tx1"/>
                </a:solidFill>
                <a:latin typeface="Arial" panose="020B0604020202020204" pitchFamily="34" charset="0"/>
              </a:defRPr>
            </a:lvl2pPr>
            <a:lvl3pPr marL="1143000" indent="-228600" defTabSz="5013325">
              <a:spcBef>
                <a:spcPct val="20000"/>
              </a:spcBef>
              <a:buChar char="•"/>
              <a:defRPr sz="13300">
                <a:solidFill>
                  <a:schemeClr val="tx1"/>
                </a:solidFill>
                <a:latin typeface="Arial" panose="020B0604020202020204" pitchFamily="34" charset="0"/>
              </a:defRPr>
            </a:lvl3pPr>
            <a:lvl4pPr marL="1600200" indent="-228600" defTabSz="5013325">
              <a:spcBef>
                <a:spcPct val="20000"/>
              </a:spcBef>
              <a:buChar char="–"/>
              <a:defRPr sz="11000">
                <a:solidFill>
                  <a:schemeClr val="tx1"/>
                </a:solidFill>
                <a:latin typeface="Arial" panose="020B0604020202020204" pitchFamily="34" charset="0"/>
              </a:defRPr>
            </a:lvl4pPr>
            <a:lvl5pPr marL="2057400" indent="-228600" defTabSz="5013325">
              <a:spcBef>
                <a:spcPct val="20000"/>
              </a:spcBef>
              <a:buChar char="»"/>
              <a:defRPr sz="11000">
                <a:solidFill>
                  <a:schemeClr val="tx1"/>
                </a:solidFill>
                <a:latin typeface="Arial" panose="020B0604020202020204" pitchFamily="34" charset="0"/>
              </a:defRPr>
            </a:lvl5pPr>
            <a:lvl6pPr marL="25146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5013325" eaLnBrk="0" fontAlgn="base" hangingPunct="0">
              <a:spcBef>
                <a:spcPct val="20000"/>
              </a:spcBef>
              <a:spcAft>
                <a:spcPct val="0"/>
              </a:spcAft>
              <a:buChar char="»"/>
              <a:defRPr sz="11000">
                <a:solidFill>
                  <a:schemeClr val="tx1"/>
                </a:solidFill>
                <a:latin typeface="Arial" panose="020B0604020202020204" pitchFamily="34" charset="0"/>
              </a:defRPr>
            </a:lvl9pPr>
          </a:lstStyle>
          <a:p>
            <a:pPr>
              <a:spcBef>
                <a:spcPct val="0"/>
              </a:spcBef>
              <a:buNone/>
            </a:pPr>
            <a:r>
              <a:rPr lang="en-GB" altLang="en-US" sz="1400" b="1" dirty="0">
                <a:solidFill>
                  <a:schemeClr val="tx2"/>
                </a:solidFill>
              </a:rPr>
              <a:t>Richard Nomba  - 2505459</a:t>
            </a:r>
          </a:p>
          <a:p>
            <a:pPr eaLnBrk="1" hangingPunct="1">
              <a:spcBef>
                <a:spcPct val="0"/>
              </a:spcBef>
              <a:buFontTx/>
              <a:buNone/>
            </a:pPr>
            <a:r>
              <a:rPr lang="en-GB" altLang="en-US" sz="1400" b="1" dirty="0">
                <a:solidFill>
                  <a:schemeClr val="tx2"/>
                </a:solidFill>
              </a:rPr>
              <a:t>  </a:t>
            </a:r>
          </a:p>
        </p:txBody>
      </p:sp>
      <p:pic>
        <p:nvPicPr>
          <p:cNvPr id="3101" name="Picture 24">
            <a:extLst>
              <a:ext uri="{FF2B5EF4-FFF2-40B4-BE49-F238E27FC236}">
                <a16:creationId xmlns:a16="http://schemas.microsoft.com/office/drawing/2014/main" id="{9C5F87BF-9B8C-E88E-438B-7CBD865638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33877" y="893608"/>
            <a:ext cx="3198875" cy="1947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47D989E8-36C5-4127-16DD-C3F286E38C9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100339" y="1014531"/>
            <a:ext cx="2304518" cy="1513300"/>
          </a:xfrm>
          <a:prstGeom prst="rect">
            <a:avLst/>
          </a:prstGeom>
        </p:spPr>
      </p:pic>
      <p:pic>
        <p:nvPicPr>
          <p:cNvPr id="6" name="Picture 5">
            <a:extLst>
              <a:ext uri="{FF2B5EF4-FFF2-40B4-BE49-F238E27FC236}">
                <a16:creationId xmlns:a16="http://schemas.microsoft.com/office/drawing/2014/main" id="{2A064171-91D1-5E9C-8F71-DD386FA5296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437413" y="4046458"/>
            <a:ext cx="1858496" cy="1123545"/>
          </a:xfrm>
          <a:prstGeom prst="rect">
            <a:avLst/>
          </a:prstGeom>
        </p:spPr>
      </p:pic>
      <p:pic>
        <p:nvPicPr>
          <p:cNvPr id="10" name="Picture 9">
            <a:extLst>
              <a:ext uri="{FF2B5EF4-FFF2-40B4-BE49-F238E27FC236}">
                <a16:creationId xmlns:a16="http://schemas.microsoft.com/office/drawing/2014/main" id="{CFDCB3EC-BEAF-FDF1-6732-98C1F1EC497A}"/>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5329852" y="2426986"/>
            <a:ext cx="2608353" cy="1740145"/>
          </a:xfrm>
          <a:prstGeom prst="rect">
            <a:avLst/>
          </a:prstGeom>
        </p:spPr>
      </p:pic>
      <p:sp>
        <p:nvSpPr>
          <p:cNvPr id="7" name="Line 14">
            <a:extLst>
              <a:ext uri="{FF2B5EF4-FFF2-40B4-BE49-F238E27FC236}">
                <a16:creationId xmlns:a16="http://schemas.microsoft.com/office/drawing/2014/main" id="{B6048677-8BCE-8FED-C60D-CD760A81D476}"/>
              </a:ext>
            </a:extLst>
          </p:cNvPr>
          <p:cNvSpPr>
            <a:spLocks noChangeShapeType="1"/>
          </p:cNvSpPr>
          <p:nvPr/>
        </p:nvSpPr>
        <p:spPr bwMode="auto">
          <a:xfrm>
            <a:off x="8794892" y="705471"/>
            <a:ext cx="22918" cy="6172825"/>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338"/>
          </a:p>
        </p:txBody>
      </p:sp>
      <p:sp>
        <p:nvSpPr>
          <p:cNvPr id="11" name="Text Box 33">
            <a:extLst>
              <a:ext uri="{FF2B5EF4-FFF2-40B4-BE49-F238E27FC236}">
                <a16:creationId xmlns:a16="http://schemas.microsoft.com/office/drawing/2014/main" id="{13973211-421C-3CFB-8494-1CE37907A43A}"/>
              </a:ext>
            </a:extLst>
          </p:cNvPr>
          <p:cNvSpPr txBox="1">
            <a:spLocks noChangeArrowheads="1"/>
          </p:cNvSpPr>
          <p:nvPr/>
        </p:nvSpPr>
        <p:spPr bwMode="auto">
          <a:xfrm>
            <a:off x="8452718" y="2426270"/>
            <a:ext cx="3865034" cy="2406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lvl1pPr marL="342900" indent="-342900" defTabSz="6288088">
              <a:spcBef>
                <a:spcPct val="20000"/>
              </a:spcBef>
              <a:buChar char="•"/>
              <a:defRPr sz="17600">
                <a:solidFill>
                  <a:schemeClr val="tx1"/>
                </a:solidFill>
                <a:latin typeface="Arial" panose="020B0604020202020204" pitchFamily="34" charset="0"/>
              </a:defRPr>
            </a:lvl1pPr>
            <a:lvl2pPr marL="742950" indent="-285750" defTabSz="6288088">
              <a:spcBef>
                <a:spcPct val="20000"/>
              </a:spcBef>
              <a:buChar char="–"/>
              <a:defRPr sz="15300">
                <a:solidFill>
                  <a:schemeClr val="tx1"/>
                </a:solidFill>
                <a:latin typeface="Arial" panose="020B0604020202020204" pitchFamily="34" charset="0"/>
              </a:defRPr>
            </a:lvl2pPr>
            <a:lvl3pPr marL="1143000" indent="-228600" defTabSz="6288088">
              <a:spcBef>
                <a:spcPct val="20000"/>
              </a:spcBef>
              <a:buChar char="•"/>
              <a:defRPr sz="13300">
                <a:solidFill>
                  <a:schemeClr val="tx1"/>
                </a:solidFill>
                <a:latin typeface="Arial" panose="020B0604020202020204" pitchFamily="34" charset="0"/>
              </a:defRPr>
            </a:lvl3pPr>
            <a:lvl4pPr marL="1600200" indent="-228600" defTabSz="6288088">
              <a:spcBef>
                <a:spcPct val="20000"/>
              </a:spcBef>
              <a:buChar char="–"/>
              <a:defRPr sz="11000">
                <a:solidFill>
                  <a:schemeClr val="tx1"/>
                </a:solidFill>
                <a:latin typeface="Arial" panose="020B0604020202020204" pitchFamily="34" charset="0"/>
              </a:defRPr>
            </a:lvl4pPr>
            <a:lvl5pPr marL="2057400" indent="-228600" defTabSz="6288088">
              <a:spcBef>
                <a:spcPct val="20000"/>
              </a:spcBef>
              <a:buChar char="»"/>
              <a:defRPr sz="11000">
                <a:solidFill>
                  <a:schemeClr val="tx1"/>
                </a:solidFill>
                <a:latin typeface="Arial" panose="020B0604020202020204" pitchFamily="34" charset="0"/>
              </a:defRPr>
            </a:lvl5pPr>
            <a:lvl6pPr marL="2514600" indent="-228600" defTabSz="6288088" eaLnBrk="0" fontAlgn="base" hangingPunct="0">
              <a:spcBef>
                <a:spcPct val="20000"/>
              </a:spcBef>
              <a:spcAft>
                <a:spcPct val="0"/>
              </a:spcAft>
              <a:buChar char="»"/>
              <a:defRPr sz="11000">
                <a:solidFill>
                  <a:schemeClr val="tx1"/>
                </a:solidFill>
                <a:latin typeface="Arial" panose="020B0604020202020204" pitchFamily="34" charset="0"/>
              </a:defRPr>
            </a:lvl6pPr>
            <a:lvl7pPr marL="2971800" indent="-228600" defTabSz="6288088" eaLnBrk="0" fontAlgn="base" hangingPunct="0">
              <a:spcBef>
                <a:spcPct val="20000"/>
              </a:spcBef>
              <a:spcAft>
                <a:spcPct val="0"/>
              </a:spcAft>
              <a:buChar char="»"/>
              <a:defRPr sz="11000">
                <a:solidFill>
                  <a:schemeClr val="tx1"/>
                </a:solidFill>
                <a:latin typeface="Arial" panose="020B0604020202020204" pitchFamily="34" charset="0"/>
              </a:defRPr>
            </a:lvl7pPr>
            <a:lvl8pPr marL="3429000" indent="-228600" defTabSz="6288088" eaLnBrk="0" fontAlgn="base" hangingPunct="0">
              <a:spcBef>
                <a:spcPct val="20000"/>
              </a:spcBef>
              <a:spcAft>
                <a:spcPct val="0"/>
              </a:spcAft>
              <a:buChar char="»"/>
              <a:defRPr sz="11000">
                <a:solidFill>
                  <a:schemeClr val="tx1"/>
                </a:solidFill>
                <a:latin typeface="Arial" panose="020B0604020202020204" pitchFamily="34" charset="0"/>
              </a:defRPr>
            </a:lvl8pPr>
            <a:lvl9pPr marL="3886200" indent="-228600" defTabSz="6288088" eaLnBrk="0" fontAlgn="base" hangingPunct="0">
              <a:spcBef>
                <a:spcPct val="20000"/>
              </a:spcBef>
              <a:spcAft>
                <a:spcPct val="0"/>
              </a:spcAft>
              <a:buChar char="»"/>
              <a:defRPr sz="11000">
                <a:solidFill>
                  <a:schemeClr val="tx1"/>
                </a:solidFill>
                <a:latin typeface="Arial" panose="020B0604020202020204" pitchFamily="34" charset="0"/>
              </a:defRPr>
            </a:lvl9pPr>
          </a:lstStyle>
          <a:p>
            <a:pPr>
              <a:spcBef>
                <a:spcPct val="0"/>
              </a:spcBef>
              <a:buClr>
                <a:srgbClr val="008080"/>
              </a:buClr>
              <a:buSzPct val="115000"/>
              <a:buNone/>
            </a:pPr>
            <a:endParaRPr lang="en-GB" altLang="en-US" sz="800" dirty="0"/>
          </a:p>
          <a:p>
            <a:pPr>
              <a:spcBef>
                <a:spcPct val="0"/>
              </a:spcBef>
              <a:buClr>
                <a:srgbClr val="008080"/>
              </a:buClr>
              <a:buSzPct val="115000"/>
              <a:buNone/>
            </a:pPr>
            <a:endParaRPr lang="en-GB" altLang="en-US" sz="800" dirty="0"/>
          </a:p>
          <a:p>
            <a:pPr>
              <a:spcBef>
                <a:spcPct val="0"/>
              </a:spcBef>
              <a:buClr>
                <a:srgbClr val="008080"/>
              </a:buClr>
              <a:buSzPct val="115000"/>
              <a:buNone/>
            </a:pPr>
            <a:endParaRPr lang="en-GB" altLang="en-US" sz="800" dirty="0"/>
          </a:p>
          <a:p>
            <a:pPr algn="ctr">
              <a:spcBef>
                <a:spcPct val="0"/>
              </a:spcBef>
              <a:spcAft>
                <a:spcPct val="50000"/>
              </a:spcAft>
              <a:buClr>
                <a:srgbClr val="008080"/>
              </a:buClr>
              <a:buSzPct val="115000"/>
              <a:buFont typeface="Wingdings 3" panose="05040102010807070707" pitchFamily="18" charset="2"/>
              <a:buNone/>
            </a:pPr>
            <a:r>
              <a:rPr lang="en-GB" altLang="en-US" sz="1400" dirty="0"/>
              <a:t> </a:t>
            </a:r>
            <a:r>
              <a:rPr lang="en-GB" altLang="en-US" sz="1400" b="1" dirty="0">
                <a:solidFill>
                  <a:srgbClr val="008080"/>
                </a:solidFill>
              </a:rPr>
              <a:t>Conclusion</a:t>
            </a:r>
          </a:p>
          <a:p>
            <a:pPr>
              <a:spcBef>
                <a:spcPct val="0"/>
              </a:spcBef>
              <a:spcAft>
                <a:spcPct val="50000"/>
              </a:spcAft>
              <a:buClr>
                <a:srgbClr val="008080"/>
              </a:buClr>
              <a:buSzPct val="115000"/>
              <a:buFont typeface="Wingdings 3" panose="05040102010807070707" pitchFamily="18" charset="2"/>
              <a:buNone/>
            </a:pPr>
            <a:r>
              <a:rPr lang="en-GB" altLang="en-US" sz="700" dirty="0"/>
              <a:t>             In conclusion, there are several things that define the Welsh culture and identity. These include things such as Rugby, food such as Welsh cakes and Sunday roast and most of all the Welsh language. There are several acts that aim to protect the dignity and heritage of the Welsh Language. This includes the Welsh Language Act of 1993 and the Welsh Language (Wales) Measure 2011. These Acts ensure that public bodies provide services both in English and Welsh. This applies to hospitals and healthcare too. Another distinct Welsh characteristic is the fast-ageing population. 22% of the Welsh population is currently over the age of 65. Finally, Wales is divided with some areas which are urban and other areas which are rural. The urban areas suffer from long waiting lists in healthcare while the rural areas do not have adequate access to crucial healthcare services. </a:t>
            </a:r>
          </a:p>
          <a:p>
            <a:pPr eaLnBrk="1" hangingPunct="1">
              <a:spcBef>
                <a:spcPct val="0"/>
              </a:spcBef>
              <a:spcAft>
                <a:spcPct val="65000"/>
              </a:spcAft>
              <a:buFontTx/>
              <a:buNone/>
            </a:pPr>
            <a:endParaRPr lang="en-GB" altLang="en-US" sz="525" dirty="0"/>
          </a:p>
          <a:p>
            <a:pPr eaLnBrk="1" hangingPunct="1">
              <a:spcBef>
                <a:spcPct val="0"/>
              </a:spcBef>
              <a:spcAft>
                <a:spcPct val="65000"/>
              </a:spcAft>
              <a:buFontTx/>
              <a:buNone/>
            </a:pPr>
            <a:endParaRPr lang="en-GB" altLang="en-US" sz="525" dirty="0"/>
          </a:p>
        </p:txBody>
      </p:sp>
      <p:pic>
        <p:nvPicPr>
          <p:cNvPr id="13" name="Picture 12">
            <a:extLst>
              <a:ext uri="{FF2B5EF4-FFF2-40B4-BE49-F238E27FC236}">
                <a16:creationId xmlns:a16="http://schemas.microsoft.com/office/drawing/2014/main" id="{6E85DE43-04B5-4D17-7163-E608B5195F99}"/>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9063610" y="4460416"/>
            <a:ext cx="3051926" cy="2288944"/>
          </a:xfrm>
          <a:prstGeom prst="rect">
            <a:avLst/>
          </a:prstGeom>
        </p:spPr>
      </p:pic>
    </p:spTree>
    <p:extLst>
      <p:ext uri="{BB962C8B-B14F-4D97-AF65-F5344CB8AC3E}">
        <p14:creationId xmlns:p14="http://schemas.microsoft.com/office/powerpoint/2010/main" val="7100913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1285</Words>
  <Application>Microsoft Office PowerPoint</Application>
  <PresentationFormat>Widescreen</PresentationFormat>
  <Paragraphs>67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Wingdings 3</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richard nomba</dc:creator>
  <cp:lastModifiedBy>richard nomba</cp:lastModifiedBy>
  <cp:revision>5</cp:revision>
  <dcterms:created xsi:type="dcterms:W3CDTF">2026-02-27T21:27:50Z</dcterms:created>
  <dcterms:modified xsi:type="dcterms:W3CDTF">2026-02-27T22:00:54Z</dcterms:modified>
</cp:coreProperties>
</file>