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8" r:id="rId3"/>
    <p:sldId id="263" r:id="rId4"/>
    <p:sldId id="264" r:id="rId5"/>
    <p:sldId id="266" r:id="rId6"/>
    <p:sldId id="265" r:id="rId7"/>
    <p:sldId id="267"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717660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3338385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2893040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2167054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5B124E-17F7-4469-8AB4-0CD84FDA0371}" type="datetimeFigureOut">
              <a:rPr lang="en-GB" smtClean="0"/>
              <a:t>04/11/2020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602659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5B124E-17F7-4469-8AB4-0CD84FDA0371}" type="datetimeFigureOut">
              <a:rPr lang="en-GB" smtClean="0"/>
              <a:t>04/11/2020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282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6D5B124E-17F7-4469-8AB4-0CD84FDA0371}" type="datetimeFigureOut">
              <a:rPr lang="en-GB" smtClean="0"/>
              <a:t>04/11/2020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2730411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3071051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133878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491357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2010051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84626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95562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D5B124E-17F7-4469-8AB4-0CD84FDA0371}" type="datetimeFigureOut">
              <a:rPr lang="en-GB" smtClean="0"/>
              <a:t>04/11/2020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759383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D5B124E-17F7-4469-8AB4-0CD84FDA0371}" type="datetimeFigureOut">
              <a:rPr lang="en-GB" smtClean="0"/>
              <a:t>04/11/2020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2132363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31162366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7967472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5B124E-17F7-4469-8AB4-0CD84FDA0371}" type="datetimeFigureOut">
              <a:rPr lang="en-GB" smtClean="0"/>
              <a:t>04/11/2020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37004907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5B124E-17F7-4469-8AB4-0CD84FDA0371}" type="datetimeFigureOut">
              <a:rPr lang="en-GB" smtClean="0"/>
              <a:t>04/11/2020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A1F4D-C18D-4D16-9C2E-0772E26857C5}" type="slidenum">
              <a:rPr lang="en-GB" smtClean="0"/>
              <a:t>‹#›</a:t>
            </a:fld>
            <a:endParaRPr lang="en-GB"/>
          </a:p>
        </p:txBody>
      </p:sp>
    </p:spTree>
    <p:extLst>
      <p:ext uri="{BB962C8B-B14F-4D97-AF65-F5344CB8AC3E}">
        <p14:creationId xmlns:p14="http://schemas.microsoft.com/office/powerpoint/2010/main" val="199612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6D5B124E-17F7-4469-8AB4-0CD84FDA0371}" type="datetimeFigureOut">
              <a:rPr lang="en-GB" smtClean="0"/>
              <a:t>04/11/2020</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FC0A1F4D-C18D-4D16-9C2E-0772E26857C5}" type="slidenum">
              <a:rPr lang="en-GB" smtClean="0"/>
              <a:t>‹#›</a:t>
            </a:fld>
            <a:endParaRPr lang="en-GB"/>
          </a:p>
        </p:txBody>
      </p:sp>
    </p:spTree>
    <p:extLst>
      <p:ext uri="{BB962C8B-B14F-4D97-AF65-F5344CB8AC3E}">
        <p14:creationId xmlns:p14="http://schemas.microsoft.com/office/powerpoint/2010/main" val="216830971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8" Type="http://schemas.openxmlformats.org/officeDocument/2006/relationships/hyperlink" Target="https://study.com/academy/lesson/amo-theory-ability-motivation-opportunities.html#:~:text=The%20AMO%20theory%20suggests%20that,%2C%20and%20opportunity%20(AMO)" TargetMode="External"/><Relationship Id="rId3" Type="http://schemas.openxmlformats.org/officeDocument/2006/relationships/hyperlink" Target="https://bizfluent.com/info-8026443-disadvantages-training-employees.html" TargetMode="External"/><Relationship Id="rId7" Type="http://schemas.openxmlformats.org/officeDocument/2006/relationships/hyperlink" Target="https://study.com/academy/lesson/human-resource-development-definition-importance.html" TargetMode="External"/><Relationship Id="rId2" Type="http://schemas.openxmlformats.org/officeDocument/2006/relationships/hyperlink" Target="https://www.asda.com/creating-change-for-better/better-lives/great-place-to-work" TargetMode="External"/><Relationship Id="rId1" Type="http://schemas.openxmlformats.org/officeDocument/2006/relationships/slideLayout" Target="../slideLayouts/slideLayout7.xml"/><Relationship Id="rId6" Type="http://schemas.openxmlformats.org/officeDocument/2006/relationships/hyperlink" Target="http://www.iosrjournals.org/iosr-jbm/papers/Vol16-issue3/Version-3/D016332735.pdf" TargetMode="External"/><Relationship Id="rId5" Type="http://schemas.openxmlformats.org/officeDocument/2006/relationships/hyperlink" Target="https://www.tandfonline.com/doi/full/10.1080/09585192.2018.1445656?scroll=top&amp;needAccess=true" TargetMode="External"/><Relationship Id="rId4" Type="http://schemas.openxmlformats.org/officeDocument/2006/relationships/hyperlink" Target="https://www.knowledgehut.com/blog/career/why-training-development-is-important-in-your-life" TargetMode="External"/><Relationship Id="rId9" Type="http://schemas.openxmlformats.org/officeDocument/2006/relationships/hyperlink" Target="https://businesscasestudies.co.uk/how-training-and-development-supports-business-grow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482AD-A540-4954-9A90-BAE238307388}"/>
              </a:ext>
            </a:extLst>
          </p:cNvPr>
          <p:cNvSpPr>
            <a:spLocks noGrp="1"/>
          </p:cNvSpPr>
          <p:nvPr>
            <p:ph type="ctrTitle"/>
          </p:nvPr>
        </p:nvSpPr>
        <p:spPr>
          <a:xfrm>
            <a:off x="1524000" y="2776538"/>
            <a:ext cx="9144000" cy="1381188"/>
          </a:xfrm>
        </p:spPr>
        <p:txBody>
          <a:bodyPr anchor="ctr">
            <a:normAutofit/>
          </a:bodyPr>
          <a:lstStyle/>
          <a:p>
            <a:endParaRPr lang="en-GB" sz="4000" dirty="0">
              <a:solidFill>
                <a:schemeClr val="bg2"/>
              </a:solidFill>
            </a:endParaRPr>
          </a:p>
          <a:p>
            <a:r>
              <a:rPr lang="en-US" dirty="0"/>
              <a:t>Training </a:t>
            </a:r>
            <a:endParaRPr lang="en-GB" dirty="0"/>
          </a:p>
        </p:txBody>
      </p:sp>
      <p:sp>
        <p:nvSpPr>
          <p:cNvPr id="3" name="Subtitle 2">
            <a:extLst>
              <a:ext uri="{FF2B5EF4-FFF2-40B4-BE49-F238E27FC236}">
                <a16:creationId xmlns:a16="http://schemas.microsoft.com/office/drawing/2014/main" id="{950A12C7-F1DD-45A6-9D91-AE4A54396531}"/>
              </a:ext>
            </a:extLst>
          </p:cNvPr>
          <p:cNvSpPr>
            <a:spLocks noGrp="1"/>
          </p:cNvSpPr>
          <p:nvPr>
            <p:ph type="subTitle" idx="1"/>
          </p:nvPr>
        </p:nvSpPr>
        <p:spPr>
          <a:xfrm>
            <a:off x="1524000" y="4495800"/>
            <a:ext cx="9144000" cy="762000"/>
          </a:xfrm>
        </p:spPr>
        <p:txBody>
          <a:bodyPr>
            <a:normAutofit fontScale="85000" lnSpcReduction="20000"/>
          </a:bodyPr>
          <a:lstStyle/>
          <a:p>
            <a:endParaRPr lang="en-GB" sz="1800" dirty="0"/>
          </a:p>
          <a:p>
            <a:r>
              <a:rPr lang="en-US" dirty="0"/>
              <a:t>Claire Edwards 1812182</a:t>
            </a:r>
          </a:p>
          <a:p>
            <a:endParaRPr lang="en-GB" dirty="0"/>
          </a:p>
        </p:txBody>
      </p:sp>
    </p:spTree>
    <p:extLst>
      <p:ext uri="{BB962C8B-B14F-4D97-AF65-F5344CB8AC3E}">
        <p14:creationId xmlns:p14="http://schemas.microsoft.com/office/powerpoint/2010/main" val="138367775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13A6E-0144-4F69-BFB2-D7F2A1AC7CE9}"/>
              </a:ext>
            </a:extLst>
          </p:cNvPr>
          <p:cNvSpPr>
            <a:spLocks noGrp="1"/>
          </p:cNvSpPr>
          <p:nvPr>
            <p:ph type="title"/>
          </p:nvPr>
        </p:nvSpPr>
        <p:spPr/>
        <p:txBody>
          <a:bodyPr/>
          <a:lstStyle/>
          <a:p>
            <a:r>
              <a:rPr lang="en-US" b="1" i="1" dirty="0"/>
              <a:t>Definition of Training </a:t>
            </a:r>
            <a:endParaRPr lang="en-GB" b="1" i="1" dirty="0"/>
          </a:p>
        </p:txBody>
      </p:sp>
      <p:sp>
        <p:nvSpPr>
          <p:cNvPr id="3" name="Content Placeholder 2">
            <a:extLst>
              <a:ext uri="{FF2B5EF4-FFF2-40B4-BE49-F238E27FC236}">
                <a16:creationId xmlns:a16="http://schemas.microsoft.com/office/drawing/2014/main" id="{C428AD8C-77E1-4CE6-96C9-A0AD705075B9}"/>
              </a:ext>
            </a:extLst>
          </p:cNvPr>
          <p:cNvSpPr>
            <a:spLocks noGrp="1"/>
          </p:cNvSpPr>
          <p:nvPr>
            <p:ph idx="1"/>
          </p:nvPr>
        </p:nvSpPr>
        <p:spPr>
          <a:xfrm>
            <a:off x="913775" y="1944211"/>
            <a:ext cx="10364452" cy="3846990"/>
          </a:xfrm>
        </p:spPr>
        <p:txBody>
          <a:bodyPr>
            <a:normAutofit/>
          </a:bodyPr>
          <a:lstStyle/>
          <a:p>
            <a:pPr marL="0" indent="0">
              <a:buNone/>
            </a:pPr>
            <a:endParaRPr lang="en-US" dirty="0"/>
          </a:p>
          <a:p>
            <a:pPr marL="0" indent="0">
              <a:buNone/>
            </a:pPr>
            <a:r>
              <a:rPr lang="en-US" b="0" i="0" dirty="0">
                <a:solidFill>
                  <a:srgbClr val="444444"/>
                </a:solidFill>
                <a:effectLst/>
                <a:latin typeface="Raleway"/>
              </a:rPr>
              <a:t>‘Training and development is critical for any professional. It helps you improve your performance and helps your organization meet its business goals. Building new skills makes an individual more efficient at a job or capable of handling different responsibilities and challenges.’ (</a:t>
            </a:r>
            <a:r>
              <a:rPr lang="en-US" dirty="0"/>
              <a:t>Knowledgehut.com. 2020). </a:t>
            </a:r>
          </a:p>
          <a:p>
            <a:pPr marL="0" indent="0">
              <a:buNone/>
            </a:pPr>
            <a:endParaRPr lang="en-GB" dirty="0"/>
          </a:p>
        </p:txBody>
      </p:sp>
    </p:spTree>
    <p:extLst>
      <p:ext uri="{BB962C8B-B14F-4D97-AF65-F5344CB8AC3E}">
        <p14:creationId xmlns:p14="http://schemas.microsoft.com/office/powerpoint/2010/main" val="3239844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9CDBC-C10F-4B1C-AF09-BC3A0C4519E9}"/>
              </a:ext>
            </a:extLst>
          </p:cNvPr>
          <p:cNvSpPr>
            <a:spLocks noGrp="1"/>
          </p:cNvSpPr>
          <p:nvPr>
            <p:ph type="title"/>
          </p:nvPr>
        </p:nvSpPr>
        <p:spPr>
          <a:xfrm>
            <a:off x="1484312" y="685800"/>
            <a:ext cx="9932372" cy="796771"/>
          </a:xfrm>
        </p:spPr>
        <p:txBody>
          <a:bodyPr/>
          <a:lstStyle/>
          <a:p>
            <a:r>
              <a:rPr lang="en-US" b="1" i="1" dirty="0"/>
              <a:t>AMO Theory</a:t>
            </a:r>
            <a:endParaRPr lang="en-GB" b="1" i="1" dirty="0"/>
          </a:p>
        </p:txBody>
      </p:sp>
      <p:pic>
        <p:nvPicPr>
          <p:cNvPr id="8" name="Content Placeholder 7">
            <a:extLst>
              <a:ext uri="{FF2B5EF4-FFF2-40B4-BE49-F238E27FC236}">
                <a16:creationId xmlns:a16="http://schemas.microsoft.com/office/drawing/2014/main" id="{BDEFD415-117D-46E5-B622-86834FB333F4}"/>
              </a:ext>
            </a:extLst>
          </p:cNvPr>
          <p:cNvPicPr>
            <a:picLocks noGrp="1" noChangeAspect="1"/>
          </p:cNvPicPr>
          <p:nvPr>
            <p:ph sz="half" idx="1"/>
          </p:nvPr>
        </p:nvPicPr>
        <p:blipFill>
          <a:blip r:embed="rId2"/>
          <a:stretch>
            <a:fillRect/>
          </a:stretch>
        </p:blipFill>
        <p:spPr>
          <a:xfrm>
            <a:off x="342747" y="1719093"/>
            <a:ext cx="4657078" cy="4175996"/>
          </a:xfrm>
          <a:prstGeom prst="rect">
            <a:avLst/>
          </a:prstGeom>
        </p:spPr>
      </p:pic>
      <p:sp>
        <p:nvSpPr>
          <p:cNvPr id="4" name="Content Placeholder 3">
            <a:extLst>
              <a:ext uri="{FF2B5EF4-FFF2-40B4-BE49-F238E27FC236}">
                <a16:creationId xmlns:a16="http://schemas.microsoft.com/office/drawing/2014/main" id="{048E16C8-A51E-4051-BC70-08F63FA779CF}"/>
              </a:ext>
            </a:extLst>
          </p:cNvPr>
          <p:cNvSpPr>
            <a:spLocks noGrp="1"/>
          </p:cNvSpPr>
          <p:nvPr>
            <p:ph sz="half" idx="2"/>
          </p:nvPr>
        </p:nvSpPr>
        <p:spPr>
          <a:xfrm>
            <a:off x="5149049" y="1825625"/>
            <a:ext cx="6204751" cy="4351338"/>
          </a:xfrm>
        </p:spPr>
        <p:txBody>
          <a:bodyPr>
            <a:normAutofit fontScale="85000" lnSpcReduction="20000"/>
          </a:bodyPr>
          <a:lstStyle/>
          <a:p>
            <a:pPr marL="0" indent="0">
              <a:buNone/>
            </a:pPr>
            <a:r>
              <a:rPr lang="en-US" dirty="0"/>
              <a:t>‘Drawing on the AMO theory, we predict that the effectiveness of performance management implementation will be a function of three factors. First, line managers should have the Ability to enact the activities that are involved in performance management. Secondly, they should be Motivated to perform these activities. Thirdly, line managers should have sufficient Opportunity to fulfill these activities on top of the demands from other organizational.’ (Thomas Van </a:t>
            </a:r>
            <a:r>
              <a:rPr lang="en-US" dirty="0" err="1"/>
              <a:t>Waeyenberg</a:t>
            </a:r>
            <a:r>
              <a:rPr lang="en-US" dirty="0"/>
              <a:t>, 2020).</a:t>
            </a:r>
          </a:p>
          <a:p>
            <a:pPr marL="0" indent="0">
              <a:buNone/>
            </a:pPr>
            <a:r>
              <a:rPr lang="en-US" dirty="0"/>
              <a:t>‘The AMO theory suggests that there are three independent work system components that shape employee characteristics and contribute to the success of the organization. According to the theory, organizational interests are best served by a system that attends to the employees ability, motivation, and opportunity’ (Study.com. 2020). </a:t>
            </a:r>
          </a:p>
          <a:p>
            <a:pPr marL="0" indent="0">
              <a:buNone/>
            </a:pPr>
            <a:r>
              <a:rPr lang="en-US" dirty="0"/>
              <a:t>‘Training typically focuses on providing employees with specific skills or helping them correct deficiencies in their performance.’ (Iosrjournals.org. (2020). </a:t>
            </a:r>
          </a:p>
          <a:p>
            <a:pPr marL="0" indent="0">
              <a:buNone/>
            </a:pPr>
            <a:endParaRPr lang="en-US" dirty="0"/>
          </a:p>
          <a:p>
            <a:pPr marL="0" indent="0">
              <a:buNone/>
            </a:pPr>
            <a:endParaRPr lang="en-US" dirty="0"/>
          </a:p>
          <a:p>
            <a:pPr marL="0" indent="0">
              <a:buNone/>
            </a:pPr>
            <a:endParaRPr lang="en-GB" dirty="0"/>
          </a:p>
        </p:txBody>
      </p:sp>
    </p:spTree>
    <p:extLst>
      <p:ext uri="{BB962C8B-B14F-4D97-AF65-F5344CB8AC3E}">
        <p14:creationId xmlns:p14="http://schemas.microsoft.com/office/powerpoint/2010/main" val="2234361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0A7D7-472C-4B74-AFD1-BA842684A643}"/>
              </a:ext>
            </a:extLst>
          </p:cNvPr>
          <p:cNvSpPr>
            <a:spLocks noGrp="1"/>
          </p:cNvSpPr>
          <p:nvPr>
            <p:ph type="title"/>
          </p:nvPr>
        </p:nvSpPr>
        <p:spPr/>
        <p:txBody>
          <a:bodyPr/>
          <a:lstStyle/>
          <a:p>
            <a:r>
              <a:rPr lang="en-US" b="1" i="1" dirty="0"/>
              <a:t>Positive’s and Negative's to training </a:t>
            </a:r>
            <a:endParaRPr lang="en-GB" b="1" i="1" dirty="0"/>
          </a:p>
        </p:txBody>
      </p:sp>
      <p:sp>
        <p:nvSpPr>
          <p:cNvPr id="3" name="Content Placeholder 2">
            <a:extLst>
              <a:ext uri="{FF2B5EF4-FFF2-40B4-BE49-F238E27FC236}">
                <a16:creationId xmlns:a16="http://schemas.microsoft.com/office/drawing/2014/main" id="{76225AF2-42A3-4E03-B887-810837C8929A}"/>
              </a:ext>
            </a:extLst>
          </p:cNvPr>
          <p:cNvSpPr>
            <a:spLocks noGrp="1"/>
          </p:cNvSpPr>
          <p:nvPr>
            <p:ph sz="half" idx="1"/>
          </p:nvPr>
        </p:nvSpPr>
        <p:spPr>
          <a:xfrm>
            <a:off x="1207364" y="2299317"/>
            <a:ext cx="5498258" cy="4367813"/>
          </a:xfrm>
        </p:spPr>
        <p:txBody>
          <a:bodyPr>
            <a:normAutofit fontScale="25000" lnSpcReduction="20000"/>
          </a:bodyPr>
          <a:lstStyle/>
          <a:p>
            <a:pPr marL="0" indent="0">
              <a:buNone/>
            </a:pPr>
            <a:r>
              <a:rPr lang="en-US" sz="4300" dirty="0"/>
              <a:t>‘</a:t>
            </a:r>
            <a:r>
              <a:rPr lang="en-US" sz="5600" dirty="0"/>
              <a:t>Training becomes mandatory under each and every step of expansion and diversification. Only training can improve the quality and reduce the wastages to the minimum. Training and development is also very essential to adapt according to changing environment.’ (Your Article Library. 2014). </a:t>
            </a:r>
          </a:p>
          <a:p>
            <a:pPr marL="0" indent="0">
              <a:buNone/>
            </a:pPr>
            <a:r>
              <a:rPr lang="en-US" sz="5600" dirty="0"/>
              <a:t>(Bizfluent. 2020). Says that ‘One of the biggest potential disadvantages of training employees is the cost of the process. If you handle the training internally, it costs money because you have to pay one of your employees for training instead of doing productive work. If you use an outside trainer, you have to pay him for his time. You could send your employees to a seminar or training conference in another location, which also can represent a substantial cost for the company.’</a:t>
            </a:r>
          </a:p>
          <a:p>
            <a:pPr marL="0" indent="0">
              <a:buNone/>
            </a:pPr>
            <a:r>
              <a:rPr lang="en-US" sz="5600" dirty="0"/>
              <a:t>The purpose of HR development is to provide the 'coaching' needed to strengthen and grow the knowledge, skills, and abilities that an employee already has. The goal of development and training is to make employees even better at what they do. (study.com. 2020) </a:t>
            </a:r>
          </a:p>
          <a:p>
            <a:pPr marL="0" indent="0">
              <a:buNone/>
            </a:pPr>
            <a:endParaRPr lang="en-US" sz="5600" dirty="0"/>
          </a:p>
          <a:p>
            <a:pPr marL="0" indent="0">
              <a:buNone/>
            </a:pPr>
            <a:endParaRPr lang="en-GB" dirty="0"/>
          </a:p>
        </p:txBody>
      </p:sp>
      <p:sp>
        <p:nvSpPr>
          <p:cNvPr id="4" name="Content Placeholder 3">
            <a:extLst>
              <a:ext uri="{FF2B5EF4-FFF2-40B4-BE49-F238E27FC236}">
                <a16:creationId xmlns:a16="http://schemas.microsoft.com/office/drawing/2014/main" id="{572FB98C-9195-4156-B603-D2231FABF6E2}"/>
              </a:ext>
            </a:extLst>
          </p:cNvPr>
          <p:cNvSpPr>
            <a:spLocks noGrp="1"/>
          </p:cNvSpPr>
          <p:nvPr>
            <p:ph sz="half" idx="2"/>
          </p:nvPr>
        </p:nvSpPr>
        <p:spPr>
          <a:xfrm>
            <a:off x="6705621" y="2438398"/>
            <a:ext cx="4895056" cy="4113321"/>
          </a:xfrm>
        </p:spPr>
        <p:txBody>
          <a:bodyPr>
            <a:normAutofit fontScale="25000" lnSpcReduction="20000"/>
          </a:bodyPr>
          <a:lstStyle/>
          <a:p>
            <a:pPr marL="0" indent="0">
              <a:buNone/>
            </a:pPr>
            <a:r>
              <a:rPr lang="en-US" sz="7200" b="1" dirty="0"/>
              <a:t>Positives to training</a:t>
            </a:r>
            <a:r>
              <a:rPr lang="en-US" sz="7200" dirty="0"/>
              <a:t>.</a:t>
            </a:r>
          </a:p>
          <a:p>
            <a:r>
              <a:rPr lang="en-GB" sz="7200" dirty="0"/>
              <a:t> important activity of HRD</a:t>
            </a:r>
          </a:p>
          <a:p>
            <a:r>
              <a:rPr lang="en-GB" sz="7200" dirty="0"/>
              <a:t> improves efficiency </a:t>
            </a:r>
          </a:p>
          <a:p>
            <a:r>
              <a:rPr lang="en-GB" sz="7200" dirty="0"/>
              <a:t>Develops self confidence and existing life skills </a:t>
            </a:r>
          </a:p>
          <a:p>
            <a:r>
              <a:rPr lang="en-GB" sz="7200" dirty="0"/>
              <a:t>Identifies skill gaps</a:t>
            </a:r>
          </a:p>
          <a:p>
            <a:pPr marL="0" indent="0">
              <a:buNone/>
            </a:pPr>
            <a:r>
              <a:rPr lang="en-GB" sz="7200" b="1" dirty="0"/>
              <a:t>Negative’s to training.</a:t>
            </a:r>
          </a:p>
          <a:p>
            <a:r>
              <a:rPr lang="en-GB" sz="7200" dirty="0"/>
              <a:t>Unhappy, Unsatisfied Employees</a:t>
            </a:r>
          </a:p>
          <a:p>
            <a:r>
              <a:rPr lang="en-GB" sz="7200" dirty="0"/>
              <a:t>Unsafe Work Environments</a:t>
            </a:r>
          </a:p>
          <a:p>
            <a:r>
              <a:rPr lang="en-GB" sz="7200" dirty="0"/>
              <a:t>Reduced Productivity</a:t>
            </a:r>
          </a:p>
          <a:p>
            <a:pPr marL="0" indent="0">
              <a:buNone/>
            </a:pPr>
            <a:r>
              <a:rPr lang="en-GB" sz="7200" dirty="0"/>
              <a:t>   </a:t>
            </a:r>
          </a:p>
          <a:p>
            <a:pPr marL="0" indent="0">
              <a:buNone/>
            </a:pPr>
            <a:r>
              <a:rPr lang="en-GB" dirty="0"/>
              <a:t> </a:t>
            </a:r>
          </a:p>
        </p:txBody>
      </p:sp>
    </p:spTree>
    <p:extLst>
      <p:ext uri="{BB962C8B-B14F-4D97-AF65-F5344CB8AC3E}">
        <p14:creationId xmlns:p14="http://schemas.microsoft.com/office/powerpoint/2010/main" val="902916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DFDCD-82AC-48A8-86EA-38F30B5A2318}"/>
              </a:ext>
            </a:extLst>
          </p:cNvPr>
          <p:cNvSpPr>
            <a:spLocks noGrp="1"/>
          </p:cNvSpPr>
          <p:nvPr>
            <p:ph type="title"/>
          </p:nvPr>
        </p:nvSpPr>
        <p:spPr>
          <a:xfrm>
            <a:off x="691833" y="195025"/>
            <a:ext cx="10364451" cy="1596177"/>
          </a:xfrm>
        </p:spPr>
        <p:txBody>
          <a:bodyPr/>
          <a:lstStyle/>
          <a:p>
            <a:r>
              <a:rPr lang="en-US" dirty="0"/>
              <a:t>The training cycle </a:t>
            </a:r>
            <a:endParaRPr lang="en-GB" dirty="0"/>
          </a:p>
        </p:txBody>
      </p:sp>
      <p:pic>
        <p:nvPicPr>
          <p:cNvPr id="4" name="Picture 3">
            <a:extLst>
              <a:ext uri="{FF2B5EF4-FFF2-40B4-BE49-F238E27FC236}">
                <a16:creationId xmlns:a16="http://schemas.microsoft.com/office/drawing/2014/main" id="{0BBDD384-B37C-47E3-BD57-A8F9B9A2C830}"/>
              </a:ext>
            </a:extLst>
          </p:cNvPr>
          <p:cNvPicPr>
            <a:picLocks noChangeAspect="1"/>
          </p:cNvPicPr>
          <p:nvPr/>
        </p:nvPicPr>
        <p:blipFill>
          <a:blip r:embed="rId2"/>
          <a:stretch>
            <a:fillRect/>
          </a:stretch>
        </p:blipFill>
        <p:spPr>
          <a:xfrm>
            <a:off x="2238652" y="1287261"/>
            <a:ext cx="7270811" cy="4776187"/>
          </a:xfrm>
          <a:prstGeom prst="rect">
            <a:avLst/>
          </a:prstGeom>
        </p:spPr>
      </p:pic>
    </p:spTree>
    <p:extLst>
      <p:ext uri="{BB962C8B-B14F-4D97-AF65-F5344CB8AC3E}">
        <p14:creationId xmlns:p14="http://schemas.microsoft.com/office/powerpoint/2010/main" val="1131645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3E168-0930-40A9-98B0-BD773D10B73D}"/>
              </a:ext>
            </a:extLst>
          </p:cNvPr>
          <p:cNvSpPr>
            <a:spLocks noGrp="1"/>
          </p:cNvSpPr>
          <p:nvPr>
            <p:ph type="title"/>
          </p:nvPr>
        </p:nvSpPr>
        <p:spPr/>
        <p:txBody>
          <a:bodyPr/>
          <a:lstStyle/>
          <a:p>
            <a:r>
              <a:rPr lang="en-US" b="1" i="1" dirty="0"/>
              <a:t>Asda Training</a:t>
            </a:r>
            <a:endParaRPr lang="en-GB" b="1" i="1" dirty="0"/>
          </a:p>
        </p:txBody>
      </p:sp>
      <p:sp>
        <p:nvSpPr>
          <p:cNvPr id="3" name="Content Placeholder 2">
            <a:extLst>
              <a:ext uri="{FF2B5EF4-FFF2-40B4-BE49-F238E27FC236}">
                <a16:creationId xmlns:a16="http://schemas.microsoft.com/office/drawing/2014/main" id="{6F883C7D-4132-49DD-AF8F-843528C2757B}"/>
              </a:ext>
            </a:extLst>
          </p:cNvPr>
          <p:cNvSpPr>
            <a:spLocks noGrp="1"/>
          </p:cNvSpPr>
          <p:nvPr>
            <p:ph sz="half" idx="1"/>
          </p:nvPr>
        </p:nvSpPr>
        <p:spPr>
          <a:xfrm>
            <a:off x="1118586" y="1988599"/>
            <a:ext cx="5260781" cy="2929630"/>
          </a:xfrm>
        </p:spPr>
        <p:txBody>
          <a:bodyPr>
            <a:normAutofit lnSpcReduction="10000"/>
          </a:bodyPr>
          <a:lstStyle/>
          <a:p>
            <a:pPr marL="0" indent="0">
              <a:buNone/>
            </a:pPr>
            <a:r>
              <a:rPr lang="en-US" sz="2000" dirty="0"/>
              <a:t>‘We have recently introduced a program  called ‘You Can Be’. This has been designed to enable colleagues to take charge of their own development journey and supports them in shaping a truly personalised schedule of learning that meets their own development needs.’(Asda.com. 2020)</a:t>
            </a:r>
          </a:p>
          <a:p>
            <a:pPr marL="0" indent="0">
              <a:buNone/>
            </a:pPr>
            <a:endParaRPr lang="en-GB" sz="2000" dirty="0"/>
          </a:p>
        </p:txBody>
      </p:sp>
      <p:sp>
        <p:nvSpPr>
          <p:cNvPr id="4" name="Content Placeholder 3">
            <a:extLst>
              <a:ext uri="{FF2B5EF4-FFF2-40B4-BE49-F238E27FC236}">
                <a16:creationId xmlns:a16="http://schemas.microsoft.com/office/drawing/2014/main" id="{7FBFD578-36CB-4583-85A6-0B23DA58E9E5}"/>
              </a:ext>
            </a:extLst>
          </p:cNvPr>
          <p:cNvSpPr>
            <a:spLocks noGrp="1"/>
          </p:cNvSpPr>
          <p:nvPr>
            <p:ph sz="half" idx="2"/>
          </p:nvPr>
        </p:nvSpPr>
        <p:spPr>
          <a:xfrm>
            <a:off x="6607967" y="1988598"/>
            <a:ext cx="4895056" cy="2512381"/>
          </a:xfrm>
        </p:spPr>
        <p:txBody>
          <a:bodyPr>
            <a:normAutofit lnSpcReduction="10000"/>
          </a:bodyPr>
          <a:lstStyle/>
          <a:p>
            <a:pPr marL="0" indent="0">
              <a:buNone/>
            </a:pPr>
            <a:endParaRPr lang="en-GB" sz="2000" dirty="0"/>
          </a:p>
        </p:txBody>
      </p:sp>
      <p:pic>
        <p:nvPicPr>
          <p:cNvPr id="5" name="Picture 4">
            <a:extLst>
              <a:ext uri="{FF2B5EF4-FFF2-40B4-BE49-F238E27FC236}">
                <a16:creationId xmlns:a16="http://schemas.microsoft.com/office/drawing/2014/main" id="{78584E00-FAA2-4D56-93A8-D02E654993E8}"/>
              </a:ext>
            </a:extLst>
          </p:cNvPr>
          <p:cNvPicPr>
            <a:picLocks noChangeAspect="1"/>
          </p:cNvPicPr>
          <p:nvPr/>
        </p:nvPicPr>
        <p:blipFill>
          <a:blip r:embed="rId2"/>
          <a:stretch>
            <a:fillRect/>
          </a:stretch>
        </p:blipFill>
        <p:spPr>
          <a:xfrm>
            <a:off x="6607966" y="1988598"/>
            <a:ext cx="3709126" cy="2112884"/>
          </a:xfrm>
          <a:prstGeom prst="rect">
            <a:avLst/>
          </a:prstGeom>
        </p:spPr>
      </p:pic>
    </p:spTree>
    <p:extLst>
      <p:ext uri="{BB962C8B-B14F-4D97-AF65-F5344CB8AC3E}">
        <p14:creationId xmlns:p14="http://schemas.microsoft.com/office/powerpoint/2010/main" val="2135925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D38D6-628B-46A3-8B22-782D9A11C1A1}"/>
              </a:ext>
            </a:extLst>
          </p:cNvPr>
          <p:cNvSpPr>
            <a:spLocks noGrp="1"/>
          </p:cNvSpPr>
          <p:nvPr>
            <p:ph type="title"/>
          </p:nvPr>
        </p:nvSpPr>
        <p:spPr>
          <a:xfrm>
            <a:off x="1484311" y="685801"/>
            <a:ext cx="10018713" cy="779016"/>
          </a:xfrm>
        </p:spPr>
        <p:txBody>
          <a:bodyPr/>
          <a:lstStyle/>
          <a:p>
            <a:r>
              <a:rPr lang="en-US" dirty="0"/>
              <a:t>Tesco training </a:t>
            </a:r>
            <a:endParaRPr lang="en-GB" dirty="0"/>
          </a:p>
        </p:txBody>
      </p:sp>
      <p:sp>
        <p:nvSpPr>
          <p:cNvPr id="3" name="Content Placeholder 2">
            <a:extLst>
              <a:ext uri="{FF2B5EF4-FFF2-40B4-BE49-F238E27FC236}">
                <a16:creationId xmlns:a16="http://schemas.microsoft.com/office/drawing/2014/main" id="{BE852EC4-466C-44A9-AF4F-719053455CB9}"/>
              </a:ext>
            </a:extLst>
          </p:cNvPr>
          <p:cNvSpPr>
            <a:spLocks noGrp="1"/>
          </p:cNvSpPr>
          <p:nvPr>
            <p:ph sz="half" idx="1"/>
          </p:nvPr>
        </p:nvSpPr>
        <p:spPr>
          <a:xfrm>
            <a:off x="408373" y="2032985"/>
            <a:ext cx="6276943" cy="3293615"/>
          </a:xfrm>
        </p:spPr>
        <p:txBody>
          <a:bodyPr>
            <a:normAutofit/>
          </a:bodyPr>
          <a:lstStyle/>
          <a:p>
            <a:pPr marL="0" indent="0">
              <a:buNone/>
            </a:pPr>
            <a:r>
              <a:rPr lang="en-US" dirty="0"/>
              <a:t> (Business Case Studies. 2019). Says that ‘The Tesco Leadership Framework focuses on three key themes to guide appropriate </a:t>
            </a:r>
            <a:r>
              <a:rPr lang="en-US" dirty="0" err="1"/>
              <a:t>behaviour</a:t>
            </a:r>
            <a:r>
              <a:rPr lang="en-US" dirty="0"/>
              <a:t> in employees. These link to nine critical success factors, which break down further into various levels of assessment. This framework helps to identify those employees with the potential to be the 'best leaders of the future.’  </a:t>
            </a:r>
          </a:p>
        </p:txBody>
      </p:sp>
      <p:pic>
        <p:nvPicPr>
          <p:cNvPr id="8" name="Content Placeholder 7">
            <a:extLst>
              <a:ext uri="{FF2B5EF4-FFF2-40B4-BE49-F238E27FC236}">
                <a16:creationId xmlns:a16="http://schemas.microsoft.com/office/drawing/2014/main" id="{4FFE1ED0-794D-4657-BD01-19924528D422}"/>
              </a:ext>
            </a:extLst>
          </p:cNvPr>
          <p:cNvPicPr>
            <a:picLocks noGrp="1" noChangeAspect="1"/>
          </p:cNvPicPr>
          <p:nvPr>
            <p:ph sz="half" idx="2"/>
          </p:nvPr>
        </p:nvPicPr>
        <p:blipFill>
          <a:blip r:embed="rId2"/>
          <a:stretch>
            <a:fillRect/>
          </a:stretch>
        </p:blipFill>
        <p:spPr>
          <a:xfrm>
            <a:off x="6829116" y="2032986"/>
            <a:ext cx="5066962" cy="3293616"/>
          </a:xfrm>
          <a:prstGeom prst="rect">
            <a:avLst/>
          </a:prstGeom>
        </p:spPr>
      </p:pic>
    </p:spTree>
    <p:extLst>
      <p:ext uri="{BB962C8B-B14F-4D97-AF65-F5344CB8AC3E}">
        <p14:creationId xmlns:p14="http://schemas.microsoft.com/office/powerpoint/2010/main" val="3829214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D799C7-1857-47A2-B884-86F27014AEBF}"/>
              </a:ext>
            </a:extLst>
          </p:cNvPr>
          <p:cNvSpPr txBox="1"/>
          <p:nvPr/>
        </p:nvSpPr>
        <p:spPr>
          <a:xfrm>
            <a:off x="310718" y="230820"/>
            <a:ext cx="11736280" cy="11757065"/>
          </a:xfrm>
          <a:prstGeom prst="rect">
            <a:avLst/>
          </a:prstGeom>
          <a:noFill/>
        </p:spPr>
        <p:txBody>
          <a:bodyPr wrap="square">
            <a:spAutoFit/>
          </a:bodyPr>
          <a:lstStyle/>
          <a:p>
            <a:r>
              <a:rPr lang="en-US" sz="1400" b="0" i="0" dirty="0">
                <a:solidFill>
                  <a:srgbClr val="000000"/>
                </a:solidFill>
                <a:effectLst/>
                <a:latin typeface="Segoe UI" panose="020B0502040204020203" pitchFamily="34" charset="0"/>
              </a:rPr>
              <a:t>Asda.com. (2020). </a:t>
            </a:r>
            <a:r>
              <a:rPr lang="en-US" sz="1400" b="0" i="1" dirty="0">
                <a:solidFill>
                  <a:srgbClr val="000000"/>
                </a:solidFill>
                <a:effectLst/>
                <a:latin typeface="Segoe UI" panose="020B0502040204020203" pitchFamily="34" charset="0"/>
              </a:rPr>
              <a:t>Asda.com - Online Food Shopping, George, &amp; more</a:t>
            </a:r>
            <a:r>
              <a:rPr lang="en-US" sz="1400" b="0" i="0" dirty="0">
                <a:solidFill>
                  <a:srgbClr val="000000"/>
                </a:solidFill>
                <a:effectLst/>
                <a:latin typeface="Segoe UI" panose="020B0502040204020203" pitchFamily="34" charset="0"/>
              </a:rPr>
              <a:t>. [online] Available at: </a:t>
            </a:r>
            <a:r>
              <a:rPr lang="en-US" sz="1400" b="0" i="0" dirty="0">
                <a:solidFill>
                  <a:srgbClr val="000000"/>
                </a:solidFill>
                <a:effectLst/>
                <a:latin typeface="Segoe UI" panose="020B0502040204020203" pitchFamily="34" charset="0"/>
                <a:hlinkClick r:id="rId2"/>
              </a:rPr>
              <a:t>https://www.asda.com/creating-change-for-better/better-lives/great-place-to-work</a:t>
            </a:r>
            <a:r>
              <a:rPr lang="en-US" sz="1400" b="0" i="0" dirty="0">
                <a:solidFill>
                  <a:srgbClr val="000000"/>
                </a:solidFill>
                <a:effectLst/>
                <a:latin typeface="Segoe UI" panose="020B0502040204020203" pitchFamily="34" charset="0"/>
              </a:rPr>
              <a:t>  [Accessed 29 Oct. 2020].</a:t>
            </a:r>
          </a:p>
          <a:p>
            <a:endParaRPr lang="en-US" sz="1400" dirty="0">
              <a:solidFill>
                <a:srgbClr val="000000"/>
              </a:solidFill>
              <a:latin typeface="Segoe UI" panose="020B0502040204020203" pitchFamily="34" charset="0"/>
            </a:endParaRPr>
          </a:p>
          <a:p>
            <a:r>
              <a:rPr lang="en-US" sz="1400" b="0" i="0" dirty="0">
                <a:solidFill>
                  <a:srgbClr val="000000"/>
                </a:solidFill>
                <a:effectLst/>
                <a:latin typeface="Segoe UI" panose="020B0502040204020203" pitchFamily="34" charset="0"/>
              </a:rPr>
              <a:t>Bizfluent. (2020). </a:t>
            </a:r>
            <a:r>
              <a:rPr lang="en-US" sz="1400" b="0" i="1" dirty="0">
                <a:solidFill>
                  <a:srgbClr val="000000"/>
                </a:solidFill>
                <a:effectLst/>
                <a:latin typeface="Segoe UI" panose="020B0502040204020203" pitchFamily="34" charset="0"/>
              </a:rPr>
              <a:t>What Are the Disadvantages in Training Employees?</a:t>
            </a:r>
            <a:r>
              <a:rPr lang="en-US" sz="1400" b="0" i="0" dirty="0">
                <a:solidFill>
                  <a:srgbClr val="000000"/>
                </a:solidFill>
                <a:effectLst/>
                <a:latin typeface="Segoe UI" panose="020B0502040204020203" pitchFamily="34" charset="0"/>
              </a:rPr>
              <a:t>. [online] Available at: </a:t>
            </a:r>
            <a:r>
              <a:rPr lang="en-US" sz="1400" b="0" i="0" dirty="0">
                <a:solidFill>
                  <a:srgbClr val="000000"/>
                </a:solidFill>
                <a:effectLst/>
                <a:latin typeface="Segoe UI" panose="020B0502040204020203" pitchFamily="34" charset="0"/>
                <a:hlinkClick r:id="rId3"/>
              </a:rPr>
              <a:t>https://bizfluent.com/info-8026443-disadvantages-training-employees.html</a:t>
            </a:r>
            <a:r>
              <a:rPr lang="en-US" sz="1400" b="0" i="0" dirty="0">
                <a:solidFill>
                  <a:srgbClr val="000000"/>
                </a:solidFill>
                <a:effectLst/>
                <a:latin typeface="Segoe UI" panose="020B0502040204020203" pitchFamily="34" charset="0"/>
              </a:rPr>
              <a:t> [Accessed 3 Nov. 2020].</a:t>
            </a:r>
          </a:p>
          <a:p>
            <a:endParaRPr lang="en-US" sz="1400" b="0" i="0" dirty="0">
              <a:solidFill>
                <a:srgbClr val="000000"/>
              </a:solidFill>
              <a:effectLst/>
              <a:latin typeface="Segoe UI" panose="020B0502040204020203" pitchFamily="34" charset="0"/>
            </a:endParaRPr>
          </a:p>
          <a:p>
            <a:r>
              <a:rPr lang="en-US" sz="1400" dirty="0"/>
              <a:t>Knowledgehut.com. (2020). How Training Development can change your career?. [online] Available at:  </a:t>
            </a:r>
            <a:r>
              <a:rPr lang="en-US" sz="1400" dirty="0">
                <a:hlinkClick r:id="rId4"/>
              </a:rPr>
              <a:t>https://www.knowledgehut.com/blog/career/why-training-development-is-important-in-your-life</a:t>
            </a:r>
            <a:r>
              <a:rPr lang="en-US" sz="1400" dirty="0"/>
              <a:t> [Accessed 24 Oct. 2020].</a:t>
            </a:r>
          </a:p>
          <a:p>
            <a:endParaRPr lang="en-US" sz="1400" b="0" i="0" dirty="0">
              <a:solidFill>
                <a:srgbClr val="000000"/>
              </a:solidFill>
              <a:effectLst/>
              <a:latin typeface="Segoe UI" panose="020B0502040204020203" pitchFamily="34" charset="0"/>
            </a:endParaRPr>
          </a:p>
          <a:p>
            <a:r>
              <a:rPr lang="en-US" sz="1400" b="0" i="0" dirty="0">
                <a:solidFill>
                  <a:srgbClr val="000000"/>
                </a:solidFill>
                <a:effectLst/>
                <a:latin typeface="Segoe UI" panose="020B0502040204020203" pitchFamily="34" charset="0"/>
              </a:rPr>
              <a:t>Line managers’ AMO to manage employees’ performance: the route to effective and satisfying performance management. (2020). </a:t>
            </a:r>
            <a:r>
              <a:rPr lang="en-US" sz="1400" b="0" i="1" dirty="0">
                <a:solidFill>
                  <a:srgbClr val="000000"/>
                </a:solidFill>
                <a:effectLst/>
                <a:latin typeface="Segoe UI" panose="020B0502040204020203" pitchFamily="34" charset="0"/>
              </a:rPr>
              <a:t>The International Journal of Human Resource Management</a:t>
            </a:r>
            <a:r>
              <a:rPr lang="en-US" sz="1400" b="0" i="0" dirty="0">
                <a:solidFill>
                  <a:srgbClr val="000000"/>
                </a:solidFill>
                <a:effectLst/>
                <a:latin typeface="Segoe UI" panose="020B0502040204020203" pitchFamily="34" charset="0"/>
              </a:rPr>
              <a:t>, [online] p. Available at: </a:t>
            </a:r>
            <a:r>
              <a:rPr lang="en-US" sz="1400" b="0" i="0" dirty="0">
                <a:solidFill>
                  <a:srgbClr val="000000"/>
                </a:solidFill>
                <a:effectLst/>
                <a:latin typeface="Segoe UI" panose="020B0502040204020203" pitchFamily="34" charset="0"/>
                <a:hlinkClick r:id="rId5"/>
              </a:rPr>
              <a:t>https://www.tandfonline.com/doi/full/10.1080/09585192.2018.1445656?scroll=top&amp;needAccess=true</a:t>
            </a:r>
            <a:r>
              <a:rPr lang="en-US" sz="1400" b="0" i="0" dirty="0">
                <a:solidFill>
                  <a:srgbClr val="000000"/>
                </a:solidFill>
                <a:effectLst/>
                <a:latin typeface="Segoe UI" panose="020B0502040204020203" pitchFamily="34" charset="0"/>
              </a:rPr>
              <a:t>  [Accessed 29 Oct. 2020].</a:t>
            </a:r>
          </a:p>
          <a:p>
            <a:endParaRPr lang="en-US" sz="1400" b="0" i="0" dirty="0">
              <a:solidFill>
                <a:srgbClr val="000000"/>
              </a:solidFill>
              <a:effectLst/>
              <a:latin typeface="Segoe UI" panose="020B0502040204020203" pitchFamily="34" charset="0"/>
            </a:endParaRPr>
          </a:p>
          <a:p>
            <a:r>
              <a:rPr lang="en-US" sz="1400" b="0" i="0" dirty="0">
                <a:solidFill>
                  <a:srgbClr val="000000"/>
                </a:solidFill>
                <a:effectLst/>
                <a:latin typeface="Segoe UI" panose="020B0502040204020203" pitchFamily="34" charset="0"/>
              </a:rPr>
              <a:t>Iosrjournals.org. (2020). [online] Available at: </a:t>
            </a:r>
            <a:r>
              <a:rPr lang="en-US" sz="1400" b="0" i="0" dirty="0">
                <a:solidFill>
                  <a:srgbClr val="000000"/>
                </a:solidFill>
                <a:effectLst/>
                <a:latin typeface="Segoe UI" panose="020B0502040204020203" pitchFamily="34" charset="0"/>
                <a:hlinkClick r:id="rId6"/>
              </a:rPr>
              <a:t>http://www.iosrjournals.org/iosr-jbm/papers/Vol16-issue3/Version-3/D016332735.pdf</a:t>
            </a:r>
            <a:r>
              <a:rPr lang="en-US" sz="1400" b="0" i="0" dirty="0">
                <a:solidFill>
                  <a:srgbClr val="000000"/>
                </a:solidFill>
                <a:effectLst/>
                <a:latin typeface="Segoe UI" panose="020B0502040204020203" pitchFamily="34" charset="0"/>
              </a:rPr>
              <a:t> [Accessed 26 Oct. 2020].</a:t>
            </a:r>
          </a:p>
          <a:p>
            <a:endParaRPr lang="en-US" sz="1400" dirty="0">
              <a:solidFill>
                <a:srgbClr val="000000"/>
              </a:solidFill>
              <a:latin typeface="Segoe UI" panose="020B0502040204020203" pitchFamily="34" charset="0"/>
            </a:endParaRPr>
          </a:p>
          <a:p>
            <a:r>
              <a:rPr lang="en-US" sz="1400" b="0" i="0" dirty="0">
                <a:solidFill>
                  <a:srgbClr val="000000"/>
                </a:solidFill>
                <a:effectLst/>
                <a:latin typeface="Segoe UI" panose="020B0502040204020203" pitchFamily="34" charset="0"/>
              </a:rPr>
              <a:t>Study.com. (2020). [online] Available at: </a:t>
            </a:r>
            <a:r>
              <a:rPr lang="en-US" sz="1400" b="0" i="0" dirty="0">
                <a:solidFill>
                  <a:srgbClr val="000000"/>
                </a:solidFill>
                <a:effectLst/>
                <a:latin typeface="Segoe UI" panose="020B0502040204020203" pitchFamily="34" charset="0"/>
                <a:hlinkClick r:id="rId7"/>
              </a:rPr>
              <a:t>https://study.com/academy/lesson/human-resource-development-definition-importance.html</a:t>
            </a:r>
            <a:r>
              <a:rPr lang="en-US" sz="1400" b="0" i="0" dirty="0">
                <a:solidFill>
                  <a:srgbClr val="000000"/>
                </a:solidFill>
                <a:effectLst/>
                <a:latin typeface="Segoe UI" panose="020B0502040204020203" pitchFamily="34" charset="0"/>
              </a:rPr>
              <a:t>  [Accessed 29 Oct. 2020].</a:t>
            </a:r>
          </a:p>
          <a:p>
            <a:endParaRPr lang="en-US" sz="1400" b="0" i="0" dirty="0">
              <a:solidFill>
                <a:srgbClr val="000000"/>
              </a:solidFill>
              <a:effectLst/>
              <a:latin typeface="Segoe UI" panose="020B0502040204020203" pitchFamily="34" charset="0"/>
            </a:endParaRPr>
          </a:p>
          <a:p>
            <a:r>
              <a:rPr lang="en-US" sz="1400" b="0" i="0" dirty="0">
                <a:solidFill>
                  <a:srgbClr val="000000"/>
                </a:solidFill>
                <a:effectLst/>
                <a:latin typeface="Segoe UI" panose="020B0502040204020203" pitchFamily="34" charset="0"/>
              </a:rPr>
              <a:t>Study.com. (2020). [online] Available at: </a:t>
            </a:r>
            <a:r>
              <a:rPr lang="en-US" sz="1400" b="0" i="0" dirty="0">
                <a:solidFill>
                  <a:srgbClr val="000000"/>
                </a:solidFill>
                <a:effectLst/>
                <a:latin typeface="Segoe UI" panose="020B0502040204020203" pitchFamily="34" charset="0"/>
                <a:hlinkClick r:id="rId8"/>
              </a:rPr>
              <a:t>https://study.com/academy/lesson/amo-theory-ability-motivation-opportunities.html#:~:text=The%20AMO%20theory%20suggests%20that,%2C%20and%20opportunity%20(AMO)</a:t>
            </a:r>
            <a:r>
              <a:rPr lang="en-US" sz="1400" b="0" i="0" dirty="0">
                <a:solidFill>
                  <a:srgbClr val="000000"/>
                </a:solidFill>
                <a:effectLst/>
                <a:latin typeface="Segoe UI" panose="020B0502040204020203" pitchFamily="34" charset="0"/>
              </a:rPr>
              <a:t>. [Accessed 26 Oct. 2020].</a:t>
            </a:r>
          </a:p>
          <a:p>
            <a:endParaRPr lang="en-US" sz="1400" dirty="0">
              <a:solidFill>
                <a:srgbClr val="000000"/>
              </a:solidFill>
              <a:latin typeface="Segoe UI" panose="020B0502040204020203" pitchFamily="34" charset="0"/>
            </a:endParaRPr>
          </a:p>
          <a:p>
            <a:r>
              <a:rPr lang="en-US" sz="1400" b="0" i="0" dirty="0">
                <a:solidFill>
                  <a:srgbClr val="000000"/>
                </a:solidFill>
                <a:effectLst/>
                <a:latin typeface="Segoe UI" panose="020B0502040204020203" pitchFamily="34" charset="0"/>
              </a:rPr>
              <a:t>Business Case Studies. (2019). </a:t>
            </a:r>
            <a:r>
              <a:rPr lang="en-US" sz="1400" b="0" i="1" dirty="0">
                <a:solidFill>
                  <a:srgbClr val="000000"/>
                </a:solidFill>
                <a:effectLst/>
                <a:latin typeface="Segoe UI" panose="020B0502040204020203" pitchFamily="34" charset="0"/>
              </a:rPr>
              <a:t>4 how training and development supports business growth - Business Case Studies</a:t>
            </a:r>
            <a:r>
              <a:rPr lang="en-US" sz="1400" b="0" i="0" dirty="0">
                <a:solidFill>
                  <a:srgbClr val="000000"/>
                </a:solidFill>
                <a:effectLst/>
                <a:latin typeface="Segoe UI" panose="020B0502040204020203" pitchFamily="34" charset="0"/>
              </a:rPr>
              <a:t>. [online] Available at: </a:t>
            </a:r>
            <a:r>
              <a:rPr lang="en-US" sz="1400" b="0" i="0" dirty="0">
                <a:solidFill>
                  <a:srgbClr val="000000"/>
                </a:solidFill>
                <a:effectLst/>
                <a:latin typeface="Segoe UI" panose="020B0502040204020203" pitchFamily="34" charset="0"/>
                <a:hlinkClick r:id="rId9"/>
              </a:rPr>
              <a:t>https://businesscasestudies.co.uk/how-training-and-development-supports-business-growth/</a:t>
            </a:r>
            <a:r>
              <a:rPr lang="en-US" sz="1400" b="0" i="0" dirty="0">
                <a:solidFill>
                  <a:srgbClr val="000000"/>
                </a:solidFill>
                <a:effectLst/>
                <a:latin typeface="Segoe UI" panose="020B0502040204020203" pitchFamily="34" charset="0"/>
              </a:rPr>
              <a:t>  [Accessed 4 Nov. 2020].</a:t>
            </a:r>
          </a:p>
          <a:p>
            <a:endParaRPr lang="en-US" sz="1400" dirty="0">
              <a:solidFill>
                <a:srgbClr val="000000"/>
              </a:solidFill>
              <a:latin typeface="Segoe UI" panose="020B0502040204020203" pitchFamily="34" charset="0"/>
            </a:endParaRPr>
          </a:p>
          <a:p>
            <a:endParaRPr lang="en-US" sz="1400" dirty="0">
              <a:solidFill>
                <a:srgbClr val="000000"/>
              </a:solidFill>
              <a:latin typeface="Segoe UI" panose="020B0502040204020203" pitchFamily="34" charset="0"/>
            </a:endParaRPr>
          </a:p>
          <a:p>
            <a:endParaRPr lang="en-US" sz="1400" dirty="0">
              <a:solidFill>
                <a:srgbClr val="000000"/>
              </a:solidFill>
              <a:latin typeface="Segoe UI" panose="020B0502040204020203" pitchFamily="34" charset="0"/>
            </a:endParaRPr>
          </a:p>
          <a:p>
            <a:endParaRPr lang="en-US" sz="1400" b="0" i="0" dirty="0">
              <a:solidFill>
                <a:srgbClr val="000000"/>
              </a:solidFill>
              <a:effectLst/>
              <a:latin typeface="Segoe UI" panose="020B0502040204020203" pitchFamily="34" charset="0"/>
            </a:endParaRPr>
          </a:p>
          <a:p>
            <a:endParaRPr lang="en-US" sz="1400"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278224745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6015</TotalTime>
  <Words>947</Words>
  <Application>Microsoft Office PowerPoint</Application>
  <PresentationFormat>Widescreen</PresentationFormat>
  <Paragraphs>68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Raleway</vt:lpstr>
      <vt:lpstr>Segoe UI</vt:lpstr>
      <vt:lpstr>Tw Cen MT</vt:lpstr>
      <vt:lpstr>Droplet</vt:lpstr>
      <vt:lpstr> Training </vt:lpstr>
      <vt:lpstr>Definition of Training </vt:lpstr>
      <vt:lpstr>AMO Theory</vt:lpstr>
      <vt:lpstr>Positive’s and Negative's to training </vt:lpstr>
      <vt:lpstr>The training cycle </vt:lpstr>
      <vt:lpstr>Asda Training</vt:lpstr>
      <vt:lpstr>Tesco training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dc:title>
  <dc:creator>Claire Edwards (1812182)</dc:creator>
  <cp:lastModifiedBy>Claire Edwards (1812182)</cp:lastModifiedBy>
  <cp:revision>64</cp:revision>
  <dcterms:created xsi:type="dcterms:W3CDTF">2020-10-24T12:40:23Z</dcterms:created>
  <dcterms:modified xsi:type="dcterms:W3CDTF">2020-11-04T19:18:42Z</dcterms:modified>
</cp:coreProperties>
</file>