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4"/>
  </p:sldMasterIdLst>
  <p:notesMasterIdLst>
    <p:notesMasterId r:id="rId22"/>
  </p:notesMasterIdLst>
  <p:handoutMasterIdLst>
    <p:handoutMasterId r:id="rId23"/>
  </p:handoutMasterIdLst>
  <p:sldIdLst>
    <p:sldId id="256" r:id="rId5"/>
    <p:sldId id="259" r:id="rId6"/>
    <p:sldId id="300" r:id="rId7"/>
    <p:sldId id="296" r:id="rId8"/>
    <p:sldId id="286" r:id="rId9"/>
    <p:sldId id="288" r:id="rId10"/>
    <p:sldId id="299" r:id="rId11"/>
    <p:sldId id="301" r:id="rId12"/>
    <p:sldId id="292" r:id="rId13"/>
    <p:sldId id="261" r:id="rId14"/>
    <p:sldId id="302" r:id="rId15"/>
    <p:sldId id="264" r:id="rId16"/>
    <p:sldId id="263" r:id="rId17"/>
    <p:sldId id="265" r:id="rId18"/>
    <p:sldId id="266" r:id="rId19"/>
    <p:sldId id="267" r:id="rId20"/>
    <p:sldId id="269" r:id="rId2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6065" autoAdjust="0"/>
  </p:normalViewPr>
  <p:slideViewPr>
    <p:cSldViewPr>
      <p:cViewPr varScale="1">
        <p:scale>
          <a:sx n="80" d="100"/>
          <a:sy n="80" d="100"/>
        </p:scale>
        <p:origin x="405" y="39"/>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diagrams/_rels/data3.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17C5528-541F-4DEC-B6A3-E4B9DFF4ED2F}"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B337210C-9ADA-429D-BA87-8C0C001439F3}">
      <dgm:prSet/>
      <dgm:spPr/>
      <dgm:t>
        <a:bodyPr/>
        <a:lstStyle/>
        <a:p>
          <a:r>
            <a:rPr lang="en-GB"/>
            <a:t>A small number of people with complementary skills who are committed to a common purpose, a set of performance goals and an approach for which they hold themselves mutually accountable </a:t>
          </a:r>
          <a:endParaRPr lang="en-US"/>
        </a:p>
      </dgm:t>
    </dgm:pt>
    <dgm:pt modelId="{2D12E076-0DBF-4E97-9825-A256841F53F6}" type="parTrans" cxnId="{8C596093-F272-4FDF-97FF-2300D16AFDCD}">
      <dgm:prSet/>
      <dgm:spPr/>
      <dgm:t>
        <a:bodyPr/>
        <a:lstStyle/>
        <a:p>
          <a:endParaRPr lang="en-US"/>
        </a:p>
      </dgm:t>
    </dgm:pt>
    <dgm:pt modelId="{B8FAF9CC-EE03-4BD6-9302-33577DAA5855}" type="sibTrans" cxnId="{8C596093-F272-4FDF-97FF-2300D16AFDCD}">
      <dgm:prSet/>
      <dgm:spPr/>
      <dgm:t>
        <a:bodyPr/>
        <a:lstStyle/>
        <a:p>
          <a:endParaRPr lang="en-US"/>
        </a:p>
      </dgm:t>
    </dgm:pt>
    <dgm:pt modelId="{421E2409-FD56-4174-8C75-F47F4A273DA0}">
      <dgm:prSet/>
      <dgm:spPr/>
      <dgm:t>
        <a:bodyPr/>
        <a:lstStyle/>
        <a:p>
          <a:r>
            <a:rPr lang="en-GB"/>
            <a:t>(Katzenbach &amp; Smith, 1994)</a:t>
          </a:r>
          <a:endParaRPr lang="en-US"/>
        </a:p>
      </dgm:t>
    </dgm:pt>
    <dgm:pt modelId="{053FE80D-9FE7-4635-905F-DBFBAA730F01}" type="parTrans" cxnId="{ADE403E4-73F1-4885-B13A-3A579FD55A98}">
      <dgm:prSet/>
      <dgm:spPr/>
      <dgm:t>
        <a:bodyPr/>
        <a:lstStyle/>
        <a:p>
          <a:endParaRPr lang="en-US"/>
        </a:p>
      </dgm:t>
    </dgm:pt>
    <dgm:pt modelId="{FD853A2A-70E5-43CD-8B58-C6F68E38EA43}" type="sibTrans" cxnId="{ADE403E4-73F1-4885-B13A-3A579FD55A98}">
      <dgm:prSet/>
      <dgm:spPr/>
      <dgm:t>
        <a:bodyPr/>
        <a:lstStyle/>
        <a:p>
          <a:endParaRPr lang="en-US"/>
        </a:p>
      </dgm:t>
    </dgm:pt>
    <dgm:pt modelId="{9B7ADD8C-E1D5-4BF2-8BD1-A48D362B47F5}" type="pres">
      <dgm:prSet presAssocID="{617C5528-541F-4DEC-B6A3-E4B9DFF4ED2F}" presName="Name0" presStyleCnt="0">
        <dgm:presLayoutVars>
          <dgm:dir/>
          <dgm:animLvl val="lvl"/>
          <dgm:resizeHandles val="exact"/>
        </dgm:presLayoutVars>
      </dgm:prSet>
      <dgm:spPr/>
    </dgm:pt>
    <dgm:pt modelId="{FEFC52E3-1B56-4954-A28B-51448CE57C30}" type="pres">
      <dgm:prSet presAssocID="{421E2409-FD56-4174-8C75-F47F4A273DA0}" presName="boxAndChildren" presStyleCnt="0"/>
      <dgm:spPr/>
    </dgm:pt>
    <dgm:pt modelId="{84329CB2-7968-4080-81E1-3D53D2782CE5}" type="pres">
      <dgm:prSet presAssocID="{421E2409-FD56-4174-8C75-F47F4A273DA0}" presName="parentTextBox" presStyleLbl="node1" presStyleIdx="0" presStyleCnt="2"/>
      <dgm:spPr/>
    </dgm:pt>
    <dgm:pt modelId="{0AEBC296-5C49-4240-A720-9FF0CD608D96}" type="pres">
      <dgm:prSet presAssocID="{B8FAF9CC-EE03-4BD6-9302-33577DAA5855}" presName="sp" presStyleCnt="0"/>
      <dgm:spPr/>
    </dgm:pt>
    <dgm:pt modelId="{C887350B-CC84-4713-A57C-282BD0C565D7}" type="pres">
      <dgm:prSet presAssocID="{B337210C-9ADA-429D-BA87-8C0C001439F3}" presName="arrowAndChildren" presStyleCnt="0"/>
      <dgm:spPr/>
    </dgm:pt>
    <dgm:pt modelId="{26AA4E28-9807-49E3-86A6-B857E2E80524}" type="pres">
      <dgm:prSet presAssocID="{B337210C-9ADA-429D-BA87-8C0C001439F3}" presName="parentTextArrow" presStyleLbl="node1" presStyleIdx="1" presStyleCnt="2"/>
      <dgm:spPr/>
    </dgm:pt>
  </dgm:ptLst>
  <dgm:cxnLst>
    <dgm:cxn modelId="{4D22052E-5CF5-4111-B599-71D419068C7D}" type="presOf" srcId="{617C5528-541F-4DEC-B6A3-E4B9DFF4ED2F}" destId="{9B7ADD8C-E1D5-4BF2-8BD1-A48D362B47F5}" srcOrd="0" destOrd="0" presId="urn:microsoft.com/office/officeart/2005/8/layout/process4"/>
    <dgm:cxn modelId="{61615C45-B9D1-40A4-980F-5CA2FCF9A6B2}" type="presOf" srcId="{B337210C-9ADA-429D-BA87-8C0C001439F3}" destId="{26AA4E28-9807-49E3-86A6-B857E2E80524}" srcOrd="0" destOrd="0" presId="urn:microsoft.com/office/officeart/2005/8/layout/process4"/>
    <dgm:cxn modelId="{8C596093-F272-4FDF-97FF-2300D16AFDCD}" srcId="{617C5528-541F-4DEC-B6A3-E4B9DFF4ED2F}" destId="{B337210C-9ADA-429D-BA87-8C0C001439F3}" srcOrd="0" destOrd="0" parTransId="{2D12E076-0DBF-4E97-9825-A256841F53F6}" sibTransId="{B8FAF9CC-EE03-4BD6-9302-33577DAA5855}"/>
    <dgm:cxn modelId="{73ECB9BD-CC0F-4057-B332-71DA8DA246EB}" type="presOf" srcId="{421E2409-FD56-4174-8C75-F47F4A273DA0}" destId="{84329CB2-7968-4080-81E1-3D53D2782CE5}" srcOrd="0" destOrd="0" presId="urn:microsoft.com/office/officeart/2005/8/layout/process4"/>
    <dgm:cxn modelId="{ADE403E4-73F1-4885-B13A-3A579FD55A98}" srcId="{617C5528-541F-4DEC-B6A3-E4B9DFF4ED2F}" destId="{421E2409-FD56-4174-8C75-F47F4A273DA0}" srcOrd="1" destOrd="0" parTransId="{053FE80D-9FE7-4635-905F-DBFBAA730F01}" sibTransId="{FD853A2A-70E5-43CD-8B58-C6F68E38EA43}"/>
    <dgm:cxn modelId="{E20118E4-C282-4550-AEE6-24306EB608B3}" type="presParOf" srcId="{9B7ADD8C-E1D5-4BF2-8BD1-A48D362B47F5}" destId="{FEFC52E3-1B56-4954-A28B-51448CE57C30}" srcOrd="0" destOrd="0" presId="urn:microsoft.com/office/officeart/2005/8/layout/process4"/>
    <dgm:cxn modelId="{65B47C8A-6026-472C-B5D7-0227F08F6529}" type="presParOf" srcId="{FEFC52E3-1B56-4954-A28B-51448CE57C30}" destId="{84329CB2-7968-4080-81E1-3D53D2782CE5}" srcOrd="0" destOrd="0" presId="urn:microsoft.com/office/officeart/2005/8/layout/process4"/>
    <dgm:cxn modelId="{D6CF386C-185C-4B08-8DFB-6DF239BB4225}" type="presParOf" srcId="{9B7ADD8C-E1D5-4BF2-8BD1-A48D362B47F5}" destId="{0AEBC296-5C49-4240-A720-9FF0CD608D96}" srcOrd="1" destOrd="0" presId="urn:microsoft.com/office/officeart/2005/8/layout/process4"/>
    <dgm:cxn modelId="{3744FA0C-0B0A-4A95-8735-57078DB61803}" type="presParOf" srcId="{9B7ADD8C-E1D5-4BF2-8BD1-A48D362B47F5}" destId="{C887350B-CC84-4713-A57C-282BD0C565D7}" srcOrd="2" destOrd="0" presId="urn:microsoft.com/office/officeart/2005/8/layout/process4"/>
    <dgm:cxn modelId="{B045D7E9-0045-4F36-A574-45E3448BA811}" type="presParOf" srcId="{C887350B-CC84-4713-A57C-282BD0C565D7}" destId="{26AA4E28-9807-49E3-86A6-B857E2E80524}"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8313955-99DF-483D-BB23-2E4819BF04C3}" type="doc">
      <dgm:prSet loTypeId="urn:microsoft.com/office/officeart/2005/8/layout/vList6" loCatId="list" qsTypeId="urn:microsoft.com/office/officeart/2005/8/quickstyle/simple3" qsCatId="simple" csTypeId="urn:microsoft.com/office/officeart/2005/8/colors/colorful2" csCatId="colorful" phldr="1"/>
      <dgm:spPr/>
      <dgm:t>
        <a:bodyPr/>
        <a:lstStyle/>
        <a:p>
          <a:endParaRPr lang="en-GB"/>
        </a:p>
      </dgm:t>
    </dgm:pt>
    <dgm:pt modelId="{4B7EB7AC-B684-43EB-9AAC-1342E0645256}">
      <dgm:prSet phldrT="[Text]"/>
      <dgm:spPr/>
      <dgm:t>
        <a:bodyPr/>
        <a:lstStyle/>
        <a:p>
          <a:r>
            <a:rPr lang="en-GB" dirty="0"/>
            <a:t>Groups</a:t>
          </a:r>
        </a:p>
      </dgm:t>
    </dgm:pt>
    <dgm:pt modelId="{2B53B124-5ED8-4EBA-A55D-44B1E28DDCEE}" type="parTrans" cxnId="{808BDCA8-5ABB-4006-94C5-B9C6B4D37BC6}">
      <dgm:prSet/>
      <dgm:spPr/>
      <dgm:t>
        <a:bodyPr/>
        <a:lstStyle/>
        <a:p>
          <a:endParaRPr lang="en-GB"/>
        </a:p>
      </dgm:t>
    </dgm:pt>
    <dgm:pt modelId="{023D7002-ADAC-4477-8D24-057FDCC5AF4F}" type="sibTrans" cxnId="{808BDCA8-5ABB-4006-94C5-B9C6B4D37BC6}">
      <dgm:prSet/>
      <dgm:spPr/>
      <dgm:t>
        <a:bodyPr/>
        <a:lstStyle/>
        <a:p>
          <a:endParaRPr lang="en-GB"/>
        </a:p>
      </dgm:t>
    </dgm:pt>
    <dgm:pt modelId="{90134501-68F9-4AC1-BEDA-0AD20AADE4E3}">
      <dgm:prSet phldrT="[Text]"/>
      <dgm:spPr/>
      <dgm:t>
        <a:bodyPr/>
        <a:lstStyle/>
        <a:p>
          <a:r>
            <a:rPr lang="en-GB" dirty="0"/>
            <a:t>Number of people connected through shared activity, interest or quality</a:t>
          </a:r>
        </a:p>
      </dgm:t>
    </dgm:pt>
    <dgm:pt modelId="{690CFCF2-CFC2-4B85-B682-766138B44957}" type="parTrans" cxnId="{126F1EEA-7559-4D9E-A766-13ADB54786DB}">
      <dgm:prSet/>
      <dgm:spPr/>
      <dgm:t>
        <a:bodyPr/>
        <a:lstStyle/>
        <a:p>
          <a:endParaRPr lang="en-GB"/>
        </a:p>
      </dgm:t>
    </dgm:pt>
    <dgm:pt modelId="{E8A7CF74-DD90-4DD9-899B-C7C1B647E57C}" type="sibTrans" cxnId="{126F1EEA-7559-4D9E-A766-13ADB54786DB}">
      <dgm:prSet/>
      <dgm:spPr/>
      <dgm:t>
        <a:bodyPr/>
        <a:lstStyle/>
        <a:p>
          <a:endParaRPr lang="en-GB"/>
        </a:p>
      </dgm:t>
    </dgm:pt>
    <dgm:pt modelId="{63192F52-9A58-471A-B1D0-67DF7BCDF386}">
      <dgm:prSet phldrT="[Text]"/>
      <dgm:spPr/>
      <dgm:t>
        <a:bodyPr/>
        <a:lstStyle/>
        <a:p>
          <a:r>
            <a:rPr lang="en-GB" dirty="0"/>
            <a:t>Individuals do not have specific duties or roles assigned</a:t>
          </a:r>
        </a:p>
      </dgm:t>
    </dgm:pt>
    <dgm:pt modelId="{67D63A00-DFAF-4552-8CDC-39FB14B91C52}" type="parTrans" cxnId="{1EF804F3-E0D1-4B77-B526-0BB0FF74642C}">
      <dgm:prSet/>
      <dgm:spPr/>
      <dgm:t>
        <a:bodyPr/>
        <a:lstStyle/>
        <a:p>
          <a:endParaRPr lang="en-GB"/>
        </a:p>
      </dgm:t>
    </dgm:pt>
    <dgm:pt modelId="{867831F4-D396-4F63-B8D2-3507468B4020}" type="sibTrans" cxnId="{1EF804F3-E0D1-4B77-B526-0BB0FF74642C}">
      <dgm:prSet/>
      <dgm:spPr/>
      <dgm:t>
        <a:bodyPr/>
        <a:lstStyle/>
        <a:p>
          <a:endParaRPr lang="en-GB"/>
        </a:p>
      </dgm:t>
    </dgm:pt>
    <dgm:pt modelId="{EF0FB263-C342-4D25-A882-41FDDDEA4AD9}">
      <dgm:prSet phldrT="[Text]"/>
      <dgm:spPr/>
      <dgm:t>
        <a:bodyPr/>
        <a:lstStyle/>
        <a:p>
          <a:r>
            <a:rPr lang="en-GB" dirty="0"/>
            <a:t>Teams</a:t>
          </a:r>
        </a:p>
      </dgm:t>
    </dgm:pt>
    <dgm:pt modelId="{7AA7A5E8-40F0-48BB-8345-2EF14CD5E431}" type="parTrans" cxnId="{13E244C4-6AC3-4B56-A917-873E6BC7F56F}">
      <dgm:prSet/>
      <dgm:spPr/>
      <dgm:t>
        <a:bodyPr/>
        <a:lstStyle/>
        <a:p>
          <a:endParaRPr lang="en-GB"/>
        </a:p>
      </dgm:t>
    </dgm:pt>
    <dgm:pt modelId="{A72C0B0F-155D-4A8E-BA6F-3D7CFD782FBA}" type="sibTrans" cxnId="{13E244C4-6AC3-4B56-A917-873E6BC7F56F}">
      <dgm:prSet/>
      <dgm:spPr/>
      <dgm:t>
        <a:bodyPr/>
        <a:lstStyle/>
        <a:p>
          <a:endParaRPr lang="en-GB"/>
        </a:p>
      </dgm:t>
    </dgm:pt>
    <dgm:pt modelId="{25ECD503-58A3-49A3-BF03-605864203D30}">
      <dgm:prSet phldrT="[Text]"/>
      <dgm:spPr/>
      <dgm:t>
        <a:bodyPr/>
        <a:lstStyle/>
        <a:p>
          <a:r>
            <a:rPr lang="en-GB" dirty="0"/>
            <a:t>Number of people associated to each other in work or activity</a:t>
          </a:r>
        </a:p>
      </dgm:t>
    </dgm:pt>
    <dgm:pt modelId="{134B4FF8-7F29-4376-B064-F87097B67C3C}" type="parTrans" cxnId="{BCE2EBCD-9E33-4556-BD91-AE704F9AF966}">
      <dgm:prSet/>
      <dgm:spPr/>
      <dgm:t>
        <a:bodyPr/>
        <a:lstStyle/>
        <a:p>
          <a:endParaRPr lang="en-GB"/>
        </a:p>
      </dgm:t>
    </dgm:pt>
    <dgm:pt modelId="{D5479C85-8091-498F-BD1E-120FD5326727}" type="sibTrans" cxnId="{BCE2EBCD-9E33-4556-BD91-AE704F9AF966}">
      <dgm:prSet/>
      <dgm:spPr/>
      <dgm:t>
        <a:bodyPr/>
        <a:lstStyle/>
        <a:p>
          <a:endParaRPr lang="en-GB"/>
        </a:p>
      </dgm:t>
    </dgm:pt>
    <dgm:pt modelId="{F4D3371F-CF34-41B6-BF5D-A3F2381EA0E6}">
      <dgm:prSet phldrT="[Text]"/>
      <dgm:spPr/>
      <dgm:t>
        <a:bodyPr/>
        <a:lstStyle/>
        <a:p>
          <a:r>
            <a:rPr lang="en-GB" dirty="0"/>
            <a:t>Specific tasks assigned to each individual</a:t>
          </a:r>
        </a:p>
      </dgm:t>
    </dgm:pt>
    <dgm:pt modelId="{C7935E90-85B0-4A68-869D-906E4925B83C}" type="parTrans" cxnId="{C15B70B7-E28F-40E0-AF85-CF00ABF8C39F}">
      <dgm:prSet/>
      <dgm:spPr/>
      <dgm:t>
        <a:bodyPr/>
        <a:lstStyle/>
        <a:p>
          <a:endParaRPr lang="en-GB"/>
        </a:p>
      </dgm:t>
    </dgm:pt>
    <dgm:pt modelId="{64104937-2F1D-473A-B3BD-0296F9DE5625}" type="sibTrans" cxnId="{C15B70B7-E28F-40E0-AF85-CF00ABF8C39F}">
      <dgm:prSet/>
      <dgm:spPr/>
      <dgm:t>
        <a:bodyPr/>
        <a:lstStyle/>
        <a:p>
          <a:endParaRPr lang="en-GB"/>
        </a:p>
      </dgm:t>
    </dgm:pt>
    <dgm:pt modelId="{046CC63D-9189-48D1-B397-B970E90BB207}">
      <dgm:prSet phldrT="[Text]"/>
      <dgm:spPr/>
      <dgm:t>
        <a:bodyPr/>
        <a:lstStyle/>
        <a:p>
          <a:r>
            <a:rPr lang="en-GB" dirty="0"/>
            <a:t>Members are independent of one another</a:t>
          </a:r>
        </a:p>
      </dgm:t>
    </dgm:pt>
    <dgm:pt modelId="{276FB763-5E95-44D7-B594-1E13996D3C8F}" type="parTrans" cxnId="{E0BC88C0-1BCA-4A2D-9A75-6D15730A630C}">
      <dgm:prSet/>
      <dgm:spPr/>
      <dgm:t>
        <a:bodyPr/>
        <a:lstStyle/>
        <a:p>
          <a:endParaRPr lang="en-GB"/>
        </a:p>
      </dgm:t>
    </dgm:pt>
    <dgm:pt modelId="{40E45190-CE4A-4BC5-AFDF-55E3155AB8DC}" type="sibTrans" cxnId="{E0BC88C0-1BCA-4A2D-9A75-6D15730A630C}">
      <dgm:prSet/>
      <dgm:spPr/>
      <dgm:t>
        <a:bodyPr/>
        <a:lstStyle/>
        <a:p>
          <a:endParaRPr lang="en-GB"/>
        </a:p>
      </dgm:t>
    </dgm:pt>
    <dgm:pt modelId="{DC2D7159-9BA7-4737-BA81-BF90BD76BE84}">
      <dgm:prSet phldrT="[Text]"/>
      <dgm:spPr/>
      <dgm:t>
        <a:bodyPr/>
        <a:lstStyle/>
        <a:p>
          <a:r>
            <a:rPr lang="en-GB" dirty="0"/>
            <a:t>Not known to each other</a:t>
          </a:r>
        </a:p>
      </dgm:t>
    </dgm:pt>
    <dgm:pt modelId="{09A469F1-B734-4517-A102-1B39C8563277}" type="parTrans" cxnId="{F632E1CA-C726-4997-926C-7E0BD473C3B6}">
      <dgm:prSet/>
      <dgm:spPr/>
      <dgm:t>
        <a:bodyPr/>
        <a:lstStyle/>
        <a:p>
          <a:endParaRPr lang="en-GB"/>
        </a:p>
      </dgm:t>
    </dgm:pt>
    <dgm:pt modelId="{1300E207-F18D-4251-BFCF-E99B7E23D219}" type="sibTrans" cxnId="{F632E1CA-C726-4997-926C-7E0BD473C3B6}">
      <dgm:prSet/>
      <dgm:spPr/>
      <dgm:t>
        <a:bodyPr/>
        <a:lstStyle/>
        <a:p>
          <a:endParaRPr lang="en-GB"/>
        </a:p>
      </dgm:t>
    </dgm:pt>
    <dgm:pt modelId="{7C11668C-00A5-406B-9629-05E5813A0323}">
      <dgm:prSet phldrT="[Text]"/>
      <dgm:spPr/>
      <dgm:t>
        <a:bodyPr/>
        <a:lstStyle/>
        <a:p>
          <a:r>
            <a:rPr lang="en-GB" dirty="0"/>
            <a:t>Members are interdependent</a:t>
          </a:r>
        </a:p>
      </dgm:t>
    </dgm:pt>
    <dgm:pt modelId="{80F1E6F3-4EB3-4614-AD7F-E00BEF008BA6}" type="parTrans" cxnId="{16ED7983-6705-453D-AA16-8A45E5A2193E}">
      <dgm:prSet/>
      <dgm:spPr/>
      <dgm:t>
        <a:bodyPr/>
        <a:lstStyle/>
        <a:p>
          <a:endParaRPr lang="en-GB"/>
        </a:p>
      </dgm:t>
    </dgm:pt>
    <dgm:pt modelId="{5F175D50-0868-494D-BA48-8ADFFE0E279A}" type="sibTrans" cxnId="{16ED7983-6705-453D-AA16-8A45E5A2193E}">
      <dgm:prSet/>
      <dgm:spPr/>
      <dgm:t>
        <a:bodyPr/>
        <a:lstStyle/>
        <a:p>
          <a:endParaRPr lang="en-GB"/>
        </a:p>
      </dgm:t>
    </dgm:pt>
    <dgm:pt modelId="{C4D7A047-BE26-4088-978E-E24C3A7AC78B}">
      <dgm:prSet phldrT="[Text]"/>
      <dgm:spPr/>
      <dgm:t>
        <a:bodyPr/>
        <a:lstStyle/>
        <a:p>
          <a:r>
            <a:rPr lang="en-GB" dirty="0"/>
            <a:t>Are aware of each others skills, strengths and weaknesses</a:t>
          </a:r>
        </a:p>
      </dgm:t>
    </dgm:pt>
    <dgm:pt modelId="{84D94E78-BA7C-488E-8A77-16FF97DEC6EA}" type="parTrans" cxnId="{9D5D1D05-1D87-4C40-B742-F1DEC77B9BC9}">
      <dgm:prSet/>
      <dgm:spPr/>
      <dgm:t>
        <a:bodyPr/>
        <a:lstStyle/>
        <a:p>
          <a:endParaRPr lang="en-GB"/>
        </a:p>
      </dgm:t>
    </dgm:pt>
    <dgm:pt modelId="{6FF0EBA3-339D-4501-8C4B-E5065D7AA2F5}" type="sibTrans" cxnId="{9D5D1D05-1D87-4C40-B742-F1DEC77B9BC9}">
      <dgm:prSet/>
      <dgm:spPr/>
      <dgm:t>
        <a:bodyPr/>
        <a:lstStyle/>
        <a:p>
          <a:endParaRPr lang="en-GB"/>
        </a:p>
      </dgm:t>
    </dgm:pt>
    <dgm:pt modelId="{1FCCF3AB-4FF9-4744-B6B3-FF9C4CC3B341}" type="pres">
      <dgm:prSet presAssocID="{58313955-99DF-483D-BB23-2E4819BF04C3}" presName="Name0" presStyleCnt="0">
        <dgm:presLayoutVars>
          <dgm:dir/>
          <dgm:animLvl val="lvl"/>
          <dgm:resizeHandles/>
        </dgm:presLayoutVars>
      </dgm:prSet>
      <dgm:spPr/>
    </dgm:pt>
    <dgm:pt modelId="{1FC179C7-2D55-400F-8171-70980EF81FD3}" type="pres">
      <dgm:prSet presAssocID="{4B7EB7AC-B684-43EB-9AAC-1342E0645256}" presName="linNode" presStyleCnt="0"/>
      <dgm:spPr/>
    </dgm:pt>
    <dgm:pt modelId="{1B567D95-318F-4AEA-9007-BDA313154968}" type="pres">
      <dgm:prSet presAssocID="{4B7EB7AC-B684-43EB-9AAC-1342E0645256}" presName="parentShp" presStyleLbl="node1" presStyleIdx="0" presStyleCnt="2" custLinFactNeighborX="-748" custLinFactNeighborY="2079">
        <dgm:presLayoutVars>
          <dgm:bulletEnabled val="1"/>
        </dgm:presLayoutVars>
      </dgm:prSet>
      <dgm:spPr/>
    </dgm:pt>
    <dgm:pt modelId="{59965D19-E495-4B19-B0E7-8E0B294594D6}" type="pres">
      <dgm:prSet presAssocID="{4B7EB7AC-B684-43EB-9AAC-1342E0645256}" presName="childShp" presStyleLbl="bgAccFollowNode1" presStyleIdx="0" presStyleCnt="2">
        <dgm:presLayoutVars>
          <dgm:bulletEnabled val="1"/>
        </dgm:presLayoutVars>
      </dgm:prSet>
      <dgm:spPr/>
    </dgm:pt>
    <dgm:pt modelId="{708AB492-6F06-4E62-991F-39BDEB3E8854}" type="pres">
      <dgm:prSet presAssocID="{023D7002-ADAC-4477-8D24-057FDCC5AF4F}" presName="spacing" presStyleCnt="0"/>
      <dgm:spPr/>
    </dgm:pt>
    <dgm:pt modelId="{97ABB669-70EC-4DCA-80F3-9E86768CF3D5}" type="pres">
      <dgm:prSet presAssocID="{EF0FB263-C342-4D25-A882-41FDDDEA4AD9}" presName="linNode" presStyleCnt="0"/>
      <dgm:spPr/>
    </dgm:pt>
    <dgm:pt modelId="{541598C0-F0CD-45F5-9CF7-DDEE5493A55B}" type="pres">
      <dgm:prSet presAssocID="{EF0FB263-C342-4D25-A882-41FDDDEA4AD9}" presName="parentShp" presStyleLbl="node1" presStyleIdx="1" presStyleCnt="2">
        <dgm:presLayoutVars>
          <dgm:bulletEnabled val="1"/>
        </dgm:presLayoutVars>
      </dgm:prSet>
      <dgm:spPr/>
    </dgm:pt>
    <dgm:pt modelId="{CA55B4DA-7430-4640-BF70-7A7959AEAD45}" type="pres">
      <dgm:prSet presAssocID="{EF0FB263-C342-4D25-A882-41FDDDEA4AD9}" presName="childShp" presStyleLbl="bgAccFollowNode1" presStyleIdx="1" presStyleCnt="2">
        <dgm:presLayoutVars>
          <dgm:bulletEnabled val="1"/>
        </dgm:presLayoutVars>
      </dgm:prSet>
      <dgm:spPr/>
    </dgm:pt>
  </dgm:ptLst>
  <dgm:cxnLst>
    <dgm:cxn modelId="{9D5D1D05-1D87-4C40-B742-F1DEC77B9BC9}" srcId="{EF0FB263-C342-4D25-A882-41FDDDEA4AD9}" destId="{C4D7A047-BE26-4088-978E-E24C3A7AC78B}" srcOrd="3" destOrd="0" parTransId="{84D94E78-BA7C-488E-8A77-16FF97DEC6EA}" sibTransId="{6FF0EBA3-339D-4501-8C4B-E5065D7AA2F5}"/>
    <dgm:cxn modelId="{04BB0008-9273-42C5-A564-665D62D12BBF}" type="presOf" srcId="{EF0FB263-C342-4D25-A882-41FDDDEA4AD9}" destId="{541598C0-F0CD-45F5-9CF7-DDEE5493A55B}" srcOrd="0" destOrd="0" presId="urn:microsoft.com/office/officeart/2005/8/layout/vList6"/>
    <dgm:cxn modelId="{F220392D-564C-48CA-9923-3198748328F8}" type="presOf" srcId="{C4D7A047-BE26-4088-978E-E24C3A7AC78B}" destId="{CA55B4DA-7430-4640-BF70-7A7959AEAD45}" srcOrd="0" destOrd="3" presId="urn:microsoft.com/office/officeart/2005/8/layout/vList6"/>
    <dgm:cxn modelId="{37AA8737-41D1-4461-9A95-2AE6D1551161}" type="presOf" srcId="{046CC63D-9189-48D1-B397-B970E90BB207}" destId="{59965D19-E495-4B19-B0E7-8E0B294594D6}" srcOrd="0" destOrd="2" presId="urn:microsoft.com/office/officeart/2005/8/layout/vList6"/>
    <dgm:cxn modelId="{CC48D042-2B7B-4435-86CD-D44175D6AAB4}" type="presOf" srcId="{25ECD503-58A3-49A3-BF03-605864203D30}" destId="{CA55B4DA-7430-4640-BF70-7A7959AEAD45}" srcOrd="0" destOrd="0" presId="urn:microsoft.com/office/officeart/2005/8/layout/vList6"/>
    <dgm:cxn modelId="{3347E454-9D79-4353-BC4C-EB09DAA3E69E}" type="presOf" srcId="{63192F52-9A58-471A-B1D0-67DF7BCDF386}" destId="{59965D19-E495-4B19-B0E7-8E0B294594D6}" srcOrd="0" destOrd="1" presId="urn:microsoft.com/office/officeart/2005/8/layout/vList6"/>
    <dgm:cxn modelId="{7A507A5A-5FEE-42FE-9BFB-32852C5ED81B}" type="presOf" srcId="{F4D3371F-CF34-41B6-BF5D-A3F2381EA0E6}" destId="{CA55B4DA-7430-4640-BF70-7A7959AEAD45}" srcOrd="0" destOrd="1" presId="urn:microsoft.com/office/officeart/2005/8/layout/vList6"/>
    <dgm:cxn modelId="{16ED7983-6705-453D-AA16-8A45E5A2193E}" srcId="{EF0FB263-C342-4D25-A882-41FDDDEA4AD9}" destId="{7C11668C-00A5-406B-9629-05E5813A0323}" srcOrd="2" destOrd="0" parTransId="{80F1E6F3-4EB3-4614-AD7F-E00BEF008BA6}" sibTransId="{5F175D50-0868-494D-BA48-8ADFFE0E279A}"/>
    <dgm:cxn modelId="{849D3FA0-9BE7-4E78-A79B-636A346580AC}" type="presOf" srcId="{4B7EB7AC-B684-43EB-9AAC-1342E0645256}" destId="{1B567D95-318F-4AEA-9007-BDA313154968}" srcOrd="0" destOrd="0" presId="urn:microsoft.com/office/officeart/2005/8/layout/vList6"/>
    <dgm:cxn modelId="{808BDCA8-5ABB-4006-94C5-B9C6B4D37BC6}" srcId="{58313955-99DF-483D-BB23-2E4819BF04C3}" destId="{4B7EB7AC-B684-43EB-9AAC-1342E0645256}" srcOrd="0" destOrd="0" parTransId="{2B53B124-5ED8-4EBA-A55D-44B1E28DDCEE}" sibTransId="{023D7002-ADAC-4477-8D24-057FDCC5AF4F}"/>
    <dgm:cxn modelId="{33F3D7B0-BAB5-4821-9124-65B2DF2F8FA4}" type="presOf" srcId="{90134501-68F9-4AC1-BEDA-0AD20AADE4E3}" destId="{59965D19-E495-4B19-B0E7-8E0B294594D6}" srcOrd="0" destOrd="0" presId="urn:microsoft.com/office/officeart/2005/8/layout/vList6"/>
    <dgm:cxn modelId="{C15B70B7-E28F-40E0-AF85-CF00ABF8C39F}" srcId="{EF0FB263-C342-4D25-A882-41FDDDEA4AD9}" destId="{F4D3371F-CF34-41B6-BF5D-A3F2381EA0E6}" srcOrd="1" destOrd="0" parTransId="{C7935E90-85B0-4A68-869D-906E4925B83C}" sibTransId="{64104937-2F1D-473A-B3BD-0296F9DE5625}"/>
    <dgm:cxn modelId="{E0BC88C0-1BCA-4A2D-9A75-6D15730A630C}" srcId="{4B7EB7AC-B684-43EB-9AAC-1342E0645256}" destId="{046CC63D-9189-48D1-B397-B970E90BB207}" srcOrd="2" destOrd="0" parTransId="{276FB763-5E95-44D7-B594-1E13996D3C8F}" sibTransId="{40E45190-CE4A-4BC5-AFDF-55E3155AB8DC}"/>
    <dgm:cxn modelId="{13E244C4-6AC3-4B56-A917-873E6BC7F56F}" srcId="{58313955-99DF-483D-BB23-2E4819BF04C3}" destId="{EF0FB263-C342-4D25-A882-41FDDDEA4AD9}" srcOrd="1" destOrd="0" parTransId="{7AA7A5E8-40F0-48BB-8345-2EF14CD5E431}" sibTransId="{A72C0B0F-155D-4A8E-BA6F-3D7CFD782FBA}"/>
    <dgm:cxn modelId="{2BFF19C8-BB1B-4EE5-B15B-8CD92758FF95}" type="presOf" srcId="{DC2D7159-9BA7-4737-BA81-BF90BD76BE84}" destId="{59965D19-E495-4B19-B0E7-8E0B294594D6}" srcOrd="0" destOrd="3" presId="urn:microsoft.com/office/officeart/2005/8/layout/vList6"/>
    <dgm:cxn modelId="{F632E1CA-C726-4997-926C-7E0BD473C3B6}" srcId="{4B7EB7AC-B684-43EB-9AAC-1342E0645256}" destId="{DC2D7159-9BA7-4737-BA81-BF90BD76BE84}" srcOrd="3" destOrd="0" parTransId="{09A469F1-B734-4517-A102-1B39C8563277}" sibTransId="{1300E207-F18D-4251-BFCF-E99B7E23D219}"/>
    <dgm:cxn modelId="{BCE2EBCD-9E33-4556-BD91-AE704F9AF966}" srcId="{EF0FB263-C342-4D25-A882-41FDDDEA4AD9}" destId="{25ECD503-58A3-49A3-BF03-605864203D30}" srcOrd="0" destOrd="0" parTransId="{134B4FF8-7F29-4376-B064-F87097B67C3C}" sibTransId="{D5479C85-8091-498F-BD1E-120FD5326727}"/>
    <dgm:cxn modelId="{126F1EEA-7559-4D9E-A766-13ADB54786DB}" srcId="{4B7EB7AC-B684-43EB-9AAC-1342E0645256}" destId="{90134501-68F9-4AC1-BEDA-0AD20AADE4E3}" srcOrd="0" destOrd="0" parTransId="{690CFCF2-CFC2-4B85-B682-766138B44957}" sibTransId="{E8A7CF74-DD90-4DD9-899B-C7C1B647E57C}"/>
    <dgm:cxn modelId="{1EF804F3-E0D1-4B77-B526-0BB0FF74642C}" srcId="{4B7EB7AC-B684-43EB-9AAC-1342E0645256}" destId="{63192F52-9A58-471A-B1D0-67DF7BCDF386}" srcOrd="1" destOrd="0" parTransId="{67D63A00-DFAF-4552-8CDC-39FB14B91C52}" sibTransId="{867831F4-D396-4F63-B8D2-3507468B4020}"/>
    <dgm:cxn modelId="{DDC364FC-F682-4962-B567-0D3729E802EC}" type="presOf" srcId="{7C11668C-00A5-406B-9629-05E5813A0323}" destId="{CA55B4DA-7430-4640-BF70-7A7959AEAD45}" srcOrd="0" destOrd="2" presId="urn:microsoft.com/office/officeart/2005/8/layout/vList6"/>
    <dgm:cxn modelId="{B8BEE1FE-1864-4487-97D8-67C54E0E3409}" type="presOf" srcId="{58313955-99DF-483D-BB23-2E4819BF04C3}" destId="{1FCCF3AB-4FF9-4744-B6B3-FF9C4CC3B341}" srcOrd="0" destOrd="0" presId="urn:microsoft.com/office/officeart/2005/8/layout/vList6"/>
    <dgm:cxn modelId="{BAF342A7-D23A-4C82-9ADA-B0DD7ABCCA75}" type="presParOf" srcId="{1FCCF3AB-4FF9-4744-B6B3-FF9C4CC3B341}" destId="{1FC179C7-2D55-400F-8171-70980EF81FD3}" srcOrd="0" destOrd="0" presId="urn:microsoft.com/office/officeart/2005/8/layout/vList6"/>
    <dgm:cxn modelId="{D0FCDB1E-DDA3-4CE6-9CD4-6CDC3DF005D0}" type="presParOf" srcId="{1FC179C7-2D55-400F-8171-70980EF81FD3}" destId="{1B567D95-318F-4AEA-9007-BDA313154968}" srcOrd="0" destOrd="0" presId="urn:microsoft.com/office/officeart/2005/8/layout/vList6"/>
    <dgm:cxn modelId="{77E8DDD5-D7FE-4826-AF93-0B9F86355490}" type="presParOf" srcId="{1FC179C7-2D55-400F-8171-70980EF81FD3}" destId="{59965D19-E495-4B19-B0E7-8E0B294594D6}" srcOrd="1" destOrd="0" presId="urn:microsoft.com/office/officeart/2005/8/layout/vList6"/>
    <dgm:cxn modelId="{67EF93EB-93A4-4D89-B476-277E1C3E7E22}" type="presParOf" srcId="{1FCCF3AB-4FF9-4744-B6B3-FF9C4CC3B341}" destId="{708AB492-6F06-4E62-991F-39BDEB3E8854}" srcOrd="1" destOrd="0" presId="urn:microsoft.com/office/officeart/2005/8/layout/vList6"/>
    <dgm:cxn modelId="{CF07CDD6-EE13-411C-B59F-166C622933BF}" type="presParOf" srcId="{1FCCF3AB-4FF9-4744-B6B3-FF9C4CC3B341}" destId="{97ABB669-70EC-4DCA-80F3-9E86768CF3D5}" srcOrd="2" destOrd="0" presId="urn:microsoft.com/office/officeart/2005/8/layout/vList6"/>
    <dgm:cxn modelId="{7E873366-563F-4CF4-A57D-1DE60B687B43}" type="presParOf" srcId="{97ABB669-70EC-4DCA-80F3-9E86768CF3D5}" destId="{541598C0-F0CD-45F5-9CF7-DDEE5493A55B}" srcOrd="0" destOrd="0" presId="urn:microsoft.com/office/officeart/2005/8/layout/vList6"/>
    <dgm:cxn modelId="{2F02A566-427B-4A91-AA70-7B449635EE71}" type="presParOf" srcId="{97ABB669-70EC-4DCA-80F3-9E86768CF3D5}" destId="{CA55B4DA-7430-4640-BF70-7A7959AEAD45}"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641D54D-34A0-4D3C-BC19-818C607436E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33F22A8-AA96-49E8-ADBB-6C2220C31766}">
      <dgm:prSet/>
      <dgm:spPr/>
      <dgm:t>
        <a:bodyPr/>
        <a:lstStyle/>
        <a:p>
          <a:r>
            <a:rPr lang="en-GB"/>
            <a:t>Using teamworking involves organisation of the way work is carried out; teamworking can increase competitiveness and efficiency by:</a:t>
          </a:r>
          <a:endParaRPr lang="en-US"/>
        </a:p>
      </dgm:t>
    </dgm:pt>
    <dgm:pt modelId="{AF7D23D5-3E38-4247-A80F-80136901D0BB}" type="parTrans" cxnId="{EC04144E-E5D2-45CA-AB63-8EAD0E1F486E}">
      <dgm:prSet/>
      <dgm:spPr/>
      <dgm:t>
        <a:bodyPr/>
        <a:lstStyle/>
        <a:p>
          <a:endParaRPr lang="en-US"/>
        </a:p>
      </dgm:t>
    </dgm:pt>
    <dgm:pt modelId="{4FD78B9C-E8C5-4BBC-930E-70FF6E0ECC39}" type="sibTrans" cxnId="{EC04144E-E5D2-45CA-AB63-8EAD0E1F486E}">
      <dgm:prSet/>
      <dgm:spPr/>
      <dgm:t>
        <a:bodyPr/>
        <a:lstStyle/>
        <a:p>
          <a:endParaRPr lang="en-US"/>
        </a:p>
      </dgm:t>
    </dgm:pt>
    <dgm:pt modelId="{A315C7EE-5296-45A5-BD27-783D76376CD2}">
      <dgm:prSet/>
      <dgm:spPr/>
      <dgm:t>
        <a:bodyPr/>
        <a:lstStyle/>
        <a:p>
          <a:r>
            <a:rPr lang="en-GB"/>
            <a:t>Improving productivity</a:t>
          </a:r>
          <a:endParaRPr lang="en-US"/>
        </a:p>
      </dgm:t>
    </dgm:pt>
    <dgm:pt modelId="{C713EDAB-27CB-41A0-9F58-75EE5EF9C35C}" type="parTrans" cxnId="{DFE99E41-C3FA-4D19-BCEA-31A166E1B6E3}">
      <dgm:prSet/>
      <dgm:spPr/>
      <dgm:t>
        <a:bodyPr/>
        <a:lstStyle/>
        <a:p>
          <a:endParaRPr lang="en-US"/>
        </a:p>
      </dgm:t>
    </dgm:pt>
    <dgm:pt modelId="{86D1E3B9-F06F-4C77-92B3-BBA31BD0A9EC}" type="sibTrans" cxnId="{DFE99E41-C3FA-4D19-BCEA-31A166E1B6E3}">
      <dgm:prSet/>
      <dgm:spPr/>
      <dgm:t>
        <a:bodyPr/>
        <a:lstStyle/>
        <a:p>
          <a:endParaRPr lang="en-US"/>
        </a:p>
      </dgm:t>
    </dgm:pt>
    <dgm:pt modelId="{9C951985-F9C0-4D98-B1C3-6AD8774013CC}">
      <dgm:prSet/>
      <dgm:spPr/>
      <dgm:t>
        <a:bodyPr/>
        <a:lstStyle/>
        <a:p>
          <a:r>
            <a:rPr lang="en-GB"/>
            <a:t>Improving quality and encourage innovation</a:t>
          </a:r>
          <a:endParaRPr lang="en-US"/>
        </a:p>
      </dgm:t>
    </dgm:pt>
    <dgm:pt modelId="{7AE07403-5568-4BCB-B86C-B8F0A6EEF96A}" type="parTrans" cxnId="{B7F08655-C4FC-41FD-AB65-880AD329E76B}">
      <dgm:prSet/>
      <dgm:spPr/>
      <dgm:t>
        <a:bodyPr/>
        <a:lstStyle/>
        <a:p>
          <a:endParaRPr lang="en-US"/>
        </a:p>
      </dgm:t>
    </dgm:pt>
    <dgm:pt modelId="{40D7C1C2-0BAB-4DDD-A805-91ADE102F96A}" type="sibTrans" cxnId="{B7F08655-C4FC-41FD-AB65-880AD329E76B}">
      <dgm:prSet/>
      <dgm:spPr/>
      <dgm:t>
        <a:bodyPr/>
        <a:lstStyle/>
        <a:p>
          <a:endParaRPr lang="en-US"/>
        </a:p>
      </dgm:t>
    </dgm:pt>
    <dgm:pt modelId="{F86EE931-1110-466D-86EA-B72C81E1687E}">
      <dgm:prSet/>
      <dgm:spPr/>
      <dgm:t>
        <a:bodyPr/>
        <a:lstStyle/>
        <a:p>
          <a:r>
            <a:rPr lang="en-GB"/>
            <a:t>Improving employee motivation and commitment</a:t>
          </a:r>
          <a:endParaRPr lang="en-US"/>
        </a:p>
      </dgm:t>
    </dgm:pt>
    <dgm:pt modelId="{05FDDB58-027C-4ACA-9F8A-AB1DD13B9D93}" type="parTrans" cxnId="{67ED2682-7750-4990-AA11-93372856D208}">
      <dgm:prSet/>
      <dgm:spPr/>
      <dgm:t>
        <a:bodyPr/>
        <a:lstStyle/>
        <a:p>
          <a:endParaRPr lang="en-US"/>
        </a:p>
      </dgm:t>
    </dgm:pt>
    <dgm:pt modelId="{3906C93A-9CE1-4B9C-A3E3-B169ABC3A29E}" type="sibTrans" cxnId="{67ED2682-7750-4990-AA11-93372856D208}">
      <dgm:prSet/>
      <dgm:spPr/>
      <dgm:t>
        <a:bodyPr/>
        <a:lstStyle/>
        <a:p>
          <a:endParaRPr lang="en-US"/>
        </a:p>
      </dgm:t>
    </dgm:pt>
    <dgm:pt modelId="{99C59713-C73B-468B-8610-636705CE7D1F}" type="pres">
      <dgm:prSet presAssocID="{A641D54D-34A0-4D3C-BC19-818C607436EE}" presName="root" presStyleCnt="0">
        <dgm:presLayoutVars>
          <dgm:dir/>
          <dgm:resizeHandles val="exact"/>
        </dgm:presLayoutVars>
      </dgm:prSet>
      <dgm:spPr/>
    </dgm:pt>
    <dgm:pt modelId="{DCE25361-78BE-41A5-A6D1-51A72D6C143B}" type="pres">
      <dgm:prSet presAssocID="{E33F22A8-AA96-49E8-ADBB-6C2220C31766}" presName="compNode" presStyleCnt="0"/>
      <dgm:spPr/>
    </dgm:pt>
    <dgm:pt modelId="{E70A87A1-35FF-4521-B365-70225F193A11}" type="pres">
      <dgm:prSet presAssocID="{E33F22A8-AA96-49E8-ADBB-6C2220C31766}" presName="bgRect" presStyleLbl="bgShp" presStyleIdx="0" presStyleCnt="4"/>
      <dgm:spPr/>
    </dgm:pt>
    <dgm:pt modelId="{23D6F0AC-FF03-4DA6-8B95-BC59177231F2}" type="pres">
      <dgm:prSet presAssocID="{E33F22A8-AA96-49E8-ADBB-6C2220C3176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aw blade"/>
        </a:ext>
      </dgm:extLst>
    </dgm:pt>
    <dgm:pt modelId="{CBC1D7E4-7E8C-40AE-A2AB-B4835FFC594C}" type="pres">
      <dgm:prSet presAssocID="{E33F22A8-AA96-49E8-ADBB-6C2220C31766}" presName="spaceRect" presStyleCnt="0"/>
      <dgm:spPr/>
    </dgm:pt>
    <dgm:pt modelId="{A3DD31DC-12AE-4663-AB49-EAA2DE7D0F26}" type="pres">
      <dgm:prSet presAssocID="{E33F22A8-AA96-49E8-ADBB-6C2220C31766}" presName="parTx" presStyleLbl="revTx" presStyleIdx="0" presStyleCnt="4">
        <dgm:presLayoutVars>
          <dgm:chMax val="0"/>
          <dgm:chPref val="0"/>
        </dgm:presLayoutVars>
      </dgm:prSet>
      <dgm:spPr/>
    </dgm:pt>
    <dgm:pt modelId="{428BBD3C-CB7F-4FC9-BCCF-B4EDCFD0CFC3}" type="pres">
      <dgm:prSet presAssocID="{4FD78B9C-E8C5-4BBC-930E-70FF6E0ECC39}" presName="sibTrans" presStyleCnt="0"/>
      <dgm:spPr/>
    </dgm:pt>
    <dgm:pt modelId="{F07E3D70-18A8-4180-B84A-DD00D7BB8C79}" type="pres">
      <dgm:prSet presAssocID="{A315C7EE-5296-45A5-BD27-783D76376CD2}" presName="compNode" presStyleCnt="0"/>
      <dgm:spPr/>
    </dgm:pt>
    <dgm:pt modelId="{5AD76F25-3B01-45D8-9BE0-796D937EA65E}" type="pres">
      <dgm:prSet presAssocID="{A315C7EE-5296-45A5-BD27-783D76376CD2}" presName="bgRect" presStyleLbl="bgShp" presStyleIdx="1" presStyleCnt="4"/>
      <dgm:spPr/>
    </dgm:pt>
    <dgm:pt modelId="{6524DB1E-CB9D-4583-A845-080C8FC6524E}" type="pres">
      <dgm:prSet presAssocID="{A315C7EE-5296-45A5-BD27-783D76376CD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A129257E-7F79-4985-BA3E-214E786DE4E6}" type="pres">
      <dgm:prSet presAssocID="{A315C7EE-5296-45A5-BD27-783D76376CD2}" presName="spaceRect" presStyleCnt="0"/>
      <dgm:spPr/>
    </dgm:pt>
    <dgm:pt modelId="{EEADF990-524C-4367-AF48-0ACED90F8660}" type="pres">
      <dgm:prSet presAssocID="{A315C7EE-5296-45A5-BD27-783D76376CD2}" presName="parTx" presStyleLbl="revTx" presStyleIdx="1" presStyleCnt="4">
        <dgm:presLayoutVars>
          <dgm:chMax val="0"/>
          <dgm:chPref val="0"/>
        </dgm:presLayoutVars>
      </dgm:prSet>
      <dgm:spPr/>
    </dgm:pt>
    <dgm:pt modelId="{13CBA08C-980F-420D-A839-F7910C2FAFBE}" type="pres">
      <dgm:prSet presAssocID="{86D1E3B9-F06F-4C77-92B3-BBA31BD0A9EC}" presName="sibTrans" presStyleCnt="0"/>
      <dgm:spPr/>
    </dgm:pt>
    <dgm:pt modelId="{B43DBFD1-E3C1-4D41-9267-B1E76DFFD391}" type="pres">
      <dgm:prSet presAssocID="{9C951985-F9C0-4D98-B1C3-6AD8774013CC}" presName="compNode" presStyleCnt="0"/>
      <dgm:spPr/>
    </dgm:pt>
    <dgm:pt modelId="{7C6E5186-7DAC-4F14-964A-2639D61CDC3E}" type="pres">
      <dgm:prSet presAssocID="{9C951985-F9C0-4D98-B1C3-6AD8774013CC}" presName="bgRect" presStyleLbl="bgShp" presStyleIdx="2" presStyleCnt="4"/>
      <dgm:spPr/>
    </dgm:pt>
    <dgm:pt modelId="{C9631969-8A87-49D6-83CC-0E93465E687B}" type="pres">
      <dgm:prSet presAssocID="{9C951985-F9C0-4D98-B1C3-6AD8774013C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bulb"/>
        </a:ext>
      </dgm:extLst>
    </dgm:pt>
    <dgm:pt modelId="{5D6E7527-04FA-422B-971B-6063C77563A0}" type="pres">
      <dgm:prSet presAssocID="{9C951985-F9C0-4D98-B1C3-6AD8774013CC}" presName="spaceRect" presStyleCnt="0"/>
      <dgm:spPr/>
    </dgm:pt>
    <dgm:pt modelId="{A7845637-9176-431E-BB6B-898C265647E0}" type="pres">
      <dgm:prSet presAssocID="{9C951985-F9C0-4D98-B1C3-6AD8774013CC}" presName="parTx" presStyleLbl="revTx" presStyleIdx="2" presStyleCnt="4">
        <dgm:presLayoutVars>
          <dgm:chMax val="0"/>
          <dgm:chPref val="0"/>
        </dgm:presLayoutVars>
      </dgm:prSet>
      <dgm:spPr/>
    </dgm:pt>
    <dgm:pt modelId="{0FDB07D5-DE52-4B59-8E3E-F64D3BE0457F}" type="pres">
      <dgm:prSet presAssocID="{40D7C1C2-0BAB-4DDD-A805-91ADE102F96A}" presName="sibTrans" presStyleCnt="0"/>
      <dgm:spPr/>
    </dgm:pt>
    <dgm:pt modelId="{0537482B-467F-4266-B020-B75727478012}" type="pres">
      <dgm:prSet presAssocID="{F86EE931-1110-466D-86EA-B72C81E1687E}" presName="compNode" presStyleCnt="0"/>
      <dgm:spPr/>
    </dgm:pt>
    <dgm:pt modelId="{4B78EC93-2C5E-4F19-A824-2C1E5C5AEDF4}" type="pres">
      <dgm:prSet presAssocID="{F86EE931-1110-466D-86EA-B72C81E1687E}" presName="bgRect" presStyleLbl="bgShp" presStyleIdx="3" presStyleCnt="4"/>
      <dgm:spPr/>
    </dgm:pt>
    <dgm:pt modelId="{1D5BC164-C2D7-4385-AFEF-8ED98DB02619}" type="pres">
      <dgm:prSet presAssocID="{F86EE931-1110-466D-86EA-B72C81E1687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2FA7C47F-2C0A-402A-A9FF-384D0D22E266}" type="pres">
      <dgm:prSet presAssocID="{F86EE931-1110-466D-86EA-B72C81E1687E}" presName="spaceRect" presStyleCnt="0"/>
      <dgm:spPr/>
    </dgm:pt>
    <dgm:pt modelId="{044E12F7-8182-4FF6-A093-C9AEDC300CE2}" type="pres">
      <dgm:prSet presAssocID="{F86EE931-1110-466D-86EA-B72C81E1687E}" presName="parTx" presStyleLbl="revTx" presStyleIdx="3" presStyleCnt="4">
        <dgm:presLayoutVars>
          <dgm:chMax val="0"/>
          <dgm:chPref val="0"/>
        </dgm:presLayoutVars>
      </dgm:prSet>
      <dgm:spPr/>
    </dgm:pt>
  </dgm:ptLst>
  <dgm:cxnLst>
    <dgm:cxn modelId="{4704CE0E-FE9F-494D-B3D5-A35DA4C848EF}" type="presOf" srcId="{A315C7EE-5296-45A5-BD27-783D76376CD2}" destId="{EEADF990-524C-4367-AF48-0ACED90F8660}" srcOrd="0" destOrd="0" presId="urn:microsoft.com/office/officeart/2018/2/layout/IconVerticalSolidList"/>
    <dgm:cxn modelId="{DFE99E41-C3FA-4D19-BCEA-31A166E1B6E3}" srcId="{A641D54D-34A0-4D3C-BC19-818C607436EE}" destId="{A315C7EE-5296-45A5-BD27-783D76376CD2}" srcOrd="1" destOrd="0" parTransId="{C713EDAB-27CB-41A0-9F58-75EE5EF9C35C}" sibTransId="{86D1E3B9-F06F-4C77-92B3-BBA31BD0A9EC}"/>
    <dgm:cxn modelId="{F1815F47-51E8-4519-BD83-A93BF09C263A}" type="presOf" srcId="{F86EE931-1110-466D-86EA-B72C81E1687E}" destId="{044E12F7-8182-4FF6-A093-C9AEDC300CE2}" srcOrd="0" destOrd="0" presId="urn:microsoft.com/office/officeart/2018/2/layout/IconVerticalSolidList"/>
    <dgm:cxn modelId="{EC04144E-E5D2-45CA-AB63-8EAD0E1F486E}" srcId="{A641D54D-34A0-4D3C-BC19-818C607436EE}" destId="{E33F22A8-AA96-49E8-ADBB-6C2220C31766}" srcOrd="0" destOrd="0" parTransId="{AF7D23D5-3E38-4247-A80F-80136901D0BB}" sibTransId="{4FD78B9C-E8C5-4BBC-930E-70FF6E0ECC39}"/>
    <dgm:cxn modelId="{3F2C8C73-ACB0-41B7-9142-4F3AF9F3C681}" type="presOf" srcId="{E33F22A8-AA96-49E8-ADBB-6C2220C31766}" destId="{A3DD31DC-12AE-4663-AB49-EAA2DE7D0F26}" srcOrd="0" destOrd="0" presId="urn:microsoft.com/office/officeart/2018/2/layout/IconVerticalSolidList"/>
    <dgm:cxn modelId="{B7F08655-C4FC-41FD-AB65-880AD329E76B}" srcId="{A641D54D-34A0-4D3C-BC19-818C607436EE}" destId="{9C951985-F9C0-4D98-B1C3-6AD8774013CC}" srcOrd="2" destOrd="0" parTransId="{7AE07403-5568-4BCB-B86C-B8F0A6EEF96A}" sibTransId="{40D7C1C2-0BAB-4DDD-A805-91ADE102F96A}"/>
    <dgm:cxn modelId="{1E2CF47F-45E0-4D39-A01E-F5CEDD1A3BE8}" type="presOf" srcId="{9C951985-F9C0-4D98-B1C3-6AD8774013CC}" destId="{A7845637-9176-431E-BB6B-898C265647E0}" srcOrd="0" destOrd="0" presId="urn:microsoft.com/office/officeart/2018/2/layout/IconVerticalSolidList"/>
    <dgm:cxn modelId="{67ED2682-7750-4990-AA11-93372856D208}" srcId="{A641D54D-34A0-4D3C-BC19-818C607436EE}" destId="{F86EE931-1110-466D-86EA-B72C81E1687E}" srcOrd="3" destOrd="0" parTransId="{05FDDB58-027C-4ACA-9F8A-AB1DD13B9D93}" sibTransId="{3906C93A-9CE1-4B9C-A3E3-B169ABC3A29E}"/>
    <dgm:cxn modelId="{DF4A72B5-5228-4DB4-BFDB-C9ABD132FE9E}" type="presOf" srcId="{A641D54D-34A0-4D3C-BC19-818C607436EE}" destId="{99C59713-C73B-468B-8610-636705CE7D1F}" srcOrd="0" destOrd="0" presId="urn:microsoft.com/office/officeart/2018/2/layout/IconVerticalSolidList"/>
    <dgm:cxn modelId="{FF306DA4-4AB4-4BD1-B77B-83B6D9EA87F5}" type="presParOf" srcId="{99C59713-C73B-468B-8610-636705CE7D1F}" destId="{DCE25361-78BE-41A5-A6D1-51A72D6C143B}" srcOrd="0" destOrd="0" presId="urn:microsoft.com/office/officeart/2018/2/layout/IconVerticalSolidList"/>
    <dgm:cxn modelId="{51590A66-A6D2-49A3-AB3B-F7F3D4F6C0C5}" type="presParOf" srcId="{DCE25361-78BE-41A5-A6D1-51A72D6C143B}" destId="{E70A87A1-35FF-4521-B365-70225F193A11}" srcOrd="0" destOrd="0" presId="urn:microsoft.com/office/officeart/2018/2/layout/IconVerticalSolidList"/>
    <dgm:cxn modelId="{44E101C8-4338-4F0F-9906-C9533A05AFD0}" type="presParOf" srcId="{DCE25361-78BE-41A5-A6D1-51A72D6C143B}" destId="{23D6F0AC-FF03-4DA6-8B95-BC59177231F2}" srcOrd="1" destOrd="0" presId="urn:microsoft.com/office/officeart/2018/2/layout/IconVerticalSolidList"/>
    <dgm:cxn modelId="{10CD7BB9-A06C-41CE-8BDB-FAA4E01AF7C9}" type="presParOf" srcId="{DCE25361-78BE-41A5-A6D1-51A72D6C143B}" destId="{CBC1D7E4-7E8C-40AE-A2AB-B4835FFC594C}" srcOrd="2" destOrd="0" presId="urn:microsoft.com/office/officeart/2018/2/layout/IconVerticalSolidList"/>
    <dgm:cxn modelId="{EDD57E62-8D6A-4128-90FC-7711AB617C63}" type="presParOf" srcId="{DCE25361-78BE-41A5-A6D1-51A72D6C143B}" destId="{A3DD31DC-12AE-4663-AB49-EAA2DE7D0F26}" srcOrd="3" destOrd="0" presId="urn:microsoft.com/office/officeart/2018/2/layout/IconVerticalSolidList"/>
    <dgm:cxn modelId="{83C96194-45B4-4802-B458-116106938C82}" type="presParOf" srcId="{99C59713-C73B-468B-8610-636705CE7D1F}" destId="{428BBD3C-CB7F-4FC9-BCCF-B4EDCFD0CFC3}" srcOrd="1" destOrd="0" presId="urn:microsoft.com/office/officeart/2018/2/layout/IconVerticalSolidList"/>
    <dgm:cxn modelId="{51D27513-565E-4356-AA3A-4A5847EF9042}" type="presParOf" srcId="{99C59713-C73B-468B-8610-636705CE7D1F}" destId="{F07E3D70-18A8-4180-B84A-DD00D7BB8C79}" srcOrd="2" destOrd="0" presId="urn:microsoft.com/office/officeart/2018/2/layout/IconVerticalSolidList"/>
    <dgm:cxn modelId="{57CCDFF4-AE2E-460B-A94F-219339E6A74D}" type="presParOf" srcId="{F07E3D70-18A8-4180-B84A-DD00D7BB8C79}" destId="{5AD76F25-3B01-45D8-9BE0-796D937EA65E}" srcOrd="0" destOrd="0" presId="urn:microsoft.com/office/officeart/2018/2/layout/IconVerticalSolidList"/>
    <dgm:cxn modelId="{8C59EE30-C6A8-480A-BE3B-4EC061A6C73C}" type="presParOf" srcId="{F07E3D70-18A8-4180-B84A-DD00D7BB8C79}" destId="{6524DB1E-CB9D-4583-A845-080C8FC6524E}" srcOrd="1" destOrd="0" presId="urn:microsoft.com/office/officeart/2018/2/layout/IconVerticalSolidList"/>
    <dgm:cxn modelId="{DF78C3C6-2532-4D72-B539-69089107D2AE}" type="presParOf" srcId="{F07E3D70-18A8-4180-B84A-DD00D7BB8C79}" destId="{A129257E-7F79-4985-BA3E-214E786DE4E6}" srcOrd="2" destOrd="0" presId="urn:microsoft.com/office/officeart/2018/2/layout/IconVerticalSolidList"/>
    <dgm:cxn modelId="{DEEF6087-4A73-40C7-AD19-10194D9A99EA}" type="presParOf" srcId="{F07E3D70-18A8-4180-B84A-DD00D7BB8C79}" destId="{EEADF990-524C-4367-AF48-0ACED90F8660}" srcOrd="3" destOrd="0" presId="urn:microsoft.com/office/officeart/2018/2/layout/IconVerticalSolidList"/>
    <dgm:cxn modelId="{92351870-E403-427C-83B2-E13874CA5E54}" type="presParOf" srcId="{99C59713-C73B-468B-8610-636705CE7D1F}" destId="{13CBA08C-980F-420D-A839-F7910C2FAFBE}" srcOrd="3" destOrd="0" presId="urn:microsoft.com/office/officeart/2018/2/layout/IconVerticalSolidList"/>
    <dgm:cxn modelId="{3BD2F4D0-5337-4E21-91EB-C0572558F89B}" type="presParOf" srcId="{99C59713-C73B-468B-8610-636705CE7D1F}" destId="{B43DBFD1-E3C1-4D41-9267-B1E76DFFD391}" srcOrd="4" destOrd="0" presId="urn:microsoft.com/office/officeart/2018/2/layout/IconVerticalSolidList"/>
    <dgm:cxn modelId="{867E3153-113D-4E9C-9F1E-D3225B851634}" type="presParOf" srcId="{B43DBFD1-E3C1-4D41-9267-B1E76DFFD391}" destId="{7C6E5186-7DAC-4F14-964A-2639D61CDC3E}" srcOrd="0" destOrd="0" presId="urn:microsoft.com/office/officeart/2018/2/layout/IconVerticalSolidList"/>
    <dgm:cxn modelId="{284B3B9E-A053-42C8-8604-848573D54639}" type="presParOf" srcId="{B43DBFD1-E3C1-4D41-9267-B1E76DFFD391}" destId="{C9631969-8A87-49D6-83CC-0E93465E687B}" srcOrd="1" destOrd="0" presId="urn:microsoft.com/office/officeart/2018/2/layout/IconVerticalSolidList"/>
    <dgm:cxn modelId="{25FBB20B-59F8-4CAE-96F9-DFAA994CA3A2}" type="presParOf" srcId="{B43DBFD1-E3C1-4D41-9267-B1E76DFFD391}" destId="{5D6E7527-04FA-422B-971B-6063C77563A0}" srcOrd="2" destOrd="0" presId="urn:microsoft.com/office/officeart/2018/2/layout/IconVerticalSolidList"/>
    <dgm:cxn modelId="{106BDCDA-D31B-48C9-B913-08C1E11AC7D3}" type="presParOf" srcId="{B43DBFD1-E3C1-4D41-9267-B1E76DFFD391}" destId="{A7845637-9176-431E-BB6B-898C265647E0}" srcOrd="3" destOrd="0" presId="urn:microsoft.com/office/officeart/2018/2/layout/IconVerticalSolidList"/>
    <dgm:cxn modelId="{12CCDBD6-8908-4120-B312-2AEC7AAD91EB}" type="presParOf" srcId="{99C59713-C73B-468B-8610-636705CE7D1F}" destId="{0FDB07D5-DE52-4B59-8E3E-F64D3BE0457F}" srcOrd="5" destOrd="0" presId="urn:microsoft.com/office/officeart/2018/2/layout/IconVerticalSolidList"/>
    <dgm:cxn modelId="{05953584-B2A6-40D8-B464-DE4D7D3DCC7D}" type="presParOf" srcId="{99C59713-C73B-468B-8610-636705CE7D1F}" destId="{0537482B-467F-4266-B020-B75727478012}" srcOrd="6" destOrd="0" presId="urn:microsoft.com/office/officeart/2018/2/layout/IconVerticalSolidList"/>
    <dgm:cxn modelId="{F5899B72-14B4-4664-8CB2-8AEB63DAF639}" type="presParOf" srcId="{0537482B-467F-4266-B020-B75727478012}" destId="{4B78EC93-2C5E-4F19-A824-2C1E5C5AEDF4}" srcOrd="0" destOrd="0" presId="urn:microsoft.com/office/officeart/2018/2/layout/IconVerticalSolidList"/>
    <dgm:cxn modelId="{4D62EBA0-4FB0-4740-8390-F2DFB814CB84}" type="presParOf" srcId="{0537482B-467F-4266-B020-B75727478012}" destId="{1D5BC164-C2D7-4385-AFEF-8ED98DB02619}" srcOrd="1" destOrd="0" presId="urn:microsoft.com/office/officeart/2018/2/layout/IconVerticalSolidList"/>
    <dgm:cxn modelId="{8D332D25-EAC1-4366-B553-46C31D451DB2}" type="presParOf" srcId="{0537482B-467F-4266-B020-B75727478012}" destId="{2FA7C47F-2C0A-402A-A9FF-384D0D22E266}" srcOrd="2" destOrd="0" presId="urn:microsoft.com/office/officeart/2018/2/layout/IconVerticalSolidList"/>
    <dgm:cxn modelId="{F6279583-388D-406A-BED5-D6A92E0F407B}" type="presParOf" srcId="{0537482B-467F-4266-B020-B75727478012}" destId="{044E12F7-8182-4FF6-A093-C9AEDC300CE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894DE7D-9F4D-4DB1-870F-2AA5BDFABC6D}" type="doc">
      <dgm:prSet loTypeId="urn:microsoft.com/office/officeart/2005/8/layout/radial1" loCatId="cycle" qsTypeId="urn:microsoft.com/office/officeart/2005/8/quickstyle/simple1" qsCatId="simple" csTypeId="urn:microsoft.com/office/officeart/2005/8/colors/colorful2" csCatId="colorful" phldr="1"/>
      <dgm:spPr/>
      <dgm:t>
        <a:bodyPr/>
        <a:lstStyle/>
        <a:p>
          <a:endParaRPr lang="en-GB"/>
        </a:p>
      </dgm:t>
    </dgm:pt>
    <dgm:pt modelId="{C6A2DAF5-346D-4C67-94BB-D7BBD49B4C6F}">
      <dgm:prSet phldrT="[Text]" custT="1"/>
      <dgm:spPr/>
      <dgm:t>
        <a:bodyPr/>
        <a:lstStyle/>
        <a:p>
          <a:r>
            <a:rPr lang="en-GB" sz="1200"/>
            <a:t>What makes an effective team</a:t>
          </a:r>
        </a:p>
      </dgm:t>
    </dgm:pt>
    <dgm:pt modelId="{B7651F1E-2E5B-4FCD-B8ED-7708A8C02A41}" type="parTrans" cxnId="{CF844116-D0C1-4C63-B7DE-3FEA531BB8E7}">
      <dgm:prSet/>
      <dgm:spPr/>
      <dgm:t>
        <a:bodyPr/>
        <a:lstStyle/>
        <a:p>
          <a:endParaRPr lang="en-GB" sz="1200"/>
        </a:p>
      </dgm:t>
    </dgm:pt>
    <dgm:pt modelId="{D50E7E8C-89BF-4401-B044-BD93F86F29CC}" type="sibTrans" cxnId="{CF844116-D0C1-4C63-B7DE-3FEA531BB8E7}">
      <dgm:prSet/>
      <dgm:spPr/>
      <dgm:t>
        <a:bodyPr/>
        <a:lstStyle/>
        <a:p>
          <a:endParaRPr lang="en-GB" sz="1200"/>
        </a:p>
      </dgm:t>
    </dgm:pt>
    <dgm:pt modelId="{5E836BCB-E157-46BF-9E3A-3DCFF40DF1E0}">
      <dgm:prSet phldrT="[Text]" custT="1"/>
      <dgm:spPr/>
      <dgm:t>
        <a:bodyPr/>
        <a:lstStyle/>
        <a:p>
          <a:r>
            <a:rPr lang="en-GB" sz="1200"/>
            <a:t>Common goals</a:t>
          </a:r>
        </a:p>
      </dgm:t>
    </dgm:pt>
    <dgm:pt modelId="{864DA8C2-24AD-49BB-B215-4D6947F53635}" type="parTrans" cxnId="{ED99E2C2-BFA9-4014-BE88-2E5BACCF6D60}">
      <dgm:prSet custT="1"/>
      <dgm:spPr/>
      <dgm:t>
        <a:bodyPr/>
        <a:lstStyle/>
        <a:p>
          <a:endParaRPr lang="en-GB" sz="1200"/>
        </a:p>
      </dgm:t>
    </dgm:pt>
    <dgm:pt modelId="{AAADA98F-13D7-43A2-B27F-7392883AAD65}" type="sibTrans" cxnId="{ED99E2C2-BFA9-4014-BE88-2E5BACCF6D60}">
      <dgm:prSet/>
      <dgm:spPr/>
      <dgm:t>
        <a:bodyPr/>
        <a:lstStyle/>
        <a:p>
          <a:endParaRPr lang="en-GB" sz="1200"/>
        </a:p>
      </dgm:t>
    </dgm:pt>
    <dgm:pt modelId="{DAF42C44-8D54-4884-A04B-722EE8001E4E}">
      <dgm:prSet phldrT="[Text]" custT="1"/>
      <dgm:spPr/>
      <dgm:t>
        <a:bodyPr/>
        <a:lstStyle/>
        <a:p>
          <a:r>
            <a:rPr lang="en-GB" sz="1200"/>
            <a:t>Leadership</a:t>
          </a:r>
        </a:p>
      </dgm:t>
    </dgm:pt>
    <dgm:pt modelId="{5665480F-C2CE-474F-9A0E-409AE7C70B13}" type="parTrans" cxnId="{7629199C-322E-4092-91B5-EB5AFE542714}">
      <dgm:prSet custT="1"/>
      <dgm:spPr/>
      <dgm:t>
        <a:bodyPr/>
        <a:lstStyle/>
        <a:p>
          <a:endParaRPr lang="en-GB" sz="1200"/>
        </a:p>
      </dgm:t>
    </dgm:pt>
    <dgm:pt modelId="{C9B33B59-E427-423C-AC62-3053A28BD350}" type="sibTrans" cxnId="{7629199C-322E-4092-91B5-EB5AFE542714}">
      <dgm:prSet/>
      <dgm:spPr/>
      <dgm:t>
        <a:bodyPr/>
        <a:lstStyle/>
        <a:p>
          <a:endParaRPr lang="en-GB" sz="1200"/>
        </a:p>
      </dgm:t>
    </dgm:pt>
    <dgm:pt modelId="{8736E102-50FD-4DDB-B8CD-AA6EA389E508}">
      <dgm:prSet phldrT="[Text]" custT="1"/>
      <dgm:spPr/>
      <dgm:t>
        <a:bodyPr/>
        <a:lstStyle/>
        <a:p>
          <a:r>
            <a:rPr lang="en-GB" sz="1200"/>
            <a:t>Established ground rules</a:t>
          </a:r>
        </a:p>
      </dgm:t>
    </dgm:pt>
    <dgm:pt modelId="{06F08C0D-DCEE-4F17-8BF2-ACCA46AD08E4}" type="parTrans" cxnId="{F9B670D0-4297-43DC-A676-01DFF0F3D738}">
      <dgm:prSet custT="1"/>
      <dgm:spPr/>
      <dgm:t>
        <a:bodyPr/>
        <a:lstStyle/>
        <a:p>
          <a:endParaRPr lang="en-GB" sz="1200"/>
        </a:p>
      </dgm:t>
    </dgm:pt>
    <dgm:pt modelId="{D2AF5831-A903-4852-9291-5A782AF74370}" type="sibTrans" cxnId="{F9B670D0-4297-43DC-A676-01DFF0F3D738}">
      <dgm:prSet/>
      <dgm:spPr/>
      <dgm:t>
        <a:bodyPr/>
        <a:lstStyle/>
        <a:p>
          <a:endParaRPr lang="en-GB" sz="1200"/>
        </a:p>
      </dgm:t>
    </dgm:pt>
    <dgm:pt modelId="{7B6404C4-0046-48FC-AE5B-35E351E968EA}">
      <dgm:prSet phldrT="[Text]" custT="1"/>
      <dgm:spPr/>
      <dgm:t>
        <a:bodyPr/>
        <a:lstStyle/>
        <a:p>
          <a:r>
            <a:rPr lang="en-GB" sz="1200"/>
            <a:t>Appropriate skills of individua's</a:t>
          </a:r>
        </a:p>
      </dgm:t>
    </dgm:pt>
    <dgm:pt modelId="{2C9DF7D1-EBFF-4175-9DD1-71F7625783DB}" type="parTrans" cxnId="{4C3BA93B-5462-4601-AB19-A94170663B84}">
      <dgm:prSet custT="1"/>
      <dgm:spPr/>
      <dgm:t>
        <a:bodyPr/>
        <a:lstStyle/>
        <a:p>
          <a:endParaRPr lang="en-GB" sz="1200"/>
        </a:p>
      </dgm:t>
    </dgm:pt>
    <dgm:pt modelId="{4C85311B-997D-4E95-BECD-651FE5D1FBA6}" type="sibTrans" cxnId="{4C3BA93B-5462-4601-AB19-A94170663B84}">
      <dgm:prSet/>
      <dgm:spPr/>
      <dgm:t>
        <a:bodyPr/>
        <a:lstStyle/>
        <a:p>
          <a:endParaRPr lang="en-GB" sz="1200"/>
        </a:p>
      </dgm:t>
    </dgm:pt>
    <dgm:pt modelId="{35E59008-3579-4FFF-8902-A8308A963BBF}">
      <dgm:prSet phldrT="[Text]" custT="1"/>
      <dgm:spPr/>
      <dgm:t>
        <a:bodyPr/>
        <a:lstStyle/>
        <a:p>
          <a:r>
            <a:rPr lang="en-GB" sz="1200"/>
            <a:t>Interaction and involvement of all </a:t>
          </a:r>
        </a:p>
      </dgm:t>
    </dgm:pt>
    <dgm:pt modelId="{8149333B-ABCD-451A-BA43-B858563F2DF7}" type="parTrans" cxnId="{4E718F29-4708-4CC6-95DD-51545F62258E}">
      <dgm:prSet custT="1"/>
      <dgm:spPr/>
      <dgm:t>
        <a:bodyPr/>
        <a:lstStyle/>
        <a:p>
          <a:endParaRPr lang="en-GB" sz="1200"/>
        </a:p>
      </dgm:t>
    </dgm:pt>
    <dgm:pt modelId="{E1069FA5-A710-4246-9277-D2BDA0314443}" type="sibTrans" cxnId="{4E718F29-4708-4CC6-95DD-51545F62258E}">
      <dgm:prSet/>
      <dgm:spPr/>
      <dgm:t>
        <a:bodyPr/>
        <a:lstStyle/>
        <a:p>
          <a:endParaRPr lang="en-GB" sz="1200"/>
        </a:p>
      </dgm:t>
    </dgm:pt>
    <dgm:pt modelId="{BB0CF3D4-BA64-460E-B3E7-384D89E06310}">
      <dgm:prSet phldrT="[Text]" custT="1"/>
      <dgm:spPr/>
      <dgm:t>
        <a:bodyPr/>
        <a:lstStyle/>
        <a:p>
          <a:r>
            <a:rPr lang="en-GB" sz="1200"/>
            <a:t>Open communication</a:t>
          </a:r>
        </a:p>
      </dgm:t>
    </dgm:pt>
    <dgm:pt modelId="{88051E66-C5A4-4634-B52B-8D0841F7B384}" type="parTrans" cxnId="{DDA481E6-D6A7-4D73-8B2A-03A35B90D777}">
      <dgm:prSet custT="1"/>
      <dgm:spPr/>
      <dgm:t>
        <a:bodyPr/>
        <a:lstStyle/>
        <a:p>
          <a:endParaRPr lang="en-GB" sz="1200"/>
        </a:p>
      </dgm:t>
    </dgm:pt>
    <dgm:pt modelId="{E240AD58-E121-4597-9C1C-659A80967020}" type="sibTrans" cxnId="{DDA481E6-D6A7-4D73-8B2A-03A35B90D777}">
      <dgm:prSet/>
      <dgm:spPr/>
      <dgm:t>
        <a:bodyPr/>
        <a:lstStyle/>
        <a:p>
          <a:endParaRPr lang="en-GB" sz="1200"/>
        </a:p>
      </dgm:t>
    </dgm:pt>
    <dgm:pt modelId="{B2E42600-0FAF-4424-BF7A-DC09A09A5F75}">
      <dgm:prSet phldrT="[Text]" custT="1"/>
      <dgm:spPr/>
      <dgm:t>
        <a:bodyPr/>
        <a:lstStyle/>
        <a:p>
          <a:r>
            <a:rPr lang="en-GB" sz="1200" dirty="0"/>
            <a:t>Well defined decision making process</a:t>
          </a:r>
        </a:p>
      </dgm:t>
    </dgm:pt>
    <dgm:pt modelId="{E478E30C-648F-4FD6-AD09-BC56202EAAF1}" type="parTrans" cxnId="{31EAFCE6-A93A-4704-9E84-75CC1383E37B}">
      <dgm:prSet custT="1"/>
      <dgm:spPr/>
      <dgm:t>
        <a:bodyPr/>
        <a:lstStyle/>
        <a:p>
          <a:endParaRPr lang="en-GB" sz="1200"/>
        </a:p>
      </dgm:t>
    </dgm:pt>
    <dgm:pt modelId="{E997DBC0-F093-46DC-BDCA-A50E7DA3C743}" type="sibTrans" cxnId="{31EAFCE6-A93A-4704-9E84-75CC1383E37B}">
      <dgm:prSet/>
      <dgm:spPr/>
      <dgm:t>
        <a:bodyPr/>
        <a:lstStyle/>
        <a:p>
          <a:endParaRPr lang="en-GB" sz="1200"/>
        </a:p>
      </dgm:t>
    </dgm:pt>
    <dgm:pt modelId="{6A29A709-505C-4069-B90E-6BB5EA4A77DB}">
      <dgm:prSet phldrT="[Text]" custT="1"/>
      <dgm:spPr/>
      <dgm:t>
        <a:bodyPr/>
        <a:lstStyle/>
        <a:p>
          <a:r>
            <a:rPr lang="en-GB" sz="1200"/>
            <a:t>Trust &amp; support</a:t>
          </a:r>
        </a:p>
      </dgm:t>
    </dgm:pt>
    <dgm:pt modelId="{13D30B21-13E1-4CE5-BC88-A3A116049A89}" type="parTrans" cxnId="{5D7D400F-1B7F-4385-B41F-A11901B3B2FC}">
      <dgm:prSet custT="1"/>
      <dgm:spPr/>
      <dgm:t>
        <a:bodyPr/>
        <a:lstStyle/>
        <a:p>
          <a:endParaRPr lang="en-GB" sz="1200"/>
        </a:p>
      </dgm:t>
    </dgm:pt>
    <dgm:pt modelId="{A6E74B6F-B536-4D35-9178-059AE8246945}" type="sibTrans" cxnId="{5D7D400F-1B7F-4385-B41F-A11901B3B2FC}">
      <dgm:prSet/>
      <dgm:spPr/>
      <dgm:t>
        <a:bodyPr/>
        <a:lstStyle/>
        <a:p>
          <a:endParaRPr lang="en-GB" sz="1200"/>
        </a:p>
      </dgm:t>
    </dgm:pt>
    <dgm:pt modelId="{323F8523-7CC8-4400-983B-64D85D79C5C4}">
      <dgm:prSet phldrT="[Text]" custT="1"/>
      <dgm:spPr/>
      <dgm:t>
        <a:bodyPr/>
        <a:lstStyle/>
        <a:p>
          <a:r>
            <a:rPr lang="en-GB" sz="1200"/>
            <a:t>Respect differences</a:t>
          </a:r>
        </a:p>
      </dgm:t>
    </dgm:pt>
    <dgm:pt modelId="{49BC39EE-18AB-4A60-9859-8D9ACF552971}" type="parTrans" cxnId="{47F74509-C4BC-4017-A4C9-4A3123AB863D}">
      <dgm:prSet custT="1"/>
      <dgm:spPr/>
      <dgm:t>
        <a:bodyPr/>
        <a:lstStyle/>
        <a:p>
          <a:endParaRPr lang="en-GB" sz="1200"/>
        </a:p>
      </dgm:t>
    </dgm:pt>
    <dgm:pt modelId="{21C2029B-4DE7-48D6-8093-E761214E1A3C}" type="sibTrans" cxnId="{47F74509-C4BC-4017-A4C9-4A3123AB863D}">
      <dgm:prSet/>
      <dgm:spPr/>
      <dgm:t>
        <a:bodyPr/>
        <a:lstStyle/>
        <a:p>
          <a:endParaRPr lang="en-GB" sz="1200"/>
        </a:p>
      </dgm:t>
    </dgm:pt>
    <dgm:pt modelId="{A793FFB2-B44F-4293-8959-D48CF6CDE80A}">
      <dgm:prSet phldrT="[Text]" custT="1"/>
      <dgm:spPr/>
      <dgm:t>
        <a:bodyPr/>
        <a:lstStyle/>
        <a:p>
          <a:r>
            <a:rPr lang="en-GB" sz="1200"/>
            <a:t>Conflict resolution</a:t>
          </a:r>
        </a:p>
      </dgm:t>
    </dgm:pt>
    <dgm:pt modelId="{D2974702-F421-4D0C-9DEC-EBAF655CA88A}" type="parTrans" cxnId="{82B2966E-04B2-451E-8267-498F899CD88C}">
      <dgm:prSet custT="1"/>
      <dgm:spPr/>
      <dgm:t>
        <a:bodyPr/>
        <a:lstStyle/>
        <a:p>
          <a:endParaRPr lang="en-GB" sz="1200"/>
        </a:p>
      </dgm:t>
    </dgm:pt>
    <dgm:pt modelId="{83590C47-6E4B-46A5-BD3D-52AF861FD06B}" type="sibTrans" cxnId="{82B2966E-04B2-451E-8267-498F899CD88C}">
      <dgm:prSet/>
      <dgm:spPr/>
      <dgm:t>
        <a:bodyPr/>
        <a:lstStyle/>
        <a:p>
          <a:endParaRPr lang="en-GB" sz="1200"/>
        </a:p>
      </dgm:t>
    </dgm:pt>
    <dgm:pt modelId="{31F2B7D3-B6DC-4208-B9B2-DA8DA15B3BF5}" type="pres">
      <dgm:prSet presAssocID="{C894DE7D-9F4D-4DB1-870F-2AA5BDFABC6D}" presName="cycle" presStyleCnt="0">
        <dgm:presLayoutVars>
          <dgm:chMax val="1"/>
          <dgm:dir/>
          <dgm:animLvl val="ctr"/>
          <dgm:resizeHandles val="exact"/>
        </dgm:presLayoutVars>
      </dgm:prSet>
      <dgm:spPr/>
    </dgm:pt>
    <dgm:pt modelId="{0C08E900-EBEA-4B21-B389-08BF470E34D7}" type="pres">
      <dgm:prSet presAssocID="{C6A2DAF5-346D-4C67-94BB-D7BBD49B4C6F}" presName="centerShape" presStyleLbl="node0" presStyleIdx="0" presStyleCnt="1"/>
      <dgm:spPr/>
    </dgm:pt>
    <dgm:pt modelId="{BDAD8861-D61F-4346-A63D-A09D6108C5B0}" type="pres">
      <dgm:prSet presAssocID="{864DA8C2-24AD-49BB-B215-4D6947F53635}" presName="Name9" presStyleLbl="parChTrans1D2" presStyleIdx="0" presStyleCnt="10"/>
      <dgm:spPr/>
    </dgm:pt>
    <dgm:pt modelId="{B042040E-2F20-429F-A132-5A5C8308A334}" type="pres">
      <dgm:prSet presAssocID="{864DA8C2-24AD-49BB-B215-4D6947F53635}" presName="connTx" presStyleLbl="parChTrans1D2" presStyleIdx="0" presStyleCnt="10"/>
      <dgm:spPr/>
    </dgm:pt>
    <dgm:pt modelId="{6EA4E799-83FF-44C1-B025-6DD72C607092}" type="pres">
      <dgm:prSet presAssocID="{5E836BCB-E157-46BF-9E3A-3DCFF40DF1E0}" presName="node" presStyleLbl="node1" presStyleIdx="0" presStyleCnt="10">
        <dgm:presLayoutVars>
          <dgm:bulletEnabled val="1"/>
        </dgm:presLayoutVars>
      </dgm:prSet>
      <dgm:spPr/>
    </dgm:pt>
    <dgm:pt modelId="{148BEC55-A5E7-481A-9FE5-502B77C16531}" type="pres">
      <dgm:prSet presAssocID="{5665480F-C2CE-474F-9A0E-409AE7C70B13}" presName="Name9" presStyleLbl="parChTrans1D2" presStyleIdx="1" presStyleCnt="10"/>
      <dgm:spPr/>
    </dgm:pt>
    <dgm:pt modelId="{31885F7A-7942-4390-84A2-523EEAA1CDF6}" type="pres">
      <dgm:prSet presAssocID="{5665480F-C2CE-474F-9A0E-409AE7C70B13}" presName="connTx" presStyleLbl="parChTrans1D2" presStyleIdx="1" presStyleCnt="10"/>
      <dgm:spPr/>
    </dgm:pt>
    <dgm:pt modelId="{EF73987E-32DB-49D5-AAB6-23F97C3D8821}" type="pres">
      <dgm:prSet presAssocID="{DAF42C44-8D54-4884-A04B-722EE8001E4E}" presName="node" presStyleLbl="node1" presStyleIdx="1" presStyleCnt="10">
        <dgm:presLayoutVars>
          <dgm:bulletEnabled val="1"/>
        </dgm:presLayoutVars>
      </dgm:prSet>
      <dgm:spPr/>
    </dgm:pt>
    <dgm:pt modelId="{455EB247-E4B4-46E9-810B-E3E1D302DAF1}" type="pres">
      <dgm:prSet presAssocID="{06F08C0D-DCEE-4F17-8BF2-ACCA46AD08E4}" presName="Name9" presStyleLbl="parChTrans1D2" presStyleIdx="2" presStyleCnt="10"/>
      <dgm:spPr/>
    </dgm:pt>
    <dgm:pt modelId="{AE5063EF-E47D-4CA3-8D73-4B03201F19EE}" type="pres">
      <dgm:prSet presAssocID="{06F08C0D-DCEE-4F17-8BF2-ACCA46AD08E4}" presName="connTx" presStyleLbl="parChTrans1D2" presStyleIdx="2" presStyleCnt="10"/>
      <dgm:spPr/>
    </dgm:pt>
    <dgm:pt modelId="{B3A56D97-E08C-4C5E-B911-6F34BDBA3B25}" type="pres">
      <dgm:prSet presAssocID="{8736E102-50FD-4DDB-B8CD-AA6EA389E508}" presName="node" presStyleLbl="node1" presStyleIdx="2" presStyleCnt="10">
        <dgm:presLayoutVars>
          <dgm:bulletEnabled val="1"/>
        </dgm:presLayoutVars>
      </dgm:prSet>
      <dgm:spPr/>
    </dgm:pt>
    <dgm:pt modelId="{348ABFA3-1BD2-41C6-B05A-C5F5534BDC31}" type="pres">
      <dgm:prSet presAssocID="{2C9DF7D1-EBFF-4175-9DD1-71F7625783DB}" presName="Name9" presStyleLbl="parChTrans1D2" presStyleIdx="3" presStyleCnt="10"/>
      <dgm:spPr/>
    </dgm:pt>
    <dgm:pt modelId="{C579F637-6D90-43A7-A059-A6FB58CC4E80}" type="pres">
      <dgm:prSet presAssocID="{2C9DF7D1-EBFF-4175-9DD1-71F7625783DB}" presName="connTx" presStyleLbl="parChTrans1D2" presStyleIdx="3" presStyleCnt="10"/>
      <dgm:spPr/>
    </dgm:pt>
    <dgm:pt modelId="{00BC0B14-68FC-4163-A200-558965ED6B85}" type="pres">
      <dgm:prSet presAssocID="{7B6404C4-0046-48FC-AE5B-35E351E968EA}" presName="node" presStyleLbl="node1" presStyleIdx="3" presStyleCnt="10">
        <dgm:presLayoutVars>
          <dgm:bulletEnabled val="1"/>
        </dgm:presLayoutVars>
      </dgm:prSet>
      <dgm:spPr/>
    </dgm:pt>
    <dgm:pt modelId="{2B210A3F-A8C7-4DA5-991A-591A3C788E71}" type="pres">
      <dgm:prSet presAssocID="{8149333B-ABCD-451A-BA43-B858563F2DF7}" presName="Name9" presStyleLbl="parChTrans1D2" presStyleIdx="4" presStyleCnt="10"/>
      <dgm:spPr/>
    </dgm:pt>
    <dgm:pt modelId="{01DB7CA7-7C30-461C-8DDC-9E2CA15ACF2E}" type="pres">
      <dgm:prSet presAssocID="{8149333B-ABCD-451A-BA43-B858563F2DF7}" presName="connTx" presStyleLbl="parChTrans1D2" presStyleIdx="4" presStyleCnt="10"/>
      <dgm:spPr/>
    </dgm:pt>
    <dgm:pt modelId="{16B90A39-4605-4178-86A5-359F861F4BB4}" type="pres">
      <dgm:prSet presAssocID="{35E59008-3579-4FFF-8902-A8308A963BBF}" presName="node" presStyleLbl="node1" presStyleIdx="4" presStyleCnt="10">
        <dgm:presLayoutVars>
          <dgm:bulletEnabled val="1"/>
        </dgm:presLayoutVars>
      </dgm:prSet>
      <dgm:spPr/>
    </dgm:pt>
    <dgm:pt modelId="{E74FE94A-DBF4-4CB6-AF16-F4A96307EFBE}" type="pres">
      <dgm:prSet presAssocID="{88051E66-C5A4-4634-B52B-8D0841F7B384}" presName="Name9" presStyleLbl="parChTrans1D2" presStyleIdx="5" presStyleCnt="10"/>
      <dgm:spPr/>
    </dgm:pt>
    <dgm:pt modelId="{FD21D850-7DCC-4F83-871E-BC314E56D861}" type="pres">
      <dgm:prSet presAssocID="{88051E66-C5A4-4634-B52B-8D0841F7B384}" presName="connTx" presStyleLbl="parChTrans1D2" presStyleIdx="5" presStyleCnt="10"/>
      <dgm:spPr/>
    </dgm:pt>
    <dgm:pt modelId="{4ABE8102-5B89-4DC8-AFEF-9E194FFB28C7}" type="pres">
      <dgm:prSet presAssocID="{BB0CF3D4-BA64-460E-B3E7-384D89E06310}" presName="node" presStyleLbl="node1" presStyleIdx="5" presStyleCnt="10">
        <dgm:presLayoutVars>
          <dgm:bulletEnabled val="1"/>
        </dgm:presLayoutVars>
      </dgm:prSet>
      <dgm:spPr/>
    </dgm:pt>
    <dgm:pt modelId="{057D7704-4E5F-40A3-87C6-82FCEB07C0E8}" type="pres">
      <dgm:prSet presAssocID="{E478E30C-648F-4FD6-AD09-BC56202EAAF1}" presName="Name9" presStyleLbl="parChTrans1D2" presStyleIdx="6" presStyleCnt="10"/>
      <dgm:spPr/>
    </dgm:pt>
    <dgm:pt modelId="{51D21219-7AA0-4C08-AE6B-234454684C84}" type="pres">
      <dgm:prSet presAssocID="{E478E30C-648F-4FD6-AD09-BC56202EAAF1}" presName="connTx" presStyleLbl="parChTrans1D2" presStyleIdx="6" presStyleCnt="10"/>
      <dgm:spPr/>
    </dgm:pt>
    <dgm:pt modelId="{4444D199-C13D-47DB-9762-84C7DE900A25}" type="pres">
      <dgm:prSet presAssocID="{B2E42600-0FAF-4424-BF7A-DC09A09A5F75}" presName="node" presStyleLbl="node1" presStyleIdx="6" presStyleCnt="10">
        <dgm:presLayoutVars>
          <dgm:bulletEnabled val="1"/>
        </dgm:presLayoutVars>
      </dgm:prSet>
      <dgm:spPr/>
    </dgm:pt>
    <dgm:pt modelId="{2AAEF3FC-041B-4803-B6C8-A234E4E8553F}" type="pres">
      <dgm:prSet presAssocID="{13D30B21-13E1-4CE5-BC88-A3A116049A89}" presName="Name9" presStyleLbl="parChTrans1D2" presStyleIdx="7" presStyleCnt="10"/>
      <dgm:spPr/>
    </dgm:pt>
    <dgm:pt modelId="{B5D0E93E-8725-4379-AC84-4346FA684D77}" type="pres">
      <dgm:prSet presAssocID="{13D30B21-13E1-4CE5-BC88-A3A116049A89}" presName="connTx" presStyleLbl="parChTrans1D2" presStyleIdx="7" presStyleCnt="10"/>
      <dgm:spPr/>
    </dgm:pt>
    <dgm:pt modelId="{935D6611-A732-4B88-A2AD-07E79D70B257}" type="pres">
      <dgm:prSet presAssocID="{6A29A709-505C-4069-B90E-6BB5EA4A77DB}" presName="node" presStyleLbl="node1" presStyleIdx="7" presStyleCnt="10">
        <dgm:presLayoutVars>
          <dgm:bulletEnabled val="1"/>
        </dgm:presLayoutVars>
      </dgm:prSet>
      <dgm:spPr/>
    </dgm:pt>
    <dgm:pt modelId="{04ABC35B-F545-4ED4-86DF-7E33AC6E0919}" type="pres">
      <dgm:prSet presAssocID="{49BC39EE-18AB-4A60-9859-8D9ACF552971}" presName="Name9" presStyleLbl="parChTrans1D2" presStyleIdx="8" presStyleCnt="10"/>
      <dgm:spPr/>
    </dgm:pt>
    <dgm:pt modelId="{D55BC882-005B-460D-A63E-F55118EE8A38}" type="pres">
      <dgm:prSet presAssocID="{49BC39EE-18AB-4A60-9859-8D9ACF552971}" presName="connTx" presStyleLbl="parChTrans1D2" presStyleIdx="8" presStyleCnt="10"/>
      <dgm:spPr/>
    </dgm:pt>
    <dgm:pt modelId="{9EA8A400-B7D1-4977-ABF5-4E369072B5D7}" type="pres">
      <dgm:prSet presAssocID="{323F8523-7CC8-4400-983B-64D85D79C5C4}" presName="node" presStyleLbl="node1" presStyleIdx="8" presStyleCnt="10">
        <dgm:presLayoutVars>
          <dgm:bulletEnabled val="1"/>
        </dgm:presLayoutVars>
      </dgm:prSet>
      <dgm:spPr/>
    </dgm:pt>
    <dgm:pt modelId="{0CDD44A9-71CF-46F4-9EF1-D086462D583B}" type="pres">
      <dgm:prSet presAssocID="{D2974702-F421-4D0C-9DEC-EBAF655CA88A}" presName="Name9" presStyleLbl="parChTrans1D2" presStyleIdx="9" presStyleCnt="10"/>
      <dgm:spPr/>
    </dgm:pt>
    <dgm:pt modelId="{DBDFE633-03A9-4DFD-B3D4-54674EA12F56}" type="pres">
      <dgm:prSet presAssocID="{D2974702-F421-4D0C-9DEC-EBAF655CA88A}" presName="connTx" presStyleLbl="parChTrans1D2" presStyleIdx="9" presStyleCnt="10"/>
      <dgm:spPr/>
    </dgm:pt>
    <dgm:pt modelId="{5FFDA6E9-8C3B-48A1-B478-CF8594758BDD}" type="pres">
      <dgm:prSet presAssocID="{A793FFB2-B44F-4293-8959-D48CF6CDE80A}" presName="node" presStyleLbl="node1" presStyleIdx="9" presStyleCnt="10">
        <dgm:presLayoutVars>
          <dgm:bulletEnabled val="1"/>
        </dgm:presLayoutVars>
      </dgm:prSet>
      <dgm:spPr/>
    </dgm:pt>
  </dgm:ptLst>
  <dgm:cxnLst>
    <dgm:cxn modelId="{47F74509-C4BC-4017-A4C9-4A3123AB863D}" srcId="{C6A2DAF5-346D-4C67-94BB-D7BBD49B4C6F}" destId="{323F8523-7CC8-4400-983B-64D85D79C5C4}" srcOrd="8" destOrd="0" parTransId="{49BC39EE-18AB-4A60-9859-8D9ACF552971}" sibTransId="{21C2029B-4DE7-48D6-8093-E761214E1A3C}"/>
    <dgm:cxn modelId="{5D7D400F-1B7F-4385-B41F-A11901B3B2FC}" srcId="{C6A2DAF5-346D-4C67-94BB-D7BBD49B4C6F}" destId="{6A29A709-505C-4069-B90E-6BB5EA4A77DB}" srcOrd="7" destOrd="0" parTransId="{13D30B21-13E1-4CE5-BC88-A3A116049A89}" sibTransId="{A6E74B6F-B536-4D35-9178-059AE8246945}"/>
    <dgm:cxn modelId="{2ECD4813-4BC8-4894-A5DA-56C3452FB5C3}" type="presOf" srcId="{49BC39EE-18AB-4A60-9859-8D9ACF552971}" destId="{D55BC882-005B-460D-A63E-F55118EE8A38}" srcOrd="1" destOrd="0" presId="urn:microsoft.com/office/officeart/2005/8/layout/radial1"/>
    <dgm:cxn modelId="{CF844116-D0C1-4C63-B7DE-3FEA531BB8E7}" srcId="{C894DE7D-9F4D-4DB1-870F-2AA5BDFABC6D}" destId="{C6A2DAF5-346D-4C67-94BB-D7BBD49B4C6F}" srcOrd="0" destOrd="0" parTransId="{B7651F1E-2E5B-4FCD-B8ED-7708A8C02A41}" sibTransId="{D50E7E8C-89BF-4401-B044-BD93F86F29CC}"/>
    <dgm:cxn modelId="{3189CF17-D46E-48C8-969F-409A24B9E524}" type="presOf" srcId="{E478E30C-648F-4FD6-AD09-BC56202EAAF1}" destId="{51D21219-7AA0-4C08-AE6B-234454684C84}" srcOrd="1" destOrd="0" presId="urn:microsoft.com/office/officeart/2005/8/layout/radial1"/>
    <dgm:cxn modelId="{F01C4725-C878-4B45-95AC-91B70F0BCFE2}" type="presOf" srcId="{2C9DF7D1-EBFF-4175-9DD1-71F7625783DB}" destId="{348ABFA3-1BD2-41C6-B05A-C5F5534BDC31}" srcOrd="0" destOrd="0" presId="urn:microsoft.com/office/officeart/2005/8/layout/radial1"/>
    <dgm:cxn modelId="{2D419A25-3CB3-4BCA-81E4-EDE1A296CB85}" type="presOf" srcId="{D2974702-F421-4D0C-9DEC-EBAF655CA88A}" destId="{DBDFE633-03A9-4DFD-B3D4-54674EA12F56}" srcOrd="1" destOrd="0" presId="urn:microsoft.com/office/officeart/2005/8/layout/radial1"/>
    <dgm:cxn modelId="{4E718F29-4708-4CC6-95DD-51545F62258E}" srcId="{C6A2DAF5-346D-4C67-94BB-D7BBD49B4C6F}" destId="{35E59008-3579-4FFF-8902-A8308A963BBF}" srcOrd="4" destOrd="0" parTransId="{8149333B-ABCD-451A-BA43-B858563F2DF7}" sibTransId="{E1069FA5-A710-4246-9277-D2BDA0314443}"/>
    <dgm:cxn modelId="{3455012F-0694-4D73-A0D1-EA0DC7BA39B6}" type="presOf" srcId="{D2974702-F421-4D0C-9DEC-EBAF655CA88A}" destId="{0CDD44A9-71CF-46F4-9EF1-D086462D583B}" srcOrd="0" destOrd="0" presId="urn:microsoft.com/office/officeart/2005/8/layout/radial1"/>
    <dgm:cxn modelId="{8050D332-5932-4930-AC51-60337D6E987C}" type="presOf" srcId="{A793FFB2-B44F-4293-8959-D48CF6CDE80A}" destId="{5FFDA6E9-8C3B-48A1-B478-CF8594758BDD}" srcOrd="0" destOrd="0" presId="urn:microsoft.com/office/officeart/2005/8/layout/radial1"/>
    <dgm:cxn modelId="{8F79E335-BBA3-45FC-873D-725F02AA7270}" type="presOf" srcId="{BB0CF3D4-BA64-460E-B3E7-384D89E06310}" destId="{4ABE8102-5B89-4DC8-AFEF-9E194FFB28C7}" srcOrd="0" destOrd="0" presId="urn:microsoft.com/office/officeart/2005/8/layout/radial1"/>
    <dgm:cxn modelId="{4C3BA93B-5462-4601-AB19-A94170663B84}" srcId="{C6A2DAF5-346D-4C67-94BB-D7BBD49B4C6F}" destId="{7B6404C4-0046-48FC-AE5B-35E351E968EA}" srcOrd="3" destOrd="0" parTransId="{2C9DF7D1-EBFF-4175-9DD1-71F7625783DB}" sibTransId="{4C85311B-997D-4E95-BECD-651FE5D1FBA6}"/>
    <dgm:cxn modelId="{8322943F-01F1-4FA0-A0C5-8A11E794179B}" type="presOf" srcId="{88051E66-C5A4-4634-B52B-8D0841F7B384}" destId="{E74FE94A-DBF4-4CB6-AF16-F4A96307EFBE}" srcOrd="0" destOrd="0" presId="urn:microsoft.com/office/officeart/2005/8/layout/radial1"/>
    <dgm:cxn modelId="{F54EEB5D-9A47-4904-9FC5-2C621207574C}" type="presOf" srcId="{323F8523-7CC8-4400-983B-64D85D79C5C4}" destId="{9EA8A400-B7D1-4977-ABF5-4E369072B5D7}" srcOrd="0" destOrd="0" presId="urn:microsoft.com/office/officeart/2005/8/layout/radial1"/>
    <dgm:cxn modelId="{7982A860-D51E-4BA2-A184-8819C7BCBC02}" type="presOf" srcId="{5665480F-C2CE-474F-9A0E-409AE7C70B13}" destId="{148BEC55-A5E7-481A-9FE5-502B77C16531}" srcOrd="0" destOrd="0" presId="urn:microsoft.com/office/officeart/2005/8/layout/radial1"/>
    <dgm:cxn modelId="{CC3BE349-44E5-47CE-A510-81033866373C}" type="presOf" srcId="{06F08C0D-DCEE-4F17-8BF2-ACCA46AD08E4}" destId="{455EB247-E4B4-46E9-810B-E3E1D302DAF1}" srcOrd="0" destOrd="0" presId="urn:microsoft.com/office/officeart/2005/8/layout/radial1"/>
    <dgm:cxn modelId="{0161ED6A-DE98-40BD-B922-1DC46DAC8EB2}" type="presOf" srcId="{8149333B-ABCD-451A-BA43-B858563F2DF7}" destId="{2B210A3F-A8C7-4DA5-991A-591A3C788E71}" srcOrd="0" destOrd="0" presId="urn:microsoft.com/office/officeart/2005/8/layout/radial1"/>
    <dgm:cxn modelId="{8D56044C-4F3E-4DDE-A9BA-B4A2B073281B}" type="presOf" srcId="{49BC39EE-18AB-4A60-9859-8D9ACF552971}" destId="{04ABC35B-F545-4ED4-86DF-7E33AC6E0919}" srcOrd="0" destOrd="0" presId="urn:microsoft.com/office/officeart/2005/8/layout/radial1"/>
    <dgm:cxn modelId="{82B2966E-04B2-451E-8267-498F899CD88C}" srcId="{C6A2DAF5-346D-4C67-94BB-D7BBD49B4C6F}" destId="{A793FFB2-B44F-4293-8959-D48CF6CDE80A}" srcOrd="9" destOrd="0" parTransId="{D2974702-F421-4D0C-9DEC-EBAF655CA88A}" sibTransId="{83590C47-6E4B-46A5-BD3D-52AF861FD06B}"/>
    <dgm:cxn modelId="{069E9770-64E1-4EA3-9C1B-DFBF001C60B0}" type="presOf" srcId="{864DA8C2-24AD-49BB-B215-4D6947F53635}" destId="{BDAD8861-D61F-4346-A63D-A09D6108C5B0}" srcOrd="0" destOrd="0" presId="urn:microsoft.com/office/officeart/2005/8/layout/radial1"/>
    <dgm:cxn modelId="{A9EEEF78-2EAC-43B7-BB04-B775B48D650F}" type="presOf" srcId="{8149333B-ABCD-451A-BA43-B858563F2DF7}" destId="{01DB7CA7-7C30-461C-8DDC-9E2CA15ACF2E}" srcOrd="1" destOrd="0" presId="urn:microsoft.com/office/officeart/2005/8/layout/radial1"/>
    <dgm:cxn modelId="{6B6D757A-80A8-4936-B1C4-33BFF4A99F14}" type="presOf" srcId="{C6A2DAF5-346D-4C67-94BB-D7BBD49B4C6F}" destId="{0C08E900-EBEA-4B21-B389-08BF470E34D7}" srcOrd="0" destOrd="0" presId="urn:microsoft.com/office/officeart/2005/8/layout/radial1"/>
    <dgm:cxn modelId="{CB45257E-F8CF-4D91-B436-4223EF72671C}" type="presOf" srcId="{E478E30C-648F-4FD6-AD09-BC56202EAAF1}" destId="{057D7704-4E5F-40A3-87C6-82FCEB07C0E8}" srcOrd="0" destOrd="0" presId="urn:microsoft.com/office/officeart/2005/8/layout/radial1"/>
    <dgm:cxn modelId="{E291F089-C727-4CF1-8194-CECDEB6C6652}" type="presOf" srcId="{13D30B21-13E1-4CE5-BC88-A3A116049A89}" destId="{2AAEF3FC-041B-4803-B6C8-A234E4E8553F}" srcOrd="0" destOrd="0" presId="urn:microsoft.com/office/officeart/2005/8/layout/radial1"/>
    <dgm:cxn modelId="{EE8F368A-3226-4167-A312-02529DCE341E}" type="presOf" srcId="{6A29A709-505C-4069-B90E-6BB5EA4A77DB}" destId="{935D6611-A732-4B88-A2AD-07E79D70B257}" srcOrd="0" destOrd="0" presId="urn:microsoft.com/office/officeart/2005/8/layout/radial1"/>
    <dgm:cxn modelId="{3DEE6F95-3229-4048-A5B3-D96DADC5126D}" type="presOf" srcId="{DAF42C44-8D54-4884-A04B-722EE8001E4E}" destId="{EF73987E-32DB-49D5-AAB6-23F97C3D8821}" srcOrd="0" destOrd="0" presId="urn:microsoft.com/office/officeart/2005/8/layout/radial1"/>
    <dgm:cxn modelId="{2E7DB99B-4FDF-4681-9785-A5582EA47E18}" type="presOf" srcId="{5E836BCB-E157-46BF-9E3A-3DCFF40DF1E0}" destId="{6EA4E799-83FF-44C1-B025-6DD72C607092}" srcOrd="0" destOrd="0" presId="urn:microsoft.com/office/officeart/2005/8/layout/radial1"/>
    <dgm:cxn modelId="{7629199C-322E-4092-91B5-EB5AFE542714}" srcId="{C6A2DAF5-346D-4C67-94BB-D7BBD49B4C6F}" destId="{DAF42C44-8D54-4884-A04B-722EE8001E4E}" srcOrd="1" destOrd="0" parTransId="{5665480F-C2CE-474F-9A0E-409AE7C70B13}" sibTransId="{C9B33B59-E427-423C-AC62-3053A28BD350}"/>
    <dgm:cxn modelId="{FF02499E-D7FA-4C86-8284-879781FE7D75}" type="presOf" srcId="{864DA8C2-24AD-49BB-B215-4D6947F53635}" destId="{B042040E-2F20-429F-A132-5A5C8308A334}" srcOrd="1" destOrd="0" presId="urn:microsoft.com/office/officeart/2005/8/layout/radial1"/>
    <dgm:cxn modelId="{32D106A7-1FA7-47A6-BC7B-B5F2FF24F5F8}" type="presOf" srcId="{88051E66-C5A4-4634-B52B-8D0841F7B384}" destId="{FD21D850-7DCC-4F83-871E-BC314E56D861}" srcOrd="1" destOrd="0" presId="urn:microsoft.com/office/officeart/2005/8/layout/radial1"/>
    <dgm:cxn modelId="{ED99E2C2-BFA9-4014-BE88-2E5BACCF6D60}" srcId="{C6A2DAF5-346D-4C67-94BB-D7BBD49B4C6F}" destId="{5E836BCB-E157-46BF-9E3A-3DCFF40DF1E0}" srcOrd="0" destOrd="0" parTransId="{864DA8C2-24AD-49BB-B215-4D6947F53635}" sibTransId="{AAADA98F-13D7-43A2-B27F-7392883AAD65}"/>
    <dgm:cxn modelId="{2716FEC6-F3CA-49C4-BD9C-B0C5E4FD364F}" type="presOf" srcId="{B2E42600-0FAF-4424-BF7A-DC09A09A5F75}" destId="{4444D199-C13D-47DB-9762-84C7DE900A25}" srcOrd="0" destOrd="0" presId="urn:microsoft.com/office/officeart/2005/8/layout/radial1"/>
    <dgm:cxn modelId="{03FB65CA-6E68-49F7-A5EC-AAA203DF04DA}" type="presOf" srcId="{C894DE7D-9F4D-4DB1-870F-2AA5BDFABC6D}" destId="{31F2B7D3-B6DC-4208-B9B2-DA8DA15B3BF5}" srcOrd="0" destOrd="0" presId="urn:microsoft.com/office/officeart/2005/8/layout/radial1"/>
    <dgm:cxn modelId="{F9B670D0-4297-43DC-A676-01DFF0F3D738}" srcId="{C6A2DAF5-346D-4C67-94BB-D7BBD49B4C6F}" destId="{8736E102-50FD-4DDB-B8CD-AA6EA389E508}" srcOrd="2" destOrd="0" parTransId="{06F08C0D-DCEE-4F17-8BF2-ACCA46AD08E4}" sibTransId="{D2AF5831-A903-4852-9291-5A782AF74370}"/>
    <dgm:cxn modelId="{ECAC6DDA-1A5D-4EBD-917D-C16C63BBD168}" type="presOf" srcId="{35E59008-3579-4FFF-8902-A8308A963BBF}" destId="{16B90A39-4605-4178-86A5-359F861F4BB4}" srcOrd="0" destOrd="0" presId="urn:microsoft.com/office/officeart/2005/8/layout/radial1"/>
    <dgm:cxn modelId="{2266F8E3-012A-4F5D-99D4-1F0722AA7D14}" type="presOf" srcId="{8736E102-50FD-4DDB-B8CD-AA6EA389E508}" destId="{B3A56D97-E08C-4C5E-B911-6F34BDBA3B25}" srcOrd="0" destOrd="0" presId="urn:microsoft.com/office/officeart/2005/8/layout/radial1"/>
    <dgm:cxn modelId="{DDA481E6-D6A7-4D73-8B2A-03A35B90D777}" srcId="{C6A2DAF5-346D-4C67-94BB-D7BBD49B4C6F}" destId="{BB0CF3D4-BA64-460E-B3E7-384D89E06310}" srcOrd="5" destOrd="0" parTransId="{88051E66-C5A4-4634-B52B-8D0841F7B384}" sibTransId="{E240AD58-E121-4597-9C1C-659A80967020}"/>
    <dgm:cxn modelId="{31EAFCE6-A93A-4704-9E84-75CC1383E37B}" srcId="{C6A2DAF5-346D-4C67-94BB-D7BBD49B4C6F}" destId="{B2E42600-0FAF-4424-BF7A-DC09A09A5F75}" srcOrd="6" destOrd="0" parTransId="{E478E30C-648F-4FD6-AD09-BC56202EAAF1}" sibTransId="{E997DBC0-F093-46DC-BDCA-A50E7DA3C743}"/>
    <dgm:cxn modelId="{D4BD12E9-A1F2-4BB0-A270-1F5AF0FC6A93}" type="presOf" srcId="{5665480F-C2CE-474F-9A0E-409AE7C70B13}" destId="{31885F7A-7942-4390-84A2-523EEAA1CDF6}" srcOrd="1" destOrd="0" presId="urn:microsoft.com/office/officeart/2005/8/layout/radial1"/>
    <dgm:cxn modelId="{A637EEF1-779C-4A05-BF8D-C479EADCC7A7}" type="presOf" srcId="{13D30B21-13E1-4CE5-BC88-A3A116049A89}" destId="{B5D0E93E-8725-4379-AC84-4346FA684D77}" srcOrd="1" destOrd="0" presId="urn:microsoft.com/office/officeart/2005/8/layout/radial1"/>
    <dgm:cxn modelId="{94BEECF6-722F-454A-80AC-95ED2C093A5A}" type="presOf" srcId="{2C9DF7D1-EBFF-4175-9DD1-71F7625783DB}" destId="{C579F637-6D90-43A7-A059-A6FB58CC4E80}" srcOrd="1" destOrd="0" presId="urn:microsoft.com/office/officeart/2005/8/layout/radial1"/>
    <dgm:cxn modelId="{70C0ADF8-263A-4844-A486-CF3CE12B3969}" type="presOf" srcId="{06F08C0D-DCEE-4F17-8BF2-ACCA46AD08E4}" destId="{AE5063EF-E47D-4CA3-8D73-4B03201F19EE}" srcOrd="1" destOrd="0" presId="urn:microsoft.com/office/officeart/2005/8/layout/radial1"/>
    <dgm:cxn modelId="{6F7217FD-52E2-46E9-BFBE-D22F553F398E}" type="presOf" srcId="{7B6404C4-0046-48FC-AE5B-35E351E968EA}" destId="{00BC0B14-68FC-4163-A200-558965ED6B85}" srcOrd="0" destOrd="0" presId="urn:microsoft.com/office/officeart/2005/8/layout/radial1"/>
    <dgm:cxn modelId="{A9E58190-6B27-401E-B281-A59DF64438EC}" type="presParOf" srcId="{31F2B7D3-B6DC-4208-B9B2-DA8DA15B3BF5}" destId="{0C08E900-EBEA-4B21-B389-08BF470E34D7}" srcOrd="0" destOrd="0" presId="urn:microsoft.com/office/officeart/2005/8/layout/radial1"/>
    <dgm:cxn modelId="{0BB7A6CA-8727-4761-BA42-059985B65E03}" type="presParOf" srcId="{31F2B7D3-B6DC-4208-B9B2-DA8DA15B3BF5}" destId="{BDAD8861-D61F-4346-A63D-A09D6108C5B0}" srcOrd="1" destOrd="0" presId="urn:microsoft.com/office/officeart/2005/8/layout/radial1"/>
    <dgm:cxn modelId="{7DDF1E56-7B30-4A0E-97A6-302C6E88D572}" type="presParOf" srcId="{BDAD8861-D61F-4346-A63D-A09D6108C5B0}" destId="{B042040E-2F20-429F-A132-5A5C8308A334}" srcOrd="0" destOrd="0" presId="urn:microsoft.com/office/officeart/2005/8/layout/radial1"/>
    <dgm:cxn modelId="{6C5C111B-C5E3-485A-8703-22916947BA5A}" type="presParOf" srcId="{31F2B7D3-B6DC-4208-B9B2-DA8DA15B3BF5}" destId="{6EA4E799-83FF-44C1-B025-6DD72C607092}" srcOrd="2" destOrd="0" presId="urn:microsoft.com/office/officeart/2005/8/layout/radial1"/>
    <dgm:cxn modelId="{E6B24991-943B-457A-8C86-0042ED79844F}" type="presParOf" srcId="{31F2B7D3-B6DC-4208-B9B2-DA8DA15B3BF5}" destId="{148BEC55-A5E7-481A-9FE5-502B77C16531}" srcOrd="3" destOrd="0" presId="urn:microsoft.com/office/officeart/2005/8/layout/radial1"/>
    <dgm:cxn modelId="{1796BBE1-96F4-40B1-A088-03858B7E3467}" type="presParOf" srcId="{148BEC55-A5E7-481A-9FE5-502B77C16531}" destId="{31885F7A-7942-4390-84A2-523EEAA1CDF6}" srcOrd="0" destOrd="0" presId="urn:microsoft.com/office/officeart/2005/8/layout/radial1"/>
    <dgm:cxn modelId="{9B5B3516-39D2-419F-9D9A-CBF05FA25E66}" type="presParOf" srcId="{31F2B7D3-B6DC-4208-B9B2-DA8DA15B3BF5}" destId="{EF73987E-32DB-49D5-AAB6-23F97C3D8821}" srcOrd="4" destOrd="0" presId="urn:microsoft.com/office/officeart/2005/8/layout/radial1"/>
    <dgm:cxn modelId="{FD61440F-0CDF-42C7-B5DD-AEA427FB5A03}" type="presParOf" srcId="{31F2B7D3-B6DC-4208-B9B2-DA8DA15B3BF5}" destId="{455EB247-E4B4-46E9-810B-E3E1D302DAF1}" srcOrd="5" destOrd="0" presId="urn:microsoft.com/office/officeart/2005/8/layout/radial1"/>
    <dgm:cxn modelId="{379B2F03-B610-4FC5-A293-538DB15B6D0B}" type="presParOf" srcId="{455EB247-E4B4-46E9-810B-E3E1D302DAF1}" destId="{AE5063EF-E47D-4CA3-8D73-4B03201F19EE}" srcOrd="0" destOrd="0" presId="urn:microsoft.com/office/officeart/2005/8/layout/radial1"/>
    <dgm:cxn modelId="{8B52EB2C-8AB2-4870-B95B-641E02D286EF}" type="presParOf" srcId="{31F2B7D3-B6DC-4208-B9B2-DA8DA15B3BF5}" destId="{B3A56D97-E08C-4C5E-B911-6F34BDBA3B25}" srcOrd="6" destOrd="0" presId="urn:microsoft.com/office/officeart/2005/8/layout/radial1"/>
    <dgm:cxn modelId="{5095A19A-D941-4433-A055-AAD401BD46A7}" type="presParOf" srcId="{31F2B7D3-B6DC-4208-B9B2-DA8DA15B3BF5}" destId="{348ABFA3-1BD2-41C6-B05A-C5F5534BDC31}" srcOrd="7" destOrd="0" presId="urn:microsoft.com/office/officeart/2005/8/layout/radial1"/>
    <dgm:cxn modelId="{27D67ED7-DC40-4292-B4E5-646877CFA942}" type="presParOf" srcId="{348ABFA3-1BD2-41C6-B05A-C5F5534BDC31}" destId="{C579F637-6D90-43A7-A059-A6FB58CC4E80}" srcOrd="0" destOrd="0" presId="urn:microsoft.com/office/officeart/2005/8/layout/radial1"/>
    <dgm:cxn modelId="{CE897477-AEAB-4D77-8E2B-F42804C16191}" type="presParOf" srcId="{31F2B7D3-B6DC-4208-B9B2-DA8DA15B3BF5}" destId="{00BC0B14-68FC-4163-A200-558965ED6B85}" srcOrd="8" destOrd="0" presId="urn:microsoft.com/office/officeart/2005/8/layout/radial1"/>
    <dgm:cxn modelId="{9EEE6759-F9F8-4143-BA38-6F764528B7D0}" type="presParOf" srcId="{31F2B7D3-B6DC-4208-B9B2-DA8DA15B3BF5}" destId="{2B210A3F-A8C7-4DA5-991A-591A3C788E71}" srcOrd="9" destOrd="0" presId="urn:microsoft.com/office/officeart/2005/8/layout/radial1"/>
    <dgm:cxn modelId="{97285E24-5CBB-40AA-A5CD-42356A3E1B74}" type="presParOf" srcId="{2B210A3F-A8C7-4DA5-991A-591A3C788E71}" destId="{01DB7CA7-7C30-461C-8DDC-9E2CA15ACF2E}" srcOrd="0" destOrd="0" presId="urn:microsoft.com/office/officeart/2005/8/layout/radial1"/>
    <dgm:cxn modelId="{B809F54A-C957-4A38-956B-625C3D55E7B3}" type="presParOf" srcId="{31F2B7D3-B6DC-4208-B9B2-DA8DA15B3BF5}" destId="{16B90A39-4605-4178-86A5-359F861F4BB4}" srcOrd="10" destOrd="0" presId="urn:microsoft.com/office/officeart/2005/8/layout/radial1"/>
    <dgm:cxn modelId="{C0BCCD0F-55F7-4129-A08A-86CF3D1FF483}" type="presParOf" srcId="{31F2B7D3-B6DC-4208-B9B2-DA8DA15B3BF5}" destId="{E74FE94A-DBF4-4CB6-AF16-F4A96307EFBE}" srcOrd="11" destOrd="0" presId="urn:microsoft.com/office/officeart/2005/8/layout/radial1"/>
    <dgm:cxn modelId="{FF303138-A1BB-4619-BAE0-60AB7086F967}" type="presParOf" srcId="{E74FE94A-DBF4-4CB6-AF16-F4A96307EFBE}" destId="{FD21D850-7DCC-4F83-871E-BC314E56D861}" srcOrd="0" destOrd="0" presId="urn:microsoft.com/office/officeart/2005/8/layout/radial1"/>
    <dgm:cxn modelId="{05E944C8-C4C1-49F8-8805-D9C45E144813}" type="presParOf" srcId="{31F2B7D3-B6DC-4208-B9B2-DA8DA15B3BF5}" destId="{4ABE8102-5B89-4DC8-AFEF-9E194FFB28C7}" srcOrd="12" destOrd="0" presId="urn:microsoft.com/office/officeart/2005/8/layout/radial1"/>
    <dgm:cxn modelId="{3B322A01-480E-4CB2-87BB-5EF2CB63F46F}" type="presParOf" srcId="{31F2B7D3-B6DC-4208-B9B2-DA8DA15B3BF5}" destId="{057D7704-4E5F-40A3-87C6-82FCEB07C0E8}" srcOrd="13" destOrd="0" presId="urn:microsoft.com/office/officeart/2005/8/layout/radial1"/>
    <dgm:cxn modelId="{8771EE75-6B9A-494F-A67B-741A394663B0}" type="presParOf" srcId="{057D7704-4E5F-40A3-87C6-82FCEB07C0E8}" destId="{51D21219-7AA0-4C08-AE6B-234454684C84}" srcOrd="0" destOrd="0" presId="urn:microsoft.com/office/officeart/2005/8/layout/radial1"/>
    <dgm:cxn modelId="{178B4F00-5706-4B58-AD98-E83E7E585E6D}" type="presParOf" srcId="{31F2B7D3-B6DC-4208-B9B2-DA8DA15B3BF5}" destId="{4444D199-C13D-47DB-9762-84C7DE900A25}" srcOrd="14" destOrd="0" presId="urn:microsoft.com/office/officeart/2005/8/layout/radial1"/>
    <dgm:cxn modelId="{28BDFB21-50D3-4212-A2E0-C709281BA33E}" type="presParOf" srcId="{31F2B7D3-B6DC-4208-B9B2-DA8DA15B3BF5}" destId="{2AAEF3FC-041B-4803-B6C8-A234E4E8553F}" srcOrd="15" destOrd="0" presId="urn:microsoft.com/office/officeart/2005/8/layout/radial1"/>
    <dgm:cxn modelId="{0D5B6F9F-43D1-480E-934A-870DBDDDF019}" type="presParOf" srcId="{2AAEF3FC-041B-4803-B6C8-A234E4E8553F}" destId="{B5D0E93E-8725-4379-AC84-4346FA684D77}" srcOrd="0" destOrd="0" presId="urn:microsoft.com/office/officeart/2005/8/layout/radial1"/>
    <dgm:cxn modelId="{B6E39495-1AA6-409F-970D-2937E07DA9C5}" type="presParOf" srcId="{31F2B7D3-B6DC-4208-B9B2-DA8DA15B3BF5}" destId="{935D6611-A732-4B88-A2AD-07E79D70B257}" srcOrd="16" destOrd="0" presId="urn:microsoft.com/office/officeart/2005/8/layout/radial1"/>
    <dgm:cxn modelId="{4FAE9D6F-7F60-41C0-805F-E362A902BFAB}" type="presParOf" srcId="{31F2B7D3-B6DC-4208-B9B2-DA8DA15B3BF5}" destId="{04ABC35B-F545-4ED4-86DF-7E33AC6E0919}" srcOrd="17" destOrd="0" presId="urn:microsoft.com/office/officeart/2005/8/layout/radial1"/>
    <dgm:cxn modelId="{8B126753-EFF4-45BC-9E85-7042CEB4EA71}" type="presParOf" srcId="{04ABC35B-F545-4ED4-86DF-7E33AC6E0919}" destId="{D55BC882-005B-460D-A63E-F55118EE8A38}" srcOrd="0" destOrd="0" presId="urn:microsoft.com/office/officeart/2005/8/layout/radial1"/>
    <dgm:cxn modelId="{4BB81442-3F8A-4D73-9803-E79932DC8246}" type="presParOf" srcId="{31F2B7D3-B6DC-4208-B9B2-DA8DA15B3BF5}" destId="{9EA8A400-B7D1-4977-ABF5-4E369072B5D7}" srcOrd="18" destOrd="0" presId="urn:microsoft.com/office/officeart/2005/8/layout/radial1"/>
    <dgm:cxn modelId="{BE121E0A-F7BD-416A-9AA1-3F0D0680CC3E}" type="presParOf" srcId="{31F2B7D3-B6DC-4208-B9B2-DA8DA15B3BF5}" destId="{0CDD44A9-71CF-46F4-9EF1-D086462D583B}" srcOrd="19" destOrd="0" presId="urn:microsoft.com/office/officeart/2005/8/layout/radial1"/>
    <dgm:cxn modelId="{2AF5894C-8BDA-4ECE-BD70-70557419C81A}" type="presParOf" srcId="{0CDD44A9-71CF-46F4-9EF1-D086462D583B}" destId="{DBDFE633-03A9-4DFD-B3D4-54674EA12F56}" srcOrd="0" destOrd="0" presId="urn:microsoft.com/office/officeart/2005/8/layout/radial1"/>
    <dgm:cxn modelId="{73FE5BDC-9D4B-4F78-AF46-6D934FF793CA}" type="presParOf" srcId="{31F2B7D3-B6DC-4208-B9B2-DA8DA15B3BF5}" destId="{5FFDA6E9-8C3B-48A1-B478-CF8594758BDD}" srcOrd="20"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329CB2-7968-4080-81E1-3D53D2782CE5}">
      <dsp:nvSpPr>
        <dsp:cNvPr id="0" name=""/>
        <dsp:cNvSpPr/>
      </dsp:nvSpPr>
      <dsp:spPr>
        <a:xfrm>
          <a:off x="0" y="3410021"/>
          <a:ext cx="5098256" cy="2237343"/>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a:t>(Katzenbach &amp; Smith, 1994)</a:t>
          </a:r>
          <a:endParaRPr lang="en-US" sz="2200" kern="1200"/>
        </a:p>
      </dsp:txBody>
      <dsp:txXfrm>
        <a:off x="0" y="3410021"/>
        <a:ext cx="5098256" cy="2237343"/>
      </dsp:txXfrm>
    </dsp:sp>
    <dsp:sp modelId="{26AA4E28-9807-49E3-86A6-B857E2E80524}">
      <dsp:nvSpPr>
        <dsp:cNvPr id="0" name=""/>
        <dsp:cNvSpPr/>
      </dsp:nvSpPr>
      <dsp:spPr>
        <a:xfrm rot="10800000">
          <a:off x="0" y="2547"/>
          <a:ext cx="5098256" cy="3441033"/>
        </a:xfrm>
        <a:prstGeom prst="upArrowCallout">
          <a:avLst/>
        </a:prstGeom>
        <a:solidFill>
          <a:schemeClr val="accent2">
            <a:hueOff val="-1446200"/>
            <a:satOff val="-9924"/>
            <a:lumOff val="509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a:t>A small number of people with complementary skills who are committed to a common purpose, a set of performance goals and an approach for which they hold themselves mutually accountable </a:t>
          </a:r>
          <a:endParaRPr lang="en-US" sz="2200" kern="1200"/>
        </a:p>
      </dsp:txBody>
      <dsp:txXfrm rot="10800000">
        <a:off x="0" y="2547"/>
        <a:ext cx="5098256" cy="22358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965D19-E495-4B19-B0E7-8E0B294594D6}">
      <dsp:nvSpPr>
        <dsp:cNvPr id="0" name=""/>
        <dsp:cNvSpPr/>
      </dsp:nvSpPr>
      <dsp:spPr>
        <a:xfrm>
          <a:off x="3427580" y="490"/>
          <a:ext cx="5141371" cy="1914699"/>
        </a:xfrm>
        <a:prstGeom prst="rightArrow">
          <a:avLst>
            <a:gd name="adj1" fmla="val 75000"/>
            <a:gd name="adj2" fmla="val 5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525" tIns="9525" rIns="9525" bIns="9525" numCol="1" spcCol="1270" anchor="t" anchorCtr="0">
          <a:noAutofit/>
        </a:bodyPr>
        <a:lstStyle/>
        <a:p>
          <a:pPr marL="114300" lvl="1" indent="-114300" algn="l" defTabSz="666750">
            <a:lnSpc>
              <a:spcPct val="90000"/>
            </a:lnSpc>
            <a:spcBef>
              <a:spcPct val="0"/>
            </a:spcBef>
            <a:spcAft>
              <a:spcPct val="15000"/>
            </a:spcAft>
            <a:buChar char="•"/>
          </a:pPr>
          <a:r>
            <a:rPr lang="en-GB" sz="1500" kern="1200" dirty="0"/>
            <a:t>Number of people connected through shared activity, interest or quality</a:t>
          </a:r>
        </a:p>
        <a:p>
          <a:pPr marL="114300" lvl="1" indent="-114300" algn="l" defTabSz="666750">
            <a:lnSpc>
              <a:spcPct val="90000"/>
            </a:lnSpc>
            <a:spcBef>
              <a:spcPct val="0"/>
            </a:spcBef>
            <a:spcAft>
              <a:spcPct val="15000"/>
            </a:spcAft>
            <a:buChar char="•"/>
          </a:pPr>
          <a:r>
            <a:rPr lang="en-GB" sz="1500" kern="1200" dirty="0"/>
            <a:t>Individuals do not have specific duties or roles assigned</a:t>
          </a:r>
        </a:p>
        <a:p>
          <a:pPr marL="114300" lvl="1" indent="-114300" algn="l" defTabSz="666750">
            <a:lnSpc>
              <a:spcPct val="90000"/>
            </a:lnSpc>
            <a:spcBef>
              <a:spcPct val="0"/>
            </a:spcBef>
            <a:spcAft>
              <a:spcPct val="15000"/>
            </a:spcAft>
            <a:buChar char="•"/>
          </a:pPr>
          <a:r>
            <a:rPr lang="en-GB" sz="1500" kern="1200" dirty="0"/>
            <a:t>Members are independent of one another</a:t>
          </a:r>
        </a:p>
        <a:p>
          <a:pPr marL="114300" lvl="1" indent="-114300" algn="l" defTabSz="666750">
            <a:lnSpc>
              <a:spcPct val="90000"/>
            </a:lnSpc>
            <a:spcBef>
              <a:spcPct val="0"/>
            </a:spcBef>
            <a:spcAft>
              <a:spcPct val="15000"/>
            </a:spcAft>
            <a:buChar char="•"/>
          </a:pPr>
          <a:r>
            <a:rPr lang="en-GB" sz="1500" kern="1200" dirty="0"/>
            <a:t>Not known to each other</a:t>
          </a:r>
        </a:p>
      </dsp:txBody>
      <dsp:txXfrm>
        <a:off x="3427580" y="239827"/>
        <a:ext cx="4423359" cy="1436025"/>
      </dsp:txXfrm>
    </dsp:sp>
    <dsp:sp modelId="{1B567D95-318F-4AEA-9007-BDA313154968}">
      <dsp:nvSpPr>
        <dsp:cNvPr id="0" name=""/>
        <dsp:cNvSpPr/>
      </dsp:nvSpPr>
      <dsp:spPr>
        <a:xfrm>
          <a:off x="0" y="40297"/>
          <a:ext cx="3427580" cy="1914699"/>
        </a:xfrm>
        <a:prstGeom prst="roundRect">
          <a:avLst/>
        </a:prstGeom>
        <a:gradFill rotWithShape="0">
          <a:gsLst>
            <a:gs pos="0">
              <a:schemeClr val="accent2">
                <a:hueOff val="0"/>
                <a:satOff val="0"/>
                <a:lumOff val="0"/>
                <a:alphaOff val="0"/>
                <a:tint val="65000"/>
                <a:shade val="92000"/>
                <a:satMod val="130000"/>
              </a:schemeClr>
            </a:gs>
            <a:gs pos="45000">
              <a:schemeClr val="accent2">
                <a:hueOff val="0"/>
                <a:satOff val="0"/>
                <a:lumOff val="0"/>
                <a:alphaOff val="0"/>
                <a:tint val="60000"/>
                <a:shade val="99000"/>
                <a:satMod val="120000"/>
              </a:schemeClr>
            </a:gs>
            <a:gs pos="100000">
              <a:schemeClr val="accent2">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47650" tIns="123825" rIns="247650" bIns="123825" numCol="1" spcCol="1270" anchor="ctr" anchorCtr="0">
          <a:noAutofit/>
        </a:bodyPr>
        <a:lstStyle/>
        <a:p>
          <a:pPr marL="0" lvl="0" indent="0" algn="ctr" defTabSz="2889250">
            <a:lnSpc>
              <a:spcPct val="90000"/>
            </a:lnSpc>
            <a:spcBef>
              <a:spcPct val="0"/>
            </a:spcBef>
            <a:spcAft>
              <a:spcPct val="35000"/>
            </a:spcAft>
            <a:buNone/>
          </a:pPr>
          <a:r>
            <a:rPr lang="en-GB" sz="6500" kern="1200" dirty="0"/>
            <a:t>Groups</a:t>
          </a:r>
        </a:p>
      </dsp:txBody>
      <dsp:txXfrm>
        <a:off x="93468" y="133765"/>
        <a:ext cx="3240644" cy="1727763"/>
      </dsp:txXfrm>
    </dsp:sp>
    <dsp:sp modelId="{CA55B4DA-7430-4640-BF70-7A7959AEAD45}">
      <dsp:nvSpPr>
        <dsp:cNvPr id="0" name=""/>
        <dsp:cNvSpPr/>
      </dsp:nvSpPr>
      <dsp:spPr>
        <a:xfrm>
          <a:off x="3427580" y="2106660"/>
          <a:ext cx="5141371" cy="1914699"/>
        </a:xfrm>
        <a:prstGeom prst="rightArrow">
          <a:avLst>
            <a:gd name="adj1" fmla="val 75000"/>
            <a:gd name="adj2" fmla="val 50000"/>
          </a:avLst>
        </a:prstGeom>
        <a:solidFill>
          <a:schemeClr val="accent2">
            <a:tint val="40000"/>
            <a:alpha val="90000"/>
            <a:hueOff val="-1757410"/>
            <a:satOff val="-6624"/>
            <a:lumOff val="722"/>
            <a:alphaOff val="0"/>
          </a:schemeClr>
        </a:solidFill>
        <a:ln w="12700" cap="flat" cmpd="sng" algn="ctr">
          <a:solidFill>
            <a:schemeClr val="accent2">
              <a:tint val="40000"/>
              <a:alpha val="90000"/>
              <a:hueOff val="-1757410"/>
              <a:satOff val="-6624"/>
              <a:lumOff val="722"/>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525" tIns="9525" rIns="9525" bIns="9525" numCol="1" spcCol="1270" anchor="t" anchorCtr="0">
          <a:noAutofit/>
        </a:bodyPr>
        <a:lstStyle/>
        <a:p>
          <a:pPr marL="114300" lvl="1" indent="-114300" algn="l" defTabSz="666750">
            <a:lnSpc>
              <a:spcPct val="90000"/>
            </a:lnSpc>
            <a:spcBef>
              <a:spcPct val="0"/>
            </a:spcBef>
            <a:spcAft>
              <a:spcPct val="15000"/>
            </a:spcAft>
            <a:buChar char="•"/>
          </a:pPr>
          <a:r>
            <a:rPr lang="en-GB" sz="1500" kern="1200" dirty="0"/>
            <a:t>Number of people associated to each other in work or activity</a:t>
          </a:r>
        </a:p>
        <a:p>
          <a:pPr marL="114300" lvl="1" indent="-114300" algn="l" defTabSz="666750">
            <a:lnSpc>
              <a:spcPct val="90000"/>
            </a:lnSpc>
            <a:spcBef>
              <a:spcPct val="0"/>
            </a:spcBef>
            <a:spcAft>
              <a:spcPct val="15000"/>
            </a:spcAft>
            <a:buChar char="•"/>
          </a:pPr>
          <a:r>
            <a:rPr lang="en-GB" sz="1500" kern="1200" dirty="0"/>
            <a:t>Specific tasks assigned to each individual</a:t>
          </a:r>
        </a:p>
        <a:p>
          <a:pPr marL="114300" lvl="1" indent="-114300" algn="l" defTabSz="666750">
            <a:lnSpc>
              <a:spcPct val="90000"/>
            </a:lnSpc>
            <a:spcBef>
              <a:spcPct val="0"/>
            </a:spcBef>
            <a:spcAft>
              <a:spcPct val="15000"/>
            </a:spcAft>
            <a:buChar char="•"/>
          </a:pPr>
          <a:r>
            <a:rPr lang="en-GB" sz="1500" kern="1200" dirty="0"/>
            <a:t>Members are interdependent</a:t>
          </a:r>
        </a:p>
        <a:p>
          <a:pPr marL="114300" lvl="1" indent="-114300" algn="l" defTabSz="666750">
            <a:lnSpc>
              <a:spcPct val="90000"/>
            </a:lnSpc>
            <a:spcBef>
              <a:spcPct val="0"/>
            </a:spcBef>
            <a:spcAft>
              <a:spcPct val="15000"/>
            </a:spcAft>
            <a:buChar char="•"/>
          </a:pPr>
          <a:r>
            <a:rPr lang="en-GB" sz="1500" kern="1200" dirty="0"/>
            <a:t>Are aware of each others skills, strengths and weaknesses</a:t>
          </a:r>
        </a:p>
      </dsp:txBody>
      <dsp:txXfrm>
        <a:off x="3427580" y="2345997"/>
        <a:ext cx="4423359" cy="1436025"/>
      </dsp:txXfrm>
    </dsp:sp>
    <dsp:sp modelId="{541598C0-F0CD-45F5-9CF7-DDEE5493A55B}">
      <dsp:nvSpPr>
        <dsp:cNvPr id="0" name=""/>
        <dsp:cNvSpPr/>
      </dsp:nvSpPr>
      <dsp:spPr>
        <a:xfrm>
          <a:off x="0" y="2106660"/>
          <a:ext cx="3427580" cy="1914699"/>
        </a:xfrm>
        <a:prstGeom prst="roundRect">
          <a:avLst/>
        </a:prstGeom>
        <a:gradFill rotWithShape="0">
          <a:gsLst>
            <a:gs pos="0">
              <a:schemeClr val="accent2">
                <a:hueOff val="-1446200"/>
                <a:satOff val="-9924"/>
                <a:lumOff val="5098"/>
                <a:alphaOff val="0"/>
                <a:tint val="65000"/>
                <a:shade val="92000"/>
                <a:satMod val="130000"/>
              </a:schemeClr>
            </a:gs>
            <a:gs pos="45000">
              <a:schemeClr val="accent2">
                <a:hueOff val="-1446200"/>
                <a:satOff val="-9924"/>
                <a:lumOff val="5098"/>
                <a:alphaOff val="0"/>
                <a:tint val="60000"/>
                <a:shade val="99000"/>
                <a:satMod val="120000"/>
              </a:schemeClr>
            </a:gs>
            <a:gs pos="100000">
              <a:schemeClr val="accent2">
                <a:hueOff val="-1446200"/>
                <a:satOff val="-9924"/>
                <a:lumOff val="5098"/>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47650" tIns="123825" rIns="247650" bIns="123825" numCol="1" spcCol="1270" anchor="ctr" anchorCtr="0">
          <a:noAutofit/>
        </a:bodyPr>
        <a:lstStyle/>
        <a:p>
          <a:pPr marL="0" lvl="0" indent="0" algn="ctr" defTabSz="2889250">
            <a:lnSpc>
              <a:spcPct val="90000"/>
            </a:lnSpc>
            <a:spcBef>
              <a:spcPct val="0"/>
            </a:spcBef>
            <a:spcAft>
              <a:spcPct val="35000"/>
            </a:spcAft>
            <a:buNone/>
          </a:pPr>
          <a:r>
            <a:rPr lang="en-GB" sz="6500" kern="1200" dirty="0"/>
            <a:t>Teams</a:t>
          </a:r>
        </a:p>
      </dsp:txBody>
      <dsp:txXfrm>
        <a:off x="93468" y="2200128"/>
        <a:ext cx="3240644" cy="172776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0A87A1-35FF-4521-B365-70225F193A11}">
      <dsp:nvSpPr>
        <dsp:cNvPr id="0" name=""/>
        <dsp:cNvSpPr/>
      </dsp:nvSpPr>
      <dsp:spPr>
        <a:xfrm>
          <a:off x="0" y="2344"/>
          <a:ext cx="5098256" cy="118846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D6F0AC-FF03-4DA6-8B95-BC59177231F2}">
      <dsp:nvSpPr>
        <dsp:cNvPr id="0" name=""/>
        <dsp:cNvSpPr/>
      </dsp:nvSpPr>
      <dsp:spPr>
        <a:xfrm>
          <a:off x="359511" y="269750"/>
          <a:ext cx="653657" cy="6536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3DD31DC-12AE-4663-AB49-EAA2DE7D0F26}">
      <dsp:nvSpPr>
        <dsp:cNvPr id="0" name=""/>
        <dsp:cNvSpPr/>
      </dsp:nvSpPr>
      <dsp:spPr>
        <a:xfrm>
          <a:off x="1372680" y="2344"/>
          <a:ext cx="3725575" cy="1188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80" tIns="125780" rIns="125780" bIns="125780" numCol="1" spcCol="1270" anchor="ctr" anchorCtr="0">
          <a:noAutofit/>
        </a:bodyPr>
        <a:lstStyle/>
        <a:p>
          <a:pPr marL="0" lvl="0" indent="0" algn="l" defTabSz="711200">
            <a:lnSpc>
              <a:spcPct val="90000"/>
            </a:lnSpc>
            <a:spcBef>
              <a:spcPct val="0"/>
            </a:spcBef>
            <a:spcAft>
              <a:spcPct val="35000"/>
            </a:spcAft>
            <a:buNone/>
          </a:pPr>
          <a:r>
            <a:rPr lang="en-GB" sz="1600" kern="1200"/>
            <a:t>Using teamworking involves organisation of the way work is carried out; teamworking can increase competitiveness and efficiency by:</a:t>
          </a:r>
          <a:endParaRPr lang="en-US" sz="1600" kern="1200"/>
        </a:p>
      </dsp:txBody>
      <dsp:txXfrm>
        <a:off x="1372680" y="2344"/>
        <a:ext cx="3725575" cy="1188467"/>
      </dsp:txXfrm>
    </dsp:sp>
    <dsp:sp modelId="{5AD76F25-3B01-45D8-9BE0-796D937EA65E}">
      <dsp:nvSpPr>
        <dsp:cNvPr id="0" name=""/>
        <dsp:cNvSpPr/>
      </dsp:nvSpPr>
      <dsp:spPr>
        <a:xfrm>
          <a:off x="0" y="1487929"/>
          <a:ext cx="5098256" cy="118846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24DB1E-CB9D-4583-A845-080C8FC6524E}">
      <dsp:nvSpPr>
        <dsp:cNvPr id="0" name=""/>
        <dsp:cNvSpPr/>
      </dsp:nvSpPr>
      <dsp:spPr>
        <a:xfrm>
          <a:off x="359511" y="1755334"/>
          <a:ext cx="653657" cy="6536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EADF990-524C-4367-AF48-0ACED90F8660}">
      <dsp:nvSpPr>
        <dsp:cNvPr id="0" name=""/>
        <dsp:cNvSpPr/>
      </dsp:nvSpPr>
      <dsp:spPr>
        <a:xfrm>
          <a:off x="1372680" y="1487929"/>
          <a:ext cx="3725575" cy="1188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80" tIns="125780" rIns="125780" bIns="125780" numCol="1" spcCol="1270" anchor="ctr" anchorCtr="0">
          <a:noAutofit/>
        </a:bodyPr>
        <a:lstStyle/>
        <a:p>
          <a:pPr marL="0" lvl="0" indent="0" algn="l" defTabSz="711200">
            <a:lnSpc>
              <a:spcPct val="90000"/>
            </a:lnSpc>
            <a:spcBef>
              <a:spcPct val="0"/>
            </a:spcBef>
            <a:spcAft>
              <a:spcPct val="35000"/>
            </a:spcAft>
            <a:buNone/>
          </a:pPr>
          <a:r>
            <a:rPr lang="en-GB" sz="1600" kern="1200"/>
            <a:t>Improving productivity</a:t>
          </a:r>
          <a:endParaRPr lang="en-US" sz="1600" kern="1200"/>
        </a:p>
      </dsp:txBody>
      <dsp:txXfrm>
        <a:off x="1372680" y="1487929"/>
        <a:ext cx="3725575" cy="1188467"/>
      </dsp:txXfrm>
    </dsp:sp>
    <dsp:sp modelId="{7C6E5186-7DAC-4F14-964A-2639D61CDC3E}">
      <dsp:nvSpPr>
        <dsp:cNvPr id="0" name=""/>
        <dsp:cNvSpPr/>
      </dsp:nvSpPr>
      <dsp:spPr>
        <a:xfrm>
          <a:off x="0" y="2973514"/>
          <a:ext cx="5098256" cy="118846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631969-8A87-49D6-83CC-0E93465E687B}">
      <dsp:nvSpPr>
        <dsp:cNvPr id="0" name=""/>
        <dsp:cNvSpPr/>
      </dsp:nvSpPr>
      <dsp:spPr>
        <a:xfrm>
          <a:off x="359511" y="3240919"/>
          <a:ext cx="653657" cy="65365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7845637-9176-431E-BB6B-898C265647E0}">
      <dsp:nvSpPr>
        <dsp:cNvPr id="0" name=""/>
        <dsp:cNvSpPr/>
      </dsp:nvSpPr>
      <dsp:spPr>
        <a:xfrm>
          <a:off x="1372680" y="2973514"/>
          <a:ext cx="3725575" cy="1188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80" tIns="125780" rIns="125780" bIns="125780" numCol="1" spcCol="1270" anchor="ctr" anchorCtr="0">
          <a:noAutofit/>
        </a:bodyPr>
        <a:lstStyle/>
        <a:p>
          <a:pPr marL="0" lvl="0" indent="0" algn="l" defTabSz="711200">
            <a:lnSpc>
              <a:spcPct val="90000"/>
            </a:lnSpc>
            <a:spcBef>
              <a:spcPct val="0"/>
            </a:spcBef>
            <a:spcAft>
              <a:spcPct val="35000"/>
            </a:spcAft>
            <a:buNone/>
          </a:pPr>
          <a:r>
            <a:rPr lang="en-GB" sz="1600" kern="1200"/>
            <a:t>Improving quality and encourage innovation</a:t>
          </a:r>
          <a:endParaRPr lang="en-US" sz="1600" kern="1200"/>
        </a:p>
      </dsp:txBody>
      <dsp:txXfrm>
        <a:off x="1372680" y="2973514"/>
        <a:ext cx="3725575" cy="1188467"/>
      </dsp:txXfrm>
    </dsp:sp>
    <dsp:sp modelId="{4B78EC93-2C5E-4F19-A824-2C1E5C5AEDF4}">
      <dsp:nvSpPr>
        <dsp:cNvPr id="0" name=""/>
        <dsp:cNvSpPr/>
      </dsp:nvSpPr>
      <dsp:spPr>
        <a:xfrm>
          <a:off x="0" y="4459099"/>
          <a:ext cx="5098256" cy="1188467"/>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5BC164-C2D7-4385-AFEF-8ED98DB02619}">
      <dsp:nvSpPr>
        <dsp:cNvPr id="0" name=""/>
        <dsp:cNvSpPr/>
      </dsp:nvSpPr>
      <dsp:spPr>
        <a:xfrm>
          <a:off x="359511" y="4726504"/>
          <a:ext cx="653657" cy="65365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44E12F7-8182-4FF6-A093-C9AEDC300CE2}">
      <dsp:nvSpPr>
        <dsp:cNvPr id="0" name=""/>
        <dsp:cNvSpPr/>
      </dsp:nvSpPr>
      <dsp:spPr>
        <a:xfrm>
          <a:off x="1372680" y="4459099"/>
          <a:ext cx="3725575" cy="1188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80" tIns="125780" rIns="125780" bIns="125780" numCol="1" spcCol="1270" anchor="ctr" anchorCtr="0">
          <a:noAutofit/>
        </a:bodyPr>
        <a:lstStyle/>
        <a:p>
          <a:pPr marL="0" lvl="0" indent="0" algn="l" defTabSz="711200">
            <a:lnSpc>
              <a:spcPct val="90000"/>
            </a:lnSpc>
            <a:spcBef>
              <a:spcPct val="0"/>
            </a:spcBef>
            <a:spcAft>
              <a:spcPct val="35000"/>
            </a:spcAft>
            <a:buNone/>
          </a:pPr>
          <a:r>
            <a:rPr lang="en-GB" sz="1600" kern="1200"/>
            <a:t>Improving employee motivation and commitment</a:t>
          </a:r>
          <a:endParaRPr lang="en-US" sz="1600" kern="1200"/>
        </a:p>
      </dsp:txBody>
      <dsp:txXfrm>
        <a:off x="1372680" y="4459099"/>
        <a:ext cx="3725575" cy="118846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08E900-EBEA-4B21-B389-08BF470E34D7}">
      <dsp:nvSpPr>
        <dsp:cNvPr id="0" name=""/>
        <dsp:cNvSpPr/>
      </dsp:nvSpPr>
      <dsp:spPr>
        <a:xfrm>
          <a:off x="3912620" y="2040412"/>
          <a:ext cx="959734" cy="959734"/>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a:t>What makes an effective team</a:t>
          </a:r>
        </a:p>
      </dsp:txBody>
      <dsp:txXfrm>
        <a:off x="4053170" y="2180962"/>
        <a:ext cx="678634" cy="678634"/>
      </dsp:txXfrm>
    </dsp:sp>
    <dsp:sp modelId="{BDAD8861-D61F-4346-A63D-A09D6108C5B0}">
      <dsp:nvSpPr>
        <dsp:cNvPr id="0" name=""/>
        <dsp:cNvSpPr/>
      </dsp:nvSpPr>
      <dsp:spPr>
        <a:xfrm rot="16200000">
          <a:off x="3861958" y="1500051"/>
          <a:ext cx="1061059" cy="19664"/>
        </a:xfrm>
        <a:custGeom>
          <a:avLst/>
          <a:gdLst/>
          <a:ahLst/>
          <a:cxnLst/>
          <a:rect l="0" t="0" r="0" b="0"/>
          <a:pathLst>
            <a:path>
              <a:moveTo>
                <a:pt x="0" y="9832"/>
              </a:moveTo>
              <a:lnTo>
                <a:pt x="1061059" y="9832"/>
              </a:lnTo>
            </a:path>
          </a:pathLst>
        </a:custGeom>
        <a:noFill/>
        <a:ln w="15875"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4365961" y="1483356"/>
        <a:ext cx="53052" cy="53052"/>
      </dsp:txXfrm>
    </dsp:sp>
    <dsp:sp modelId="{6EA4E799-83FF-44C1-B025-6DD72C607092}">
      <dsp:nvSpPr>
        <dsp:cNvPr id="0" name=""/>
        <dsp:cNvSpPr/>
      </dsp:nvSpPr>
      <dsp:spPr>
        <a:xfrm>
          <a:off x="3912620" y="19619"/>
          <a:ext cx="959734" cy="959734"/>
        </a:xfrm>
        <a:prstGeom prst="ellipse">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a:t>Common goals</a:t>
          </a:r>
        </a:p>
      </dsp:txBody>
      <dsp:txXfrm>
        <a:off x="4053170" y="160169"/>
        <a:ext cx="678634" cy="678634"/>
      </dsp:txXfrm>
    </dsp:sp>
    <dsp:sp modelId="{148BEC55-A5E7-481A-9FE5-502B77C16531}">
      <dsp:nvSpPr>
        <dsp:cNvPr id="0" name=""/>
        <dsp:cNvSpPr/>
      </dsp:nvSpPr>
      <dsp:spPr>
        <a:xfrm rot="18360000">
          <a:off x="4455854" y="1693019"/>
          <a:ext cx="1061059" cy="19664"/>
        </a:xfrm>
        <a:custGeom>
          <a:avLst/>
          <a:gdLst/>
          <a:ahLst/>
          <a:cxnLst/>
          <a:rect l="0" t="0" r="0" b="0"/>
          <a:pathLst>
            <a:path>
              <a:moveTo>
                <a:pt x="0" y="9832"/>
              </a:moveTo>
              <a:lnTo>
                <a:pt x="1061059" y="9832"/>
              </a:lnTo>
            </a:path>
          </a:pathLst>
        </a:custGeom>
        <a:noFill/>
        <a:ln w="15875"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4959857" y="1676325"/>
        <a:ext cx="53052" cy="53052"/>
      </dsp:txXfrm>
    </dsp:sp>
    <dsp:sp modelId="{EF73987E-32DB-49D5-AAB6-23F97C3D8821}">
      <dsp:nvSpPr>
        <dsp:cNvPr id="0" name=""/>
        <dsp:cNvSpPr/>
      </dsp:nvSpPr>
      <dsp:spPr>
        <a:xfrm>
          <a:off x="5100413" y="405556"/>
          <a:ext cx="959734" cy="959734"/>
        </a:xfrm>
        <a:prstGeom prst="ellipse">
          <a:avLst/>
        </a:prstGeom>
        <a:solidFill>
          <a:schemeClr val="accent2">
            <a:hueOff val="-160689"/>
            <a:satOff val="-1103"/>
            <a:lumOff val="56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a:t>Leadership</a:t>
          </a:r>
        </a:p>
      </dsp:txBody>
      <dsp:txXfrm>
        <a:off x="5240963" y="546106"/>
        <a:ext cx="678634" cy="678634"/>
      </dsp:txXfrm>
    </dsp:sp>
    <dsp:sp modelId="{455EB247-E4B4-46E9-810B-E3E1D302DAF1}">
      <dsp:nvSpPr>
        <dsp:cNvPr id="0" name=""/>
        <dsp:cNvSpPr/>
      </dsp:nvSpPr>
      <dsp:spPr>
        <a:xfrm rot="20520000">
          <a:off x="4822902" y="2198218"/>
          <a:ext cx="1061059" cy="19664"/>
        </a:xfrm>
        <a:custGeom>
          <a:avLst/>
          <a:gdLst/>
          <a:ahLst/>
          <a:cxnLst/>
          <a:rect l="0" t="0" r="0" b="0"/>
          <a:pathLst>
            <a:path>
              <a:moveTo>
                <a:pt x="0" y="9832"/>
              </a:moveTo>
              <a:lnTo>
                <a:pt x="1061059" y="9832"/>
              </a:lnTo>
            </a:path>
          </a:pathLst>
        </a:custGeom>
        <a:noFill/>
        <a:ln w="15875"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5326905" y="2181523"/>
        <a:ext cx="53052" cy="53052"/>
      </dsp:txXfrm>
    </dsp:sp>
    <dsp:sp modelId="{B3A56D97-E08C-4C5E-B911-6F34BDBA3B25}">
      <dsp:nvSpPr>
        <dsp:cNvPr id="0" name=""/>
        <dsp:cNvSpPr/>
      </dsp:nvSpPr>
      <dsp:spPr>
        <a:xfrm>
          <a:off x="5834509" y="1415953"/>
          <a:ext cx="959734" cy="959734"/>
        </a:xfrm>
        <a:prstGeom prst="ellipse">
          <a:avLst/>
        </a:prstGeom>
        <a:solidFill>
          <a:schemeClr val="accent2">
            <a:hueOff val="-321378"/>
            <a:satOff val="-2205"/>
            <a:lumOff val="113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a:t>Established ground rules</a:t>
          </a:r>
        </a:p>
      </dsp:txBody>
      <dsp:txXfrm>
        <a:off x="5975059" y="1556503"/>
        <a:ext cx="678634" cy="678634"/>
      </dsp:txXfrm>
    </dsp:sp>
    <dsp:sp modelId="{348ABFA3-1BD2-41C6-B05A-C5F5534BDC31}">
      <dsp:nvSpPr>
        <dsp:cNvPr id="0" name=""/>
        <dsp:cNvSpPr/>
      </dsp:nvSpPr>
      <dsp:spPr>
        <a:xfrm rot="1080000">
          <a:off x="4822902" y="2822677"/>
          <a:ext cx="1061059" cy="19664"/>
        </a:xfrm>
        <a:custGeom>
          <a:avLst/>
          <a:gdLst/>
          <a:ahLst/>
          <a:cxnLst/>
          <a:rect l="0" t="0" r="0" b="0"/>
          <a:pathLst>
            <a:path>
              <a:moveTo>
                <a:pt x="0" y="9832"/>
              </a:moveTo>
              <a:lnTo>
                <a:pt x="1061059" y="9832"/>
              </a:lnTo>
            </a:path>
          </a:pathLst>
        </a:custGeom>
        <a:noFill/>
        <a:ln w="15875"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5326905" y="2805983"/>
        <a:ext cx="53052" cy="53052"/>
      </dsp:txXfrm>
    </dsp:sp>
    <dsp:sp modelId="{00BC0B14-68FC-4163-A200-558965ED6B85}">
      <dsp:nvSpPr>
        <dsp:cNvPr id="0" name=""/>
        <dsp:cNvSpPr/>
      </dsp:nvSpPr>
      <dsp:spPr>
        <a:xfrm>
          <a:off x="5834509" y="2664872"/>
          <a:ext cx="959734" cy="959734"/>
        </a:xfrm>
        <a:prstGeom prst="ellipse">
          <a:avLst/>
        </a:prstGeom>
        <a:solidFill>
          <a:schemeClr val="accent2">
            <a:hueOff val="-482067"/>
            <a:satOff val="-3308"/>
            <a:lumOff val="169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a:t>Appropriate skills of individua's</a:t>
          </a:r>
        </a:p>
      </dsp:txBody>
      <dsp:txXfrm>
        <a:off x="5975059" y="2805422"/>
        <a:ext cx="678634" cy="678634"/>
      </dsp:txXfrm>
    </dsp:sp>
    <dsp:sp modelId="{2B210A3F-A8C7-4DA5-991A-591A3C788E71}">
      <dsp:nvSpPr>
        <dsp:cNvPr id="0" name=""/>
        <dsp:cNvSpPr/>
      </dsp:nvSpPr>
      <dsp:spPr>
        <a:xfrm rot="3240000">
          <a:off x="4455854" y="3327875"/>
          <a:ext cx="1061059" cy="19664"/>
        </a:xfrm>
        <a:custGeom>
          <a:avLst/>
          <a:gdLst/>
          <a:ahLst/>
          <a:cxnLst/>
          <a:rect l="0" t="0" r="0" b="0"/>
          <a:pathLst>
            <a:path>
              <a:moveTo>
                <a:pt x="0" y="9832"/>
              </a:moveTo>
              <a:lnTo>
                <a:pt x="1061059" y="9832"/>
              </a:lnTo>
            </a:path>
          </a:pathLst>
        </a:custGeom>
        <a:noFill/>
        <a:ln w="15875"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4959857" y="3311181"/>
        <a:ext cx="53052" cy="53052"/>
      </dsp:txXfrm>
    </dsp:sp>
    <dsp:sp modelId="{16B90A39-4605-4178-86A5-359F861F4BB4}">
      <dsp:nvSpPr>
        <dsp:cNvPr id="0" name=""/>
        <dsp:cNvSpPr/>
      </dsp:nvSpPr>
      <dsp:spPr>
        <a:xfrm>
          <a:off x="5100413" y="3675269"/>
          <a:ext cx="959734" cy="959734"/>
        </a:xfrm>
        <a:prstGeom prst="ellipse">
          <a:avLst/>
        </a:prstGeom>
        <a:solidFill>
          <a:schemeClr val="accent2">
            <a:hueOff val="-642756"/>
            <a:satOff val="-4411"/>
            <a:lumOff val="226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a:t>Interaction and involvement of all </a:t>
          </a:r>
        </a:p>
      </dsp:txBody>
      <dsp:txXfrm>
        <a:off x="5240963" y="3815819"/>
        <a:ext cx="678634" cy="678634"/>
      </dsp:txXfrm>
    </dsp:sp>
    <dsp:sp modelId="{E74FE94A-DBF4-4CB6-AF16-F4A96307EFBE}">
      <dsp:nvSpPr>
        <dsp:cNvPr id="0" name=""/>
        <dsp:cNvSpPr/>
      </dsp:nvSpPr>
      <dsp:spPr>
        <a:xfrm rot="5400000">
          <a:off x="3861958" y="3520844"/>
          <a:ext cx="1061059" cy="19664"/>
        </a:xfrm>
        <a:custGeom>
          <a:avLst/>
          <a:gdLst/>
          <a:ahLst/>
          <a:cxnLst/>
          <a:rect l="0" t="0" r="0" b="0"/>
          <a:pathLst>
            <a:path>
              <a:moveTo>
                <a:pt x="0" y="9832"/>
              </a:moveTo>
              <a:lnTo>
                <a:pt x="1061059" y="9832"/>
              </a:lnTo>
            </a:path>
          </a:pathLst>
        </a:custGeom>
        <a:noFill/>
        <a:ln w="15875"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4365961" y="3504150"/>
        <a:ext cx="53052" cy="53052"/>
      </dsp:txXfrm>
    </dsp:sp>
    <dsp:sp modelId="{4ABE8102-5B89-4DC8-AFEF-9E194FFB28C7}">
      <dsp:nvSpPr>
        <dsp:cNvPr id="0" name=""/>
        <dsp:cNvSpPr/>
      </dsp:nvSpPr>
      <dsp:spPr>
        <a:xfrm>
          <a:off x="3912620" y="4061206"/>
          <a:ext cx="959734" cy="959734"/>
        </a:xfrm>
        <a:prstGeom prst="ellipse">
          <a:avLst/>
        </a:prstGeom>
        <a:solidFill>
          <a:schemeClr val="accent2">
            <a:hueOff val="-803444"/>
            <a:satOff val="-5513"/>
            <a:lumOff val="283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a:t>Open communication</a:t>
          </a:r>
        </a:p>
      </dsp:txBody>
      <dsp:txXfrm>
        <a:off x="4053170" y="4201756"/>
        <a:ext cx="678634" cy="678634"/>
      </dsp:txXfrm>
    </dsp:sp>
    <dsp:sp modelId="{057D7704-4E5F-40A3-87C6-82FCEB07C0E8}">
      <dsp:nvSpPr>
        <dsp:cNvPr id="0" name=""/>
        <dsp:cNvSpPr/>
      </dsp:nvSpPr>
      <dsp:spPr>
        <a:xfrm rot="7560000">
          <a:off x="3268062" y="3327875"/>
          <a:ext cx="1061059" cy="19664"/>
        </a:xfrm>
        <a:custGeom>
          <a:avLst/>
          <a:gdLst/>
          <a:ahLst/>
          <a:cxnLst/>
          <a:rect l="0" t="0" r="0" b="0"/>
          <a:pathLst>
            <a:path>
              <a:moveTo>
                <a:pt x="0" y="9832"/>
              </a:moveTo>
              <a:lnTo>
                <a:pt x="1061059" y="9832"/>
              </a:lnTo>
            </a:path>
          </a:pathLst>
        </a:custGeom>
        <a:noFill/>
        <a:ln w="15875"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10800000">
        <a:off x="3772065" y="3311181"/>
        <a:ext cx="53052" cy="53052"/>
      </dsp:txXfrm>
    </dsp:sp>
    <dsp:sp modelId="{4444D199-C13D-47DB-9762-84C7DE900A25}">
      <dsp:nvSpPr>
        <dsp:cNvPr id="0" name=""/>
        <dsp:cNvSpPr/>
      </dsp:nvSpPr>
      <dsp:spPr>
        <a:xfrm>
          <a:off x="2724828" y="3675269"/>
          <a:ext cx="959734" cy="959734"/>
        </a:xfrm>
        <a:prstGeom prst="ellipse">
          <a:avLst/>
        </a:prstGeom>
        <a:solidFill>
          <a:schemeClr val="accent2">
            <a:hueOff val="-964133"/>
            <a:satOff val="-6616"/>
            <a:lumOff val="339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Well defined decision making process</a:t>
          </a:r>
        </a:p>
      </dsp:txBody>
      <dsp:txXfrm>
        <a:off x="2865378" y="3815819"/>
        <a:ext cx="678634" cy="678634"/>
      </dsp:txXfrm>
    </dsp:sp>
    <dsp:sp modelId="{2AAEF3FC-041B-4803-B6C8-A234E4E8553F}">
      <dsp:nvSpPr>
        <dsp:cNvPr id="0" name=""/>
        <dsp:cNvSpPr/>
      </dsp:nvSpPr>
      <dsp:spPr>
        <a:xfrm rot="9720000">
          <a:off x="2901014" y="2822677"/>
          <a:ext cx="1061059" cy="19664"/>
        </a:xfrm>
        <a:custGeom>
          <a:avLst/>
          <a:gdLst/>
          <a:ahLst/>
          <a:cxnLst/>
          <a:rect l="0" t="0" r="0" b="0"/>
          <a:pathLst>
            <a:path>
              <a:moveTo>
                <a:pt x="0" y="9832"/>
              </a:moveTo>
              <a:lnTo>
                <a:pt x="1061059" y="9832"/>
              </a:lnTo>
            </a:path>
          </a:pathLst>
        </a:custGeom>
        <a:noFill/>
        <a:ln w="15875"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10800000">
        <a:off x="3405017" y="2805983"/>
        <a:ext cx="53052" cy="53052"/>
      </dsp:txXfrm>
    </dsp:sp>
    <dsp:sp modelId="{935D6611-A732-4B88-A2AD-07E79D70B257}">
      <dsp:nvSpPr>
        <dsp:cNvPr id="0" name=""/>
        <dsp:cNvSpPr/>
      </dsp:nvSpPr>
      <dsp:spPr>
        <a:xfrm>
          <a:off x="1990732" y="2664872"/>
          <a:ext cx="959734" cy="959734"/>
        </a:xfrm>
        <a:prstGeom prst="ellipse">
          <a:avLst/>
        </a:prstGeom>
        <a:solidFill>
          <a:schemeClr val="accent2">
            <a:hueOff val="-1124822"/>
            <a:satOff val="-7719"/>
            <a:lumOff val="396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a:t>Trust &amp; support</a:t>
          </a:r>
        </a:p>
      </dsp:txBody>
      <dsp:txXfrm>
        <a:off x="2131282" y="2805422"/>
        <a:ext cx="678634" cy="678634"/>
      </dsp:txXfrm>
    </dsp:sp>
    <dsp:sp modelId="{04ABC35B-F545-4ED4-86DF-7E33AC6E0919}">
      <dsp:nvSpPr>
        <dsp:cNvPr id="0" name=""/>
        <dsp:cNvSpPr/>
      </dsp:nvSpPr>
      <dsp:spPr>
        <a:xfrm rot="11880000">
          <a:off x="2901014" y="2198218"/>
          <a:ext cx="1061059" cy="19664"/>
        </a:xfrm>
        <a:custGeom>
          <a:avLst/>
          <a:gdLst/>
          <a:ahLst/>
          <a:cxnLst/>
          <a:rect l="0" t="0" r="0" b="0"/>
          <a:pathLst>
            <a:path>
              <a:moveTo>
                <a:pt x="0" y="9832"/>
              </a:moveTo>
              <a:lnTo>
                <a:pt x="1061059" y="9832"/>
              </a:lnTo>
            </a:path>
          </a:pathLst>
        </a:custGeom>
        <a:noFill/>
        <a:ln w="15875"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10800000">
        <a:off x="3405017" y="2181523"/>
        <a:ext cx="53052" cy="53052"/>
      </dsp:txXfrm>
    </dsp:sp>
    <dsp:sp modelId="{9EA8A400-B7D1-4977-ABF5-4E369072B5D7}">
      <dsp:nvSpPr>
        <dsp:cNvPr id="0" name=""/>
        <dsp:cNvSpPr/>
      </dsp:nvSpPr>
      <dsp:spPr>
        <a:xfrm>
          <a:off x="1990732" y="1415953"/>
          <a:ext cx="959734" cy="959734"/>
        </a:xfrm>
        <a:prstGeom prst="ellipse">
          <a:avLst/>
        </a:prstGeom>
        <a:solidFill>
          <a:schemeClr val="accent2">
            <a:hueOff val="-1285511"/>
            <a:satOff val="-8821"/>
            <a:lumOff val="453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a:t>Respect differences</a:t>
          </a:r>
        </a:p>
      </dsp:txBody>
      <dsp:txXfrm>
        <a:off x="2131282" y="1556503"/>
        <a:ext cx="678634" cy="678634"/>
      </dsp:txXfrm>
    </dsp:sp>
    <dsp:sp modelId="{0CDD44A9-71CF-46F4-9EF1-D086462D583B}">
      <dsp:nvSpPr>
        <dsp:cNvPr id="0" name=""/>
        <dsp:cNvSpPr/>
      </dsp:nvSpPr>
      <dsp:spPr>
        <a:xfrm rot="14040000">
          <a:off x="3268062" y="1693019"/>
          <a:ext cx="1061059" cy="19664"/>
        </a:xfrm>
        <a:custGeom>
          <a:avLst/>
          <a:gdLst/>
          <a:ahLst/>
          <a:cxnLst/>
          <a:rect l="0" t="0" r="0" b="0"/>
          <a:pathLst>
            <a:path>
              <a:moveTo>
                <a:pt x="0" y="9832"/>
              </a:moveTo>
              <a:lnTo>
                <a:pt x="1061059" y="9832"/>
              </a:lnTo>
            </a:path>
          </a:pathLst>
        </a:custGeom>
        <a:noFill/>
        <a:ln w="15875"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10800000">
        <a:off x="3772065" y="1676325"/>
        <a:ext cx="53052" cy="53052"/>
      </dsp:txXfrm>
    </dsp:sp>
    <dsp:sp modelId="{5FFDA6E9-8C3B-48A1-B478-CF8594758BDD}">
      <dsp:nvSpPr>
        <dsp:cNvPr id="0" name=""/>
        <dsp:cNvSpPr/>
      </dsp:nvSpPr>
      <dsp:spPr>
        <a:xfrm>
          <a:off x="2724828" y="405556"/>
          <a:ext cx="959734" cy="959734"/>
        </a:xfrm>
        <a:prstGeom prst="ellipse">
          <a:avLst/>
        </a:prstGeom>
        <a:solidFill>
          <a:schemeClr val="accent2">
            <a:hueOff val="-1446200"/>
            <a:satOff val="-9924"/>
            <a:lumOff val="509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a:t>Conflict resolution</a:t>
          </a:r>
        </a:p>
      </dsp:txBody>
      <dsp:txXfrm>
        <a:off x="2865378" y="546106"/>
        <a:ext cx="678634" cy="678634"/>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10/10/2022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3D78CF-D4C6-417F-B9E1-75499250F974}" type="datetimeFigureOut">
              <a:rPr lang="en-GB" smtClean="0"/>
              <a:pPr/>
              <a:t>10/10/2022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D73F5B-D7D0-411C-8830-CE2AB86724EF}" type="slidenum">
              <a:rPr lang="en-GB" smtClean="0"/>
              <a:pPr/>
              <a:t>‹#›</a:t>
            </a:fld>
            <a:endParaRPr lang="en-GB"/>
          </a:p>
        </p:txBody>
      </p:sp>
    </p:spTree>
    <p:extLst>
      <p:ext uri="{BB962C8B-B14F-4D97-AF65-F5344CB8AC3E}">
        <p14:creationId xmlns:p14="http://schemas.microsoft.com/office/powerpoint/2010/main" val="31380397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Dr Meredith Belbin founder of the Belbin’s team roles and team working theory in 1980s a psychologist graduated from Cambridge and spent his research looking at older workforce patterns went on to inventing team working theories via set of games observing how teams are formed and how certain roles are more suited o some …</a:t>
            </a:r>
          </a:p>
          <a:p>
            <a:r>
              <a:rPr lang="en-GB" dirty="0"/>
              <a:t>The statemen means - building an effective and efficient team is not a simplistic exercise and it takes a lot of effort to create and maintain a team with individuals ‘that balance well together’. What does it mean to balance together?   Use some football team analogies – you need people with different skill-sets in different positions….this is the same for most team!		</a:t>
            </a:r>
          </a:p>
        </p:txBody>
      </p:sp>
      <p:sp>
        <p:nvSpPr>
          <p:cNvPr id="4" name="Slide Number Placeholder 3"/>
          <p:cNvSpPr>
            <a:spLocks noGrp="1"/>
          </p:cNvSpPr>
          <p:nvPr>
            <p:ph type="sldNum" sz="quarter" idx="10"/>
          </p:nvPr>
        </p:nvSpPr>
        <p:spPr/>
        <p:txBody>
          <a:bodyPr/>
          <a:lstStyle/>
          <a:p>
            <a:fld id="{17D73F5B-D7D0-411C-8830-CE2AB86724EF}" type="slidenum">
              <a:rPr lang="en-GB" smtClean="0"/>
              <a:pPr/>
              <a:t>2</a:t>
            </a:fld>
            <a:endParaRPr lang="en-GB"/>
          </a:p>
        </p:txBody>
      </p:sp>
    </p:spTree>
    <p:extLst>
      <p:ext uri="{BB962C8B-B14F-4D97-AF65-F5344CB8AC3E}">
        <p14:creationId xmlns:p14="http://schemas.microsoft.com/office/powerpoint/2010/main" val="8364098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pPr/>
              <a:t>4</a:t>
            </a:fld>
            <a:endParaRPr lang="en-GB"/>
          </a:p>
        </p:txBody>
      </p:sp>
    </p:spTree>
    <p:extLst>
      <p:ext uri="{BB962C8B-B14F-4D97-AF65-F5344CB8AC3E}">
        <p14:creationId xmlns:p14="http://schemas.microsoft.com/office/powerpoint/2010/main" val="22512959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pPr/>
              <a:t>5</a:t>
            </a:fld>
            <a:endParaRPr lang="en-GB"/>
          </a:p>
        </p:txBody>
      </p:sp>
    </p:spTree>
    <p:extLst>
      <p:ext uri="{BB962C8B-B14F-4D97-AF65-F5344CB8AC3E}">
        <p14:creationId xmlns:p14="http://schemas.microsoft.com/office/powerpoint/2010/main" val="2957452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a:t>
            </a:r>
          </a:p>
        </p:txBody>
      </p:sp>
      <p:sp>
        <p:nvSpPr>
          <p:cNvPr id="4" name="Slide Number Placeholder 3"/>
          <p:cNvSpPr>
            <a:spLocks noGrp="1"/>
          </p:cNvSpPr>
          <p:nvPr>
            <p:ph type="sldNum" sz="quarter" idx="5"/>
          </p:nvPr>
        </p:nvSpPr>
        <p:spPr/>
        <p:txBody>
          <a:bodyPr/>
          <a:lstStyle/>
          <a:p>
            <a:fld id="{17D73F5B-D7D0-411C-8830-CE2AB86724EF}" type="slidenum">
              <a:rPr lang="en-GB" smtClean="0"/>
              <a:pPr/>
              <a:t>6</a:t>
            </a:fld>
            <a:endParaRPr lang="en-GB"/>
          </a:p>
        </p:txBody>
      </p:sp>
    </p:spTree>
    <p:extLst>
      <p:ext uri="{BB962C8B-B14F-4D97-AF65-F5344CB8AC3E}">
        <p14:creationId xmlns:p14="http://schemas.microsoft.com/office/powerpoint/2010/main" val="18638175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a Group</a:t>
            </a:r>
          </a:p>
          <a:p>
            <a:r>
              <a:rPr lang="en-GB" dirty="0"/>
              <a:t>The term group has a broad meaning. It refers to a number of people who are connected by some shared activity, interest, or quality. Group can also refer to a number of people or things that are together or in the same place.  Groups may be brought together for a particular purpose, or they may be informal such as a group of friends, </a:t>
            </a:r>
            <a:r>
              <a:rPr lang="en-GB" dirty="0" err="1"/>
              <a:t>neighbors</a:t>
            </a:r>
            <a:r>
              <a:rPr lang="en-GB" dirty="0"/>
              <a:t>, colleagues, etc. individuals in a group have common characteristics, they may not have a common </a:t>
            </a:r>
            <a:r>
              <a:rPr lang="en-GB" dirty="0" err="1"/>
              <a:t>goalFor</a:t>
            </a:r>
            <a:r>
              <a:rPr lang="en-GB" dirty="0"/>
              <a:t> example, a group of students in a class has a common feature – they all have come to learn, but these students are not necessarily working towards a common </a:t>
            </a:r>
            <a:r>
              <a:rPr lang="en-GB" dirty="0" err="1"/>
              <a:t>goalThe</a:t>
            </a:r>
            <a:r>
              <a:rPr lang="en-GB" dirty="0"/>
              <a:t> absence of a specific, shared goal or purpose is a main factor that differentiates a group.</a:t>
            </a:r>
          </a:p>
          <a:p>
            <a:r>
              <a:rPr lang="en-GB" dirty="0"/>
              <a:t>Members of a team work together towards a common goal. They have to coordinate the tasks and activities to achieve this shared goal. The roles and duties are defined and specified in a team, i.e., each member is assigned a specific task. If one task or duty is not done properly, it may affect the whole activity or task. members of the team usually have a good awareness of each other’s characteristics. In other words, there is mutual understanding between team members. This attribute helps to maximize the strengths and minimize weaknesses in the team. Some examples of teams include research and development teams, fast food restaurant crew, product development team, soccer team, etc.</a:t>
            </a:r>
          </a:p>
          <a:p>
            <a:endParaRPr lang="en-GB" dirty="0"/>
          </a:p>
          <a:p>
            <a:r>
              <a:rPr lang="en-GB" dirty="0"/>
              <a:t>A team can be categorized as a group, but not every group is a team.</a:t>
            </a:r>
          </a:p>
        </p:txBody>
      </p:sp>
      <p:sp>
        <p:nvSpPr>
          <p:cNvPr id="4" name="Slide Number Placeholder 3"/>
          <p:cNvSpPr>
            <a:spLocks noGrp="1"/>
          </p:cNvSpPr>
          <p:nvPr>
            <p:ph type="sldNum" sz="quarter" idx="5"/>
          </p:nvPr>
        </p:nvSpPr>
        <p:spPr/>
        <p:txBody>
          <a:bodyPr/>
          <a:lstStyle/>
          <a:p>
            <a:fld id="{17D73F5B-D7D0-411C-8830-CE2AB86724EF}" type="slidenum">
              <a:rPr lang="en-GB" smtClean="0"/>
              <a:pPr/>
              <a:t>7</a:t>
            </a:fld>
            <a:endParaRPr lang="en-GB"/>
          </a:p>
        </p:txBody>
      </p:sp>
    </p:spTree>
    <p:extLst>
      <p:ext uri="{BB962C8B-B14F-4D97-AF65-F5344CB8AC3E}">
        <p14:creationId xmlns:p14="http://schemas.microsoft.com/office/powerpoint/2010/main" val="20170833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if anyone can explain ‘Synergy’?– the whole is greater than the sum of its individual parts.  Something ‘magical’ happens and we find that as a team we produce results way beyond our individual capabilities…..even if we were to add them up!  BUT, only if we run our teams effectively and efficiently! </a:t>
            </a:r>
          </a:p>
          <a:p>
            <a:r>
              <a:rPr lang="en-GB" dirty="0"/>
              <a:t>Sometimes Teams do not produce the required results due to members failing to work together due to clashing goals – </a:t>
            </a:r>
          </a:p>
          <a:p>
            <a:r>
              <a:rPr lang="en-GB" dirty="0"/>
              <a:t>Too much emphasis on harmony and no room for disagreement or debate</a:t>
            </a:r>
          </a:p>
          <a:p>
            <a:r>
              <a:rPr lang="en-GB" dirty="0"/>
              <a:t>Too much discord – tensions in teams can destroy effectiveness and not resolving or addressing it can cause further problems for management</a:t>
            </a:r>
          </a:p>
          <a:p>
            <a:r>
              <a:rPr lang="en-GB" dirty="0"/>
              <a:t>Too much emphasis on individualism and individual achievement</a:t>
            </a:r>
          </a:p>
          <a:p>
            <a:r>
              <a:rPr lang="en-GB" dirty="0"/>
              <a:t>Feeling powerless – not having any part in decision making</a:t>
            </a:r>
          </a:p>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pPr/>
              <a:t>9</a:t>
            </a:fld>
            <a:endParaRPr lang="en-GB"/>
          </a:p>
        </p:txBody>
      </p:sp>
    </p:spTree>
    <p:extLst>
      <p:ext uri="{BB962C8B-B14F-4D97-AF65-F5344CB8AC3E}">
        <p14:creationId xmlns:p14="http://schemas.microsoft.com/office/powerpoint/2010/main" val="30047449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Key issues for plenary discussion – as per earlier discussions…right people, but how do we identify them? A good team leader – but what does this look like……talk about the reference to coaching the individual, teamwork and team processes.  Potentially touch on Adair’s model of Action-Centred leadership.  Bring out the importance of communication – the flow of data, information, ideas, the making of decisions, the identification of problems and issues…absolutely vital.  Teams also solve problems, make decisions and drive/adapt to change.  And they achieve agreed objectives in an effective and efficient manner.  And then bring in the </a:t>
            </a:r>
            <a:r>
              <a:rPr lang="en-GB" b="1" i="1" dirty="0"/>
              <a:t>behaviours</a:t>
            </a:r>
            <a:r>
              <a:rPr lang="en-GB" dirty="0"/>
              <a:t> that need to be exhibited –if communication and cooperation….and ‘synergy’ is to develop.  </a:t>
            </a:r>
            <a:r>
              <a:rPr lang="en-GB" b="1" i="1" dirty="0"/>
              <a:t>Key amongst these is ‘Trust’</a:t>
            </a:r>
          </a:p>
        </p:txBody>
      </p:sp>
      <p:sp>
        <p:nvSpPr>
          <p:cNvPr id="4" name="Slide Number Placeholder 3"/>
          <p:cNvSpPr>
            <a:spLocks noGrp="1"/>
          </p:cNvSpPr>
          <p:nvPr>
            <p:ph type="sldNum" sz="quarter" idx="10"/>
          </p:nvPr>
        </p:nvSpPr>
        <p:spPr/>
        <p:txBody>
          <a:bodyPr/>
          <a:lstStyle/>
          <a:p>
            <a:fld id="{17D73F5B-D7D0-411C-8830-CE2AB86724EF}" type="slidenum">
              <a:rPr lang="en-GB" smtClean="0"/>
              <a:pPr/>
              <a:t>10</a:t>
            </a:fld>
            <a:endParaRPr lang="en-GB"/>
          </a:p>
        </p:txBody>
      </p:sp>
    </p:spTree>
    <p:extLst>
      <p:ext uri="{BB962C8B-B14F-4D97-AF65-F5344CB8AC3E}">
        <p14:creationId xmlns:p14="http://schemas.microsoft.com/office/powerpoint/2010/main" val="37071620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lead a discussion of each of the key points.  Compare and contrast with the group’s findings previously. You can reveal these individually, one at a time, or in pairs…whatever suits the group and the environment.  But, discuss these points.  There is a lot that goes into a smooth running, high-performing team.  Which of these do they think is absolutely vital to a team running well?  Or are they equally important? In particular, bring out the issue of ‘trust’ ready for the next activity. </a:t>
            </a:r>
          </a:p>
          <a:p>
            <a:endParaRPr lang="en-GB" dirty="0"/>
          </a:p>
        </p:txBody>
      </p:sp>
      <p:sp>
        <p:nvSpPr>
          <p:cNvPr id="4" name="Slide Number Placeholder 3"/>
          <p:cNvSpPr>
            <a:spLocks noGrp="1"/>
          </p:cNvSpPr>
          <p:nvPr>
            <p:ph type="sldNum" sz="quarter" idx="5"/>
          </p:nvPr>
        </p:nvSpPr>
        <p:spPr/>
        <p:txBody>
          <a:bodyPr/>
          <a:lstStyle/>
          <a:p>
            <a:fld id="{17D73F5B-D7D0-411C-8830-CE2AB86724EF}" type="slidenum">
              <a:rPr lang="en-GB" smtClean="0"/>
              <a:pPr/>
              <a:t>11</a:t>
            </a:fld>
            <a:endParaRPr lang="en-GB"/>
          </a:p>
        </p:txBody>
      </p:sp>
    </p:spTree>
    <p:extLst>
      <p:ext uri="{BB962C8B-B14F-4D97-AF65-F5344CB8AC3E}">
        <p14:creationId xmlns:p14="http://schemas.microsoft.com/office/powerpoint/2010/main" val="1476082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pPr/>
              <a:t>13</a:t>
            </a:fld>
            <a:endParaRPr lang="en-GB"/>
          </a:p>
        </p:txBody>
      </p:sp>
    </p:spTree>
    <p:extLst>
      <p:ext uri="{BB962C8B-B14F-4D97-AF65-F5344CB8AC3E}">
        <p14:creationId xmlns:p14="http://schemas.microsoft.com/office/powerpoint/2010/main" val="42021413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draw out key points – lack of trust inhibits communications, leads to the hiding and concealment of facts and issues, undermines decision making, impacts on morale and motivation, wastes time and resources, sub-optimises team performance, etc., etc.</a:t>
            </a:r>
          </a:p>
        </p:txBody>
      </p:sp>
      <p:sp>
        <p:nvSpPr>
          <p:cNvPr id="4" name="Slide Number Placeholder 3"/>
          <p:cNvSpPr>
            <a:spLocks noGrp="1"/>
          </p:cNvSpPr>
          <p:nvPr>
            <p:ph type="sldNum" sz="quarter" idx="10"/>
          </p:nvPr>
        </p:nvSpPr>
        <p:spPr/>
        <p:txBody>
          <a:bodyPr/>
          <a:lstStyle/>
          <a:p>
            <a:fld id="{17D73F5B-D7D0-411C-8830-CE2AB86724EF}" type="slidenum">
              <a:rPr lang="en-GB" smtClean="0"/>
              <a:pPr/>
              <a:t>14</a:t>
            </a:fld>
            <a:endParaRPr lang="en-GB"/>
          </a:p>
        </p:txBody>
      </p:sp>
    </p:spTree>
    <p:extLst>
      <p:ext uri="{BB962C8B-B14F-4D97-AF65-F5344CB8AC3E}">
        <p14:creationId xmlns:p14="http://schemas.microsoft.com/office/powerpoint/2010/main" val="18666758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eaLnBrk="1" fontAlgn="auto" hangingPunct="1">
              <a:spcBef>
                <a:spcPts val="0"/>
              </a:spcBef>
              <a:spcAft>
                <a:spcPts val="0"/>
              </a:spcAft>
              <a:buFont typeface="+mj-lt"/>
              <a:buAutoNum type="arabicPeriod"/>
              <a:defRPr/>
            </a:pPr>
            <a:r>
              <a:rPr lang="en-GB" dirty="0"/>
              <a:t>Talk straight 			(be honest, tell the truth, demonstrate integrity)</a:t>
            </a:r>
          </a:p>
          <a:p>
            <a:pPr marL="228600" indent="-228600" eaLnBrk="1" fontAlgn="auto" hangingPunct="1">
              <a:spcBef>
                <a:spcPts val="0"/>
              </a:spcBef>
              <a:spcAft>
                <a:spcPts val="0"/>
              </a:spcAft>
              <a:buFont typeface="+mj-lt"/>
              <a:buAutoNum type="arabicPeriod"/>
              <a:defRPr/>
            </a:pPr>
            <a:r>
              <a:rPr lang="en-GB" dirty="0"/>
              <a:t>Demonstrate respect			 (treat everyone with respect take no one for granted, recognise contributions)</a:t>
            </a:r>
          </a:p>
          <a:p>
            <a:pPr marL="228600" indent="-228600" eaLnBrk="1" fontAlgn="auto" hangingPunct="1">
              <a:spcBef>
                <a:spcPts val="0"/>
              </a:spcBef>
              <a:spcAft>
                <a:spcPts val="0"/>
              </a:spcAft>
              <a:buFont typeface="+mj-lt"/>
              <a:buAutoNum type="arabicPeriod"/>
              <a:defRPr/>
            </a:pPr>
            <a:r>
              <a:rPr lang="en-GB" dirty="0"/>
              <a:t>Create Transparency 			(be open, real and genuine, be sure everything is out n the open </a:t>
            </a:r>
          </a:p>
          <a:p>
            <a:pPr marL="228600" indent="-228600" eaLnBrk="1" fontAlgn="auto" hangingPunct="1">
              <a:spcBef>
                <a:spcPts val="0"/>
              </a:spcBef>
              <a:spcAft>
                <a:spcPts val="0"/>
              </a:spcAft>
              <a:buFont typeface="+mj-lt"/>
              <a:buAutoNum type="arabicPeriod"/>
              <a:defRPr/>
            </a:pPr>
            <a:r>
              <a:rPr lang="en-GB" dirty="0"/>
              <a:t>Right Wrongs			(apologise and recover bad situations quickly, demonstrate humility)</a:t>
            </a:r>
          </a:p>
          <a:p>
            <a:pPr marL="228600" indent="-228600" eaLnBrk="1" fontAlgn="auto" hangingPunct="1">
              <a:spcBef>
                <a:spcPts val="0"/>
              </a:spcBef>
              <a:spcAft>
                <a:spcPts val="0"/>
              </a:spcAft>
              <a:buFont typeface="+mj-lt"/>
              <a:buAutoNum type="arabicPeriod"/>
              <a:defRPr/>
            </a:pPr>
            <a:r>
              <a:rPr lang="en-GB" dirty="0"/>
              <a:t> Show loyalty			(give credit to other as though they were present, talk only positively behind peoples backs</a:t>
            </a:r>
          </a:p>
          <a:p>
            <a:pPr marL="228600" indent="-228600" eaLnBrk="1" fontAlgn="auto" hangingPunct="1">
              <a:spcBef>
                <a:spcPts val="0"/>
              </a:spcBef>
              <a:spcAft>
                <a:spcPts val="0"/>
              </a:spcAft>
              <a:buFont typeface="+mj-lt"/>
              <a:buAutoNum type="arabicPeriod"/>
              <a:defRPr/>
            </a:pPr>
            <a:r>
              <a:rPr lang="en-GB" dirty="0"/>
              <a:t>Deliver results			(Set high personal expectations, anticipate needs in advance and make thinks happen)</a:t>
            </a:r>
          </a:p>
          <a:p>
            <a:pPr marL="228600" indent="-228600" eaLnBrk="1" fontAlgn="auto" hangingPunct="1">
              <a:spcBef>
                <a:spcPts val="0"/>
              </a:spcBef>
              <a:spcAft>
                <a:spcPts val="0"/>
              </a:spcAft>
              <a:buFont typeface="+mj-lt"/>
              <a:buAutoNum type="arabicPeriod"/>
              <a:defRPr/>
            </a:pPr>
            <a:r>
              <a:rPr lang="en-GB" dirty="0"/>
              <a:t>Get better				(seek feedback, learn from mistakes, continuously improve)</a:t>
            </a:r>
          </a:p>
          <a:p>
            <a:pPr marL="228600" indent="-228600" eaLnBrk="1" fontAlgn="auto" hangingPunct="1">
              <a:spcBef>
                <a:spcPts val="0"/>
              </a:spcBef>
              <a:spcAft>
                <a:spcPts val="0"/>
              </a:spcAft>
              <a:buFont typeface="+mj-lt"/>
              <a:buAutoNum type="arabicPeriod"/>
              <a:defRPr/>
            </a:pPr>
            <a:r>
              <a:rPr lang="en-GB" dirty="0"/>
              <a:t>Confront reality			(tackle tough issues head on, address the tough stuff personally and directly)</a:t>
            </a:r>
          </a:p>
          <a:p>
            <a:pPr marL="228600" indent="-228600" eaLnBrk="1" fontAlgn="auto" hangingPunct="1">
              <a:spcBef>
                <a:spcPts val="0"/>
              </a:spcBef>
              <a:spcAft>
                <a:spcPts val="0"/>
              </a:spcAft>
              <a:buFont typeface="+mj-lt"/>
              <a:buAutoNum type="arabicPeriod"/>
              <a:defRPr/>
            </a:pPr>
            <a:r>
              <a:rPr lang="en-GB" dirty="0"/>
              <a:t>Clarify expectations			(create shared vision, disclose and reveal expectations, ensure understanding)</a:t>
            </a:r>
          </a:p>
          <a:p>
            <a:pPr marL="228600" indent="-228600" eaLnBrk="1" fontAlgn="auto" hangingPunct="1">
              <a:spcBef>
                <a:spcPts val="0"/>
              </a:spcBef>
              <a:spcAft>
                <a:spcPts val="0"/>
              </a:spcAft>
              <a:buFont typeface="+mj-lt"/>
              <a:buAutoNum type="arabicPeriod"/>
              <a:defRPr/>
            </a:pPr>
            <a:r>
              <a:rPr lang="en-GB" dirty="0"/>
              <a:t>Practice Accountability			(hold yourself and other accountable. i.e. take responsibility for results)</a:t>
            </a:r>
          </a:p>
          <a:p>
            <a:pPr marL="228600" indent="-228600" eaLnBrk="1" fontAlgn="auto" hangingPunct="1">
              <a:spcBef>
                <a:spcPts val="0"/>
              </a:spcBef>
              <a:spcAft>
                <a:spcPts val="0"/>
              </a:spcAft>
              <a:buFont typeface="+mj-lt"/>
              <a:buAutoNum type="arabicPeriod"/>
              <a:defRPr/>
            </a:pPr>
            <a:r>
              <a:rPr lang="en-GB" dirty="0"/>
              <a:t>Listen First			(Listen before speaking, understand don’t assume or presume)</a:t>
            </a:r>
          </a:p>
          <a:p>
            <a:pPr marL="228600" indent="-228600" eaLnBrk="1" fontAlgn="auto" hangingPunct="1">
              <a:spcBef>
                <a:spcPts val="0"/>
              </a:spcBef>
              <a:spcAft>
                <a:spcPts val="0"/>
              </a:spcAft>
              <a:buFont typeface="+mj-lt"/>
              <a:buAutoNum type="arabicPeriod"/>
              <a:defRPr/>
            </a:pPr>
            <a:r>
              <a:rPr lang="en-GB" dirty="0"/>
              <a:t>Keep Commitments			( make commitments carefully and keep them, keep confidences)</a:t>
            </a:r>
          </a:p>
          <a:p>
            <a:pPr marL="228600" indent="-228600" eaLnBrk="1" fontAlgn="auto" hangingPunct="1">
              <a:spcBef>
                <a:spcPts val="0"/>
              </a:spcBef>
              <a:spcAft>
                <a:spcPts val="0"/>
              </a:spcAft>
              <a:buFont typeface="+mj-lt"/>
              <a:buAutoNum type="arabicPeriod"/>
              <a:defRPr/>
            </a:pPr>
            <a:r>
              <a:rPr lang="en-GB" dirty="0"/>
              <a:t>Extend trust			extend your trust abundantly to those who have earned it, extend trust conditionally to those who are still earning your trust</a:t>
            </a:r>
          </a:p>
          <a:p>
            <a:pPr eaLnBrk="1" fontAlgn="auto" hangingPunct="1">
              <a:spcBef>
                <a:spcPts val="0"/>
              </a:spcBef>
              <a:spcAft>
                <a:spcPts val="0"/>
              </a:spcAft>
              <a:buFont typeface="+mj-lt"/>
              <a:buNone/>
              <a:defRPr/>
            </a:pPr>
            <a:endParaRPr lang="en-GB" dirty="0"/>
          </a:p>
          <a:p>
            <a:pPr eaLnBrk="1" fontAlgn="auto" hangingPunct="1">
              <a:spcBef>
                <a:spcPts val="0"/>
              </a:spcBef>
              <a:spcAft>
                <a:spcPts val="0"/>
              </a:spcAft>
              <a:defRPr/>
            </a:pPr>
            <a:endParaRPr lang="en-GB" dirty="0"/>
          </a:p>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pPr/>
              <a:t>15</a:t>
            </a:fld>
            <a:endParaRPr lang="en-GB"/>
          </a:p>
        </p:txBody>
      </p:sp>
    </p:spTree>
    <p:extLst>
      <p:ext uri="{BB962C8B-B14F-4D97-AF65-F5344CB8AC3E}">
        <p14:creationId xmlns:p14="http://schemas.microsoft.com/office/powerpoint/2010/main" val="15486393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lead a discussion of these key points as they are revealed.  Usually, this behaviour has to be initially driven/facilitated/coached by the Team Leader, until it becomes endemic.  </a:t>
            </a:r>
          </a:p>
        </p:txBody>
      </p:sp>
      <p:sp>
        <p:nvSpPr>
          <p:cNvPr id="4" name="Slide Number Placeholder 3"/>
          <p:cNvSpPr>
            <a:spLocks noGrp="1"/>
          </p:cNvSpPr>
          <p:nvPr>
            <p:ph type="sldNum" sz="quarter" idx="10"/>
          </p:nvPr>
        </p:nvSpPr>
        <p:spPr/>
        <p:txBody>
          <a:bodyPr/>
          <a:lstStyle/>
          <a:p>
            <a:fld id="{17D73F5B-D7D0-411C-8830-CE2AB86724EF}" type="slidenum">
              <a:rPr lang="en-GB" smtClean="0"/>
              <a:pPr/>
              <a:t>16</a:t>
            </a:fld>
            <a:endParaRPr lang="en-GB"/>
          </a:p>
        </p:txBody>
      </p:sp>
    </p:spTree>
    <p:extLst>
      <p:ext uri="{BB962C8B-B14F-4D97-AF65-F5344CB8AC3E}">
        <p14:creationId xmlns:p14="http://schemas.microsoft.com/office/powerpoint/2010/main" val="18102248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Talk through the benefits of an effective team….ask for the group’s experiences.  Share some of your own and other examples. </a:t>
            </a:r>
          </a:p>
          <a:p>
            <a:pPr eaLnBrk="1" hangingPunct="1">
              <a:spcBef>
                <a:spcPct val="0"/>
              </a:spcBef>
            </a:pPr>
            <a:r>
              <a:rPr lang="en-GB" altLang="en-US" b="1" dirty="0"/>
              <a:t>INEFFECTIVE  TEAMS </a:t>
            </a:r>
          </a:p>
          <a:p>
            <a:pPr eaLnBrk="1" hangingPunct="1">
              <a:spcBef>
                <a:spcPct val="0"/>
              </a:spcBef>
            </a:pPr>
            <a:r>
              <a:rPr lang="en-GB" altLang="en-US" dirty="0"/>
              <a:t>There is no sense of common purpose, goals are not always agreed. (most like a group)</a:t>
            </a:r>
          </a:p>
          <a:p>
            <a:pPr eaLnBrk="1" hangingPunct="1">
              <a:spcBef>
                <a:spcPct val="0"/>
              </a:spcBef>
            </a:pPr>
            <a:r>
              <a:rPr lang="en-GB" altLang="en-US" dirty="0"/>
              <a:t>People are cautious – hold back.  Things are not said.  Faces are enigmatic.</a:t>
            </a:r>
          </a:p>
          <a:p>
            <a:pPr eaLnBrk="1" hangingPunct="1">
              <a:spcBef>
                <a:spcPct val="0"/>
              </a:spcBef>
            </a:pPr>
            <a:r>
              <a:rPr lang="en-GB" altLang="en-US" dirty="0"/>
              <a:t>It’s not much fun; the atmosphere is “heavy”.  Humour is at the expense of others.</a:t>
            </a:r>
          </a:p>
          <a:p>
            <a:pPr eaLnBrk="1" hangingPunct="1">
              <a:spcBef>
                <a:spcPct val="0"/>
              </a:spcBef>
            </a:pPr>
            <a:r>
              <a:rPr lang="en-GB" altLang="en-US" dirty="0"/>
              <a:t>People get more criticism than praise – even “punished”.</a:t>
            </a:r>
          </a:p>
          <a:p>
            <a:pPr eaLnBrk="1" hangingPunct="1">
              <a:spcBef>
                <a:spcPct val="0"/>
              </a:spcBef>
            </a:pPr>
            <a:r>
              <a:rPr lang="en-GB" altLang="en-US" dirty="0"/>
              <a:t>People are critical of themselves – most of all – even if this is not expressed directly.</a:t>
            </a:r>
          </a:p>
          <a:p>
            <a:pPr eaLnBrk="1" hangingPunct="1">
              <a:spcBef>
                <a:spcPct val="0"/>
              </a:spcBef>
            </a:pPr>
            <a:r>
              <a:rPr lang="en-GB" altLang="en-US" dirty="0"/>
              <a:t>New ideas meet resistance; people say what they don’t like.  The general posture is “NO”.</a:t>
            </a:r>
          </a:p>
          <a:p>
            <a:pPr eaLnBrk="1" hangingPunct="1">
              <a:spcBef>
                <a:spcPct val="0"/>
              </a:spcBef>
            </a:pPr>
            <a:r>
              <a:rPr lang="en-GB" altLang="en-US" dirty="0"/>
              <a:t>There are rivalries.  People behave competitively (usually not intended or at an awareness level).</a:t>
            </a:r>
          </a:p>
          <a:p>
            <a:pPr eaLnBrk="1" hangingPunct="1">
              <a:spcBef>
                <a:spcPct val="0"/>
              </a:spcBef>
            </a:pPr>
            <a:r>
              <a:rPr lang="en-GB" altLang="en-US" dirty="0"/>
              <a:t>Some say a lot more than others; some are extremely verbose; some say very little.</a:t>
            </a:r>
          </a:p>
          <a:p>
            <a:pPr eaLnBrk="1" hangingPunct="1">
              <a:spcBef>
                <a:spcPct val="0"/>
              </a:spcBef>
            </a:pPr>
            <a:r>
              <a:rPr lang="en-GB" altLang="en-US" dirty="0"/>
              <a:t>People do not really listen to each other – essentially they are waiting to “get in”.</a:t>
            </a:r>
          </a:p>
          <a:p>
            <a:pPr eaLnBrk="1" hangingPunct="1">
              <a:spcBef>
                <a:spcPct val="0"/>
              </a:spcBef>
            </a:pPr>
            <a:r>
              <a:rPr lang="en-GB" altLang="en-US" dirty="0"/>
              <a:t>It takes a long time to reach agreement or make decisions.  Decisions are unclear. There is little commitment to decisions and probably many will not be implemented, or decisions are imposed autocratically with little discussion.</a:t>
            </a:r>
          </a:p>
          <a:p>
            <a:pPr eaLnBrk="1" hangingPunct="1">
              <a:spcBef>
                <a:spcPct val="0"/>
              </a:spcBef>
            </a:pPr>
            <a:r>
              <a:rPr lang="en-GB" altLang="en-US" dirty="0"/>
              <a:t>There is a high degree of frustration and complaint, most of which is expressed outside formal meetings.</a:t>
            </a:r>
          </a:p>
          <a:p>
            <a:pPr eaLnBrk="1" hangingPunct="1">
              <a:spcBef>
                <a:spcPct val="0"/>
              </a:spcBef>
            </a:pPr>
            <a:r>
              <a:rPr lang="en-GB" altLang="en-US" dirty="0"/>
              <a:t>EFFECTIVE TEAMS </a:t>
            </a:r>
          </a:p>
          <a:p>
            <a:pPr eaLnBrk="1" hangingPunct="1">
              <a:spcBef>
                <a:spcPct val="0"/>
              </a:spcBef>
            </a:pPr>
            <a:r>
              <a:rPr lang="en-GB" altLang="en-US" dirty="0"/>
              <a:t>There is a common purpose and an inspiring vision to which everyone is committed.</a:t>
            </a:r>
          </a:p>
          <a:p>
            <a:pPr eaLnBrk="1" hangingPunct="1">
              <a:spcBef>
                <a:spcPct val="0"/>
              </a:spcBef>
            </a:pPr>
            <a:r>
              <a:rPr lang="en-GB" altLang="en-US" dirty="0"/>
              <a:t>Individual roles are clear.</a:t>
            </a:r>
          </a:p>
          <a:p>
            <a:pPr eaLnBrk="1" hangingPunct="1">
              <a:spcBef>
                <a:spcPct val="0"/>
              </a:spcBef>
            </a:pPr>
            <a:r>
              <a:rPr lang="en-GB" altLang="en-US" dirty="0"/>
              <a:t>People feel safe to say what they think and feel</a:t>
            </a:r>
          </a:p>
          <a:p>
            <a:pPr eaLnBrk="1" hangingPunct="1">
              <a:spcBef>
                <a:spcPct val="0"/>
              </a:spcBef>
            </a:pPr>
            <a:r>
              <a:rPr lang="en-GB" altLang="en-US" dirty="0"/>
              <a:t>People express themselves concisely, without ambiguity.</a:t>
            </a:r>
          </a:p>
          <a:p>
            <a:pPr eaLnBrk="1" hangingPunct="1">
              <a:spcBef>
                <a:spcPct val="0"/>
              </a:spcBef>
            </a:pPr>
            <a:r>
              <a:rPr lang="en-GB" altLang="en-US" dirty="0"/>
              <a:t>Everyone’s opinion is valued and respected.  People really listen.</a:t>
            </a:r>
          </a:p>
          <a:p>
            <a:pPr eaLnBrk="1" hangingPunct="1">
              <a:spcBef>
                <a:spcPct val="0"/>
              </a:spcBef>
            </a:pPr>
            <a:r>
              <a:rPr lang="en-GB" altLang="en-US" dirty="0"/>
              <a:t>People get and give appreciation and praise.  Instead of criticism, people get helpful advice.</a:t>
            </a:r>
          </a:p>
          <a:p>
            <a:pPr eaLnBrk="1" hangingPunct="1">
              <a:spcBef>
                <a:spcPct val="0"/>
              </a:spcBef>
            </a:pPr>
            <a:r>
              <a:rPr lang="en-GB" altLang="en-US" dirty="0"/>
              <a:t>People say what they like about ideas and offer additions, alternatives or improvements (rather than what they don’t like or why it won’t work)</a:t>
            </a:r>
          </a:p>
          <a:p>
            <a:pPr eaLnBrk="1" hangingPunct="1">
              <a:spcBef>
                <a:spcPct val="0"/>
              </a:spcBef>
            </a:pPr>
            <a:r>
              <a:rPr lang="en-GB" altLang="en-US" dirty="0"/>
              <a:t>Success is celebrated and everyone enjoys being good at what they do.</a:t>
            </a:r>
          </a:p>
          <a:p>
            <a:pPr eaLnBrk="1" hangingPunct="1">
              <a:spcBef>
                <a:spcPct val="0"/>
              </a:spcBef>
            </a:pPr>
            <a:r>
              <a:rPr lang="en-GB" altLang="en-US" dirty="0"/>
              <a:t>People are open to new ideas and there is an attitude of welcoming change and innovation.</a:t>
            </a:r>
          </a:p>
          <a:p>
            <a:pPr eaLnBrk="1" hangingPunct="1">
              <a:spcBef>
                <a:spcPct val="0"/>
              </a:spcBef>
            </a:pPr>
            <a:r>
              <a:rPr lang="en-GB" altLang="en-US" dirty="0"/>
              <a:t>The team is essentially supportive; everyone is glad for everyone to excel; everyone is encouraged to take the initiative and lead.</a:t>
            </a:r>
          </a:p>
          <a:p>
            <a:pPr eaLnBrk="1" hangingPunct="1">
              <a:spcBef>
                <a:spcPct val="0"/>
              </a:spcBef>
            </a:pPr>
            <a:r>
              <a:rPr lang="en-GB" altLang="en-US" dirty="0"/>
              <a:t>Undercurrents are brought out and sorted out with good will and generosity. There is the  safety to do it and recognition that it’s okay to have feelings as part of being human.</a:t>
            </a:r>
          </a:p>
          <a:p>
            <a:pPr eaLnBrk="1" hangingPunct="1">
              <a:spcBef>
                <a:spcPct val="0"/>
              </a:spcBef>
            </a:pPr>
            <a:r>
              <a:rPr lang="en-GB" altLang="en-US" dirty="0"/>
              <a:t>Things move briskly, clear decisions are made; it’s exciting.</a:t>
            </a:r>
          </a:p>
          <a:p>
            <a:pPr eaLnBrk="1" hangingPunct="1">
              <a:spcBef>
                <a:spcPct val="0"/>
              </a:spcBef>
            </a:pPr>
            <a:endParaRPr lang="en-GB" altLang="en-US" dirty="0"/>
          </a:p>
          <a:p>
            <a:pPr eaLnBrk="1" hangingPunct="1">
              <a:spcBef>
                <a:spcPct val="0"/>
              </a:spcBef>
            </a:pPr>
            <a:endParaRPr lang="en-GB" altLang="en-US" dirty="0"/>
          </a:p>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pPr/>
              <a:t>17</a:t>
            </a:fld>
            <a:endParaRPr lang="en-GB"/>
          </a:p>
        </p:txBody>
      </p:sp>
    </p:spTree>
    <p:extLst>
      <p:ext uri="{BB962C8B-B14F-4D97-AF65-F5344CB8AC3E}">
        <p14:creationId xmlns:p14="http://schemas.microsoft.com/office/powerpoint/2010/main" val="40599578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pPr/>
              <a:t>10/10/2022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386851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pPr/>
              <a:t>10/10/2022</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5523760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10/10/2022</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015851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6"/>
            <a:ext cx="3703320" cy="40233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C64F3F4-CE19-49F8-9EF4-FF4EE52031C2}" type="datetimeFigureOut">
              <a:rPr lang="en-GB" smtClean="0"/>
              <a:pPr/>
              <a:t>10/10/2022</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31838586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2960" y="2582334"/>
            <a:ext cx="370332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pPr/>
              <a:t>10/10/2022</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0655080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C64F3F4-CE19-49F8-9EF4-FF4EE52031C2}" type="datetimeFigureOut">
              <a:rPr lang="en-GB" smtClean="0"/>
              <a:pPr/>
              <a:t>10/10/2022</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185349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9C64F3F4-CE19-49F8-9EF4-FF4EE52031C2}" type="datetimeFigureOut">
              <a:rPr lang="en-GB" smtClean="0"/>
              <a:pPr/>
              <a:t>10/10/2022</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0015439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460237" y="731520"/>
            <a:ext cx="5009393"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9C64F3F4-CE19-49F8-9EF4-FF4EE52031C2}" type="datetimeFigureOut">
              <a:rPr lang="en-GB" smtClean="0"/>
              <a:pPr/>
              <a:t>10/10/2022</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25414245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22959"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10/10/2022</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0101568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pPr/>
              <a:t>10/10/2022</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9730130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4779"/>
            <a:ext cx="1971675"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4779"/>
            <a:ext cx="5800725" cy="5757420"/>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pPr/>
              <a:t>10/10/2022</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0893679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9C64F3F4-CE19-49F8-9EF4-FF4EE52031C2}" type="datetimeFigureOut">
              <a:rPr lang="en-GB" smtClean="0"/>
              <a:pPr/>
              <a:t>10/10/2022</a:t>
            </a:fld>
            <a:endParaRPr lang="en-GB" dirty="0"/>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AC82685A-BD3A-4230-8D85-804689F67293}" type="slidenum">
              <a:rPr lang="en-GB" smtClean="0"/>
              <a:pPr/>
              <a:t>‹#›</a:t>
            </a:fld>
            <a:endParaRPr lang="en-GB" dirty="0"/>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56110907"/>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ideo" Target="https://www.youtube.com/embed/0hV65KIItlE" TargetMode="External"/><Relationship Id="rId4" Type="http://schemas.openxmlformats.org/officeDocument/2006/relationships/image" Target="../media/image4.jpe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microsoft.com/office/2007/relationships/hdphoto" Target="../media/hdphoto2.wdp"/></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alphaModFix amt="35000"/>
            <a:extLst>
              <a:ext uri="{BEBA8EAE-BF5A-486C-A8C5-ECC9F3942E4B}">
                <a14:imgProps xmlns:a14="http://schemas.microsoft.com/office/drawing/2010/main">
                  <a14:imgLayer r:embed="rId3">
                    <a14:imgEffect>
                      <a14:artisticCement/>
                    </a14:imgEffect>
                    <a14:imgEffect>
                      <a14:sharpenSoften amount="-25000"/>
                    </a14:imgEffect>
                    <a14:imgEffect>
                      <a14:colorTemperature colorTemp="4700"/>
                    </a14:imgEffect>
                  </a14:imgLayer>
                </a14:imgProps>
              </a:ext>
            </a:extLst>
          </a:blip>
          <a:srcRect t="8223" b="16777"/>
          <a:stretch/>
        </p:blipFill>
        <p:spPr>
          <a:xfrm>
            <a:off x="20" y="10"/>
            <a:ext cx="9143980" cy="6857990"/>
          </a:xfrm>
          <a:prstGeom prst="rect">
            <a:avLst/>
          </a:prstGeom>
        </p:spPr>
      </p:pic>
      <p:sp>
        <p:nvSpPr>
          <p:cNvPr id="2" name="Title 1"/>
          <p:cNvSpPr>
            <a:spLocks noGrp="1"/>
          </p:cNvSpPr>
          <p:nvPr>
            <p:ph type="ctrTitle"/>
          </p:nvPr>
        </p:nvSpPr>
        <p:spPr>
          <a:xfrm>
            <a:off x="822960" y="758952"/>
            <a:ext cx="7543800" cy="3566160"/>
          </a:xfrm>
        </p:spPr>
        <p:txBody>
          <a:bodyPr>
            <a:normAutofit/>
          </a:bodyPr>
          <a:lstStyle/>
          <a:p>
            <a:r>
              <a:rPr lang="en-GB">
                <a:solidFill>
                  <a:srgbClr val="FFFFFF"/>
                </a:solidFill>
              </a:rPr>
              <a:t>People Management</a:t>
            </a:r>
          </a:p>
        </p:txBody>
      </p:sp>
      <p:sp>
        <p:nvSpPr>
          <p:cNvPr id="3" name="Subtitle 2"/>
          <p:cNvSpPr>
            <a:spLocks noGrp="1"/>
          </p:cNvSpPr>
          <p:nvPr>
            <p:ph type="subTitle" idx="1"/>
          </p:nvPr>
        </p:nvSpPr>
        <p:spPr>
          <a:xfrm>
            <a:off x="825038" y="4455620"/>
            <a:ext cx="7543800" cy="1143000"/>
          </a:xfrm>
        </p:spPr>
        <p:txBody>
          <a:bodyPr>
            <a:normAutofit/>
          </a:bodyPr>
          <a:lstStyle/>
          <a:p>
            <a:r>
              <a:rPr lang="en-GB" sz="1900" b="1">
                <a:solidFill>
                  <a:srgbClr val="FFFFFF"/>
                </a:solidFill>
              </a:rPr>
              <a:t>Effective Team Working and Communication</a:t>
            </a:r>
            <a:br>
              <a:rPr lang="en-GB" sz="1900" b="1">
                <a:solidFill>
                  <a:srgbClr val="FFFFFF"/>
                </a:solidFill>
              </a:rPr>
            </a:br>
            <a:br>
              <a:rPr lang="en-GB" altLang="en-US" sz="1900">
                <a:solidFill>
                  <a:srgbClr val="FFFFFF"/>
                </a:solidFill>
              </a:rPr>
            </a:br>
            <a:br>
              <a:rPr lang="en-GB" altLang="en-US" sz="1900">
                <a:solidFill>
                  <a:srgbClr val="FFFFFF"/>
                </a:solidFill>
              </a:rPr>
            </a:br>
            <a:endParaRPr lang="en-GB" sz="1900">
              <a:solidFill>
                <a:srgbClr val="FFFFFF"/>
              </a:solidFill>
            </a:endParaRPr>
          </a:p>
        </p:txBody>
      </p:sp>
      <p:cxnSp>
        <p:nvCxnSpPr>
          <p:cNvPr id="9" name="Straight Connector 8">
            <a:extLst>
              <a:ext uri="{FF2B5EF4-FFF2-40B4-BE49-F238E27FC236}">
                <a16:creationId xmlns:a16="http://schemas.microsoft.com/office/drawing/2014/main" id="{4071767D-5FF7-4508-B8B7-BB60FF3AB2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5743" y="4343400"/>
            <a:ext cx="7406640" cy="0"/>
          </a:xfrm>
          <a:prstGeom prst="line">
            <a:avLst/>
          </a:prstGeom>
          <a:ln w="63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C4E89C94-E462-4566-A15A-32835FD68B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E25F4A20-71FB-4A26-92E2-89DED49264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40895528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4F9E40D-53C5-4989-98D2-081976421193}"/>
              </a:ext>
            </a:extLst>
          </p:cNvPr>
          <p:cNvSpPr>
            <a:spLocks noGrp="1"/>
          </p:cNvSpPr>
          <p:nvPr>
            <p:ph type="title"/>
          </p:nvPr>
        </p:nvSpPr>
        <p:spPr>
          <a:xfrm>
            <a:off x="369277" y="605896"/>
            <a:ext cx="2313633" cy="5646208"/>
          </a:xfrm>
        </p:spPr>
        <p:txBody>
          <a:bodyPr anchor="ctr">
            <a:normAutofit/>
          </a:bodyPr>
          <a:lstStyle/>
          <a:p>
            <a:r>
              <a:rPr lang="en-GB" sz="3100">
                <a:solidFill>
                  <a:srgbClr val="FFFFFF"/>
                </a:solidFill>
              </a:rPr>
              <a:t>Effective Team Working</a:t>
            </a: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B4ED266A-0763-441F-88C1-115B20F696AC}"/>
              </a:ext>
            </a:extLst>
          </p:cNvPr>
          <p:cNvSpPr>
            <a:spLocks noGrp="1"/>
          </p:cNvSpPr>
          <p:nvPr>
            <p:ph idx="1"/>
          </p:nvPr>
        </p:nvSpPr>
        <p:spPr>
          <a:xfrm>
            <a:off x="3556512" y="605896"/>
            <a:ext cx="4810247" cy="5646208"/>
          </a:xfrm>
        </p:spPr>
        <p:txBody>
          <a:bodyPr anchor="ctr">
            <a:normAutofit/>
          </a:bodyPr>
          <a:lstStyle/>
          <a:p>
            <a:pPr>
              <a:spcBef>
                <a:spcPct val="0"/>
              </a:spcBef>
              <a:buClr>
                <a:schemeClr val="tx1"/>
              </a:buClr>
              <a:buNone/>
            </a:pPr>
            <a:r>
              <a:rPr lang="en-US" altLang="en-US" dirty="0">
                <a:latin typeface="Arial" pitchFamily="34" charset="0"/>
              </a:rPr>
              <a:t>“Teams are a question of balance.</a:t>
            </a:r>
          </a:p>
          <a:p>
            <a:pPr>
              <a:spcBef>
                <a:spcPct val="0"/>
              </a:spcBef>
              <a:buClr>
                <a:schemeClr val="tx1"/>
              </a:buClr>
              <a:buNone/>
            </a:pPr>
            <a:r>
              <a:rPr lang="en-US" altLang="en-US" dirty="0">
                <a:latin typeface="Arial" pitchFamily="34" charset="0"/>
              </a:rPr>
              <a:t>	What is needed is not well balanced    </a:t>
            </a:r>
          </a:p>
          <a:p>
            <a:pPr>
              <a:spcBef>
                <a:spcPct val="0"/>
              </a:spcBef>
              <a:buClr>
                <a:schemeClr val="tx1"/>
              </a:buClr>
              <a:buNone/>
            </a:pPr>
            <a:r>
              <a:rPr lang="en-US" altLang="en-US" dirty="0">
                <a:latin typeface="Arial" pitchFamily="34" charset="0"/>
              </a:rPr>
              <a:t>    individuals but individuals that balance well </a:t>
            </a:r>
          </a:p>
          <a:p>
            <a:pPr>
              <a:spcBef>
                <a:spcPct val="0"/>
              </a:spcBef>
              <a:buClr>
                <a:schemeClr val="tx1"/>
              </a:buClr>
              <a:buNone/>
            </a:pPr>
            <a:r>
              <a:rPr lang="en-US" altLang="en-US" dirty="0">
                <a:latin typeface="Arial" pitchFamily="34" charset="0"/>
              </a:rPr>
              <a:t>    together”</a:t>
            </a:r>
            <a:r>
              <a:rPr lang="en-GB" altLang="en-US" dirty="0">
                <a:latin typeface="Arial" pitchFamily="34" charset="0"/>
              </a:rPr>
              <a:t> </a:t>
            </a:r>
          </a:p>
          <a:p>
            <a:pPr>
              <a:spcBef>
                <a:spcPct val="0"/>
              </a:spcBef>
              <a:buClr>
                <a:schemeClr val="tx1"/>
              </a:buClr>
              <a:buNone/>
            </a:pPr>
            <a:r>
              <a:rPr lang="en-GB" altLang="en-US" i="1" dirty="0">
                <a:latin typeface="Arial" pitchFamily="34" charset="0"/>
              </a:rPr>
              <a:t>    	</a:t>
            </a:r>
          </a:p>
          <a:p>
            <a:pPr>
              <a:spcBef>
                <a:spcPct val="0"/>
              </a:spcBef>
              <a:buClr>
                <a:schemeClr val="tx1"/>
              </a:buClr>
              <a:buNone/>
            </a:pPr>
            <a:r>
              <a:rPr lang="en-GB" altLang="en-US" i="1" dirty="0">
                <a:latin typeface="Arial" pitchFamily="34" charset="0"/>
              </a:rPr>
              <a:t>Dr Meredith Belbin </a:t>
            </a:r>
          </a:p>
          <a:p>
            <a:pPr>
              <a:spcBef>
                <a:spcPct val="0"/>
              </a:spcBef>
              <a:buClr>
                <a:schemeClr val="tx1"/>
              </a:buClr>
              <a:buNone/>
            </a:pPr>
            <a:endParaRPr lang="en-GB" b="1" i="1" dirty="0">
              <a:latin typeface="Arial" pitchFamily="34" charset="0"/>
              <a:cs typeface="Arial" panose="020B0604020202020204" pitchFamily="34" charset="0"/>
            </a:endParaRPr>
          </a:p>
          <a:p>
            <a:pPr>
              <a:spcBef>
                <a:spcPct val="0"/>
              </a:spcBef>
              <a:buClr>
                <a:schemeClr val="tx1"/>
              </a:buClr>
              <a:buNone/>
            </a:pPr>
            <a:r>
              <a:rPr lang="en-GB" b="1" dirty="0">
                <a:latin typeface="Arial" panose="020B0604020202020204" pitchFamily="34" charset="0"/>
                <a:cs typeface="Arial" panose="020B0604020202020204" pitchFamily="34" charset="0"/>
              </a:rPr>
              <a:t>(Belbin, R. Meredith, </a:t>
            </a:r>
            <a:r>
              <a:rPr lang="en-GB" b="1" i="1" dirty="0">
                <a:latin typeface="Arial" panose="020B0604020202020204" pitchFamily="34" charset="0"/>
                <a:cs typeface="Arial" panose="020B0604020202020204" pitchFamily="34" charset="0"/>
              </a:rPr>
              <a:t>Management Teams: Why They Succeed or Fail. </a:t>
            </a:r>
            <a:r>
              <a:rPr lang="en-GB" b="1" dirty="0">
                <a:latin typeface="Arial" panose="020B0604020202020204" pitchFamily="34" charset="0"/>
                <a:cs typeface="Arial" panose="020B0604020202020204" pitchFamily="34" charset="0"/>
              </a:rPr>
              <a:t>Butterworth Heinemann, 3rd ed., 2010)</a:t>
            </a:r>
          </a:p>
          <a:p>
            <a:pPr>
              <a:spcBef>
                <a:spcPct val="0"/>
              </a:spcBef>
              <a:buClr>
                <a:schemeClr val="tx1"/>
              </a:buClr>
              <a:buNone/>
            </a:pPr>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759246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B5993E2-C02B-4335-ABA5-D8EC4655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0B801A2-5622-4BE8-9AD2-C337A2CD0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26A68EC-AED4-4FDF-8715-785554C07892}"/>
              </a:ext>
            </a:extLst>
          </p:cNvPr>
          <p:cNvSpPr>
            <a:spLocks noGrp="1"/>
          </p:cNvSpPr>
          <p:nvPr>
            <p:ph type="title"/>
          </p:nvPr>
        </p:nvSpPr>
        <p:spPr>
          <a:xfrm>
            <a:off x="369277" y="516835"/>
            <a:ext cx="2313633" cy="5772840"/>
          </a:xfrm>
        </p:spPr>
        <p:txBody>
          <a:bodyPr anchor="ctr">
            <a:normAutofit/>
          </a:bodyPr>
          <a:lstStyle/>
          <a:p>
            <a:r>
              <a:rPr lang="en-GB" sz="3100">
                <a:solidFill>
                  <a:srgbClr val="FFFFFF"/>
                </a:solidFill>
              </a:rPr>
              <a:t>Definition of a team</a:t>
            </a:r>
          </a:p>
        </p:txBody>
      </p:sp>
      <p:sp>
        <p:nvSpPr>
          <p:cNvPr id="13" name="Rectangle 12">
            <a:extLst>
              <a:ext uri="{FF2B5EF4-FFF2-40B4-BE49-F238E27FC236}">
                <a16:creationId xmlns:a16="http://schemas.microsoft.com/office/drawing/2014/main" id="{B7AF614F-5BC3-4086-99F5-B87C5847A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FDB113B8-FD63-6FA6-68FE-F76399A40F38}"/>
              </a:ext>
            </a:extLst>
          </p:cNvPr>
          <p:cNvGraphicFramePr>
            <a:graphicFrameLocks noGrp="1"/>
          </p:cNvGraphicFramePr>
          <p:nvPr>
            <p:ph idx="1"/>
            <p:extLst>
              <p:ext uri="{D42A27DB-BD31-4B8C-83A1-F6EECF244321}">
                <p14:modId xmlns:p14="http://schemas.microsoft.com/office/powerpoint/2010/main" val="731053961"/>
              </p:ext>
            </p:extLst>
          </p:nvPr>
        </p:nvGraphicFramePr>
        <p:xfrm>
          <a:off x="3556397" y="639763"/>
          <a:ext cx="5098256"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271744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ECF0FC6-D57B-48B6-9036-F4FFD91A4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43199" y="286603"/>
            <a:ext cx="5063240" cy="1450757"/>
          </a:xfrm>
        </p:spPr>
        <p:txBody>
          <a:bodyPr>
            <a:normAutofit/>
          </a:bodyPr>
          <a:lstStyle/>
          <a:p>
            <a:r>
              <a:rPr lang="en-GB">
                <a:solidFill>
                  <a:schemeClr val="accent2"/>
                </a:solidFill>
              </a:rPr>
              <a:t>Teams</a:t>
            </a:r>
          </a:p>
        </p:txBody>
      </p:sp>
      <p:sp>
        <p:nvSpPr>
          <p:cNvPr id="3" name="Content Placeholder 2"/>
          <p:cNvSpPr>
            <a:spLocks noGrp="1"/>
          </p:cNvSpPr>
          <p:nvPr>
            <p:ph idx="1"/>
          </p:nvPr>
        </p:nvSpPr>
        <p:spPr>
          <a:xfrm>
            <a:off x="783153" y="1737360"/>
            <a:ext cx="5023286" cy="4571960"/>
          </a:xfrm>
        </p:spPr>
        <p:txBody>
          <a:bodyPr>
            <a:normAutofit/>
          </a:bodyPr>
          <a:lstStyle/>
          <a:p>
            <a:r>
              <a:rPr lang="en-GB" sz="1700" b="1" dirty="0">
                <a:latin typeface="Arial" panose="020B0604020202020204" pitchFamily="34" charset="0"/>
                <a:cs typeface="Arial" panose="020B0604020202020204" pitchFamily="34" charset="0"/>
              </a:rPr>
              <a:t>Individual</a:t>
            </a:r>
            <a:r>
              <a:rPr lang="en-GB" sz="1700" dirty="0">
                <a:latin typeface="Arial" panose="020B0604020202020204" pitchFamily="34" charset="0"/>
                <a:cs typeface="Arial" panose="020B0604020202020204" pitchFamily="34" charset="0"/>
              </a:rPr>
              <a:t> and </a:t>
            </a:r>
            <a:r>
              <a:rPr lang="en-GB" sz="1700" b="1" dirty="0">
                <a:latin typeface="Arial" panose="020B0604020202020204" pitchFamily="34" charset="0"/>
                <a:cs typeface="Arial" panose="020B0604020202020204" pitchFamily="34" charset="0"/>
              </a:rPr>
              <a:t>mutual</a:t>
            </a:r>
            <a:r>
              <a:rPr lang="en-GB" sz="1700" dirty="0">
                <a:latin typeface="Arial" panose="020B0604020202020204" pitchFamily="34" charset="0"/>
                <a:cs typeface="Arial" panose="020B0604020202020204" pitchFamily="34" charset="0"/>
              </a:rPr>
              <a:t> accountability</a:t>
            </a:r>
          </a:p>
          <a:p>
            <a:r>
              <a:rPr lang="en-GB" sz="1700" b="1" dirty="0">
                <a:latin typeface="Arial" panose="020B0604020202020204" pitchFamily="34" charset="0"/>
                <a:cs typeface="Arial" panose="020B0604020202020204" pitchFamily="34" charset="0"/>
              </a:rPr>
              <a:t>Frequently come together </a:t>
            </a:r>
            <a:r>
              <a:rPr lang="en-GB" sz="1700" dirty="0">
                <a:latin typeface="Arial" panose="020B0604020202020204" pitchFamily="34" charset="0"/>
                <a:cs typeface="Arial" panose="020B0604020202020204" pitchFamily="34" charset="0"/>
              </a:rPr>
              <a:t>for discussion, decision making, problem solving, and planning.</a:t>
            </a:r>
          </a:p>
          <a:p>
            <a:r>
              <a:rPr lang="en-GB" sz="1700" dirty="0">
                <a:latin typeface="Arial" panose="020B0604020202020204" pitchFamily="34" charset="0"/>
                <a:cs typeface="Arial" panose="020B0604020202020204" pitchFamily="34" charset="0"/>
              </a:rPr>
              <a:t>Focus on </a:t>
            </a:r>
            <a:r>
              <a:rPr lang="en-GB" sz="1700" b="1" dirty="0">
                <a:latin typeface="Arial" panose="020B0604020202020204" pitchFamily="34" charset="0"/>
                <a:cs typeface="Arial" panose="020B0604020202020204" pitchFamily="34" charset="0"/>
              </a:rPr>
              <a:t>team</a:t>
            </a:r>
            <a:r>
              <a:rPr lang="en-GB" sz="1700" dirty="0">
                <a:latin typeface="Arial" panose="020B0604020202020204" pitchFamily="34" charset="0"/>
                <a:cs typeface="Arial" panose="020B0604020202020204" pitchFamily="34" charset="0"/>
              </a:rPr>
              <a:t> </a:t>
            </a:r>
            <a:r>
              <a:rPr lang="en-GB" sz="1700" b="1" dirty="0">
                <a:latin typeface="Arial" panose="020B0604020202020204" pitchFamily="34" charset="0"/>
                <a:cs typeface="Arial" panose="020B0604020202020204" pitchFamily="34" charset="0"/>
              </a:rPr>
              <a:t>goals</a:t>
            </a:r>
          </a:p>
          <a:p>
            <a:r>
              <a:rPr lang="en-GB" sz="1700" dirty="0">
                <a:latin typeface="Arial" panose="020B0604020202020204" pitchFamily="34" charset="0"/>
                <a:cs typeface="Arial" panose="020B0604020202020204" pitchFamily="34" charset="0"/>
              </a:rPr>
              <a:t>Produce </a:t>
            </a:r>
            <a:r>
              <a:rPr lang="en-GB" sz="1700" b="1" dirty="0">
                <a:latin typeface="Arial" panose="020B0604020202020204" pitchFamily="34" charset="0"/>
                <a:cs typeface="Arial" panose="020B0604020202020204" pitchFamily="34" charset="0"/>
              </a:rPr>
              <a:t>collective</a:t>
            </a:r>
            <a:r>
              <a:rPr lang="en-GB" sz="1700" dirty="0">
                <a:latin typeface="Arial" panose="020B0604020202020204" pitchFamily="34" charset="0"/>
                <a:cs typeface="Arial" panose="020B0604020202020204" pitchFamily="34" charset="0"/>
              </a:rPr>
              <a:t> work products</a:t>
            </a:r>
          </a:p>
          <a:p>
            <a:r>
              <a:rPr lang="en-GB" sz="1700" dirty="0">
                <a:latin typeface="Arial" panose="020B0604020202020204" pitchFamily="34" charset="0"/>
                <a:cs typeface="Arial" panose="020B0604020202020204" pitchFamily="34" charset="0"/>
              </a:rPr>
              <a:t>Define individual roles, responsibilities, and tasks to help team do its work; often </a:t>
            </a:r>
            <a:r>
              <a:rPr lang="en-GB" sz="1700" b="1" dirty="0">
                <a:latin typeface="Arial" panose="020B0604020202020204" pitchFamily="34" charset="0"/>
                <a:cs typeface="Arial" panose="020B0604020202020204" pitchFamily="34" charset="0"/>
              </a:rPr>
              <a:t>share</a:t>
            </a:r>
            <a:r>
              <a:rPr lang="en-GB" sz="1700" dirty="0">
                <a:latin typeface="Arial" panose="020B0604020202020204" pitchFamily="34" charset="0"/>
                <a:cs typeface="Arial" panose="020B0604020202020204" pitchFamily="34" charset="0"/>
              </a:rPr>
              <a:t> and </a:t>
            </a:r>
            <a:r>
              <a:rPr lang="en-GB" sz="1700" b="1" dirty="0">
                <a:latin typeface="Arial" panose="020B0604020202020204" pitchFamily="34" charset="0"/>
                <a:cs typeface="Arial" panose="020B0604020202020204" pitchFamily="34" charset="0"/>
              </a:rPr>
              <a:t>rotate</a:t>
            </a:r>
            <a:r>
              <a:rPr lang="en-GB" sz="1700" dirty="0">
                <a:latin typeface="Arial" panose="020B0604020202020204" pitchFamily="34" charset="0"/>
                <a:cs typeface="Arial" panose="020B0604020202020204" pitchFamily="34" charset="0"/>
              </a:rPr>
              <a:t> them</a:t>
            </a:r>
          </a:p>
          <a:p>
            <a:r>
              <a:rPr lang="en-GB" sz="1700" dirty="0">
                <a:latin typeface="Arial" panose="020B0604020202020204" pitchFamily="34" charset="0"/>
                <a:cs typeface="Arial" panose="020B0604020202020204" pitchFamily="34" charset="0"/>
              </a:rPr>
              <a:t>Concern with outcomes of everyone and challenges the team faces</a:t>
            </a:r>
          </a:p>
          <a:p>
            <a:r>
              <a:rPr lang="en-GB" sz="1700" dirty="0">
                <a:latin typeface="Arial" panose="020B0604020202020204" pitchFamily="34" charset="0"/>
                <a:cs typeface="Arial" panose="020B0604020202020204" pitchFamily="34" charset="0"/>
              </a:rPr>
              <a:t>Shared purpose, goals, approach to work </a:t>
            </a:r>
            <a:r>
              <a:rPr lang="en-GB" sz="1700" b="1" dirty="0">
                <a:latin typeface="Arial" panose="020B0604020202020204" pitchFamily="34" charset="0"/>
                <a:cs typeface="Arial" panose="020B0604020202020204" pitchFamily="34" charset="0"/>
              </a:rPr>
              <a:t>shaped</a:t>
            </a:r>
            <a:r>
              <a:rPr lang="en-GB" sz="1700" dirty="0">
                <a:latin typeface="Arial" panose="020B0604020202020204" pitchFamily="34" charset="0"/>
                <a:cs typeface="Arial" panose="020B0604020202020204" pitchFamily="34" charset="0"/>
              </a:rPr>
              <a:t> by team leader with team members</a:t>
            </a:r>
          </a:p>
          <a:p>
            <a:endParaRPr lang="en-GB" sz="1700" dirty="0"/>
          </a:p>
        </p:txBody>
      </p:sp>
      <p:sp>
        <p:nvSpPr>
          <p:cNvPr id="10" name="Rectangle 9">
            <a:extLst>
              <a:ext uri="{FF2B5EF4-FFF2-40B4-BE49-F238E27FC236}">
                <a16:creationId xmlns:a16="http://schemas.microsoft.com/office/drawing/2014/main" id="{717A211C-5863-4303-AC3D-AEBFDF6D6A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081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087519CD-2FFF-42E3-BB0C-FEAA828BA5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9617"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99270B-7988-4FF6-946D-5B758397009D}"/>
              </a:ext>
            </a:extLst>
          </p:cNvPr>
          <p:cNvSpPr>
            <a:spLocks noGrp="1"/>
          </p:cNvSpPr>
          <p:nvPr>
            <p:ph type="title"/>
          </p:nvPr>
        </p:nvSpPr>
        <p:spPr>
          <a:xfrm>
            <a:off x="5894613" y="634946"/>
            <a:ext cx="2767693" cy="1450757"/>
          </a:xfrm>
        </p:spPr>
        <p:txBody>
          <a:bodyPr>
            <a:normAutofit/>
          </a:bodyPr>
          <a:lstStyle/>
          <a:p>
            <a:r>
              <a:rPr lang="en-GB" sz="2600">
                <a:cs typeface="Arial" panose="020B0604020202020204" pitchFamily="34" charset="0"/>
              </a:rPr>
              <a:t>What is the difference between          a team and a group?</a:t>
            </a:r>
            <a:endParaRPr lang="en-GB" sz="2600"/>
          </a:p>
        </p:txBody>
      </p:sp>
      <p:pic>
        <p:nvPicPr>
          <p:cNvPr id="5" name="Picture 4">
            <a:extLst>
              <a:ext uri="{FF2B5EF4-FFF2-40B4-BE49-F238E27FC236}">
                <a16:creationId xmlns:a16="http://schemas.microsoft.com/office/drawing/2014/main" id="{B5DE7C81-E1D8-4D15-8A1F-16534643C42D}"/>
              </a:ext>
            </a:extLst>
          </p:cNvPr>
          <p:cNvPicPr>
            <a:picLocks noChangeAspect="1"/>
          </p:cNvPicPr>
          <p:nvPr/>
        </p:nvPicPr>
        <p:blipFill rotWithShape="1">
          <a:blip r:embed="rId3"/>
          <a:srcRect l="25691" r="29695" b="-2"/>
          <a:stretch/>
        </p:blipFill>
        <p:spPr>
          <a:xfrm>
            <a:off x="475499" y="640081"/>
            <a:ext cx="5182351" cy="5314406"/>
          </a:xfrm>
          <a:prstGeom prst="rect">
            <a:avLst/>
          </a:prstGeom>
        </p:spPr>
      </p:pic>
      <p:cxnSp>
        <p:nvCxnSpPr>
          <p:cNvPr id="12" name="Straight Connector 11">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19107" y="2085703"/>
            <a:ext cx="267462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E146608-B550-4B13-91C3-7F251537091C}"/>
              </a:ext>
            </a:extLst>
          </p:cNvPr>
          <p:cNvSpPr>
            <a:spLocks noGrp="1"/>
          </p:cNvSpPr>
          <p:nvPr>
            <p:ph idx="1"/>
          </p:nvPr>
        </p:nvSpPr>
        <p:spPr>
          <a:xfrm>
            <a:off x="5894613" y="2198913"/>
            <a:ext cx="2767693" cy="3755565"/>
          </a:xfrm>
        </p:spPr>
        <p:txBody>
          <a:bodyPr>
            <a:normAutofit/>
          </a:bodyPr>
          <a:lstStyle/>
          <a:p>
            <a:pPr marL="119062" indent="0">
              <a:buNone/>
              <a:defRPr/>
            </a:pPr>
            <a:endParaRPr lang="en-GB" dirty="0">
              <a:latin typeface="Arial" panose="020B0604020202020204" pitchFamily="34" charset="0"/>
              <a:cs typeface="Arial" panose="020B0604020202020204" pitchFamily="34" charset="0"/>
            </a:endParaRPr>
          </a:p>
          <a:p>
            <a:pPr marL="0" indent="0">
              <a:buNone/>
              <a:defRPr/>
            </a:pPr>
            <a:r>
              <a:rPr lang="en-GB" dirty="0">
                <a:latin typeface="Arial" panose="020B0604020202020204" pitchFamily="34" charset="0"/>
                <a:cs typeface="Arial" panose="020B0604020202020204" pitchFamily="34" charset="0"/>
              </a:rPr>
              <a:t>Explain the difference between teams and groups with some examples </a:t>
            </a:r>
          </a:p>
          <a:p>
            <a:pPr marL="0" indent="0">
              <a:buNone/>
              <a:defRPr/>
            </a:pPr>
            <a:endParaRPr lang="en-GB" dirty="0">
              <a:latin typeface="Arial" panose="020B0604020202020204" pitchFamily="34" charset="0"/>
              <a:cs typeface="Arial" panose="020B0604020202020204" pitchFamily="34" charset="0"/>
            </a:endParaRPr>
          </a:p>
          <a:p>
            <a:pPr marL="0" indent="0">
              <a:buNone/>
            </a:pPr>
            <a:endParaRPr lang="en-GB" dirty="0"/>
          </a:p>
        </p:txBody>
      </p:sp>
      <p:sp>
        <p:nvSpPr>
          <p:cNvPr id="14" name="Rectangle 13">
            <a:extLst>
              <a:ext uri="{FF2B5EF4-FFF2-40B4-BE49-F238E27FC236}">
                <a16:creationId xmlns:a16="http://schemas.microsoft.com/office/drawing/2014/main" id="{6329CBCE-21AE-419D-AC1F-8ACF510A6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FF2DA012-1414-493D-888F-5D99D0BDA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651938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E4490D0-3672-446A-AC12-B4830333B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39CB82C2-DF65-4EC1-8280-F201D50F5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2">
            <a:extLst>
              <a:ext uri="{FF2B5EF4-FFF2-40B4-BE49-F238E27FC236}">
                <a16:creationId xmlns:a16="http://schemas.microsoft.com/office/drawing/2014/main" id="{7E1D4427-852B-4B37-8E76-0E9F1810BA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5743"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5A1B47C8-47A0-4A88-8830-6DEA3B5DE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pic>
        <p:nvPicPr>
          <p:cNvPr id="4" name="0hV65KIItlE">
            <a:extLst>
              <a:ext uri="{FF2B5EF4-FFF2-40B4-BE49-F238E27FC236}">
                <a16:creationId xmlns:a16="http://schemas.microsoft.com/office/drawing/2014/main" id="{F77E865A-A0E3-4ECC-8AED-74BF2B07D2C0}"/>
              </a:ext>
            </a:extLst>
          </p:cNvPr>
          <p:cNvPicPr>
            <a:picLocks noGrp="1" noRot="1" noChangeAspect="1"/>
          </p:cNvPicPr>
          <p:nvPr>
            <p:ph idx="1"/>
            <a:videoFile r:link="rId1"/>
          </p:nvPr>
        </p:nvPicPr>
        <p:blipFill>
          <a:blip r:embed="rId4" cstate="print"/>
          <a:stretch>
            <a:fillRect/>
          </a:stretch>
        </p:blipFill>
        <p:spPr>
          <a:xfrm>
            <a:off x="475499" y="1663969"/>
            <a:ext cx="4706750" cy="3530062"/>
          </a:xfrm>
          <a:prstGeom prst="rect">
            <a:avLst/>
          </a:prstGeom>
        </p:spPr>
      </p:pic>
      <p:sp>
        <p:nvSpPr>
          <p:cNvPr id="17" name="Rectangle 16">
            <a:extLst>
              <a:ext uri="{FF2B5EF4-FFF2-40B4-BE49-F238E27FC236}">
                <a16:creationId xmlns:a16="http://schemas.microsoft.com/office/drawing/2014/main" id="{984BBFDD-E720-4805-A9C8-129FBBF6DD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5710114" y="0"/>
            <a:ext cx="343855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5D3816A-162D-4A0A-9519-9EAD1432773D}"/>
              </a:ext>
            </a:extLst>
          </p:cNvPr>
          <p:cNvSpPr>
            <a:spLocks noGrp="1"/>
          </p:cNvSpPr>
          <p:nvPr>
            <p:ph type="title"/>
          </p:nvPr>
        </p:nvSpPr>
        <p:spPr>
          <a:xfrm>
            <a:off x="6072663" y="640080"/>
            <a:ext cx="2744435" cy="2926080"/>
          </a:xfrm>
        </p:spPr>
        <p:txBody>
          <a:bodyPr vert="horz" lIns="91440" tIns="45720" rIns="91440" bIns="45720" rtlCol="0" anchor="b">
            <a:normAutofit/>
          </a:bodyPr>
          <a:lstStyle/>
          <a:p>
            <a:r>
              <a:rPr lang="en-US" sz="3800">
                <a:solidFill>
                  <a:srgbClr val="FFFFFF"/>
                </a:solidFill>
              </a:rPr>
              <a:t>Rick DuFour on Groups v. Teams</a:t>
            </a:r>
          </a:p>
        </p:txBody>
      </p:sp>
      <p:sp>
        <p:nvSpPr>
          <p:cNvPr id="19" name="Rectangle 18">
            <a:extLst>
              <a:ext uri="{FF2B5EF4-FFF2-40B4-BE49-F238E27FC236}">
                <a16:creationId xmlns:a16="http://schemas.microsoft.com/office/drawing/2014/main" id="{5AC4BE46-4A77-42FE-9D15-065CDB2F8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7679"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2365599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BDF85-CA2C-4990-B98A-C7774FAA7F15}"/>
              </a:ext>
            </a:extLst>
          </p:cNvPr>
          <p:cNvSpPr>
            <a:spLocks noGrp="1"/>
          </p:cNvSpPr>
          <p:nvPr>
            <p:ph type="title"/>
          </p:nvPr>
        </p:nvSpPr>
        <p:spPr>
          <a:xfrm>
            <a:off x="539552" y="404664"/>
            <a:ext cx="7560840" cy="1450757"/>
          </a:xfrm>
        </p:spPr>
        <p:txBody>
          <a:bodyPr/>
          <a:lstStyle/>
          <a:p>
            <a:pPr algn="ctr"/>
            <a:r>
              <a:rPr lang="en-GB" dirty="0"/>
              <a:t>Groups &amp; Teams</a:t>
            </a:r>
          </a:p>
        </p:txBody>
      </p:sp>
      <p:graphicFrame>
        <p:nvGraphicFramePr>
          <p:cNvPr id="9" name="Diagram 8">
            <a:extLst>
              <a:ext uri="{FF2B5EF4-FFF2-40B4-BE49-F238E27FC236}">
                <a16:creationId xmlns:a16="http://schemas.microsoft.com/office/drawing/2014/main" id="{6E1EF315-6E4A-4B5F-9684-0F0F70E927FD}"/>
              </a:ext>
            </a:extLst>
          </p:cNvPr>
          <p:cNvGraphicFramePr/>
          <p:nvPr>
            <p:extLst>
              <p:ext uri="{D42A27DB-BD31-4B8C-83A1-F6EECF244321}">
                <p14:modId xmlns:p14="http://schemas.microsoft.com/office/powerpoint/2010/main" val="2848385699"/>
              </p:ext>
            </p:extLst>
          </p:nvPr>
        </p:nvGraphicFramePr>
        <p:xfrm>
          <a:off x="323528" y="1855421"/>
          <a:ext cx="8568952" cy="40218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48440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B5993E2-C02B-4335-ABA5-D8EC4655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0B801A2-5622-4BE8-9AD2-C337A2CD0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7B12E23-2DBE-4746-AAAE-EA1C2748C5F7}"/>
              </a:ext>
            </a:extLst>
          </p:cNvPr>
          <p:cNvSpPr>
            <a:spLocks noGrp="1"/>
          </p:cNvSpPr>
          <p:nvPr>
            <p:ph type="title"/>
          </p:nvPr>
        </p:nvSpPr>
        <p:spPr>
          <a:xfrm>
            <a:off x="369277" y="516835"/>
            <a:ext cx="2313633" cy="5772840"/>
          </a:xfrm>
        </p:spPr>
        <p:txBody>
          <a:bodyPr anchor="ctr">
            <a:normAutofit/>
          </a:bodyPr>
          <a:lstStyle/>
          <a:p>
            <a:r>
              <a:rPr lang="en-GB" sz="3100">
                <a:solidFill>
                  <a:srgbClr val="FFFFFF"/>
                </a:solidFill>
              </a:rPr>
              <a:t>Importance of teamwork</a:t>
            </a:r>
          </a:p>
        </p:txBody>
      </p:sp>
      <p:sp>
        <p:nvSpPr>
          <p:cNvPr id="13" name="Rectangle 12">
            <a:extLst>
              <a:ext uri="{FF2B5EF4-FFF2-40B4-BE49-F238E27FC236}">
                <a16:creationId xmlns:a16="http://schemas.microsoft.com/office/drawing/2014/main" id="{B7AF614F-5BC3-4086-99F5-B87C5847A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6EE0E278-548B-1C4C-2D8F-4E09727A7303}"/>
              </a:ext>
            </a:extLst>
          </p:cNvPr>
          <p:cNvGraphicFramePr>
            <a:graphicFrameLocks noGrp="1"/>
          </p:cNvGraphicFramePr>
          <p:nvPr>
            <p:ph idx="1"/>
            <p:extLst>
              <p:ext uri="{D42A27DB-BD31-4B8C-83A1-F6EECF244321}">
                <p14:modId xmlns:p14="http://schemas.microsoft.com/office/powerpoint/2010/main" val="637822387"/>
              </p:ext>
            </p:extLst>
          </p:nvPr>
        </p:nvGraphicFramePr>
        <p:xfrm>
          <a:off x="3556397" y="639763"/>
          <a:ext cx="5098256"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337077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4CC594A-A820-450F-B363-C19201FCFE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9FAB3DA-E9ED-4574-ABCC-378BC0FF1B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73BBA3A8-649B-46E3-BD66-B9096B976A35}"/>
              </a:ext>
            </a:extLst>
          </p:cNvPr>
          <p:cNvSpPr>
            <a:spLocks noGrp="1"/>
          </p:cNvSpPr>
          <p:nvPr>
            <p:ph idx="1"/>
          </p:nvPr>
        </p:nvSpPr>
        <p:spPr>
          <a:xfrm>
            <a:off x="369278" y="692696"/>
            <a:ext cx="2313633" cy="5296623"/>
          </a:xfrm>
        </p:spPr>
        <p:txBody>
          <a:bodyPr>
            <a:noAutofit/>
          </a:bodyPr>
          <a:lstStyle/>
          <a:p>
            <a:pPr marL="0" indent="0">
              <a:buNone/>
            </a:pPr>
            <a:r>
              <a:rPr lang="en-GB" b="1" i="1" dirty="0">
                <a:solidFill>
                  <a:srgbClr val="FFFFFF"/>
                </a:solidFill>
                <a:latin typeface="Arial" panose="020B0604020202020204" pitchFamily="34" charset="0"/>
                <a:cs typeface="Arial" panose="020B0604020202020204" pitchFamily="34" charset="0"/>
              </a:rPr>
              <a:t>Synergy!</a:t>
            </a:r>
          </a:p>
          <a:p>
            <a:pPr marL="0" indent="0">
              <a:buNone/>
            </a:pPr>
            <a:r>
              <a:rPr lang="en-GB" dirty="0">
                <a:solidFill>
                  <a:srgbClr val="FFFFFF"/>
                </a:solidFill>
                <a:latin typeface="Arial" panose="020B0604020202020204" pitchFamily="34" charset="0"/>
                <a:cs typeface="Arial" panose="020B0604020202020204" pitchFamily="34" charset="0"/>
              </a:rPr>
              <a:t>When a team is selected, assembled, supported, and enabled, effectively and efficiently, the results can far outweigh those achievable by its constituent members acting individually.  1+1 = 3….4, 5, 10, more!</a:t>
            </a:r>
          </a:p>
          <a:p>
            <a:pPr marL="0" indent="0">
              <a:buNone/>
            </a:pPr>
            <a:endParaRPr lang="en-GB" dirty="0">
              <a:solidFill>
                <a:srgbClr val="FFFFFF"/>
              </a:solidFill>
              <a:latin typeface="Arial" panose="020B0604020202020204" pitchFamily="34" charset="0"/>
              <a:cs typeface="Arial" panose="020B0604020202020204" pitchFamily="34" charset="0"/>
            </a:endParaRPr>
          </a:p>
          <a:p>
            <a:pPr marL="0" indent="0">
              <a:buNone/>
            </a:pPr>
            <a:r>
              <a:rPr lang="en-GB" b="1" i="1" dirty="0">
                <a:solidFill>
                  <a:srgbClr val="FFFFFF"/>
                </a:solidFill>
                <a:latin typeface="Arial" panose="020B0604020202020204" pitchFamily="34" charset="0"/>
                <a:cs typeface="Arial" panose="020B0604020202020204" pitchFamily="34" charset="0"/>
              </a:rPr>
              <a:t>But,</a:t>
            </a:r>
            <a:r>
              <a:rPr lang="en-GB" dirty="0">
                <a:solidFill>
                  <a:srgbClr val="FFFFFF"/>
                </a:solidFill>
                <a:latin typeface="Arial" panose="020B0604020202020204" pitchFamily="34" charset="0"/>
                <a:cs typeface="Arial" panose="020B0604020202020204" pitchFamily="34" charset="0"/>
              </a:rPr>
              <a:t> only if the team runs effectively and efficiently!</a:t>
            </a:r>
          </a:p>
        </p:txBody>
      </p:sp>
      <p:sp>
        <p:nvSpPr>
          <p:cNvPr id="14" name="Rectangle 13">
            <a:extLst>
              <a:ext uri="{FF2B5EF4-FFF2-40B4-BE49-F238E27FC236}">
                <a16:creationId xmlns:a16="http://schemas.microsoft.com/office/drawing/2014/main" id="{53B8D6B0-55D6-48DC-86D8-FD95D5F11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5" name="Picture 4"/>
          <p:cNvPicPr>
            <a:picLocks noChangeAspect="1"/>
          </p:cNvPicPr>
          <p:nvPr/>
        </p:nvPicPr>
        <p:blipFill>
          <a:blip r:embed="rId3"/>
          <a:stretch>
            <a:fillRect/>
          </a:stretch>
        </p:blipFill>
        <p:spPr>
          <a:xfrm>
            <a:off x="3556512" y="879719"/>
            <a:ext cx="5098562" cy="5098562"/>
          </a:xfrm>
          <a:prstGeom prst="rect">
            <a:avLst/>
          </a:prstGeom>
        </p:spPr>
      </p:pic>
    </p:spTree>
    <p:extLst>
      <p:ext uri="{BB962C8B-B14F-4D97-AF65-F5344CB8AC3E}">
        <p14:creationId xmlns:p14="http://schemas.microsoft.com/office/powerpoint/2010/main" val="28037970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ECF0FC6-D57B-48B6-9036-F4FFD91A4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FFDDF2-B5B1-414A-9950-0DD67548B529}"/>
              </a:ext>
            </a:extLst>
          </p:cNvPr>
          <p:cNvSpPr>
            <a:spLocks noGrp="1"/>
          </p:cNvSpPr>
          <p:nvPr>
            <p:ph type="title"/>
          </p:nvPr>
        </p:nvSpPr>
        <p:spPr>
          <a:xfrm>
            <a:off x="743199" y="286603"/>
            <a:ext cx="5063240" cy="1450757"/>
          </a:xfrm>
        </p:spPr>
        <p:txBody>
          <a:bodyPr>
            <a:normAutofit/>
          </a:bodyPr>
          <a:lstStyle/>
          <a:p>
            <a:r>
              <a:rPr lang="en-GB">
                <a:solidFill>
                  <a:schemeClr val="accent2"/>
                </a:solidFill>
              </a:rPr>
              <a:t>So, what makes an effective team?</a:t>
            </a:r>
          </a:p>
        </p:txBody>
      </p:sp>
      <p:sp>
        <p:nvSpPr>
          <p:cNvPr id="3" name="Content Placeholder 2">
            <a:extLst>
              <a:ext uri="{FF2B5EF4-FFF2-40B4-BE49-F238E27FC236}">
                <a16:creationId xmlns:a16="http://schemas.microsoft.com/office/drawing/2014/main" id="{7004EE9D-DD1E-4182-ADFE-3AF7E17EA361}"/>
              </a:ext>
            </a:extLst>
          </p:cNvPr>
          <p:cNvSpPr>
            <a:spLocks noGrp="1"/>
          </p:cNvSpPr>
          <p:nvPr>
            <p:ph idx="1"/>
          </p:nvPr>
        </p:nvSpPr>
        <p:spPr>
          <a:xfrm>
            <a:off x="783153" y="2023962"/>
            <a:ext cx="5023286" cy="3845131"/>
          </a:xfrm>
        </p:spPr>
        <p:txBody>
          <a:bodyPr>
            <a:normAutofit/>
          </a:bodyPr>
          <a:lstStyle/>
          <a:p>
            <a:r>
              <a:rPr lang="en-GB" dirty="0">
                <a:latin typeface="Arial" panose="020B0604020202020204" pitchFamily="34" charset="0"/>
                <a:cs typeface="Arial" panose="020B0604020202020204" pitchFamily="34" charset="0"/>
              </a:rPr>
              <a:t>Reflect upon the videos you have watched so far, plus your own experiences of team working, and identify all the elements that make an effective team</a:t>
            </a:r>
          </a:p>
          <a:p>
            <a:pPr marL="0" indent="0">
              <a:buNone/>
            </a:pPr>
            <a:endParaRPr lang="en-GB" dirty="0"/>
          </a:p>
        </p:txBody>
      </p:sp>
      <p:sp>
        <p:nvSpPr>
          <p:cNvPr id="10" name="Rectangle 9">
            <a:extLst>
              <a:ext uri="{FF2B5EF4-FFF2-40B4-BE49-F238E27FC236}">
                <a16:creationId xmlns:a16="http://schemas.microsoft.com/office/drawing/2014/main" id="{717A211C-5863-4303-AC3D-AEBFDF6D6A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081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087519CD-2FFF-42E3-BB0C-FEAA828BA5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9617"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250184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Diagram 4">
            <a:extLst>
              <a:ext uri="{FF2B5EF4-FFF2-40B4-BE49-F238E27FC236}">
                <a16:creationId xmlns:a16="http://schemas.microsoft.com/office/drawing/2014/main" id="{1EAFEE55-78B2-43E2-BAA5-0A2F9D791A0E}"/>
              </a:ext>
            </a:extLst>
          </p:cNvPr>
          <p:cNvGraphicFramePr/>
          <p:nvPr>
            <p:extLst>
              <p:ext uri="{D42A27DB-BD31-4B8C-83A1-F6EECF244321}">
                <p14:modId xmlns:p14="http://schemas.microsoft.com/office/powerpoint/2010/main" val="3876319390"/>
              </p:ext>
            </p:extLst>
          </p:nvPr>
        </p:nvGraphicFramePr>
        <p:xfrm>
          <a:off x="179512" y="332656"/>
          <a:ext cx="8784976" cy="50405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130479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85723B3-E9CF-44E8-8DE5-C2D4E911B8A9}"/>
              </a:ext>
            </a:extLst>
          </p:cNvPr>
          <p:cNvSpPr>
            <a:spLocks noGrp="1"/>
          </p:cNvSpPr>
          <p:nvPr>
            <p:ph type="title"/>
          </p:nvPr>
        </p:nvSpPr>
        <p:spPr>
          <a:xfrm>
            <a:off x="369277" y="605896"/>
            <a:ext cx="2313633" cy="5646208"/>
          </a:xfrm>
        </p:spPr>
        <p:txBody>
          <a:bodyPr anchor="ctr">
            <a:normAutofit/>
          </a:bodyPr>
          <a:lstStyle/>
          <a:p>
            <a:r>
              <a:rPr lang="en-GB" sz="3100">
                <a:solidFill>
                  <a:srgbClr val="FFFFFF"/>
                </a:solidFill>
              </a:rPr>
              <a:t>What is trust?</a:t>
            </a: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E37D6ECE-61D4-428E-93C8-E3427536E6A3}"/>
              </a:ext>
            </a:extLst>
          </p:cNvPr>
          <p:cNvSpPr>
            <a:spLocks noGrp="1"/>
          </p:cNvSpPr>
          <p:nvPr>
            <p:ph idx="1"/>
          </p:nvPr>
        </p:nvSpPr>
        <p:spPr>
          <a:xfrm>
            <a:off x="3556512" y="605896"/>
            <a:ext cx="4810247" cy="5646208"/>
          </a:xfrm>
        </p:spPr>
        <p:txBody>
          <a:bodyPr anchor="ctr">
            <a:normAutofit/>
          </a:bodyPr>
          <a:lstStyle/>
          <a:p>
            <a:pPr marL="0" indent="0">
              <a:buNone/>
            </a:pPr>
            <a:r>
              <a:rPr lang="en-GB" dirty="0">
                <a:latin typeface="Arial" panose="020B0604020202020204" pitchFamily="34" charset="0"/>
                <a:cs typeface="Arial" panose="020B0604020202020204" pitchFamily="34" charset="0"/>
              </a:rPr>
              <a:t>Exercise – </a:t>
            </a:r>
          </a:p>
          <a:p>
            <a:pPr marL="514350" indent="-514350">
              <a:buFont typeface="+mj-lt"/>
              <a:buAutoNum type="arabicPeriod"/>
            </a:pPr>
            <a:r>
              <a:rPr lang="en-GB" dirty="0">
                <a:latin typeface="Arial" panose="020B0604020202020204" pitchFamily="34" charset="0"/>
                <a:cs typeface="Arial" panose="020B0604020202020204" pitchFamily="34" charset="0"/>
              </a:rPr>
              <a:t>Agree, in your teams, what </a:t>
            </a:r>
            <a:r>
              <a:rPr lang="en-GB" i="1" dirty="0">
                <a:latin typeface="Arial" panose="020B0604020202020204" pitchFamily="34" charset="0"/>
                <a:cs typeface="Arial" panose="020B0604020202020204" pitchFamily="34" charset="0"/>
              </a:rPr>
              <a:t>Trust means.</a:t>
            </a:r>
            <a:endParaRPr lang="en-GB" dirty="0">
              <a:latin typeface="Arial" panose="020B0604020202020204" pitchFamily="34" charset="0"/>
              <a:cs typeface="Arial" panose="020B0604020202020204" pitchFamily="34" charset="0"/>
            </a:endParaRPr>
          </a:p>
          <a:p>
            <a:pPr marL="514350" indent="-514350">
              <a:buFont typeface="+mj-lt"/>
              <a:buAutoNum type="arabicPeriod"/>
            </a:pPr>
            <a:r>
              <a:rPr lang="en-GB" dirty="0">
                <a:latin typeface="Arial" panose="020B0604020202020204" pitchFamily="34" charset="0"/>
                <a:cs typeface="Arial" panose="020B0604020202020204" pitchFamily="34" charset="0"/>
              </a:rPr>
              <a:t>Why is it so important within teams?</a:t>
            </a:r>
          </a:p>
          <a:p>
            <a:pPr marL="514350" indent="-514350">
              <a:buFont typeface="+mj-lt"/>
              <a:buAutoNum type="arabicPeriod"/>
            </a:pPr>
            <a:r>
              <a:rPr lang="en-GB" dirty="0">
                <a:latin typeface="Arial" panose="020B0604020202020204" pitchFamily="34" charset="0"/>
                <a:cs typeface="Arial" panose="020B0604020202020204" pitchFamily="34" charset="0"/>
              </a:rPr>
              <a:t>What does it take to form trust/a trusting relationship?</a:t>
            </a:r>
          </a:p>
          <a:p>
            <a:pPr marL="514350" indent="-514350">
              <a:buFont typeface="+mj-lt"/>
              <a:buAutoNum type="arabicPeriod"/>
            </a:pPr>
            <a:r>
              <a:rPr lang="en-GB" dirty="0">
                <a:latin typeface="Arial" panose="020B0604020202020204" pitchFamily="34" charset="0"/>
                <a:cs typeface="Arial" panose="020B0604020202020204" pitchFamily="34" charset="0"/>
              </a:rPr>
              <a:t>How do trusting relationships differ from relationships that may lack trust?</a:t>
            </a:r>
          </a:p>
          <a:p>
            <a:pPr marL="514350" indent="-514350">
              <a:buFont typeface="+mj-lt"/>
              <a:buAutoNum type="arabicPeriod"/>
            </a:pPr>
            <a:r>
              <a:rPr lang="en-GB" dirty="0">
                <a:latin typeface="Arial" panose="020B0604020202020204" pitchFamily="34" charset="0"/>
                <a:cs typeface="Arial" panose="020B0604020202020204" pitchFamily="34" charset="0"/>
              </a:rPr>
              <a:t>What ground rules and team guidelines will help build trust?</a:t>
            </a:r>
          </a:p>
          <a:p>
            <a:pPr marL="514350" indent="-514350">
              <a:buFont typeface="+mj-lt"/>
              <a:buAutoNum type="arabicPeriod"/>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Provide some examples to illustrate your conclusions, where appropriate.</a:t>
            </a:r>
          </a:p>
        </p:txBody>
      </p:sp>
    </p:spTree>
    <p:extLst>
      <p:ext uri="{BB962C8B-B14F-4D97-AF65-F5344CB8AC3E}">
        <p14:creationId xmlns:p14="http://schemas.microsoft.com/office/powerpoint/2010/main" val="974225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accent5">
                <a:lumMod val="40000"/>
                <a:lumOff val="60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50AAF-D779-44CD-9EAE-98378DBF70FB}"/>
              </a:ext>
            </a:extLst>
          </p:cNvPr>
          <p:cNvSpPr>
            <a:spLocks noGrp="1"/>
          </p:cNvSpPr>
          <p:nvPr>
            <p:ph type="title"/>
          </p:nvPr>
        </p:nvSpPr>
        <p:spPr>
          <a:xfrm>
            <a:off x="974449" y="260648"/>
            <a:ext cx="6554867" cy="1524000"/>
          </a:xfrm>
        </p:spPr>
        <p:txBody>
          <a:bodyPr/>
          <a:lstStyle/>
          <a:p>
            <a:pPr algn="ctr"/>
            <a:r>
              <a:rPr lang="en-GB" dirty="0"/>
              <a:t>Trust</a:t>
            </a:r>
          </a:p>
        </p:txBody>
      </p:sp>
      <p:pic>
        <p:nvPicPr>
          <p:cNvPr id="4" name="Picture 2">
            <a:extLst>
              <a:ext uri="{FF2B5EF4-FFF2-40B4-BE49-F238E27FC236}">
                <a16:creationId xmlns:a16="http://schemas.microsoft.com/office/drawing/2014/main" id="{FD208BC5-561E-4E6B-81E7-04C5363A4C63}"/>
              </a:ext>
            </a:extLst>
          </p:cNvPr>
          <p:cNvPicPr>
            <a:picLocks noGrp="1" noChangeAspect="1" noChangeArrowheads="1"/>
          </p:cNvPicPr>
          <p:nvPr>
            <p:ph idx="1"/>
          </p:nvPr>
        </p:nvPicPr>
        <p:blipFill>
          <a:blip r:embed="rId3" cstate="print">
            <a:alphaModFix amt="35000"/>
            <a:extLst>
              <a:ext uri="{BEBA8EAE-BF5A-486C-A8C5-ECC9F3942E4B}">
                <a14:imgProps xmlns:a14="http://schemas.microsoft.com/office/drawing/2010/main">
                  <a14:imgLayer r:embed="rId4">
                    <a14:imgEffect>
                      <a14:brightnessContrast bright="-40000" contrast="-20000"/>
                    </a14:imgEffect>
                  </a14:imgLayer>
                </a14:imgProps>
              </a:ext>
              <a:ext uri="{28A0092B-C50C-407E-A947-70E740481C1C}">
                <a14:useLocalDpi xmlns:a14="http://schemas.microsoft.com/office/drawing/2010/main"/>
              </a:ext>
            </a:extLst>
          </a:blip>
          <a:stretch>
            <a:fillRect/>
          </a:stretch>
        </p:blipFill>
        <p:spPr bwMode="auto">
          <a:xfrm>
            <a:off x="3491881" y="2132856"/>
            <a:ext cx="1872208" cy="15841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107504" y="1916832"/>
            <a:ext cx="3240360" cy="2400657"/>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b="1" dirty="0"/>
              <a:t>Without trust</a:t>
            </a:r>
          </a:p>
          <a:p>
            <a:r>
              <a:rPr lang="en-GB" dirty="0">
                <a:latin typeface="Arial" panose="020B0604020202020204" pitchFamily="34" charset="0"/>
                <a:cs typeface="Arial" panose="020B0604020202020204" pitchFamily="34" charset="0"/>
              </a:rPr>
              <a:t>Battles over rights and responsibilities</a:t>
            </a:r>
          </a:p>
          <a:p>
            <a:endParaRPr lang="en-GB" sz="8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Not cooperating with each other</a:t>
            </a:r>
          </a:p>
          <a:p>
            <a:endParaRPr lang="en-GB" sz="800" dirty="0">
              <a:latin typeface="Arial" panose="020B0604020202020204" pitchFamily="34" charset="0"/>
              <a:cs typeface="Arial" panose="020B0604020202020204" pitchFamily="34" charset="0"/>
            </a:endParaRPr>
          </a:p>
          <a:p>
            <a:endParaRPr lang="en-GB" sz="8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No trust makes meeting goals harder</a:t>
            </a:r>
          </a:p>
        </p:txBody>
      </p:sp>
      <p:sp>
        <p:nvSpPr>
          <p:cNvPr id="5" name="TextBox 4"/>
          <p:cNvSpPr txBox="1"/>
          <p:nvPr/>
        </p:nvSpPr>
        <p:spPr>
          <a:xfrm>
            <a:off x="5508106" y="1916832"/>
            <a:ext cx="3528390" cy="2154436"/>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GB" b="1" dirty="0"/>
              <a:t>With trust</a:t>
            </a:r>
          </a:p>
          <a:p>
            <a:r>
              <a:rPr lang="en-GB" dirty="0">
                <a:latin typeface="Arial" panose="020B0604020202020204" pitchFamily="34" charset="0"/>
                <a:cs typeface="Arial" panose="020B0604020202020204" pitchFamily="34" charset="0"/>
              </a:rPr>
              <a:t>Individuals become stronger as the group </a:t>
            </a:r>
          </a:p>
          <a:p>
            <a:r>
              <a:rPr lang="en-GB" dirty="0">
                <a:latin typeface="Arial" panose="020B0604020202020204" pitchFamily="34" charset="0"/>
                <a:cs typeface="Arial" panose="020B0604020202020204" pitchFamily="34" charset="0"/>
              </a:rPr>
              <a:t>becomes cohesive and interdependent and </a:t>
            </a:r>
          </a:p>
          <a:p>
            <a:r>
              <a:rPr lang="en-GB" dirty="0">
                <a:latin typeface="Arial" panose="020B0604020202020204" pitchFamily="34" charset="0"/>
                <a:cs typeface="Arial" panose="020B0604020202020204" pitchFamily="34" charset="0"/>
              </a:rPr>
              <a:t>Supportive</a:t>
            </a:r>
          </a:p>
          <a:p>
            <a:endParaRPr lang="en-GB" sz="8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Makes meeting goals easier</a:t>
            </a:r>
          </a:p>
        </p:txBody>
      </p:sp>
    </p:spTree>
    <p:extLst>
      <p:ext uri="{BB962C8B-B14F-4D97-AF65-F5344CB8AC3E}">
        <p14:creationId xmlns:p14="http://schemas.microsoft.com/office/powerpoint/2010/main" val="23820484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4CC594A-A820-450F-B363-C19201FCFE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9FAB3DA-E9ED-4574-ABCC-378BC0FF1B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3B81F51-2182-4267-88B7-B4FCA5D79643}"/>
              </a:ext>
            </a:extLst>
          </p:cNvPr>
          <p:cNvSpPr>
            <a:spLocks noGrp="1"/>
          </p:cNvSpPr>
          <p:nvPr>
            <p:ph type="title"/>
          </p:nvPr>
        </p:nvSpPr>
        <p:spPr>
          <a:xfrm>
            <a:off x="369277" y="516835"/>
            <a:ext cx="2313633" cy="2103875"/>
          </a:xfrm>
        </p:spPr>
        <p:txBody>
          <a:bodyPr>
            <a:normAutofit/>
          </a:bodyPr>
          <a:lstStyle/>
          <a:p>
            <a:r>
              <a:rPr lang="en-GB" sz="3100" dirty="0">
                <a:solidFill>
                  <a:srgbClr val="FFFFFF"/>
                </a:solidFill>
              </a:rPr>
              <a:t>Teams &amp; Trust</a:t>
            </a:r>
          </a:p>
        </p:txBody>
      </p:sp>
      <p:sp>
        <p:nvSpPr>
          <p:cNvPr id="3" name="Content Placeholder 2">
            <a:extLst>
              <a:ext uri="{FF2B5EF4-FFF2-40B4-BE49-F238E27FC236}">
                <a16:creationId xmlns:a16="http://schemas.microsoft.com/office/drawing/2014/main" id="{C76728C8-EB08-4F12-AD6B-4EAAD123D250}"/>
              </a:ext>
            </a:extLst>
          </p:cNvPr>
          <p:cNvSpPr>
            <a:spLocks noGrp="1"/>
          </p:cNvSpPr>
          <p:nvPr>
            <p:ph idx="1"/>
          </p:nvPr>
        </p:nvSpPr>
        <p:spPr>
          <a:xfrm>
            <a:off x="369278" y="2653800"/>
            <a:ext cx="2313633" cy="3335519"/>
          </a:xfrm>
        </p:spPr>
        <p:txBody>
          <a:bodyPr>
            <a:noAutofit/>
          </a:bodyPr>
          <a:lstStyle/>
          <a:p>
            <a:pPr marL="0" indent="0">
              <a:buNone/>
            </a:pPr>
            <a:r>
              <a:rPr lang="en-GB" dirty="0">
                <a:solidFill>
                  <a:srgbClr val="FFFFFF"/>
                </a:solidFill>
                <a:latin typeface="Arial" panose="020B0604020202020204" pitchFamily="34" charset="0"/>
                <a:cs typeface="Arial" panose="020B0604020202020204" pitchFamily="34" charset="0"/>
              </a:rPr>
              <a:t>“Good teams become great ones when the members trust each other enough to surrender the ‘me’ for the ‘we’.”</a:t>
            </a:r>
            <a:endParaRPr lang="en-GB" i="1" dirty="0">
              <a:solidFill>
                <a:srgbClr val="FFFFFF"/>
              </a:solidFill>
              <a:latin typeface="Arial" panose="020B0604020202020204" pitchFamily="34" charset="0"/>
              <a:cs typeface="Arial" panose="020B0604020202020204" pitchFamily="34" charset="0"/>
            </a:endParaRPr>
          </a:p>
          <a:p>
            <a:pPr marL="0" indent="0">
              <a:buNone/>
            </a:pPr>
            <a:r>
              <a:rPr lang="en-GB" i="1" dirty="0">
                <a:solidFill>
                  <a:srgbClr val="FFFFFF"/>
                </a:solidFill>
                <a:latin typeface="Arial" panose="020B0604020202020204" pitchFamily="34" charset="0"/>
                <a:cs typeface="Arial" panose="020B0604020202020204" pitchFamily="34" charset="0"/>
              </a:rPr>
              <a:t>Take a few minutes to think about the implications of this, and then we’ll discuss.</a:t>
            </a:r>
          </a:p>
        </p:txBody>
      </p:sp>
      <p:sp>
        <p:nvSpPr>
          <p:cNvPr id="13" name="Rectangle 12">
            <a:extLst>
              <a:ext uri="{FF2B5EF4-FFF2-40B4-BE49-F238E27FC236}">
                <a16:creationId xmlns:a16="http://schemas.microsoft.com/office/drawing/2014/main" id="{53B8D6B0-55D6-48DC-86D8-FD95D5F11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Picture 3"/>
          <p:cNvPicPr>
            <a:picLocks noChangeAspect="1"/>
          </p:cNvPicPr>
          <p:nvPr/>
        </p:nvPicPr>
        <p:blipFill rotWithShape="1">
          <a:blip r:embed="rId3"/>
          <a:srcRect t="12854" b="18593"/>
          <a:stretch/>
        </p:blipFill>
        <p:spPr>
          <a:xfrm>
            <a:off x="3556512" y="1978485"/>
            <a:ext cx="5098562" cy="2901029"/>
          </a:xfrm>
          <a:prstGeom prst="rect">
            <a:avLst/>
          </a:prstGeom>
        </p:spPr>
      </p:pic>
    </p:spTree>
    <p:extLst>
      <p:ext uri="{BB962C8B-B14F-4D97-AF65-F5344CB8AC3E}">
        <p14:creationId xmlns:p14="http://schemas.microsoft.com/office/powerpoint/2010/main" val="22966860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accent5">
                <a:lumMod val="40000"/>
                <a:lumOff val="60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E064C-D9C9-4623-A270-8124B5F7D1AA}"/>
              </a:ext>
            </a:extLst>
          </p:cNvPr>
          <p:cNvSpPr>
            <a:spLocks noGrp="1"/>
          </p:cNvSpPr>
          <p:nvPr>
            <p:ph type="title"/>
          </p:nvPr>
        </p:nvSpPr>
        <p:spPr>
          <a:xfrm>
            <a:off x="1979712" y="266511"/>
            <a:ext cx="6554867" cy="1524000"/>
          </a:xfrm>
        </p:spPr>
        <p:txBody>
          <a:bodyPr/>
          <a:lstStyle/>
          <a:p>
            <a:r>
              <a:rPr lang="en-GB" dirty="0"/>
              <a:t>Relationship Trust</a:t>
            </a:r>
          </a:p>
        </p:txBody>
      </p:sp>
      <p:sp>
        <p:nvSpPr>
          <p:cNvPr id="4" name="Content Placeholder 2">
            <a:extLst>
              <a:ext uri="{FF2B5EF4-FFF2-40B4-BE49-F238E27FC236}">
                <a16:creationId xmlns:a16="http://schemas.microsoft.com/office/drawing/2014/main" id="{FE19ADBB-0A90-46FD-BCB3-052FE6C00653}"/>
              </a:ext>
            </a:extLst>
          </p:cNvPr>
          <p:cNvSpPr>
            <a:spLocks noGrp="1"/>
          </p:cNvSpPr>
          <p:nvPr>
            <p:ph idx="1"/>
          </p:nvPr>
        </p:nvSpPr>
        <p:spPr>
          <a:xfrm>
            <a:off x="575556" y="1790510"/>
            <a:ext cx="3564396" cy="3438690"/>
          </a:xfrm>
        </p:spPr>
        <p:style>
          <a:lnRef idx="1">
            <a:schemeClr val="accent1"/>
          </a:lnRef>
          <a:fillRef idx="2">
            <a:schemeClr val="accent1"/>
          </a:fillRef>
          <a:effectRef idx="1">
            <a:schemeClr val="accent1"/>
          </a:effectRef>
          <a:fontRef idx="minor">
            <a:schemeClr val="dk1"/>
          </a:fontRef>
        </p:style>
        <p:txBody>
          <a:bodyPr>
            <a:normAutofit fontScale="55000" lnSpcReduction="20000"/>
          </a:bodyPr>
          <a:lstStyle/>
          <a:p>
            <a:pPr marL="514350" indent="-514350">
              <a:buFont typeface="Corbel" pitchFamily="34" charset="0"/>
              <a:buAutoNum type="arabicPeriod"/>
            </a:pPr>
            <a:endParaRPr lang="en-GB" altLang="en-US" sz="1400" dirty="0">
              <a:cs typeface="Arial" pitchFamily="34" charset="0"/>
            </a:endParaRPr>
          </a:p>
          <a:p>
            <a:pPr marL="514350" indent="-514350">
              <a:buFont typeface="Corbel" pitchFamily="34" charset="0"/>
              <a:buAutoNum type="arabicPeriod"/>
            </a:pPr>
            <a:r>
              <a:rPr lang="en-GB" altLang="en-US" sz="4300" dirty="0">
                <a:solidFill>
                  <a:schemeClr val="tx1"/>
                </a:solidFill>
                <a:latin typeface="Arial" panose="020B0604020202020204" pitchFamily="34" charset="0"/>
                <a:cs typeface="Arial" panose="020B0604020202020204" pitchFamily="34" charset="0"/>
              </a:rPr>
              <a:t>Talk straight</a:t>
            </a:r>
          </a:p>
          <a:p>
            <a:pPr marL="514350" indent="-514350">
              <a:buFont typeface="Corbel" pitchFamily="34" charset="0"/>
              <a:buAutoNum type="arabicPeriod"/>
            </a:pPr>
            <a:r>
              <a:rPr lang="en-GB" altLang="en-US" sz="4300" dirty="0">
                <a:latin typeface="Arial" panose="020B0604020202020204" pitchFamily="34" charset="0"/>
                <a:cs typeface="Arial" panose="020B0604020202020204" pitchFamily="34" charset="0"/>
              </a:rPr>
              <a:t>Demonstrate respect</a:t>
            </a:r>
          </a:p>
          <a:p>
            <a:pPr marL="514350" indent="-514350">
              <a:buFont typeface="Corbel" pitchFamily="34" charset="0"/>
              <a:buAutoNum type="arabicPeriod"/>
            </a:pPr>
            <a:r>
              <a:rPr lang="en-GB" altLang="en-US" sz="4300" dirty="0">
                <a:latin typeface="Arial" panose="020B0604020202020204" pitchFamily="34" charset="0"/>
                <a:cs typeface="Arial" panose="020B0604020202020204" pitchFamily="34" charset="0"/>
              </a:rPr>
              <a:t>Create transparency</a:t>
            </a:r>
          </a:p>
          <a:p>
            <a:pPr marL="514350" indent="-514350">
              <a:buFont typeface="Corbel" pitchFamily="34" charset="0"/>
              <a:buAutoNum type="arabicPeriod"/>
            </a:pPr>
            <a:r>
              <a:rPr lang="en-GB" altLang="en-US" sz="4300" dirty="0">
                <a:latin typeface="Arial" panose="020B0604020202020204" pitchFamily="34" charset="0"/>
                <a:cs typeface="Arial" panose="020B0604020202020204" pitchFamily="34" charset="0"/>
              </a:rPr>
              <a:t>Right Wrongs</a:t>
            </a:r>
          </a:p>
          <a:p>
            <a:pPr marL="514350" indent="-514350">
              <a:buFont typeface="Corbel" pitchFamily="34" charset="0"/>
              <a:buAutoNum type="arabicPeriod"/>
            </a:pPr>
            <a:r>
              <a:rPr lang="en-GB" altLang="en-US" sz="4300" dirty="0">
                <a:latin typeface="Arial" panose="020B0604020202020204" pitchFamily="34" charset="0"/>
                <a:cs typeface="Arial" panose="020B0604020202020204" pitchFamily="34" charset="0"/>
              </a:rPr>
              <a:t>Show loyalty</a:t>
            </a:r>
          </a:p>
          <a:p>
            <a:pPr marL="514350" indent="-514350">
              <a:buFont typeface="Corbel" pitchFamily="34" charset="0"/>
              <a:buAutoNum type="arabicPeriod"/>
            </a:pPr>
            <a:r>
              <a:rPr lang="en-GB" altLang="en-US" sz="4300" dirty="0">
                <a:latin typeface="Arial" panose="020B0604020202020204" pitchFamily="34" charset="0"/>
                <a:cs typeface="Arial" panose="020B0604020202020204" pitchFamily="34" charset="0"/>
              </a:rPr>
              <a:t>Deliver results</a:t>
            </a:r>
          </a:p>
          <a:p>
            <a:pPr marL="514350" indent="-514350">
              <a:buFont typeface="Corbel" pitchFamily="34" charset="0"/>
              <a:buAutoNum type="arabicPeriod"/>
            </a:pPr>
            <a:r>
              <a:rPr lang="en-GB" altLang="en-US" sz="4300" dirty="0">
                <a:latin typeface="Arial" panose="020B0604020202020204" pitchFamily="34" charset="0"/>
                <a:cs typeface="Arial" panose="020B0604020202020204" pitchFamily="34" charset="0"/>
              </a:rPr>
              <a:t>Get better</a:t>
            </a:r>
          </a:p>
          <a:p>
            <a:pPr marL="514350" indent="-514350" eaLnBrk="1" hangingPunct="1">
              <a:buFont typeface="Corbel" pitchFamily="34" charset="0"/>
              <a:buAutoNum type="arabicPeriod"/>
            </a:pPr>
            <a:endParaRPr lang="en-GB" altLang="en-US" sz="1400" dirty="0">
              <a:cs typeface="Arial" pitchFamily="34" charset="0"/>
            </a:endParaRPr>
          </a:p>
          <a:p>
            <a:pPr marL="0" indent="0" eaLnBrk="1" hangingPunct="1">
              <a:buNone/>
            </a:pPr>
            <a:endParaRPr lang="en-GB" altLang="en-US" sz="1400" dirty="0">
              <a:cs typeface="Arial" pitchFamily="34" charset="0"/>
            </a:endParaRPr>
          </a:p>
          <a:p>
            <a:pPr marL="2743200" lvl="5" indent="-514350">
              <a:buFont typeface="Corbel" pitchFamily="34" charset="0"/>
              <a:buAutoNum type="arabicPeriod"/>
            </a:pPr>
            <a:endParaRPr lang="en-GB" altLang="en-US" dirty="0">
              <a:cs typeface="Arial" pitchFamily="34" charset="0"/>
            </a:endParaRPr>
          </a:p>
          <a:p>
            <a:pPr marL="514350" indent="-514350" eaLnBrk="1" hangingPunct="1">
              <a:buFont typeface="Corbel" pitchFamily="34" charset="0"/>
              <a:buAutoNum type="arabicPeriod"/>
            </a:pPr>
            <a:endParaRPr lang="en-GB" altLang="en-US" sz="1400" dirty="0">
              <a:cs typeface="Arial" pitchFamily="34" charset="0"/>
            </a:endParaRPr>
          </a:p>
        </p:txBody>
      </p:sp>
      <p:sp>
        <p:nvSpPr>
          <p:cNvPr id="5" name="Content Placeholder 3">
            <a:extLst>
              <a:ext uri="{FF2B5EF4-FFF2-40B4-BE49-F238E27FC236}">
                <a16:creationId xmlns:a16="http://schemas.microsoft.com/office/drawing/2014/main" id="{F7B38E36-15AC-4509-87FD-3C74D50052EA}"/>
              </a:ext>
            </a:extLst>
          </p:cNvPr>
          <p:cNvSpPr txBox="1">
            <a:spLocks/>
          </p:cNvSpPr>
          <p:nvPr/>
        </p:nvSpPr>
        <p:spPr>
          <a:xfrm>
            <a:off x="4932040" y="1790511"/>
            <a:ext cx="3384376" cy="3438690"/>
          </a:xfrm>
          <a:prstGeom prst="rect">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buFont typeface="Corbel" pitchFamily="34" charset="0"/>
              <a:buAutoNum type="arabicPeriod" startAt="8"/>
            </a:pPr>
            <a:r>
              <a:rPr lang="en-GB" altLang="en-US" sz="2400" dirty="0">
                <a:latin typeface="Arial" panose="020B0604020202020204" pitchFamily="34" charset="0"/>
                <a:cs typeface="Arial" panose="020B0604020202020204" pitchFamily="34" charset="0"/>
              </a:rPr>
              <a:t>Confront reality</a:t>
            </a:r>
          </a:p>
          <a:p>
            <a:pPr marL="514350" indent="-514350">
              <a:buFont typeface="Corbel" pitchFamily="34" charset="0"/>
              <a:buAutoNum type="arabicPeriod" startAt="8"/>
            </a:pPr>
            <a:r>
              <a:rPr lang="en-GB" altLang="en-US" sz="2400" dirty="0">
                <a:latin typeface="Arial" panose="020B0604020202020204" pitchFamily="34" charset="0"/>
                <a:cs typeface="Arial" panose="020B0604020202020204" pitchFamily="34" charset="0"/>
              </a:rPr>
              <a:t>Clarify expectations</a:t>
            </a:r>
          </a:p>
          <a:p>
            <a:pPr marL="514350" indent="-514350">
              <a:buFont typeface="Corbel" pitchFamily="34" charset="0"/>
              <a:buAutoNum type="arabicPeriod" startAt="8"/>
            </a:pPr>
            <a:r>
              <a:rPr lang="en-GB" altLang="en-US" sz="2400" dirty="0">
                <a:latin typeface="Arial" panose="020B0604020202020204" pitchFamily="34" charset="0"/>
                <a:cs typeface="Arial" panose="020B0604020202020204" pitchFamily="34" charset="0"/>
              </a:rPr>
              <a:t>Practice Accountability</a:t>
            </a:r>
          </a:p>
          <a:p>
            <a:pPr marL="514350" indent="-514350">
              <a:buFont typeface="Corbel" pitchFamily="34" charset="0"/>
              <a:buAutoNum type="arabicPeriod" startAt="8"/>
            </a:pPr>
            <a:r>
              <a:rPr lang="en-GB" altLang="en-US" sz="2400" dirty="0">
                <a:latin typeface="Arial" panose="020B0604020202020204" pitchFamily="34" charset="0"/>
                <a:cs typeface="Arial" panose="020B0604020202020204" pitchFamily="34" charset="0"/>
              </a:rPr>
              <a:t>Listen First</a:t>
            </a:r>
          </a:p>
          <a:p>
            <a:pPr marL="514350" indent="-514350">
              <a:buFont typeface="Corbel" pitchFamily="34" charset="0"/>
              <a:buAutoNum type="arabicPeriod" startAt="8"/>
            </a:pPr>
            <a:r>
              <a:rPr lang="en-GB" altLang="en-US" sz="2400" dirty="0">
                <a:latin typeface="Arial" panose="020B0604020202020204" pitchFamily="34" charset="0"/>
                <a:cs typeface="Arial" panose="020B0604020202020204" pitchFamily="34" charset="0"/>
              </a:rPr>
              <a:t>Keep Commitments</a:t>
            </a:r>
          </a:p>
          <a:p>
            <a:pPr marL="514350" indent="-514350">
              <a:buFont typeface="Corbel" pitchFamily="34" charset="0"/>
              <a:buAutoNum type="arabicPeriod" startAt="8"/>
            </a:pPr>
            <a:r>
              <a:rPr lang="en-GB" altLang="en-US" sz="2400" dirty="0">
                <a:latin typeface="Arial" panose="020B0604020202020204" pitchFamily="34" charset="0"/>
                <a:cs typeface="Arial" panose="020B0604020202020204" pitchFamily="34" charset="0"/>
              </a:rPr>
              <a:t>Extend trust</a:t>
            </a:r>
          </a:p>
        </p:txBody>
      </p:sp>
      <p:sp>
        <p:nvSpPr>
          <p:cNvPr id="6" name="Rectangle 5">
            <a:extLst>
              <a:ext uri="{FF2B5EF4-FFF2-40B4-BE49-F238E27FC236}">
                <a16:creationId xmlns:a16="http://schemas.microsoft.com/office/drawing/2014/main" id="{F3C86F0A-F4B2-49D2-8AC7-1F24C2B81B72}"/>
              </a:ext>
            </a:extLst>
          </p:cNvPr>
          <p:cNvSpPr/>
          <p:nvPr/>
        </p:nvSpPr>
        <p:spPr>
          <a:xfrm>
            <a:off x="179512" y="5517232"/>
            <a:ext cx="8642484" cy="276999"/>
          </a:xfrm>
          <a:prstGeom prst="rect">
            <a:avLst/>
          </a:prstGeom>
        </p:spPr>
        <p:txBody>
          <a:bodyPr wrap="square">
            <a:spAutoFit/>
          </a:bodyPr>
          <a:lstStyle/>
          <a:p>
            <a:pPr algn="ctr"/>
            <a:r>
              <a:rPr lang="en-US" sz="1200" dirty="0"/>
              <a:t>Covey, S.M.R. 2006, </a:t>
            </a:r>
            <a:r>
              <a:rPr lang="en-US" sz="1200" dirty="0">
                <a:latin typeface="Times New Roman" panose="02020603050405020304" pitchFamily="18" charset="0"/>
                <a:cs typeface="Times New Roman" panose="02020603050405020304" pitchFamily="18" charset="0"/>
              </a:rPr>
              <a:t>“</a:t>
            </a:r>
            <a:r>
              <a:rPr lang="en-US" sz="1200" i="1" dirty="0">
                <a:latin typeface="Times New Roman" panose="02020603050405020304" pitchFamily="18" charset="0"/>
                <a:cs typeface="Times New Roman" panose="02020603050405020304" pitchFamily="18" charset="0"/>
              </a:rPr>
              <a:t>The speed of trust: the one thing that changes everything” </a:t>
            </a:r>
            <a:r>
              <a:rPr lang="en-US" sz="1200" dirty="0"/>
              <a:t>Simon &amp; Schuster, New York; London. </a:t>
            </a:r>
            <a:endParaRPr lang="en-GB" sz="1200" dirty="0"/>
          </a:p>
        </p:txBody>
      </p:sp>
    </p:spTree>
    <p:extLst>
      <p:ext uri="{BB962C8B-B14F-4D97-AF65-F5344CB8AC3E}">
        <p14:creationId xmlns:p14="http://schemas.microsoft.com/office/powerpoint/2010/main" val="453579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3" end="3"/>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4" end="4"/>
                                            </p:txEl>
                                          </p:spTgt>
                                        </p:tgtEl>
                                        <p:attrNameLst>
                                          <p:attrName>ppt_c</p:attrName>
                                        </p:attrNameLst>
                                      </p:cBhvr>
                                      <p:to>
                                        <a:schemeClr val="accent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accent5">
                <a:lumMod val="40000"/>
                <a:lumOff val="60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30ADC-4744-4FE4-BFD0-62C617B8E8B9}"/>
              </a:ext>
            </a:extLst>
          </p:cNvPr>
          <p:cNvSpPr>
            <a:spLocks noGrp="1"/>
          </p:cNvSpPr>
          <p:nvPr>
            <p:ph type="title"/>
          </p:nvPr>
        </p:nvSpPr>
        <p:spPr>
          <a:xfrm>
            <a:off x="539552" y="260648"/>
            <a:ext cx="7848872" cy="1119659"/>
          </a:xfrm>
        </p:spPr>
        <p:txBody>
          <a:bodyPr/>
          <a:lstStyle/>
          <a:p>
            <a:pPr algn="ctr"/>
            <a:r>
              <a:rPr lang="en-GB" dirty="0"/>
              <a:t>Developing Good Relationships</a:t>
            </a:r>
          </a:p>
        </p:txBody>
      </p:sp>
      <p:sp>
        <p:nvSpPr>
          <p:cNvPr id="4" name="Rectangle 3">
            <a:extLst>
              <a:ext uri="{FF2B5EF4-FFF2-40B4-BE49-F238E27FC236}">
                <a16:creationId xmlns:a16="http://schemas.microsoft.com/office/drawing/2014/main" id="{0C77FC44-0895-4F99-A83D-66E6AD65E363}"/>
              </a:ext>
            </a:extLst>
          </p:cNvPr>
          <p:cNvSpPr txBox="1">
            <a:spLocks noChangeArrowheads="1"/>
          </p:cNvSpPr>
          <p:nvPr/>
        </p:nvSpPr>
        <p:spPr>
          <a:xfrm>
            <a:off x="362779" y="1484785"/>
            <a:ext cx="4248150" cy="4752528"/>
          </a:xfrm>
          <a:prstGeom prst="rect">
            <a:avLst/>
          </a:prstGeom>
          <a:gradFill flip="none" rotWithShape="1">
            <a:gsLst>
              <a:gs pos="0">
                <a:schemeClr val="accent6">
                  <a:lumMod val="67000"/>
                </a:schemeClr>
              </a:gs>
              <a:gs pos="48000">
                <a:schemeClr val="accent6">
                  <a:lumMod val="97000"/>
                  <a:lumOff val="3000"/>
                </a:schemeClr>
              </a:gs>
              <a:gs pos="100000">
                <a:schemeClr val="accent6">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altLang="en-US" sz="2400" b="1" dirty="0">
                <a:cs typeface="Arial" pitchFamily="34" charset="0"/>
              </a:rPr>
              <a:t>Within the team:</a:t>
            </a:r>
          </a:p>
          <a:p>
            <a:r>
              <a:rPr lang="en-GB" altLang="en-US" sz="2400" i="1" dirty="0">
                <a:latin typeface="Arial" panose="020B0604020202020204" pitchFamily="34" charset="0"/>
                <a:cs typeface="Arial" panose="020B0604020202020204" pitchFamily="34" charset="0"/>
              </a:rPr>
              <a:t>Communicate often</a:t>
            </a:r>
            <a:endParaRPr lang="en-US" altLang="en-US" sz="2400" i="1" dirty="0">
              <a:latin typeface="Arial" panose="020B0604020202020204" pitchFamily="34" charset="0"/>
              <a:cs typeface="Arial" panose="020B0604020202020204" pitchFamily="34" charset="0"/>
            </a:endParaRPr>
          </a:p>
          <a:p>
            <a:r>
              <a:rPr lang="en-GB" altLang="en-US" sz="2400" i="1" dirty="0">
                <a:latin typeface="Arial" panose="020B0604020202020204" pitchFamily="34" charset="0"/>
                <a:cs typeface="Arial" panose="020B0604020202020204" pitchFamily="34" charset="0"/>
              </a:rPr>
              <a:t>Value everyone</a:t>
            </a:r>
            <a:endParaRPr lang="en-US" altLang="en-US" sz="2400" i="1" dirty="0">
              <a:latin typeface="Arial" panose="020B0604020202020204" pitchFamily="34" charset="0"/>
              <a:cs typeface="Arial" panose="020B0604020202020204" pitchFamily="34" charset="0"/>
            </a:endParaRPr>
          </a:p>
          <a:p>
            <a:r>
              <a:rPr lang="en-GB" altLang="en-US" sz="2400" i="1" dirty="0">
                <a:latin typeface="Arial" panose="020B0604020202020204" pitchFamily="34" charset="0"/>
                <a:cs typeface="Arial" panose="020B0604020202020204" pitchFamily="34" charset="0"/>
              </a:rPr>
              <a:t>Work hard</a:t>
            </a:r>
            <a:endParaRPr lang="en-US" altLang="en-US" sz="2400" i="1" dirty="0">
              <a:latin typeface="Arial" panose="020B0604020202020204" pitchFamily="34" charset="0"/>
              <a:cs typeface="Arial" panose="020B0604020202020204" pitchFamily="34" charset="0"/>
            </a:endParaRPr>
          </a:p>
          <a:p>
            <a:r>
              <a:rPr lang="en-GB" altLang="en-US" sz="2400" i="1" dirty="0">
                <a:latin typeface="Arial" panose="020B0604020202020204" pitchFamily="34" charset="0"/>
                <a:cs typeface="Arial" panose="020B0604020202020204" pitchFamily="34" charset="0"/>
              </a:rPr>
              <a:t>Involve everyone</a:t>
            </a:r>
            <a:endParaRPr lang="en-US" altLang="en-US" sz="2400" i="1" dirty="0">
              <a:latin typeface="Arial" panose="020B0604020202020204" pitchFamily="34" charset="0"/>
              <a:cs typeface="Arial" panose="020B0604020202020204" pitchFamily="34" charset="0"/>
            </a:endParaRPr>
          </a:p>
          <a:p>
            <a:r>
              <a:rPr lang="en-GB" altLang="en-US" sz="2400" i="1" dirty="0">
                <a:latin typeface="Arial" panose="020B0604020202020204" pitchFamily="34" charset="0"/>
                <a:cs typeface="Arial" panose="020B0604020202020204" pitchFamily="34" charset="0"/>
              </a:rPr>
              <a:t>Be loyal</a:t>
            </a:r>
            <a:endParaRPr lang="en-US" altLang="en-US" sz="2400" i="1" dirty="0">
              <a:latin typeface="Arial" panose="020B0604020202020204" pitchFamily="34" charset="0"/>
              <a:cs typeface="Arial" panose="020B0604020202020204" pitchFamily="34" charset="0"/>
            </a:endParaRPr>
          </a:p>
          <a:p>
            <a:r>
              <a:rPr lang="en-GB" altLang="en-US" sz="2400" i="1" dirty="0">
                <a:latin typeface="Arial" panose="020B0604020202020204" pitchFamily="34" charset="0"/>
                <a:cs typeface="Arial" panose="020B0604020202020204" pitchFamily="34" charset="0"/>
              </a:rPr>
              <a:t>Provide for development </a:t>
            </a:r>
            <a:endParaRPr lang="en-US" altLang="en-US" sz="2400" i="1" dirty="0">
              <a:latin typeface="Arial" panose="020B0604020202020204" pitchFamily="34" charset="0"/>
              <a:cs typeface="Arial" panose="020B0604020202020204" pitchFamily="34" charset="0"/>
            </a:endParaRPr>
          </a:p>
          <a:p>
            <a:r>
              <a:rPr lang="en-GB" altLang="en-US" sz="2400" i="1" dirty="0">
                <a:latin typeface="Arial" panose="020B0604020202020204" pitchFamily="34" charset="0"/>
                <a:cs typeface="Arial" panose="020B0604020202020204" pitchFamily="34" charset="0"/>
              </a:rPr>
              <a:t>Be fair and consistent</a:t>
            </a:r>
            <a:endParaRPr lang="en-US" altLang="en-US" sz="2400" i="1" dirty="0">
              <a:latin typeface="Arial" panose="020B0604020202020204" pitchFamily="34" charset="0"/>
              <a:cs typeface="Arial" panose="020B0604020202020204" pitchFamily="34" charset="0"/>
            </a:endParaRPr>
          </a:p>
          <a:p>
            <a:r>
              <a:rPr lang="en-GB" altLang="en-US" sz="2400" i="1" dirty="0">
                <a:latin typeface="Arial" panose="020B0604020202020204" pitchFamily="34" charset="0"/>
                <a:cs typeface="Arial" panose="020B0604020202020204" pitchFamily="34" charset="0"/>
              </a:rPr>
              <a:t>Manage conflict </a:t>
            </a:r>
            <a:endParaRPr lang="en-US" altLang="en-US" sz="2400" i="1" dirty="0">
              <a:latin typeface="Arial" panose="020B0604020202020204" pitchFamily="34" charset="0"/>
              <a:cs typeface="Arial" panose="020B0604020202020204" pitchFamily="34" charset="0"/>
            </a:endParaRPr>
          </a:p>
          <a:p>
            <a:r>
              <a:rPr lang="en-GB" altLang="en-US" sz="2400" i="1" dirty="0">
                <a:latin typeface="Arial" panose="020B0604020202020204" pitchFamily="34" charset="0"/>
                <a:cs typeface="Arial" panose="020B0604020202020204" pitchFamily="34" charset="0"/>
              </a:rPr>
              <a:t>Be assertive</a:t>
            </a:r>
            <a:endParaRPr lang="en-US" altLang="en-US" sz="2400" i="1" dirty="0">
              <a:latin typeface="Arial" panose="020B0604020202020204" pitchFamily="34" charset="0"/>
              <a:cs typeface="Arial" panose="020B0604020202020204" pitchFamily="34" charset="0"/>
            </a:endParaRPr>
          </a:p>
          <a:p>
            <a:pPr marL="0" indent="0">
              <a:buFont typeface="Arial" pitchFamily="34" charset="0"/>
              <a:buNone/>
            </a:pPr>
            <a:endParaRPr lang="en-US" altLang="en-US" sz="2400" i="1" dirty="0">
              <a:cs typeface="Arial" pitchFamily="34" charset="0"/>
            </a:endParaRPr>
          </a:p>
        </p:txBody>
      </p:sp>
      <p:sp>
        <p:nvSpPr>
          <p:cNvPr id="5" name="Rectangle 4">
            <a:extLst>
              <a:ext uri="{FF2B5EF4-FFF2-40B4-BE49-F238E27FC236}">
                <a16:creationId xmlns:a16="http://schemas.microsoft.com/office/drawing/2014/main" id="{C1F87341-F5C2-48D7-A0CA-83D4BF94DE24}"/>
              </a:ext>
            </a:extLst>
          </p:cNvPr>
          <p:cNvSpPr txBox="1">
            <a:spLocks noChangeArrowheads="1"/>
          </p:cNvSpPr>
          <p:nvPr/>
        </p:nvSpPr>
        <p:spPr>
          <a:xfrm>
            <a:off x="4622522" y="1484784"/>
            <a:ext cx="4249737" cy="4752528"/>
          </a:xfrm>
          <a:prstGeom prst="rect">
            <a:avLst/>
          </a:prstGeom>
          <a:gradFill flip="none" rotWithShape="1">
            <a:gsLst>
              <a:gs pos="0">
                <a:schemeClr val="accent3">
                  <a:lumMod val="67000"/>
                </a:schemeClr>
              </a:gs>
              <a:gs pos="48000">
                <a:schemeClr val="accent3">
                  <a:lumMod val="97000"/>
                  <a:lumOff val="3000"/>
                </a:schemeClr>
              </a:gs>
              <a:gs pos="100000">
                <a:schemeClr val="accent3">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altLang="en-US" sz="2400" b="1" dirty="0">
                <a:cs typeface="Arial" pitchFamily="34" charset="0"/>
              </a:rPr>
              <a:t>Outside the team:</a:t>
            </a:r>
          </a:p>
          <a:p>
            <a:r>
              <a:rPr lang="en-GB" altLang="en-US" sz="2400" i="1" dirty="0">
                <a:latin typeface="Arial" panose="020B0604020202020204" pitchFamily="34" charset="0"/>
                <a:cs typeface="Arial" panose="020B0604020202020204" pitchFamily="34" charset="0"/>
              </a:rPr>
              <a:t>Recognise wider team role</a:t>
            </a:r>
          </a:p>
          <a:p>
            <a:r>
              <a:rPr lang="en-GB" altLang="en-US" sz="2400" i="1" dirty="0">
                <a:latin typeface="Arial" panose="020B0604020202020204" pitchFamily="34" charset="0"/>
                <a:cs typeface="Arial" panose="020B0604020202020204" pitchFamily="34" charset="0"/>
              </a:rPr>
              <a:t>Co-operate with other internal teams</a:t>
            </a:r>
          </a:p>
          <a:p>
            <a:r>
              <a:rPr lang="en-GB" altLang="en-US" sz="2400" i="1" dirty="0">
                <a:latin typeface="Arial" panose="020B0604020202020204" pitchFamily="34" charset="0"/>
                <a:cs typeface="Arial" panose="020B0604020202020204" pitchFamily="34" charset="0"/>
              </a:rPr>
              <a:t>Communicate regularly up, down and across </a:t>
            </a:r>
          </a:p>
          <a:p>
            <a:r>
              <a:rPr lang="en-GB" altLang="en-US" sz="2400" i="1" dirty="0">
                <a:latin typeface="Arial" panose="020B0604020202020204" pitchFamily="34" charset="0"/>
                <a:cs typeface="Arial" panose="020B0604020202020204" pitchFamily="34" charset="0"/>
              </a:rPr>
              <a:t>Promote good customer and supplier relationships</a:t>
            </a:r>
          </a:p>
          <a:p>
            <a:r>
              <a:rPr lang="en-GB" altLang="en-US" sz="2400" i="1" dirty="0">
                <a:latin typeface="Arial" panose="020B0604020202020204" pitchFamily="34" charset="0"/>
                <a:cs typeface="Arial" panose="020B0604020202020204" pitchFamily="34" charset="0"/>
              </a:rPr>
              <a:t>Manage conflict </a:t>
            </a:r>
            <a:endParaRPr lang="en-US" altLang="en-US" sz="240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22931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chemeClr val="accent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4" end="4"/>
                                            </p:txEl>
                                          </p:spTgt>
                                        </p:tgtEl>
                                        <p:attrNameLst>
                                          <p:attrName>ppt_c</p:attrName>
                                        </p:attrNameLst>
                                      </p:cBhvr>
                                      <p:to>
                                        <a:schemeClr val="accent1"/>
                                      </p:to>
                                    </p:animClr>
                                  </p:sub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5" end="5"/>
                                            </p:txEl>
                                          </p:spTgt>
                                        </p:tgtEl>
                                        <p:attrNameLst>
                                          <p:attrName>ppt_c</p:attrName>
                                        </p:attrNameLst>
                                      </p:cBhvr>
                                      <p:to>
                                        <a:schemeClr val="accent1"/>
                                      </p:to>
                                    </p:animClr>
                                  </p:sub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6" end="6"/>
                                            </p:txEl>
                                          </p:spTgt>
                                        </p:tgtEl>
                                        <p:attrNameLst>
                                          <p:attrName>ppt_c</p:attrName>
                                        </p:attrNameLst>
                                      </p:cBhvr>
                                      <p:to>
                                        <a:schemeClr val="accent1"/>
                                      </p:to>
                                    </p:animClr>
                                  </p:sub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7" end="7"/>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7" end="7"/>
                                            </p:txEl>
                                          </p:spTgt>
                                        </p:tgtEl>
                                        <p:attrNameLst>
                                          <p:attrName>ppt_c</p:attrName>
                                        </p:attrNameLst>
                                      </p:cBhvr>
                                      <p:to>
                                        <a:schemeClr val="accent1"/>
                                      </p:to>
                                    </p:animClr>
                                  </p:sub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8" end="8"/>
                                            </p:txEl>
                                          </p:spTgt>
                                        </p:tgtEl>
                                        <p:attrNameLst>
                                          <p:attrName>ppt_c</p:attrName>
                                        </p:attrNameLst>
                                      </p:cBhvr>
                                      <p:to>
                                        <a:schemeClr val="accent1"/>
                                      </p:to>
                                    </p:animClr>
                                  </p:sub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4">
                                            <p:txEl>
                                              <p:pRg st="9" end="9"/>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9" end="9"/>
                                            </p:txEl>
                                          </p:spTgt>
                                        </p:tgtEl>
                                        <p:attrNameLst>
                                          <p:attrName>ppt_c</p:attrName>
                                        </p:attrNameLst>
                                      </p:cBhvr>
                                      <p:to>
                                        <a:schemeClr val="accent1"/>
                                      </p:to>
                                    </p:animClr>
                                  </p:sub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1" end="1"/>
                                            </p:txEl>
                                          </p:spTgt>
                                        </p:tgtEl>
                                        <p:attrNameLst>
                                          <p:attrName>ppt_c</p:attrName>
                                        </p:attrNameLst>
                                      </p:cBhvr>
                                      <p:to>
                                        <a:schemeClr val="accent1"/>
                                      </p:to>
                                    </p:animClr>
                                  </p:sub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2" end="2"/>
                                            </p:txEl>
                                          </p:spTgt>
                                        </p:tgtEl>
                                        <p:attrNameLst>
                                          <p:attrName>ppt_c</p:attrName>
                                        </p:attrNameLst>
                                      </p:cBhvr>
                                      <p:to>
                                        <a:schemeClr val="accent1"/>
                                      </p:to>
                                    </p:animClr>
                                  </p:sub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5">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3" end="3"/>
                                            </p:txEl>
                                          </p:spTgt>
                                        </p:tgtEl>
                                        <p:attrNameLst>
                                          <p:attrName>ppt_c</p:attrName>
                                        </p:attrNameLst>
                                      </p:cBhvr>
                                      <p:to>
                                        <a:schemeClr val="accent1"/>
                                      </p:to>
                                    </p:animClr>
                                  </p:sub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5">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4" end="4"/>
                                            </p:txEl>
                                          </p:spTgt>
                                        </p:tgtEl>
                                        <p:attrNameLst>
                                          <p:attrName>ppt_c</p:attrName>
                                        </p:attrNameLst>
                                      </p:cBhvr>
                                      <p:to>
                                        <a:schemeClr val="accent1"/>
                                      </p:to>
                                    </p:animClr>
                                  </p:subTnLst>
                                </p:cTn>
                              </p:par>
                            </p:childTnLst>
                          </p:cTn>
                        </p:par>
                      </p:childTnLst>
                    </p:cTn>
                  </p:par>
                  <p:par>
                    <p:cTn id="67" fill="hold">
                      <p:stCondLst>
                        <p:cond delay="indefinite"/>
                      </p:stCondLst>
                      <p:childTnLst>
                        <p:par>
                          <p:cTn id="68" fill="hold">
                            <p:stCondLst>
                              <p:cond delay="0"/>
                            </p:stCondLst>
                            <p:childTnLst>
                              <p:par>
                                <p:cTn id="69" presetID="1" presetClass="entr" presetSubtype="0" fill="hold" grpId="0" nodeType="clickEffect">
                                  <p:stCondLst>
                                    <p:cond delay="0"/>
                                  </p:stCondLst>
                                  <p:childTnLst>
                                    <p:set>
                                      <p:cBhvr>
                                        <p:cTn id="70" dur="1" fill="hold">
                                          <p:stCondLst>
                                            <p:cond delay="0"/>
                                          </p:stCondLst>
                                        </p:cTn>
                                        <p:tgtEl>
                                          <p:spTgt spid="5">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animBg="1"/>
      <p:bldP spid="5"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33BF9DD-8A45-4EEE-B231-0A14D322E5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38DEE1-F09D-4376-A8C3-8928BE26CE56}"/>
              </a:ext>
            </a:extLst>
          </p:cNvPr>
          <p:cNvSpPr>
            <a:spLocks noGrp="1"/>
          </p:cNvSpPr>
          <p:nvPr>
            <p:ph type="title"/>
          </p:nvPr>
        </p:nvSpPr>
        <p:spPr>
          <a:xfrm>
            <a:off x="3731078" y="634946"/>
            <a:ext cx="4931229" cy="1450757"/>
          </a:xfrm>
        </p:spPr>
        <p:txBody>
          <a:bodyPr>
            <a:normAutofit/>
          </a:bodyPr>
          <a:lstStyle/>
          <a:p>
            <a:r>
              <a:rPr lang="en-GB" dirty="0"/>
              <a:t>Benefits of an effective team</a:t>
            </a:r>
          </a:p>
        </p:txBody>
      </p:sp>
      <p:pic>
        <p:nvPicPr>
          <p:cNvPr id="4" name="Picture 3"/>
          <p:cNvPicPr>
            <a:picLocks noChangeAspect="1"/>
          </p:cNvPicPr>
          <p:nvPr/>
        </p:nvPicPr>
        <p:blipFill>
          <a:blip r:embed="rId3"/>
          <a:stretch>
            <a:fillRect/>
          </a:stretch>
        </p:blipFill>
        <p:spPr>
          <a:xfrm>
            <a:off x="475499" y="1829842"/>
            <a:ext cx="3000986" cy="2934884"/>
          </a:xfrm>
          <a:prstGeom prst="rect">
            <a:avLst/>
          </a:prstGeom>
        </p:spPr>
      </p:pic>
      <p:cxnSp>
        <p:nvCxnSpPr>
          <p:cNvPr id="11" name="Straight Connector 10">
            <a:extLst>
              <a:ext uri="{FF2B5EF4-FFF2-40B4-BE49-F238E27FC236}">
                <a16:creationId xmlns:a16="http://schemas.microsoft.com/office/drawing/2014/main" id="{9020DCC9-F851-4562-BB20-1AB3C51BFD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1077" y="2086188"/>
            <a:ext cx="4567326"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2376E1D-9621-484E-BF1D-2AC6D82EFBA0}"/>
              </a:ext>
            </a:extLst>
          </p:cNvPr>
          <p:cNvSpPr>
            <a:spLocks noGrp="1"/>
          </p:cNvSpPr>
          <p:nvPr>
            <p:ph idx="1"/>
          </p:nvPr>
        </p:nvSpPr>
        <p:spPr>
          <a:xfrm>
            <a:off x="3731076" y="2198913"/>
            <a:ext cx="4931230" cy="4024135"/>
          </a:xfrm>
        </p:spPr>
        <p:txBody>
          <a:bodyPr>
            <a:normAutofit/>
          </a:bodyPr>
          <a:lstStyle/>
          <a:p>
            <a:r>
              <a:rPr lang="en-GB" sz="1800" dirty="0">
                <a:latin typeface="Arial" panose="020B0604020202020204" pitchFamily="34" charset="0"/>
                <a:cs typeface="Arial" panose="020B0604020202020204" pitchFamily="34" charset="0"/>
              </a:rPr>
              <a:t>Increased employee involvement</a:t>
            </a:r>
          </a:p>
          <a:p>
            <a:r>
              <a:rPr lang="en-GB" sz="1800" dirty="0">
                <a:latin typeface="Arial" panose="020B0604020202020204" pitchFamily="34" charset="0"/>
                <a:cs typeface="Arial" panose="020B0604020202020204" pitchFamily="34" charset="0"/>
              </a:rPr>
              <a:t>Improves quality – of product and service</a:t>
            </a:r>
          </a:p>
          <a:p>
            <a:r>
              <a:rPr lang="en-GB" sz="1800" dirty="0">
                <a:latin typeface="Arial" panose="020B0604020202020204" pitchFamily="34" charset="0"/>
                <a:cs typeface="Arial" panose="020B0604020202020204" pitchFamily="34" charset="0"/>
              </a:rPr>
              <a:t>Reduces conflict….or uses it constructively</a:t>
            </a:r>
          </a:p>
          <a:p>
            <a:r>
              <a:rPr lang="en-GB" sz="1800" dirty="0">
                <a:latin typeface="Arial" panose="020B0604020202020204" pitchFamily="34" charset="0"/>
                <a:cs typeface="Arial" panose="020B0604020202020204" pitchFamily="34" charset="0"/>
              </a:rPr>
              <a:t>Adapts better to change and is more flexible….can also initiate change</a:t>
            </a:r>
          </a:p>
          <a:p>
            <a:r>
              <a:rPr lang="en-GB" sz="1800" dirty="0">
                <a:latin typeface="Arial" panose="020B0604020202020204" pitchFamily="34" charset="0"/>
                <a:cs typeface="Arial" panose="020B0604020202020204" pitchFamily="34" charset="0"/>
              </a:rPr>
              <a:t>Motivating environment…can be contagious!</a:t>
            </a:r>
          </a:p>
          <a:p>
            <a:r>
              <a:rPr lang="en-GB" sz="1800" dirty="0">
                <a:latin typeface="Arial" panose="020B0604020202020204" pitchFamily="34" charset="0"/>
                <a:cs typeface="Arial" panose="020B0604020202020204" pitchFamily="34" charset="0"/>
              </a:rPr>
              <a:t>Reduces sickness and absenteeism</a:t>
            </a:r>
          </a:p>
          <a:p>
            <a:r>
              <a:rPr lang="en-GB" sz="1800" dirty="0">
                <a:latin typeface="Arial" panose="020B0604020202020204" pitchFamily="34" charset="0"/>
                <a:cs typeface="Arial" panose="020B0604020202020204" pitchFamily="34" charset="0"/>
              </a:rPr>
              <a:t>Reduces waste and, therefore, costs</a:t>
            </a:r>
          </a:p>
          <a:p>
            <a:r>
              <a:rPr lang="en-GB" sz="1800" dirty="0">
                <a:latin typeface="Arial" panose="020B0604020202020204" pitchFamily="34" charset="0"/>
                <a:cs typeface="Arial" panose="020B0604020202020204" pitchFamily="34" charset="0"/>
              </a:rPr>
              <a:t>Helps encourage creativity and healthy risk taking for the benefit of the organisation</a:t>
            </a:r>
          </a:p>
        </p:txBody>
      </p:sp>
      <p:sp>
        <p:nvSpPr>
          <p:cNvPr id="13" name="Rectangle 12">
            <a:extLst>
              <a:ext uri="{FF2B5EF4-FFF2-40B4-BE49-F238E27FC236}">
                <a16:creationId xmlns:a16="http://schemas.microsoft.com/office/drawing/2014/main" id="{D5FBCAC9-BD8B-4F3B-AD74-EF37D421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9556C5A8-AD7E-4CE7-87BE-9EA3B5E17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34658710"/>
      </p:ext>
    </p:extLst>
  </p:cSld>
  <p:clrMapOvr>
    <a:masterClrMapping/>
  </p:clrMapOvr>
</p:sld>
</file>

<file path=ppt/theme/theme1.xml><?xml version="1.0" encoding="utf-8"?>
<a:theme xmlns:a="http://schemas.openxmlformats.org/drawingml/2006/main" name="Retrospect">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7" ma:contentTypeDescription="Create a new document." ma:contentTypeScope="" ma:versionID="745031b7136e6d0b314959d7b3aab4cc">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48d543818a17c4c1e3adee1e8de4930a"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5994E3CD-C4CD-4B3F-88BE-4AB643279A6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purl.org/dc/elements/1.1/"/>
    <ds:schemaRef ds:uri="http://schemas.openxmlformats.org/package/2006/metadata/core-properties"/>
    <ds:schemaRef ds:uri="f66716c4-314f-46c1-b01e-5a44c61897d8"/>
    <ds:schemaRef ds:uri="http://www.w3.org/XML/1998/namespace"/>
    <ds:schemaRef ds:uri="http://schemas.microsoft.com/office/infopath/2007/PartnerControls"/>
    <ds:schemaRef ds:uri="http://purl.org/dc/terms/"/>
    <ds:schemaRef ds:uri="http://schemas.microsoft.com/office/2006/metadata/properties"/>
    <ds:schemaRef ds:uri="http://schemas.microsoft.com/office/2006/documentManagement/types"/>
    <ds:schemaRef ds:uri="a908d394-d138-480e-87a3-ff44c37f991a"/>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Retrospect</Template>
  <TotalTime>0</TotalTime>
  <Words>2355</Words>
  <Application>Microsoft Office PowerPoint</Application>
  <PresentationFormat>On-screen Show (4:3)</PresentationFormat>
  <Paragraphs>202</Paragraphs>
  <Slides>17</Slides>
  <Notes>13</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Calibri Light</vt:lpstr>
      <vt:lpstr>Corbel</vt:lpstr>
      <vt:lpstr>Times New Roman</vt:lpstr>
      <vt:lpstr>Retrospect</vt:lpstr>
      <vt:lpstr>People Management</vt:lpstr>
      <vt:lpstr>Effective Team Working</vt:lpstr>
      <vt:lpstr>Definition of a team</vt:lpstr>
      <vt:lpstr>Teams</vt:lpstr>
      <vt:lpstr>What is the difference between          a team and a group?</vt:lpstr>
      <vt:lpstr>Rick DuFour on Groups v. Teams</vt:lpstr>
      <vt:lpstr>Groups &amp; Teams</vt:lpstr>
      <vt:lpstr>Importance of teamwork</vt:lpstr>
      <vt:lpstr>PowerPoint Presentation</vt:lpstr>
      <vt:lpstr>So, what makes an effective team?</vt:lpstr>
      <vt:lpstr>PowerPoint Presentation</vt:lpstr>
      <vt:lpstr>What is trust?</vt:lpstr>
      <vt:lpstr>Trust</vt:lpstr>
      <vt:lpstr>Teams &amp; Trust</vt:lpstr>
      <vt:lpstr>Relationship Trust</vt:lpstr>
      <vt:lpstr>Developing Good Relationships</vt:lpstr>
      <vt:lpstr>Benefits of an effective team</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Marie Pitson</cp:lastModifiedBy>
  <cp:revision>62</cp:revision>
  <dcterms:created xsi:type="dcterms:W3CDTF">2015-04-14T15:21:28Z</dcterms:created>
  <dcterms:modified xsi:type="dcterms:W3CDTF">2022-10-11T13:52:09Z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