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1"/>
  </p:sldMasterIdLst>
  <p:sldIdLst>
    <p:sldId id="256" r:id="rId2"/>
    <p:sldId id="257" r:id="rId3"/>
    <p:sldId id="259" r:id="rId4"/>
    <p:sldId id="262" r:id="rId5"/>
    <p:sldId id="263" r:id="rId6"/>
    <p:sldId id="258" r:id="rId7"/>
    <p:sldId id="264" r:id="rId8"/>
    <p:sldId id="266" r:id="rId9"/>
    <p:sldId id="269" r:id="rId10"/>
    <p:sldId id="267" r:id="rId11"/>
    <p:sldId id="260" r:id="rId12"/>
    <p:sldId id="268" r:id="rId13"/>
    <p:sldId id="265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1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50" y="312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97223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58274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67724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91373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10/21/2018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75966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10/21/2018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01189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10/21/2018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48372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10248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56899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7802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54317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10/21/2018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18096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lideshare.net/Geetha05/intersections-of-class-gender-and-race-in-fat-discrimination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An Introduction to Intersectionality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Phillip Morgan </a:t>
            </a:r>
          </a:p>
          <a:p>
            <a:r>
              <a:rPr lang="en-GB" dirty="0" smtClean="0"/>
              <a:t>September 2018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9750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might Intersectionality Consist?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96000" y="2429865"/>
            <a:ext cx="4000000" cy="3142857"/>
          </a:xfrm>
        </p:spPr>
      </p:pic>
    </p:spTree>
    <p:extLst>
      <p:ext uri="{BB962C8B-B14F-4D97-AF65-F5344CB8AC3E}">
        <p14:creationId xmlns:p14="http://schemas.microsoft.com/office/powerpoint/2010/main" val="273710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Examples of where </a:t>
            </a:r>
            <a:r>
              <a:rPr lang="en-GB" smtClean="0"/>
              <a:t>intersections arise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1668" y="1825625"/>
            <a:ext cx="5128664" cy="4351338"/>
          </a:xfrm>
        </p:spPr>
      </p:pic>
    </p:spTree>
    <p:extLst>
      <p:ext uri="{BB962C8B-B14F-4D97-AF65-F5344CB8AC3E}">
        <p14:creationId xmlns:p14="http://schemas.microsoft.com/office/powerpoint/2010/main" val="1848007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Stratification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Combinations of:</a:t>
            </a:r>
          </a:p>
          <a:p>
            <a:pPr lvl="1"/>
            <a:r>
              <a:rPr lang="en-GB" dirty="0" smtClean="0"/>
              <a:t>Race</a:t>
            </a:r>
          </a:p>
          <a:p>
            <a:pPr lvl="1"/>
            <a:r>
              <a:rPr lang="en-GB" dirty="0" smtClean="0"/>
              <a:t>Class</a:t>
            </a:r>
          </a:p>
          <a:p>
            <a:pPr lvl="1"/>
            <a:r>
              <a:rPr lang="en-GB" dirty="0" smtClean="0"/>
              <a:t>Sexual orientation</a:t>
            </a:r>
          </a:p>
          <a:p>
            <a:pPr lvl="1"/>
            <a:r>
              <a:rPr lang="en-GB" dirty="0" smtClean="0"/>
              <a:t>Identity</a:t>
            </a:r>
          </a:p>
          <a:p>
            <a:pPr lvl="1"/>
            <a:r>
              <a:rPr lang="en-GB" dirty="0" smtClean="0"/>
              <a:t>Wealth</a:t>
            </a:r>
          </a:p>
          <a:p>
            <a:pPr lvl="1"/>
            <a:r>
              <a:rPr lang="en-GB" dirty="0" smtClean="0"/>
              <a:t>Talent etc.</a:t>
            </a:r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4281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Gendered Stratification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might ‘gendered stratification’ </a:t>
            </a:r>
          </a:p>
          <a:p>
            <a:pPr lvl="1"/>
            <a:r>
              <a:rPr lang="en-GB" dirty="0"/>
              <a:t>A</a:t>
            </a:r>
            <a:r>
              <a:rPr lang="en-GB" dirty="0" smtClean="0"/>
              <a:t>ffect life-course potential</a:t>
            </a:r>
          </a:p>
          <a:p>
            <a:pPr lvl="1"/>
            <a:r>
              <a:rPr lang="en-GB" dirty="0" smtClean="0"/>
              <a:t>Life-choices</a:t>
            </a:r>
          </a:p>
          <a:p>
            <a:pPr lvl="1"/>
            <a:r>
              <a:rPr lang="en-GB" dirty="0" smtClean="0"/>
              <a:t>‘Others’ opinions </a:t>
            </a:r>
            <a:r>
              <a:rPr lang="en-GB" dirty="0"/>
              <a:t>(</a:t>
            </a:r>
            <a:r>
              <a:rPr lang="en-GB" dirty="0" smtClean="0"/>
              <a:t>of you)</a:t>
            </a:r>
          </a:p>
          <a:p>
            <a:pPr lvl="1"/>
            <a:r>
              <a:rPr lang="en-GB" dirty="0" smtClean="0"/>
              <a:t>Career trajectory etc.</a:t>
            </a:r>
          </a:p>
          <a:p>
            <a:pPr lvl="1"/>
            <a:endParaRPr lang="en-GB" dirty="0"/>
          </a:p>
          <a:p>
            <a:r>
              <a:rPr lang="en-GB" dirty="0" smtClean="0"/>
              <a:t>What role does ‘primary socialisation’ play in the acceptance of identity (your identity)?</a:t>
            </a:r>
          </a:p>
          <a:p>
            <a:r>
              <a:rPr lang="en-GB" dirty="0" smtClean="0"/>
              <a:t>Discussion </a:t>
            </a:r>
          </a:p>
        </p:txBody>
      </p:sp>
    </p:spTree>
    <p:extLst>
      <p:ext uri="{BB962C8B-B14F-4D97-AF65-F5344CB8AC3E}">
        <p14:creationId xmlns:p14="http://schemas.microsoft.com/office/powerpoint/2010/main" val="4020864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Compound Nature of Intersectionality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8000" y="1905794"/>
            <a:ext cx="8636000" cy="4191000"/>
          </a:xfrm>
        </p:spPr>
      </p:pic>
    </p:spTree>
    <p:extLst>
      <p:ext uri="{BB962C8B-B14F-4D97-AF65-F5344CB8AC3E}">
        <p14:creationId xmlns:p14="http://schemas.microsoft.com/office/powerpoint/2010/main" val="2459474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Racial-Ethnic Inequality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These separate disadvantaging factors have the potential to change life-course trajectory.</a:t>
            </a:r>
          </a:p>
          <a:p>
            <a:r>
              <a:rPr lang="en-GB" dirty="0" smtClean="0"/>
              <a:t>What is the impact of multiple/intersectional labels being applicable/applied by ‘others’?</a:t>
            </a:r>
          </a:p>
          <a:p>
            <a:r>
              <a:rPr lang="en-GB" dirty="0" smtClean="0"/>
              <a:t>How does this work in reality?</a:t>
            </a:r>
          </a:p>
          <a:p>
            <a:r>
              <a:rPr lang="en-GB" dirty="0" smtClean="0"/>
              <a:t>What legislation might exist to counteract this effect?</a:t>
            </a:r>
          </a:p>
          <a:p>
            <a:r>
              <a:rPr lang="en-GB" dirty="0" smtClean="0"/>
              <a:t>Does this legislation work?</a:t>
            </a:r>
          </a:p>
          <a:p>
            <a:r>
              <a:rPr lang="en-GB" dirty="0" smtClean="0"/>
              <a:t>Is it effective?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1255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Class 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your groups consider and discuss examples of how the ‘intersectionality’ of inequalities might have multiple affects on an individual’s life.</a:t>
            </a:r>
          </a:p>
          <a:p>
            <a:r>
              <a:rPr lang="en-GB" dirty="0" smtClean="0"/>
              <a:t>Prepare bullet-point feedback to the wider groups</a:t>
            </a:r>
          </a:p>
        </p:txBody>
      </p:sp>
    </p:spTree>
    <p:extLst>
      <p:ext uri="{BB962C8B-B14F-4D97-AF65-F5344CB8AC3E}">
        <p14:creationId xmlns:p14="http://schemas.microsoft.com/office/powerpoint/2010/main" val="4275304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Individual Exercise to ‘Define Oppression’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Oppression is:…</a:t>
            </a:r>
          </a:p>
        </p:txBody>
      </p:sp>
    </p:spTree>
    <p:extLst>
      <p:ext uri="{BB962C8B-B14F-4D97-AF65-F5344CB8AC3E}">
        <p14:creationId xmlns:p14="http://schemas.microsoft.com/office/powerpoint/2010/main" val="2125046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Recognised sites of Oppression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Can you name some of these?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2986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6246" y="0"/>
            <a:ext cx="6919507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77282" y="345233"/>
            <a:ext cx="313508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Recognised sites of Oppression</a:t>
            </a:r>
          </a:p>
        </p:txBody>
      </p:sp>
    </p:spTree>
    <p:extLst>
      <p:ext uri="{BB962C8B-B14F-4D97-AF65-F5344CB8AC3E}">
        <p14:creationId xmlns:p14="http://schemas.microsoft.com/office/powerpoint/2010/main" val="282075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Individual Exercise to ‘Define Oppression’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Oppression is:…</a:t>
            </a:r>
          </a:p>
          <a:p>
            <a:r>
              <a:rPr lang="en-GB" dirty="0" smtClean="0"/>
              <a:t>In Freire's 1969 identifies…</a:t>
            </a:r>
          </a:p>
          <a:p>
            <a:pPr lvl="1"/>
            <a:r>
              <a:rPr lang="en-GB" dirty="0" smtClean="0"/>
              <a:t>the condition of being </a:t>
            </a:r>
            <a:r>
              <a:rPr lang="en-GB" b="1" dirty="0" smtClean="0"/>
              <a:t>oppressed</a:t>
            </a:r>
            <a:r>
              <a:rPr lang="en-GB" dirty="0"/>
              <a:t> </a:t>
            </a:r>
            <a:r>
              <a:rPr lang="en-GB" dirty="0" smtClean="0"/>
              <a:t>as</a:t>
            </a:r>
          </a:p>
          <a:p>
            <a:pPr lvl="1"/>
            <a:r>
              <a:rPr lang="en-GB" dirty="0" smtClean="0"/>
              <a:t>being ruled unjustly or cruelly </a:t>
            </a:r>
          </a:p>
          <a:p>
            <a:pPr lvl="1"/>
            <a:r>
              <a:rPr lang="en-GB" dirty="0" smtClean="0"/>
              <a:t>Kept down by unjust or cruel system/government.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0277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Class 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your groups consider and discuss examples of how the ‘intersectionality’ of inequalities might have multiple affects on an individual’s life.</a:t>
            </a:r>
          </a:p>
          <a:p>
            <a:r>
              <a:rPr lang="en-GB" dirty="0" smtClean="0"/>
              <a:t>Prepare bullet-point feedback to the wider groups</a:t>
            </a:r>
          </a:p>
          <a:p>
            <a:r>
              <a:rPr lang="en-GB" dirty="0" smtClean="0"/>
              <a:t>Example: </a:t>
            </a:r>
            <a:r>
              <a:rPr lang="en-GB" dirty="0" smtClean="0">
                <a:hlinkClick r:id="rId2"/>
              </a:rPr>
              <a:t>https://www.slideshare.net/Geetha05/intersections-of-class-gender-and-race-in-fat-discrimination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4052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190</TotalTime>
  <Words>260</Words>
  <Application>Microsoft Office PowerPoint</Application>
  <PresentationFormat>Widescreen</PresentationFormat>
  <Paragraphs>49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An Introduction to Intersectionality</vt:lpstr>
      <vt:lpstr>What might Intersectionality Consist?</vt:lpstr>
      <vt:lpstr>Examples of where intersections arise</vt:lpstr>
      <vt:lpstr>Social Stratification </vt:lpstr>
      <vt:lpstr>Gendered Stratification </vt:lpstr>
      <vt:lpstr>Compound Nature of Intersectionality</vt:lpstr>
      <vt:lpstr>Racial-Ethnic Inequality</vt:lpstr>
      <vt:lpstr>Class Exercise</vt:lpstr>
      <vt:lpstr>Individual Exercise to ‘Define Oppression’</vt:lpstr>
      <vt:lpstr>Recognised sites of Oppression</vt:lpstr>
      <vt:lpstr>PowerPoint Presentation</vt:lpstr>
      <vt:lpstr>Individual Exercise to ‘Define Oppression’</vt:lpstr>
      <vt:lpstr>Class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Introduction to Intersectionality</dc:title>
  <dc:creator>Phill Morgan</dc:creator>
  <cp:lastModifiedBy>Phill Morgan</cp:lastModifiedBy>
  <cp:revision>6</cp:revision>
  <dcterms:created xsi:type="dcterms:W3CDTF">2018-09-16T13:00:07Z</dcterms:created>
  <dcterms:modified xsi:type="dcterms:W3CDTF">2018-10-21T15:32:14Z</dcterms:modified>
</cp:coreProperties>
</file>