
<file path=[Content_Types].xml><?xml version="1.0" encoding="utf-8"?>
<Types xmlns="http://schemas.openxmlformats.org/package/2006/content-types">
  <Default Extension="bin" ContentType="image/unknown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media/image6.jp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61" r:id="rId3"/>
    <p:sldId id="257" r:id="rId4"/>
    <p:sldId id="263" r:id="rId5"/>
    <p:sldId id="258" r:id="rId6"/>
    <p:sldId id="259" r:id="rId7"/>
    <p:sldId id="260" r:id="rId8"/>
  </p:sldIdLst>
  <p:sldSz cx="9144000" cy="5143500" type="screen16x9"/>
  <p:notesSz cx="9144000" cy="51435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82" y="173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1594485"/>
            <a:ext cx="7772400" cy="10801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40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00" b="1" i="1">
                <a:solidFill>
                  <a:srgbClr val="00A89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40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300" b="1" i="1">
                <a:solidFill>
                  <a:srgbClr val="00A89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40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1809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9144000" cy="1005840"/>
          </a:xfrm>
          <a:custGeom>
            <a:avLst/>
            <a:gdLst/>
            <a:ahLst/>
            <a:cxnLst/>
            <a:rect l="l" t="t" r="r" b="b"/>
            <a:pathLst>
              <a:path w="9144000" h="1005840">
                <a:moveTo>
                  <a:pt x="9144000" y="0"/>
                </a:moveTo>
                <a:lnTo>
                  <a:pt x="0" y="0"/>
                </a:lnTo>
                <a:lnTo>
                  <a:pt x="0" y="1005839"/>
                </a:lnTo>
                <a:lnTo>
                  <a:pt x="9144000" y="1005839"/>
                </a:lnTo>
                <a:lnTo>
                  <a:pt x="9144000" y="0"/>
                </a:lnTo>
                <a:close/>
              </a:path>
            </a:pathLst>
          </a:custGeom>
          <a:solidFill>
            <a:srgbClr val="00A895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9144000" cy="1005840"/>
          </a:xfrm>
          <a:custGeom>
            <a:avLst/>
            <a:gdLst/>
            <a:ahLst/>
            <a:cxnLst/>
            <a:rect l="l" t="t" r="r" b="b"/>
            <a:pathLst>
              <a:path w="9144000" h="1005840">
                <a:moveTo>
                  <a:pt x="0" y="1005839"/>
                </a:moveTo>
                <a:lnTo>
                  <a:pt x="9144000" y="1005839"/>
                </a:lnTo>
                <a:lnTo>
                  <a:pt x="9144000" y="0"/>
                </a:lnTo>
                <a:lnTo>
                  <a:pt x="0" y="0"/>
                </a:lnTo>
                <a:lnTo>
                  <a:pt x="0" y="1005839"/>
                </a:lnTo>
                <a:close/>
              </a:path>
            </a:pathLst>
          </a:custGeom>
          <a:ln w="12192">
            <a:solidFill>
              <a:srgbClr val="00A8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457200" y="4389119"/>
            <a:ext cx="8229600" cy="594360"/>
          </a:xfrm>
          <a:custGeom>
            <a:avLst/>
            <a:gdLst/>
            <a:ahLst/>
            <a:cxnLst/>
            <a:rect l="l" t="t" r="r" b="b"/>
            <a:pathLst>
              <a:path w="8229600" h="594360">
                <a:moveTo>
                  <a:pt x="8156448" y="0"/>
                </a:moveTo>
                <a:lnTo>
                  <a:pt x="73151" y="0"/>
                </a:lnTo>
                <a:lnTo>
                  <a:pt x="44678" y="5748"/>
                </a:lnTo>
                <a:lnTo>
                  <a:pt x="21426" y="21426"/>
                </a:lnTo>
                <a:lnTo>
                  <a:pt x="5748" y="44678"/>
                </a:lnTo>
                <a:lnTo>
                  <a:pt x="0" y="73151"/>
                </a:lnTo>
                <a:lnTo>
                  <a:pt x="0" y="521207"/>
                </a:lnTo>
                <a:lnTo>
                  <a:pt x="5748" y="549681"/>
                </a:lnTo>
                <a:lnTo>
                  <a:pt x="21426" y="572933"/>
                </a:lnTo>
                <a:lnTo>
                  <a:pt x="44678" y="588611"/>
                </a:lnTo>
                <a:lnTo>
                  <a:pt x="73151" y="594359"/>
                </a:lnTo>
                <a:lnTo>
                  <a:pt x="8156448" y="594359"/>
                </a:lnTo>
                <a:lnTo>
                  <a:pt x="8184915" y="588611"/>
                </a:lnTo>
                <a:lnTo>
                  <a:pt x="8208168" y="572933"/>
                </a:lnTo>
                <a:lnTo>
                  <a:pt x="8223849" y="549681"/>
                </a:lnTo>
                <a:lnTo>
                  <a:pt x="8229600" y="521207"/>
                </a:lnTo>
                <a:lnTo>
                  <a:pt x="8229600" y="73151"/>
                </a:lnTo>
                <a:lnTo>
                  <a:pt x="8223849" y="44678"/>
                </a:lnTo>
                <a:lnTo>
                  <a:pt x="8208168" y="21426"/>
                </a:lnTo>
                <a:lnTo>
                  <a:pt x="8184915" y="5748"/>
                </a:lnTo>
                <a:lnTo>
                  <a:pt x="8156448" y="0"/>
                </a:lnTo>
                <a:close/>
              </a:path>
            </a:pathLst>
          </a:custGeom>
          <a:solidFill>
            <a:srgbClr val="0051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457200" y="4389119"/>
            <a:ext cx="8229600" cy="594360"/>
          </a:xfrm>
          <a:custGeom>
            <a:avLst/>
            <a:gdLst/>
            <a:ahLst/>
            <a:cxnLst/>
            <a:rect l="l" t="t" r="r" b="b"/>
            <a:pathLst>
              <a:path w="8229600" h="594360">
                <a:moveTo>
                  <a:pt x="0" y="73151"/>
                </a:moveTo>
                <a:lnTo>
                  <a:pt x="5748" y="44678"/>
                </a:lnTo>
                <a:lnTo>
                  <a:pt x="21426" y="21426"/>
                </a:lnTo>
                <a:lnTo>
                  <a:pt x="44678" y="5748"/>
                </a:lnTo>
                <a:lnTo>
                  <a:pt x="73151" y="0"/>
                </a:lnTo>
                <a:lnTo>
                  <a:pt x="8156448" y="0"/>
                </a:lnTo>
                <a:lnTo>
                  <a:pt x="8184915" y="5748"/>
                </a:lnTo>
                <a:lnTo>
                  <a:pt x="8208168" y="21426"/>
                </a:lnTo>
                <a:lnTo>
                  <a:pt x="8223849" y="44678"/>
                </a:lnTo>
                <a:lnTo>
                  <a:pt x="8229600" y="73151"/>
                </a:lnTo>
                <a:lnTo>
                  <a:pt x="8229600" y="521207"/>
                </a:lnTo>
                <a:lnTo>
                  <a:pt x="8223849" y="549681"/>
                </a:lnTo>
                <a:lnTo>
                  <a:pt x="8208168" y="572933"/>
                </a:lnTo>
                <a:lnTo>
                  <a:pt x="8184915" y="588611"/>
                </a:lnTo>
                <a:lnTo>
                  <a:pt x="8156448" y="594359"/>
                </a:lnTo>
                <a:lnTo>
                  <a:pt x="73151" y="594359"/>
                </a:lnTo>
                <a:lnTo>
                  <a:pt x="44678" y="588611"/>
                </a:lnTo>
                <a:lnTo>
                  <a:pt x="21426" y="572933"/>
                </a:lnTo>
                <a:lnTo>
                  <a:pt x="5748" y="549681"/>
                </a:lnTo>
                <a:lnTo>
                  <a:pt x="0" y="521207"/>
                </a:lnTo>
                <a:lnTo>
                  <a:pt x="0" y="73151"/>
                </a:lnTo>
                <a:close/>
              </a:path>
            </a:pathLst>
          </a:custGeom>
          <a:ln w="12192">
            <a:solidFill>
              <a:srgbClr val="00A89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40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EFF9F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9144000" cy="914400"/>
          </a:xfrm>
          <a:custGeom>
            <a:avLst/>
            <a:gdLst/>
            <a:ahLst/>
            <a:cxnLst/>
            <a:rect l="l" t="t" r="r" b="b"/>
            <a:pathLst>
              <a:path w="9144000" h="914400">
                <a:moveTo>
                  <a:pt x="91440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0" y="9144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1809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9144000" cy="914400"/>
          </a:xfrm>
          <a:custGeom>
            <a:avLst/>
            <a:gdLst/>
            <a:ahLst/>
            <a:cxnLst/>
            <a:rect l="l" t="t" r="r" b="b"/>
            <a:pathLst>
              <a:path w="9144000" h="914400">
                <a:moveTo>
                  <a:pt x="0" y="914400"/>
                </a:moveTo>
                <a:lnTo>
                  <a:pt x="9144000" y="914400"/>
                </a:lnTo>
                <a:lnTo>
                  <a:pt x="9144000" y="0"/>
                </a:lnTo>
                <a:lnTo>
                  <a:pt x="0" y="0"/>
                </a:lnTo>
                <a:lnTo>
                  <a:pt x="0" y="914400"/>
                </a:lnTo>
                <a:close/>
              </a:path>
            </a:pathLst>
          </a:custGeom>
          <a:ln w="12192">
            <a:solidFill>
              <a:srgbClr val="0180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44500" y="-147532"/>
            <a:ext cx="6850380" cy="10763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400" b="1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44500" y="997966"/>
            <a:ext cx="5157470" cy="31572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300" b="1" i="1">
                <a:solidFill>
                  <a:srgbClr val="00A89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6/20/2026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bin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forcare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351914" y="4576978"/>
            <a:ext cx="643445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"Communication</a:t>
            </a:r>
            <a:r>
              <a:rPr sz="11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process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sending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receiving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information</a:t>
            </a:r>
            <a:r>
              <a:rPr sz="11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order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understand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needs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others."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02870" rIns="0" bIns="0" rtlCol="0">
            <a:spAutoFit/>
          </a:bodyPr>
          <a:lstStyle/>
          <a:p>
            <a:pPr marL="2129155">
              <a:lnSpc>
                <a:spcPct val="100000"/>
              </a:lnSpc>
              <a:spcBef>
                <a:spcPts val="810"/>
              </a:spcBef>
            </a:pPr>
            <a:r>
              <a:rPr sz="4000" spc="-10" dirty="0"/>
              <a:t>Communication</a:t>
            </a:r>
            <a:endParaRPr sz="4000" dirty="0"/>
          </a:p>
          <a:p>
            <a:pPr marL="1940560">
              <a:lnSpc>
                <a:spcPct val="100000"/>
              </a:lnSpc>
              <a:spcBef>
                <a:spcPts val="360"/>
              </a:spcBef>
            </a:pPr>
            <a:r>
              <a:rPr sz="2000" dirty="0">
                <a:solidFill>
                  <a:schemeClr val="tx1"/>
                </a:solidFill>
                <a:latin typeface="Arial"/>
                <a:cs typeface="Arial"/>
              </a:rPr>
              <a:t>A</a:t>
            </a:r>
            <a:r>
              <a:rPr sz="2000" spc="-13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chemeClr val="tx1"/>
                </a:solidFill>
                <a:latin typeface="Arial"/>
                <a:cs typeface="Arial"/>
              </a:rPr>
              <a:t>Key</a:t>
            </a:r>
            <a:r>
              <a:rPr sz="2000" spc="-3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chemeClr val="tx1"/>
                </a:solidFill>
                <a:latin typeface="Arial"/>
                <a:cs typeface="Arial"/>
              </a:rPr>
              <a:t>Skill</a:t>
            </a:r>
            <a:r>
              <a:rPr sz="2000" spc="-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chemeClr val="tx1"/>
                </a:solidFill>
                <a:latin typeface="Arial"/>
                <a:cs typeface="Arial"/>
              </a:rPr>
              <a:t>in</a:t>
            </a:r>
            <a:r>
              <a:rPr sz="2000" spc="-3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chemeClr val="tx1"/>
                </a:solidFill>
                <a:latin typeface="Arial"/>
                <a:cs typeface="Arial"/>
              </a:rPr>
              <a:t>Health</a:t>
            </a:r>
            <a:r>
              <a:rPr sz="2000" spc="-4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chemeClr val="tx1"/>
                </a:solidFill>
                <a:latin typeface="Arial"/>
                <a:cs typeface="Arial"/>
              </a:rPr>
              <a:t>and</a:t>
            </a:r>
            <a:r>
              <a:rPr sz="2000" spc="-4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chemeClr val="tx1"/>
                </a:solidFill>
                <a:latin typeface="Arial"/>
                <a:cs typeface="Arial"/>
              </a:rPr>
              <a:t>Social</a:t>
            </a:r>
            <a:r>
              <a:rPr sz="2000" spc="-15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chemeClr val="tx1"/>
                </a:solidFill>
                <a:latin typeface="Arial"/>
                <a:cs typeface="Arial"/>
              </a:rPr>
              <a:t>Care</a:t>
            </a:r>
            <a:endParaRPr sz="20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996950"/>
            <a:ext cx="5257800" cy="272932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F779E4-4091-A4C6-DC10-E8CA365A6A0B}"/>
              </a:ext>
            </a:extLst>
          </p:cNvPr>
          <p:cNvSpPr txBox="1"/>
          <p:nvPr/>
        </p:nvSpPr>
        <p:spPr>
          <a:xfrm>
            <a:off x="5486400" y="1428750"/>
            <a:ext cx="3276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 : zahraa bi </a:t>
            </a:r>
          </a:p>
          <a:p>
            <a:r>
              <a:rPr lang="en-GB" dirty="0"/>
              <a:t>Student Number :2507270</a:t>
            </a:r>
          </a:p>
          <a:p>
            <a:r>
              <a:rPr lang="en-GB" dirty="0"/>
              <a:t>Lecturer : Dr Walter-Rodney Nagumo</a:t>
            </a:r>
          </a:p>
          <a:p>
            <a:r>
              <a:rPr lang="en-GB" dirty="0"/>
              <a:t>Module : professional development in health and social.</a:t>
            </a:r>
          </a:p>
          <a:p>
            <a:r>
              <a:rPr lang="en-GB" dirty="0"/>
              <a:t>Module code:LCHS4009_Birm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4FC94-C45B-7CB1-D46F-00931D9EC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810"/>
            <a:ext cx="6850380" cy="523220"/>
          </a:xfrm>
        </p:spPr>
        <p:txBody>
          <a:bodyPr/>
          <a:lstStyle/>
          <a:p>
            <a:r>
              <a:rPr lang="en-GB" dirty="0"/>
              <a:t>What is communication.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D067E-C2E5-E69C-2A34-699A5195C5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997966"/>
            <a:ext cx="5157470" cy="2200602"/>
          </a:xfrm>
        </p:spPr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Communication is exchange of information between two or more people communication can be through speaking , writing , body language and photos.</a:t>
            </a:r>
          </a:p>
          <a:p>
            <a:endParaRPr lang="en-GB" dirty="0"/>
          </a:p>
          <a:p>
            <a:r>
              <a:rPr lang="en-GB" dirty="0"/>
              <a:t>When communicating one should : </a:t>
            </a:r>
          </a:p>
          <a:p>
            <a:r>
              <a:rPr lang="en-GB" dirty="0"/>
              <a:t>Speak clearly </a:t>
            </a:r>
          </a:p>
          <a:p>
            <a:r>
              <a:rPr lang="en-GB" dirty="0"/>
              <a:t>Listen carefully  </a:t>
            </a:r>
          </a:p>
          <a:p>
            <a:r>
              <a:rPr lang="en-GB" dirty="0"/>
              <a:t>Use the correct body language </a:t>
            </a:r>
          </a:p>
          <a:p>
            <a:r>
              <a:rPr lang="en-GB" dirty="0"/>
              <a:t>Write clearly and accurately.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0499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5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20" dirty="0"/>
              <a:t>Forms</a:t>
            </a:r>
            <a:r>
              <a:rPr sz="3000" spc="-80" dirty="0"/>
              <a:t> </a:t>
            </a:r>
            <a:r>
              <a:rPr sz="3000" dirty="0"/>
              <a:t>of</a:t>
            </a:r>
            <a:r>
              <a:rPr sz="3000" spc="-65" dirty="0"/>
              <a:t> </a:t>
            </a:r>
            <a:r>
              <a:rPr sz="3000" spc="-10" dirty="0"/>
              <a:t>Communication</a:t>
            </a:r>
            <a:endParaRPr sz="3000" dirty="0"/>
          </a:p>
        </p:txBody>
      </p:sp>
      <p:grpSp>
        <p:nvGrpSpPr>
          <p:cNvPr id="3" name="object 3"/>
          <p:cNvGrpSpPr/>
          <p:nvPr/>
        </p:nvGrpSpPr>
        <p:grpSpPr>
          <a:xfrm>
            <a:off x="318515" y="1004328"/>
            <a:ext cx="5339080" cy="1224280"/>
            <a:chOff x="318515" y="1004328"/>
            <a:chExt cx="5339080" cy="122428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8515" y="1004328"/>
              <a:ext cx="5338572" cy="122375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65759" y="1051560"/>
              <a:ext cx="5212080" cy="1097280"/>
            </a:xfrm>
            <a:custGeom>
              <a:avLst/>
              <a:gdLst/>
              <a:ahLst/>
              <a:cxnLst/>
              <a:rect l="l" t="t" r="r" b="b"/>
              <a:pathLst>
                <a:path w="5212080" h="1097280">
                  <a:moveTo>
                    <a:pt x="5120640" y="0"/>
                  </a:moveTo>
                  <a:lnTo>
                    <a:pt x="91439" y="0"/>
                  </a:lnTo>
                  <a:lnTo>
                    <a:pt x="55844" y="7179"/>
                  </a:lnTo>
                  <a:lnTo>
                    <a:pt x="26779" y="26765"/>
                  </a:lnTo>
                  <a:lnTo>
                    <a:pt x="7184" y="55828"/>
                  </a:lnTo>
                  <a:lnTo>
                    <a:pt x="0" y="91439"/>
                  </a:lnTo>
                  <a:lnTo>
                    <a:pt x="0" y="1005839"/>
                  </a:lnTo>
                  <a:lnTo>
                    <a:pt x="7184" y="1041451"/>
                  </a:lnTo>
                  <a:lnTo>
                    <a:pt x="26779" y="1070514"/>
                  </a:lnTo>
                  <a:lnTo>
                    <a:pt x="55844" y="1090100"/>
                  </a:lnTo>
                  <a:lnTo>
                    <a:pt x="91439" y="1097279"/>
                  </a:lnTo>
                  <a:lnTo>
                    <a:pt x="5120640" y="1097279"/>
                  </a:lnTo>
                  <a:lnTo>
                    <a:pt x="5156251" y="1090100"/>
                  </a:lnTo>
                  <a:lnTo>
                    <a:pt x="5185314" y="1070514"/>
                  </a:lnTo>
                  <a:lnTo>
                    <a:pt x="5204900" y="1041451"/>
                  </a:lnTo>
                  <a:lnTo>
                    <a:pt x="5212080" y="1005839"/>
                  </a:lnTo>
                  <a:lnTo>
                    <a:pt x="5212080" y="91439"/>
                  </a:lnTo>
                  <a:lnTo>
                    <a:pt x="5204900" y="55828"/>
                  </a:lnTo>
                  <a:lnTo>
                    <a:pt x="5185314" y="26765"/>
                  </a:lnTo>
                  <a:lnTo>
                    <a:pt x="5156251" y="7179"/>
                  </a:lnTo>
                  <a:lnTo>
                    <a:pt x="512064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581659" y="1106170"/>
            <a:ext cx="4559300" cy="763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 dirty="0">
                <a:solidFill>
                  <a:srgbClr val="018090"/>
                </a:solidFill>
                <a:latin typeface="Cambria"/>
                <a:cs typeface="Cambria"/>
              </a:rPr>
              <a:t>Verbal</a:t>
            </a:r>
            <a:endParaRPr sz="15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1125"/>
              </a:spcBef>
            </a:pP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Speaking,</a:t>
            </a:r>
            <a:r>
              <a:rPr sz="1200" spc="-3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voice</a:t>
            </a:r>
            <a:r>
              <a:rPr sz="120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and</a:t>
            </a:r>
            <a:r>
              <a:rPr sz="120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listening.</a:t>
            </a:r>
            <a:r>
              <a:rPr sz="120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In</a:t>
            </a:r>
            <a:r>
              <a:rPr sz="1200" spc="-1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communication</a:t>
            </a:r>
            <a:r>
              <a:rPr sz="1200" spc="-5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with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service</a:t>
            </a:r>
            <a:r>
              <a:rPr sz="1200" spc="-1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users,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colleagues</a:t>
            </a:r>
            <a:r>
              <a:rPr sz="1200" spc="-5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and</a:t>
            </a:r>
            <a:r>
              <a:rPr sz="1200" spc="-4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medical</a:t>
            </a:r>
            <a:r>
              <a:rPr sz="1200" spc="-5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staff.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18515" y="2238768"/>
            <a:ext cx="5339080" cy="2458720"/>
            <a:chOff x="318515" y="2238768"/>
            <a:chExt cx="5339080" cy="245872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8515" y="2238768"/>
              <a:ext cx="5338572" cy="122375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65759" y="2286000"/>
              <a:ext cx="5212080" cy="1097280"/>
            </a:xfrm>
            <a:custGeom>
              <a:avLst/>
              <a:gdLst/>
              <a:ahLst/>
              <a:cxnLst/>
              <a:rect l="l" t="t" r="r" b="b"/>
              <a:pathLst>
                <a:path w="5212080" h="1097279">
                  <a:moveTo>
                    <a:pt x="5120640" y="0"/>
                  </a:moveTo>
                  <a:lnTo>
                    <a:pt x="91439" y="0"/>
                  </a:lnTo>
                  <a:lnTo>
                    <a:pt x="55844" y="7179"/>
                  </a:lnTo>
                  <a:lnTo>
                    <a:pt x="26779" y="26765"/>
                  </a:lnTo>
                  <a:lnTo>
                    <a:pt x="7184" y="55828"/>
                  </a:lnTo>
                  <a:lnTo>
                    <a:pt x="0" y="91439"/>
                  </a:lnTo>
                  <a:lnTo>
                    <a:pt x="0" y="1005839"/>
                  </a:lnTo>
                  <a:lnTo>
                    <a:pt x="7184" y="1041451"/>
                  </a:lnTo>
                  <a:lnTo>
                    <a:pt x="26779" y="1070514"/>
                  </a:lnTo>
                  <a:lnTo>
                    <a:pt x="55844" y="1090100"/>
                  </a:lnTo>
                  <a:lnTo>
                    <a:pt x="91439" y="1097280"/>
                  </a:lnTo>
                  <a:lnTo>
                    <a:pt x="5120640" y="1097280"/>
                  </a:lnTo>
                  <a:lnTo>
                    <a:pt x="5156251" y="1090100"/>
                  </a:lnTo>
                  <a:lnTo>
                    <a:pt x="5185314" y="1070514"/>
                  </a:lnTo>
                  <a:lnTo>
                    <a:pt x="5204900" y="1041451"/>
                  </a:lnTo>
                  <a:lnTo>
                    <a:pt x="5212080" y="1005839"/>
                  </a:lnTo>
                  <a:lnTo>
                    <a:pt x="5212080" y="91439"/>
                  </a:lnTo>
                  <a:lnTo>
                    <a:pt x="5204900" y="55828"/>
                  </a:lnTo>
                  <a:lnTo>
                    <a:pt x="5185314" y="26765"/>
                  </a:lnTo>
                  <a:lnTo>
                    <a:pt x="5156251" y="7179"/>
                  </a:lnTo>
                  <a:lnTo>
                    <a:pt x="512064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8515" y="3473196"/>
              <a:ext cx="5338572" cy="122375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365759" y="3520440"/>
              <a:ext cx="5212080" cy="1097280"/>
            </a:xfrm>
            <a:custGeom>
              <a:avLst/>
              <a:gdLst/>
              <a:ahLst/>
              <a:cxnLst/>
              <a:rect l="l" t="t" r="r" b="b"/>
              <a:pathLst>
                <a:path w="5212080" h="1097279">
                  <a:moveTo>
                    <a:pt x="5120640" y="0"/>
                  </a:moveTo>
                  <a:lnTo>
                    <a:pt x="91439" y="0"/>
                  </a:lnTo>
                  <a:lnTo>
                    <a:pt x="55844" y="7179"/>
                  </a:lnTo>
                  <a:lnTo>
                    <a:pt x="26779" y="26765"/>
                  </a:lnTo>
                  <a:lnTo>
                    <a:pt x="7184" y="55828"/>
                  </a:lnTo>
                  <a:lnTo>
                    <a:pt x="0" y="91440"/>
                  </a:lnTo>
                  <a:lnTo>
                    <a:pt x="0" y="1005840"/>
                  </a:lnTo>
                  <a:lnTo>
                    <a:pt x="7184" y="1041435"/>
                  </a:lnTo>
                  <a:lnTo>
                    <a:pt x="26779" y="1070500"/>
                  </a:lnTo>
                  <a:lnTo>
                    <a:pt x="55844" y="1090095"/>
                  </a:lnTo>
                  <a:lnTo>
                    <a:pt x="91439" y="1097280"/>
                  </a:lnTo>
                  <a:lnTo>
                    <a:pt x="5120640" y="1097280"/>
                  </a:lnTo>
                  <a:lnTo>
                    <a:pt x="5156251" y="1090095"/>
                  </a:lnTo>
                  <a:lnTo>
                    <a:pt x="5185314" y="1070500"/>
                  </a:lnTo>
                  <a:lnTo>
                    <a:pt x="5204900" y="1041435"/>
                  </a:lnTo>
                  <a:lnTo>
                    <a:pt x="5212080" y="1005840"/>
                  </a:lnTo>
                  <a:lnTo>
                    <a:pt x="5212080" y="91440"/>
                  </a:lnTo>
                  <a:lnTo>
                    <a:pt x="5204900" y="55828"/>
                  </a:lnTo>
                  <a:lnTo>
                    <a:pt x="5185314" y="26765"/>
                  </a:lnTo>
                  <a:lnTo>
                    <a:pt x="5156251" y="7179"/>
                  </a:lnTo>
                  <a:lnTo>
                    <a:pt x="512064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581659" y="2340686"/>
            <a:ext cx="4765040" cy="205697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0" dirty="0">
                <a:solidFill>
                  <a:srgbClr val="018090"/>
                </a:solidFill>
                <a:latin typeface="Cambria"/>
                <a:cs typeface="Cambria"/>
              </a:rPr>
              <a:t>Non-Verbal</a:t>
            </a:r>
            <a:endParaRPr sz="1500" dirty="0">
              <a:latin typeface="Cambria"/>
              <a:cs typeface="Cambria"/>
            </a:endParaRPr>
          </a:p>
          <a:p>
            <a:pPr marL="12700" marR="5080">
              <a:lnSpc>
                <a:spcPct val="100000"/>
              </a:lnSpc>
              <a:spcBef>
                <a:spcPts val="1420"/>
              </a:spcBef>
            </a:pP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Body</a:t>
            </a:r>
            <a:r>
              <a:rPr sz="1200" spc="-4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language,</a:t>
            </a:r>
            <a:r>
              <a:rPr sz="1200" spc="-5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facial</a:t>
            </a:r>
            <a:r>
              <a:rPr sz="1200" spc="-5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expression,</a:t>
            </a:r>
            <a:r>
              <a:rPr sz="1200" spc="-4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eye</a:t>
            </a:r>
            <a:r>
              <a:rPr sz="1200" spc="-2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contact</a:t>
            </a:r>
            <a:r>
              <a:rPr sz="1200" spc="-4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and</a:t>
            </a:r>
            <a:r>
              <a:rPr sz="1200" spc="-3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gestures.</a:t>
            </a:r>
            <a:r>
              <a:rPr sz="1200" spc="-2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Important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when</a:t>
            </a:r>
            <a:r>
              <a:rPr sz="120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communicating</a:t>
            </a:r>
            <a:r>
              <a:rPr sz="1200" spc="-4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with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people</a:t>
            </a:r>
            <a:r>
              <a:rPr sz="1200" spc="-4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who</a:t>
            </a:r>
            <a:r>
              <a:rPr sz="120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have</a:t>
            </a:r>
            <a:r>
              <a:rPr sz="1200" spc="-1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difficulty</a:t>
            </a:r>
            <a:r>
              <a:rPr sz="120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speaking.</a:t>
            </a:r>
            <a:endParaRPr sz="1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65"/>
              </a:spcBef>
            </a:pPr>
            <a:endParaRPr sz="1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500" b="1" spc="-10" dirty="0">
                <a:solidFill>
                  <a:srgbClr val="018090"/>
                </a:solidFill>
                <a:latin typeface="Cambria"/>
                <a:cs typeface="Cambria"/>
              </a:rPr>
              <a:t>Written</a:t>
            </a:r>
            <a:endParaRPr sz="1500" dirty="0">
              <a:latin typeface="Cambria"/>
              <a:cs typeface="Cambria"/>
            </a:endParaRPr>
          </a:p>
          <a:p>
            <a:pPr marL="12700" marR="278765">
              <a:lnSpc>
                <a:spcPct val="100000"/>
              </a:lnSpc>
              <a:spcBef>
                <a:spcPts val="1415"/>
              </a:spcBef>
            </a:pP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Care</a:t>
            </a:r>
            <a:r>
              <a:rPr sz="120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Plans,</a:t>
            </a:r>
            <a:r>
              <a:rPr sz="120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lang="en-US" sz="1200" dirty="0" err="1">
                <a:solidFill>
                  <a:srgbClr val="1A2D35"/>
                </a:solidFill>
                <a:latin typeface="Arial"/>
                <a:cs typeface="Arial"/>
              </a:rPr>
              <a:t>carers</a:t>
            </a:r>
            <a:r>
              <a:rPr lang="en-US" sz="120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notes,</a:t>
            </a:r>
            <a:r>
              <a:rPr sz="1200" spc="-3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Handover</a:t>
            </a:r>
            <a:r>
              <a:rPr sz="1200" spc="-5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reports</a:t>
            </a:r>
            <a:r>
              <a:rPr sz="120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and</a:t>
            </a:r>
            <a:r>
              <a:rPr sz="1200" spc="-4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emails.</a:t>
            </a:r>
            <a:r>
              <a:rPr sz="1200" spc="-3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Supports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accurate</a:t>
            </a:r>
            <a:r>
              <a:rPr sz="1200" spc="-4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and</a:t>
            </a:r>
            <a:r>
              <a:rPr sz="120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consistent</a:t>
            </a:r>
            <a:r>
              <a:rPr sz="1200" spc="-4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care</a:t>
            </a:r>
            <a:r>
              <a:rPr sz="1200" spc="-2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records</a:t>
            </a:r>
            <a:r>
              <a:rPr sz="120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on</a:t>
            </a:r>
            <a:r>
              <a:rPr sz="120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the</a:t>
            </a:r>
            <a:r>
              <a:rPr sz="120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A2D35"/>
                </a:solidFill>
                <a:latin typeface="Arial"/>
                <a:cs typeface="Arial"/>
              </a:rPr>
              <a:t>care</a:t>
            </a:r>
            <a:r>
              <a:rPr sz="1200" spc="-2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1A2D35"/>
                </a:solidFill>
                <a:latin typeface="Arial"/>
                <a:cs typeface="Arial"/>
              </a:rPr>
              <a:t>team.</a:t>
            </a:r>
            <a:endParaRPr sz="1200" dirty="0">
              <a:latin typeface="Arial"/>
              <a:cs typeface="Arial"/>
            </a:endParaRPr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782055" y="1051560"/>
            <a:ext cx="3229355" cy="109728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782055" y="2286000"/>
            <a:ext cx="3229355" cy="1097280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782055" y="3520440"/>
            <a:ext cx="3229355" cy="10972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107E3-291E-1CD9-56FC-41B70EBAC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0"/>
            <a:ext cx="6850380" cy="523220"/>
          </a:xfrm>
        </p:spPr>
        <p:txBody>
          <a:bodyPr/>
          <a:lstStyle/>
          <a:p>
            <a:r>
              <a:rPr lang="en-GB" dirty="0"/>
              <a:t>Communication model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F0171E-944C-2438-63EB-5A0E215DFF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997966"/>
            <a:ext cx="5157470" cy="1878584"/>
          </a:xfrm>
        </p:spPr>
        <p:txBody>
          <a:bodyPr/>
          <a:lstStyle/>
          <a:p>
            <a:r>
              <a:rPr lang="en-GB" dirty="0"/>
              <a:t>Shannon and Weaver model of communication. </a:t>
            </a:r>
          </a:p>
          <a:p>
            <a:endParaRPr lang="en-GB" dirty="0"/>
          </a:p>
          <a:p>
            <a:pPr marL="342900" indent="-342900">
              <a:buAutoNum type="arabicParenR"/>
            </a:pPr>
            <a:r>
              <a:rPr lang="en-GB" dirty="0"/>
              <a:t>Sender –the person giving the message </a:t>
            </a:r>
          </a:p>
          <a:p>
            <a:pPr marL="342900" indent="-342900">
              <a:buAutoNum type="arabicParenR"/>
            </a:pPr>
            <a:r>
              <a:rPr lang="en-GB" dirty="0"/>
              <a:t>Message – the information being given </a:t>
            </a:r>
          </a:p>
          <a:p>
            <a:pPr marL="342900" indent="-342900">
              <a:buAutoNum type="arabicParenR"/>
            </a:pPr>
            <a:r>
              <a:rPr lang="en-GB" dirty="0"/>
              <a:t>Channel –the form of </a:t>
            </a:r>
            <a:r>
              <a:rPr lang="en-GB" dirty="0" err="1"/>
              <a:t>communction</a:t>
            </a:r>
            <a:r>
              <a:rPr lang="en-GB" dirty="0"/>
              <a:t> </a:t>
            </a:r>
            <a:r>
              <a:rPr lang="en-GB" dirty="0" err="1"/>
              <a:t>eg</a:t>
            </a:r>
            <a:r>
              <a:rPr lang="en-GB" dirty="0"/>
              <a:t> speaking ,writing </a:t>
            </a:r>
          </a:p>
          <a:p>
            <a:pPr marL="342900" indent="-342900">
              <a:buAutoNum type="arabicParenR"/>
            </a:pPr>
            <a:r>
              <a:rPr lang="en-GB" dirty="0"/>
              <a:t>Receiver – the person that  receives  the information or message </a:t>
            </a:r>
          </a:p>
          <a:p>
            <a:pPr marL="342900" indent="-342900">
              <a:buAutoNum type="arabicParenR"/>
            </a:pPr>
            <a:r>
              <a:rPr lang="en-GB" dirty="0"/>
              <a:t>Feedback – the response </a:t>
            </a:r>
          </a:p>
          <a:p>
            <a:pPr marL="342900" indent="-342900">
              <a:buAutoNum type="arabicParenR"/>
            </a:pPr>
            <a:r>
              <a:rPr lang="en-GB" dirty="0"/>
              <a:t>Noise – anything that disturbs while communicating.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59CE4D-01A3-D1E6-3A76-AAD2A5885227}"/>
              </a:ext>
            </a:extLst>
          </p:cNvPr>
          <p:cNvSpPr txBox="1"/>
          <p:nvPr/>
        </p:nvSpPr>
        <p:spPr>
          <a:xfrm>
            <a:off x="4267200" y="3409950"/>
            <a:ext cx="4114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Shannon and weaver ,W (1949) the mathematical theory of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1041691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89213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dirty="0"/>
              <a:t>Communication</a:t>
            </a:r>
            <a:r>
              <a:rPr sz="2600" spc="-60" dirty="0"/>
              <a:t> </a:t>
            </a:r>
            <a:r>
              <a:rPr sz="2600" dirty="0"/>
              <a:t>in</a:t>
            </a:r>
            <a:r>
              <a:rPr sz="2600" spc="-35" dirty="0"/>
              <a:t> </a:t>
            </a:r>
            <a:r>
              <a:rPr sz="2600" dirty="0"/>
              <a:t>Domiciliary</a:t>
            </a:r>
            <a:r>
              <a:rPr sz="2600" spc="-60" dirty="0"/>
              <a:t> </a:t>
            </a:r>
            <a:r>
              <a:rPr sz="2600" spc="-20" dirty="0"/>
              <a:t>Care</a:t>
            </a:r>
            <a:endParaRPr sz="2600"/>
          </a:p>
        </p:txBody>
      </p:sp>
      <p:grpSp>
        <p:nvGrpSpPr>
          <p:cNvPr id="3" name="object 3"/>
          <p:cNvGrpSpPr/>
          <p:nvPr/>
        </p:nvGrpSpPr>
        <p:grpSpPr>
          <a:xfrm>
            <a:off x="359663" y="1319783"/>
            <a:ext cx="5407660" cy="1292860"/>
            <a:chOff x="359663" y="1319783"/>
            <a:chExt cx="5407660" cy="1292860"/>
          </a:xfrm>
        </p:grpSpPr>
        <p:sp>
          <p:nvSpPr>
            <p:cNvPr id="4" name="object 4"/>
            <p:cNvSpPr/>
            <p:nvPr/>
          </p:nvSpPr>
          <p:spPr>
            <a:xfrm>
              <a:off x="365759" y="1325879"/>
              <a:ext cx="5394960" cy="1280160"/>
            </a:xfrm>
            <a:custGeom>
              <a:avLst/>
              <a:gdLst/>
              <a:ahLst/>
              <a:cxnLst/>
              <a:rect l="l" t="t" r="r" b="b"/>
              <a:pathLst>
                <a:path w="5394960" h="1280160">
                  <a:moveTo>
                    <a:pt x="5303520" y="0"/>
                  </a:moveTo>
                  <a:lnTo>
                    <a:pt x="91439" y="0"/>
                  </a:lnTo>
                  <a:lnTo>
                    <a:pt x="55849" y="7179"/>
                  </a:lnTo>
                  <a:lnTo>
                    <a:pt x="26784" y="26765"/>
                  </a:lnTo>
                  <a:lnTo>
                    <a:pt x="7186" y="55828"/>
                  </a:lnTo>
                  <a:lnTo>
                    <a:pt x="0" y="91440"/>
                  </a:lnTo>
                  <a:lnTo>
                    <a:pt x="0" y="1188720"/>
                  </a:lnTo>
                  <a:lnTo>
                    <a:pt x="7186" y="1224331"/>
                  </a:lnTo>
                  <a:lnTo>
                    <a:pt x="26784" y="1253394"/>
                  </a:lnTo>
                  <a:lnTo>
                    <a:pt x="55849" y="1272980"/>
                  </a:lnTo>
                  <a:lnTo>
                    <a:pt x="91439" y="1280160"/>
                  </a:lnTo>
                  <a:lnTo>
                    <a:pt x="5303520" y="1280160"/>
                  </a:lnTo>
                  <a:lnTo>
                    <a:pt x="5339131" y="1272980"/>
                  </a:lnTo>
                  <a:lnTo>
                    <a:pt x="5368194" y="1253394"/>
                  </a:lnTo>
                  <a:lnTo>
                    <a:pt x="5387780" y="1224331"/>
                  </a:lnTo>
                  <a:lnTo>
                    <a:pt x="5394960" y="1188720"/>
                  </a:lnTo>
                  <a:lnTo>
                    <a:pt x="5394960" y="91440"/>
                  </a:lnTo>
                  <a:lnTo>
                    <a:pt x="5387780" y="55828"/>
                  </a:lnTo>
                  <a:lnTo>
                    <a:pt x="5368194" y="26765"/>
                  </a:lnTo>
                  <a:lnTo>
                    <a:pt x="5339131" y="7179"/>
                  </a:lnTo>
                  <a:lnTo>
                    <a:pt x="5303520" y="0"/>
                  </a:lnTo>
                  <a:close/>
                </a:path>
              </a:pathLst>
            </a:custGeom>
            <a:solidFill>
              <a:srgbClr val="DFF5F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65759" y="1325879"/>
              <a:ext cx="5394960" cy="1280160"/>
            </a:xfrm>
            <a:custGeom>
              <a:avLst/>
              <a:gdLst/>
              <a:ahLst/>
              <a:cxnLst/>
              <a:rect l="l" t="t" r="r" b="b"/>
              <a:pathLst>
                <a:path w="5394960" h="1280160">
                  <a:moveTo>
                    <a:pt x="0" y="91440"/>
                  </a:moveTo>
                  <a:lnTo>
                    <a:pt x="7186" y="55828"/>
                  </a:lnTo>
                  <a:lnTo>
                    <a:pt x="26784" y="26765"/>
                  </a:lnTo>
                  <a:lnTo>
                    <a:pt x="55849" y="7179"/>
                  </a:lnTo>
                  <a:lnTo>
                    <a:pt x="91439" y="0"/>
                  </a:lnTo>
                  <a:lnTo>
                    <a:pt x="5303520" y="0"/>
                  </a:lnTo>
                  <a:lnTo>
                    <a:pt x="5339131" y="7179"/>
                  </a:lnTo>
                  <a:lnTo>
                    <a:pt x="5368194" y="26765"/>
                  </a:lnTo>
                  <a:lnTo>
                    <a:pt x="5387780" y="55828"/>
                  </a:lnTo>
                  <a:lnTo>
                    <a:pt x="5394960" y="91440"/>
                  </a:lnTo>
                  <a:lnTo>
                    <a:pt x="5394960" y="1188720"/>
                  </a:lnTo>
                  <a:lnTo>
                    <a:pt x="5387780" y="1224331"/>
                  </a:lnTo>
                  <a:lnTo>
                    <a:pt x="5368194" y="1253394"/>
                  </a:lnTo>
                  <a:lnTo>
                    <a:pt x="5339131" y="1272980"/>
                  </a:lnTo>
                  <a:lnTo>
                    <a:pt x="5303520" y="1280160"/>
                  </a:lnTo>
                  <a:lnTo>
                    <a:pt x="91439" y="1280160"/>
                  </a:lnTo>
                  <a:lnTo>
                    <a:pt x="55849" y="1272980"/>
                  </a:lnTo>
                  <a:lnTo>
                    <a:pt x="26784" y="1253394"/>
                  </a:lnTo>
                  <a:lnTo>
                    <a:pt x="7186" y="1224331"/>
                  </a:lnTo>
                  <a:lnTo>
                    <a:pt x="0" y="1188720"/>
                  </a:lnTo>
                  <a:lnTo>
                    <a:pt x="0" y="91440"/>
                  </a:lnTo>
                  <a:close/>
                </a:path>
              </a:pathLst>
            </a:custGeom>
            <a:ln w="12191">
              <a:solidFill>
                <a:srgbClr val="00A89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Personal</a:t>
            </a:r>
            <a:r>
              <a:rPr spc="-55" dirty="0"/>
              <a:t> </a:t>
            </a:r>
            <a:r>
              <a:rPr spc="-10" dirty="0"/>
              <a:t>Experience</a:t>
            </a:r>
          </a:p>
          <a:p>
            <a:pPr>
              <a:lnSpc>
                <a:spcPct val="100000"/>
              </a:lnSpc>
              <a:spcBef>
                <a:spcPts val="745"/>
              </a:spcBef>
            </a:pPr>
            <a:endParaRPr spc="-10" dirty="0"/>
          </a:p>
          <a:p>
            <a:pPr marL="149225" marR="191135">
              <a:lnSpc>
                <a:spcPct val="100000"/>
              </a:lnSpc>
              <a:spcBef>
                <a:spcPts val="5"/>
              </a:spcBef>
            </a:pP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In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the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role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of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domiciliary</a:t>
            </a:r>
            <a:r>
              <a:rPr sz="1200" b="0" i="0" spc="-5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care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I</a:t>
            </a:r>
            <a:r>
              <a:rPr sz="1200" b="0" i="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undertake</a:t>
            </a:r>
            <a:r>
              <a:rPr sz="1200" b="0" i="0" spc="-6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initial</a:t>
            </a:r>
            <a:r>
              <a:rPr sz="1200" b="0" i="0" spc="-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meetings</a:t>
            </a:r>
            <a:r>
              <a:rPr sz="1200" b="0" i="0" spc="-3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with</a:t>
            </a:r>
            <a:r>
              <a:rPr sz="1200" b="0" i="0" spc="-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new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service</a:t>
            </a:r>
            <a:r>
              <a:rPr sz="1200" b="0" i="0" spc="-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users</a:t>
            </a:r>
            <a:r>
              <a:rPr sz="1200" b="0" i="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before</a:t>
            </a:r>
            <a:r>
              <a:rPr sz="1200" b="0" i="0" spc="-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their</a:t>
            </a:r>
            <a:r>
              <a:rPr sz="1200" b="0" i="0" spc="-3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care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package</a:t>
            </a:r>
            <a:r>
              <a:rPr sz="1200" b="0" i="0" spc="-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starts.</a:t>
            </a:r>
            <a:r>
              <a:rPr sz="1200" b="0" i="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My</a:t>
            </a:r>
            <a:r>
              <a:rPr sz="1200" b="0" i="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role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is</a:t>
            </a:r>
            <a:r>
              <a:rPr sz="1200" b="0" i="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to</a:t>
            </a:r>
            <a:r>
              <a:rPr sz="1200" b="0" i="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develop</a:t>
            </a:r>
            <a:r>
              <a:rPr sz="1200" b="0" i="0" spc="-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relationship,</a:t>
            </a:r>
            <a:r>
              <a:rPr sz="1200" b="0" i="0" spc="-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gain</a:t>
            </a:r>
            <a:r>
              <a:rPr sz="1200" b="0" i="0" spc="-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understanding</a:t>
            </a:r>
            <a:r>
              <a:rPr sz="1200" b="0" i="0" spc="-5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of</a:t>
            </a:r>
            <a:r>
              <a:rPr sz="1200" b="0" i="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their</a:t>
            </a:r>
            <a:r>
              <a:rPr sz="1200" b="0" i="0" spc="-3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needs</a:t>
            </a:r>
            <a:r>
              <a:rPr sz="1200" b="0" i="0" spc="-5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and</a:t>
            </a:r>
            <a:r>
              <a:rPr sz="1200" b="0" i="0" spc="-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preferences,</a:t>
            </a:r>
            <a:r>
              <a:rPr sz="1200" b="0" i="0" spc="-5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and</a:t>
            </a:r>
            <a:r>
              <a:rPr sz="1200" b="0" i="0" spc="-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to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offer</a:t>
            </a:r>
            <a:r>
              <a:rPr sz="1200" b="0" i="0" spc="-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a</a:t>
            </a:r>
            <a:r>
              <a:rPr sz="1200" b="0" i="0" spc="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spc="-10" dirty="0">
                <a:solidFill>
                  <a:srgbClr val="000000"/>
                </a:solidFill>
                <a:latin typeface="Arial"/>
                <a:cs typeface="Arial"/>
              </a:rPr>
              <a:t>personalized</a:t>
            </a:r>
            <a:r>
              <a:rPr sz="1200" b="0" i="0" spc="-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care</a:t>
            </a:r>
            <a:r>
              <a:rPr sz="1200" b="0" i="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plan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to</a:t>
            </a:r>
            <a:r>
              <a:rPr sz="1200" b="0" i="0" spc="-1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help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guide</a:t>
            </a:r>
            <a:r>
              <a:rPr sz="1200" b="0" i="0" spc="-1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careers</a:t>
            </a:r>
            <a:r>
              <a:rPr sz="1200" b="0" i="0" spc="-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in</a:t>
            </a:r>
            <a:r>
              <a:rPr sz="1200" b="0" i="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providing</a:t>
            </a:r>
            <a:r>
              <a:rPr sz="1200" b="0" i="0" spc="-2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spc="-10" dirty="0">
                <a:solidFill>
                  <a:srgbClr val="000000"/>
                </a:solidFill>
                <a:latin typeface="Arial"/>
                <a:cs typeface="Arial"/>
              </a:rPr>
              <a:t>person </a:t>
            </a:r>
            <a:r>
              <a:rPr sz="1200" b="0" i="0" dirty="0">
                <a:solidFill>
                  <a:srgbClr val="000000"/>
                </a:solidFill>
                <a:latin typeface="Arial"/>
                <a:cs typeface="Arial"/>
              </a:rPr>
              <a:t>centered</a:t>
            </a:r>
            <a:r>
              <a:rPr sz="1200" b="0" i="0" spc="-1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1200" b="0" i="0" spc="-20" dirty="0">
                <a:solidFill>
                  <a:srgbClr val="000000"/>
                </a:solidFill>
                <a:latin typeface="Arial"/>
                <a:cs typeface="Arial"/>
              </a:rPr>
              <a:t>care.</a:t>
            </a:r>
            <a:endParaRPr sz="1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105"/>
              </a:spcBef>
            </a:pPr>
            <a:endParaRPr sz="12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i="0" spc="-10" dirty="0">
                <a:solidFill>
                  <a:srgbClr val="018090"/>
                </a:solidFill>
                <a:latin typeface="Cambria"/>
                <a:cs typeface="Cambria"/>
              </a:rPr>
              <a:t>Key</a:t>
            </a:r>
            <a:r>
              <a:rPr sz="1200" i="0" spc="-20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200" i="0" spc="-10" dirty="0">
                <a:solidFill>
                  <a:srgbClr val="018090"/>
                </a:solidFill>
                <a:latin typeface="Cambria"/>
                <a:cs typeface="Cambria"/>
              </a:rPr>
              <a:t>communication</a:t>
            </a:r>
            <a:r>
              <a:rPr sz="1200" i="0" spc="-25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200" i="0" dirty="0">
                <a:solidFill>
                  <a:srgbClr val="018090"/>
                </a:solidFill>
                <a:latin typeface="Cambria"/>
                <a:cs typeface="Cambria"/>
              </a:rPr>
              <a:t>moments</a:t>
            </a:r>
            <a:r>
              <a:rPr sz="1200" i="0" spc="-25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200" i="0" dirty="0">
                <a:solidFill>
                  <a:srgbClr val="018090"/>
                </a:solidFill>
                <a:latin typeface="Cambria"/>
                <a:cs typeface="Cambria"/>
              </a:rPr>
              <a:t>in</a:t>
            </a:r>
            <a:r>
              <a:rPr sz="1200" i="0" spc="-5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200" i="0" dirty="0">
                <a:solidFill>
                  <a:srgbClr val="018090"/>
                </a:solidFill>
                <a:latin typeface="Cambria"/>
                <a:cs typeface="Cambria"/>
              </a:rPr>
              <a:t>my</a:t>
            </a:r>
            <a:r>
              <a:rPr sz="1200" i="0" spc="-25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200" i="0" spc="-20" dirty="0">
                <a:solidFill>
                  <a:srgbClr val="018090"/>
                </a:solidFill>
                <a:latin typeface="Cambria"/>
                <a:cs typeface="Cambria"/>
              </a:rPr>
              <a:t>role:</a:t>
            </a:r>
            <a:endParaRPr sz="12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1265"/>
              </a:spcBef>
            </a:pPr>
            <a:endParaRPr sz="1200" dirty="0">
              <a:latin typeface="Cambria"/>
              <a:cs typeface="Cambria"/>
            </a:endParaRPr>
          </a:p>
          <a:p>
            <a:pPr marL="446405" indent="-342265">
              <a:lnSpc>
                <a:spcPct val="100000"/>
              </a:lnSpc>
              <a:spcBef>
                <a:spcPts val="5"/>
              </a:spcBef>
              <a:buChar char="•"/>
              <a:tabLst>
                <a:tab pos="446405" algn="l"/>
              </a:tabLst>
            </a:pP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Initial</a:t>
            </a:r>
            <a:r>
              <a:rPr sz="1200" b="0" i="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assessment</a:t>
            </a:r>
            <a:r>
              <a:rPr sz="1200" b="0" i="0" spc="-3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meetings,</a:t>
            </a:r>
            <a:r>
              <a:rPr sz="1200" b="0" i="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listening</a:t>
            </a:r>
            <a:r>
              <a:rPr sz="1200" b="0" i="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and</a:t>
            </a:r>
            <a:r>
              <a:rPr sz="1200" b="0" i="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asking</a:t>
            </a:r>
            <a:r>
              <a:rPr sz="1200" b="0" i="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open</a:t>
            </a:r>
            <a:r>
              <a:rPr sz="1200" b="0" i="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spc="-10" dirty="0">
                <a:solidFill>
                  <a:srgbClr val="1A2D35"/>
                </a:solidFill>
                <a:latin typeface="Arial"/>
                <a:cs typeface="Arial"/>
              </a:rPr>
              <a:t>questions</a:t>
            </a:r>
            <a:endParaRPr sz="1200" dirty="0">
              <a:latin typeface="Arial"/>
              <a:cs typeface="Arial"/>
            </a:endParaRPr>
          </a:p>
          <a:p>
            <a:pPr marL="446405" indent="-342265">
              <a:lnSpc>
                <a:spcPct val="100000"/>
              </a:lnSpc>
              <a:spcBef>
                <a:spcPts val="405"/>
              </a:spcBef>
              <a:buChar char="•"/>
              <a:tabLst>
                <a:tab pos="446405" algn="l"/>
              </a:tabLst>
            </a:pP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Communicating</a:t>
            </a:r>
            <a:r>
              <a:rPr sz="1200" b="0" i="0" spc="-4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with</a:t>
            </a:r>
            <a:r>
              <a:rPr sz="1200" b="0" i="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families</a:t>
            </a:r>
            <a:r>
              <a:rPr sz="1200" b="0" i="0" spc="-5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about</a:t>
            </a:r>
            <a:r>
              <a:rPr sz="1200" b="0" i="0" spc="-3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the</a:t>
            </a:r>
            <a:r>
              <a:rPr sz="1200" b="0" i="0" spc="-3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care</a:t>
            </a:r>
            <a:r>
              <a:rPr sz="1200" b="0" i="0" spc="-2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spc="-10" dirty="0">
                <a:solidFill>
                  <a:srgbClr val="1A2D35"/>
                </a:solidFill>
                <a:latin typeface="Arial"/>
                <a:cs typeface="Arial"/>
              </a:rPr>
              <a:t>package</a:t>
            </a:r>
            <a:endParaRPr sz="1200" dirty="0">
              <a:latin typeface="Arial"/>
              <a:cs typeface="Arial"/>
            </a:endParaRPr>
          </a:p>
          <a:p>
            <a:pPr marL="446405" indent="-342265">
              <a:lnSpc>
                <a:spcPct val="100000"/>
              </a:lnSpc>
              <a:spcBef>
                <a:spcPts val="400"/>
              </a:spcBef>
              <a:buChar char="•"/>
              <a:tabLst>
                <a:tab pos="446405" algn="l"/>
              </a:tabLst>
            </a:pP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Liaising</a:t>
            </a:r>
            <a:r>
              <a:rPr sz="1200" b="0" i="0" spc="-5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with</a:t>
            </a:r>
            <a:r>
              <a:rPr sz="1200" b="0" i="0" spc="-1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medical</a:t>
            </a:r>
            <a:r>
              <a:rPr sz="1200" b="0" i="0" spc="-3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professionals</a:t>
            </a:r>
            <a:r>
              <a:rPr sz="1200" b="0" i="0" spc="-5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regarding</a:t>
            </a:r>
            <a:r>
              <a:rPr sz="1200" b="0" i="0" spc="-4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the</a:t>
            </a:r>
            <a:r>
              <a:rPr sz="1200" b="0" i="0" spc="-2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service</a:t>
            </a:r>
            <a:r>
              <a:rPr sz="1200" b="0" i="0" spc="-1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user's</a:t>
            </a:r>
            <a:r>
              <a:rPr sz="1200" b="0" i="0" spc="-3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spc="-10" dirty="0">
                <a:solidFill>
                  <a:srgbClr val="1A2D35"/>
                </a:solidFill>
                <a:latin typeface="Arial"/>
                <a:cs typeface="Arial"/>
              </a:rPr>
              <a:t>needs</a:t>
            </a:r>
            <a:endParaRPr sz="1200" dirty="0">
              <a:latin typeface="Arial"/>
              <a:cs typeface="Arial"/>
            </a:endParaRPr>
          </a:p>
          <a:p>
            <a:pPr marL="446405" indent="-342265">
              <a:lnSpc>
                <a:spcPct val="100000"/>
              </a:lnSpc>
              <a:spcBef>
                <a:spcPts val="395"/>
              </a:spcBef>
              <a:buChar char="•"/>
              <a:tabLst>
                <a:tab pos="446405" algn="l"/>
              </a:tabLst>
            </a:pP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Writing</a:t>
            </a:r>
            <a:r>
              <a:rPr sz="1200" b="0" i="0" spc="-3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care</a:t>
            </a:r>
            <a:r>
              <a:rPr sz="1200" b="0" i="0" spc="-1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plans</a:t>
            </a:r>
            <a:r>
              <a:rPr sz="1200" b="0" i="0" spc="-4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and</a:t>
            </a:r>
            <a:r>
              <a:rPr sz="1200" b="0" i="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lang="en-US" sz="1200" b="0" i="0" dirty="0" err="1">
                <a:solidFill>
                  <a:srgbClr val="1A2D35"/>
                </a:solidFill>
                <a:latin typeface="Arial"/>
                <a:cs typeface="Arial"/>
              </a:rPr>
              <a:t>carers</a:t>
            </a:r>
            <a:r>
              <a:rPr lang="en-US" sz="1200" b="0" i="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notes</a:t>
            </a:r>
            <a:r>
              <a:rPr sz="1200" b="0" i="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for</a:t>
            </a:r>
            <a:r>
              <a:rPr sz="1200" b="0" i="0" spc="-20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the</a:t>
            </a:r>
            <a:r>
              <a:rPr sz="1200" b="0" i="0" spc="-5" dirty="0">
                <a:solidFill>
                  <a:srgbClr val="1A2D35"/>
                </a:solidFill>
                <a:latin typeface="Arial"/>
                <a:cs typeface="Arial"/>
              </a:rPr>
              <a:t> </a:t>
            </a:r>
            <a:r>
              <a:rPr sz="1200" b="0" i="0" dirty="0">
                <a:solidFill>
                  <a:srgbClr val="1A2D35"/>
                </a:solidFill>
                <a:latin typeface="Arial"/>
                <a:cs typeface="Arial"/>
              </a:rPr>
              <a:t>wider</a:t>
            </a:r>
            <a:r>
              <a:rPr sz="1200" b="0" i="0" spc="-20" dirty="0">
                <a:solidFill>
                  <a:srgbClr val="1A2D35"/>
                </a:solidFill>
                <a:latin typeface="Arial"/>
                <a:cs typeface="Arial"/>
              </a:rPr>
              <a:t> team</a:t>
            </a:r>
            <a:endParaRPr sz="1200" dirty="0">
              <a:latin typeface="Arial"/>
              <a:cs typeface="Arial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9460" y="1123950"/>
            <a:ext cx="3228340" cy="3810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05342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/>
              <a:t>Why</a:t>
            </a:r>
            <a:r>
              <a:rPr sz="2400" spc="-70" dirty="0"/>
              <a:t> </a:t>
            </a:r>
            <a:r>
              <a:rPr sz="2400" dirty="0"/>
              <a:t>Communication</a:t>
            </a:r>
            <a:r>
              <a:rPr sz="2400" spc="-95" dirty="0"/>
              <a:t> </a:t>
            </a:r>
            <a:r>
              <a:rPr sz="2400" dirty="0"/>
              <a:t>Matters</a:t>
            </a:r>
            <a:r>
              <a:rPr sz="2400" spc="-75" dirty="0"/>
              <a:t> </a:t>
            </a:r>
            <a:r>
              <a:rPr sz="2400" dirty="0"/>
              <a:t>in</a:t>
            </a:r>
            <a:r>
              <a:rPr sz="2400" spc="-80" dirty="0"/>
              <a:t> </a:t>
            </a:r>
            <a:r>
              <a:rPr sz="2400" dirty="0"/>
              <a:t>Domiciliary</a:t>
            </a:r>
            <a:r>
              <a:rPr sz="2400" spc="-100" dirty="0"/>
              <a:t> </a:t>
            </a:r>
            <a:r>
              <a:rPr sz="2400" spc="-20" dirty="0"/>
              <a:t>Care</a:t>
            </a:r>
            <a:endParaRPr sz="2400"/>
          </a:p>
        </p:txBody>
      </p:sp>
      <p:grpSp>
        <p:nvGrpSpPr>
          <p:cNvPr id="3" name="object 3"/>
          <p:cNvGrpSpPr/>
          <p:nvPr/>
        </p:nvGrpSpPr>
        <p:grpSpPr>
          <a:xfrm>
            <a:off x="227075" y="958596"/>
            <a:ext cx="4287520" cy="1818639"/>
            <a:chOff x="227075" y="958596"/>
            <a:chExt cx="4287520" cy="1818639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7075" y="958596"/>
              <a:ext cx="4287012" cy="1818131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74319" y="1005840"/>
              <a:ext cx="4160520" cy="1691639"/>
            </a:xfrm>
            <a:custGeom>
              <a:avLst/>
              <a:gdLst/>
              <a:ahLst/>
              <a:cxnLst/>
              <a:rect l="l" t="t" r="r" b="b"/>
              <a:pathLst>
                <a:path w="4160520" h="1691639">
                  <a:moveTo>
                    <a:pt x="4069079" y="0"/>
                  </a:moveTo>
                  <a:lnTo>
                    <a:pt x="91427" y="0"/>
                  </a:lnTo>
                  <a:lnTo>
                    <a:pt x="55839" y="7179"/>
                  </a:lnTo>
                  <a:lnTo>
                    <a:pt x="26777" y="26765"/>
                  </a:lnTo>
                  <a:lnTo>
                    <a:pt x="7184" y="55828"/>
                  </a:lnTo>
                  <a:lnTo>
                    <a:pt x="0" y="91439"/>
                  </a:lnTo>
                  <a:lnTo>
                    <a:pt x="0" y="1600200"/>
                  </a:lnTo>
                  <a:lnTo>
                    <a:pt x="7184" y="1635811"/>
                  </a:lnTo>
                  <a:lnTo>
                    <a:pt x="26777" y="1664874"/>
                  </a:lnTo>
                  <a:lnTo>
                    <a:pt x="55839" y="1684460"/>
                  </a:lnTo>
                  <a:lnTo>
                    <a:pt x="91427" y="1691640"/>
                  </a:lnTo>
                  <a:lnTo>
                    <a:pt x="4069079" y="1691640"/>
                  </a:lnTo>
                  <a:lnTo>
                    <a:pt x="4104691" y="1684460"/>
                  </a:lnTo>
                  <a:lnTo>
                    <a:pt x="4133754" y="1664874"/>
                  </a:lnTo>
                  <a:lnTo>
                    <a:pt x="4153340" y="1635811"/>
                  </a:lnTo>
                  <a:lnTo>
                    <a:pt x="4160519" y="1600200"/>
                  </a:lnTo>
                  <a:lnTo>
                    <a:pt x="4160519" y="91439"/>
                  </a:lnTo>
                  <a:lnTo>
                    <a:pt x="4153340" y="55828"/>
                  </a:lnTo>
                  <a:lnTo>
                    <a:pt x="4133754" y="26765"/>
                  </a:lnTo>
                  <a:lnTo>
                    <a:pt x="4104691" y="7179"/>
                  </a:lnTo>
                  <a:lnTo>
                    <a:pt x="4069079" y="0"/>
                  </a:lnTo>
                  <a:close/>
                </a:path>
              </a:pathLst>
            </a:custGeom>
            <a:solidFill>
              <a:srgbClr val="E8F8F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490219" y="1136649"/>
            <a:ext cx="1593215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spc="-20" dirty="0">
                <a:solidFill>
                  <a:srgbClr val="018090"/>
                </a:solidFill>
                <a:latin typeface="Cambria"/>
                <a:cs typeface="Cambria"/>
              </a:rPr>
              <a:t>Person-</a:t>
            </a:r>
            <a:r>
              <a:rPr sz="1300" b="1" dirty="0">
                <a:solidFill>
                  <a:srgbClr val="018090"/>
                </a:solidFill>
                <a:latin typeface="Cambria"/>
                <a:cs typeface="Cambria"/>
              </a:rPr>
              <a:t>Centred</a:t>
            </a:r>
            <a:r>
              <a:rPr sz="1300" b="1" spc="20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300" b="1" spc="-20" dirty="0">
                <a:solidFill>
                  <a:srgbClr val="018090"/>
                </a:solidFill>
                <a:latin typeface="Cambria"/>
                <a:cs typeface="Cambria"/>
              </a:rPr>
              <a:t>Care</a:t>
            </a:r>
            <a:endParaRPr sz="130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0219" y="1629283"/>
            <a:ext cx="36982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A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clear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communication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will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help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understand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20" dirty="0">
                <a:latin typeface="Arial"/>
                <a:cs typeface="Arial"/>
              </a:rPr>
              <a:t>what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service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user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wants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would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like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do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20" dirty="0">
                <a:latin typeface="Arial"/>
                <a:cs typeface="Arial"/>
              </a:rPr>
              <a:t>this </a:t>
            </a:r>
            <a:r>
              <a:rPr sz="1200" dirty="0">
                <a:latin typeface="Arial"/>
                <a:cs typeface="Arial"/>
              </a:rPr>
              <a:t>will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help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lang="en-US" sz="1200" dirty="0" err="1">
                <a:latin typeface="Arial"/>
                <a:cs typeface="Arial"/>
              </a:rPr>
              <a:t>carers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provide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person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centered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20" dirty="0">
                <a:latin typeface="Arial"/>
                <a:cs typeface="Arial"/>
              </a:rPr>
              <a:t>care.</a:t>
            </a:r>
            <a:endParaRPr sz="1200" dirty="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661915" y="958596"/>
            <a:ext cx="4287520" cy="1818639"/>
            <a:chOff x="4661915" y="958596"/>
            <a:chExt cx="4287520" cy="1818639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61915" y="958596"/>
              <a:ext cx="4287012" cy="1818131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4709159" y="1005840"/>
              <a:ext cx="4160520" cy="1691639"/>
            </a:xfrm>
            <a:custGeom>
              <a:avLst/>
              <a:gdLst/>
              <a:ahLst/>
              <a:cxnLst/>
              <a:rect l="l" t="t" r="r" b="b"/>
              <a:pathLst>
                <a:path w="4160520" h="1691639">
                  <a:moveTo>
                    <a:pt x="4069080" y="0"/>
                  </a:moveTo>
                  <a:lnTo>
                    <a:pt x="91439" y="0"/>
                  </a:lnTo>
                  <a:lnTo>
                    <a:pt x="55828" y="7179"/>
                  </a:lnTo>
                  <a:lnTo>
                    <a:pt x="26765" y="26765"/>
                  </a:lnTo>
                  <a:lnTo>
                    <a:pt x="7179" y="55828"/>
                  </a:lnTo>
                  <a:lnTo>
                    <a:pt x="0" y="91439"/>
                  </a:lnTo>
                  <a:lnTo>
                    <a:pt x="0" y="1600200"/>
                  </a:lnTo>
                  <a:lnTo>
                    <a:pt x="7179" y="1635811"/>
                  </a:lnTo>
                  <a:lnTo>
                    <a:pt x="26765" y="1664874"/>
                  </a:lnTo>
                  <a:lnTo>
                    <a:pt x="55828" y="1684460"/>
                  </a:lnTo>
                  <a:lnTo>
                    <a:pt x="91439" y="1691640"/>
                  </a:lnTo>
                  <a:lnTo>
                    <a:pt x="4069080" y="1691640"/>
                  </a:lnTo>
                  <a:lnTo>
                    <a:pt x="4104691" y="1684460"/>
                  </a:lnTo>
                  <a:lnTo>
                    <a:pt x="4133754" y="1664874"/>
                  </a:lnTo>
                  <a:lnTo>
                    <a:pt x="4153340" y="1635811"/>
                  </a:lnTo>
                  <a:lnTo>
                    <a:pt x="4160519" y="1600200"/>
                  </a:lnTo>
                  <a:lnTo>
                    <a:pt x="4160519" y="91439"/>
                  </a:lnTo>
                  <a:lnTo>
                    <a:pt x="4153340" y="55828"/>
                  </a:lnTo>
                  <a:lnTo>
                    <a:pt x="4133754" y="26765"/>
                  </a:lnTo>
                  <a:lnTo>
                    <a:pt x="4104691" y="7179"/>
                  </a:lnTo>
                  <a:lnTo>
                    <a:pt x="40690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4925695" y="1136649"/>
            <a:ext cx="152400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spc="-10" dirty="0">
                <a:solidFill>
                  <a:srgbClr val="018090"/>
                </a:solidFill>
                <a:latin typeface="Cambria"/>
                <a:cs typeface="Cambria"/>
              </a:rPr>
              <a:t>Accurate</a:t>
            </a:r>
            <a:r>
              <a:rPr sz="1300" b="1" spc="-35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300" b="1" dirty="0">
                <a:solidFill>
                  <a:srgbClr val="018090"/>
                </a:solidFill>
                <a:latin typeface="Cambria"/>
                <a:cs typeface="Cambria"/>
              </a:rPr>
              <a:t>Care</a:t>
            </a:r>
            <a:r>
              <a:rPr sz="1300" b="1" spc="-30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300" b="1" spc="-20" dirty="0">
                <a:solidFill>
                  <a:srgbClr val="018090"/>
                </a:solidFill>
                <a:latin typeface="Cambria"/>
                <a:cs typeface="Cambria"/>
              </a:rPr>
              <a:t>Plans</a:t>
            </a:r>
            <a:endParaRPr sz="1300">
              <a:latin typeface="Cambria"/>
              <a:cs typeface="Cambr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925695" y="1720722"/>
            <a:ext cx="36925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Written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communication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with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care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plans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lang="en-US" sz="1200" spc="-10" dirty="0" err="1">
                <a:latin typeface="Arial"/>
                <a:cs typeface="Arial"/>
              </a:rPr>
              <a:t>carers</a:t>
            </a:r>
            <a:r>
              <a:rPr lang="en-US"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notes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ensures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consistent,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safe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informed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care</a:t>
            </a:r>
            <a:r>
              <a:rPr sz="1200" spc="-20" dirty="0">
                <a:latin typeface="Arial"/>
                <a:cs typeface="Arial"/>
              </a:rPr>
              <a:t> from </a:t>
            </a:r>
            <a:r>
              <a:rPr sz="1200" dirty="0">
                <a:latin typeface="Arial"/>
                <a:cs typeface="Arial"/>
              </a:rPr>
              <a:t>all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careers.</a:t>
            </a:r>
            <a:endParaRPr sz="1200" dirty="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227075" y="2787383"/>
            <a:ext cx="4287520" cy="1818639"/>
            <a:chOff x="227075" y="2787383"/>
            <a:chExt cx="4287520" cy="1818639"/>
          </a:xfrm>
        </p:grpSpPr>
        <p:pic>
          <p:nvPicPr>
            <p:cNvPr id="14" name="object 1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7075" y="2787383"/>
              <a:ext cx="4287012" cy="181813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74319" y="2834640"/>
              <a:ext cx="4160520" cy="1691639"/>
            </a:xfrm>
            <a:custGeom>
              <a:avLst/>
              <a:gdLst/>
              <a:ahLst/>
              <a:cxnLst/>
              <a:rect l="l" t="t" r="r" b="b"/>
              <a:pathLst>
                <a:path w="4160520" h="1691639">
                  <a:moveTo>
                    <a:pt x="4069079" y="0"/>
                  </a:moveTo>
                  <a:lnTo>
                    <a:pt x="91427" y="0"/>
                  </a:lnTo>
                  <a:lnTo>
                    <a:pt x="55839" y="7179"/>
                  </a:lnTo>
                  <a:lnTo>
                    <a:pt x="26777" y="26765"/>
                  </a:lnTo>
                  <a:lnTo>
                    <a:pt x="7184" y="55828"/>
                  </a:lnTo>
                  <a:lnTo>
                    <a:pt x="0" y="91440"/>
                  </a:lnTo>
                  <a:lnTo>
                    <a:pt x="0" y="1600212"/>
                  </a:lnTo>
                  <a:lnTo>
                    <a:pt x="7184" y="1635800"/>
                  </a:lnTo>
                  <a:lnTo>
                    <a:pt x="26777" y="1664862"/>
                  </a:lnTo>
                  <a:lnTo>
                    <a:pt x="55839" y="1684455"/>
                  </a:lnTo>
                  <a:lnTo>
                    <a:pt x="91427" y="1691640"/>
                  </a:lnTo>
                  <a:lnTo>
                    <a:pt x="4069079" y="1691640"/>
                  </a:lnTo>
                  <a:lnTo>
                    <a:pt x="4104691" y="1684455"/>
                  </a:lnTo>
                  <a:lnTo>
                    <a:pt x="4133754" y="1664862"/>
                  </a:lnTo>
                  <a:lnTo>
                    <a:pt x="4153340" y="1635800"/>
                  </a:lnTo>
                  <a:lnTo>
                    <a:pt x="4160519" y="1600212"/>
                  </a:lnTo>
                  <a:lnTo>
                    <a:pt x="4160519" y="91440"/>
                  </a:lnTo>
                  <a:lnTo>
                    <a:pt x="4153340" y="55828"/>
                  </a:lnTo>
                  <a:lnTo>
                    <a:pt x="4133754" y="26765"/>
                  </a:lnTo>
                  <a:lnTo>
                    <a:pt x="4104691" y="7179"/>
                  </a:lnTo>
                  <a:lnTo>
                    <a:pt x="4069079" y="0"/>
                  </a:lnTo>
                  <a:close/>
                </a:path>
              </a:pathLst>
            </a:custGeom>
            <a:solidFill>
              <a:srgbClr val="E8F8F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490219" y="2966084"/>
            <a:ext cx="211328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spc="-10" dirty="0">
                <a:solidFill>
                  <a:srgbClr val="018090"/>
                </a:solidFill>
                <a:latin typeface="Cambria"/>
                <a:cs typeface="Cambria"/>
              </a:rPr>
              <a:t>Working</a:t>
            </a:r>
            <a:r>
              <a:rPr sz="1300" b="1" spc="-35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300" b="1" dirty="0">
                <a:solidFill>
                  <a:srgbClr val="018090"/>
                </a:solidFill>
                <a:latin typeface="Cambria"/>
                <a:cs typeface="Cambria"/>
              </a:rPr>
              <a:t>with</a:t>
            </a:r>
            <a:r>
              <a:rPr sz="1300" b="1" spc="-45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300" b="1" spc="-10" dirty="0">
                <a:solidFill>
                  <a:srgbClr val="018090"/>
                </a:solidFill>
                <a:latin typeface="Cambria"/>
                <a:cs typeface="Cambria"/>
              </a:rPr>
              <a:t>Professionals</a:t>
            </a:r>
            <a:endParaRPr sz="1300">
              <a:latin typeface="Cambria"/>
              <a:cs typeface="Cambr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90219" y="3549472"/>
            <a:ext cx="349948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Good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communication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with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45" dirty="0">
                <a:latin typeface="Arial"/>
                <a:cs typeface="Arial"/>
              </a:rPr>
              <a:t>GP,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nurses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other </a:t>
            </a:r>
            <a:r>
              <a:rPr sz="1200" dirty="0">
                <a:latin typeface="Arial"/>
                <a:cs typeface="Arial"/>
              </a:rPr>
              <a:t>professionals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ensures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that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service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user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20" dirty="0">
                <a:latin typeface="Arial"/>
                <a:cs typeface="Arial"/>
              </a:rPr>
              <a:t>gets </a:t>
            </a:r>
            <a:r>
              <a:rPr sz="1200" dirty="0">
                <a:latin typeface="Arial"/>
                <a:cs typeface="Arial"/>
              </a:rPr>
              <a:t>appropriate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medical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support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that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joined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25" dirty="0">
                <a:latin typeface="Arial"/>
                <a:cs typeface="Arial"/>
              </a:rPr>
              <a:t>up.</a:t>
            </a:r>
            <a:endParaRPr sz="1200">
              <a:latin typeface="Arial"/>
              <a:cs typeface="Arial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661915" y="2787383"/>
            <a:ext cx="4287520" cy="1818639"/>
            <a:chOff x="4661915" y="2787383"/>
            <a:chExt cx="4287520" cy="1818639"/>
          </a:xfrm>
        </p:grpSpPr>
        <p:pic>
          <p:nvPicPr>
            <p:cNvPr id="19" name="object 1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61915" y="2787383"/>
              <a:ext cx="4287012" cy="181813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4709159" y="2834640"/>
              <a:ext cx="4160520" cy="1691639"/>
            </a:xfrm>
            <a:custGeom>
              <a:avLst/>
              <a:gdLst/>
              <a:ahLst/>
              <a:cxnLst/>
              <a:rect l="l" t="t" r="r" b="b"/>
              <a:pathLst>
                <a:path w="4160520" h="1691639">
                  <a:moveTo>
                    <a:pt x="4069080" y="0"/>
                  </a:moveTo>
                  <a:lnTo>
                    <a:pt x="91439" y="0"/>
                  </a:lnTo>
                  <a:lnTo>
                    <a:pt x="55828" y="7179"/>
                  </a:lnTo>
                  <a:lnTo>
                    <a:pt x="26765" y="26765"/>
                  </a:lnTo>
                  <a:lnTo>
                    <a:pt x="7179" y="55828"/>
                  </a:lnTo>
                  <a:lnTo>
                    <a:pt x="0" y="91440"/>
                  </a:lnTo>
                  <a:lnTo>
                    <a:pt x="0" y="1600212"/>
                  </a:lnTo>
                  <a:lnTo>
                    <a:pt x="7179" y="1635800"/>
                  </a:lnTo>
                  <a:lnTo>
                    <a:pt x="26765" y="1664862"/>
                  </a:lnTo>
                  <a:lnTo>
                    <a:pt x="55828" y="1684455"/>
                  </a:lnTo>
                  <a:lnTo>
                    <a:pt x="91439" y="1691640"/>
                  </a:lnTo>
                  <a:lnTo>
                    <a:pt x="4069080" y="1691640"/>
                  </a:lnTo>
                  <a:lnTo>
                    <a:pt x="4104691" y="1684455"/>
                  </a:lnTo>
                  <a:lnTo>
                    <a:pt x="4133754" y="1664862"/>
                  </a:lnTo>
                  <a:lnTo>
                    <a:pt x="4153340" y="1635800"/>
                  </a:lnTo>
                  <a:lnTo>
                    <a:pt x="4160519" y="1600212"/>
                  </a:lnTo>
                  <a:lnTo>
                    <a:pt x="4160519" y="91440"/>
                  </a:lnTo>
                  <a:lnTo>
                    <a:pt x="4153340" y="55828"/>
                  </a:lnTo>
                  <a:lnTo>
                    <a:pt x="4133754" y="26765"/>
                  </a:lnTo>
                  <a:lnTo>
                    <a:pt x="4104691" y="7179"/>
                  </a:lnTo>
                  <a:lnTo>
                    <a:pt x="40690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4925695" y="2966084"/>
            <a:ext cx="1755139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spc="-10" dirty="0">
                <a:solidFill>
                  <a:srgbClr val="018090"/>
                </a:solidFill>
                <a:latin typeface="Cambria"/>
                <a:cs typeface="Cambria"/>
              </a:rPr>
              <a:t>Handover</a:t>
            </a:r>
            <a:r>
              <a:rPr sz="1300" b="1" spc="-15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300" b="1" dirty="0">
                <a:solidFill>
                  <a:srgbClr val="018090"/>
                </a:solidFill>
                <a:latin typeface="Cambria"/>
                <a:cs typeface="Cambria"/>
              </a:rPr>
              <a:t>&amp;</a:t>
            </a:r>
            <a:r>
              <a:rPr sz="1300" b="1" spc="-40" dirty="0">
                <a:solidFill>
                  <a:srgbClr val="018090"/>
                </a:solidFill>
                <a:latin typeface="Cambria"/>
                <a:cs typeface="Cambria"/>
              </a:rPr>
              <a:t> </a:t>
            </a:r>
            <a:r>
              <a:rPr sz="1300" b="1" spc="-10" dirty="0">
                <a:solidFill>
                  <a:srgbClr val="018090"/>
                </a:solidFill>
                <a:latin typeface="Cambria"/>
                <a:cs typeface="Cambria"/>
              </a:rPr>
              <a:t>Continuity</a:t>
            </a:r>
            <a:endParaRPr sz="1300">
              <a:latin typeface="Cambria"/>
              <a:cs typeface="Cambri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925695" y="3549472"/>
            <a:ext cx="370586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10" dirty="0">
                <a:latin typeface="Arial"/>
                <a:cs typeface="Arial"/>
              </a:rPr>
              <a:t>Verbal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written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handovers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with </a:t>
            </a:r>
            <a:r>
              <a:rPr lang="en-US" sz="1200" dirty="0" err="1">
                <a:latin typeface="Arial"/>
                <a:cs typeface="Arial"/>
              </a:rPr>
              <a:t>carers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ensure</a:t>
            </a:r>
            <a:r>
              <a:rPr sz="1200" spc="50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there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no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gap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care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that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essential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information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2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passed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lang="en-US" sz="1200" dirty="0" err="1">
                <a:latin typeface="Arial"/>
                <a:cs typeface="Arial"/>
              </a:rPr>
              <a:t>carers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correctly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each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shift.</a:t>
            </a:r>
            <a:endParaRPr sz="12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9144000" h="5143500">
                <a:moveTo>
                  <a:pt x="9144000" y="0"/>
                </a:moveTo>
                <a:lnTo>
                  <a:pt x="0" y="0"/>
                </a:lnTo>
                <a:lnTo>
                  <a:pt x="0" y="5143500"/>
                </a:lnTo>
                <a:lnTo>
                  <a:pt x="9144000" y="51435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18090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grpSp>
        <p:nvGrpSpPr>
          <p:cNvPr id="3" name="object 3"/>
          <p:cNvGrpSpPr/>
          <p:nvPr/>
        </p:nvGrpSpPr>
        <p:grpSpPr>
          <a:xfrm>
            <a:off x="-6095" y="-6095"/>
            <a:ext cx="9156700" cy="927100"/>
            <a:chOff x="-6095" y="-6095"/>
            <a:chExt cx="9156700" cy="92710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9144000" cy="914400"/>
            </a:xfrm>
            <a:custGeom>
              <a:avLst/>
              <a:gdLst/>
              <a:ahLst/>
              <a:cxnLst/>
              <a:rect l="l" t="t" r="r" b="b"/>
              <a:pathLst>
                <a:path w="9144000" h="914400">
                  <a:moveTo>
                    <a:pt x="9144000" y="0"/>
                  </a:moveTo>
                  <a:lnTo>
                    <a:pt x="0" y="0"/>
                  </a:lnTo>
                  <a:lnTo>
                    <a:pt x="0" y="914400"/>
                  </a:lnTo>
                  <a:lnTo>
                    <a:pt x="9144000" y="914400"/>
                  </a:lnTo>
                  <a:lnTo>
                    <a:pt x="9144000" y="0"/>
                  </a:lnTo>
                  <a:close/>
                </a:path>
              </a:pathLst>
            </a:custGeom>
            <a:solidFill>
              <a:srgbClr val="00A895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9144000" cy="914400"/>
            </a:xfrm>
            <a:custGeom>
              <a:avLst/>
              <a:gdLst/>
              <a:ahLst/>
              <a:cxnLst/>
              <a:rect l="l" t="t" r="r" b="b"/>
              <a:pathLst>
                <a:path w="9144000" h="914400">
                  <a:moveTo>
                    <a:pt x="0" y="914400"/>
                  </a:moveTo>
                  <a:lnTo>
                    <a:pt x="9144000" y="914400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914400"/>
                  </a:lnTo>
                  <a:close/>
                </a:path>
              </a:pathLst>
            </a:custGeom>
            <a:ln w="12192">
              <a:solidFill>
                <a:srgbClr val="00A89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52400" y="-149122"/>
            <a:ext cx="6850380" cy="1076325"/>
          </a:xfrm>
          <a:prstGeom prst="rect">
            <a:avLst/>
          </a:prstGeom>
        </p:spPr>
        <p:txBody>
          <a:bodyPr vert="horz" wrap="square" lIns="0" tIns="320887" rIns="0" bIns="0" rtlCol="0">
            <a:spAutoFit/>
          </a:bodyPr>
          <a:lstStyle/>
          <a:p>
            <a:pPr marL="3035300">
              <a:lnSpc>
                <a:spcPct val="100000"/>
              </a:lnSpc>
              <a:spcBef>
                <a:spcPts val="95"/>
              </a:spcBef>
            </a:pPr>
            <a:r>
              <a:rPr spc="-20" dirty="0"/>
              <a:t>References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00400" y="1034295"/>
            <a:ext cx="2590799" cy="2430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500" dirty="0">
                <a:solidFill>
                  <a:srgbClr val="99DDDD"/>
                </a:solidFill>
                <a:latin typeface="Calibri"/>
                <a:cs typeface="Calibri"/>
              </a:rPr>
              <a:t>Harvard</a:t>
            </a:r>
            <a:r>
              <a:rPr sz="1500" spc="-5" dirty="0">
                <a:solidFill>
                  <a:srgbClr val="99DDDD"/>
                </a:solidFill>
                <a:latin typeface="Calibri"/>
                <a:cs typeface="Calibri"/>
              </a:rPr>
              <a:t> </a:t>
            </a:r>
            <a:r>
              <a:rPr sz="1500" spc="-10" dirty="0">
                <a:solidFill>
                  <a:srgbClr val="99DDDD"/>
                </a:solidFill>
                <a:latin typeface="Calibri"/>
                <a:cs typeface="Calibri"/>
              </a:rPr>
              <a:t>Referencing</a:t>
            </a:r>
            <a:r>
              <a:rPr sz="1500" spc="-15" dirty="0">
                <a:solidFill>
                  <a:srgbClr val="99DDDD"/>
                </a:solidFill>
                <a:latin typeface="Calibri"/>
                <a:cs typeface="Calibri"/>
              </a:rPr>
              <a:t> </a:t>
            </a:r>
            <a:r>
              <a:rPr sz="1500" spc="-20" dirty="0">
                <a:solidFill>
                  <a:srgbClr val="99DDDD"/>
                </a:solidFill>
                <a:latin typeface="Calibri"/>
                <a:cs typeface="Calibri"/>
              </a:rPr>
              <a:t>Style</a:t>
            </a:r>
            <a:endParaRPr sz="1500" dirty="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1104" y="1365503"/>
            <a:ext cx="8242300" cy="1201420"/>
            <a:chOff x="451104" y="1365503"/>
            <a:chExt cx="8242300" cy="1201420"/>
          </a:xfrm>
        </p:grpSpPr>
        <p:sp>
          <p:nvSpPr>
            <p:cNvPr id="9" name="object 9"/>
            <p:cNvSpPr/>
            <p:nvPr/>
          </p:nvSpPr>
          <p:spPr>
            <a:xfrm>
              <a:off x="457200" y="1371599"/>
              <a:ext cx="8229600" cy="1188720"/>
            </a:xfrm>
            <a:custGeom>
              <a:avLst/>
              <a:gdLst/>
              <a:ahLst/>
              <a:cxnLst/>
              <a:rect l="l" t="t" r="r" b="b"/>
              <a:pathLst>
                <a:path w="8229600" h="1188720">
                  <a:moveTo>
                    <a:pt x="8138159" y="0"/>
                  </a:moveTo>
                  <a:lnTo>
                    <a:pt x="91440" y="0"/>
                  </a:lnTo>
                  <a:lnTo>
                    <a:pt x="55849" y="7179"/>
                  </a:lnTo>
                  <a:lnTo>
                    <a:pt x="26784" y="26765"/>
                  </a:lnTo>
                  <a:lnTo>
                    <a:pt x="7186" y="55828"/>
                  </a:lnTo>
                  <a:lnTo>
                    <a:pt x="0" y="91439"/>
                  </a:lnTo>
                  <a:lnTo>
                    <a:pt x="0" y="1097280"/>
                  </a:lnTo>
                  <a:lnTo>
                    <a:pt x="7186" y="1132891"/>
                  </a:lnTo>
                  <a:lnTo>
                    <a:pt x="26784" y="1161954"/>
                  </a:lnTo>
                  <a:lnTo>
                    <a:pt x="55849" y="1181540"/>
                  </a:lnTo>
                  <a:lnTo>
                    <a:pt x="91440" y="1188720"/>
                  </a:lnTo>
                  <a:lnTo>
                    <a:pt x="8138159" y="1188720"/>
                  </a:lnTo>
                  <a:lnTo>
                    <a:pt x="8173771" y="1181540"/>
                  </a:lnTo>
                  <a:lnTo>
                    <a:pt x="8202834" y="1161954"/>
                  </a:lnTo>
                  <a:lnTo>
                    <a:pt x="8222420" y="1132891"/>
                  </a:lnTo>
                  <a:lnTo>
                    <a:pt x="8229600" y="1097280"/>
                  </a:lnTo>
                  <a:lnTo>
                    <a:pt x="8229600" y="91439"/>
                  </a:lnTo>
                  <a:lnTo>
                    <a:pt x="8222420" y="55828"/>
                  </a:lnTo>
                  <a:lnTo>
                    <a:pt x="8202834" y="26765"/>
                  </a:lnTo>
                  <a:lnTo>
                    <a:pt x="8173771" y="7179"/>
                  </a:lnTo>
                  <a:lnTo>
                    <a:pt x="8138159" y="0"/>
                  </a:lnTo>
                  <a:close/>
                </a:path>
              </a:pathLst>
            </a:custGeom>
            <a:solidFill>
              <a:srgbClr val="00515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57200" y="1371599"/>
              <a:ext cx="8229600" cy="1188720"/>
            </a:xfrm>
            <a:custGeom>
              <a:avLst/>
              <a:gdLst/>
              <a:ahLst/>
              <a:cxnLst/>
              <a:rect l="l" t="t" r="r" b="b"/>
              <a:pathLst>
                <a:path w="8229600" h="1188720">
                  <a:moveTo>
                    <a:pt x="0" y="91439"/>
                  </a:moveTo>
                  <a:lnTo>
                    <a:pt x="7186" y="55828"/>
                  </a:lnTo>
                  <a:lnTo>
                    <a:pt x="26784" y="26765"/>
                  </a:lnTo>
                  <a:lnTo>
                    <a:pt x="55849" y="7179"/>
                  </a:lnTo>
                  <a:lnTo>
                    <a:pt x="91440" y="0"/>
                  </a:lnTo>
                  <a:lnTo>
                    <a:pt x="8138159" y="0"/>
                  </a:lnTo>
                  <a:lnTo>
                    <a:pt x="8173771" y="7179"/>
                  </a:lnTo>
                  <a:lnTo>
                    <a:pt x="8202834" y="26765"/>
                  </a:lnTo>
                  <a:lnTo>
                    <a:pt x="8222420" y="55828"/>
                  </a:lnTo>
                  <a:lnTo>
                    <a:pt x="8229600" y="91439"/>
                  </a:lnTo>
                  <a:lnTo>
                    <a:pt x="8229600" y="1097280"/>
                  </a:lnTo>
                  <a:lnTo>
                    <a:pt x="8222420" y="1132891"/>
                  </a:lnTo>
                  <a:lnTo>
                    <a:pt x="8202834" y="1161954"/>
                  </a:lnTo>
                  <a:lnTo>
                    <a:pt x="8173771" y="1181540"/>
                  </a:lnTo>
                  <a:lnTo>
                    <a:pt x="8138159" y="1188720"/>
                  </a:lnTo>
                  <a:lnTo>
                    <a:pt x="91440" y="1188720"/>
                  </a:lnTo>
                  <a:lnTo>
                    <a:pt x="55849" y="1181540"/>
                  </a:lnTo>
                  <a:lnTo>
                    <a:pt x="26784" y="1161954"/>
                  </a:lnTo>
                  <a:lnTo>
                    <a:pt x="7186" y="1132891"/>
                  </a:lnTo>
                  <a:lnTo>
                    <a:pt x="0" y="1097280"/>
                  </a:lnTo>
                  <a:lnTo>
                    <a:pt x="0" y="91439"/>
                  </a:lnTo>
                  <a:close/>
                </a:path>
              </a:pathLst>
            </a:custGeom>
            <a:ln w="12191">
              <a:solidFill>
                <a:srgbClr val="00A89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718819" y="1578990"/>
            <a:ext cx="590296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66DDCC"/>
                </a:solidFill>
                <a:latin typeface="Calibri"/>
                <a:cs typeface="Calibri"/>
              </a:rPr>
              <a:t>Source</a:t>
            </a:r>
            <a:r>
              <a:rPr sz="1200" b="1" spc="-40" dirty="0">
                <a:solidFill>
                  <a:srgbClr val="66DDCC"/>
                </a:solidFill>
                <a:latin typeface="Calibri"/>
                <a:cs typeface="Calibri"/>
              </a:rPr>
              <a:t> </a:t>
            </a:r>
            <a:r>
              <a:rPr sz="1200" b="1" spc="-50" dirty="0">
                <a:solidFill>
                  <a:srgbClr val="66DDCC"/>
                </a:solidFill>
                <a:latin typeface="Calibri"/>
                <a:cs typeface="Calibri"/>
              </a:rPr>
              <a:t>1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Donnelly,</a:t>
            </a:r>
            <a:r>
              <a:rPr sz="12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E.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Neville,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L.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(2008)</a:t>
            </a:r>
            <a:r>
              <a:rPr sz="1200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FFFFFF"/>
                </a:solidFill>
                <a:latin typeface="Calibri"/>
                <a:cs typeface="Calibri"/>
              </a:rPr>
              <a:t>Communication</a:t>
            </a:r>
            <a:r>
              <a:rPr sz="1200" i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1200" i="1" spc="-10" dirty="0">
                <a:solidFill>
                  <a:srgbClr val="FFFFFF"/>
                </a:solidFill>
                <a:latin typeface="Calibri"/>
                <a:cs typeface="Calibri"/>
              </a:rPr>
              <a:t>Interpersonal</a:t>
            </a:r>
            <a:r>
              <a:rPr sz="1200" i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Skills.</a:t>
            </a:r>
            <a:r>
              <a:rPr sz="1200" i="1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Reflect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Press:</a:t>
            </a:r>
            <a:r>
              <a:rPr sz="12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Exeter.</a:t>
            </a:r>
            <a:endParaRPr sz="1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Covers</a:t>
            </a:r>
            <a:r>
              <a:rPr sz="1200" i="1" spc="-2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verbal,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 non-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verbal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and</a:t>
            </a:r>
            <a:r>
              <a:rPr sz="1200" i="1" spc="-2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written</a:t>
            </a:r>
            <a:r>
              <a:rPr sz="1200" i="1" spc="-2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communication</a:t>
            </a:r>
            <a:r>
              <a:rPr sz="1200" i="1" spc="-1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in</a:t>
            </a:r>
            <a:r>
              <a:rPr sz="1200" i="1" spc="-2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health</a:t>
            </a:r>
            <a:r>
              <a:rPr sz="1200" i="1" spc="-2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and</a:t>
            </a:r>
            <a:r>
              <a:rPr sz="1200" i="1" spc="-1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social</a:t>
            </a:r>
            <a:r>
              <a:rPr sz="1200" i="1" spc="-2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care</a:t>
            </a:r>
            <a:r>
              <a:rPr sz="1200" i="1" spc="-1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practice.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1104" y="2691383"/>
            <a:ext cx="8242300" cy="1384300"/>
            <a:chOff x="451104" y="2691383"/>
            <a:chExt cx="8242300" cy="1384300"/>
          </a:xfrm>
        </p:grpSpPr>
        <p:sp>
          <p:nvSpPr>
            <p:cNvPr id="13" name="object 13"/>
            <p:cNvSpPr/>
            <p:nvPr/>
          </p:nvSpPr>
          <p:spPr>
            <a:xfrm>
              <a:off x="457200" y="2697479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138159" y="0"/>
                  </a:moveTo>
                  <a:lnTo>
                    <a:pt x="91452" y="0"/>
                  </a:lnTo>
                  <a:lnTo>
                    <a:pt x="55855" y="7179"/>
                  </a:lnTo>
                  <a:lnTo>
                    <a:pt x="26785" y="26765"/>
                  </a:lnTo>
                  <a:lnTo>
                    <a:pt x="7186" y="55828"/>
                  </a:lnTo>
                  <a:lnTo>
                    <a:pt x="0" y="91439"/>
                  </a:lnTo>
                  <a:lnTo>
                    <a:pt x="0" y="1280147"/>
                  </a:lnTo>
                  <a:lnTo>
                    <a:pt x="7186" y="1315744"/>
                  </a:lnTo>
                  <a:lnTo>
                    <a:pt x="26785" y="1344814"/>
                  </a:lnTo>
                  <a:lnTo>
                    <a:pt x="55855" y="1364413"/>
                  </a:lnTo>
                  <a:lnTo>
                    <a:pt x="91452" y="1371600"/>
                  </a:lnTo>
                  <a:lnTo>
                    <a:pt x="8138159" y="1371600"/>
                  </a:lnTo>
                  <a:lnTo>
                    <a:pt x="8173771" y="1364413"/>
                  </a:lnTo>
                  <a:lnTo>
                    <a:pt x="8202834" y="1344814"/>
                  </a:lnTo>
                  <a:lnTo>
                    <a:pt x="8222420" y="1315744"/>
                  </a:lnTo>
                  <a:lnTo>
                    <a:pt x="8229600" y="1280147"/>
                  </a:lnTo>
                  <a:lnTo>
                    <a:pt x="8229600" y="91439"/>
                  </a:lnTo>
                  <a:lnTo>
                    <a:pt x="8222420" y="55828"/>
                  </a:lnTo>
                  <a:lnTo>
                    <a:pt x="8202834" y="26765"/>
                  </a:lnTo>
                  <a:lnTo>
                    <a:pt x="8173771" y="7179"/>
                  </a:lnTo>
                  <a:lnTo>
                    <a:pt x="8138159" y="0"/>
                  </a:lnTo>
                  <a:close/>
                </a:path>
              </a:pathLst>
            </a:custGeom>
            <a:solidFill>
              <a:srgbClr val="00515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7200" y="2697479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91439"/>
                  </a:moveTo>
                  <a:lnTo>
                    <a:pt x="7186" y="55828"/>
                  </a:lnTo>
                  <a:lnTo>
                    <a:pt x="26785" y="26765"/>
                  </a:lnTo>
                  <a:lnTo>
                    <a:pt x="55855" y="7179"/>
                  </a:lnTo>
                  <a:lnTo>
                    <a:pt x="91452" y="0"/>
                  </a:lnTo>
                  <a:lnTo>
                    <a:pt x="8138159" y="0"/>
                  </a:lnTo>
                  <a:lnTo>
                    <a:pt x="8173771" y="7179"/>
                  </a:lnTo>
                  <a:lnTo>
                    <a:pt x="8202834" y="26765"/>
                  </a:lnTo>
                  <a:lnTo>
                    <a:pt x="8222420" y="55828"/>
                  </a:lnTo>
                  <a:lnTo>
                    <a:pt x="8229600" y="91439"/>
                  </a:lnTo>
                  <a:lnTo>
                    <a:pt x="8229600" y="1280147"/>
                  </a:lnTo>
                  <a:lnTo>
                    <a:pt x="8222420" y="1315744"/>
                  </a:lnTo>
                  <a:lnTo>
                    <a:pt x="8202834" y="1344814"/>
                  </a:lnTo>
                  <a:lnTo>
                    <a:pt x="8173771" y="1364413"/>
                  </a:lnTo>
                  <a:lnTo>
                    <a:pt x="8138159" y="1371600"/>
                  </a:lnTo>
                  <a:lnTo>
                    <a:pt x="91452" y="1371600"/>
                  </a:lnTo>
                  <a:lnTo>
                    <a:pt x="55855" y="1364413"/>
                  </a:lnTo>
                  <a:lnTo>
                    <a:pt x="26785" y="1344814"/>
                  </a:lnTo>
                  <a:lnTo>
                    <a:pt x="7186" y="1315744"/>
                  </a:lnTo>
                  <a:lnTo>
                    <a:pt x="0" y="1280147"/>
                  </a:lnTo>
                  <a:lnTo>
                    <a:pt x="0" y="91439"/>
                  </a:lnTo>
                  <a:close/>
                </a:path>
              </a:pathLst>
            </a:custGeom>
            <a:ln w="12192">
              <a:solidFill>
                <a:srgbClr val="00A89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718819" y="2905125"/>
            <a:ext cx="6085840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66DDCC"/>
                </a:solidFill>
                <a:latin typeface="Calibri"/>
                <a:cs typeface="Calibri"/>
              </a:rPr>
              <a:t>Source</a:t>
            </a:r>
            <a:r>
              <a:rPr sz="1200" b="1" spc="-40" dirty="0">
                <a:solidFill>
                  <a:srgbClr val="66DDCC"/>
                </a:solidFill>
                <a:latin typeface="Calibri"/>
                <a:cs typeface="Calibri"/>
              </a:rPr>
              <a:t> </a:t>
            </a:r>
            <a:r>
              <a:rPr sz="1200" b="1" spc="-50" dirty="0">
                <a:solidFill>
                  <a:srgbClr val="66DDCC"/>
                </a:solidFill>
                <a:latin typeface="Calibri"/>
                <a:cs typeface="Calibri"/>
              </a:rPr>
              <a:t>2</a:t>
            </a:r>
            <a:endParaRPr sz="1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Skills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Care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(2021)</a:t>
            </a:r>
            <a:r>
              <a:rPr sz="12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i="1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Care</a:t>
            </a:r>
            <a:r>
              <a:rPr sz="1200" i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FFFFFF"/>
                </a:solidFill>
                <a:latin typeface="Calibri"/>
                <a:cs typeface="Calibri"/>
              </a:rPr>
              <a:t>Certificate:</a:t>
            </a:r>
            <a:r>
              <a:rPr sz="1200" i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Standard</a:t>
            </a:r>
            <a:r>
              <a:rPr sz="1200" i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6 –</a:t>
            </a:r>
            <a:r>
              <a:rPr sz="1200" i="1" spc="-10" dirty="0">
                <a:solidFill>
                  <a:srgbClr val="FFFFFF"/>
                </a:solidFill>
                <a:latin typeface="Calibri"/>
                <a:cs typeface="Calibri"/>
              </a:rPr>
              <a:t> Communication.</a:t>
            </a:r>
            <a:r>
              <a:rPr sz="1200" i="1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Leeds: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Skills for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Care.</a:t>
            </a:r>
            <a:endParaRPr sz="1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200" spc="-10" dirty="0">
                <a:solidFill>
                  <a:srgbClr val="AADDD7"/>
                </a:solidFill>
                <a:latin typeface="Calibri"/>
                <a:cs typeface="Calibri"/>
              </a:rPr>
              <a:t>Available</a:t>
            </a:r>
            <a:r>
              <a:rPr sz="1200" spc="-5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AADDD7"/>
                </a:solidFill>
                <a:latin typeface="Calibri"/>
                <a:cs typeface="Calibri"/>
              </a:rPr>
              <a:t>at:</a:t>
            </a:r>
            <a:r>
              <a:rPr sz="1200" spc="-2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AADDD7"/>
                </a:solidFill>
                <a:latin typeface="Calibri"/>
                <a:cs typeface="Calibri"/>
                <a:hlinkClick r:id="rId2"/>
              </a:rPr>
              <a:t>www.skillsforcare.org.u</a:t>
            </a:r>
            <a:r>
              <a:rPr lang="en-US" sz="1200" spc="-10" dirty="0">
                <a:solidFill>
                  <a:srgbClr val="AADDD7"/>
                </a:solidFill>
                <a:latin typeface="Calibri"/>
                <a:cs typeface="Calibri"/>
                <a:hlinkClick r:id="rId2"/>
              </a:rPr>
              <a:t>k</a:t>
            </a:r>
            <a:r>
              <a:rPr lang="en-US" sz="1200" spc="-1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endParaRPr sz="1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The</a:t>
            </a:r>
            <a:r>
              <a:rPr sz="1200" i="1" spc="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Care 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Certificate</a:t>
            </a:r>
            <a:r>
              <a:rPr sz="1200" i="1" spc="-2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sets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out</a:t>
            </a:r>
            <a:r>
              <a:rPr sz="1200" i="1" spc="-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the</a:t>
            </a:r>
            <a:r>
              <a:rPr sz="1200" i="1" spc="-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communication</a:t>
            </a:r>
            <a:r>
              <a:rPr sz="1200" i="1" spc="-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standards</a:t>
            </a:r>
            <a:r>
              <a:rPr sz="1200" i="1" spc="-20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expected</a:t>
            </a:r>
            <a:r>
              <a:rPr sz="1200" i="1" spc="-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of</a:t>
            </a:r>
            <a:r>
              <a:rPr sz="1200" i="1" spc="-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all care 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workers</a:t>
            </a:r>
            <a:r>
              <a:rPr sz="1200" i="1" spc="1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AADDD7"/>
                </a:solidFill>
                <a:latin typeface="Calibri"/>
                <a:cs typeface="Calibri"/>
              </a:rPr>
              <a:t>in</a:t>
            </a:r>
            <a:r>
              <a:rPr sz="1200" i="1" spc="-5" dirty="0">
                <a:solidFill>
                  <a:srgbClr val="AADDD7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AADDD7"/>
                </a:solidFill>
                <a:latin typeface="Calibri"/>
                <a:cs typeface="Calibri"/>
              </a:rPr>
              <a:t>England.</a:t>
            </a:r>
            <a:endParaRPr sz="1200" dirty="0">
              <a:latin typeface="Calibri"/>
              <a:cs typeface="Calibri"/>
            </a:endParaRPr>
          </a:p>
        </p:txBody>
      </p:sp>
      <p:sp>
        <p:nvSpPr>
          <p:cNvPr id="17" name="Shape 7"/>
          <p:cNvSpPr/>
          <p:nvPr/>
        </p:nvSpPr>
        <p:spPr>
          <a:xfrm>
            <a:off x="469605" y="4276725"/>
            <a:ext cx="8229600" cy="685800"/>
          </a:xfrm>
          <a:prstGeom prst="roundRect">
            <a:avLst>
              <a:gd name="adj" fmla="val 10667"/>
            </a:avLst>
          </a:prstGeom>
          <a:solidFill>
            <a:srgbClr val="013A42"/>
          </a:solidFill>
          <a:ln w="12700">
            <a:solidFill>
              <a:srgbClr val="025966"/>
            </a:solidFill>
            <a:prstDash val="solid"/>
          </a:ln>
        </p:spPr>
        <p:txBody>
          <a:bodyPr/>
          <a:lstStyle/>
          <a:p>
            <a:pPr marL="0" indent="0">
              <a:buNone/>
            </a:pPr>
            <a:endParaRPr lang="en-US" sz="1300" b="1" dirty="0">
              <a:solidFill>
                <a:srgbClr val="66DDC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300" b="1" dirty="0">
                <a:solidFill>
                  <a:srgbClr val="66DD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 Credits: </a:t>
            </a:r>
            <a:r>
              <a:rPr lang="en-US" sz="1300" dirty="0">
                <a:solidFill>
                  <a:srgbClr val="AADD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images sourced from Unsplash.com. Images were not AI-generated.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AADDD7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2174</TotalTime>
  <Words>563</Words>
  <Application>Microsoft Office PowerPoint</Application>
  <PresentationFormat>On-screen Show (16:9)</PresentationFormat>
  <Paragraphs>69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Cambria</vt:lpstr>
      <vt:lpstr>Office Theme</vt:lpstr>
      <vt:lpstr>Communication A Key Skill in Health and Social Care</vt:lpstr>
      <vt:lpstr>What is communication.</vt:lpstr>
      <vt:lpstr>Forms of Communication</vt:lpstr>
      <vt:lpstr>Communication model </vt:lpstr>
      <vt:lpstr>Communication in Domiciliary Care</vt:lpstr>
      <vt:lpstr>Why Communication Matters in Domiciliary Care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</dc:title>
  <dc:subject>PptxGenJS Presentation</dc:subject>
  <dc:creator>PptxGenJS</dc:creator>
  <cp:lastModifiedBy>zahraa bi</cp:lastModifiedBy>
  <cp:revision>3</cp:revision>
  <dcterms:created xsi:type="dcterms:W3CDTF">2026-06-17T21:33:49Z</dcterms:created>
  <dcterms:modified xsi:type="dcterms:W3CDTF">2026-06-21T21:16:44Z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2026-06-18T00:00:00Z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2026-06-17T00:00:00Z</vt:filetime>
  </property>
  <property fmtid="{D5CDD505-2E9C-101B-9397-08002B2CF9AE}" pid="5" name="Producer">
    <vt:lpwstr>3-Heights(TM) PDF Security Shell 4.8.25.2 (http://www.pdf-tools.com)</vt:lpwstr>
  </property>
</Properties>
</file>